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jpe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1"/>
    <p:sldMasterId id="2147483677" r:id="rId2"/>
  </p:sldMasterIdLst>
  <p:notesMasterIdLst>
    <p:notesMasterId r:id="rId31"/>
  </p:notesMasterIdLst>
  <p:sldIdLst>
    <p:sldId id="975" r:id="rId3"/>
    <p:sldId id="970" r:id="rId4"/>
    <p:sldId id="944" r:id="rId5"/>
    <p:sldId id="275" r:id="rId6"/>
    <p:sldId id="269" r:id="rId7"/>
    <p:sldId id="267" r:id="rId8"/>
    <p:sldId id="963" r:id="rId9"/>
    <p:sldId id="962" r:id="rId10"/>
    <p:sldId id="955" r:id="rId11"/>
    <p:sldId id="961" r:id="rId12"/>
    <p:sldId id="949" r:id="rId13"/>
    <p:sldId id="967" r:id="rId14"/>
    <p:sldId id="954" r:id="rId15"/>
    <p:sldId id="966" r:id="rId16"/>
    <p:sldId id="974" r:id="rId17"/>
    <p:sldId id="299" r:id="rId18"/>
    <p:sldId id="973" r:id="rId19"/>
    <p:sldId id="263" r:id="rId20"/>
    <p:sldId id="289" r:id="rId21"/>
    <p:sldId id="972" r:id="rId22"/>
    <p:sldId id="959" r:id="rId23"/>
    <p:sldId id="957" r:id="rId24"/>
    <p:sldId id="969" r:id="rId25"/>
    <p:sldId id="968" r:id="rId26"/>
    <p:sldId id="971" r:id="rId27"/>
    <p:sldId id="965" r:id="rId28"/>
    <p:sldId id="941" r:id="rId29"/>
    <p:sldId id="929"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phir Ruimi" initials="OR" lastIdx="1" clrIdx="0">
    <p:extLst>
      <p:ext uri="{19B8F6BF-5375-455C-9EA6-DF929625EA0E}">
        <p15:presenceInfo xmlns:p15="http://schemas.microsoft.com/office/powerpoint/2012/main" userId="Ophir Ruim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00FF00"/>
    <a:srgbClr val="0000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802"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8d1caef8b8_12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2" name="Google Shape;182;g8d1caef8b8_12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L" dirty="0"/>
          </a:p>
        </p:txBody>
      </p:sp>
    </p:spTree>
    <p:extLst>
      <p:ext uri="{BB962C8B-B14F-4D97-AF65-F5344CB8AC3E}">
        <p14:creationId xmlns:p14="http://schemas.microsoft.com/office/powerpoint/2010/main" val="3668145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lnSpc>
                <a:spcPct val="80000"/>
              </a:lnSpc>
              <a:spcBef>
                <a:spcPct val="0"/>
              </a:spcBef>
              <a:buNone/>
            </a:pPr>
            <a:endParaRPr lang="en-US" sz="1100" dirty="0">
              <a:solidFill>
                <a:srgbClr val="000000"/>
              </a:solidFill>
            </a:endParaRPr>
          </a:p>
        </p:txBody>
      </p:sp>
    </p:spTree>
    <p:extLst>
      <p:ext uri="{BB962C8B-B14F-4D97-AF65-F5344CB8AC3E}">
        <p14:creationId xmlns:p14="http://schemas.microsoft.com/office/powerpoint/2010/main" val="594073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L" dirty="0"/>
          </a:p>
        </p:txBody>
      </p:sp>
    </p:spTree>
    <p:extLst>
      <p:ext uri="{BB962C8B-B14F-4D97-AF65-F5344CB8AC3E}">
        <p14:creationId xmlns:p14="http://schemas.microsoft.com/office/powerpoint/2010/main" val="2310312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L" dirty="0"/>
          </a:p>
        </p:txBody>
      </p:sp>
    </p:spTree>
    <p:extLst>
      <p:ext uri="{BB962C8B-B14F-4D97-AF65-F5344CB8AC3E}">
        <p14:creationId xmlns:p14="http://schemas.microsoft.com/office/powerpoint/2010/main" val="414709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IL" dirty="0"/>
          </a:p>
        </p:txBody>
      </p:sp>
    </p:spTree>
    <p:extLst>
      <p:ext uri="{BB962C8B-B14F-4D97-AF65-F5344CB8AC3E}">
        <p14:creationId xmlns:p14="http://schemas.microsoft.com/office/powerpoint/2010/main" val="1973276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TITLE">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513159" y="514349"/>
            <a:ext cx="6000750" cy="2228851"/>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lt1"/>
              </a:buClr>
              <a:buSzPts val="3600"/>
              <a:buFont typeface="Century Gothic"/>
              <a:buNone/>
              <a:defRPr sz="36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14"/>
          <p:cNvSpPr txBox="1">
            <a:spLocks noGrp="1"/>
          </p:cNvSpPr>
          <p:nvPr>
            <p:ph type="subTitle" idx="1"/>
          </p:nvPr>
        </p:nvSpPr>
        <p:spPr>
          <a:xfrm>
            <a:off x="513159" y="2882900"/>
            <a:ext cx="4800600" cy="1460500"/>
          </a:xfrm>
          <a:prstGeom prst="rect">
            <a:avLst/>
          </a:prstGeom>
          <a:noFill/>
          <a:ln>
            <a:noFill/>
          </a:ln>
        </p:spPr>
        <p:txBody>
          <a:bodyPr spcFirstLastPara="1" wrap="square" lIns="68575" tIns="34275" rIns="68575" bIns="34275" anchor="t" anchorCtr="0">
            <a:noAutofit/>
          </a:bodyPr>
          <a:lstStyle>
            <a:lvl1pPr lvl="0" algn="l">
              <a:spcBef>
                <a:spcPts val="300"/>
              </a:spcBef>
              <a:spcAft>
                <a:spcPts val="0"/>
              </a:spcAft>
              <a:buSzPts val="1300"/>
              <a:buNone/>
              <a:defRPr sz="1600">
                <a:solidFill>
                  <a:srgbClr val="0F486F"/>
                </a:solidFill>
              </a:defRPr>
            </a:lvl1pPr>
            <a:lvl2pPr lvl="1" algn="ctr">
              <a:spcBef>
                <a:spcPts val="500"/>
              </a:spcBef>
              <a:spcAft>
                <a:spcPts val="0"/>
              </a:spcAft>
              <a:buSzPts val="1100"/>
              <a:buNone/>
              <a:defRPr>
                <a:solidFill>
                  <a:schemeClr val="lt1"/>
                </a:solidFill>
              </a:defRPr>
            </a:lvl2pPr>
            <a:lvl3pPr lvl="2" algn="ctr">
              <a:spcBef>
                <a:spcPts val="500"/>
              </a:spcBef>
              <a:spcAft>
                <a:spcPts val="0"/>
              </a:spcAft>
              <a:buSzPts val="1000"/>
              <a:buNone/>
              <a:defRPr>
                <a:solidFill>
                  <a:schemeClr val="lt1"/>
                </a:solidFill>
              </a:defRPr>
            </a:lvl3pPr>
            <a:lvl4pPr lvl="3" algn="ctr">
              <a:spcBef>
                <a:spcPts val="500"/>
              </a:spcBef>
              <a:spcAft>
                <a:spcPts val="0"/>
              </a:spcAft>
              <a:buSzPts val="800"/>
              <a:buNone/>
              <a:defRPr>
                <a:solidFill>
                  <a:schemeClr val="lt1"/>
                </a:solidFill>
              </a:defRPr>
            </a:lvl4pPr>
            <a:lvl5pPr lvl="4" algn="ctr">
              <a:spcBef>
                <a:spcPts val="500"/>
              </a:spcBef>
              <a:spcAft>
                <a:spcPts val="0"/>
              </a:spcAft>
              <a:buSzPts val="800"/>
              <a:buNone/>
              <a:defRPr>
                <a:solidFill>
                  <a:schemeClr val="lt1"/>
                </a:solidFill>
              </a:defRPr>
            </a:lvl5pPr>
            <a:lvl6pPr lvl="5" algn="ctr">
              <a:spcBef>
                <a:spcPts val="500"/>
              </a:spcBef>
              <a:spcAft>
                <a:spcPts val="0"/>
              </a:spcAft>
              <a:buSzPts val="800"/>
              <a:buNone/>
              <a:defRPr>
                <a:solidFill>
                  <a:schemeClr val="lt1"/>
                </a:solidFill>
              </a:defRPr>
            </a:lvl6pPr>
            <a:lvl7pPr lvl="6" algn="ctr">
              <a:spcBef>
                <a:spcPts val="500"/>
              </a:spcBef>
              <a:spcAft>
                <a:spcPts val="0"/>
              </a:spcAft>
              <a:buSzPts val="800"/>
              <a:buNone/>
              <a:defRPr>
                <a:solidFill>
                  <a:schemeClr val="lt1"/>
                </a:solidFill>
              </a:defRPr>
            </a:lvl7pPr>
            <a:lvl8pPr lvl="7" algn="ctr">
              <a:spcBef>
                <a:spcPts val="500"/>
              </a:spcBef>
              <a:spcAft>
                <a:spcPts val="0"/>
              </a:spcAft>
              <a:buSzPts val="800"/>
              <a:buNone/>
              <a:defRPr>
                <a:solidFill>
                  <a:schemeClr val="lt1"/>
                </a:solidFill>
              </a:defRPr>
            </a:lvl8pPr>
            <a:lvl9pPr lvl="8" algn="ctr">
              <a:spcBef>
                <a:spcPts val="500"/>
              </a:spcBef>
              <a:spcAft>
                <a:spcPts val="500"/>
              </a:spcAft>
              <a:buSzPts val="800"/>
              <a:buNone/>
              <a:defRPr>
                <a:solidFill>
                  <a:schemeClr val="lt1"/>
                </a:solidFill>
              </a:defRPr>
            </a:lvl9pPr>
          </a:lstStyle>
          <a:p>
            <a:endParaRPr/>
          </a:p>
        </p:txBody>
      </p:sp>
      <p:sp>
        <p:nvSpPr>
          <p:cNvPr id="65" name="Google Shape;65;p14"/>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4"/>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4"/>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68" name="Google Shape;68;p14"/>
          <p:cNvCxnSpPr/>
          <p:nvPr/>
        </p:nvCxnSpPr>
        <p:spPr>
          <a:xfrm flipH="1">
            <a:off x="6171009" y="6350"/>
            <a:ext cx="2857500" cy="2857500"/>
          </a:xfrm>
          <a:prstGeom prst="straightConnector1">
            <a:avLst/>
          </a:prstGeom>
          <a:noFill/>
          <a:ln w="12700" cap="flat" cmpd="sng">
            <a:solidFill>
              <a:schemeClr val="lt1"/>
            </a:solidFill>
            <a:prstDash val="solid"/>
            <a:round/>
            <a:headEnd type="none" w="sm" len="sm"/>
            <a:tailEnd type="none" w="sm" len="sm"/>
          </a:ln>
        </p:spPr>
      </p:cxnSp>
      <p:cxnSp>
        <p:nvCxnSpPr>
          <p:cNvPr id="69" name="Google Shape;69;p14"/>
          <p:cNvCxnSpPr/>
          <p:nvPr/>
        </p:nvCxnSpPr>
        <p:spPr>
          <a:xfrm flipH="1">
            <a:off x="4581127" y="68659"/>
            <a:ext cx="4560491" cy="4560491"/>
          </a:xfrm>
          <a:prstGeom prst="straightConnector1">
            <a:avLst/>
          </a:prstGeom>
          <a:noFill/>
          <a:ln w="12700" cap="flat" cmpd="sng">
            <a:solidFill>
              <a:schemeClr val="lt1"/>
            </a:solidFill>
            <a:prstDash val="solid"/>
            <a:round/>
            <a:headEnd type="none" w="sm" len="sm"/>
            <a:tailEnd type="none" w="sm" len="sm"/>
          </a:ln>
        </p:spPr>
      </p:cxnSp>
      <p:cxnSp>
        <p:nvCxnSpPr>
          <p:cNvPr id="70" name="Google Shape;70;p14"/>
          <p:cNvCxnSpPr/>
          <p:nvPr/>
        </p:nvCxnSpPr>
        <p:spPr>
          <a:xfrm flipH="1">
            <a:off x="5426869" y="171450"/>
            <a:ext cx="3714750" cy="3714750"/>
          </a:xfrm>
          <a:prstGeom prst="straightConnector1">
            <a:avLst/>
          </a:prstGeom>
          <a:noFill/>
          <a:ln w="12700" cap="flat" cmpd="sng">
            <a:solidFill>
              <a:schemeClr val="lt1"/>
            </a:solidFill>
            <a:prstDash val="solid"/>
            <a:round/>
            <a:headEnd type="none" w="sm" len="sm"/>
            <a:tailEnd type="none" w="sm" len="sm"/>
          </a:ln>
        </p:spPr>
      </p:cxnSp>
      <p:cxnSp>
        <p:nvCxnSpPr>
          <p:cNvPr id="71" name="Google Shape;71;p14"/>
          <p:cNvCxnSpPr/>
          <p:nvPr/>
        </p:nvCxnSpPr>
        <p:spPr>
          <a:xfrm flipH="1">
            <a:off x="5501878" y="24208"/>
            <a:ext cx="3639742" cy="3639742"/>
          </a:xfrm>
          <a:prstGeom prst="straightConnector1">
            <a:avLst/>
          </a:prstGeom>
          <a:noFill/>
          <a:ln w="31750" cap="flat" cmpd="sng">
            <a:solidFill>
              <a:schemeClr val="lt1"/>
            </a:solidFill>
            <a:prstDash val="solid"/>
            <a:round/>
            <a:headEnd type="none" w="sm" len="sm"/>
            <a:tailEnd type="none" w="sm" len="sm"/>
          </a:ln>
        </p:spPr>
      </p:cxnSp>
      <p:cxnSp>
        <p:nvCxnSpPr>
          <p:cNvPr id="72" name="Google Shape;72;p14"/>
          <p:cNvCxnSpPr/>
          <p:nvPr/>
        </p:nvCxnSpPr>
        <p:spPr>
          <a:xfrm flipH="1">
            <a:off x="5884069" y="457201"/>
            <a:ext cx="3257549" cy="3257549"/>
          </a:xfrm>
          <a:prstGeom prst="straightConnector1">
            <a:avLst/>
          </a:prstGeom>
          <a:noFill/>
          <a:ln w="31750" cap="flat" cmpd="sng">
            <a:solidFill>
              <a:schemeClr val="l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513159" y="3365499"/>
            <a:ext cx="6400800" cy="11303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5"/>
          <p:cNvSpPr txBox="1">
            <a:spLocks noGrp="1"/>
          </p:cNvSpPr>
          <p:nvPr>
            <p:ph type="body" idx="1"/>
          </p:nvPr>
        </p:nvSpPr>
        <p:spPr>
          <a:xfrm>
            <a:off x="513159" y="514350"/>
            <a:ext cx="6400800" cy="2711450"/>
          </a:xfrm>
          <a:prstGeom prst="rect">
            <a:avLst/>
          </a:prstGeom>
          <a:noFill/>
          <a:ln>
            <a:noFill/>
          </a:ln>
        </p:spPr>
        <p:txBody>
          <a:bodyPr spcFirstLastPara="1" wrap="square" lIns="68575" tIns="34275" rIns="68575" bIns="34275" anchor="ctr" anchorCtr="0">
            <a:no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76" name="Google Shape;76;p15"/>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5"/>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 name="Google Shape;78;p15"/>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513158" y="1504950"/>
            <a:ext cx="6400801" cy="17112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lt1"/>
              </a:buClr>
              <a:buSzPts val="2700"/>
              <a:buFont typeface="Century Gothic"/>
              <a:buNone/>
              <a:defRPr sz="27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6"/>
          <p:cNvSpPr txBox="1">
            <a:spLocks noGrp="1"/>
          </p:cNvSpPr>
          <p:nvPr>
            <p:ph type="body" idx="1"/>
          </p:nvPr>
        </p:nvSpPr>
        <p:spPr>
          <a:xfrm>
            <a:off x="513160" y="3371850"/>
            <a:ext cx="6400800" cy="1123950"/>
          </a:xfrm>
          <a:prstGeom prst="rect">
            <a:avLst/>
          </a:prstGeom>
          <a:noFill/>
          <a:ln>
            <a:noFill/>
          </a:ln>
        </p:spPr>
        <p:txBody>
          <a:bodyPr spcFirstLastPara="1" wrap="square" lIns="68575" tIns="34275" rIns="68575" bIns="34275" anchor="t" anchorCtr="0">
            <a:noAutofit/>
          </a:bodyPr>
          <a:lstStyle>
            <a:lvl1pPr marL="457200" lvl="0" indent="-228600" algn="l">
              <a:spcBef>
                <a:spcPts val="300"/>
              </a:spcBef>
              <a:spcAft>
                <a:spcPts val="0"/>
              </a:spcAft>
              <a:buSzPts val="1100"/>
              <a:buNone/>
              <a:defRPr sz="14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82" name="Google Shape;82;p16"/>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6"/>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6"/>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513159" y="3365499"/>
            <a:ext cx="6400800" cy="11303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7" name="Google Shape;87;p17"/>
          <p:cNvSpPr txBox="1">
            <a:spLocks noGrp="1"/>
          </p:cNvSpPr>
          <p:nvPr>
            <p:ph type="body" idx="1"/>
          </p:nvPr>
        </p:nvSpPr>
        <p:spPr>
          <a:xfrm>
            <a:off x="513158" y="514350"/>
            <a:ext cx="3703241" cy="2711450"/>
          </a:xfrm>
          <a:prstGeom prst="rect">
            <a:avLst/>
          </a:prstGeom>
          <a:noFill/>
          <a:ln>
            <a:noFill/>
          </a:ln>
        </p:spPr>
        <p:txBody>
          <a:bodyPr spcFirstLastPara="1" wrap="square" lIns="68575" tIns="34275" rIns="68575" bIns="34275" anchor="ctr" anchorCtr="0">
            <a:no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88" name="Google Shape;88;p17"/>
          <p:cNvSpPr txBox="1">
            <a:spLocks noGrp="1"/>
          </p:cNvSpPr>
          <p:nvPr>
            <p:ph type="body" idx="2"/>
          </p:nvPr>
        </p:nvSpPr>
        <p:spPr>
          <a:xfrm>
            <a:off x="4356100" y="514351"/>
            <a:ext cx="3700859" cy="2711449"/>
          </a:xfrm>
          <a:prstGeom prst="rect">
            <a:avLst/>
          </a:prstGeom>
          <a:noFill/>
          <a:ln>
            <a:noFill/>
          </a:ln>
        </p:spPr>
        <p:txBody>
          <a:bodyPr spcFirstLastPara="1" wrap="square" lIns="68575" tIns="34275" rIns="68575" bIns="34275" anchor="ctr" anchorCtr="0">
            <a:no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89" name="Google Shape;89;p17"/>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7"/>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1" name="Google Shape;91;p17"/>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513159" y="3365499"/>
            <a:ext cx="6400800" cy="11303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700"/>
              <a:buFont typeface="Century Gothic"/>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8"/>
          <p:cNvSpPr txBox="1">
            <a:spLocks noGrp="1"/>
          </p:cNvSpPr>
          <p:nvPr>
            <p:ph type="body" idx="1"/>
          </p:nvPr>
        </p:nvSpPr>
        <p:spPr>
          <a:xfrm>
            <a:off x="729060" y="514350"/>
            <a:ext cx="3487340" cy="432197"/>
          </a:xfrm>
          <a:prstGeom prst="rect">
            <a:avLst/>
          </a:prstGeom>
          <a:noFill/>
          <a:ln>
            <a:noFill/>
          </a:ln>
        </p:spPr>
        <p:txBody>
          <a:bodyPr spcFirstLastPara="1" wrap="square" lIns="68575" tIns="34275" rIns="68575" bIns="34275" anchor="b" anchorCtr="0">
            <a:noAutofit/>
          </a:bodyPr>
          <a:lstStyle>
            <a:lvl1pPr marL="457200" lvl="0" indent="-228600" algn="l">
              <a:spcBef>
                <a:spcPts val="400"/>
              </a:spcBef>
              <a:spcAft>
                <a:spcPts val="0"/>
              </a:spcAft>
              <a:buSzPts val="1700"/>
              <a:buNone/>
              <a:defRPr sz="2100" b="0">
                <a:solidFill>
                  <a:schemeClr val="lt1"/>
                </a:solidFill>
              </a:defRPr>
            </a:lvl1pPr>
            <a:lvl2pPr marL="914400" lvl="1" indent="-228600" algn="l">
              <a:spcBef>
                <a:spcPts val="500"/>
              </a:spcBef>
              <a:spcAft>
                <a:spcPts val="0"/>
              </a:spcAft>
              <a:buSzPts val="1200"/>
              <a:buNone/>
              <a:defRPr sz="1500" b="1"/>
            </a:lvl2pPr>
            <a:lvl3pPr marL="1371600" lvl="2" indent="-228600" algn="l">
              <a:spcBef>
                <a:spcPts val="500"/>
              </a:spcBef>
              <a:spcAft>
                <a:spcPts val="0"/>
              </a:spcAft>
              <a:buSzPts val="1100"/>
              <a:buNone/>
              <a:defRPr sz="1400" b="1"/>
            </a:lvl3pPr>
            <a:lvl4pPr marL="1828800" lvl="3" indent="-228600" algn="l">
              <a:spcBef>
                <a:spcPts val="500"/>
              </a:spcBef>
              <a:spcAft>
                <a:spcPts val="0"/>
              </a:spcAft>
              <a:buSzPts val="1000"/>
              <a:buNone/>
              <a:defRPr sz="1200" b="1"/>
            </a:lvl4pPr>
            <a:lvl5pPr marL="2286000" lvl="4" indent="-228600" algn="l">
              <a:spcBef>
                <a:spcPts val="500"/>
              </a:spcBef>
              <a:spcAft>
                <a:spcPts val="0"/>
              </a:spcAft>
              <a:buSzPts val="1000"/>
              <a:buNone/>
              <a:defRPr sz="1200" b="1"/>
            </a:lvl5pPr>
            <a:lvl6pPr marL="2743200" lvl="5" indent="-228600" algn="l">
              <a:spcBef>
                <a:spcPts val="500"/>
              </a:spcBef>
              <a:spcAft>
                <a:spcPts val="0"/>
              </a:spcAft>
              <a:buSzPts val="1000"/>
              <a:buNone/>
              <a:defRPr sz="1200" b="1"/>
            </a:lvl6pPr>
            <a:lvl7pPr marL="3200400" lvl="6" indent="-228600" algn="l">
              <a:spcBef>
                <a:spcPts val="500"/>
              </a:spcBef>
              <a:spcAft>
                <a:spcPts val="0"/>
              </a:spcAft>
              <a:buSzPts val="1000"/>
              <a:buNone/>
              <a:defRPr sz="1200" b="1"/>
            </a:lvl7pPr>
            <a:lvl8pPr marL="3657600" lvl="7" indent="-228600" algn="l">
              <a:spcBef>
                <a:spcPts val="500"/>
              </a:spcBef>
              <a:spcAft>
                <a:spcPts val="0"/>
              </a:spcAft>
              <a:buSzPts val="1000"/>
              <a:buNone/>
              <a:defRPr sz="1200" b="1"/>
            </a:lvl8pPr>
            <a:lvl9pPr marL="4114800" lvl="8" indent="-228600" algn="l">
              <a:spcBef>
                <a:spcPts val="500"/>
              </a:spcBef>
              <a:spcAft>
                <a:spcPts val="500"/>
              </a:spcAft>
              <a:buSzPts val="1000"/>
              <a:buNone/>
              <a:defRPr sz="1200" b="1"/>
            </a:lvl9pPr>
          </a:lstStyle>
          <a:p>
            <a:endParaRPr/>
          </a:p>
        </p:txBody>
      </p:sp>
      <p:sp>
        <p:nvSpPr>
          <p:cNvPr id="95" name="Google Shape;95;p18"/>
          <p:cNvSpPr txBox="1">
            <a:spLocks noGrp="1"/>
          </p:cNvSpPr>
          <p:nvPr>
            <p:ph type="body" idx="2"/>
          </p:nvPr>
        </p:nvSpPr>
        <p:spPr>
          <a:xfrm>
            <a:off x="513158" y="952897"/>
            <a:ext cx="3703241" cy="2272903"/>
          </a:xfrm>
          <a:prstGeom prst="rect">
            <a:avLst/>
          </a:prstGeom>
          <a:noFill/>
          <a:ln>
            <a:noFill/>
          </a:ln>
        </p:spPr>
        <p:txBody>
          <a:bodyPr spcFirstLastPara="1" wrap="square" lIns="68575" tIns="34275" rIns="68575" bIns="34275" anchor="t" anchorCtr="0">
            <a:no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96" name="Google Shape;96;p18"/>
          <p:cNvSpPr txBox="1">
            <a:spLocks noGrp="1"/>
          </p:cNvSpPr>
          <p:nvPr>
            <p:ph type="body" idx="3"/>
          </p:nvPr>
        </p:nvSpPr>
        <p:spPr>
          <a:xfrm>
            <a:off x="4559300" y="514350"/>
            <a:ext cx="3498850" cy="432197"/>
          </a:xfrm>
          <a:prstGeom prst="rect">
            <a:avLst/>
          </a:prstGeom>
          <a:noFill/>
          <a:ln>
            <a:noFill/>
          </a:ln>
        </p:spPr>
        <p:txBody>
          <a:bodyPr spcFirstLastPara="1" wrap="square" lIns="68575" tIns="34275" rIns="68575" bIns="34275" anchor="b" anchorCtr="0">
            <a:noAutofit/>
          </a:bodyPr>
          <a:lstStyle>
            <a:lvl1pPr marL="457200" lvl="0" indent="-228600" algn="l">
              <a:spcBef>
                <a:spcPts val="400"/>
              </a:spcBef>
              <a:spcAft>
                <a:spcPts val="0"/>
              </a:spcAft>
              <a:buSzPts val="1700"/>
              <a:buNone/>
              <a:defRPr sz="2100" b="0">
                <a:solidFill>
                  <a:schemeClr val="lt1"/>
                </a:solidFill>
              </a:defRPr>
            </a:lvl1pPr>
            <a:lvl2pPr marL="914400" lvl="1" indent="-228600" algn="l">
              <a:spcBef>
                <a:spcPts val="500"/>
              </a:spcBef>
              <a:spcAft>
                <a:spcPts val="0"/>
              </a:spcAft>
              <a:buSzPts val="1200"/>
              <a:buNone/>
              <a:defRPr sz="1500" b="1"/>
            </a:lvl2pPr>
            <a:lvl3pPr marL="1371600" lvl="2" indent="-228600" algn="l">
              <a:spcBef>
                <a:spcPts val="500"/>
              </a:spcBef>
              <a:spcAft>
                <a:spcPts val="0"/>
              </a:spcAft>
              <a:buSzPts val="1100"/>
              <a:buNone/>
              <a:defRPr sz="1400" b="1"/>
            </a:lvl3pPr>
            <a:lvl4pPr marL="1828800" lvl="3" indent="-228600" algn="l">
              <a:spcBef>
                <a:spcPts val="500"/>
              </a:spcBef>
              <a:spcAft>
                <a:spcPts val="0"/>
              </a:spcAft>
              <a:buSzPts val="1000"/>
              <a:buNone/>
              <a:defRPr sz="1200" b="1"/>
            </a:lvl4pPr>
            <a:lvl5pPr marL="2286000" lvl="4" indent="-228600" algn="l">
              <a:spcBef>
                <a:spcPts val="500"/>
              </a:spcBef>
              <a:spcAft>
                <a:spcPts val="0"/>
              </a:spcAft>
              <a:buSzPts val="1000"/>
              <a:buNone/>
              <a:defRPr sz="1200" b="1"/>
            </a:lvl5pPr>
            <a:lvl6pPr marL="2743200" lvl="5" indent="-228600" algn="l">
              <a:spcBef>
                <a:spcPts val="500"/>
              </a:spcBef>
              <a:spcAft>
                <a:spcPts val="0"/>
              </a:spcAft>
              <a:buSzPts val="1000"/>
              <a:buNone/>
              <a:defRPr sz="1200" b="1"/>
            </a:lvl6pPr>
            <a:lvl7pPr marL="3200400" lvl="6" indent="-228600" algn="l">
              <a:spcBef>
                <a:spcPts val="500"/>
              </a:spcBef>
              <a:spcAft>
                <a:spcPts val="0"/>
              </a:spcAft>
              <a:buSzPts val="1000"/>
              <a:buNone/>
              <a:defRPr sz="1200" b="1"/>
            </a:lvl7pPr>
            <a:lvl8pPr marL="3657600" lvl="7" indent="-228600" algn="l">
              <a:spcBef>
                <a:spcPts val="500"/>
              </a:spcBef>
              <a:spcAft>
                <a:spcPts val="0"/>
              </a:spcAft>
              <a:buSzPts val="1000"/>
              <a:buNone/>
              <a:defRPr sz="1200" b="1"/>
            </a:lvl8pPr>
            <a:lvl9pPr marL="4114800" lvl="8" indent="-228600" algn="l">
              <a:spcBef>
                <a:spcPts val="500"/>
              </a:spcBef>
              <a:spcAft>
                <a:spcPts val="500"/>
              </a:spcAft>
              <a:buSzPts val="1000"/>
              <a:buNone/>
              <a:defRPr sz="1200" b="1"/>
            </a:lvl9pPr>
          </a:lstStyle>
          <a:p>
            <a:endParaRPr/>
          </a:p>
        </p:txBody>
      </p:sp>
      <p:sp>
        <p:nvSpPr>
          <p:cNvPr id="97" name="Google Shape;97;p18"/>
          <p:cNvSpPr txBox="1">
            <a:spLocks noGrp="1"/>
          </p:cNvSpPr>
          <p:nvPr>
            <p:ph type="body" idx="4"/>
          </p:nvPr>
        </p:nvSpPr>
        <p:spPr>
          <a:xfrm>
            <a:off x="4354909" y="946547"/>
            <a:ext cx="3696891" cy="2272903"/>
          </a:xfrm>
          <a:prstGeom prst="rect">
            <a:avLst/>
          </a:prstGeom>
          <a:noFill/>
          <a:ln>
            <a:noFill/>
          </a:ln>
        </p:spPr>
        <p:txBody>
          <a:bodyPr spcFirstLastPara="1" wrap="square" lIns="68575" tIns="34275" rIns="68575" bIns="34275" anchor="t" anchorCtr="0">
            <a:no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98" name="Google Shape;98;p18"/>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18"/>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 name="Google Shape;100;p18"/>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5313759" y="514350"/>
            <a:ext cx="2743200" cy="10287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lt1"/>
              </a:buClr>
              <a:buSzPts val="1800"/>
              <a:buFont typeface="Century Gothic"/>
              <a:buNone/>
              <a:defRPr sz="1800"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1"/>
          <p:cNvSpPr txBox="1">
            <a:spLocks noGrp="1"/>
          </p:cNvSpPr>
          <p:nvPr>
            <p:ph type="body" idx="1"/>
          </p:nvPr>
        </p:nvSpPr>
        <p:spPr>
          <a:xfrm>
            <a:off x="513159" y="514350"/>
            <a:ext cx="4457701" cy="3981450"/>
          </a:xfrm>
          <a:prstGeom prst="rect">
            <a:avLst/>
          </a:prstGeom>
          <a:noFill/>
          <a:ln>
            <a:noFill/>
          </a:ln>
        </p:spPr>
        <p:txBody>
          <a:bodyPr spcFirstLastPara="1" wrap="square" lIns="68575" tIns="34275" rIns="68575" bIns="34275" anchor="ctr" anchorCtr="0">
            <a:no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13" name="Google Shape;113;p21"/>
          <p:cNvSpPr txBox="1">
            <a:spLocks noGrp="1"/>
          </p:cNvSpPr>
          <p:nvPr>
            <p:ph type="body" idx="2"/>
          </p:nvPr>
        </p:nvSpPr>
        <p:spPr>
          <a:xfrm>
            <a:off x="5313759" y="1657349"/>
            <a:ext cx="2743200" cy="1568450"/>
          </a:xfrm>
          <a:prstGeom prst="rect">
            <a:avLst/>
          </a:prstGeom>
          <a:noFill/>
          <a:ln>
            <a:noFill/>
          </a:ln>
        </p:spPr>
        <p:txBody>
          <a:bodyPr spcFirstLastPara="1" wrap="square" lIns="68575" tIns="34275" rIns="68575" bIns="34275" anchor="t" anchorCtr="0">
            <a:noAutofit/>
          </a:bodyPr>
          <a:lstStyle>
            <a:lvl1pPr marL="457200" lvl="0" indent="-228600" algn="l">
              <a:spcBef>
                <a:spcPts val="200"/>
              </a:spcBef>
              <a:spcAft>
                <a:spcPts val="0"/>
              </a:spcAft>
              <a:buSzPts val="1000"/>
              <a:buNone/>
              <a:defRPr sz="1200"/>
            </a:lvl1pPr>
            <a:lvl2pPr marL="914400" lvl="1" indent="-228600" algn="l">
              <a:spcBef>
                <a:spcPts val="500"/>
              </a:spcBef>
              <a:spcAft>
                <a:spcPts val="0"/>
              </a:spcAft>
              <a:buSzPts val="700"/>
              <a:buNone/>
              <a:defRPr sz="900"/>
            </a:lvl2pPr>
            <a:lvl3pPr marL="1371600" lvl="2" indent="-228600" algn="l">
              <a:spcBef>
                <a:spcPts val="500"/>
              </a:spcBef>
              <a:spcAft>
                <a:spcPts val="0"/>
              </a:spcAft>
              <a:buSzPts val="6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14" name="Google Shape;114;p21"/>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1"/>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21"/>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3542109" y="1085850"/>
            <a:ext cx="4514850" cy="85725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lt1"/>
              </a:buClr>
              <a:buSzPts val="2100"/>
              <a:buFont typeface="Century Gothic"/>
              <a:buNone/>
              <a:defRPr sz="2100"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9" name="Google Shape;119;p22"/>
          <p:cNvSpPr>
            <a:spLocks noGrp="1"/>
          </p:cNvSpPr>
          <p:nvPr>
            <p:ph type="pic" idx="2"/>
          </p:nvPr>
        </p:nvSpPr>
        <p:spPr>
          <a:xfrm>
            <a:off x="741759" y="685800"/>
            <a:ext cx="2460730" cy="34290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68575" tIns="34275" rIns="68575" bIns="34275" anchor="t" anchorCtr="0">
            <a:noAutofit/>
          </a:bodyPr>
          <a:lstStyle>
            <a:lvl1pPr marR="0" lvl="0" algn="ctr" rtl="0">
              <a:spcBef>
                <a:spcPts val="2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1pPr>
            <a:lvl2pPr marR="0" lvl="1"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2pPr>
            <a:lvl3pPr marR="0" lvl="2"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3pPr>
            <a:lvl4pPr marR="0" lvl="3"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4pPr>
            <a:lvl5pPr marR="0" lvl="4"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5pPr>
            <a:lvl6pPr marR="0" lvl="5"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6pPr>
            <a:lvl7pPr marR="0" lvl="6"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7pPr>
            <a:lvl8pPr marR="0" lvl="7"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8pPr>
            <a:lvl9pPr marR="0" lvl="8" algn="l" rtl="0">
              <a:spcBef>
                <a:spcPts val="500"/>
              </a:spcBef>
              <a:spcAft>
                <a:spcPts val="50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9pPr>
          </a:lstStyle>
          <a:p>
            <a:endParaRPr/>
          </a:p>
        </p:txBody>
      </p:sp>
      <p:sp>
        <p:nvSpPr>
          <p:cNvPr id="120" name="Google Shape;120;p22"/>
          <p:cNvSpPr txBox="1">
            <a:spLocks noGrp="1"/>
          </p:cNvSpPr>
          <p:nvPr>
            <p:ph type="body" idx="1"/>
          </p:nvPr>
        </p:nvSpPr>
        <p:spPr>
          <a:xfrm>
            <a:off x="3542109" y="2082800"/>
            <a:ext cx="4516041" cy="1536700"/>
          </a:xfrm>
          <a:prstGeom prst="rect">
            <a:avLst/>
          </a:prstGeom>
          <a:noFill/>
          <a:ln>
            <a:noFill/>
          </a:ln>
        </p:spPr>
        <p:txBody>
          <a:bodyPr spcFirstLastPara="1" wrap="square" lIns="68575" tIns="34275" rIns="68575" bIns="34275" anchor="t" anchorCtr="0">
            <a:noAutofit/>
          </a:bodyPr>
          <a:lstStyle>
            <a:lvl1pPr marL="457200" lvl="0" indent="-228600" algn="l">
              <a:spcBef>
                <a:spcPts val="300"/>
              </a:spcBef>
              <a:spcAft>
                <a:spcPts val="0"/>
              </a:spcAft>
              <a:buSzPts val="1100"/>
              <a:buNone/>
              <a:defRPr sz="1400"/>
            </a:lvl1pPr>
            <a:lvl2pPr marL="914400" lvl="1" indent="-228600" algn="l">
              <a:spcBef>
                <a:spcPts val="500"/>
              </a:spcBef>
              <a:spcAft>
                <a:spcPts val="0"/>
              </a:spcAft>
              <a:buSzPts val="700"/>
              <a:buNone/>
              <a:defRPr sz="900"/>
            </a:lvl2pPr>
            <a:lvl3pPr marL="1371600" lvl="2" indent="-228600" algn="l">
              <a:spcBef>
                <a:spcPts val="500"/>
              </a:spcBef>
              <a:spcAft>
                <a:spcPts val="0"/>
              </a:spcAft>
              <a:buSzPts val="6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21" name="Google Shape;121;p22"/>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2" name="Google Shape;122;p22"/>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2"/>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תמונה פנורמית עם כיתוב">
  <p:cSld name="תמונה פנורמית עם כיתוב">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513159" y="3365499"/>
            <a:ext cx="6400800" cy="11303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3"/>
          <p:cNvSpPr>
            <a:spLocks noGrp="1"/>
          </p:cNvSpPr>
          <p:nvPr>
            <p:ph type="pic" idx="2"/>
          </p:nvPr>
        </p:nvSpPr>
        <p:spPr>
          <a:xfrm>
            <a:off x="514350" y="400050"/>
            <a:ext cx="8114109" cy="234315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68575" tIns="34275" rIns="68575" bIns="34275" anchor="t" anchorCtr="0">
            <a:noAutofit/>
          </a:bodyPr>
          <a:lstStyle>
            <a:lvl1pPr marR="0" lvl="0" algn="ctr" rtl="0">
              <a:spcBef>
                <a:spcPts val="2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1pPr>
            <a:lvl2pPr marR="0" lvl="1"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2pPr>
            <a:lvl3pPr marR="0" lvl="2"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3pPr>
            <a:lvl4pPr marR="0" lvl="3"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4pPr>
            <a:lvl5pPr marR="0" lvl="4"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5pPr>
            <a:lvl6pPr marR="0" lvl="5"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6pPr>
            <a:lvl7pPr marR="0" lvl="6"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7pPr>
            <a:lvl8pPr marR="0" lvl="7"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8pPr>
            <a:lvl9pPr marR="0" lvl="8" algn="l" rtl="0">
              <a:spcBef>
                <a:spcPts val="500"/>
              </a:spcBef>
              <a:spcAft>
                <a:spcPts val="50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9pPr>
          </a:lstStyle>
          <a:p>
            <a:endParaRPr/>
          </a:p>
        </p:txBody>
      </p:sp>
      <p:sp>
        <p:nvSpPr>
          <p:cNvPr id="127" name="Google Shape;127;p23"/>
          <p:cNvSpPr txBox="1">
            <a:spLocks noGrp="1"/>
          </p:cNvSpPr>
          <p:nvPr>
            <p:ph type="body" idx="1"/>
          </p:nvPr>
        </p:nvSpPr>
        <p:spPr>
          <a:xfrm>
            <a:off x="685801" y="2882900"/>
            <a:ext cx="6228157" cy="342900"/>
          </a:xfrm>
          <a:prstGeom prst="rect">
            <a:avLst/>
          </a:prstGeom>
          <a:noFill/>
          <a:ln>
            <a:noFill/>
          </a:ln>
        </p:spPr>
        <p:txBody>
          <a:bodyPr spcFirstLastPara="1" wrap="square" lIns="68575" tIns="34275" rIns="68575" bIns="34275" anchor="t" anchorCtr="0">
            <a:noAutofit/>
          </a:bodyPr>
          <a:lstStyle>
            <a:lvl1pPr marL="457200" lvl="0" indent="-228600" algn="l">
              <a:spcBef>
                <a:spcPts val="200"/>
              </a:spcBef>
              <a:spcAft>
                <a:spcPts val="0"/>
              </a:spcAft>
              <a:buSzPts val="1000"/>
              <a:buFont typeface="Century Gothic"/>
              <a:buNone/>
              <a:defRPr sz="1200"/>
            </a:lvl1pPr>
            <a:lvl2pPr marL="914400" lvl="1" indent="-228600" algn="l">
              <a:spcBef>
                <a:spcPts val="500"/>
              </a:spcBef>
              <a:spcAft>
                <a:spcPts val="0"/>
              </a:spcAft>
              <a:buSzPts val="1100"/>
              <a:buFont typeface="Century Gothic"/>
              <a:buNone/>
              <a:defRPr/>
            </a:lvl2pPr>
            <a:lvl3pPr marL="1371600" lvl="2" indent="-228600" algn="l">
              <a:spcBef>
                <a:spcPts val="500"/>
              </a:spcBef>
              <a:spcAft>
                <a:spcPts val="0"/>
              </a:spcAft>
              <a:buSzPts val="1000"/>
              <a:buFont typeface="Century Gothic"/>
              <a:buNone/>
              <a:defRPr/>
            </a:lvl3pPr>
            <a:lvl4pPr marL="1828800" lvl="3" indent="-228600" algn="l">
              <a:spcBef>
                <a:spcPts val="500"/>
              </a:spcBef>
              <a:spcAft>
                <a:spcPts val="0"/>
              </a:spcAft>
              <a:buSzPts val="800"/>
              <a:buFont typeface="Century Gothic"/>
              <a:buNone/>
              <a:defRPr/>
            </a:lvl4pPr>
            <a:lvl5pPr marL="2286000" lvl="4" indent="-228600" algn="l">
              <a:spcBef>
                <a:spcPts val="500"/>
              </a:spcBef>
              <a:spcAft>
                <a:spcPts val="0"/>
              </a:spcAft>
              <a:buSzPts val="800"/>
              <a:buFont typeface="Century Gothic"/>
              <a:buNone/>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28" name="Google Shape;128;p23"/>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3"/>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23"/>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כותרת וכיתוב">
  <p:cSld name="כותרת וכיתוב">
    <p:spTree>
      <p:nvGrpSpPr>
        <p:cNvPr id="1" name="Shape 131"/>
        <p:cNvGrpSpPr/>
        <p:nvPr/>
      </p:nvGrpSpPr>
      <p:grpSpPr>
        <a:xfrm>
          <a:off x="0" y="0"/>
          <a:ext cx="0" cy="0"/>
          <a:chOff x="0" y="0"/>
          <a:chExt cx="0" cy="0"/>
        </a:xfrm>
      </p:grpSpPr>
      <p:sp>
        <p:nvSpPr>
          <p:cNvPr id="132" name="Google Shape;132;p24"/>
          <p:cNvSpPr txBox="1">
            <a:spLocks noGrp="1"/>
          </p:cNvSpPr>
          <p:nvPr>
            <p:ph type="title"/>
          </p:nvPr>
        </p:nvSpPr>
        <p:spPr>
          <a:xfrm>
            <a:off x="513160" y="514350"/>
            <a:ext cx="7543800" cy="20574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400"/>
              <a:buFont typeface="Century Gothic"/>
              <a:buNone/>
              <a:defRPr sz="24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3" name="Google Shape;133;p24"/>
          <p:cNvSpPr txBox="1">
            <a:spLocks noGrp="1"/>
          </p:cNvSpPr>
          <p:nvPr>
            <p:ph type="body" idx="1"/>
          </p:nvPr>
        </p:nvSpPr>
        <p:spPr>
          <a:xfrm>
            <a:off x="513159" y="3086100"/>
            <a:ext cx="6401991" cy="1409700"/>
          </a:xfrm>
          <a:prstGeom prst="rect">
            <a:avLst/>
          </a:prstGeom>
          <a:noFill/>
          <a:ln>
            <a:noFill/>
          </a:ln>
        </p:spPr>
        <p:txBody>
          <a:bodyPr spcFirstLastPara="1" wrap="square" lIns="68575" tIns="34275" rIns="68575" bIns="34275" anchor="ctr" anchorCtr="0">
            <a:noAutofit/>
          </a:bodyPr>
          <a:lstStyle>
            <a:lvl1pPr marL="457200" lvl="0" indent="-228600" algn="l">
              <a:spcBef>
                <a:spcPts val="300"/>
              </a:spcBef>
              <a:spcAft>
                <a:spcPts val="0"/>
              </a:spcAft>
              <a:buSzPts val="1200"/>
              <a:buNone/>
              <a:defRPr sz="15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134" name="Google Shape;134;p24"/>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4"/>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4"/>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ציטוט עם כיתוב">
  <p:cSld name="ציטוט עם כיתוב">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856058" y="514350"/>
            <a:ext cx="6858001" cy="20574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400"/>
              <a:buFont typeface="Century Gothic"/>
              <a:buNone/>
              <a:defRPr sz="2400" b="0" cap="none">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9" name="Google Shape;139;p25"/>
          <p:cNvSpPr txBox="1">
            <a:spLocks noGrp="1"/>
          </p:cNvSpPr>
          <p:nvPr>
            <p:ph type="body" idx="1"/>
          </p:nvPr>
        </p:nvSpPr>
        <p:spPr>
          <a:xfrm>
            <a:off x="1084659" y="2571750"/>
            <a:ext cx="6400800" cy="285750"/>
          </a:xfrm>
          <a:prstGeom prst="rect">
            <a:avLst/>
          </a:prstGeom>
          <a:noFill/>
          <a:ln>
            <a:noFill/>
          </a:ln>
        </p:spPr>
        <p:txBody>
          <a:bodyPr spcFirstLastPara="1" wrap="square" lIns="68575" tIns="34275" rIns="68575" bIns="34275" anchor="ctr" anchorCtr="0">
            <a:noAutofit/>
          </a:bodyPr>
          <a:lstStyle>
            <a:lvl1pPr marL="457200" lvl="0" indent="-228600" algn="l">
              <a:spcBef>
                <a:spcPts val="300"/>
              </a:spcBef>
              <a:spcAft>
                <a:spcPts val="0"/>
              </a:spcAft>
              <a:buSzPts val="1200"/>
              <a:buFont typeface="Century Gothic"/>
              <a:buNone/>
              <a:defRPr/>
            </a:lvl1pPr>
            <a:lvl2pPr marL="914400" lvl="1" indent="-228600" algn="l">
              <a:spcBef>
                <a:spcPts val="500"/>
              </a:spcBef>
              <a:spcAft>
                <a:spcPts val="0"/>
              </a:spcAft>
              <a:buSzPts val="1100"/>
              <a:buFont typeface="Century Gothic"/>
              <a:buNone/>
              <a:defRPr/>
            </a:lvl2pPr>
            <a:lvl3pPr marL="1371600" lvl="2" indent="-228600" algn="l">
              <a:spcBef>
                <a:spcPts val="500"/>
              </a:spcBef>
              <a:spcAft>
                <a:spcPts val="0"/>
              </a:spcAft>
              <a:buSzPts val="1000"/>
              <a:buFont typeface="Century Gothic"/>
              <a:buNone/>
              <a:defRPr/>
            </a:lvl3pPr>
            <a:lvl4pPr marL="1828800" lvl="3" indent="-228600" algn="l">
              <a:spcBef>
                <a:spcPts val="500"/>
              </a:spcBef>
              <a:spcAft>
                <a:spcPts val="0"/>
              </a:spcAft>
              <a:buSzPts val="800"/>
              <a:buFont typeface="Century Gothic"/>
              <a:buNone/>
              <a:defRPr/>
            </a:lvl4pPr>
            <a:lvl5pPr marL="2286000" lvl="4" indent="-228600" algn="l">
              <a:spcBef>
                <a:spcPts val="500"/>
              </a:spcBef>
              <a:spcAft>
                <a:spcPts val="0"/>
              </a:spcAft>
              <a:buSzPts val="800"/>
              <a:buFont typeface="Century Gothic"/>
              <a:buNone/>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40" name="Google Shape;140;p25"/>
          <p:cNvSpPr txBox="1">
            <a:spLocks noGrp="1"/>
          </p:cNvSpPr>
          <p:nvPr>
            <p:ph type="body" idx="2"/>
          </p:nvPr>
        </p:nvSpPr>
        <p:spPr>
          <a:xfrm>
            <a:off x="513160" y="3225800"/>
            <a:ext cx="6400800" cy="1263649"/>
          </a:xfrm>
          <a:prstGeom prst="rect">
            <a:avLst/>
          </a:prstGeom>
          <a:noFill/>
          <a:ln>
            <a:noFill/>
          </a:ln>
        </p:spPr>
        <p:txBody>
          <a:bodyPr spcFirstLastPara="1" wrap="square" lIns="68575" tIns="34275" rIns="68575" bIns="34275" anchor="ctr" anchorCtr="0">
            <a:noAutofit/>
          </a:bodyPr>
          <a:lstStyle>
            <a:lvl1pPr marL="457200" lvl="0" indent="-228600" algn="l">
              <a:spcBef>
                <a:spcPts val="300"/>
              </a:spcBef>
              <a:spcAft>
                <a:spcPts val="0"/>
              </a:spcAft>
              <a:buSzPts val="1200"/>
              <a:buNone/>
              <a:defRPr sz="15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141" name="Google Shape;141;p25"/>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5"/>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5"/>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44" name="Google Shape;144;p25"/>
          <p:cNvSpPr txBox="1"/>
          <p:nvPr/>
        </p:nvSpPr>
        <p:spPr>
          <a:xfrm>
            <a:off x="398859" y="609167"/>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b="0" i="0" u="none" strike="noStrike" cap="none">
                <a:solidFill>
                  <a:schemeClr val="lt1"/>
                </a:solidFill>
                <a:latin typeface="Century Gothic"/>
                <a:ea typeface="Century Gothic"/>
                <a:cs typeface="Century Gothic"/>
                <a:sym typeface="Century Gothic"/>
              </a:rPr>
              <a:t>“</a:t>
            </a:r>
            <a:endParaRPr sz="1100"/>
          </a:p>
        </p:txBody>
      </p:sp>
      <p:sp>
        <p:nvSpPr>
          <p:cNvPr id="145" name="Google Shape;145;p25"/>
          <p:cNvSpPr txBox="1"/>
          <p:nvPr/>
        </p:nvSpPr>
        <p:spPr>
          <a:xfrm>
            <a:off x="7714059" y="2076451"/>
            <a:ext cx="457200" cy="438582"/>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6000" b="0" i="0" u="none" strike="noStrike" cap="none">
                <a:solidFill>
                  <a:schemeClr val="lt1"/>
                </a:solidFill>
                <a:latin typeface="Century Gothic"/>
                <a:ea typeface="Century Gothic"/>
                <a:cs typeface="Century Gothic"/>
                <a:sym typeface="Century Gothic"/>
              </a:rPr>
              <a:t>”</a:t>
            </a:r>
            <a:endParaRPr sz="11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כרטיס שם">
  <p:cSld name="כרטיס שם">
    <p:spTree>
      <p:nvGrpSpPr>
        <p:cNvPr id="1" name="Shape 146"/>
        <p:cNvGrpSpPr/>
        <p:nvPr/>
      </p:nvGrpSpPr>
      <p:grpSpPr>
        <a:xfrm>
          <a:off x="0" y="0"/>
          <a:ext cx="0" cy="0"/>
          <a:chOff x="0" y="0"/>
          <a:chExt cx="0" cy="0"/>
        </a:xfrm>
      </p:grpSpPr>
      <p:sp>
        <p:nvSpPr>
          <p:cNvPr id="147" name="Google Shape;147;p26"/>
          <p:cNvSpPr txBox="1">
            <a:spLocks noGrp="1"/>
          </p:cNvSpPr>
          <p:nvPr>
            <p:ph type="title"/>
          </p:nvPr>
        </p:nvSpPr>
        <p:spPr>
          <a:xfrm>
            <a:off x="513159" y="2571750"/>
            <a:ext cx="6400800" cy="127305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lt1"/>
              </a:buClr>
              <a:buSzPts val="2400"/>
              <a:buFont typeface="Century Gothic"/>
              <a:buNone/>
              <a:defRPr sz="24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8" name="Google Shape;148;p26"/>
          <p:cNvSpPr txBox="1">
            <a:spLocks noGrp="1"/>
          </p:cNvSpPr>
          <p:nvPr>
            <p:ph type="body" idx="1"/>
          </p:nvPr>
        </p:nvSpPr>
        <p:spPr>
          <a:xfrm>
            <a:off x="513158" y="3849736"/>
            <a:ext cx="6401992" cy="645300"/>
          </a:xfrm>
          <a:prstGeom prst="rect">
            <a:avLst/>
          </a:prstGeom>
          <a:noFill/>
          <a:ln>
            <a:noFill/>
          </a:ln>
        </p:spPr>
        <p:txBody>
          <a:bodyPr spcFirstLastPara="1" wrap="square" lIns="68575" tIns="34275" rIns="68575" bIns="34275" anchor="t" anchorCtr="0">
            <a:noAutofit/>
          </a:bodyPr>
          <a:lstStyle>
            <a:lvl1pPr marL="457200" lvl="0" indent="-228600" algn="l">
              <a:spcBef>
                <a:spcPts val="300"/>
              </a:spcBef>
              <a:spcAft>
                <a:spcPts val="0"/>
              </a:spcAft>
              <a:buSzPts val="1200"/>
              <a:buNone/>
              <a:defRPr sz="15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149" name="Google Shape;149;p26"/>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26"/>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1" name="Google Shape;151;p26"/>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כרטיס שם עם ציטוט">
  <p:cSld name="כרטיס שם עם ציטוט">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856060" y="514350"/>
            <a:ext cx="6858000" cy="20574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400"/>
              <a:buFont typeface="Century Gothic"/>
              <a:buNone/>
              <a:defRPr sz="2400" b="0" cap="none">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4" name="Google Shape;154;p27"/>
          <p:cNvSpPr txBox="1">
            <a:spLocks noGrp="1"/>
          </p:cNvSpPr>
          <p:nvPr>
            <p:ph type="body" idx="1"/>
          </p:nvPr>
        </p:nvSpPr>
        <p:spPr>
          <a:xfrm>
            <a:off x="513159" y="2946400"/>
            <a:ext cx="6400801" cy="787399"/>
          </a:xfrm>
          <a:prstGeom prst="rect">
            <a:avLst/>
          </a:prstGeom>
          <a:noFill/>
          <a:ln>
            <a:noFill/>
          </a:ln>
        </p:spPr>
        <p:txBody>
          <a:bodyPr spcFirstLastPara="1" wrap="square" lIns="68575" tIns="34275" rIns="68575" bIns="34275" anchor="b" anchorCtr="0">
            <a:noAutofit/>
          </a:bodyPr>
          <a:lstStyle>
            <a:lvl1pPr marL="457200" lvl="0" indent="-228600" algn="l">
              <a:spcBef>
                <a:spcPts val="400"/>
              </a:spcBef>
              <a:spcAft>
                <a:spcPts val="0"/>
              </a:spcAft>
              <a:buSzPts val="1400"/>
              <a:buNone/>
              <a:defRPr sz="1800" b="0" cap="none">
                <a:solidFill>
                  <a:schemeClr val="lt1"/>
                </a:solidFill>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55" name="Google Shape;155;p27"/>
          <p:cNvSpPr txBox="1">
            <a:spLocks noGrp="1"/>
          </p:cNvSpPr>
          <p:nvPr>
            <p:ph type="body" idx="2"/>
          </p:nvPr>
        </p:nvSpPr>
        <p:spPr>
          <a:xfrm>
            <a:off x="513158" y="3733800"/>
            <a:ext cx="6400801" cy="762000"/>
          </a:xfrm>
          <a:prstGeom prst="rect">
            <a:avLst/>
          </a:prstGeom>
          <a:noFill/>
          <a:ln>
            <a:noFill/>
          </a:ln>
        </p:spPr>
        <p:txBody>
          <a:bodyPr spcFirstLastPara="1" wrap="square" lIns="68575" tIns="34275" rIns="68575" bIns="34275" anchor="t" anchorCtr="0">
            <a:noAutofit/>
          </a:bodyPr>
          <a:lstStyle>
            <a:lvl1pPr marL="457200" lvl="0" indent="-228600" algn="l">
              <a:spcBef>
                <a:spcPts val="300"/>
              </a:spcBef>
              <a:spcAft>
                <a:spcPts val="0"/>
              </a:spcAft>
              <a:buSzPts val="1100"/>
              <a:buNone/>
              <a:defRPr sz="14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156" name="Google Shape;156;p27"/>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7" name="Google Shape;157;p27"/>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8" name="Google Shape;158;p27"/>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59" name="Google Shape;159;p27"/>
          <p:cNvSpPr txBox="1"/>
          <p:nvPr/>
        </p:nvSpPr>
        <p:spPr>
          <a:xfrm>
            <a:off x="398859" y="609167"/>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b="0" i="0" u="none" strike="noStrike" cap="none">
                <a:solidFill>
                  <a:schemeClr val="lt1"/>
                </a:solidFill>
                <a:latin typeface="Century Gothic"/>
                <a:ea typeface="Century Gothic"/>
                <a:cs typeface="Century Gothic"/>
                <a:sym typeface="Century Gothic"/>
              </a:rPr>
              <a:t>“</a:t>
            </a:r>
            <a:endParaRPr sz="1100"/>
          </a:p>
        </p:txBody>
      </p:sp>
      <p:sp>
        <p:nvSpPr>
          <p:cNvPr id="160" name="Google Shape;160;p27"/>
          <p:cNvSpPr txBox="1"/>
          <p:nvPr/>
        </p:nvSpPr>
        <p:spPr>
          <a:xfrm>
            <a:off x="7714059" y="2076451"/>
            <a:ext cx="457200" cy="438582"/>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6000" b="0" i="0" u="none" strike="noStrike" cap="none">
                <a:solidFill>
                  <a:schemeClr val="lt1"/>
                </a:solidFill>
                <a:latin typeface="Century Gothic"/>
                <a:ea typeface="Century Gothic"/>
                <a:cs typeface="Century Gothic"/>
                <a:sym typeface="Century Gothic"/>
              </a:rPr>
              <a:t>”</a:t>
            </a:r>
            <a:endParaRPr sz="11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rue או False">
  <p:cSld name="True או False">
    <p:spTree>
      <p:nvGrpSpPr>
        <p:cNvPr id="1" name="Shape 161"/>
        <p:cNvGrpSpPr/>
        <p:nvPr/>
      </p:nvGrpSpPr>
      <p:grpSpPr>
        <a:xfrm>
          <a:off x="0" y="0"/>
          <a:ext cx="0" cy="0"/>
          <a:chOff x="0" y="0"/>
          <a:chExt cx="0" cy="0"/>
        </a:xfrm>
      </p:grpSpPr>
      <p:sp>
        <p:nvSpPr>
          <p:cNvPr id="162" name="Google Shape;162;p28"/>
          <p:cNvSpPr txBox="1">
            <a:spLocks noGrp="1"/>
          </p:cNvSpPr>
          <p:nvPr>
            <p:ph type="title"/>
          </p:nvPr>
        </p:nvSpPr>
        <p:spPr>
          <a:xfrm>
            <a:off x="513160" y="514350"/>
            <a:ext cx="7543800" cy="20574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700"/>
              <a:buFont typeface="Century Gothic"/>
              <a:buNone/>
              <a:defRPr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3" name="Google Shape;163;p28"/>
          <p:cNvSpPr txBox="1">
            <a:spLocks noGrp="1"/>
          </p:cNvSpPr>
          <p:nvPr>
            <p:ph type="body" idx="1"/>
          </p:nvPr>
        </p:nvSpPr>
        <p:spPr>
          <a:xfrm>
            <a:off x="513159" y="2946400"/>
            <a:ext cx="6400800" cy="628650"/>
          </a:xfrm>
          <a:prstGeom prst="rect">
            <a:avLst/>
          </a:prstGeom>
          <a:noFill/>
          <a:ln>
            <a:noFill/>
          </a:ln>
        </p:spPr>
        <p:txBody>
          <a:bodyPr spcFirstLastPara="1" wrap="square" lIns="68575" tIns="34275" rIns="68575" bIns="34275" anchor="b" anchorCtr="0">
            <a:noAutofit/>
          </a:bodyPr>
          <a:lstStyle>
            <a:lvl1pPr marL="457200" lvl="0" indent="-228600" algn="l">
              <a:spcBef>
                <a:spcPts val="400"/>
              </a:spcBef>
              <a:spcAft>
                <a:spcPts val="0"/>
              </a:spcAft>
              <a:buSzPts val="1400"/>
              <a:buNone/>
              <a:defRPr sz="1800" b="0" cap="none">
                <a:solidFill>
                  <a:schemeClr val="lt1"/>
                </a:solidFill>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64" name="Google Shape;164;p28"/>
          <p:cNvSpPr txBox="1">
            <a:spLocks noGrp="1"/>
          </p:cNvSpPr>
          <p:nvPr>
            <p:ph type="body" idx="2"/>
          </p:nvPr>
        </p:nvSpPr>
        <p:spPr>
          <a:xfrm>
            <a:off x="513158" y="3575049"/>
            <a:ext cx="6400801" cy="920750"/>
          </a:xfrm>
          <a:prstGeom prst="rect">
            <a:avLst/>
          </a:prstGeom>
          <a:noFill/>
          <a:ln>
            <a:noFill/>
          </a:ln>
        </p:spPr>
        <p:txBody>
          <a:bodyPr spcFirstLastPara="1" wrap="square" lIns="68575" tIns="34275" rIns="68575" bIns="34275" anchor="t" anchorCtr="0">
            <a:noAutofit/>
          </a:bodyPr>
          <a:lstStyle>
            <a:lvl1pPr marL="457200" lvl="0" indent="-228600" algn="l">
              <a:spcBef>
                <a:spcPts val="300"/>
              </a:spcBef>
              <a:spcAft>
                <a:spcPts val="0"/>
              </a:spcAft>
              <a:buSzPts val="1100"/>
              <a:buNone/>
              <a:defRPr sz="14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165" name="Google Shape;165;p28"/>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6" name="Google Shape;166;p28"/>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7" name="Google Shape;167;p28"/>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513159" y="3365499"/>
            <a:ext cx="6400800" cy="11303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700"/>
              <a:buFont typeface="Century Gothic"/>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0" name="Google Shape;170;p29"/>
          <p:cNvSpPr txBox="1">
            <a:spLocks noGrp="1"/>
          </p:cNvSpPr>
          <p:nvPr>
            <p:ph type="body" idx="1"/>
          </p:nvPr>
        </p:nvSpPr>
        <p:spPr>
          <a:xfrm rot="5400000">
            <a:off x="2357834" y="-1330325"/>
            <a:ext cx="2711450" cy="6400800"/>
          </a:xfrm>
          <a:prstGeom prst="rect">
            <a:avLst/>
          </a:prstGeom>
          <a:noFill/>
          <a:ln>
            <a:noFill/>
          </a:ln>
        </p:spPr>
        <p:txBody>
          <a:bodyPr spcFirstLastPara="1" wrap="square" lIns="68575" tIns="34275" rIns="68575" bIns="34275" anchor="t" anchorCtr="0">
            <a:no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71" name="Google Shape;171;p29"/>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2" name="Google Shape;172;p29"/>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3" name="Google Shape;173;p29"/>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rot="5400000">
            <a:off x="5570934" y="1457325"/>
            <a:ext cx="3429000" cy="154305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6" name="Google Shape;176;p30"/>
          <p:cNvSpPr txBox="1">
            <a:spLocks noGrp="1"/>
          </p:cNvSpPr>
          <p:nvPr>
            <p:ph type="body" idx="1"/>
          </p:nvPr>
        </p:nvSpPr>
        <p:spPr>
          <a:xfrm rot="5400000">
            <a:off x="1457325" y="-428625"/>
            <a:ext cx="3981450" cy="5867400"/>
          </a:xfrm>
          <a:prstGeom prst="rect">
            <a:avLst/>
          </a:prstGeom>
          <a:noFill/>
          <a:ln>
            <a:noFill/>
          </a:ln>
        </p:spPr>
        <p:txBody>
          <a:bodyPr spcFirstLastPara="1" wrap="square" lIns="68575" tIns="34275" rIns="68575" bIns="34275" anchor="t" anchorCtr="0">
            <a:no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77" name="Google Shape;177;p30"/>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8" name="Google Shape;178;p30"/>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9" name="Google Shape;179;p30"/>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57F4C05B-3593-4152-9362-1B2AB9CDA1B1}" type="slidenum">
              <a:rPr lang="en-US"/>
              <a:pPr/>
              <a:t>‹#›</a:t>
            </a:fld>
            <a:endParaRPr lang="en-US" dirty="0"/>
          </a:p>
        </p:txBody>
      </p:sp>
    </p:spTree>
    <p:extLst>
      <p:ext uri="{BB962C8B-B14F-4D97-AF65-F5344CB8AC3E}">
        <p14:creationId xmlns:p14="http://schemas.microsoft.com/office/powerpoint/2010/main" val="176650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50"/>
        <p:cNvGrpSpPr/>
        <p:nvPr/>
      </p:nvGrpSpPr>
      <p:grpSpPr>
        <a:xfrm>
          <a:off x="0" y="0"/>
          <a:ext cx="0" cy="0"/>
          <a:chOff x="0" y="0"/>
          <a:chExt cx="0" cy="0"/>
        </a:xfrm>
      </p:grpSpPr>
      <p:grpSp>
        <p:nvGrpSpPr>
          <p:cNvPr id="51" name="Google Shape;51;p13"/>
          <p:cNvGrpSpPr/>
          <p:nvPr/>
        </p:nvGrpSpPr>
        <p:grpSpPr>
          <a:xfrm>
            <a:off x="6905227" y="2222500"/>
            <a:ext cx="2236394" cy="2406650"/>
            <a:chOff x="9206969" y="2963333"/>
            <a:chExt cx="2981859" cy="3208867"/>
          </a:xfrm>
        </p:grpSpPr>
        <p:cxnSp>
          <p:nvCxnSpPr>
            <p:cNvPr id="52" name="Google Shape;52;p13"/>
            <p:cNvCxnSpPr/>
            <p:nvPr/>
          </p:nvCxnSpPr>
          <p:spPr>
            <a:xfrm flipH="1">
              <a:off x="11276012" y="2963333"/>
              <a:ext cx="912814" cy="912812"/>
            </a:xfrm>
            <a:prstGeom prst="straightConnector1">
              <a:avLst/>
            </a:prstGeom>
            <a:noFill/>
            <a:ln w="9525" cap="flat" cmpd="sng">
              <a:solidFill>
                <a:schemeClr val="lt1"/>
              </a:solidFill>
              <a:prstDash val="solid"/>
              <a:round/>
              <a:headEnd type="none" w="sm" len="sm"/>
              <a:tailEnd type="none" w="sm" len="sm"/>
            </a:ln>
          </p:spPr>
        </p:cxnSp>
        <p:cxnSp>
          <p:nvCxnSpPr>
            <p:cNvPr id="53" name="Google Shape;53;p13"/>
            <p:cNvCxnSpPr/>
            <p:nvPr/>
          </p:nvCxnSpPr>
          <p:spPr>
            <a:xfrm flipH="1">
              <a:off x="9206969" y="3190344"/>
              <a:ext cx="2981857" cy="2981856"/>
            </a:xfrm>
            <a:prstGeom prst="straightConnector1">
              <a:avLst/>
            </a:prstGeom>
            <a:noFill/>
            <a:ln w="9525" cap="flat" cmpd="sng">
              <a:solidFill>
                <a:schemeClr val="lt1"/>
              </a:solidFill>
              <a:prstDash val="solid"/>
              <a:round/>
              <a:headEnd type="none" w="sm" len="sm"/>
              <a:tailEnd type="none" w="sm" len="sm"/>
            </a:ln>
          </p:spPr>
        </p:cxnSp>
        <p:cxnSp>
          <p:nvCxnSpPr>
            <p:cNvPr id="54" name="Google Shape;54;p13"/>
            <p:cNvCxnSpPr/>
            <p:nvPr/>
          </p:nvCxnSpPr>
          <p:spPr>
            <a:xfrm flipH="1">
              <a:off x="10292292" y="3285067"/>
              <a:ext cx="1896534" cy="1896533"/>
            </a:xfrm>
            <a:prstGeom prst="straightConnector1">
              <a:avLst/>
            </a:prstGeom>
            <a:noFill/>
            <a:ln w="9525" cap="flat" cmpd="sng">
              <a:solidFill>
                <a:schemeClr val="lt1"/>
              </a:solidFill>
              <a:prstDash val="solid"/>
              <a:round/>
              <a:headEnd type="none" w="sm" len="sm"/>
              <a:tailEnd type="none" w="sm" len="sm"/>
            </a:ln>
          </p:spPr>
        </p:cxnSp>
        <p:cxnSp>
          <p:nvCxnSpPr>
            <p:cNvPr id="55" name="Google Shape;55;p13"/>
            <p:cNvCxnSpPr/>
            <p:nvPr/>
          </p:nvCxnSpPr>
          <p:spPr>
            <a:xfrm flipH="1">
              <a:off x="10443103" y="3131080"/>
              <a:ext cx="1745722" cy="1745720"/>
            </a:xfrm>
            <a:prstGeom prst="straightConnector1">
              <a:avLst/>
            </a:prstGeom>
            <a:noFill/>
            <a:ln w="28575" cap="flat" cmpd="sng">
              <a:solidFill>
                <a:schemeClr val="lt1"/>
              </a:solidFill>
              <a:prstDash val="solid"/>
              <a:round/>
              <a:headEnd type="none" w="sm" len="sm"/>
              <a:tailEnd type="none" w="sm" len="sm"/>
            </a:ln>
          </p:spPr>
        </p:cxnSp>
        <p:cxnSp>
          <p:nvCxnSpPr>
            <p:cNvPr id="56" name="Google Shape;56;p13"/>
            <p:cNvCxnSpPr/>
            <p:nvPr/>
          </p:nvCxnSpPr>
          <p:spPr>
            <a:xfrm flipH="1">
              <a:off x="10918826" y="3683001"/>
              <a:ext cx="1270001" cy="1269999"/>
            </a:xfrm>
            <a:prstGeom prst="straightConnector1">
              <a:avLst/>
            </a:prstGeom>
            <a:noFill/>
            <a:ln w="28575" cap="flat" cmpd="sng">
              <a:solidFill>
                <a:schemeClr val="lt1"/>
              </a:solidFill>
              <a:prstDash val="solid"/>
              <a:round/>
              <a:headEnd type="none" w="sm" len="sm"/>
              <a:tailEnd type="none" w="sm" len="sm"/>
            </a:ln>
          </p:spPr>
        </p:cxnSp>
      </p:grpSp>
      <p:sp>
        <p:nvSpPr>
          <p:cNvPr id="57" name="Google Shape;57;p13"/>
          <p:cNvSpPr txBox="1">
            <a:spLocks noGrp="1"/>
          </p:cNvSpPr>
          <p:nvPr>
            <p:ph type="title"/>
          </p:nvPr>
        </p:nvSpPr>
        <p:spPr>
          <a:xfrm>
            <a:off x="513159" y="3365499"/>
            <a:ext cx="6400800" cy="11303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Clr>
                <a:schemeClr val="lt1"/>
              </a:buClr>
              <a:buSzPts val="2700"/>
              <a:buFont typeface="Century Gothic"/>
              <a:buNone/>
              <a:defRPr sz="27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2"/>
                </a:solidFill>
              </a:defRPr>
            </a:lvl2pPr>
            <a:lvl3pPr marR="0" lvl="2" algn="l" rtl="0">
              <a:spcBef>
                <a:spcPts val="0"/>
              </a:spcBef>
              <a:spcAft>
                <a:spcPts val="0"/>
              </a:spcAft>
              <a:buSzPts val="1100"/>
              <a:buNone/>
              <a:defRPr sz="1400" b="0" i="0" u="none" strike="noStrike" cap="none">
                <a:solidFill>
                  <a:schemeClr val="lt2"/>
                </a:solidFill>
              </a:defRPr>
            </a:lvl3pPr>
            <a:lvl4pPr marR="0" lvl="3" algn="l" rtl="0">
              <a:spcBef>
                <a:spcPts val="0"/>
              </a:spcBef>
              <a:spcAft>
                <a:spcPts val="0"/>
              </a:spcAft>
              <a:buSzPts val="1100"/>
              <a:buNone/>
              <a:defRPr sz="1400" b="0" i="0" u="none" strike="noStrike" cap="none">
                <a:solidFill>
                  <a:schemeClr val="lt2"/>
                </a:solidFill>
              </a:defRPr>
            </a:lvl4pPr>
            <a:lvl5pPr marR="0" lvl="4" algn="l" rtl="0">
              <a:spcBef>
                <a:spcPts val="0"/>
              </a:spcBef>
              <a:spcAft>
                <a:spcPts val="0"/>
              </a:spcAft>
              <a:buSzPts val="1100"/>
              <a:buNone/>
              <a:defRPr sz="1400" b="0" i="0" u="none" strike="noStrike" cap="none">
                <a:solidFill>
                  <a:schemeClr val="lt2"/>
                </a:solidFill>
              </a:defRPr>
            </a:lvl5pPr>
            <a:lvl6pPr marR="0" lvl="5" algn="l" rtl="0">
              <a:spcBef>
                <a:spcPts val="0"/>
              </a:spcBef>
              <a:spcAft>
                <a:spcPts val="0"/>
              </a:spcAft>
              <a:buSzPts val="1100"/>
              <a:buNone/>
              <a:defRPr sz="1400" b="0" i="0" u="none" strike="noStrike" cap="none">
                <a:solidFill>
                  <a:schemeClr val="lt2"/>
                </a:solidFill>
              </a:defRPr>
            </a:lvl6pPr>
            <a:lvl7pPr marR="0" lvl="6" algn="l" rtl="0">
              <a:spcBef>
                <a:spcPts val="0"/>
              </a:spcBef>
              <a:spcAft>
                <a:spcPts val="0"/>
              </a:spcAft>
              <a:buSzPts val="1100"/>
              <a:buNone/>
              <a:defRPr sz="1400" b="0" i="0" u="none" strike="noStrike" cap="none">
                <a:solidFill>
                  <a:schemeClr val="lt2"/>
                </a:solidFill>
              </a:defRPr>
            </a:lvl7pPr>
            <a:lvl8pPr marR="0" lvl="7" algn="l" rtl="0">
              <a:spcBef>
                <a:spcPts val="0"/>
              </a:spcBef>
              <a:spcAft>
                <a:spcPts val="0"/>
              </a:spcAft>
              <a:buSzPts val="1100"/>
              <a:buNone/>
              <a:defRPr sz="1400" b="0" i="0" u="none" strike="noStrike" cap="none">
                <a:solidFill>
                  <a:schemeClr val="lt2"/>
                </a:solidFill>
              </a:defRPr>
            </a:lvl8pPr>
            <a:lvl9pPr marR="0" lvl="8" algn="l" rtl="0">
              <a:spcBef>
                <a:spcPts val="0"/>
              </a:spcBef>
              <a:spcAft>
                <a:spcPts val="0"/>
              </a:spcAft>
              <a:buSzPts val="1100"/>
              <a:buNone/>
              <a:defRPr sz="1400" b="0" i="0" u="none" strike="noStrike" cap="none">
                <a:solidFill>
                  <a:schemeClr val="lt2"/>
                </a:solidFill>
              </a:defRPr>
            </a:lvl9pPr>
          </a:lstStyle>
          <a:p>
            <a:endParaRPr/>
          </a:p>
        </p:txBody>
      </p:sp>
      <p:sp>
        <p:nvSpPr>
          <p:cNvPr id="58" name="Google Shape;58;p13"/>
          <p:cNvSpPr txBox="1">
            <a:spLocks noGrp="1"/>
          </p:cNvSpPr>
          <p:nvPr>
            <p:ph type="body" idx="1"/>
          </p:nvPr>
        </p:nvSpPr>
        <p:spPr>
          <a:xfrm>
            <a:off x="513159" y="514350"/>
            <a:ext cx="6400800" cy="2711450"/>
          </a:xfrm>
          <a:prstGeom prst="rect">
            <a:avLst/>
          </a:prstGeom>
          <a:noFill/>
          <a:ln>
            <a:noFill/>
          </a:ln>
        </p:spPr>
        <p:txBody>
          <a:bodyPr spcFirstLastPara="1" wrap="square" lIns="68575" tIns="34275" rIns="68575" bIns="34275" anchor="ctr" anchorCtr="0">
            <a:noAutofit/>
          </a:bodyPr>
          <a:lstStyle>
            <a:lvl1pPr marL="457200" marR="0" lvl="0" indent="-304800" algn="l" rtl="0">
              <a:spcBef>
                <a:spcPts val="300"/>
              </a:spcBef>
              <a:spcAft>
                <a:spcPts val="0"/>
              </a:spcAft>
              <a:buClr>
                <a:schemeClr val="lt1"/>
              </a:buClr>
              <a:buSzPts val="1200"/>
              <a:buFont typeface="Noto Sans Symbols"/>
              <a:buChar char="▶"/>
              <a:defRPr sz="1500" b="0" i="0" u="none" strike="noStrike" cap="none">
                <a:solidFill>
                  <a:srgbClr val="0F486F"/>
                </a:solidFill>
                <a:latin typeface="Century Gothic"/>
                <a:ea typeface="Century Gothic"/>
                <a:cs typeface="Century Gothic"/>
                <a:sym typeface="Century Gothic"/>
              </a:defRPr>
            </a:lvl1pPr>
            <a:lvl2pPr marL="914400" marR="0" lvl="1" indent="-298450" algn="l" rtl="0">
              <a:spcBef>
                <a:spcPts val="500"/>
              </a:spcBef>
              <a:spcAft>
                <a:spcPts val="0"/>
              </a:spcAft>
              <a:buClr>
                <a:schemeClr val="lt1"/>
              </a:buClr>
              <a:buSzPts val="1100"/>
              <a:buFont typeface="Noto Sans Symbols"/>
              <a:buChar char="▶"/>
              <a:defRPr sz="1400" b="0" i="0" u="none" strike="noStrike" cap="none">
                <a:solidFill>
                  <a:srgbClr val="0F486F"/>
                </a:solidFill>
                <a:latin typeface="Century Gothic"/>
                <a:ea typeface="Century Gothic"/>
                <a:cs typeface="Century Gothic"/>
                <a:sym typeface="Century Gothic"/>
              </a:defRPr>
            </a:lvl2pPr>
            <a:lvl3pPr marL="1371600" marR="0" lvl="2" indent="-292100" algn="l" rtl="0">
              <a:spcBef>
                <a:spcPts val="500"/>
              </a:spcBef>
              <a:spcAft>
                <a:spcPts val="0"/>
              </a:spcAft>
              <a:buClr>
                <a:schemeClr val="lt1"/>
              </a:buClr>
              <a:buSzPts val="1000"/>
              <a:buFont typeface="Noto Sans Symbols"/>
              <a:buChar char="▶"/>
              <a:defRPr sz="1200" b="0" i="0" u="none" strike="noStrike" cap="none">
                <a:solidFill>
                  <a:srgbClr val="0F486F"/>
                </a:solidFill>
                <a:latin typeface="Century Gothic"/>
                <a:ea typeface="Century Gothic"/>
                <a:cs typeface="Century Gothic"/>
                <a:sym typeface="Century Gothic"/>
              </a:defRPr>
            </a:lvl3pPr>
            <a:lvl4pPr marL="1828800" marR="0" lvl="3"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4pPr>
            <a:lvl5pPr marL="2286000" marR="0" lvl="4"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5pPr>
            <a:lvl6pPr marL="2743200" marR="0" lvl="5"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6pPr>
            <a:lvl7pPr marL="3200400" marR="0" lvl="6"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7pPr>
            <a:lvl8pPr marL="3657600" marR="0" lvl="7"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8pPr>
            <a:lvl9pPr marL="4114800" marR="0" lvl="8" indent="-279400" algn="l" rtl="0">
              <a:spcBef>
                <a:spcPts val="500"/>
              </a:spcBef>
              <a:spcAft>
                <a:spcPts val="50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9pPr>
          </a:lstStyle>
          <a:p>
            <a:endParaRPr/>
          </a:p>
        </p:txBody>
      </p:sp>
      <p:sp>
        <p:nvSpPr>
          <p:cNvPr id="59" name="Google Shape;59;p13"/>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marR="0" lvl="0" algn="r" rtl="0">
              <a:spcBef>
                <a:spcPts val="0"/>
              </a:spcBef>
              <a:spcAft>
                <a:spcPts val="0"/>
              </a:spcAft>
              <a:buSzPts val="1100"/>
              <a:buNone/>
              <a:defRPr sz="800" b="0" i="0" u="none" strike="noStrike" cap="none">
                <a:solidFill>
                  <a:srgbClr val="09304A"/>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60" name="Google Shape;60;p13"/>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800" b="0" i="0" u="none" strike="noStrike" cap="none">
                <a:solidFill>
                  <a:srgbClr val="09304A"/>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61" name="Google Shape;61;p13"/>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2400" b="0" i="0" u="none" strike="noStrike" cap="none">
                <a:solidFill>
                  <a:srgbClr val="09304A"/>
                </a:solidFill>
                <a:latin typeface="Century Gothic"/>
                <a:ea typeface="Century Gothic"/>
                <a:cs typeface="Century Gothic"/>
                <a:sym typeface="Century Gothic"/>
              </a:defRPr>
            </a:lvl1pPr>
            <a:lvl2pPr marL="0" marR="0" lvl="1" indent="0" algn="r" rtl="0">
              <a:spcBef>
                <a:spcPts val="0"/>
              </a:spcBef>
              <a:buNone/>
              <a:defRPr sz="2400" b="0" i="0" u="none" strike="noStrike" cap="none">
                <a:solidFill>
                  <a:srgbClr val="09304A"/>
                </a:solidFill>
                <a:latin typeface="Century Gothic"/>
                <a:ea typeface="Century Gothic"/>
                <a:cs typeface="Century Gothic"/>
                <a:sym typeface="Century Gothic"/>
              </a:defRPr>
            </a:lvl2pPr>
            <a:lvl3pPr marL="0" marR="0" lvl="2" indent="0" algn="r" rtl="0">
              <a:spcBef>
                <a:spcPts val="0"/>
              </a:spcBef>
              <a:buNone/>
              <a:defRPr sz="2400" b="0" i="0" u="none" strike="noStrike" cap="none">
                <a:solidFill>
                  <a:srgbClr val="09304A"/>
                </a:solidFill>
                <a:latin typeface="Century Gothic"/>
                <a:ea typeface="Century Gothic"/>
                <a:cs typeface="Century Gothic"/>
                <a:sym typeface="Century Gothic"/>
              </a:defRPr>
            </a:lvl3pPr>
            <a:lvl4pPr marL="0" marR="0" lvl="3" indent="0" algn="r" rtl="0">
              <a:spcBef>
                <a:spcPts val="0"/>
              </a:spcBef>
              <a:buNone/>
              <a:defRPr sz="2400" b="0" i="0" u="none" strike="noStrike" cap="none">
                <a:solidFill>
                  <a:srgbClr val="09304A"/>
                </a:solidFill>
                <a:latin typeface="Century Gothic"/>
                <a:ea typeface="Century Gothic"/>
                <a:cs typeface="Century Gothic"/>
                <a:sym typeface="Century Gothic"/>
              </a:defRPr>
            </a:lvl4pPr>
            <a:lvl5pPr marL="0" marR="0" lvl="4" indent="0" algn="r" rtl="0">
              <a:spcBef>
                <a:spcPts val="0"/>
              </a:spcBef>
              <a:buNone/>
              <a:defRPr sz="2400" b="0" i="0" u="none" strike="noStrike" cap="none">
                <a:solidFill>
                  <a:srgbClr val="09304A"/>
                </a:solidFill>
                <a:latin typeface="Century Gothic"/>
                <a:ea typeface="Century Gothic"/>
                <a:cs typeface="Century Gothic"/>
                <a:sym typeface="Century Gothic"/>
              </a:defRPr>
            </a:lvl5pPr>
            <a:lvl6pPr marL="0" marR="0" lvl="5" indent="0" algn="r" rtl="0">
              <a:spcBef>
                <a:spcPts val="0"/>
              </a:spcBef>
              <a:buNone/>
              <a:defRPr sz="2400" b="0" i="0" u="none" strike="noStrike" cap="none">
                <a:solidFill>
                  <a:srgbClr val="09304A"/>
                </a:solidFill>
                <a:latin typeface="Century Gothic"/>
                <a:ea typeface="Century Gothic"/>
                <a:cs typeface="Century Gothic"/>
                <a:sym typeface="Century Gothic"/>
              </a:defRPr>
            </a:lvl6pPr>
            <a:lvl7pPr marL="0" marR="0" lvl="6" indent="0" algn="r" rtl="0">
              <a:spcBef>
                <a:spcPts val="0"/>
              </a:spcBef>
              <a:buNone/>
              <a:defRPr sz="2400" b="0" i="0" u="none" strike="noStrike" cap="none">
                <a:solidFill>
                  <a:srgbClr val="09304A"/>
                </a:solidFill>
                <a:latin typeface="Century Gothic"/>
                <a:ea typeface="Century Gothic"/>
                <a:cs typeface="Century Gothic"/>
                <a:sym typeface="Century Gothic"/>
              </a:defRPr>
            </a:lvl7pPr>
            <a:lvl8pPr marL="0" marR="0" lvl="7" indent="0" algn="r" rtl="0">
              <a:spcBef>
                <a:spcPts val="0"/>
              </a:spcBef>
              <a:buNone/>
              <a:defRPr sz="2400" b="0" i="0" u="none" strike="noStrike" cap="none">
                <a:solidFill>
                  <a:srgbClr val="09304A"/>
                </a:solidFill>
                <a:latin typeface="Century Gothic"/>
                <a:ea typeface="Century Gothic"/>
                <a:cs typeface="Century Gothic"/>
                <a:sym typeface="Century Gothic"/>
              </a:defRPr>
            </a:lvl8pPr>
            <a:lvl9pPr marL="0" marR="0" lvl="8" indent="0" algn="r" rtl="0">
              <a:spcBef>
                <a:spcPts val="0"/>
              </a:spcBef>
              <a:buNone/>
              <a:defRPr sz="24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4.tmp"/><Relationship Id="rId11" Type="http://schemas.openxmlformats.org/officeDocument/2006/relationships/image" Target="../media/image9.jpeg"/><Relationship Id="rId5" Type="http://schemas.openxmlformats.org/officeDocument/2006/relationships/image" Target="../media/image3.png"/><Relationship Id="rId15" Type="http://schemas.openxmlformats.org/officeDocument/2006/relationships/image" Target="../media/image1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42.emf"/><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emf"/></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wmf"/><Relationship Id="rId1" Type="http://schemas.openxmlformats.org/officeDocument/2006/relationships/slideLayout" Target="../slideLayouts/slideLayout16.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6.xml"/><Relationship Id="rId6" Type="http://schemas.openxmlformats.org/officeDocument/2006/relationships/image" Target="../media/image400.png"/><Relationship Id="rId5" Type="http://schemas.openxmlformats.org/officeDocument/2006/relationships/image" Target="../media/image420.png"/><Relationship Id="rId4" Type="http://schemas.openxmlformats.org/officeDocument/2006/relationships/image" Target="../media/image401.png"/></Relationships>
</file>

<file path=ppt/slides/_rels/slide2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g"/><Relationship Id="rId7" Type="http://schemas.openxmlformats.org/officeDocument/2006/relationships/image" Target="../media/image54.jp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70.png"/><Relationship Id="rId2" Type="http://schemas.openxmlformats.org/officeDocument/2006/relationships/image" Target="../media/image260.png"/><Relationship Id="rId1" Type="http://schemas.openxmlformats.org/officeDocument/2006/relationships/slideLayout" Target="../slideLayouts/slideLayout16.xml"/><Relationship Id="rId6" Type="http://schemas.openxmlformats.org/officeDocument/2006/relationships/image" Target="../media/image560.png"/><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tmp"/><Relationship Id="rId1" Type="http://schemas.openxmlformats.org/officeDocument/2006/relationships/slideLayout" Target="../slideLayouts/slideLayout16.xml"/><Relationship Id="rId4" Type="http://schemas.openxmlformats.org/officeDocument/2006/relationships/image" Target="../media/image20.tmp"/></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6.xml"/><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ctrTitle"/>
          </p:nvPr>
        </p:nvSpPr>
        <p:spPr>
          <a:xfrm>
            <a:off x="307180" y="171783"/>
            <a:ext cx="7986712" cy="503881"/>
          </a:xfrm>
          <a:prstGeom prst="rect">
            <a:avLst/>
          </a:prstGeom>
          <a:noFill/>
          <a:ln>
            <a:noFill/>
          </a:ln>
        </p:spPr>
        <p:txBody>
          <a:bodyPr spcFirstLastPara="1" wrap="square" lIns="68575" tIns="34275" rIns="68575" bIns="34275" anchor="b" anchorCtr="0">
            <a:noAutofit/>
          </a:bodyPr>
          <a:lstStyle/>
          <a:p>
            <a:pPr marL="0" lvl="0" indent="0" algn="ctr" rtl="0">
              <a:spcBef>
                <a:spcPts val="0"/>
              </a:spcBef>
              <a:spcAft>
                <a:spcPts val="0"/>
              </a:spcAft>
              <a:buClr>
                <a:schemeClr val="lt1"/>
              </a:buClr>
              <a:buSzPts val="3200"/>
              <a:buFont typeface="Century Gothic"/>
              <a:buNone/>
            </a:pPr>
            <a:r>
              <a:rPr lang="en-US" dirty="0">
                <a:latin typeface="+mj-lt"/>
              </a:rPr>
              <a:t>A Windowless Window to the Universe</a:t>
            </a:r>
            <a:endParaRPr lang="en-US" sz="1050" dirty="0">
              <a:latin typeface="+mj-lt"/>
            </a:endParaRPr>
          </a:p>
        </p:txBody>
      </p:sp>
      <p:sp>
        <p:nvSpPr>
          <p:cNvPr id="185" name="Google Shape;185;p31"/>
          <p:cNvSpPr txBox="1">
            <a:spLocks noGrp="1"/>
          </p:cNvSpPr>
          <p:nvPr>
            <p:ph type="subTitle" idx="1"/>
          </p:nvPr>
        </p:nvSpPr>
        <p:spPr>
          <a:xfrm>
            <a:off x="307180" y="3438692"/>
            <a:ext cx="5154300" cy="1509692"/>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300"/>
              <a:buFont typeface="Noto Sans Symbols"/>
              <a:buNone/>
              <a:tabLst/>
              <a:defRPr/>
            </a:pPr>
            <a:endParaRPr kumimoji="0" lang="en" sz="1000" b="0" i="0" u="none" strike="noStrike" kern="0" cap="none" spc="0" normalizeH="0" baseline="0" noProof="0" dirty="0">
              <a:ln>
                <a:noFill/>
              </a:ln>
              <a:solidFill>
                <a:srgbClr val="FFFF00"/>
              </a:solidFill>
              <a:effectLst/>
              <a:uLnTx/>
              <a:uFillTx/>
              <a:latin typeface="Arial"/>
              <a:sym typeface="Century Gothic"/>
            </a:endParaRPr>
          </a:p>
          <a:p>
            <a:pPr marL="0" marR="0" lvl="0" indent="0" algn="l" defTabSz="914400" rtl="0" eaLnBrk="1" fontAlgn="auto" latinLnBrk="0" hangingPunct="1">
              <a:lnSpc>
                <a:spcPct val="100000"/>
              </a:lnSpc>
              <a:spcBef>
                <a:spcPts val="0"/>
              </a:spcBef>
              <a:spcAft>
                <a:spcPts val="0"/>
              </a:spcAft>
              <a:buClr>
                <a:srgbClr val="FFFFFF"/>
              </a:buClr>
              <a:buSzPts val="1300"/>
              <a:buFont typeface="Noto Sans Symbols"/>
              <a:buNone/>
              <a:tabLst/>
              <a:defRPr/>
            </a:pPr>
            <a:r>
              <a:rPr kumimoji="0" lang="en" sz="1200" b="0" i="0" u="none" strike="noStrike" kern="0" cap="none" spc="0" normalizeH="0" baseline="0" noProof="0" dirty="0">
                <a:ln>
                  <a:noFill/>
                </a:ln>
                <a:solidFill>
                  <a:srgbClr val="FFFF00"/>
                </a:solidFill>
                <a:effectLst/>
                <a:uLnTx/>
                <a:uFillTx/>
                <a:latin typeface="Arial"/>
                <a:sym typeface="Century Gothic"/>
              </a:rPr>
              <a:t>Ophir Ruimi, Physics Ph.D. </a:t>
            </a:r>
            <a:r>
              <a:rPr kumimoji="0" lang="en-US" sz="1200" b="0" i="0" u="none" strike="noStrike" kern="0" cap="none" spc="0" normalizeH="0" baseline="0" noProof="0" dirty="0">
                <a:ln>
                  <a:noFill/>
                </a:ln>
                <a:solidFill>
                  <a:srgbClr val="FFFF00"/>
                </a:solidFill>
                <a:effectLst/>
                <a:uLnTx/>
                <a:uFillTx/>
                <a:latin typeface="Arial"/>
                <a:sym typeface="Century Gothic"/>
              </a:rPr>
              <a:t>Student</a:t>
            </a:r>
            <a:endParaRPr kumimoji="0" lang="en" sz="1200" b="0" i="0" u="none" strike="noStrike" kern="0" cap="none" spc="0" normalizeH="0" baseline="0" noProof="0" dirty="0">
              <a:ln>
                <a:noFill/>
              </a:ln>
              <a:solidFill>
                <a:srgbClr val="FFFF00"/>
              </a:solidFill>
              <a:effectLst/>
              <a:uLnTx/>
              <a:uFillTx/>
              <a:latin typeface="Arial"/>
              <a:sym typeface="Century Gothic"/>
            </a:endParaRPr>
          </a:p>
          <a:p>
            <a:pPr marL="0" marR="0" lvl="0" indent="0" algn="l" defTabSz="914400" rtl="0" eaLnBrk="1" fontAlgn="auto" latinLnBrk="0" hangingPunct="1">
              <a:lnSpc>
                <a:spcPct val="100000"/>
              </a:lnSpc>
              <a:spcBef>
                <a:spcPts val="0"/>
              </a:spcBef>
              <a:spcAft>
                <a:spcPts val="0"/>
              </a:spcAft>
              <a:buClr>
                <a:srgbClr val="FFFFFF"/>
              </a:buClr>
              <a:buSzPts val="1300"/>
              <a:buFont typeface="Noto Sans Symbols"/>
              <a:buNone/>
              <a:tabLst/>
              <a:defRPr/>
            </a:pPr>
            <a:endParaRPr kumimoji="0" lang="en" sz="1200" b="0" i="0" u="none" strike="noStrike" kern="0" cap="none" spc="0" normalizeH="0" baseline="0" noProof="0" dirty="0">
              <a:ln>
                <a:noFill/>
              </a:ln>
              <a:solidFill>
                <a:srgbClr val="FFFF00"/>
              </a:solidFill>
              <a:effectLst/>
              <a:uLnTx/>
              <a:uFillTx/>
              <a:latin typeface="Arial"/>
              <a:sym typeface="Century Gothic"/>
            </a:endParaRPr>
          </a:p>
          <a:p>
            <a:pPr marL="0" marR="0" lvl="0" indent="0" algn="l" defTabSz="914400" rtl="0" eaLnBrk="1" fontAlgn="auto" latinLnBrk="0" hangingPunct="1">
              <a:lnSpc>
                <a:spcPct val="100000"/>
              </a:lnSpc>
              <a:spcBef>
                <a:spcPts val="0"/>
              </a:spcBef>
              <a:spcAft>
                <a:spcPts val="0"/>
              </a:spcAft>
              <a:buClr>
                <a:srgbClr val="FFFFFF"/>
              </a:buClr>
              <a:buSzPts val="1300"/>
              <a:buFont typeface="Noto Sans Symbols"/>
              <a:buNone/>
              <a:tabLst/>
              <a:defRPr/>
            </a:pPr>
            <a:r>
              <a:rPr kumimoji="0" lang="en" sz="1200" b="0" i="0" u="none" strike="noStrike" kern="0" cap="none" spc="0" normalizeH="0" baseline="0" noProof="0" dirty="0">
                <a:ln>
                  <a:noFill/>
                </a:ln>
                <a:solidFill>
                  <a:srgbClr val="FFFF00"/>
                </a:solidFill>
                <a:effectLst/>
                <a:uLnTx/>
                <a:uFillTx/>
                <a:latin typeface="Arial"/>
                <a:sym typeface="Century Gothic"/>
              </a:rPr>
              <a:t>HUJI Fundamental Interactions Group, Prof. Guy Ron</a:t>
            </a:r>
          </a:p>
          <a:p>
            <a:pPr marL="0" marR="0" lvl="0" indent="0" algn="l" defTabSz="914400" rtl="0" eaLnBrk="1" fontAlgn="auto" latinLnBrk="0" hangingPunct="1">
              <a:lnSpc>
                <a:spcPct val="100000"/>
              </a:lnSpc>
              <a:spcBef>
                <a:spcPts val="0"/>
              </a:spcBef>
              <a:spcAft>
                <a:spcPts val="0"/>
              </a:spcAft>
              <a:buClr>
                <a:srgbClr val="FFFFFF"/>
              </a:buClr>
              <a:buSzPts val="1300"/>
              <a:buFont typeface="Noto Sans Symbols"/>
              <a:buNone/>
              <a:tabLst/>
              <a:defRPr/>
            </a:pPr>
            <a:endParaRPr kumimoji="0" lang="en" sz="1200" b="0" i="0" u="none" strike="noStrike" kern="0" cap="none" spc="0" normalizeH="0" baseline="0" noProof="0" dirty="0">
              <a:ln>
                <a:noFill/>
              </a:ln>
              <a:solidFill>
                <a:srgbClr val="FFFF00"/>
              </a:solidFill>
              <a:effectLst/>
              <a:uLnTx/>
              <a:uFillTx/>
              <a:latin typeface="Arial"/>
              <a:sym typeface="Century Gothic"/>
            </a:endParaRPr>
          </a:p>
          <a:p>
            <a:pPr marL="0" marR="0" lvl="0" indent="0" algn="l" defTabSz="914400" rtl="0" eaLnBrk="1" fontAlgn="auto" latinLnBrk="0" hangingPunct="1">
              <a:lnSpc>
                <a:spcPct val="100000"/>
              </a:lnSpc>
              <a:spcBef>
                <a:spcPts val="0"/>
              </a:spcBef>
              <a:spcAft>
                <a:spcPts val="0"/>
              </a:spcAft>
              <a:buClr>
                <a:srgbClr val="FFFFFF"/>
              </a:buClr>
              <a:buSzPts val="1300"/>
              <a:buFont typeface="Noto Sans Symbols"/>
              <a:buNone/>
              <a:tabLst/>
              <a:defRPr/>
            </a:pPr>
            <a:r>
              <a:rPr kumimoji="0" lang="en" sz="1200" b="0" i="0" u="none" strike="noStrike" kern="0" cap="none" spc="0" normalizeH="0" baseline="0" noProof="0" dirty="0">
                <a:ln>
                  <a:noFill/>
                </a:ln>
                <a:solidFill>
                  <a:srgbClr val="FFFF00"/>
                </a:solidFill>
                <a:effectLst/>
                <a:uLnTx/>
                <a:uFillTx/>
                <a:latin typeface="Arial"/>
                <a:sym typeface="Century Gothic"/>
              </a:rPr>
              <a:t>JGU Mainz &amp; HIM, MAM Section, Prof. Dmitry Budker</a:t>
            </a:r>
          </a:p>
          <a:p>
            <a:pPr marL="0" marR="0" lvl="0" indent="0" algn="l" defTabSz="914400" rtl="0" eaLnBrk="1" fontAlgn="auto" latinLnBrk="0" hangingPunct="1">
              <a:lnSpc>
                <a:spcPct val="100000"/>
              </a:lnSpc>
              <a:spcBef>
                <a:spcPts val="0"/>
              </a:spcBef>
              <a:spcAft>
                <a:spcPts val="0"/>
              </a:spcAft>
              <a:buClr>
                <a:srgbClr val="FFFFFF"/>
              </a:buClr>
              <a:buSzPts val="1300"/>
              <a:buFont typeface="Noto Sans Symbols"/>
              <a:buNone/>
              <a:tabLst/>
              <a:defRPr/>
            </a:pPr>
            <a:br>
              <a:rPr kumimoji="0" lang="en-US" sz="1200" b="0" i="0" u="none" strike="noStrike" kern="0" cap="none" spc="0" normalizeH="0" baseline="0" noProof="0" dirty="0">
                <a:ln>
                  <a:noFill/>
                </a:ln>
                <a:solidFill>
                  <a:srgbClr val="FFC000"/>
                </a:solidFill>
                <a:effectLst/>
                <a:uLnTx/>
                <a:uFillTx/>
                <a:latin typeface="Arial"/>
                <a:sym typeface="Century Gothic"/>
              </a:rPr>
            </a:br>
            <a:r>
              <a:rPr kumimoji="0" lang="en-US" sz="1200" b="0" i="0" u="none" strike="noStrike" kern="0" cap="none" spc="0" normalizeH="0" baseline="0" noProof="0" dirty="0">
                <a:ln>
                  <a:noFill/>
                </a:ln>
                <a:solidFill>
                  <a:srgbClr val="FFC000"/>
                </a:solidFill>
                <a:effectLst/>
                <a:uLnTx/>
                <a:uFillTx/>
                <a:latin typeface="Arial"/>
                <a:sym typeface="Century Gothic"/>
              </a:rPr>
              <a:t>MPA Summer School – </a:t>
            </a:r>
            <a:r>
              <a:rPr kumimoji="0" lang="en-US" sz="1200" b="0" i="0" u="none" strike="noStrike" kern="0" cap="none" spc="0" normalizeH="0" baseline="0" noProof="0" dirty="0" err="1">
                <a:ln>
                  <a:noFill/>
                </a:ln>
                <a:solidFill>
                  <a:srgbClr val="FFC000"/>
                </a:solidFill>
                <a:effectLst/>
                <a:uLnTx/>
                <a:uFillTx/>
                <a:latin typeface="Arial"/>
                <a:sym typeface="Century Gothic"/>
              </a:rPr>
              <a:t>Fraueninsel</a:t>
            </a:r>
            <a:r>
              <a:rPr kumimoji="0" lang="en-US" sz="1200" b="0" i="0" u="none" strike="noStrike" kern="0" cap="none" spc="0" normalizeH="0" baseline="0" noProof="0" dirty="0">
                <a:ln>
                  <a:noFill/>
                </a:ln>
                <a:solidFill>
                  <a:srgbClr val="FFC000"/>
                </a:solidFill>
                <a:effectLst/>
                <a:uLnTx/>
                <a:uFillTx/>
                <a:latin typeface="Arial"/>
                <a:sym typeface="Century Gothic"/>
              </a:rPr>
              <a:t>, September 13</a:t>
            </a:r>
            <a:r>
              <a:rPr kumimoji="0" lang="en-US" sz="1200" b="0" i="0" u="none" strike="noStrike" kern="0" cap="none" spc="0" normalizeH="0" baseline="30000" noProof="0" dirty="0">
                <a:ln>
                  <a:noFill/>
                </a:ln>
                <a:solidFill>
                  <a:srgbClr val="FFC000"/>
                </a:solidFill>
                <a:effectLst/>
                <a:uLnTx/>
                <a:uFillTx/>
                <a:latin typeface="Arial"/>
                <a:sym typeface="Century Gothic"/>
              </a:rPr>
              <a:t>th</a:t>
            </a:r>
            <a:r>
              <a:rPr kumimoji="0" lang="en-US" sz="1200" b="0" i="0" u="none" strike="noStrike" kern="0" cap="none" spc="0" normalizeH="0" baseline="0" noProof="0" dirty="0">
                <a:ln>
                  <a:noFill/>
                </a:ln>
                <a:solidFill>
                  <a:srgbClr val="FFC000"/>
                </a:solidFill>
                <a:effectLst/>
                <a:uLnTx/>
                <a:uFillTx/>
                <a:latin typeface="Arial"/>
                <a:sym typeface="Century Gothic"/>
              </a:rPr>
              <a:t>, 2023</a:t>
            </a:r>
            <a:endParaRPr kumimoji="0" lang="en-US" sz="1200" b="0" i="0" u="none" strike="noStrike" kern="0" cap="none" spc="0" normalizeH="0" baseline="0" noProof="0" dirty="0">
              <a:ln>
                <a:noFill/>
              </a:ln>
              <a:solidFill>
                <a:srgbClr val="0F486F"/>
              </a:solidFill>
              <a:effectLst/>
              <a:uLnTx/>
              <a:uFillTx/>
              <a:latin typeface="Arial"/>
              <a:sym typeface="Century Gothic"/>
            </a:endParaRPr>
          </a:p>
        </p:txBody>
      </p:sp>
      <p:pic>
        <p:nvPicPr>
          <p:cNvPr id="3" name="Picture 4" descr="Center for Nanoscience and Nanotechnology">
            <a:extLst>
              <a:ext uri="{FF2B5EF4-FFF2-40B4-BE49-F238E27FC236}">
                <a16:creationId xmlns:a16="http://schemas.microsoft.com/office/drawing/2014/main" id="{5565418E-011D-4D65-AF05-3C8FFD3CF1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565"/>
          <a:stretch/>
        </p:blipFill>
        <p:spPr bwMode="auto">
          <a:xfrm>
            <a:off x="8614603" y="4370789"/>
            <a:ext cx="423235" cy="6661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Brookhaven National Laboratory — a passion for discovery">
            <a:extLst>
              <a:ext uri="{FF2B5EF4-FFF2-40B4-BE49-F238E27FC236}">
                <a16:creationId xmlns:a16="http://schemas.microsoft.com/office/drawing/2014/main" id="{CE199979-F105-4EFD-882D-AD9A269C29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044"/>
          <a:stretch/>
        </p:blipFill>
        <p:spPr bwMode="auto">
          <a:xfrm>
            <a:off x="6699045" y="3564475"/>
            <a:ext cx="2339146" cy="6733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oreq Applied Research Accelerator Facility (SARAF)">
            <a:extLst>
              <a:ext uri="{FF2B5EF4-FFF2-40B4-BE49-F238E27FC236}">
                <a16:creationId xmlns:a16="http://schemas.microsoft.com/office/drawing/2014/main" id="{83FF1C60-9C8B-4C74-B877-0720473151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9886" y="2768322"/>
            <a:ext cx="1817952" cy="670370"/>
          </a:xfrm>
          <a:prstGeom prst="rect">
            <a:avLst/>
          </a:prstGeom>
          <a:solidFill>
            <a:schemeClr val="bg1"/>
          </a:solidFill>
        </p:spPr>
      </p:pic>
      <p:pic>
        <p:nvPicPr>
          <p:cNvPr id="17" name="Picture 16">
            <a:extLst>
              <a:ext uri="{FF2B5EF4-FFF2-40B4-BE49-F238E27FC236}">
                <a16:creationId xmlns:a16="http://schemas.microsoft.com/office/drawing/2014/main" id="{0C8B4869-2691-4910-8897-8DCBD4C907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1838" y="713890"/>
            <a:ext cx="2838898" cy="2250025"/>
          </a:xfrm>
          <a:prstGeom prst="rect">
            <a:avLst/>
          </a:prstGeom>
        </p:spPr>
      </p:pic>
      <p:pic>
        <p:nvPicPr>
          <p:cNvPr id="18" name="Content Placeholder 9">
            <a:extLst>
              <a:ext uri="{FF2B5EF4-FFF2-40B4-BE49-F238E27FC236}">
                <a16:creationId xmlns:a16="http://schemas.microsoft.com/office/drawing/2014/main" id="{763D5583-6E72-4B38-AA9B-EEBB712633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69"/>
          <a:stretch/>
        </p:blipFill>
        <p:spPr>
          <a:xfrm>
            <a:off x="385760" y="713891"/>
            <a:ext cx="2892733" cy="2250024"/>
          </a:xfrm>
          <a:prstGeom prst="rect">
            <a:avLst/>
          </a:prstGeom>
        </p:spPr>
      </p:pic>
      <p:sp>
        <p:nvSpPr>
          <p:cNvPr id="27" name="TextBox 26">
            <a:extLst>
              <a:ext uri="{FF2B5EF4-FFF2-40B4-BE49-F238E27FC236}">
                <a16:creationId xmlns:a16="http://schemas.microsoft.com/office/drawing/2014/main" id="{DBBA9248-D58D-4C61-BB3D-E13163350E0D}"/>
              </a:ext>
            </a:extLst>
          </p:cNvPr>
          <p:cNvSpPr txBox="1"/>
          <p:nvPr/>
        </p:nvSpPr>
        <p:spPr>
          <a:xfrm>
            <a:off x="307180" y="3088830"/>
            <a:ext cx="6047900" cy="430887"/>
          </a:xfrm>
          <a:prstGeom prst="rect">
            <a:avLst/>
          </a:prstGeom>
          <a:noFill/>
        </p:spPr>
        <p:txBody>
          <a:bodyPr wrap="square">
            <a:spAutoFit/>
          </a:bodyPr>
          <a:lstStyle/>
          <a:p>
            <a:r>
              <a:rPr kumimoji="0" lang="en-US" sz="1200" i="0" u="none" strike="noStrike" kern="0" cap="none" spc="0" normalizeH="0" baseline="0" noProof="0" dirty="0">
                <a:ln>
                  <a:noFill/>
                </a:ln>
                <a:solidFill>
                  <a:srgbClr val="FFFFFF"/>
                </a:solidFill>
                <a:effectLst/>
                <a:uLnTx/>
                <a:uFillTx/>
                <a:latin typeface="Arial"/>
                <a:sym typeface="Century Gothic"/>
              </a:rPr>
              <a:t>Vacuum Separation by a Plasma Window for Nuclear Astrophysics Research </a:t>
            </a:r>
            <a:br>
              <a:rPr kumimoji="0" lang="en-US" sz="1200" i="0" u="none" strike="noStrike" kern="0" cap="none" spc="0" normalizeH="0" baseline="0" noProof="0" dirty="0">
                <a:ln>
                  <a:noFill/>
                </a:ln>
                <a:solidFill>
                  <a:srgbClr val="FFFFFF"/>
                </a:solidFill>
                <a:effectLst/>
                <a:uLnTx/>
                <a:uFillTx/>
                <a:latin typeface="Arial"/>
                <a:sym typeface="Century Gothic"/>
              </a:rPr>
            </a:br>
            <a:r>
              <a:rPr kumimoji="0" lang="en-US" sz="1000" i="0" u="none" strike="noStrike" kern="0" cap="none" spc="0" normalizeH="0" baseline="0" noProof="0" dirty="0">
                <a:ln>
                  <a:noFill/>
                </a:ln>
                <a:solidFill>
                  <a:srgbClr val="FFFFFF"/>
                </a:solidFill>
                <a:effectLst/>
                <a:uLnTx/>
                <a:uFillTx/>
                <a:latin typeface="Arial"/>
                <a:sym typeface="Century Gothic"/>
              </a:rPr>
              <a:t>(and Various Applications)</a:t>
            </a:r>
            <a:endParaRPr lang="en-IL" sz="1200" dirty="0"/>
          </a:p>
        </p:txBody>
      </p:sp>
      <p:pic>
        <p:nvPicPr>
          <p:cNvPr id="10" name="Picture 9" descr="bfe.tv: Goethe University relies on BFE for Modernization of Media  Technology">
            <a:extLst>
              <a:ext uri="{FF2B5EF4-FFF2-40B4-BE49-F238E27FC236}">
                <a16:creationId xmlns:a16="http://schemas.microsoft.com/office/drawing/2014/main" id="{E616B92E-A6DF-49CA-BE3A-A2A2A9A02AF6}"/>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99329" y="1976791"/>
            <a:ext cx="1038860" cy="666131"/>
          </a:xfrm>
          <a:prstGeom prst="rect">
            <a:avLst/>
          </a:prstGeom>
          <a:noFill/>
          <a:ln>
            <a:noFill/>
          </a:ln>
        </p:spPr>
      </p:pic>
      <p:pic>
        <p:nvPicPr>
          <p:cNvPr id="14" name="Picture 2" descr="Israel Science Foundation (ISF)">
            <a:extLst>
              <a:ext uri="{FF2B5EF4-FFF2-40B4-BE49-F238E27FC236}">
                <a16:creationId xmlns:a16="http://schemas.microsoft.com/office/drawing/2014/main" id="{90463C0B-6310-4E62-A69A-B6D3CB3939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3459" y="4371348"/>
            <a:ext cx="851265" cy="306855"/>
          </a:xfrm>
          <a:prstGeom prst="rect">
            <a:avLst/>
          </a:prstGeom>
          <a:solidFill>
            <a:srgbClr val="FFFFCC"/>
          </a:solidFill>
        </p:spPr>
      </p:pic>
      <p:pic>
        <p:nvPicPr>
          <p:cNvPr id="16" name="Picture 21" descr="HIT - Faculty of Instructional Technologies - International Cooperation -  International Projects">
            <a:extLst>
              <a:ext uri="{FF2B5EF4-FFF2-40B4-BE49-F238E27FC236}">
                <a16:creationId xmlns:a16="http://schemas.microsoft.com/office/drawing/2014/main" id="{15AC4025-710D-4529-AF46-A1BC725D8F0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098"/>
          <a:stretch/>
        </p:blipFill>
        <p:spPr bwMode="auto">
          <a:xfrm>
            <a:off x="5954249" y="4374107"/>
            <a:ext cx="665331" cy="4822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GIF | German-Israeli Foundation for Scientific Research and Development">
            <a:extLst>
              <a:ext uri="{FF2B5EF4-FFF2-40B4-BE49-F238E27FC236}">
                <a16:creationId xmlns:a16="http://schemas.microsoft.com/office/drawing/2014/main" id="{D53618CA-7767-43C2-B988-78E82033669A}"/>
              </a:ext>
            </a:extLst>
          </p:cNvPr>
          <p:cNvPicPr>
            <a:picLocks noChangeAspect="1"/>
          </p:cNvPicPr>
          <p:nvPr/>
        </p:nvPicPr>
        <p:blipFill rotWithShape="1">
          <a:blip r:embed="rId11">
            <a:extLst>
              <a:ext uri="{28A0092B-C50C-407E-A947-70E740481C1C}">
                <a14:useLocalDpi xmlns:a14="http://schemas.microsoft.com/office/drawing/2010/main" val="0"/>
              </a:ext>
            </a:extLst>
          </a:blip>
          <a:srcRect l="43897" t="52735" r="1"/>
          <a:stretch/>
        </p:blipFill>
        <p:spPr bwMode="auto">
          <a:xfrm>
            <a:off x="5954248" y="4827926"/>
            <a:ext cx="665332" cy="208114"/>
          </a:xfrm>
          <a:prstGeom prst="rect">
            <a:avLst/>
          </a:prstGeom>
          <a:noFill/>
          <a:ln>
            <a:noFill/>
          </a:ln>
        </p:spPr>
      </p:pic>
      <p:pic>
        <p:nvPicPr>
          <p:cNvPr id="2" name="Picture 1">
            <a:extLst>
              <a:ext uri="{FF2B5EF4-FFF2-40B4-BE49-F238E27FC236}">
                <a16:creationId xmlns:a16="http://schemas.microsoft.com/office/drawing/2014/main" id="{C1C17884-85D1-4D5B-B457-94CAA77666DD}"/>
              </a:ext>
            </a:extLst>
          </p:cNvPr>
          <p:cNvPicPr>
            <a:picLocks noChangeAspect="1"/>
          </p:cNvPicPr>
          <p:nvPr/>
        </p:nvPicPr>
        <p:blipFill rotWithShape="1">
          <a:blip r:embed="rId12"/>
          <a:srcRect l="4900" t="5429" r="9456" b="10558"/>
          <a:stretch/>
        </p:blipFill>
        <p:spPr>
          <a:xfrm>
            <a:off x="8372168" y="1268812"/>
            <a:ext cx="666021" cy="582196"/>
          </a:xfrm>
          <a:prstGeom prst="rect">
            <a:avLst/>
          </a:prstGeom>
        </p:spPr>
      </p:pic>
      <p:pic>
        <p:nvPicPr>
          <p:cNvPr id="15" name="Picture 2" descr="Mainz University (@uni_mainz_eng) / Twitter">
            <a:extLst>
              <a:ext uri="{FF2B5EF4-FFF2-40B4-BE49-F238E27FC236}">
                <a16:creationId xmlns:a16="http://schemas.microsoft.com/office/drawing/2014/main" id="{3B285DBB-AD65-D3BA-CA9B-36CB214B36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66070" y="4368164"/>
            <a:ext cx="673331" cy="6733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Budker Group – Helmholtz Institute, Johannes Gutenberg University, Mainz –  Table-top precision physics">
            <a:extLst>
              <a:ext uri="{FF2B5EF4-FFF2-40B4-BE49-F238E27FC236}">
                <a16:creationId xmlns:a16="http://schemas.microsoft.com/office/drawing/2014/main" id="{1F9A4BE5-0E61-E40A-AB3D-DA6545C795D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63587"/>
          <a:stretch/>
        </p:blipFill>
        <p:spPr bwMode="auto">
          <a:xfrm>
            <a:off x="4560204" y="4733172"/>
            <a:ext cx="1314520" cy="30685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elmholtz Institute Mainz - Photos | Facebook">
            <a:extLst>
              <a:ext uri="{FF2B5EF4-FFF2-40B4-BE49-F238E27FC236}">
                <a16:creationId xmlns:a16="http://schemas.microsoft.com/office/drawing/2014/main" id="{DE04F223-6228-8E0A-43D4-E9F2FC6C501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46343" t="557" r="11322" b="1"/>
          <a:stretch/>
        </p:blipFill>
        <p:spPr bwMode="auto">
          <a:xfrm>
            <a:off x="7219886" y="4374214"/>
            <a:ext cx="570982" cy="66402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elmholtz-Institut Mainz">
            <a:extLst>
              <a:ext uri="{FF2B5EF4-FFF2-40B4-BE49-F238E27FC236}">
                <a16:creationId xmlns:a16="http://schemas.microsoft.com/office/drawing/2014/main" id="{9B456695-9476-25CE-D857-4C114EC4210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7522" t="4319" r="16486" b="22602"/>
          <a:stretch/>
        </p:blipFill>
        <p:spPr bwMode="auto">
          <a:xfrm>
            <a:off x="5472951" y="3869578"/>
            <a:ext cx="1146629" cy="36822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elmholtz Institute Mainz - Photos | Facebook">
            <a:extLst>
              <a:ext uri="{FF2B5EF4-FFF2-40B4-BE49-F238E27FC236}">
                <a16:creationId xmlns:a16="http://schemas.microsoft.com/office/drawing/2014/main" id="{61B56F15-7E77-1BCD-1DAE-C0F759FF640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557" r="61217" b="1"/>
          <a:stretch/>
        </p:blipFill>
        <p:spPr bwMode="auto">
          <a:xfrm>
            <a:off x="6699044" y="4374107"/>
            <a:ext cx="523091" cy="6626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CD12CA-976D-4A7E-8766-F95D5637A7BC}"/>
              </a:ext>
            </a:extLst>
          </p:cNvPr>
          <p:cNvPicPr>
            <a:picLocks noChangeAspect="1"/>
          </p:cNvPicPr>
          <p:nvPr/>
        </p:nvPicPr>
        <p:blipFill rotWithShape="1">
          <a:blip r:embed="rId2"/>
          <a:srcRect l="54497" t="13063" r="15539" b="23071"/>
          <a:stretch/>
        </p:blipFill>
        <p:spPr>
          <a:xfrm>
            <a:off x="1219135" y="420937"/>
            <a:ext cx="6425531" cy="4622006"/>
          </a:xfrm>
          <a:prstGeom prst="rect">
            <a:avLst/>
          </a:prstGeom>
        </p:spPr>
      </p:pic>
      <p:sp>
        <p:nvSpPr>
          <p:cNvPr id="12" name="Title 1">
            <a:extLst>
              <a:ext uri="{FF2B5EF4-FFF2-40B4-BE49-F238E27FC236}">
                <a16:creationId xmlns:a16="http://schemas.microsoft.com/office/drawing/2014/main" id="{BA710738-C796-4196-B03C-9F4E9C9107F0}"/>
              </a:ext>
            </a:extLst>
          </p:cNvPr>
          <p:cNvSpPr>
            <a:spLocks noGrp="1"/>
          </p:cNvSpPr>
          <p:nvPr>
            <p:ph type="title"/>
          </p:nvPr>
        </p:nvSpPr>
        <p:spPr>
          <a:xfrm>
            <a:off x="394931" y="-327821"/>
            <a:ext cx="8408194" cy="1130300"/>
          </a:xfrm>
        </p:spPr>
        <p:txBody>
          <a:bodyPr/>
          <a:lstStyle/>
          <a:p>
            <a:r>
              <a:rPr lang="en-US" sz="2400" dirty="0"/>
              <a:t>Producing a 3D CAD model from hand-written drawings</a:t>
            </a:r>
            <a:endParaRPr lang="en-IL" sz="2400" dirty="0"/>
          </a:p>
        </p:txBody>
      </p:sp>
      <p:sp>
        <p:nvSpPr>
          <p:cNvPr id="13" name="Slide Number Placeholder 3">
            <a:extLst>
              <a:ext uri="{FF2B5EF4-FFF2-40B4-BE49-F238E27FC236}">
                <a16:creationId xmlns:a16="http://schemas.microsoft.com/office/drawing/2014/main" id="{EADA2F77-B78A-4656-A4CE-9A13DC0E2537}"/>
              </a:ext>
            </a:extLst>
          </p:cNvPr>
          <p:cNvSpPr>
            <a:spLocks noGrp="1"/>
          </p:cNvSpPr>
          <p:nvPr>
            <p:ph type="sldNum" idx="12"/>
          </p:nvPr>
        </p:nvSpPr>
        <p:spPr>
          <a:xfrm>
            <a:off x="7772400" y="4183856"/>
            <a:ext cx="856684" cy="502444"/>
          </a:xfrm>
        </p:spPr>
        <p:txBody>
          <a:bodyPr/>
          <a:lstStyle/>
          <a:p>
            <a:fld id="{00000000-1234-1234-1234-123412341234}" type="slidenum">
              <a:rPr lang="pl-PL" smtClean="0"/>
              <a:pPr/>
              <a:t>10</a:t>
            </a:fld>
            <a:endParaRPr lang="pl-PL" dirty="0"/>
          </a:p>
        </p:txBody>
      </p:sp>
    </p:spTree>
    <p:extLst>
      <p:ext uri="{BB962C8B-B14F-4D97-AF65-F5344CB8AC3E}">
        <p14:creationId xmlns:p14="http://schemas.microsoft.com/office/powerpoint/2010/main" val="1894622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8A3C-37A2-4CCA-8F05-F6C06ABCDBB2}"/>
              </a:ext>
            </a:extLst>
          </p:cNvPr>
          <p:cNvSpPr>
            <a:spLocks noGrp="1"/>
          </p:cNvSpPr>
          <p:nvPr>
            <p:ph type="title"/>
          </p:nvPr>
        </p:nvSpPr>
        <p:spPr>
          <a:xfrm>
            <a:off x="923093" y="-322263"/>
            <a:ext cx="7863719" cy="1130300"/>
          </a:xfrm>
        </p:spPr>
        <p:txBody>
          <a:bodyPr/>
          <a:lstStyle/>
          <a:p>
            <a:r>
              <a:rPr lang="en-US" dirty="0"/>
              <a:t>Plasma Window components’ terminology</a:t>
            </a:r>
            <a:endParaRPr lang="en-IL" dirty="0"/>
          </a:p>
        </p:txBody>
      </p:sp>
      <p:pic>
        <p:nvPicPr>
          <p:cNvPr id="8" name="Picture 7">
            <a:extLst>
              <a:ext uri="{FF2B5EF4-FFF2-40B4-BE49-F238E27FC236}">
                <a16:creationId xmlns:a16="http://schemas.microsoft.com/office/drawing/2014/main" id="{09AAC288-E56F-4138-A789-8D77FA83F215}"/>
              </a:ext>
            </a:extLst>
          </p:cNvPr>
          <p:cNvPicPr>
            <a:picLocks noChangeAspect="1"/>
          </p:cNvPicPr>
          <p:nvPr/>
        </p:nvPicPr>
        <p:blipFill rotWithShape="1">
          <a:blip r:embed="rId3"/>
          <a:srcRect l="8906" t="26415" r="19141" b="6666"/>
          <a:stretch/>
        </p:blipFill>
        <p:spPr>
          <a:xfrm>
            <a:off x="99537" y="450056"/>
            <a:ext cx="8957919" cy="4686299"/>
          </a:xfrm>
          <a:prstGeom prst="rect">
            <a:avLst/>
          </a:prstGeom>
        </p:spPr>
      </p:pic>
      <p:sp>
        <p:nvSpPr>
          <p:cNvPr id="11" name="Rectangle 10">
            <a:extLst>
              <a:ext uri="{FF2B5EF4-FFF2-40B4-BE49-F238E27FC236}">
                <a16:creationId xmlns:a16="http://schemas.microsoft.com/office/drawing/2014/main" id="{CC3D590C-C1AE-42D7-8C2D-58897CC9A835}"/>
              </a:ext>
            </a:extLst>
          </p:cNvPr>
          <p:cNvSpPr/>
          <p:nvPr/>
        </p:nvSpPr>
        <p:spPr>
          <a:xfrm>
            <a:off x="114300" y="464342"/>
            <a:ext cx="1421606" cy="300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Slide Number Placeholder 3">
            <a:extLst>
              <a:ext uri="{FF2B5EF4-FFF2-40B4-BE49-F238E27FC236}">
                <a16:creationId xmlns:a16="http://schemas.microsoft.com/office/drawing/2014/main" id="{CA9B4207-DBA6-49E2-A939-3B548F4C2ADE}"/>
              </a:ext>
            </a:extLst>
          </p:cNvPr>
          <p:cNvSpPr>
            <a:spLocks noGrp="1"/>
          </p:cNvSpPr>
          <p:nvPr>
            <p:ph type="sldNum" idx="12"/>
          </p:nvPr>
        </p:nvSpPr>
        <p:spPr>
          <a:xfrm>
            <a:off x="7772400" y="4183856"/>
            <a:ext cx="856684" cy="502444"/>
          </a:xfrm>
        </p:spPr>
        <p:txBody>
          <a:bodyPr/>
          <a:lstStyle/>
          <a:p>
            <a:fld id="{00000000-1234-1234-1234-123412341234}" type="slidenum">
              <a:rPr lang="pl-PL" smtClean="0"/>
              <a:pPr/>
              <a:t>11</a:t>
            </a:fld>
            <a:endParaRPr lang="pl-PL" dirty="0"/>
          </a:p>
        </p:txBody>
      </p:sp>
      <p:sp>
        <p:nvSpPr>
          <p:cNvPr id="3" name="TextBox 2">
            <a:extLst>
              <a:ext uri="{FF2B5EF4-FFF2-40B4-BE49-F238E27FC236}">
                <a16:creationId xmlns:a16="http://schemas.microsoft.com/office/drawing/2014/main" id="{E1EC18E9-50C6-46B9-B50C-D803487E34B9}"/>
              </a:ext>
            </a:extLst>
          </p:cNvPr>
          <p:cNvSpPr txBox="1"/>
          <p:nvPr/>
        </p:nvSpPr>
        <p:spPr>
          <a:xfrm>
            <a:off x="7322343" y="3428365"/>
            <a:ext cx="1621631" cy="369332"/>
          </a:xfrm>
          <a:prstGeom prst="rect">
            <a:avLst/>
          </a:prstGeom>
          <a:noFill/>
        </p:spPr>
        <p:txBody>
          <a:bodyPr wrap="square" rtlCol="0">
            <a:spAutoFit/>
          </a:bodyPr>
          <a:lstStyle/>
          <a:p>
            <a:r>
              <a:rPr lang="en-US" sz="1800" dirty="0"/>
              <a:t>(OFHC Cu)</a:t>
            </a:r>
            <a:endParaRPr lang="en-IL" sz="1800" dirty="0"/>
          </a:p>
        </p:txBody>
      </p:sp>
    </p:spTree>
    <p:extLst>
      <p:ext uri="{BB962C8B-B14F-4D97-AF65-F5344CB8AC3E}">
        <p14:creationId xmlns:p14="http://schemas.microsoft.com/office/powerpoint/2010/main" val="257651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BABC-0AED-43A4-9ABE-9F2E9EEDBDBE}"/>
              </a:ext>
            </a:extLst>
          </p:cNvPr>
          <p:cNvSpPr>
            <a:spLocks noGrp="1"/>
          </p:cNvSpPr>
          <p:nvPr>
            <p:ph type="title"/>
          </p:nvPr>
        </p:nvSpPr>
        <p:spPr/>
        <p:txBody>
          <a:bodyPr/>
          <a:lstStyle/>
          <a:p>
            <a:endParaRPr lang="en-IL"/>
          </a:p>
        </p:txBody>
      </p:sp>
      <p:sp>
        <p:nvSpPr>
          <p:cNvPr id="3" name="Text Placeholder 2">
            <a:extLst>
              <a:ext uri="{FF2B5EF4-FFF2-40B4-BE49-F238E27FC236}">
                <a16:creationId xmlns:a16="http://schemas.microsoft.com/office/drawing/2014/main" id="{1FD84428-1FA8-4567-9866-F195866237DC}"/>
              </a:ext>
            </a:extLst>
          </p:cNvPr>
          <p:cNvSpPr>
            <a:spLocks noGrp="1"/>
          </p:cNvSpPr>
          <p:nvPr>
            <p:ph type="body" idx="1"/>
          </p:nvPr>
        </p:nvSpPr>
        <p:spPr/>
        <p:txBody>
          <a:bodyPr/>
          <a:lstStyle/>
          <a:p>
            <a:endParaRPr lang="en-IL"/>
          </a:p>
        </p:txBody>
      </p:sp>
      <p:sp>
        <p:nvSpPr>
          <p:cNvPr id="4" name="Text Placeholder 3">
            <a:extLst>
              <a:ext uri="{FF2B5EF4-FFF2-40B4-BE49-F238E27FC236}">
                <a16:creationId xmlns:a16="http://schemas.microsoft.com/office/drawing/2014/main" id="{09AF6026-FA65-4800-A270-EFCFB3D93B6A}"/>
              </a:ext>
            </a:extLst>
          </p:cNvPr>
          <p:cNvSpPr>
            <a:spLocks noGrp="1"/>
          </p:cNvSpPr>
          <p:nvPr>
            <p:ph type="body" idx="2"/>
          </p:nvPr>
        </p:nvSpPr>
        <p:spPr/>
        <p:txBody>
          <a:bodyPr/>
          <a:lstStyle/>
          <a:p>
            <a:endParaRPr lang="en-IL"/>
          </a:p>
        </p:txBody>
      </p:sp>
      <p:sp>
        <p:nvSpPr>
          <p:cNvPr id="5" name="Text Placeholder 4">
            <a:extLst>
              <a:ext uri="{FF2B5EF4-FFF2-40B4-BE49-F238E27FC236}">
                <a16:creationId xmlns:a16="http://schemas.microsoft.com/office/drawing/2014/main" id="{981A5B77-85B2-47A7-819A-D997023C3980}"/>
              </a:ext>
            </a:extLst>
          </p:cNvPr>
          <p:cNvSpPr>
            <a:spLocks noGrp="1"/>
          </p:cNvSpPr>
          <p:nvPr>
            <p:ph type="body" idx="3"/>
          </p:nvPr>
        </p:nvSpPr>
        <p:spPr/>
        <p:txBody>
          <a:bodyPr/>
          <a:lstStyle/>
          <a:p>
            <a:endParaRPr lang="en-IL"/>
          </a:p>
        </p:txBody>
      </p:sp>
      <p:sp>
        <p:nvSpPr>
          <p:cNvPr id="6" name="Text Placeholder 5">
            <a:extLst>
              <a:ext uri="{FF2B5EF4-FFF2-40B4-BE49-F238E27FC236}">
                <a16:creationId xmlns:a16="http://schemas.microsoft.com/office/drawing/2014/main" id="{A7FF8612-F46D-44F9-B56E-744A5D5C09E9}"/>
              </a:ext>
            </a:extLst>
          </p:cNvPr>
          <p:cNvSpPr>
            <a:spLocks noGrp="1"/>
          </p:cNvSpPr>
          <p:nvPr>
            <p:ph type="body" idx="4"/>
          </p:nvPr>
        </p:nvSpPr>
        <p:spPr/>
        <p:txBody>
          <a:bodyPr/>
          <a:lstStyle/>
          <a:p>
            <a:endParaRPr lang="en-IL"/>
          </a:p>
        </p:txBody>
      </p:sp>
      <p:pic>
        <p:nvPicPr>
          <p:cNvPr id="8" name="Picture 7">
            <a:extLst>
              <a:ext uri="{FF2B5EF4-FFF2-40B4-BE49-F238E27FC236}">
                <a16:creationId xmlns:a16="http://schemas.microsoft.com/office/drawing/2014/main" id="{8E8AE5CD-4FC2-4DA8-BC09-A64A4FC1A30C}"/>
              </a:ext>
            </a:extLst>
          </p:cNvPr>
          <p:cNvPicPr>
            <a:picLocks noChangeAspect="1"/>
          </p:cNvPicPr>
          <p:nvPr/>
        </p:nvPicPr>
        <p:blipFill rotWithShape="1">
          <a:blip r:embed="rId2"/>
          <a:srcRect l="8984" t="15502" r="13360" b="14028"/>
          <a:stretch/>
        </p:blipFill>
        <p:spPr>
          <a:xfrm>
            <a:off x="-8816" y="235746"/>
            <a:ext cx="9152815" cy="4672013"/>
          </a:xfrm>
          <a:prstGeom prst="rect">
            <a:avLst/>
          </a:prstGeom>
        </p:spPr>
      </p:pic>
      <p:sp>
        <p:nvSpPr>
          <p:cNvPr id="9" name="Rectangle 8">
            <a:extLst>
              <a:ext uri="{FF2B5EF4-FFF2-40B4-BE49-F238E27FC236}">
                <a16:creationId xmlns:a16="http://schemas.microsoft.com/office/drawing/2014/main" id="{2C54780E-3B22-4760-AFFE-4A8A8E9AE518}"/>
              </a:ext>
            </a:extLst>
          </p:cNvPr>
          <p:cNvSpPr/>
          <p:nvPr/>
        </p:nvSpPr>
        <p:spPr>
          <a:xfrm>
            <a:off x="18257" y="2707486"/>
            <a:ext cx="1903412" cy="2185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Slide Number Placeholder 3">
            <a:extLst>
              <a:ext uri="{FF2B5EF4-FFF2-40B4-BE49-F238E27FC236}">
                <a16:creationId xmlns:a16="http://schemas.microsoft.com/office/drawing/2014/main" id="{815BCE17-79F0-405A-9243-AAC2A48D0ADE}"/>
              </a:ext>
            </a:extLst>
          </p:cNvPr>
          <p:cNvSpPr>
            <a:spLocks noGrp="1"/>
          </p:cNvSpPr>
          <p:nvPr>
            <p:ph type="sldNum" idx="12"/>
          </p:nvPr>
        </p:nvSpPr>
        <p:spPr>
          <a:xfrm>
            <a:off x="7772400" y="4183856"/>
            <a:ext cx="856684" cy="502444"/>
          </a:xfrm>
        </p:spPr>
        <p:txBody>
          <a:bodyPr/>
          <a:lstStyle/>
          <a:p>
            <a:fld id="{00000000-1234-1234-1234-123412341234}" type="slidenum">
              <a:rPr lang="pl-PL" smtClean="0"/>
              <a:pPr/>
              <a:t>12</a:t>
            </a:fld>
            <a:endParaRPr lang="pl-PL" dirty="0"/>
          </a:p>
        </p:txBody>
      </p:sp>
      <p:sp>
        <p:nvSpPr>
          <p:cNvPr id="7" name="TextBox 6">
            <a:extLst>
              <a:ext uri="{FF2B5EF4-FFF2-40B4-BE49-F238E27FC236}">
                <a16:creationId xmlns:a16="http://schemas.microsoft.com/office/drawing/2014/main" id="{0436FA42-C636-4AE3-B7CF-1944243B9FC5}"/>
              </a:ext>
            </a:extLst>
          </p:cNvPr>
          <p:cNvSpPr txBox="1"/>
          <p:nvPr/>
        </p:nvSpPr>
        <p:spPr>
          <a:xfrm>
            <a:off x="-77990" y="2387942"/>
            <a:ext cx="1182296" cy="276999"/>
          </a:xfrm>
          <a:prstGeom prst="rect">
            <a:avLst/>
          </a:prstGeom>
          <a:noFill/>
        </p:spPr>
        <p:txBody>
          <a:bodyPr wrap="square" rtlCol="0">
            <a:spAutoFit/>
          </a:bodyPr>
          <a:lstStyle/>
          <a:p>
            <a:r>
              <a:rPr lang="en-US" sz="1200" dirty="0"/>
              <a:t>(2% Th)</a:t>
            </a:r>
            <a:endParaRPr lang="en-IL" sz="1200" dirty="0"/>
          </a:p>
        </p:txBody>
      </p:sp>
    </p:spTree>
    <p:extLst>
      <p:ext uri="{BB962C8B-B14F-4D97-AF65-F5344CB8AC3E}">
        <p14:creationId xmlns:p14="http://schemas.microsoft.com/office/powerpoint/2010/main" val="922918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ACF4E-1702-45A8-986D-F2DEE7F8F0FB}"/>
              </a:ext>
            </a:extLst>
          </p:cNvPr>
          <p:cNvSpPr>
            <a:spLocks noGrp="1"/>
          </p:cNvSpPr>
          <p:nvPr>
            <p:ph type="title"/>
          </p:nvPr>
        </p:nvSpPr>
        <p:spPr/>
        <p:txBody>
          <a:bodyPr/>
          <a:lstStyle/>
          <a:p>
            <a:endParaRPr lang="en-IL"/>
          </a:p>
        </p:txBody>
      </p:sp>
      <p:sp>
        <p:nvSpPr>
          <p:cNvPr id="3" name="Text Placeholder 2">
            <a:extLst>
              <a:ext uri="{FF2B5EF4-FFF2-40B4-BE49-F238E27FC236}">
                <a16:creationId xmlns:a16="http://schemas.microsoft.com/office/drawing/2014/main" id="{2D2DA150-FBD9-4978-B3C0-CBAF867DB8D4}"/>
              </a:ext>
            </a:extLst>
          </p:cNvPr>
          <p:cNvSpPr>
            <a:spLocks noGrp="1"/>
          </p:cNvSpPr>
          <p:nvPr>
            <p:ph type="body" idx="1"/>
          </p:nvPr>
        </p:nvSpPr>
        <p:spPr/>
        <p:txBody>
          <a:bodyPr/>
          <a:lstStyle/>
          <a:p>
            <a:endParaRPr lang="en-IL"/>
          </a:p>
        </p:txBody>
      </p:sp>
      <p:sp>
        <p:nvSpPr>
          <p:cNvPr id="4" name="Text Placeholder 3">
            <a:extLst>
              <a:ext uri="{FF2B5EF4-FFF2-40B4-BE49-F238E27FC236}">
                <a16:creationId xmlns:a16="http://schemas.microsoft.com/office/drawing/2014/main" id="{7B58CBA3-2F0B-4488-9824-5649608E9559}"/>
              </a:ext>
            </a:extLst>
          </p:cNvPr>
          <p:cNvSpPr>
            <a:spLocks noGrp="1"/>
          </p:cNvSpPr>
          <p:nvPr>
            <p:ph type="body" idx="2"/>
          </p:nvPr>
        </p:nvSpPr>
        <p:spPr/>
        <p:txBody>
          <a:bodyPr/>
          <a:lstStyle/>
          <a:p>
            <a:endParaRPr lang="en-IL"/>
          </a:p>
        </p:txBody>
      </p:sp>
      <p:sp>
        <p:nvSpPr>
          <p:cNvPr id="5" name="Text Placeholder 4">
            <a:extLst>
              <a:ext uri="{FF2B5EF4-FFF2-40B4-BE49-F238E27FC236}">
                <a16:creationId xmlns:a16="http://schemas.microsoft.com/office/drawing/2014/main" id="{018CC8CD-73D5-4C81-B1B5-10DDC18E0F1B}"/>
              </a:ext>
            </a:extLst>
          </p:cNvPr>
          <p:cNvSpPr>
            <a:spLocks noGrp="1"/>
          </p:cNvSpPr>
          <p:nvPr>
            <p:ph type="body" idx="3"/>
          </p:nvPr>
        </p:nvSpPr>
        <p:spPr/>
        <p:txBody>
          <a:bodyPr/>
          <a:lstStyle/>
          <a:p>
            <a:endParaRPr lang="en-IL"/>
          </a:p>
        </p:txBody>
      </p:sp>
      <p:sp>
        <p:nvSpPr>
          <p:cNvPr id="6" name="Text Placeholder 5">
            <a:extLst>
              <a:ext uri="{FF2B5EF4-FFF2-40B4-BE49-F238E27FC236}">
                <a16:creationId xmlns:a16="http://schemas.microsoft.com/office/drawing/2014/main" id="{D64D9B07-A99F-4852-A383-3765933E1C87}"/>
              </a:ext>
            </a:extLst>
          </p:cNvPr>
          <p:cNvSpPr>
            <a:spLocks noGrp="1"/>
          </p:cNvSpPr>
          <p:nvPr>
            <p:ph type="body" idx="4"/>
          </p:nvPr>
        </p:nvSpPr>
        <p:spPr/>
        <p:txBody>
          <a:bodyPr/>
          <a:lstStyle/>
          <a:p>
            <a:endParaRPr lang="en-IL"/>
          </a:p>
        </p:txBody>
      </p:sp>
      <p:pic>
        <p:nvPicPr>
          <p:cNvPr id="7" name="Picture 6">
            <a:extLst>
              <a:ext uri="{FF2B5EF4-FFF2-40B4-BE49-F238E27FC236}">
                <a16:creationId xmlns:a16="http://schemas.microsoft.com/office/drawing/2014/main" id="{66A560D7-F81A-4EA6-B34E-110FE634BA1B}"/>
              </a:ext>
            </a:extLst>
          </p:cNvPr>
          <p:cNvPicPr>
            <a:picLocks noChangeAspect="1"/>
          </p:cNvPicPr>
          <p:nvPr/>
        </p:nvPicPr>
        <p:blipFill rotWithShape="1">
          <a:blip r:embed="rId2"/>
          <a:srcRect l="10547" t="14722" r="12656" b="13088"/>
          <a:stretch/>
        </p:blipFill>
        <p:spPr>
          <a:xfrm>
            <a:off x="0" y="146447"/>
            <a:ext cx="9173558" cy="4850606"/>
          </a:xfrm>
          <a:prstGeom prst="rect">
            <a:avLst/>
          </a:prstGeom>
        </p:spPr>
      </p:pic>
      <p:sp>
        <p:nvSpPr>
          <p:cNvPr id="8" name="Slide Number Placeholder 3">
            <a:extLst>
              <a:ext uri="{FF2B5EF4-FFF2-40B4-BE49-F238E27FC236}">
                <a16:creationId xmlns:a16="http://schemas.microsoft.com/office/drawing/2014/main" id="{DA40C3DF-4C83-47F2-A7BB-E50AC87DC806}"/>
              </a:ext>
            </a:extLst>
          </p:cNvPr>
          <p:cNvSpPr>
            <a:spLocks noGrp="1"/>
          </p:cNvSpPr>
          <p:nvPr>
            <p:ph type="sldNum" idx="12"/>
          </p:nvPr>
        </p:nvSpPr>
        <p:spPr>
          <a:xfrm>
            <a:off x="7772400" y="4183856"/>
            <a:ext cx="856684" cy="502444"/>
          </a:xfrm>
        </p:spPr>
        <p:txBody>
          <a:bodyPr/>
          <a:lstStyle/>
          <a:p>
            <a:fld id="{00000000-1234-1234-1234-123412341234}" type="slidenum">
              <a:rPr lang="pl-PL" smtClean="0"/>
              <a:pPr/>
              <a:t>13</a:t>
            </a:fld>
            <a:endParaRPr lang="pl-PL" dirty="0"/>
          </a:p>
        </p:txBody>
      </p:sp>
      <p:cxnSp>
        <p:nvCxnSpPr>
          <p:cNvPr id="10" name="Straight Arrow Connector 9">
            <a:extLst>
              <a:ext uri="{FF2B5EF4-FFF2-40B4-BE49-F238E27FC236}">
                <a16:creationId xmlns:a16="http://schemas.microsoft.com/office/drawing/2014/main" id="{39920675-75D6-44B5-9182-AA546E1F30B3}"/>
              </a:ext>
            </a:extLst>
          </p:cNvPr>
          <p:cNvCxnSpPr>
            <a:cxnSpLocks/>
          </p:cNvCxnSpPr>
          <p:nvPr/>
        </p:nvCxnSpPr>
        <p:spPr>
          <a:xfrm flipV="1">
            <a:off x="4029075" y="2278856"/>
            <a:ext cx="187324" cy="50007"/>
          </a:xfrm>
          <a:prstGeom prst="straightConnector1">
            <a:avLst/>
          </a:prstGeom>
          <a:ln>
            <a:headEnd type="stealth" w="med" len="med"/>
            <a:tailEnd type="stealth" w="med" len="med"/>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C66A532B-D0F8-4F6F-8D92-39BE3244B0DE}"/>
              </a:ext>
            </a:extLst>
          </p:cNvPr>
          <p:cNvSpPr txBox="1"/>
          <p:nvPr/>
        </p:nvSpPr>
        <p:spPr>
          <a:xfrm rot="20887459">
            <a:off x="3878347" y="1781686"/>
            <a:ext cx="3357155" cy="215444"/>
          </a:xfrm>
          <a:prstGeom prst="rect">
            <a:avLst/>
          </a:prstGeom>
          <a:noFill/>
        </p:spPr>
        <p:txBody>
          <a:bodyPr wrap="square" rtlCol="0">
            <a:spAutoFit/>
          </a:bodyPr>
          <a:lstStyle/>
          <a:p>
            <a:r>
              <a:rPr lang="en-US" sz="800" dirty="0"/>
              <a:t>9.5 mm, insulators: 1.4 mm</a:t>
            </a:r>
            <a:endParaRPr lang="en-IL" sz="800" dirty="0"/>
          </a:p>
        </p:txBody>
      </p:sp>
      <p:cxnSp>
        <p:nvCxnSpPr>
          <p:cNvPr id="19" name="Straight Arrow Connector 18">
            <a:extLst>
              <a:ext uri="{FF2B5EF4-FFF2-40B4-BE49-F238E27FC236}">
                <a16:creationId xmlns:a16="http://schemas.microsoft.com/office/drawing/2014/main" id="{C2955872-2DAA-407B-9B06-AEF4D9280E42}"/>
              </a:ext>
            </a:extLst>
          </p:cNvPr>
          <p:cNvCxnSpPr>
            <a:cxnSpLocks/>
          </p:cNvCxnSpPr>
          <p:nvPr/>
        </p:nvCxnSpPr>
        <p:spPr>
          <a:xfrm flipV="1">
            <a:off x="2928938" y="1588295"/>
            <a:ext cx="2815310" cy="586961"/>
          </a:xfrm>
          <a:prstGeom prst="straightConnector1">
            <a:avLst/>
          </a:prstGeom>
          <a:ln>
            <a:headEnd type="stealth" w="med" len="med"/>
            <a:tailEnd type="stealth" w="med" len="med"/>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FA4D2DA7-6AA6-4046-BAB3-37509AF2CD11}"/>
              </a:ext>
            </a:extLst>
          </p:cNvPr>
          <p:cNvSpPr txBox="1"/>
          <p:nvPr/>
        </p:nvSpPr>
        <p:spPr>
          <a:xfrm rot="20887459">
            <a:off x="3932633" y="1441357"/>
            <a:ext cx="2838981" cy="215444"/>
          </a:xfrm>
          <a:prstGeom prst="rect">
            <a:avLst/>
          </a:prstGeom>
          <a:noFill/>
        </p:spPr>
        <p:txBody>
          <a:bodyPr wrap="square" rtlCol="0">
            <a:spAutoFit/>
          </a:bodyPr>
          <a:lstStyle/>
          <a:p>
            <a:r>
              <a:rPr lang="en-US" sz="800" dirty="0"/>
              <a:t>119.9 mm</a:t>
            </a:r>
            <a:endParaRPr lang="en-IL" sz="800" dirty="0"/>
          </a:p>
        </p:txBody>
      </p:sp>
      <p:cxnSp>
        <p:nvCxnSpPr>
          <p:cNvPr id="23" name="Straight Arrow Connector 22">
            <a:extLst>
              <a:ext uri="{FF2B5EF4-FFF2-40B4-BE49-F238E27FC236}">
                <a16:creationId xmlns:a16="http://schemas.microsoft.com/office/drawing/2014/main" id="{11D8026D-FF51-4288-A376-576C1B8DF34A}"/>
              </a:ext>
            </a:extLst>
          </p:cNvPr>
          <p:cNvCxnSpPr>
            <a:cxnSpLocks/>
          </p:cNvCxnSpPr>
          <p:nvPr/>
        </p:nvCxnSpPr>
        <p:spPr>
          <a:xfrm>
            <a:off x="2736057" y="2686833"/>
            <a:ext cx="328613" cy="1639875"/>
          </a:xfrm>
          <a:prstGeom prst="straightConnector1">
            <a:avLst/>
          </a:prstGeom>
          <a:ln>
            <a:headEnd type="stealth" w="med" len="med"/>
            <a:tailEnd type="stealth" w="med" len="med"/>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F5F6D9A1-982B-4D35-8200-A5DF99ABC8BE}"/>
              </a:ext>
            </a:extLst>
          </p:cNvPr>
          <p:cNvSpPr txBox="1"/>
          <p:nvPr/>
        </p:nvSpPr>
        <p:spPr>
          <a:xfrm rot="20887459">
            <a:off x="2386737" y="3229103"/>
            <a:ext cx="3357155" cy="215444"/>
          </a:xfrm>
          <a:prstGeom prst="rect">
            <a:avLst/>
          </a:prstGeom>
          <a:noFill/>
        </p:spPr>
        <p:txBody>
          <a:bodyPr wrap="square" rtlCol="0">
            <a:spAutoFit/>
          </a:bodyPr>
          <a:lstStyle/>
          <a:p>
            <a:r>
              <a:rPr lang="en-US" sz="800" dirty="0"/>
              <a:t>66.8 mm</a:t>
            </a:r>
            <a:endParaRPr lang="en-IL" sz="800" dirty="0"/>
          </a:p>
        </p:txBody>
      </p:sp>
      <p:sp>
        <p:nvSpPr>
          <p:cNvPr id="35" name="TextBox 34">
            <a:extLst>
              <a:ext uri="{FF2B5EF4-FFF2-40B4-BE49-F238E27FC236}">
                <a16:creationId xmlns:a16="http://schemas.microsoft.com/office/drawing/2014/main" id="{99A0B272-DDCA-4F89-B8AA-994913C7D558}"/>
              </a:ext>
            </a:extLst>
          </p:cNvPr>
          <p:cNvSpPr txBox="1"/>
          <p:nvPr/>
        </p:nvSpPr>
        <p:spPr>
          <a:xfrm>
            <a:off x="3713559" y="4355900"/>
            <a:ext cx="3357155" cy="215444"/>
          </a:xfrm>
          <a:prstGeom prst="rect">
            <a:avLst/>
          </a:prstGeom>
          <a:noFill/>
        </p:spPr>
        <p:txBody>
          <a:bodyPr wrap="square" rtlCol="0">
            <a:spAutoFit/>
          </a:bodyPr>
          <a:lstStyle/>
          <a:p>
            <a:r>
              <a:rPr lang="en-US" sz="800" dirty="0"/>
              <a:t>Central aperture: 5 mm</a:t>
            </a:r>
            <a:endParaRPr lang="en-IL" sz="800" dirty="0"/>
          </a:p>
        </p:txBody>
      </p:sp>
      <p:sp>
        <p:nvSpPr>
          <p:cNvPr id="16" name="TextBox 15">
            <a:extLst>
              <a:ext uri="{FF2B5EF4-FFF2-40B4-BE49-F238E27FC236}">
                <a16:creationId xmlns:a16="http://schemas.microsoft.com/office/drawing/2014/main" id="{685E345F-B761-4ACA-B6F9-216A3167D688}"/>
              </a:ext>
            </a:extLst>
          </p:cNvPr>
          <p:cNvSpPr txBox="1"/>
          <p:nvPr/>
        </p:nvSpPr>
        <p:spPr>
          <a:xfrm>
            <a:off x="7543802" y="3222039"/>
            <a:ext cx="1621631" cy="276999"/>
          </a:xfrm>
          <a:prstGeom prst="rect">
            <a:avLst/>
          </a:prstGeom>
          <a:noFill/>
        </p:spPr>
        <p:txBody>
          <a:bodyPr wrap="square" rtlCol="0">
            <a:spAutoFit/>
          </a:bodyPr>
          <a:lstStyle/>
          <a:p>
            <a:r>
              <a:rPr lang="en-US" sz="1200" dirty="0"/>
              <a:t>(OFHC Cu)</a:t>
            </a:r>
            <a:endParaRPr lang="en-IL" sz="1200" dirty="0"/>
          </a:p>
        </p:txBody>
      </p:sp>
    </p:spTree>
    <p:extLst>
      <p:ext uri="{BB962C8B-B14F-4D97-AF65-F5344CB8AC3E}">
        <p14:creationId xmlns:p14="http://schemas.microsoft.com/office/powerpoint/2010/main" val="1740511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340"/>
            <a:ext cx="9144000" cy="685800"/>
          </a:xfrm>
        </p:spPr>
        <p:txBody>
          <a:bodyPr/>
          <a:lstStyle/>
          <a:p>
            <a:pPr algn="ctr"/>
            <a:r>
              <a:rPr lang="en-US" sz="2000" b="1" dirty="0">
                <a:latin typeface="Arial" pitchFamily="34" charset="0"/>
                <a:cs typeface="Arial" pitchFamily="34" charset="0"/>
              </a:rPr>
              <a:t>Plasma Lens </a:t>
            </a:r>
            <a:br>
              <a:rPr lang="en-US" sz="2000" b="1" dirty="0">
                <a:latin typeface="Arial" pitchFamily="34" charset="0"/>
                <a:cs typeface="Arial" pitchFamily="34" charset="0"/>
              </a:rPr>
            </a:br>
            <a:r>
              <a:rPr lang="en-US" sz="2000" dirty="0">
                <a:latin typeface="Arial" pitchFamily="34" charset="0"/>
                <a:cs typeface="Arial" pitchFamily="34" charset="0"/>
              </a:rPr>
              <a:t>(Focuses charged particles similar to light focusing by an optical lens)</a:t>
            </a:r>
          </a:p>
        </p:txBody>
      </p:sp>
      <p:pic>
        <p:nvPicPr>
          <p:cNvPr id="4" name="Content Placeholder 3" descr="http://img.tfd.com/mgh/cep/thumb/Pinch-pressure-on-a-currentcarrying-conductor.jpg"/>
          <p:cNvPicPr>
            <a:picLocks noGrp="1"/>
          </p:cNvPicPr>
          <p:nvPr>
            <p:ph idx="1"/>
          </p:nvPr>
        </p:nvPicPr>
        <p:blipFill rotWithShape="1">
          <a:blip r:embed="rId2">
            <a:extLst>
              <a:ext uri="{28A0092B-C50C-407E-A947-70E740481C1C}">
                <a14:useLocalDpi xmlns:a14="http://schemas.microsoft.com/office/drawing/2010/main" val="0"/>
              </a:ext>
            </a:extLst>
          </a:blip>
          <a:srcRect r="10666"/>
          <a:stretch/>
        </p:blipFill>
        <p:spPr bwMode="auto">
          <a:xfrm>
            <a:off x="2636044" y="995081"/>
            <a:ext cx="2896791" cy="1600200"/>
          </a:xfrm>
          <a:prstGeom prst="rect">
            <a:avLst/>
          </a:prstGeom>
          <a:noFill/>
          <a:ln>
            <a:noFill/>
          </a:ln>
          <a:extLst>
            <a:ext uri="{53640926-AAD7-44D8-BBD7-CCE9431645EC}">
              <a14:shadowObscured xmlns:a14="http://schemas.microsoft.com/office/drawing/2010/main"/>
            </a:ext>
          </a:extLst>
        </p:spPr>
      </p:pic>
      <p:sp>
        <p:nvSpPr>
          <p:cNvPr id="13" name="Right Arrow 12"/>
          <p:cNvSpPr/>
          <p:nvPr/>
        </p:nvSpPr>
        <p:spPr>
          <a:xfrm>
            <a:off x="3943350" y="2854279"/>
            <a:ext cx="733806" cy="36347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TextBox 13"/>
          <p:cNvSpPr txBox="1"/>
          <p:nvPr/>
        </p:nvSpPr>
        <p:spPr>
          <a:xfrm>
            <a:off x="3771900" y="3429001"/>
            <a:ext cx="1338828" cy="507831"/>
          </a:xfrm>
          <a:prstGeom prst="rect">
            <a:avLst/>
          </a:prstGeom>
          <a:noFill/>
        </p:spPr>
        <p:txBody>
          <a:bodyPr wrap="none" rtlCol="0">
            <a:spAutoFit/>
          </a:bodyPr>
          <a:lstStyle/>
          <a:p>
            <a:r>
              <a:rPr lang="en-US" sz="2700" dirty="0">
                <a:solidFill>
                  <a:schemeClr val="bg1"/>
                </a:solidFill>
              </a:rPr>
              <a:t>Current</a:t>
            </a:r>
          </a:p>
        </p:txBody>
      </p:sp>
      <p:cxnSp>
        <p:nvCxnSpPr>
          <p:cNvPr id="17" name="Straight Arrow Connector 16"/>
          <p:cNvCxnSpPr/>
          <p:nvPr/>
        </p:nvCxnSpPr>
        <p:spPr>
          <a:xfrm flipH="1">
            <a:off x="1314451" y="1733732"/>
            <a:ext cx="1257299" cy="0"/>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679154" y="2371574"/>
            <a:ext cx="1415772" cy="715581"/>
          </a:xfrm>
          <a:prstGeom prst="rect">
            <a:avLst/>
          </a:prstGeom>
          <a:noFill/>
        </p:spPr>
        <p:txBody>
          <a:bodyPr wrap="none" rtlCol="0">
            <a:spAutoFit/>
          </a:bodyPr>
          <a:lstStyle/>
          <a:p>
            <a:r>
              <a:rPr lang="en-US" sz="1350" dirty="0">
                <a:solidFill>
                  <a:schemeClr val="bg1"/>
                </a:solidFill>
                <a:latin typeface="Arial" pitchFamily="34" charset="0"/>
                <a:cs typeface="Arial" pitchFamily="34" charset="0"/>
              </a:rPr>
              <a:t>Electron beam</a:t>
            </a:r>
          </a:p>
          <a:p>
            <a:r>
              <a:rPr lang="en-US" sz="1350" dirty="0">
                <a:solidFill>
                  <a:schemeClr val="bg1"/>
                </a:solidFill>
                <a:latin typeface="Arial" pitchFamily="34" charset="0"/>
                <a:cs typeface="Arial" pitchFamily="34" charset="0"/>
              </a:rPr>
              <a:t>entering plasma</a:t>
            </a:r>
          </a:p>
          <a:p>
            <a:r>
              <a:rPr lang="en-US" sz="1350" dirty="0">
                <a:solidFill>
                  <a:schemeClr val="bg1"/>
                </a:solidFill>
                <a:latin typeface="Arial" pitchFamily="34" charset="0"/>
                <a:cs typeface="Arial" pitchFamily="34" charset="0"/>
              </a:rPr>
              <a:t>window </a:t>
            </a:r>
          </a:p>
        </p:txBody>
      </p:sp>
      <p:sp>
        <p:nvSpPr>
          <p:cNvPr id="20" name="Rectangle 19"/>
          <p:cNvSpPr/>
          <p:nvPr/>
        </p:nvSpPr>
        <p:spPr>
          <a:xfrm>
            <a:off x="1314450" y="2371574"/>
            <a:ext cx="1571625" cy="715581"/>
          </a:xfrm>
          <a:prstGeom prst="rect">
            <a:avLst/>
          </a:prstGeom>
        </p:spPr>
        <p:txBody>
          <a:bodyPr wrap="square">
            <a:spAutoFit/>
          </a:bodyPr>
          <a:lstStyle/>
          <a:p>
            <a:r>
              <a:rPr lang="en-US" sz="1350" dirty="0">
                <a:solidFill>
                  <a:schemeClr val="bg1"/>
                </a:solidFill>
                <a:latin typeface="Arial" pitchFamily="34" charset="0"/>
                <a:cs typeface="Arial" pitchFamily="34" charset="0"/>
              </a:rPr>
              <a:t>Electron beam</a:t>
            </a:r>
          </a:p>
          <a:p>
            <a:r>
              <a:rPr lang="en-US" sz="1350" dirty="0">
                <a:solidFill>
                  <a:schemeClr val="bg1"/>
                </a:solidFill>
                <a:latin typeface="Arial" pitchFamily="34" charset="0"/>
                <a:cs typeface="Arial" pitchFamily="34" charset="0"/>
              </a:rPr>
              <a:t>exiting plasma</a:t>
            </a:r>
          </a:p>
          <a:p>
            <a:r>
              <a:rPr lang="en-US" sz="1350" dirty="0">
                <a:solidFill>
                  <a:schemeClr val="bg1"/>
                </a:solidFill>
                <a:latin typeface="Arial" pitchFamily="34" charset="0"/>
                <a:cs typeface="Arial" pitchFamily="34" charset="0"/>
              </a:rPr>
              <a:t>window </a:t>
            </a:r>
          </a:p>
        </p:txBody>
      </p:sp>
      <mc:AlternateContent xmlns:mc="http://schemas.openxmlformats.org/markup-compatibility/2006" xmlns:a14="http://schemas.microsoft.com/office/drawing/2010/main">
        <mc:Choice Requires="a14">
          <p:sp>
            <p:nvSpPr>
              <p:cNvPr id="21" name="Rectangle 20"/>
              <p:cNvSpPr/>
              <p:nvPr/>
            </p:nvSpPr>
            <p:spPr>
              <a:xfrm>
                <a:off x="1261207" y="4114801"/>
                <a:ext cx="6454043" cy="61625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bar>
                        <m:barPr>
                          <m:ctrlPr>
                            <a:rPr lang="en-US" sz="2800" i="1" smtClean="0">
                              <a:solidFill>
                                <a:schemeClr val="bg1"/>
                              </a:solidFill>
                              <a:latin typeface="Cambria Math" panose="02040503050406030204" pitchFamily="18" charset="0"/>
                            </a:rPr>
                          </m:ctrlPr>
                        </m:barPr>
                        <m:e>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a:rPr>
                                <m:t>𝐹</m:t>
                              </m:r>
                            </m:e>
                            <m:sub>
                              <m:r>
                                <a:rPr lang="en-US" sz="2800" i="1">
                                  <a:solidFill>
                                    <a:schemeClr val="bg1"/>
                                  </a:solidFill>
                                  <a:latin typeface="Cambria Math"/>
                                </a:rPr>
                                <m:t>𝑟</m:t>
                              </m:r>
                            </m:sub>
                          </m:sSub>
                        </m:e>
                      </m:bar>
                      <m:r>
                        <a:rPr lang="en-US" sz="2800" i="1">
                          <a:solidFill>
                            <a:schemeClr val="bg1"/>
                          </a:solidFill>
                          <a:latin typeface="Cambria Math"/>
                        </a:rPr>
                        <m:t>=</m:t>
                      </m:r>
                      <m:r>
                        <a:rPr lang="en-US" sz="2800" i="1">
                          <a:solidFill>
                            <a:schemeClr val="bg1"/>
                          </a:solidFill>
                          <a:latin typeface="Cambria Math"/>
                        </a:rPr>
                        <m:t>𝑞</m:t>
                      </m:r>
                      <m:bar>
                        <m:barPr>
                          <m:ctrlPr>
                            <a:rPr lang="en-US" sz="2800" i="1">
                              <a:solidFill>
                                <a:schemeClr val="bg1"/>
                              </a:solidFill>
                              <a:latin typeface="Cambria Math" panose="02040503050406030204" pitchFamily="18" charset="0"/>
                            </a:rPr>
                          </m:ctrlPr>
                        </m:barPr>
                        <m:e>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a:rPr>
                                <m:t>𝑉</m:t>
                              </m:r>
                            </m:e>
                            <m:sub>
                              <m:r>
                                <a:rPr lang="en-US" sz="2800" i="1">
                                  <a:solidFill>
                                    <a:schemeClr val="bg1"/>
                                  </a:solidFill>
                                  <a:latin typeface="Cambria Math"/>
                                </a:rPr>
                                <m:t>𝑧</m:t>
                              </m:r>
                            </m:sub>
                          </m:sSub>
                        </m:e>
                      </m:bar>
                      <m:r>
                        <a:rPr lang="en-US" sz="2800" i="1">
                          <a:solidFill>
                            <a:schemeClr val="bg1"/>
                          </a:solidFill>
                          <a:latin typeface="Cambria Math"/>
                        </a:rPr>
                        <m:t>×</m:t>
                      </m:r>
                      <m:bar>
                        <m:barPr>
                          <m:ctrlPr>
                            <a:rPr lang="en-US" sz="2800" i="1">
                              <a:solidFill>
                                <a:schemeClr val="bg1"/>
                              </a:solidFill>
                              <a:latin typeface="Cambria Math" panose="02040503050406030204" pitchFamily="18" charset="0"/>
                            </a:rPr>
                          </m:ctrlPr>
                        </m:barPr>
                        <m:e>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a:rPr>
                                <m:t>𝐵</m:t>
                              </m:r>
                            </m:e>
                            <m:sub>
                              <m:r>
                                <a:rPr lang="en-US" sz="2800" i="1">
                                  <a:solidFill>
                                    <a:schemeClr val="bg1"/>
                                  </a:solidFill>
                                  <a:latin typeface="Cambria Math"/>
                                </a:rPr>
                                <m:t>𝜃</m:t>
                              </m:r>
                            </m:sub>
                          </m:sSub>
                        </m:e>
                      </m:bar>
                    </m:oMath>
                  </m:oMathPara>
                </a14:m>
                <a:endParaRPr lang="en-US" sz="2800" dirty="0">
                  <a:solidFill>
                    <a:schemeClr val="bg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1261207" y="4114801"/>
                <a:ext cx="6454043" cy="616259"/>
              </a:xfrm>
              <a:prstGeom prst="rect">
                <a:avLst/>
              </a:prstGeom>
              <a:blipFill>
                <a:blip r:embed="rId3"/>
                <a:stretch>
                  <a:fillRect/>
                </a:stretch>
              </a:blipFill>
            </p:spPr>
            <p:txBody>
              <a:bodyPr/>
              <a:lstStyle/>
              <a:p>
                <a:r>
                  <a:rPr lang="en-IL">
                    <a:noFill/>
                  </a:rPr>
                  <a:t> </a:t>
                </a:r>
              </a:p>
            </p:txBody>
          </p:sp>
        </mc:Fallback>
      </mc:AlternateContent>
      <p:cxnSp>
        <p:nvCxnSpPr>
          <p:cNvPr id="5" name="Straight Arrow Connector 4">
            <a:extLst>
              <a:ext uri="{FF2B5EF4-FFF2-40B4-BE49-F238E27FC236}">
                <a16:creationId xmlns:a16="http://schemas.microsoft.com/office/drawing/2014/main" id="{EB65A762-7DBC-49A8-A3E0-49CBCCE86FAD}"/>
              </a:ext>
            </a:extLst>
          </p:cNvPr>
          <p:cNvCxnSpPr/>
          <p:nvPr/>
        </p:nvCxnSpPr>
        <p:spPr>
          <a:xfrm flipH="1">
            <a:off x="5679154" y="1308848"/>
            <a:ext cx="1328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021EEF4-85C1-4CC8-B1BA-1041720C81E1}"/>
              </a:ext>
            </a:extLst>
          </p:cNvPr>
          <p:cNvCxnSpPr/>
          <p:nvPr/>
        </p:nvCxnSpPr>
        <p:spPr>
          <a:xfrm flipH="1">
            <a:off x="5679152" y="1501876"/>
            <a:ext cx="1328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387545B-8D63-4B20-84FE-0E114CF6D8E5}"/>
              </a:ext>
            </a:extLst>
          </p:cNvPr>
          <p:cNvCxnSpPr/>
          <p:nvPr/>
        </p:nvCxnSpPr>
        <p:spPr>
          <a:xfrm flipH="1">
            <a:off x="5679152" y="1679560"/>
            <a:ext cx="1328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60ED97F-80F5-46D8-91EA-142CA2E35696}"/>
              </a:ext>
            </a:extLst>
          </p:cNvPr>
          <p:cNvCxnSpPr/>
          <p:nvPr/>
        </p:nvCxnSpPr>
        <p:spPr>
          <a:xfrm flipH="1">
            <a:off x="5679153" y="1880178"/>
            <a:ext cx="1328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02DA6F3-BDCE-4AB7-9E0C-25D64FE33A72}"/>
              </a:ext>
            </a:extLst>
          </p:cNvPr>
          <p:cNvCxnSpPr/>
          <p:nvPr/>
        </p:nvCxnSpPr>
        <p:spPr>
          <a:xfrm flipH="1">
            <a:off x="5679152" y="2055797"/>
            <a:ext cx="1328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Slide Number Placeholder 3">
            <a:extLst>
              <a:ext uri="{FF2B5EF4-FFF2-40B4-BE49-F238E27FC236}">
                <a16:creationId xmlns:a16="http://schemas.microsoft.com/office/drawing/2014/main" id="{42751912-6771-4364-BEE5-2A9D8DB6B2AE}"/>
              </a:ext>
            </a:extLst>
          </p:cNvPr>
          <p:cNvSpPr>
            <a:spLocks noGrp="1"/>
          </p:cNvSpPr>
          <p:nvPr>
            <p:ph type="sldNum" idx="12"/>
          </p:nvPr>
        </p:nvSpPr>
        <p:spPr>
          <a:xfrm>
            <a:off x="7772400" y="4183856"/>
            <a:ext cx="856684" cy="502444"/>
          </a:xfrm>
        </p:spPr>
        <p:txBody>
          <a:bodyPr/>
          <a:lstStyle/>
          <a:p>
            <a:fld id="{00000000-1234-1234-1234-123412341234}" type="slidenum">
              <a:rPr lang="pl-PL" smtClean="0"/>
              <a:pPr/>
              <a:t>14</a:t>
            </a:fld>
            <a:endParaRPr lang="pl-PL" dirty="0"/>
          </a:p>
        </p:txBody>
      </p:sp>
      <p:sp>
        <p:nvSpPr>
          <p:cNvPr id="16" name="Rectangle 15">
            <a:extLst>
              <a:ext uri="{FF2B5EF4-FFF2-40B4-BE49-F238E27FC236}">
                <a16:creationId xmlns:a16="http://schemas.microsoft.com/office/drawing/2014/main" id="{33AF98D1-173F-41B4-A651-DF91E5EFEABB}"/>
              </a:ext>
            </a:extLst>
          </p:cNvPr>
          <p:cNvSpPr/>
          <p:nvPr/>
        </p:nvSpPr>
        <p:spPr>
          <a:xfrm>
            <a:off x="6179291" y="812357"/>
            <a:ext cx="415498" cy="369332"/>
          </a:xfrm>
          <a:prstGeom prst="rect">
            <a:avLst/>
          </a:prstGeom>
        </p:spPr>
        <p:txBody>
          <a:bodyPr wrap="none">
            <a:spAutoFit/>
          </a:bodyPr>
          <a:lstStyle/>
          <a:p>
            <a:pPr lvl="0"/>
            <a:r>
              <a:rPr lang="en-US" sz="1800" dirty="0">
                <a:solidFill>
                  <a:srgbClr val="000000"/>
                </a:solidFill>
                <a:latin typeface="Arial" pitchFamily="34" charset="0"/>
                <a:cs typeface="Arial" pitchFamily="34" charset="0"/>
              </a:rPr>
              <a:t>V</a:t>
            </a:r>
            <a:r>
              <a:rPr lang="en-US" sz="1800" baseline="-25000" dirty="0">
                <a:solidFill>
                  <a:srgbClr val="000000"/>
                </a:solidFill>
                <a:latin typeface="Arial" pitchFamily="34" charset="0"/>
                <a:cs typeface="Arial" pitchFamily="34" charset="0"/>
              </a:rPr>
              <a:t>z</a:t>
            </a:r>
            <a:endParaRPr lang="en-US" sz="1800" dirty="0">
              <a:solidFill>
                <a:srgbClr val="000000"/>
              </a:solidFill>
              <a:latin typeface="Arial" pitchFamily="34" charset="0"/>
              <a:cs typeface="Arial" pitchFamily="34" charset="0"/>
            </a:endParaRPr>
          </a:p>
        </p:txBody>
      </p:sp>
      <p:sp>
        <p:nvSpPr>
          <p:cNvPr id="26" name="Rectangle 25">
            <a:extLst>
              <a:ext uri="{FF2B5EF4-FFF2-40B4-BE49-F238E27FC236}">
                <a16:creationId xmlns:a16="http://schemas.microsoft.com/office/drawing/2014/main" id="{93150C4B-423C-470C-8619-8F7FA51A48B7}"/>
              </a:ext>
            </a:extLst>
          </p:cNvPr>
          <p:cNvSpPr/>
          <p:nvPr/>
        </p:nvSpPr>
        <p:spPr>
          <a:xfrm>
            <a:off x="2847637" y="652117"/>
            <a:ext cx="377026" cy="369332"/>
          </a:xfrm>
          <a:prstGeom prst="rect">
            <a:avLst/>
          </a:prstGeom>
        </p:spPr>
        <p:txBody>
          <a:bodyPr wrap="none">
            <a:spAutoFit/>
          </a:bodyPr>
          <a:lstStyle/>
          <a:p>
            <a:pPr lvl="0"/>
            <a:r>
              <a:rPr lang="en-US" sz="1800" dirty="0">
                <a:solidFill>
                  <a:srgbClr val="000000"/>
                </a:solidFill>
                <a:latin typeface="Arial" pitchFamily="34" charset="0"/>
                <a:cs typeface="Arial" pitchFamily="34" charset="0"/>
              </a:rPr>
              <a:t>F</a:t>
            </a:r>
            <a:r>
              <a:rPr lang="en-US" sz="1800" baseline="-25000" dirty="0">
                <a:solidFill>
                  <a:srgbClr val="000000"/>
                </a:solidFill>
                <a:latin typeface="Arial" pitchFamily="34" charset="0"/>
                <a:cs typeface="Arial" pitchFamily="34" charset="0"/>
              </a:rPr>
              <a:t>r</a:t>
            </a:r>
            <a:endParaRPr lang="en-US" sz="1800" dirty="0">
              <a:solidFill>
                <a:srgbClr val="000000"/>
              </a:solidFill>
              <a:latin typeface="Arial" pitchFamily="34" charset="0"/>
              <a:cs typeface="Arial" pitchFamily="34" charset="0"/>
            </a:endParaRPr>
          </a:p>
        </p:txBody>
      </p:sp>
      <p:sp>
        <p:nvSpPr>
          <p:cNvPr id="27" name="TextBox 26">
            <a:extLst>
              <a:ext uri="{FF2B5EF4-FFF2-40B4-BE49-F238E27FC236}">
                <a16:creationId xmlns:a16="http://schemas.microsoft.com/office/drawing/2014/main" id="{04AB4115-F476-4DEF-B14E-6E46EED20F12}"/>
              </a:ext>
            </a:extLst>
          </p:cNvPr>
          <p:cNvSpPr txBox="1"/>
          <p:nvPr/>
        </p:nvSpPr>
        <p:spPr>
          <a:xfrm>
            <a:off x="4823523" y="2238408"/>
            <a:ext cx="423514" cy="369332"/>
          </a:xfrm>
          <a:prstGeom prst="rect">
            <a:avLst/>
          </a:prstGeom>
          <a:noFill/>
        </p:spPr>
        <p:txBody>
          <a:bodyPr wrap="none" rtlCol="0">
            <a:spAutoFit/>
          </a:bodyPr>
          <a:lstStyle/>
          <a:p>
            <a:r>
              <a:rPr lang="en-US" sz="1800" dirty="0">
                <a:latin typeface="Arial" pitchFamily="34" charset="0"/>
                <a:cs typeface="Arial" pitchFamily="34" charset="0"/>
              </a:rPr>
              <a:t>B</a:t>
            </a:r>
            <a:r>
              <a:rPr lang="el-GR" sz="1800" baseline="-25000" dirty="0">
                <a:latin typeface="Arial" pitchFamily="34" charset="0"/>
                <a:cs typeface="Arial" pitchFamily="34" charset="0"/>
              </a:rPr>
              <a:t>θ</a:t>
            </a:r>
            <a:endParaRPr lang="en-US" sz="1800" dirty="0">
              <a:latin typeface="Arial" pitchFamily="34" charset="0"/>
              <a:cs typeface="Arial" pitchFamily="34" charset="0"/>
            </a:endParaRPr>
          </a:p>
        </p:txBody>
      </p:sp>
    </p:spTree>
    <p:extLst>
      <p:ext uri="{BB962C8B-B14F-4D97-AF65-F5344CB8AC3E}">
        <p14:creationId xmlns:p14="http://schemas.microsoft.com/office/powerpoint/2010/main" val="1322020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2808" y="-271711"/>
            <a:ext cx="4358383" cy="1314450"/>
          </a:xfrm>
        </p:spPr>
        <p:txBody>
          <a:bodyPr/>
          <a:lstStyle/>
          <a:p>
            <a:pPr algn="ctr"/>
            <a:r>
              <a:rPr lang="en-US" sz="2400" dirty="0">
                <a:latin typeface="+mj-lt"/>
              </a:rPr>
              <a:t>RIKEN (RIBF) Plasma Window</a:t>
            </a:r>
            <a:br>
              <a:rPr lang="en-US" sz="2400" dirty="0">
                <a:latin typeface="+mj-lt"/>
              </a:rPr>
            </a:br>
            <a:r>
              <a:rPr lang="en-US" sz="1600" dirty="0">
                <a:latin typeface="+mj-lt"/>
              </a:rPr>
              <a:t>(Wako Center)</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823" y="1257301"/>
            <a:ext cx="7796238" cy="38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Slide Number Placeholder 3">
            <a:extLst>
              <a:ext uri="{FF2B5EF4-FFF2-40B4-BE49-F238E27FC236}">
                <a16:creationId xmlns:a16="http://schemas.microsoft.com/office/drawing/2014/main" id="{EA25CCC2-D0EE-4F9B-A493-3BE221A8976A}"/>
              </a:ext>
            </a:extLst>
          </p:cNvPr>
          <p:cNvSpPr>
            <a:spLocks noGrp="1"/>
          </p:cNvSpPr>
          <p:nvPr>
            <p:ph type="sldNum" idx="12"/>
          </p:nvPr>
        </p:nvSpPr>
        <p:spPr>
          <a:xfrm>
            <a:off x="7772400" y="4183856"/>
            <a:ext cx="856684" cy="502444"/>
          </a:xfrm>
        </p:spPr>
        <p:txBody>
          <a:bodyPr/>
          <a:lstStyle/>
          <a:p>
            <a:fld id="{00000000-1234-1234-1234-123412341234}" type="slidenum">
              <a:rPr lang="pl-PL" smtClean="0"/>
              <a:pPr/>
              <a:t>15</a:t>
            </a:fld>
            <a:endParaRPr lang="pl-PL" dirty="0"/>
          </a:p>
        </p:txBody>
      </p:sp>
      <p:cxnSp>
        <p:nvCxnSpPr>
          <p:cNvPr id="11" name="Straight Arrow Connector 10">
            <a:extLst>
              <a:ext uri="{FF2B5EF4-FFF2-40B4-BE49-F238E27FC236}">
                <a16:creationId xmlns:a16="http://schemas.microsoft.com/office/drawing/2014/main" id="{91C64A4A-E736-4E7B-A5EC-B9A5F3BE5B05}"/>
              </a:ext>
            </a:extLst>
          </p:cNvPr>
          <p:cNvCxnSpPr>
            <a:cxnSpLocks/>
          </p:cNvCxnSpPr>
          <p:nvPr/>
        </p:nvCxnSpPr>
        <p:spPr>
          <a:xfrm>
            <a:off x="4511040" y="922020"/>
            <a:ext cx="2377440" cy="18973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8FBA83C-E3D8-4BA4-BDFD-B0AD3134541E}"/>
              </a:ext>
            </a:extLst>
          </p:cNvPr>
          <p:cNvSpPr txBox="1"/>
          <p:nvPr/>
        </p:nvSpPr>
        <p:spPr>
          <a:xfrm>
            <a:off x="213360" y="734962"/>
            <a:ext cx="5745479" cy="307777"/>
          </a:xfrm>
          <a:prstGeom prst="rect">
            <a:avLst/>
          </a:prstGeom>
          <a:noFill/>
        </p:spPr>
        <p:txBody>
          <a:bodyPr wrap="square">
            <a:spAutoFit/>
          </a:bodyPr>
          <a:lstStyle/>
          <a:p>
            <a:r>
              <a:rPr lang="en-US" sz="1400" dirty="0">
                <a:solidFill>
                  <a:srgbClr val="C00000"/>
                </a:solidFill>
                <a:latin typeface="Arial" pitchFamily="34" charset="0"/>
                <a:cs typeface="Arial" pitchFamily="34" charset="0"/>
              </a:rPr>
              <a:t>empty hole becomes window when filled with plasma</a:t>
            </a:r>
            <a:endParaRPr lang="en-IL" dirty="0"/>
          </a:p>
        </p:txBody>
      </p:sp>
    </p:spTree>
    <p:extLst>
      <p:ext uri="{BB962C8B-B14F-4D97-AF65-F5344CB8AC3E}">
        <p14:creationId xmlns:p14="http://schemas.microsoft.com/office/powerpoint/2010/main" val="4125089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a:extLst>
              <a:ext uri="{FF2B5EF4-FFF2-40B4-BE49-F238E27FC236}">
                <a16:creationId xmlns:a16="http://schemas.microsoft.com/office/drawing/2014/main" id="{244D4DA2-0D28-4E08-AE83-B64BA24BF1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938" y="-6017"/>
            <a:ext cx="4921162" cy="3458115"/>
          </a:xfrm>
          <a:prstGeom prst="rect">
            <a:avLst/>
          </a:prstGeom>
        </p:spPr>
      </p:pic>
      <p:sp>
        <p:nvSpPr>
          <p:cNvPr id="12" name="TextBox 11">
            <a:extLst>
              <a:ext uri="{FF2B5EF4-FFF2-40B4-BE49-F238E27FC236}">
                <a16:creationId xmlns:a16="http://schemas.microsoft.com/office/drawing/2014/main" id="{5EAA4A0A-99CB-40F9-8490-E14537EA503E}"/>
              </a:ext>
            </a:extLst>
          </p:cNvPr>
          <p:cNvSpPr txBox="1"/>
          <p:nvPr/>
        </p:nvSpPr>
        <p:spPr>
          <a:xfrm>
            <a:off x="60964" y="121742"/>
            <a:ext cx="2080936" cy="1569660"/>
          </a:xfrm>
          <a:prstGeom prst="rect">
            <a:avLst/>
          </a:prstGeom>
          <a:noFill/>
        </p:spPr>
        <p:txBody>
          <a:bodyPr wrap="square">
            <a:spAutoFit/>
          </a:bodyPr>
          <a:lstStyle/>
          <a:p>
            <a:r>
              <a:rPr lang="en-US" sz="2400" dirty="0">
                <a:solidFill>
                  <a:schemeClr val="bg1"/>
                </a:solidFill>
              </a:rPr>
              <a:t>BNL Gas Stripper R&amp;D for FRIB (MSU)</a:t>
            </a:r>
            <a:endParaRPr lang="en-IL" sz="2400" dirty="0">
              <a:solidFill>
                <a:schemeClr val="bg1"/>
              </a:solidFill>
            </a:endParaRPr>
          </a:p>
        </p:txBody>
      </p:sp>
      <p:sp>
        <p:nvSpPr>
          <p:cNvPr id="14" name="Slide Number Placeholder 3">
            <a:extLst>
              <a:ext uri="{FF2B5EF4-FFF2-40B4-BE49-F238E27FC236}">
                <a16:creationId xmlns:a16="http://schemas.microsoft.com/office/drawing/2014/main" id="{EA25CCC2-D0EE-4F9B-A493-3BE221A8976A}"/>
              </a:ext>
            </a:extLst>
          </p:cNvPr>
          <p:cNvSpPr>
            <a:spLocks noGrp="1"/>
          </p:cNvSpPr>
          <p:nvPr>
            <p:ph type="sldNum" idx="12"/>
          </p:nvPr>
        </p:nvSpPr>
        <p:spPr>
          <a:xfrm>
            <a:off x="7772400" y="4183856"/>
            <a:ext cx="856684" cy="502444"/>
          </a:xfrm>
        </p:spPr>
        <p:txBody>
          <a:bodyPr/>
          <a:lstStyle/>
          <a:p>
            <a:fld id="{00000000-1234-1234-1234-123412341234}" type="slidenum">
              <a:rPr lang="pl-PL" smtClean="0"/>
              <a:pPr/>
              <a:t>16</a:t>
            </a:fld>
            <a:endParaRPr lang="pl-PL" dirty="0"/>
          </a:p>
        </p:txBody>
      </p:sp>
      <p:pic>
        <p:nvPicPr>
          <p:cNvPr id="10" name="Picture 2">
            <a:extLst>
              <a:ext uri="{FF2B5EF4-FFF2-40B4-BE49-F238E27FC236}">
                <a16:creationId xmlns:a16="http://schemas.microsoft.com/office/drawing/2014/main" id="{492B929F-0A47-4911-A4D5-D7319DC00C82}"/>
              </a:ext>
            </a:extLst>
          </p:cNvPr>
          <p:cNvPicPr>
            <a:picLocks noChangeAspect="1" noChangeArrowheads="1"/>
          </p:cNvPicPr>
          <p:nvPr/>
        </p:nvPicPr>
        <p:blipFill rotWithShape="1">
          <a:blip r:embed="rId3" cstate="print"/>
          <a:srcRect t="48895"/>
          <a:stretch/>
        </p:blipFill>
        <p:spPr bwMode="auto">
          <a:xfrm>
            <a:off x="2080939" y="3452098"/>
            <a:ext cx="4921162" cy="1695055"/>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66E5A5-876B-4D07-BCFA-45A1A7549E23}"/>
                  </a:ext>
                </a:extLst>
              </p:cNvPr>
              <p:cNvSpPr txBox="1"/>
              <p:nvPr/>
            </p:nvSpPr>
            <p:spPr>
              <a:xfrm>
                <a:off x="173697" y="4103897"/>
                <a:ext cx="1855470" cy="3311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en-US" i="1" dirty="0" smtClean="0">
                              <a:solidFill>
                                <a:schemeClr val="bg1"/>
                              </a:solidFill>
                              <a:latin typeface="Cambria Math" panose="02040503050406030204" pitchFamily="18" charset="0"/>
                            </a:rPr>
                          </m:ctrlPr>
                        </m:sPrePr>
                        <m:sub/>
                        <m:sup>
                          <m:r>
                            <a:rPr lang="en-US" b="0" i="1" smtClean="0">
                              <a:solidFill>
                                <a:schemeClr val="bg1"/>
                              </a:solidFill>
                              <a:latin typeface="Cambria Math" panose="02040503050406030204" pitchFamily="18" charset="0"/>
                            </a:rPr>
                            <m:t>238</m:t>
                          </m:r>
                        </m:sup>
                        <m:e>
                          <m:sSup>
                            <m:sSupPr>
                              <m:ctrlPr>
                                <a:rPr lang="en-US" b="0" i="1" smtClean="0">
                                  <a:solidFill>
                                    <a:schemeClr val="bg1"/>
                                  </a:solidFill>
                                  <a:latin typeface="Cambria Math" panose="02040503050406030204" pitchFamily="18" charset="0"/>
                                </a:rPr>
                              </m:ctrlPr>
                            </m:sSupPr>
                            <m:e>
                              <m:r>
                                <a:rPr lang="en-US" i="1">
                                  <a:solidFill>
                                    <a:schemeClr val="bg1"/>
                                  </a:solidFill>
                                  <a:latin typeface="Cambria Math" panose="02040503050406030204" pitchFamily="18" charset="0"/>
                                </a:rPr>
                                <m:t>𝑈</m:t>
                              </m:r>
                            </m:e>
                            <m:sup>
                              <m:r>
                                <a:rPr lang="en-US" b="0" i="1" smtClean="0">
                                  <a:solidFill>
                                    <a:schemeClr val="bg1"/>
                                  </a:solidFill>
                                  <a:latin typeface="Cambria Math" panose="02040503050406030204" pitchFamily="18" charset="0"/>
                                </a:rPr>
                                <m:t>34+</m:t>
                              </m:r>
                            </m:sup>
                          </m:sSup>
                        </m:e>
                      </m:sPre>
                      <m:r>
                        <a:rPr lang="en-US" i="1" dirty="0" smtClean="0">
                          <a:solidFill>
                            <a:schemeClr val="bg1"/>
                          </a:solidFill>
                          <a:latin typeface="Cambria Math" panose="02040503050406030204" pitchFamily="18" charset="0"/>
                          <a:ea typeface="Cambria Math" panose="02040503050406030204" pitchFamily="18" charset="0"/>
                        </a:rPr>
                        <m:t>→</m:t>
                      </m:r>
                      <m:sSup>
                        <m:sSupPr>
                          <m:ctrlPr>
                            <a:rPr lang="en-US" i="1" dirty="0" smtClean="0">
                              <a:solidFill>
                                <a:schemeClr val="bg1"/>
                              </a:solidFill>
                              <a:latin typeface="Cambria Math" panose="02040503050406030204" pitchFamily="18" charset="0"/>
                            </a:rPr>
                          </m:ctrlPr>
                        </m:sSupPr>
                        <m:e>
                          <m:sPre>
                            <m:sPrePr>
                              <m:ctrlPr>
                                <a:rPr lang="en-US" i="1" dirty="0" smtClean="0">
                                  <a:solidFill>
                                    <a:schemeClr val="bg1"/>
                                  </a:solidFill>
                                  <a:latin typeface="Cambria Math" panose="02040503050406030204" pitchFamily="18" charset="0"/>
                                </a:rPr>
                              </m:ctrlPr>
                            </m:sPrePr>
                            <m:sub/>
                            <m:sup>
                              <m:r>
                                <a:rPr lang="en-US" b="0" i="1" smtClean="0">
                                  <a:solidFill>
                                    <a:schemeClr val="bg1"/>
                                  </a:solidFill>
                                  <a:latin typeface="Cambria Math" panose="02040503050406030204" pitchFamily="18" charset="0"/>
                                </a:rPr>
                                <m:t>238</m:t>
                              </m:r>
                            </m:sup>
                            <m:e>
                              <m:r>
                                <a:rPr lang="en-US" b="0" i="1" smtClean="0">
                                  <a:solidFill>
                                    <a:schemeClr val="bg1"/>
                                  </a:solidFill>
                                  <a:latin typeface="Cambria Math" panose="02040503050406030204" pitchFamily="18" charset="0"/>
                                </a:rPr>
                                <m:t>𝑈</m:t>
                              </m:r>
                            </m:e>
                          </m:sPre>
                        </m:e>
                        <m:sup>
                          <m:r>
                            <a:rPr lang="en-US" b="0" i="1" dirty="0" smtClean="0">
                              <a:solidFill>
                                <a:schemeClr val="bg1"/>
                              </a:solidFill>
                              <a:latin typeface="Cambria Math" panose="02040503050406030204" pitchFamily="18" charset="0"/>
                            </a:rPr>
                            <m:t>71+</m:t>
                          </m:r>
                        </m:sup>
                      </m:sSup>
                    </m:oMath>
                  </m:oMathPara>
                </a14:m>
                <a:endParaRPr lang="en-IL" dirty="0">
                  <a:solidFill>
                    <a:schemeClr val="bg1"/>
                  </a:solidFill>
                </a:endParaRPr>
              </a:p>
            </p:txBody>
          </p:sp>
        </mc:Choice>
        <mc:Fallback xmlns="">
          <p:sp>
            <p:nvSpPr>
              <p:cNvPr id="21" name="TextBox 20">
                <a:extLst>
                  <a:ext uri="{FF2B5EF4-FFF2-40B4-BE49-F238E27FC236}">
                    <a16:creationId xmlns:a16="http://schemas.microsoft.com/office/drawing/2014/main" id="{F766E5A5-876B-4D07-BCFA-45A1A7549E23}"/>
                  </a:ext>
                </a:extLst>
              </p:cNvPr>
              <p:cNvSpPr txBox="1">
                <a:spLocks noRot="1" noChangeAspect="1" noMove="1" noResize="1" noEditPoints="1" noAdjustHandles="1" noChangeArrowheads="1" noChangeShapeType="1" noTextEdit="1"/>
              </p:cNvSpPr>
              <p:nvPr/>
            </p:nvSpPr>
            <p:spPr>
              <a:xfrm>
                <a:off x="173697" y="4103897"/>
                <a:ext cx="1855470" cy="331181"/>
              </a:xfrm>
              <a:prstGeom prst="rect">
                <a:avLst/>
              </a:prstGeom>
              <a:blipFill>
                <a:blip r:embed="rId4"/>
                <a:stretch>
                  <a:fillRect/>
                </a:stretch>
              </a:blipFill>
            </p:spPr>
            <p:txBody>
              <a:bodyPr/>
              <a:lstStyle/>
              <a:p>
                <a:r>
                  <a:rPr lang="en-IL">
                    <a:noFill/>
                  </a:rPr>
                  <a:t> </a:t>
                </a:r>
              </a:p>
            </p:txBody>
          </p:sp>
        </mc:Fallback>
      </mc:AlternateContent>
    </p:spTree>
    <p:extLst>
      <p:ext uri="{BB962C8B-B14F-4D97-AF65-F5344CB8AC3E}">
        <p14:creationId xmlns:p14="http://schemas.microsoft.com/office/powerpoint/2010/main" val="2600712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SEED Grants 2019 | Office of Brookhaven National Laboratory Affairs">
            <a:extLst>
              <a:ext uri="{FF2B5EF4-FFF2-40B4-BE49-F238E27FC236}">
                <a16:creationId xmlns:a16="http://schemas.microsoft.com/office/drawing/2014/main" id="{6FED0F04-182E-47FD-BA46-63BDADC90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0920" y="874072"/>
            <a:ext cx="1933577" cy="291215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2674756-31E7-424F-A643-853BDC9F82E6}"/>
              </a:ext>
            </a:extLst>
          </p:cNvPr>
          <p:cNvSpPr txBox="1">
            <a:spLocks/>
          </p:cNvSpPr>
          <p:nvPr/>
        </p:nvSpPr>
        <p:spPr>
          <a:xfrm>
            <a:off x="2813685" y="3859430"/>
            <a:ext cx="3425190" cy="648851"/>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700"/>
              <a:buFont typeface="Century Gothic"/>
              <a:buNone/>
              <a:defRPr sz="27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9pPr>
          </a:lstStyle>
          <a:p>
            <a:pPr algn="ctr"/>
            <a:r>
              <a:rPr lang="en-US" sz="1800" dirty="0" err="1"/>
              <a:t>Ady</a:t>
            </a:r>
            <a:r>
              <a:rPr lang="en-US" sz="1800" dirty="0"/>
              <a:t> </a:t>
            </a:r>
            <a:r>
              <a:rPr lang="en-US" sz="1800" dirty="0" err="1"/>
              <a:t>Hershcovitch</a:t>
            </a:r>
            <a:br>
              <a:rPr lang="en-US" sz="1800" dirty="0"/>
            </a:br>
            <a:r>
              <a:rPr lang="en-US" sz="1800" dirty="0"/>
              <a:t>(BNL, SUNY)</a:t>
            </a:r>
          </a:p>
        </p:txBody>
      </p:sp>
      <p:sp>
        <p:nvSpPr>
          <p:cNvPr id="14" name="Slide Number Placeholder 3">
            <a:extLst>
              <a:ext uri="{FF2B5EF4-FFF2-40B4-BE49-F238E27FC236}">
                <a16:creationId xmlns:a16="http://schemas.microsoft.com/office/drawing/2014/main" id="{EA25CCC2-D0EE-4F9B-A493-3BE221A8976A}"/>
              </a:ext>
            </a:extLst>
          </p:cNvPr>
          <p:cNvSpPr>
            <a:spLocks noGrp="1"/>
          </p:cNvSpPr>
          <p:nvPr>
            <p:ph type="sldNum" idx="12"/>
          </p:nvPr>
        </p:nvSpPr>
        <p:spPr>
          <a:xfrm>
            <a:off x="7772400" y="4183856"/>
            <a:ext cx="856684" cy="502444"/>
          </a:xfrm>
        </p:spPr>
        <p:txBody>
          <a:bodyPr/>
          <a:lstStyle/>
          <a:p>
            <a:fld id="{00000000-1234-1234-1234-123412341234}" type="slidenum">
              <a:rPr lang="pl-PL" smtClean="0"/>
              <a:pPr/>
              <a:t>17</a:t>
            </a:fld>
            <a:endParaRPr lang="pl-PL" dirty="0"/>
          </a:p>
        </p:txBody>
      </p:sp>
    </p:spTree>
    <p:extLst>
      <p:ext uri="{BB962C8B-B14F-4D97-AF65-F5344CB8AC3E}">
        <p14:creationId xmlns:p14="http://schemas.microsoft.com/office/powerpoint/2010/main" val="3638605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3452"/>
            <a:ext cx="9144000" cy="1565670"/>
          </a:xfrm>
        </p:spPr>
        <p:txBody>
          <a:bodyPr>
            <a:noAutofit/>
          </a:bodyPr>
          <a:lstStyle/>
          <a:p>
            <a:pPr algn="just"/>
            <a:br>
              <a:rPr lang="en-US" sz="1600" b="1" dirty="0">
                <a:latin typeface="Arial" pitchFamily="34" charset="0"/>
                <a:cs typeface="Arial" pitchFamily="34" charset="0"/>
              </a:rPr>
            </a:br>
            <a:br>
              <a:rPr lang="en-US" sz="1600" b="1" dirty="0">
                <a:latin typeface="Arial" pitchFamily="34" charset="0"/>
                <a:cs typeface="Arial" pitchFamily="34" charset="0"/>
              </a:rPr>
            </a:br>
            <a:r>
              <a:rPr lang="en-US" sz="1600" b="1" dirty="0">
                <a:latin typeface="Arial" pitchFamily="34" charset="0"/>
                <a:cs typeface="Arial" pitchFamily="34" charset="0"/>
              </a:rPr>
              <a:t>The challenge: </a:t>
            </a:r>
            <a:r>
              <a:rPr lang="en-US" sz="1600" b="1" dirty="0">
                <a:latin typeface="Arial"/>
                <a:ea typeface="Times New Roman"/>
              </a:rPr>
              <a:t>Particle beams and electromagnetic radiation are usually generated in vacuum. For some applications it is desirable to bring beams in air or pass the beams through internal gas targets. Such applications include Nuclear Physics experiment, as well as electron beams for welding, X-ray, VUV, EUV for use in microscopy, lithography, etc.</a:t>
            </a:r>
            <a:br>
              <a:rPr lang="en-US" sz="1600" b="1" dirty="0">
                <a:latin typeface="Arial" pitchFamily="34" charset="0"/>
                <a:cs typeface="Arial" pitchFamily="34" charset="0"/>
              </a:rPr>
            </a:br>
            <a:br>
              <a:rPr lang="en-US" sz="1600" dirty="0">
                <a:latin typeface="Arial" pitchFamily="34" charset="0"/>
                <a:cs typeface="Arial" pitchFamily="34" charset="0"/>
              </a:rPr>
            </a:br>
            <a:endParaRPr lang="en-US" sz="1600" dirty="0">
              <a:latin typeface="Arial" pitchFamily="34" charset="0"/>
              <a:cs typeface="Arial" pitchFamily="34" charset="0"/>
            </a:endParaRPr>
          </a:p>
        </p:txBody>
      </p:sp>
      <p:sp>
        <p:nvSpPr>
          <p:cNvPr id="17" name="TextBox 16">
            <a:extLst>
              <a:ext uri="{FF2B5EF4-FFF2-40B4-BE49-F238E27FC236}">
                <a16:creationId xmlns:a16="http://schemas.microsoft.com/office/drawing/2014/main" id="{BC5FB31C-0D86-43E4-B06D-A01FDCA13ACB}"/>
              </a:ext>
            </a:extLst>
          </p:cNvPr>
          <p:cNvSpPr txBox="1"/>
          <p:nvPr/>
        </p:nvSpPr>
        <p:spPr>
          <a:xfrm>
            <a:off x="3654027" y="9075"/>
            <a:ext cx="1835944" cy="461665"/>
          </a:xfrm>
          <a:prstGeom prst="rect">
            <a:avLst/>
          </a:prstGeom>
          <a:noFill/>
        </p:spPr>
        <p:txBody>
          <a:bodyPr wrap="square" rtlCol="0">
            <a:spAutoFit/>
          </a:bodyPr>
          <a:lstStyle/>
          <a:p>
            <a:r>
              <a:rPr lang="en-US" sz="2400" dirty="0">
                <a:solidFill>
                  <a:schemeClr val="bg1"/>
                </a:solidFill>
              </a:rPr>
              <a:t>Motivation</a:t>
            </a:r>
            <a:endParaRPr lang="en-IL" sz="2400" dirty="0">
              <a:solidFill>
                <a:schemeClr val="bg1"/>
              </a:solidFill>
            </a:endParaRPr>
          </a:p>
        </p:txBody>
      </p:sp>
      <p:pic>
        <p:nvPicPr>
          <p:cNvPr id="21" name="irc_mi" descr="http://www.ptreb.com/Customer-Content/WWW/CMS/images/Electron-Beam-EB-Welding.jpg">
            <a:extLst>
              <a:ext uri="{FF2B5EF4-FFF2-40B4-BE49-F238E27FC236}">
                <a16:creationId xmlns:a16="http://schemas.microsoft.com/office/drawing/2014/main" id="{B7B4E78B-15AE-4307-910B-1A3BB815FA04}"/>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093744" y="1550194"/>
            <a:ext cx="1995510" cy="3513091"/>
          </a:xfrm>
          <a:prstGeom prst="rect">
            <a:avLst/>
          </a:prstGeom>
          <a:noFill/>
          <a:ln>
            <a:noFill/>
          </a:ln>
        </p:spPr>
      </p:pic>
      <p:pic>
        <p:nvPicPr>
          <p:cNvPr id="22" name="irc_mi" descr="http://newsline.linearcollider.org/wp-content/uploads/2011/06/Electron-beam-welding-machine-at-KEK.jpg">
            <a:extLst>
              <a:ext uri="{FF2B5EF4-FFF2-40B4-BE49-F238E27FC236}">
                <a16:creationId xmlns:a16="http://schemas.microsoft.com/office/drawing/2014/main" id="{960065A8-70C1-4EA4-A27C-BC3A40B1453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91309" y="2728913"/>
            <a:ext cx="1747687" cy="2342685"/>
          </a:xfrm>
          <a:prstGeom prst="rect">
            <a:avLst/>
          </a:prstGeom>
          <a:noFill/>
          <a:ln>
            <a:noFill/>
          </a:ln>
        </p:spPr>
      </p:pic>
      <p:pic>
        <p:nvPicPr>
          <p:cNvPr id="24" name="Picture 23" descr="http://protein.nsls.bnl.gov/mediawiki/images/thumb/4/45/Mono2.jpg/260px-Mono2.jpg">
            <a:extLst>
              <a:ext uri="{FF2B5EF4-FFF2-40B4-BE49-F238E27FC236}">
                <a16:creationId xmlns:a16="http://schemas.microsoft.com/office/drawing/2014/main" id="{7FD63C66-93A6-43B9-A7B2-384F93A136D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0269" y="3549979"/>
            <a:ext cx="2857500" cy="1521619"/>
          </a:xfrm>
          <a:prstGeom prst="rect">
            <a:avLst/>
          </a:prstGeom>
          <a:noFill/>
          <a:ln>
            <a:noFill/>
          </a:ln>
        </p:spPr>
      </p:pic>
      <p:sp>
        <p:nvSpPr>
          <p:cNvPr id="29" name="Title 1">
            <a:extLst>
              <a:ext uri="{FF2B5EF4-FFF2-40B4-BE49-F238E27FC236}">
                <a16:creationId xmlns:a16="http://schemas.microsoft.com/office/drawing/2014/main" id="{329FD5F9-47A7-4523-B051-FFE4FF849420}"/>
              </a:ext>
            </a:extLst>
          </p:cNvPr>
          <p:cNvSpPr txBox="1">
            <a:spLocks/>
          </p:cNvSpPr>
          <p:nvPr/>
        </p:nvSpPr>
        <p:spPr>
          <a:xfrm>
            <a:off x="0" y="1126726"/>
            <a:ext cx="6472238" cy="2180013"/>
          </a:xfrm>
          <a:prstGeom prst="rect">
            <a:avLst/>
          </a:prstGeom>
          <a:noFill/>
          <a:ln>
            <a:noFill/>
          </a:ln>
        </p:spPr>
        <p:txBody>
          <a:bodyPr spcFirstLastPara="1" wrap="square" lIns="68575" tIns="34275" rIns="68575" bIns="34275"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700"/>
              <a:buFont typeface="Century Gothic"/>
              <a:buNone/>
              <a:defRPr sz="27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9pPr>
          </a:lstStyle>
          <a:p>
            <a:r>
              <a:rPr lang="en-US" sz="1600" dirty="0">
                <a:latin typeface="Arial"/>
                <a:ea typeface="Calibri"/>
                <a:cs typeface="Times New Roman"/>
              </a:rPr>
              <a:t>Electron-beam welding is the highest quality welding that can be performed. But, it’s done in vacuum, resulting in low production rates and limits on object size. Double hull ship can’t fit in a vacuum system. Past in-air EBW: lower quality.</a:t>
            </a:r>
            <a:r>
              <a:rPr lang="en-US" sz="1600" b="1" dirty="0">
                <a:latin typeface="Arial" pitchFamily="34" charset="0"/>
                <a:ea typeface="Times New Roman"/>
                <a:cs typeface="Arial" pitchFamily="34" charset="0"/>
              </a:rPr>
              <a:t>                </a:t>
            </a:r>
            <a:r>
              <a:rPr lang="en-US" sz="1600" dirty="0">
                <a:latin typeface="Arial" pitchFamily="34" charset="0"/>
                <a:ea typeface="Calibri"/>
                <a:cs typeface="Arial" pitchFamily="34" charset="0"/>
              </a:rPr>
              <a:t>  </a:t>
            </a:r>
            <a:br>
              <a:rPr lang="en-US" sz="1600" dirty="0">
                <a:latin typeface="Arial" pitchFamily="34" charset="0"/>
                <a:ea typeface="Calibri"/>
                <a:cs typeface="Arial" pitchFamily="34" charset="0"/>
              </a:rPr>
            </a:br>
            <a:endParaRPr lang="en-US" sz="1600" dirty="0">
              <a:solidFill>
                <a:srgbClr val="FF0000"/>
              </a:solidFill>
              <a:latin typeface="Arial" pitchFamily="34" charset="0"/>
              <a:cs typeface="Arial" pitchFamily="34" charset="0"/>
            </a:endParaRPr>
          </a:p>
        </p:txBody>
      </p:sp>
      <p:pic>
        <p:nvPicPr>
          <p:cNvPr id="30" name="irc_mi" descr="http://www.kd-weld.com/images/eb5.jpg">
            <a:extLst>
              <a:ext uri="{FF2B5EF4-FFF2-40B4-BE49-F238E27FC236}">
                <a16:creationId xmlns:a16="http://schemas.microsoft.com/office/drawing/2014/main" id="{8D5134B7-5199-4CF6-94B7-F278BCA8894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8424" y="2891585"/>
            <a:ext cx="2245476" cy="2180013"/>
          </a:xfrm>
          <a:prstGeom prst="rect">
            <a:avLst/>
          </a:prstGeom>
          <a:noFill/>
          <a:ln>
            <a:noFill/>
          </a:ln>
        </p:spPr>
      </p:pic>
      <p:sp>
        <p:nvSpPr>
          <p:cNvPr id="10" name="Slide Number Placeholder 3">
            <a:extLst>
              <a:ext uri="{FF2B5EF4-FFF2-40B4-BE49-F238E27FC236}">
                <a16:creationId xmlns:a16="http://schemas.microsoft.com/office/drawing/2014/main" id="{8B8DF29A-EA96-487A-9D4C-4D15FCD77A7C}"/>
              </a:ext>
            </a:extLst>
          </p:cNvPr>
          <p:cNvSpPr>
            <a:spLocks noGrp="1"/>
          </p:cNvSpPr>
          <p:nvPr>
            <p:ph type="sldNum" idx="12"/>
          </p:nvPr>
        </p:nvSpPr>
        <p:spPr>
          <a:xfrm>
            <a:off x="8091499" y="4191000"/>
            <a:ext cx="856684" cy="502444"/>
          </a:xfrm>
        </p:spPr>
        <p:txBody>
          <a:bodyPr/>
          <a:lstStyle/>
          <a:p>
            <a:fld id="{00000000-1234-1234-1234-123412341234}" type="slidenum">
              <a:rPr lang="pl-PL" smtClean="0"/>
              <a:pPr/>
              <a:t>18</a:t>
            </a:fld>
            <a:endParaRPr lang="pl-PL" dirty="0"/>
          </a:p>
        </p:txBody>
      </p:sp>
      <p:pic>
        <p:nvPicPr>
          <p:cNvPr id="11" name="Content Placeholder 6" descr="http://www.ptreb.com/Customer-Content/WWW/CMS/images/Fig_6b.jpg">
            <a:extLst>
              <a:ext uri="{FF2B5EF4-FFF2-40B4-BE49-F238E27FC236}">
                <a16:creationId xmlns:a16="http://schemas.microsoft.com/office/drawing/2014/main" id="{29D5AD90-93B6-4FCD-9C01-95BE4DD121A3}"/>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70269" y="2891584"/>
            <a:ext cx="2863236" cy="2180013"/>
          </a:xfrm>
          <a:prstGeom prst="rect">
            <a:avLst/>
          </a:prstGeom>
          <a:noFill/>
          <a:ln>
            <a:noFill/>
          </a:ln>
        </p:spPr>
      </p:pic>
    </p:spTree>
    <p:extLst>
      <p:ext uri="{BB962C8B-B14F-4D97-AF65-F5344CB8AC3E}">
        <p14:creationId xmlns:p14="http://schemas.microsoft.com/office/powerpoint/2010/main" val="3526239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C497CC-7ED5-4EA1-9D82-B84E7366B171}"/>
              </a:ext>
            </a:extLst>
          </p:cNvPr>
          <p:cNvSpPr/>
          <p:nvPr/>
        </p:nvSpPr>
        <p:spPr>
          <a:xfrm>
            <a:off x="1" y="415637"/>
            <a:ext cx="9144000" cy="4727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2560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14550" y="415637"/>
            <a:ext cx="4925743"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562850" y="1130190"/>
            <a:ext cx="488156" cy="267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608070" y="5029200"/>
            <a:ext cx="1428750" cy="114300"/>
          </a:xfrm>
          <a:prstGeom prst="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6" name="Straight Arrow Connector 5"/>
          <p:cNvCxnSpPr/>
          <p:nvPr/>
        </p:nvCxnSpPr>
        <p:spPr>
          <a:xfrm flipH="1">
            <a:off x="5059680" y="4857750"/>
            <a:ext cx="971550" cy="1714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008370" y="4694751"/>
            <a:ext cx="1059906" cy="300082"/>
          </a:xfrm>
          <a:prstGeom prst="rect">
            <a:avLst/>
          </a:prstGeom>
          <a:noFill/>
        </p:spPr>
        <p:txBody>
          <a:bodyPr wrap="none" rtlCol="0">
            <a:spAutoFit/>
          </a:bodyPr>
          <a:lstStyle/>
          <a:p>
            <a:r>
              <a:rPr lang="en-US" sz="1350" b="1" dirty="0">
                <a:latin typeface="Arial" pitchFamily="34" charset="0"/>
                <a:cs typeface="Arial" pitchFamily="34" charset="0"/>
              </a:rPr>
              <a:t>Workpiece</a:t>
            </a:r>
          </a:p>
        </p:txBody>
      </p:sp>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218009"/>
            <a:ext cx="885825" cy="3811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143001" y="2638857"/>
            <a:ext cx="761747" cy="507831"/>
          </a:xfrm>
          <a:prstGeom prst="rect">
            <a:avLst/>
          </a:prstGeom>
          <a:noFill/>
        </p:spPr>
        <p:txBody>
          <a:bodyPr wrap="none" rtlCol="0">
            <a:spAutoFit/>
          </a:bodyPr>
          <a:lstStyle/>
          <a:p>
            <a:r>
              <a:rPr lang="en-US" sz="2700" dirty="0">
                <a:latin typeface="Arial" pitchFamily="34" charset="0"/>
                <a:cs typeface="Arial" pitchFamily="34" charset="0"/>
              </a:rPr>
              <a:t>1 m</a:t>
            </a:r>
          </a:p>
        </p:txBody>
      </p:sp>
      <p:sp>
        <p:nvSpPr>
          <p:cNvPr id="12" name="TextBox 11">
            <a:extLst>
              <a:ext uri="{FF2B5EF4-FFF2-40B4-BE49-F238E27FC236}">
                <a16:creationId xmlns:a16="http://schemas.microsoft.com/office/drawing/2014/main" id="{6584A4B8-C2A8-478E-AC0F-D234426026E0}"/>
              </a:ext>
            </a:extLst>
          </p:cNvPr>
          <p:cNvSpPr txBox="1"/>
          <p:nvPr/>
        </p:nvSpPr>
        <p:spPr>
          <a:xfrm>
            <a:off x="3654027" y="9075"/>
            <a:ext cx="1835944" cy="461665"/>
          </a:xfrm>
          <a:prstGeom prst="rect">
            <a:avLst/>
          </a:prstGeom>
          <a:noFill/>
        </p:spPr>
        <p:txBody>
          <a:bodyPr wrap="square" rtlCol="0">
            <a:spAutoFit/>
          </a:bodyPr>
          <a:lstStyle/>
          <a:p>
            <a:r>
              <a:rPr lang="en-US" sz="2400" dirty="0">
                <a:solidFill>
                  <a:schemeClr val="bg1"/>
                </a:solidFill>
              </a:rPr>
              <a:t>Motivation</a:t>
            </a:r>
            <a:endParaRPr lang="en-IL" sz="2400" dirty="0">
              <a:solidFill>
                <a:schemeClr val="bg1"/>
              </a:solidFill>
            </a:endParaRPr>
          </a:p>
        </p:txBody>
      </p:sp>
      <p:sp>
        <p:nvSpPr>
          <p:cNvPr id="13" name="Slide Number Placeholder 3">
            <a:extLst>
              <a:ext uri="{FF2B5EF4-FFF2-40B4-BE49-F238E27FC236}">
                <a16:creationId xmlns:a16="http://schemas.microsoft.com/office/drawing/2014/main" id="{721E2716-0799-44F6-9173-30CD834083F7}"/>
              </a:ext>
            </a:extLst>
          </p:cNvPr>
          <p:cNvSpPr>
            <a:spLocks noGrp="1"/>
          </p:cNvSpPr>
          <p:nvPr>
            <p:ph type="sldNum" idx="12"/>
          </p:nvPr>
        </p:nvSpPr>
        <p:spPr>
          <a:xfrm>
            <a:off x="8091499" y="4191000"/>
            <a:ext cx="856684" cy="502444"/>
          </a:xfrm>
        </p:spPr>
        <p:txBody>
          <a:bodyPr/>
          <a:lstStyle/>
          <a:p>
            <a:fld id="{00000000-1234-1234-1234-123412341234}" type="slidenum">
              <a:rPr lang="pl-PL" smtClean="0"/>
              <a:pPr/>
              <a:t>19</a:t>
            </a:fld>
            <a:endParaRPr lang="pl-PL" dirty="0"/>
          </a:p>
        </p:txBody>
      </p:sp>
      <p:pic>
        <p:nvPicPr>
          <p:cNvPr id="14" name="Picture 2">
            <a:extLst>
              <a:ext uri="{FF2B5EF4-FFF2-40B4-BE49-F238E27FC236}">
                <a16:creationId xmlns:a16="http://schemas.microsoft.com/office/drawing/2014/main" id="{1DDC7FAA-7873-410A-93C8-3CBDA5BEA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671" y="415637"/>
            <a:ext cx="2378487" cy="1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1C71823E-0111-4BE9-892A-6522D817E371}"/>
              </a:ext>
            </a:extLst>
          </p:cNvPr>
          <p:cNvSpPr txBox="1"/>
          <p:nvPr/>
        </p:nvSpPr>
        <p:spPr>
          <a:xfrm>
            <a:off x="6839014" y="2612829"/>
            <a:ext cx="2209800" cy="307777"/>
          </a:xfrm>
          <a:prstGeom prst="rect">
            <a:avLst/>
          </a:prstGeom>
          <a:noFill/>
        </p:spPr>
        <p:txBody>
          <a:bodyPr wrap="square">
            <a:spAutoFit/>
          </a:bodyPr>
          <a:lstStyle/>
          <a:p>
            <a:r>
              <a:rPr lang="en-US" dirty="0"/>
              <a:t>(</a:t>
            </a:r>
            <a:r>
              <a:rPr lang="en-IL" dirty="0"/>
              <a:t>East Granby, CT, USA</a:t>
            </a:r>
            <a:r>
              <a:rPr lang="en-US" dirty="0"/>
              <a:t>)</a:t>
            </a:r>
            <a:endParaRPr lang="en-IL" dirty="0"/>
          </a:p>
        </p:txBody>
      </p:sp>
      <p:sp>
        <p:nvSpPr>
          <p:cNvPr id="16" name="Title 1">
            <a:extLst>
              <a:ext uri="{FF2B5EF4-FFF2-40B4-BE49-F238E27FC236}">
                <a16:creationId xmlns:a16="http://schemas.microsoft.com/office/drawing/2014/main" id="{E8D2D268-4D55-4113-9A56-5C61B8B19AD9}"/>
              </a:ext>
            </a:extLst>
          </p:cNvPr>
          <p:cNvSpPr txBox="1">
            <a:spLocks/>
          </p:cNvSpPr>
          <p:nvPr/>
        </p:nvSpPr>
        <p:spPr>
          <a:xfrm>
            <a:off x="-61728" y="578401"/>
            <a:ext cx="4858701" cy="51435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400"/>
              <a:buFont typeface="Century Gothic"/>
              <a:buNone/>
              <a:defRPr sz="27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9pPr>
          </a:lstStyle>
          <a:p>
            <a:pPr algn="ctr"/>
            <a:r>
              <a:rPr lang="en-US" sz="2000" dirty="0">
                <a:solidFill>
                  <a:sysClr val="windowText" lastClr="000000"/>
                </a:solidFill>
                <a:latin typeface="Arial" pitchFamily="34" charset="0"/>
                <a:cs typeface="Arial" pitchFamily="34" charset="0"/>
              </a:rPr>
              <a:t>Electron Beam Through Plasma Window</a:t>
            </a:r>
            <a:br>
              <a:rPr lang="en-US" sz="2000" dirty="0">
                <a:solidFill>
                  <a:sysClr val="windowText" lastClr="000000"/>
                </a:solidFill>
                <a:latin typeface="Arial" pitchFamily="34" charset="0"/>
                <a:cs typeface="Arial" pitchFamily="34" charset="0"/>
              </a:rPr>
            </a:br>
            <a:r>
              <a:rPr lang="en-US" sz="2000" dirty="0">
                <a:solidFill>
                  <a:sysClr val="windowText" lastClr="000000"/>
                </a:solidFill>
                <a:latin typeface="Arial" pitchFamily="34" charset="0"/>
                <a:cs typeface="Arial" pitchFamily="34" charset="0"/>
              </a:rPr>
              <a:t>for the NRL </a:t>
            </a:r>
          </a:p>
        </p:txBody>
      </p:sp>
    </p:spTree>
    <p:extLst>
      <p:ext uri="{BB962C8B-B14F-4D97-AF65-F5344CB8AC3E}">
        <p14:creationId xmlns:p14="http://schemas.microsoft.com/office/powerpoint/2010/main" val="9313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2F6C5-95D6-D34D-A7B2-43320D64830E}"/>
              </a:ext>
            </a:extLst>
          </p:cNvPr>
          <p:cNvSpPr>
            <a:spLocks noGrp="1"/>
          </p:cNvSpPr>
          <p:nvPr>
            <p:ph type="title"/>
          </p:nvPr>
        </p:nvSpPr>
        <p:spPr>
          <a:xfrm>
            <a:off x="1217" y="1618799"/>
            <a:ext cx="6400800" cy="619125"/>
          </a:xfrm>
        </p:spPr>
        <p:txBody>
          <a:bodyPr/>
          <a:lstStyle/>
          <a:p>
            <a:pPr algn="ctr"/>
            <a:r>
              <a:rPr lang="en-US" dirty="0">
                <a:latin typeface="+mj-lt"/>
              </a:rPr>
              <a:t>Talk Outline</a:t>
            </a:r>
          </a:p>
        </p:txBody>
      </p:sp>
      <p:sp>
        <p:nvSpPr>
          <p:cNvPr id="3" name="Text Placeholder 2">
            <a:extLst>
              <a:ext uri="{FF2B5EF4-FFF2-40B4-BE49-F238E27FC236}">
                <a16:creationId xmlns:a16="http://schemas.microsoft.com/office/drawing/2014/main" id="{5C085994-CF2B-1445-B25E-5EF42A342267}"/>
              </a:ext>
            </a:extLst>
          </p:cNvPr>
          <p:cNvSpPr>
            <a:spLocks noGrp="1"/>
          </p:cNvSpPr>
          <p:nvPr>
            <p:ph type="body" idx="1"/>
          </p:nvPr>
        </p:nvSpPr>
        <p:spPr>
          <a:xfrm>
            <a:off x="22649" y="2778680"/>
            <a:ext cx="5753046" cy="2355056"/>
          </a:xfrm>
        </p:spPr>
        <p:txBody>
          <a:bodyPr/>
          <a:lstStyle/>
          <a:p>
            <a:pPr>
              <a:buFont typeface="Arial" panose="020B0604020202020204" pitchFamily="34" charset="0"/>
              <a:buChar char="•"/>
            </a:pPr>
            <a:r>
              <a:rPr lang="en-US" sz="2000" dirty="0">
                <a:solidFill>
                  <a:schemeClr val="bg1"/>
                </a:solidFill>
                <a:latin typeface="+mj-lt"/>
              </a:rPr>
              <a:t>Why Plasma Windows</a:t>
            </a:r>
          </a:p>
          <a:p>
            <a:pPr>
              <a:buFont typeface="Arial" panose="020B0604020202020204" pitchFamily="34" charset="0"/>
              <a:buChar char="•"/>
            </a:pPr>
            <a:r>
              <a:rPr lang="en-US" sz="2000" dirty="0">
                <a:solidFill>
                  <a:schemeClr val="bg1"/>
                </a:solidFill>
                <a:latin typeface="+mj-lt"/>
              </a:rPr>
              <a:t>Operation principles, applications, Sci-Fi</a:t>
            </a:r>
          </a:p>
          <a:p>
            <a:pPr>
              <a:buFont typeface="Arial" panose="020B0604020202020204" pitchFamily="34" charset="0"/>
              <a:buChar char="•"/>
            </a:pPr>
            <a:r>
              <a:rPr lang="en-US" sz="2000" dirty="0">
                <a:solidFill>
                  <a:schemeClr val="bg1"/>
                </a:solidFill>
                <a:latin typeface="+mj-lt"/>
              </a:rPr>
              <a:t>Motivation: electron, ion and photon beam transmission from vacuum to atmosphere</a:t>
            </a:r>
          </a:p>
          <a:p>
            <a:pPr>
              <a:buFont typeface="Arial" panose="020B0604020202020204" pitchFamily="34" charset="0"/>
              <a:buChar char="•"/>
            </a:pPr>
            <a:r>
              <a:rPr lang="en-US" sz="2000" dirty="0">
                <a:solidFill>
                  <a:schemeClr val="bg1"/>
                </a:solidFill>
                <a:latin typeface="+mj-lt"/>
              </a:rPr>
              <a:t>Example: Stellar nucleosynthesis</a:t>
            </a:r>
          </a:p>
          <a:p>
            <a:pPr>
              <a:buFont typeface="Arial" panose="020B0604020202020204" pitchFamily="34" charset="0"/>
              <a:buChar char="•"/>
            </a:pPr>
            <a:r>
              <a:rPr lang="en-US" sz="2000" dirty="0">
                <a:solidFill>
                  <a:schemeClr val="bg1"/>
                </a:solidFill>
                <a:latin typeface="+mj-lt"/>
              </a:rPr>
              <a:t>Nuclear Astrophysics at SARAF: Liquid Lithium and enriched water </a:t>
            </a:r>
            <a:r>
              <a:rPr lang="en-US" sz="2000" b="0" dirty="0">
                <a:solidFill>
                  <a:schemeClr val="bg1"/>
                </a:solidFill>
                <a:latin typeface="+mj-lt"/>
              </a:rPr>
              <a:t>targets</a:t>
            </a:r>
          </a:p>
          <a:p>
            <a:pPr>
              <a:buFont typeface="Arial" panose="020B0604020202020204" pitchFamily="34" charset="0"/>
              <a:buChar char="•"/>
            </a:pPr>
            <a:r>
              <a:rPr lang="en-GB" sz="2000" dirty="0">
                <a:solidFill>
                  <a:schemeClr val="bg1"/>
                </a:solidFill>
                <a:latin typeface="+mj-lt"/>
              </a:rPr>
              <a:t>Results, conclusions and future work</a:t>
            </a:r>
          </a:p>
          <a:p>
            <a:pPr>
              <a:buFont typeface="Arial" panose="020B0604020202020204" pitchFamily="34" charset="0"/>
              <a:buChar char="•"/>
            </a:pPr>
            <a:r>
              <a:rPr lang="en-GB" sz="2000" dirty="0">
                <a:solidFill>
                  <a:schemeClr val="bg1"/>
                </a:solidFill>
                <a:latin typeface="+mj-lt"/>
              </a:rPr>
              <a:t>Answer questions</a:t>
            </a:r>
          </a:p>
          <a:p>
            <a:pPr>
              <a:buFont typeface="Arial" panose="020B0604020202020204" pitchFamily="34" charset="0"/>
              <a:buChar char="•"/>
            </a:pPr>
            <a:endParaRPr lang="en-US" sz="2000" dirty="0">
              <a:solidFill>
                <a:schemeClr val="bg1"/>
              </a:solidFill>
              <a:latin typeface="+mj-lt"/>
            </a:endParaRPr>
          </a:p>
          <a:p>
            <a:pPr marL="371475" indent="-285750">
              <a:buFont typeface="Arial" panose="020B0604020202020204" pitchFamily="34" charset="0"/>
              <a:buChar char="•"/>
            </a:pPr>
            <a:endParaRPr lang="en-US" sz="2000" dirty="0">
              <a:solidFill>
                <a:schemeClr val="bg1"/>
              </a:solidFill>
              <a:latin typeface="+mj-lt"/>
            </a:endParaRPr>
          </a:p>
        </p:txBody>
      </p:sp>
      <p:sp>
        <p:nvSpPr>
          <p:cNvPr id="4" name="Slide Number Placeholder 3">
            <a:extLst>
              <a:ext uri="{FF2B5EF4-FFF2-40B4-BE49-F238E27FC236}">
                <a16:creationId xmlns:a16="http://schemas.microsoft.com/office/drawing/2014/main" id="{02792244-4E07-8347-923C-63A3870ED5FD}"/>
              </a:ext>
            </a:extLst>
          </p:cNvPr>
          <p:cNvSpPr>
            <a:spLocks noGrp="1"/>
          </p:cNvSpPr>
          <p:nvPr>
            <p:ph type="sldNum" idx="12"/>
          </p:nvPr>
        </p:nvSpPr>
        <p:spPr/>
        <p:txBody>
          <a:bodyPr/>
          <a:lstStyle/>
          <a:p>
            <a:fld id="{00000000-1234-1234-1234-123412341234}" type="slidenum">
              <a:rPr lang="pl-PL" smtClean="0">
                <a:latin typeface="+mj-lt"/>
              </a:rPr>
              <a:pPr/>
              <a:t>2</a:t>
            </a:fld>
            <a:endParaRPr lang="pl-PL" dirty="0">
              <a:latin typeface="+mj-lt"/>
            </a:endParaRPr>
          </a:p>
        </p:txBody>
      </p:sp>
      <p:sp>
        <p:nvSpPr>
          <p:cNvPr id="6" name="TextBox 5">
            <a:extLst>
              <a:ext uri="{FF2B5EF4-FFF2-40B4-BE49-F238E27FC236}">
                <a16:creationId xmlns:a16="http://schemas.microsoft.com/office/drawing/2014/main" id="{68F42394-3F3B-4F52-8853-A1DEA0C9ED1E}"/>
              </a:ext>
            </a:extLst>
          </p:cNvPr>
          <p:cNvSpPr txBox="1"/>
          <p:nvPr/>
        </p:nvSpPr>
        <p:spPr>
          <a:xfrm>
            <a:off x="94086" y="744042"/>
            <a:ext cx="9049914" cy="1077218"/>
          </a:xfrm>
          <a:prstGeom prst="rect">
            <a:avLst/>
          </a:prstGeom>
          <a:noFill/>
        </p:spPr>
        <p:txBody>
          <a:bodyPr wrap="square">
            <a:spAutoFit/>
          </a:bodyPr>
          <a:lstStyle/>
          <a:p>
            <a:r>
              <a:rPr lang="en-US" sz="1600" dirty="0">
                <a:solidFill>
                  <a:schemeClr val="bg1"/>
                </a:solidFill>
                <a:latin typeface="+mj-lt"/>
                <a:ea typeface="Calibri" panose="020F0502020204030204" pitchFamily="34" charset="0"/>
                <a:cs typeface="Times New Roman" panose="02020603050405020304" pitchFamily="18" charset="0"/>
              </a:rPr>
              <a:t>The </a:t>
            </a:r>
            <a:r>
              <a:rPr lang="en-US" sz="1600" b="1" dirty="0">
                <a:solidFill>
                  <a:schemeClr val="bg1"/>
                </a:solidFill>
                <a:latin typeface="+mj-lt"/>
                <a:ea typeface="Calibri" panose="020F0502020204030204" pitchFamily="34" charset="0"/>
                <a:cs typeface="Times New Roman" panose="02020603050405020304" pitchFamily="18" charset="0"/>
              </a:rPr>
              <a:t>Plasma Window</a:t>
            </a:r>
            <a:r>
              <a:rPr lang="en-US" sz="1600" dirty="0">
                <a:solidFill>
                  <a:schemeClr val="bg1"/>
                </a:solidFill>
                <a:latin typeface="+mj-lt"/>
                <a:ea typeface="Calibri" panose="020F0502020204030204" pitchFamily="34" charset="0"/>
                <a:cs typeface="Times New Roman" panose="02020603050405020304" pitchFamily="18" charset="0"/>
              </a:rPr>
              <a:t> is a novel apparatus that utilizes a stabilized plasma arc as an interface between vacuum and atmosphere or pressurized targets without solid material. </a:t>
            </a:r>
            <a:r>
              <a:rPr lang="en-US" sz="1600" dirty="0">
                <a:solidFill>
                  <a:schemeClr val="bg1"/>
                </a:solidFill>
                <a:latin typeface="+mj-lt"/>
                <a:cs typeface="Arial" pitchFamily="34" charset="0"/>
              </a:rPr>
              <a:t>It’s useful in non-vacuum electron-beam welding, as well as in some Physics experiments.</a:t>
            </a:r>
          </a:p>
          <a:p>
            <a:r>
              <a:rPr lang="en-US" sz="1600" dirty="0">
                <a:latin typeface="+mj-lt"/>
                <a:ea typeface="Calibri" panose="020F0502020204030204" pitchFamily="34" charset="0"/>
                <a:cs typeface="Times New Roman" panose="02020603050405020304" pitchFamily="18" charset="0"/>
              </a:rPr>
              <a:t> </a:t>
            </a:r>
            <a:endParaRPr lang="en-IL" sz="1600" dirty="0">
              <a:latin typeface="+mj-lt"/>
            </a:endParaRPr>
          </a:p>
        </p:txBody>
      </p:sp>
      <p:pic>
        <p:nvPicPr>
          <p:cNvPr id="7" name="Picture 2">
            <a:extLst>
              <a:ext uri="{FF2B5EF4-FFF2-40B4-BE49-F238E27FC236}">
                <a16:creationId xmlns:a16="http://schemas.microsoft.com/office/drawing/2014/main" id="{621094E5-9F62-4342-B19F-C08AF4E4B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2863" y="1328738"/>
            <a:ext cx="2378487" cy="1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13">
            <a:extLst>
              <a:ext uri="{FF2B5EF4-FFF2-40B4-BE49-F238E27FC236}">
                <a16:creationId xmlns:a16="http://schemas.microsoft.com/office/drawing/2014/main" id="{79C305FA-7CF3-45C8-99E1-F90F1669DE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9429" y="3136106"/>
            <a:ext cx="3539066" cy="1990725"/>
          </a:xfrm>
          <a:prstGeom prst="rect">
            <a:avLst/>
          </a:prstGeom>
        </p:spPr>
      </p:pic>
      <p:sp>
        <p:nvSpPr>
          <p:cNvPr id="9" name="TextBox 8">
            <a:extLst>
              <a:ext uri="{FF2B5EF4-FFF2-40B4-BE49-F238E27FC236}">
                <a16:creationId xmlns:a16="http://schemas.microsoft.com/office/drawing/2014/main" id="{77164424-F364-4DCA-9104-9AF92C2BE54F}"/>
              </a:ext>
            </a:extLst>
          </p:cNvPr>
          <p:cNvSpPr txBox="1"/>
          <p:nvPr/>
        </p:nvSpPr>
        <p:spPr>
          <a:xfrm>
            <a:off x="1829124" y="69102"/>
            <a:ext cx="7100563" cy="646331"/>
          </a:xfrm>
          <a:prstGeom prst="rect">
            <a:avLst/>
          </a:prstGeom>
          <a:noFill/>
        </p:spPr>
        <p:txBody>
          <a:bodyPr wrap="square">
            <a:spAutoFit/>
          </a:bodyPr>
          <a:lstStyle/>
          <a:p>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What is a Plasma Window?</a:t>
            </a:r>
            <a:endParaRPr lang="en-IL" sz="3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84E11A6-BB30-4140-A5F8-F7D38A84A7D0}"/>
              </a:ext>
            </a:extLst>
          </p:cNvPr>
          <p:cNvSpPr txBox="1"/>
          <p:nvPr/>
        </p:nvSpPr>
        <p:spPr>
          <a:xfrm>
            <a:off x="5589429" y="4866501"/>
            <a:ext cx="3458604" cy="276999"/>
          </a:xfrm>
          <a:prstGeom prst="rect">
            <a:avLst/>
          </a:prstGeom>
          <a:noFill/>
        </p:spPr>
        <p:txBody>
          <a:bodyPr wrap="square">
            <a:spAutoFit/>
          </a:bodyPr>
          <a:lstStyle/>
          <a:p>
            <a:r>
              <a:rPr kumimoji="0" lang="en-GB" sz="1200" b="0" i="1" u="none" strike="noStrike" kern="0" cap="none" spc="0" normalizeH="0" baseline="0" noProof="0" dirty="0">
                <a:ln>
                  <a:noFill/>
                </a:ln>
                <a:solidFill>
                  <a:schemeClr val="bg1"/>
                </a:solidFill>
                <a:effectLst/>
                <a:uLnTx/>
                <a:uFillTx/>
                <a:latin typeface="Century Gothic"/>
                <a:sym typeface="Century Gothic"/>
              </a:rPr>
              <a:t>Star Trek: The Next Generation </a:t>
            </a:r>
            <a:r>
              <a:rPr kumimoji="0" lang="en-US" sz="1200" b="0" i="1" u="none" strike="noStrike" kern="0" cap="none" spc="0" normalizeH="0" baseline="0" noProof="0" dirty="0">
                <a:ln>
                  <a:noFill/>
                </a:ln>
                <a:solidFill>
                  <a:schemeClr val="bg1"/>
                </a:solidFill>
                <a:effectLst/>
                <a:uLnTx/>
                <a:uFillTx/>
                <a:latin typeface="Century Gothic"/>
                <a:sym typeface="Century Gothic"/>
              </a:rPr>
              <a:t>(1987)</a:t>
            </a:r>
            <a:endParaRPr lang="en-IL" sz="1200" i="1" dirty="0">
              <a:solidFill>
                <a:schemeClr val="bg1"/>
              </a:solidFill>
            </a:endParaRPr>
          </a:p>
        </p:txBody>
      </p:sp>
      <p:pic>
        <p:nvPicPr>
          <p:cNvPr id="11" name="Picture 5">
            <a:extLst>
              <a:ext uri="{FF2B5EF4-FFF2-40B4-BE49-F238E27FC236}">
                <a16:creationId xmlns:a16="http://schemas.microsoft.com/office/drawing/2014/main" id="{5BED30DF-D75A-420D-92A1-017FF42BE7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261676" y="2375109"/>
            <a:ext cx="223149" cy="122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212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85ABB-BCB3-43A2-8F74-839C8D725BEA}"/>
              </a:ext>
            </a:extLst>
          </p:cNvPr>
          <p:cNvSpPr>
            <a:spLocks noGrp="1"/>
          </p:cNvSpPr>
          <p:nvPr>
            <p:ph type="title"/>
          </p:nvPr>
        </p:nvSpPr>
        <p:spPr>
          <a:xfrm>
            <a:off x="924520" y="0"/>
            <a:ext cx="7294959" cy="660083"/>
          </a:xfrm>
        </p:spPr>
        <p:txBody>
          <a:bodyPr/>
          <a:lstStyle/>
          <a:p>
            <a:r>
              <a:rPr lang="en-US" dirty="0"/>
              <a:t>Photons transmission via a Plasma Window</a:t>
            </a:r>
            <a:endParaRPr lang="en-IL"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23C8958-B93D-4043-B788-621A58FB4DF9}"/>
                  </a:ext>
                </a:extLst>
              </p:cNvPr>
              <p:cNvSpPr txBox="1"/>
              <p:nvPr/>
            </p:nvSpPr>
            <p:spPr>
              <a:xfrm>
                <a:off x="373380" y="567497"/>
                <a:ext cx="8427720" cy="4427238"/>
              </a:xfrm>
              <a:prstGeom prst="rect">
                <a:avLst/>
              </a:prstGeom>
              <a:noFill/>
            </p:spPr>
            <p:txBody>
              <a:bodyPr wrap="square">
                <a:spAutoFit/>
              </a:bodyPr>
              <a:lstStyle/>
              <a:p>
                <a:pPr algn="just"/>
                <a:r>
                  <a:rPr lang="en-GB" sz="1100" b="0" i="0" dirty="0">
                    <a:solidFill>
                      <a:schemeClr val="bg1"/>
                    </a:solidFill>
                    <a:effectLst/>
                    <a:latin typeface="+mn-lt"/>
                  </a:rPr>
                  <a:t>Thin solid windows are used for a whole spectra of high energy gammas; But, in some of these cases, these solid foils limit gamma outputs; i.e., machines are capable of generating higher intensities, the beam degrades, and the foil is damaged (two-fold problem). </a:t>
                </a:r>
              </a:p>
              <a:p>
                <a:pPr marL="0" marR="0" algn="just">
                  <a:spcBef>
                    <a:spcPts val="0"/>
                  </a:spcBef>
                  <a:spcAft>
                    <a:spcPts val="0"/>
                  </a:spcAft>
                </a:pPr>
                <a:endParaRPr lang="en-GB" sz="1100" b="0" i="0" dirty="0">
                  <a:solidFill>
                    <a:schemeClr val="bg1"/>
                  </a:solidFill>
                  <a:effectLst/>
                  <a:latin typeface="+mn-lt"/>
                </a:endParaRPr>
              </a:p>
              <a:p>
                <a:pPr marL="0" marR="0" algn="just">
                  <a:spcBef>
                    <a:spcPts val="0"/>
                  </a:spcBef>
                  <a:spcAft>
                    <a:spcPts val="0"/>
                  </a:spcAft>
                </a:pPr>
                <a:r>
                  <a:rPr lang="en-GB" sz="1100" b="0" i="0" dirty="0">
                    <a:solidFill>
                      <a:schemeClr val="bg1"/>
                    </a:solidFill>
                    <a:effectLst/>
                    <a:latin typeface="+mn-lt"/>
                  </a:rPr>
                  <a:t>Plasmas, including those in a PW, have a dual personality: electromagnetic radiation of frequency below the plasma frequency is severely attenuated, while the PW is </a:t>
                </a:r>
                <a:r>
                  <a:rPr lang="en-GB" sz="1100" b="1" i="0" dirty="0">
                    <a:solidFill>
                      <a:schemeClr val="bg1"/>
                    </a:solidFill>
                    <a:effectLst/>
                    <a:latin typeface="+mn-lt"/>
                  </a:rPr>
                  <a:t>completely transparent</a:t>
                </a:r>
                <a:r>
                  <a:rPr lang="en-GB" sz="1100" b="0" i="0" dirty="0">
                    <a:solidFill>
                      <a:schemeClr val="bg1"/>
                    </a:solidFill>
                    <a:effectLst/>
                    <a:latin typeface="+mn-lt"/>
                  </a:rPr>
                  <a:t> for electromagnetic radiation with frequency above the plasma frequency (unless there is a gas/plasma resonance).</a:t>
                </a:r>
                <a:endParaRPr lang="en-GB" sz="1100" dirty="0">
                  <a:solidFill>
                    <a:schemeClr val="bg1"/>
                  </a:solidFill>
                  <a:latin typeface="+mn-lt"/>
                </a:endParaRPr>
              </a:p>
              <a:p>
                <a:pPr algn="just"/>
                <a:r>
                  <a:rPr lang="en-GB" sz="1100" b="0" i="0" dirty="0">
                    <a:solidFill>
                      <a:schemeClr val="bg1"/>
                    </a:solidFill>
                    <a:effectLst/>
                    <a:latin typeface="+mn-lt"/>
                  </a:rPr>
                  <a:t>The plasma frequency is the frequency at which electrons in a plasma oscillate: </a:t>
                </a:r>
                <a14:m>
                  <m:oMath xmlns:m="http://schemas.openxmlformats.org/officeDocument/2006/math">
                    <m:sSubSup>
                      <m:sSubSupPr>
                        <m:ctrlPr>
                          <a:rPr lang="en-GB" b="0" i="1" dirty="0" smtClean="0">
                            <a:solidFill>
                              <a:schemeClr val="bg1"/>
                            </a:solidFill>
                            <a:effectLst/>
                            <a:latin typeface="Cambria Math" panose="02040503050406030204" pitchFamily="18" charset="0"/>
                            <a:ea typeface="Cambria Math" panose="02040503050406030204" pitchFamily="18" charset="0"/>
                          </a:rPr>
                        </m:ctrlPr>
                      </m:sSubSupPr>
                      <m:e>
                        <m:r>
                          <a:rPr lang="en-GB" i="1" dirty="0">
                            <a:solidFill>
                              <a:schemeClr val="bg1"/>
                            </a:solidFill>
                            <a:latin typeface="Cambria Math" panose="02040503050406030204" pitchFamily="18" charset="0"/>
                            <a:ea typeface="Cambria Math" panose="02040503050406030204" pitchFamily="18" charset="0"/>
                          </a:rPr>
                          <m:t>𝜔</m:t>
                        </m:r>
                      </m:e>
                      <m:sub>
                        <m:r>
                          <a:rPr lang="en-US" i="1" dirty="0">
                            <a:solidFill>
                              <a:schemeClr val="bg1"/>
                            </a:solidFill>
                            <a:latin typeface="Cambria Math" panose="02040503050406030204" pitchFamily="18" charset="0"/>
                          </a:rPr>
                          <m:t>𝑝</m:t>
                        </m:r>
                      </m:sub>
                      <m:sup>
                        <m:r>
                          <a:rPr lang="en-US" b="0" i="1" dirty="0" smtClean="0">
                            <a:solidFill>
                              <a:schemeClr val="bg1"/>
                            </a:solidFill>
                            <a:effectLst/>
                            <a:latin typeface="Cambria Math" panose="02040503050406030204" pitchFamily="18" charset="0"/>
                            <a:ea typeface="Cambria Math" panose="02040503050406030204" pitchFamily="18" charset="0"/>
                          </a:rPr>
                          <m:t>𝑐𝑔𝑠</m:t>
                        </m:r>
                      </m:sup>
                    </m:sSubSup>
                    <m:r>
                      <a:rPr lang="en-US" b="0" i="0" dirty="0" smtClean="0">
                        <a:solidFill>
                          <a:schemeClr val="bg1"/>
                        </a:solidFill>
                        <a:effectLst/>
                        <a:latin typeface="Cambria Math" panose="02040503050406030204" pitchFamily="18" charset="0"/>
                      </a:rPr>
                      <m:t>=</m:t>
                    </m:r>
                    <m:sSup>
                      <m:sSupPr>
                        <m:ctrlPr>
                          <a:rPr lang="en-US" b="0" i="1" dirty="0" smtClean="0">
                            <a:solidFill>
                              <a:schemeClr val="bg1"/>
                            </a:solidFill>
                            <a:effectLst/>
                            <a:latin typeface="Cambria Math" panose="02040503050406030204" pitchFamily="18" charset="0"/>
                          </a:rPr>
                        </m:ctrlPr>
                      </m:sSupPr>
                      <m:e>
                        <m:d>
                          <m:dPr>
                            <m:ctrlPr>
                              <a:rPr lang="en-US" b="0" i="1" dirty="0" smtClean="0">
                                <a:solidFill>
                                  <a:schemeClr val="bg1"/>
                                </a:solidFill>
                                <a:effectLst/>
                                <a:latin typeface="Cambria Math" panose="02040503050406030204" pitchFamily="18" charset="0"/>
                              </a:rPr>
                            </m:ctrlPr>
                          </m:dPr>
                          <m:e>
                            <m:f>
                              <m:fPr>
                                <m:ctrlPr>
                                  <a:rPr lang="en-US" i="1" dirty="0">
                                    <a:solidFill>
                                      <a:schemeClr val="bg1"/>
                                    </a:solidFill>
                                    <a:latin typeface="Cambria Math" panose="02040503050406030204" pitchFamily="18" charset="0"/>
                                  </a:rPr>
                                </m:ctrlPr>
                              </m:fPr>
                              <m:num>
                                <m:r>
                                  <a:rPr lang="en-US" i="1" dirty="0">
                                    <a:solidFill>
                                      <a:schemeClr val="bg1"/>
                                    </a:solidFill>
                                    <a:latin typeface="Cambria Math" panose="02040503050406030204" pitchFamily="18" charset="0"/>
                                  </a:rPr>
                                  <m:t>4</m:t>
                                </m:r>
                                <m:r>
                                  <a:rPr lang="en-US" i="1" dirty="0">
                                    <a:solidFill>
                                      <a:schemeClr val="bg1"/>
                                    </a:solidFill>
                                    <a:latin typeface="Cambria Math" panose="02040503050406030204" pitchFamily="18" charset="0"/>
                                  </a:rPr>
                                  <m:t>𝜋</m:t>
                                </m:r>
                                <m:sSub>
                                  <m:sSubPr>
                                    <m:ctrlPr>
                                      <a:rPr lang="en-US" i="1" dirty="0">
                                        <a:solidFill>
                                          <a:schemeClr val="bg1"/>
                                        </a:solidFill>
                                        <a:latin typeface="Cambria Math" panose="02040503050406030204" pitchFamily="18" charset="0"/>
                                      </a:rPr>
                                    </m:ctrlPr>
                                  </m:sSubPr>
                                  <m:e>
                                    <m:r>
                                      <a:rPr lang="en-US" i="1" dirty="0">
                                        <a:solidFill>
                                          <a:schemeClr val="bg1"/>
                                        </a:solidFill>
                                        <a:latin typeface="Cambria Math" panose="02040503050406030204" pitchFamily="18" charset="0"/>
                                      </a:rPr>
                                      <m:t>𝑛</m:t>
                                    </m:r>
                                  </m:e>
                                  <m:sub>
                                    <m:r>
                                      <a:rPr lang="en-US" i="1" dirty="0">
                                        <a:solidFill>
                                          <a:schemeClr val="bg1"/>
                                        </a:solidFill>
                                        <a:latin typeface="Cambria Math" panose="02040503050406030204" pitchFamily="18" charset="0"/>
                                      </a:rPr>
                                      <m:t>𝑒</m:t>
                                    </m:r>
                                  </m:sub>
                                </m:sSub>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𝑒</m:t>
                                    </m:r>
                                  </m:e>
                                  <m:sup>
                                    <m:r>
                                      <a:rPr lang="en-US" i="1" dirty="0">
                                        <a:solidFill>
                                          <a:schemeClr val="bg1"/>
                                        </a:solidFill>
                                        <a:latin typeface="Cambria Math" panose="02040503050406030204" pitchFamily="18" charset="0"/>
                                      </a:rPr>
                                      <m:t>2</m:t>
                                    </m:r>
                                  </m:sup>
                                </m:sSup>
                              </m:num>
                              <m:den>
                                <m:sSub>
                                  <m:sSubPr>
                                    <m:ctrlPr>
                                      <a:rPr lang="en-US" b="0" i="1" dirty="0" smtClean="0">
                                        <a:solidFill>
                                          <a:schemeClr val="bg1"/>
                                        </a:solidFill>
                                        <a:latin typeface="Cambria Math" panose="02040503050406030204" pitchFamily="18" charset="0"/>
                                      </a:rPr>
                                    </m:ctrlPr>
                                  </m:sSubPr>
                                  <m:e>
                                    <m:r>
                                      <a:rPr lang="en-US" b="0" i="1" dirty="0" smtClean="0">
                                        <a:solidFill>
                                          <a:schemeClr val="bg1"/>
                                        </a:solidFill>
                                        <a:latin typeface="Cambria Math" panose="02040503050406030204" pitchFamily="18" charset="0"/>
                                      </a:rPr>
                                      <m:t>𝑚</m:t>
                                    </m:r>
                                  </m:e>
                                  <m:sub>
                                    <m:r>
                                      <a:rPr lang="en-US" b="0" i="1" dirty="0" smtClean="0">
                                        <a:solidFill>
                                          <a:schemeClr val="bg1"/>
                                        </a:solidFill>
                                        <a:latin typeface="Cambria Math" panose="02040503050406030204" pitchFamily="18" charset="0"/>
                                      </a:rPr>
                                      <m:t>𝑒</m:t>
                                    </m:r>
                                  </m:sub>
                                </m:sSub>
                              </m:den>
                            </m:f>
                          </m:e>
                        </m:d>
                      </m:e>
                      <m:sup>
                        <m:f>
                          <m:fPr>
                            <m:type m:val="skw"/>
                            <m:ctrlPr>
                              <a:rPr lang="en-US" b="0" i="1" dirty="0" smtClean="0">
                                <a:solidFill>
                                  <a:schemeClr val="bg1"/>
                                </a:solidFill>
                                <a:effectLst/>
                                <a:latin typeface="Cambria Math" panose="02040503050406030204" pitchFamily="18" charset="0"/>
                              </a:rPr>
                            </m:ctrlPr>
                          </m:fPr>
                          <m:num>
                            <m:r>
                              <a:rPr lang="en-US" b="0" i="1" dirty="0" smtClean="0">
                                <a:solidFill>
                                  <a:schemeClr val="bg1"/>
                                </a:solidFill>
                                <a:effectLst/>
                                <a:latin typeface="Cambria Math" panose="02040503050406030204" pitchFamily="18" charset="0"/>
                              </a:rPr>
                              <m:t>1</m:t>
                            </m:r>
                          </m:num>
                          <m:den>
                            <m:r>
                              <a:rPr lang="en-US" b="0" i="1" dirty="0" smtClean="0">
                                <a:solidFill>
                                  <a:schemeClr val="bg1"/>
                                </a:solidFill>
                                <a:effectLst/>
                                <a:latin typeface="Cambria Math" panose="02040503050406030204" pitchFamily="18" charset="0"/>
                              </a:rPr>
                              <m:t>2</m:t>
                            </m:r>
                          </m:den>
                        </m:f>
                      </m:sup>
                    </m:sSup>
                  </m:oMath>
                </a14:m>
                <a:endParaRPr lang="en-GB" sz="1100" b="0" i="0" dirty="0">
                  <a:solidFill>
                    <a:schemeClr val="bg1"/>
                  </a:solidFill>
                  <a:effectLst/>
                  <a:latin typeface="+mn-lt"/>
                </a:endParaRPr>
              </a:p>
              <a:p>
                <a:pPr marL="0" marR="0" algn="just">
                  <a:spcBef>
                    <a:spcPts val="0"/>
                  </a:spcBef>
                  <a:spcAft>
                    <a:spcPts val="0"/>
                  </a:spcAft>
                </a:pPr>
                <a:endParaRPr lang="en-GB" sz="1100" b="0" i="0" dirty="0">
                  <a:solidFill>
                    <a:schemeClr val="bg1"/>
                  </a:solidFill>
                  <a:effectLst/>
                  <a:latin typeface="+mn-lt"/>
                </a:endParaRPr>
              </a:p>
              <a:p>
                <a:pPr marL="0" marR="0" algn="just">
                  <a:spcBef>
                    <a:spcPts val="0"/>
                  </a:spcBef>
                  <a:spcAft>
                    <a:spcPts val="0"/>
                  </a:spcAft>
                </a:pPr>
                <a:r>
                  <a:rPr lang="en-GB" sz="1100" b="0" i="0" dirty="0">
                    <a:solidFill>
                      <a:schemeClr val="bg1"/>
                    </a:solidFill>
                    <a:effectLst/>
                    <a:latin typeface="+mn-lt"/>
                  </a:rPr>
                  <a:t>A PW opened to atmosphere has a plasma density of about 1.5x10</a:t>
                </a:r>
                <a:r>
                  <a:rPr lang="en-GB" sz="1100" b="0" i="0" baseline="30000" dirty="0">
                    <a:solidFill>
                      <a:schemeClr val="bg1"/>
                    </a:solidFill>
                    <a:effectLst/>
                    <a:latin typeface="+mn-lt"/>
                  </a:rPr>
                  <a:t>17</a:t>
                </a:r>
                <a:r>
                  <a:rPr lang="en-GB" sz="1100" b="0" i="0" dirty="0">
                    <a:solidFill>
                      <a:schemeClr val="bg1"/>
                    </a:solidFill>
                    <a:effectLst/>
                    <a:latin typeface="+mn-lt"/>
                  </a:rPr>
                  <a:t> cm</a:t>
                </a:r>
                <a:r>
                  <a:rPr lang="en-GB" sz="1100" b="0" i="0" baseline="30000" dirty="0">
                    <a:solidFill>
                      <a:schemeClr val="bg1"/>
                    </a:solidFill>
                    <a:effectLst/>
                    <a:latin typeface="+mn-lt"/>
                  </a:rPr>
                  <a:t>-3</a:t>
                </a:r>
                <a:r>
                  <a:rPr lang="en-GB" sz="1100" b="0" i="0" dirty="0">
                    <a:solidFill>
                      <a:schemeClr val="bg1"/>
                    </a:solidFill>
                    <a:effectLst/>
                    <a:latin typeface="+mn-lt"/>
                  </a:rPr>
                  <a:t>, for which the plasma frequency is </a:t>
                </a:r>
                <a14:m>
                  <m:oMath xmlns:m="http://schemas.openxmlformats.org/officeDocument/2006/math">
                    <m:sSub>
                      <m:sSubPr>
                        <m:ctrlPr>
                          <a:rPr lang="en-GB" sz="1100" b="0" i="1" dirty="0" smtClean="0">
                            <a:solidFill>
                              <a:schemeClr val="bg1"/>
                            </a:solidFill>
                            <a:effectLst/>
                            <a:latin typeface="Cambria Math" panose="02040503050406030204" pitchFamily="18" charset="0"/>
                          </a:rPr>
                        </m:ctrlPr>
                      </m:sSubPr>
                      <m:e>
                        <m:r>
                          <a:rPr lang="en-GB" sz="1100" b="0" i="1" dirty="0" smtClean="0">
                            <a:solidFill>
                              <a:schemeClr val="bg1"/>
                            </a:solidFill>
                            <a:effectLst/>
                            <a:latin typeface="Cambria Math" panose="02040503050406030204" pitchFamily="18" charset="0"/>
                            <a:ea typeface="Cambria Math" panose="02040503050406030204" pitchFamily="18" charset="0"/>
                          </a:rPr>
                          <m:t>𝜔</m:t>
                        </m:r>
                      </m:e>
                      <m:sub>
                        <m:r>
                          <a:rPr lang="en-US" sz="1100" b="0" i="1" dirty="0" smtClean="0">
                            <a:solidFill>
                              <a:schemeClr val="bg1"/>
                            </a:solidFill>
                            <a:effectLst/>
                            <a:latin typeface="Cambria Math" panose="02040503050406030204" pitchFamily="18" charset="0"/>
                          </a:rPr>
                          <m:t>𝑝</m:t>
                        </m:r>
                      </m:sub>
                    </m:sSub>
                  </m:oMath>
                </a14:m>
                <a:r>
                  <a:rPr lang="en-GB" sz="1100" b="0" i="0" dirty="0">
                    <a:solidFill>
                      <a:schemeClr val="bg1"/>
                    </a:solidFill>
                    <a:effectLst/>
                    <a:latin typeface="+mn-lt"/>
                  </a:rPr>
                  <a:t> = 3.5x10</a:t>
                </a:r>
                <a:r>
                  <a:rPr lang="en-GB" sz="1100" b="0" i="0" baseline="30000" dirty="0">
                    <a:solidFill>
                      <a:schemeClr val="bg1"/>
                    </a:solidFill>
                    <a:effectLst/>
                    <a:latin typeface="+mn-lt"/>
                  </a:rPr>
                  <a:t>12</a:t>
                </a:r>
                <a:r>
                  <a:rPr lang="en-GB" sz="1100" b="0" i="0" dirty="0">
                    <a:solidFill>
                      <a:schemeClr val="bg1"/>
                    </a:solidFill>
                    <a:effectLst/>
                    <a:latin typeface="+mn-lt"/>
                  </a:rPr>
                  <a:t> Hz; i.e., electromagnetic radiation with wavelength above 86000 nm are attenuated, while the PW is </a:t>
                </a:r>
                <a:r>
                  <a:rPr lang="en-GB" sz="1100" b="1" i="0" dirty="0">
                    <a:solidFill>
                      <a:schemeClr val="bg1"/>
                    </a:solidFill>
                    <a:effectLst/>
                    <a:latin typeface="+mn-lt"/>
                  </a:rPr>
                  <a:t>completely transparent</a:t>
                </a:r>
                <a:r>
                  <a:rPr lang="en-GB" sz="1100" b="0" i="0" dirty="0">
                    <a:solidFill>
                      <a:schemeClr val="bg1"/>
                    </a:solidFill>
                    <a:effectLst/>
                    <a:latin typeface="+mn-lt"/>
                  </a:rPr>
                  <a:t> for shorter wavelengths. There is no limit on radiation power that can pass through a PW. Furthermore, the bigger the radiation flux, the better </a:t>
                </a:r>
              </a:p>
              <a:p>
                <a:pPr marL="0" marR="0" algn="just">
                  <a:spcBef>
                    <a:spcPts val="0"/>
                  </a:spcBef>
                  <a:spcAft>
                    <a:spcPts val="0"/>
                  </a:spcAft>
                </a:pPr>
                <a:r>
                  <a:rPr lang="en-GB" sz="1100" b="0" i="0" dirty="0">
                    <a:solidFill>
                      <a:schemeClr val="bg1"/>
                    </a:solidFill>
                    <a:effectLst/>
                    <a:latin typeface="+mn-lt"/>
                  </a:rPr>
                  <a:t>the PW works (creating more ionization).</a:t>
                </a:r>
              </a:p>
              <a:p>
                <a:pPr marL="0" marR="0" algn="just">
                  <a:spcBef>
                    <a:spcPts val="0"/>
                  </a:spcBef>
                  <a:spcAft>
                    <a:spcPts val="0"/>
                  </a:spcAft>
                </a:pPr>
                <a:endParaRPr lang="en-GB" sz="1100" b="0" i="0" dirty="0">
                  <a:solidFill>
                    <a:schemeClr val="bg1"/>
                  </a:solidFill>
                  <a:effectLst/>
                  <a:latin typeface="+mn-lt"/>
                </a:endParaRPr>
              </a:p>
              <a:p>
                <a:pPr marL="0" marR="0" algn="just">
                  <a:spcBef>
                    <a:spcPts val="0"/>
                  </a:spcBef>
                  <a:spcAft>
                    <a:spcPts val="0"/>
                  </a:spcAft>
                </a:pPr>
                <a:r>
                  <a:rPr lang="en-GB" sz="1100" b="0" i="0" dirty="0">
                    <a:solidFill>
                      <a:schemeClr val="bg1"/>
                    </a:solidFill>
                    <a:effectLst/>
                    <a:latin typeface="+mn-lt"/>
                  </a:rPr>
                  <a:t>Experimental data, e.g.: Light from a </a:t>
                </a:r>
                <a:r>
                  <a:rPr lang="en-GB" sz="1100" b="0" i="0" dirty="0" err="1">
                    <a:solidFill>
                      <a:schemeClr val="bg1"/>
                    </a:solidFill>
                    <a:effectLst/>
                    <a:latin typeface="+mn-lt"/>
                  </a:rPr>
                  <a:t>HeNe</a:t>
                </a:r>
                <a:r>
                  <a:rPr lang="en-GB" sz="1100" b="0" i="0" dirty="0">
                    <a:solidFill>
                      <a:schemeClr val="bg1"/>
                    </a:solidFill>
                    <a:effectLst/>
                    <a:latin typeface="+mn-lt"/>
                  </a:rPr>
                  <a:t> 632.8 nm laser and UV radiation from NSLS (BNL), as well as </a:t>
                </a:r>
                <a:r>
                  <a:rPr lang="en-GB" sz="1100" dirty="0">
                    <a:solidFill>
                      <a:schemeClr val="bg1"/>
                    </a:solidFill>
                    <a:latin typeface="+mn-lt"/>
                  </a:rPr>
                  <a:t>X- and gamma-</a:t>
                </a:r>
              </a:p>
              <a:p>
                <a:pPr marL="0" marR="0" algn="just">
                  <a:spcBef>
                    <a:spcPts val="0"/>
                  </a:spcBef>
                  <a:spcAft>
                    <a:spcPts val="0"/>
                  </a:spcAft>
                </a:pPr>
                <a:r>
                  <a:rPr lang="en-GB" sz="1100" dirty="0">
                    <a:solidFill>
                      <a:schemeClr val="bg1"/>
                    </a:solidFill>
                    <a:latin typeface="+mn-lt"/>
                  </a:rPr>
                  <a:t>rays </a:t>
                </a:r>
                <a:r>
                  <a:rPr lang="en-GB" sz="1100" b="0" i="0" dirty="0">
                    <a:solidFill>
                      <a:schemeClr val="bg1"/>
                    </a:solidFill>
                    <a:effectLst/>
                    <a:latin typeface="+mn-lt"/>
                  </a:rPr>
                  <a:t>were passed through a PW open to atmosphere without any attenuation.</a:t>
                </a:r>
              </a:p>
              <a:p>
                <a:pPr marL="0" marR="0" algn="just">
                  <a:spcBef>
                    <a:spcPts val="0"/>
                  </a:spcBef>
                  <a:spcAft>
                    <a:spcPts val="0"/>
                  </a:spcAft>
                </a:pPr>
                <a:endParaRPr lang="en-GB" sz="1100" b="0" i="0" dirty="0">
                  <a:solidFill>
                    <a:schemeClr val="bg1"/>
                  </a:solidFill>
                  <a:effectLst/>
                  <a:highlight>
                    <a:srgbClr val="FF0000"/>
                  </a:highlight>
                  <a:latin typeface="+mn-lt"/>
                </a:endParaRPr>
              </a:p>
              <a:p>
                <a:pPr algn="just"/>
                <a:r>
                  <a:rPr lang="en-GB" sz="1100" b="0" i="0" dirty="0">
                    <a:solidFill>
                      <a:schemeClr val="bg1"/>
                    </a:solidFill>
                    <a:effectLst/>
                    <a:latin typeface="+mn-lt"/>
                  </a:rPr>
                  <a:t>Cross sections for interaction of radiation from ultraviolet out into the hard x-ray regime, with individual particles is </a:t>
                </a:r>
              </a:p>
              <a:p>
                <a:pPr algn="just"/>
                <a:r>
                  <a:rPr lang="en-GB" sz="1100" b="0" i="0" dirty="0">
                    <a:solidFill>
                      <a:schemeClr val="bg1"/>
                    </a:solidFill>
                    <a:effectLst/>
                    <a:latin typeface="+mn-lt"/>
                  </a:rPr>
                  <a:t>usually minuscule, e.g., for Thompson scattering </a:t>
                </a:r>
                <a:r>
                  <a:rPr lang="el-GR" sz="1100" b="0" i="0" dirty="0">
                    <a:solidFill>
                      <a:schemeClr val="bg1"/>
                    </a:solidFill>
                    <a:effectLst/>
                    <a:latin typeface="+mn-lt"/>
                  </a:rPr>
                  <a:t>σ</a:t>
                </a:r>
                <a:r>
                  <a:rPr lang="en-US" sz="1100" b="0" i="0" dirty="0">
                    <a:solidFill>
                      <a:schemeClr val="bg1"/>
                    </a:solidFill>
                    <a:effectLst/>
                    <a:latin typeface="+mn-lt"/>
                  </a:rPr>
                  <a:t> </a:t>
                </a:r>
                <a:r>
                  <a:rPr lang="en-GB" sz="1100" b="0" i="0" dirty="0">
                    <a:solidFill>
                      <a:schemeClr val="bg1"/>
                    </a:solidFill>
                    <a:effectLst/>
                    <a:latin typeface="+mn-lt"/>
                  </a:rPr>
                  <a:t>= 2/3 b (1 b = 10</a:t>
                </a:r>
                <a:r>
                  <a:rPr lang="en-GB" sz="1100" b="0" i="0" baseline="30000" dirty="0">
                    <a:solidFill>
                      <a:schemeClr val="bg1"/>
                    </a:solidFill>
                    <a:effectLst/>
                    <a:latin typeface="+mn-lt"/>
                  </a:rPr>
                  <a:t>-24</a:t>
                </a:r>
                <a:r>
                  <a:rPr lang="en-GB" sz="1100" b="0" i="0" dirty="0">
                    <a:solidFill>
                      <a:schemeClr val="bg1"/>
                    </a:solidFill>
                    <a:effectLst/>
                    <a:latin typeface="+mn-lt"/>
                  </a:rPr>
                  <a:t> cm</a:t>
                </a:r>
                <a:r>
                  <a:rPr lang="en-GB" sz="1100" b="0" i="0" baseline="30000" dirty="0">
                    <a:solidFill>
                      <a:schemeClr val="bg1"/>
                    </a:solidFill>
                    <a:effectLst/>
                    <a:latin typeface="+mn-lt"/>
                  </a:rPr>
                  <a:t>2</a:t>
                </a:r>
                <a:r>
                  <a:rPr lang="en-GB" sz="1100" b="0" i="0" dirty="0">
                    <a:solidFill>
                      <a:schemeClr val="bg1"/>
                    </a:solidFill>
                    <a:effectLst/>
                    <a:latin typeface="+mn-lt"/>
                  </a:rPr>
                  <a:t>), i.e. </a:t>
                </a:r>
                <a:r>
                  <a:rPr lang="en-GB" sz="1100" dirty="0" err="1">
                    <a:solidFill>
                      <a:schemeClr val="bg1"/>
                    </a:solidFill>
                    <a:latin typeface="+mn-lt"/>
                  </a:rPr>
                  <a:t>mfp</a:t>
                </a:r>
                <a:r>
                  <a:rPr lang="en-GB" sz="1100" b="0" i="0" dirty="0">
                    <a:solidFill>
                      <a:schemeClr val="bg1"/>
                    </a:solidFill>
                    <a:effectLst/>
                    <a:latin typeface="+mn-lt"/>
                  </a:rPr>
                  <a:t> </a:t>
                </a:r>
                <a14:m>
                  <m:oMath xmlns:m="http://schemas.openxmlformats.org/officeDocument/2006/math">
                    <m:r>
                      <a:rPr lang="en-GB" sz="1100" b="0" i="1" dirty="0" smtClean="0">
                        <a:solidFill>
                          <a:schemeClr val="bg1"/>
                        </a:solidFill>
                        <a:effectLst/>
                        <a:latin typeface="Cambria Math" panose="02040503050406030204" pitchFamily="18" charset="0"/>
                      </a:rPr>
                      <m:t>𝑙</m:t>
                    </m:r>
                  </m:oMath>
                </a14:m>
                <a:r>
                  <a:rPr lang="en-GB" sz="1100" b="0" i="0" dirty="0">
                    <a:solidFill>
                      <a:schemeClr val="bg1"/>
                    </a:solidFill>
                    <a:effectLst/>
                    <a:latin typeface="+mn-lt"/>
                  </a:rPr>
                  <a:t> ~ </a:t>
                </a:r>
                <a:r>
                  <a:rPr lang="en-GB" sz="1100" dirty="0">
                    <a:solidFill>
                      <a:schemeClr val="bg1"/>
                    </a:solidFill>
                  </a:rPr>
                  <a:t>10</a:t>
                </a:r>
                <a:r>
                  <a:rPr lang="en-GB" sz="1100" baseline="30000" dirty="0">
                    <a:solidFill>
                      <a:schemeClr val="bg1"/>
                    </a:solidFill>
                  </a:rPr>
                  <a:t>7</a:t>
                </a:r>
                <a:r>
                  <a:rPr lang="en-GB" sz="1100" b="0" i="0" dirty="0">
                    <a:solidFill>
                      <a:schemeClr val="bg1"/>
                    </a:solidFill>
                    <a:effectLst/>
                    <a:latin typeface="+mn-lt"/>
                  </a:rPr>
                  <a:t> cm.</a:t>
                </a:r>
              </a:p>
              <a:p>
                <a:pPr algn="just"/>
                <a:r>
                  <a:rPr lang="en-GB" sz="1100" b="0" i="0" dirty="0">
                    <a:solidFill>
                      <a:schemeClr val="bg1"/>
                    </a:solidFill>
                    <a:effectLst/>
                    <a:latin typeface="+mn-lt"/>
                  </a:rPr>
                  <a:t>At resonance, however, some photo-absorption and -ionization cross sections can reach the 10</a:t>
                </a:r>
                <a:r>
                  <a:rPr lang="en-GB" sz="1100" b="0" i="0" baseline="30000" dirty="0">
                    <a:solidFill>
                      <a:schemeClr val="bg1"/>
                    </a:solidFill>
                    <a:effectLst/>
                    <a:latin typeface="+mn-lt"/>
                  </a:rPr>
                  <a:t>-19</a:t>
                </a:r>
                <a:r>
                  <a:rPr lang="en-GB" sz="1100" b="0" i="0" dirty="0">
                    <a:solidFill>
                      <a:schemeClr val="bg1"/>
                    </a:solidFill>
                    <a:effectLst/>
                    <a:latin typeface="+mn-lt"/>
                  </a:rPr>
                  <a:t>–10</a:t>
                </a:r>
                <a:r>
                  <a:rPr lang="en-GB" sz="1100" b="0" i="0" baseline="30000" dirty="0">
                    <a:solidFill>
                      <a:schemeClr val="bg1"/>
                    </a:solidFill>
                    <a:effectLst/>
                    <a:latin typeface="+mn-lt"/>
                  </a:rPr>
                  <a:t>-18</a:t>
                </a:r>
                <a:r>
                  <a:rPr lang="en-GB" sz="1100" b="0" i="0" dirty="0">
                    <a:solidFill>
                      <a:schemeClr val="bg1"/>
                    </a:solidFill>
                    <a:effectLst/>
                    <a:latin typeface="+mn-lt"/>
                  </a:rPr>
                  <a:t> cm</a:t>
                </a:r>
                <a:r>
                  <a:rPr lang="en-GB" sz="1100" b="0" i="0" baseline="30000" dirty="0">
                    <a:solidFill>
                      <a:schemeClr val="bg1"/>
                    </a:solidFill>
                    <a:effectLst/>
                    <a:latin typeface="+mn-lt"/>
                  </a:rPr>
                  <a:t>2 </a:t>
                </a:r>
                <a:r>
                  <a:rPr lang="en-GB" sz="1100" b="0" i="0" dirty="0">
                    <a:solidFill>
                      <a:schemeClr val="bg1"/>
                    </a:solidFill>
                    <a:effectLst/>
                    <a:latin typeface="+mn-lt"/>
                  </a:rPr>
                  <a:t>level. </a:t>
                </a:r>
              </a:p>
              <a:p>
                <a:pPr algn="just"/>
                <a:r>
                  <a:rPr lang="en-GB" sz="1100" b="0" i="0" dirty="0">
                    <a:solidFill>
                      <a:schemeClr val="bg1"/>
                    </a:solidFill>
                    <a:effectLst/>
                    <a:latin typeface="+mn-lt"/>
                  </a:rPr>
                  <a:t>The typical target thickness of a PW</a:t>
                </a:r>
                <a14:m>
                  <m:oMath xmlns:m="http://schemas.openxmlformats.org/officeDocument/2006/math">
                    <m:r>
                      <a:rPr lang="en-US" sz="1100" b="0" i="0" dirty="0" smtClean="0">
                        <a:solidFill>
                          <a:schemeClr val="bg1"/>
                        </a:solidFill>
                        <a:effectLst/>
                        <a:latin typeface="Cambria Math" panose="02040503050406030204" pitchFamily="18" charset="0"/>
                      </a:rPr>
                      <m:t> </m:t>
                    </m:r>
                    <m:r>
                      <a:rPr lang="en-GB" sz="1100" b="0" i="1" dirty="0" smtClean="0">
                        <a:solidFill>
                          <a:schemeClr val="bg1"/>
                        </a:solidFill>
                        <a:effectLst/>
                        <a:latin typeface="Cambria Math" panose="02040503050406030204" pitchFamily="18" charset="0"/>
                      </a:rPr>
                      <m:t>𝑛𝑙</m:t>
                    </m:r>
                  </m:oMath>
                </a14:m>
                <a:r>
                  <a:rPr lang="en-GB" sz="1100" b="0" i="0" dirty="0">
                    <a:solidFill>
                      <a:schemeClr val="bg1"/>
                    </a:solidFill>
                    <a:effectLst/>
                    <a:latin typeface="+mn-lt"/>
                  </a:rPr>
                  <a:t> ~ 1.5x10</a:t>
                </a:r>
                <a:r>
                  <a:rPr lang="en-GB" sz="1100" b="0" i="0" baseline="30000" dirty="0">
                    <a:solidFill>
                      <a:schemeClr val="bg1"/>
                    </a:solidFill>
                    <a:effectLst/>
                    <a:latin typeface="+mn-lt"/>
                  </a:rPr>
                  <a:t>17</a:t>
                </a:r>
                <a:r>
                  <a:rPr lang="en-GB" sz="1100" b="0" i="0" dirty="0">
                    <a:solidFill>
                      <a:schemeClr val="bg1"/>
                    </a:solidFill>
                    <a:effectLst/>
                    <a:latin typeface="+mn-lt"/>
                  </a:rPr>
                  <a:t> cm</a:t>
                </a:r>
                <a:r>
                  <a:rPr lang="en-GB" sz="1100" b="0" i="0" baseline="30000" dirty="0">
                    <a:solidFill>
                      <a:schemeClr val="bg1"/>
                    </a:solidFill>
                    <a:effectLst/>
                    <a:latin typeface="+mn-lt"/>
                  </a:rPr>
                  <a:t>-2</a:t>
                </a:r>
                <a:r>
                  <a:rPr lang="en-GB" sz="1100" b="0" i="0" dirty="0">
                    <a:solidFill>
                      <a:schemeClr val="bg1"/>
                    </a:solidFill>
                    <a:effectLst/>
                    <a:latin typeface="+mn-lt"/>
                  </a:rPr>
                  <a:t> is about four orders of magnitude lower than that of a </a:t>
                </a:r>
              </a:p>
              <a:p>
                <a:pPr algn="just"/>
                <a:r>
                  <a:rPr lang="en-GB" sz="1100" b="0" i="0" dirty="0">
                    <a:solidFill>
                      <a:schemeClr val="bg1"/>
                    </a:solidFill>
                    <a:effectLst/>
                    <a:latin typeface="+mn-lt"/>
                  </a:rPr>
                  <a:t>conventional 250 µm beryllium window with </a:t>
                </a:r>
                <a14:m>
                  <m:oMath xmlns:m="http://schemas.openxmlformats.org/officeDocument/2006/math">
                    <m:r>
                      <a:rPr lang="en-GB" sz="1100" i="1" dirty="0">
                        <a:solidFill>
                          <a:schemeClr val="bg1"/>
                        </a:solidFill>
                        <a:latin typeface="Cambria Math" panose="02040503050406030204" pitchFamily="18" charset="0"/>
                      </a:rPr>
                      <m:t>𝑛𝑙</m:t>
                    </m:r>
                  </m:oMath>
                </a14:m>
                <a:r>
                  <a:rPr lang="en-GB" sz="1100" dirty="0">
                    <a:solidFill>
                      <a:schemeClr val="bg1"/>
                    </a:solidFill>
                  </a:rPr>
                  <a:t> ~ 2.5x10</a:t>
                </a:r>
                <a:r>
                  <a:rPr lang="en-GB" sz="1100" baseline="30000" dirty="0">
                    <a:solidFill>
                      <a:schemeClr val="bg1"/>
                    </a:solidFill>
                  </a:rPr>
                  <a:t>21</a:t>
                </a:r>
                <a:r>
                  <a:rPr lang="en-GB" sz="1100" dirty="0">
                    <a:solidFill>
                      <a:schemeClr val="bg1"/>
                    </a:solidFill>
                  </a:rPr>
                  <a:t> cm</a:t>
                </a:r>
                <a:r>
                  <a:rPr lang="en-GB" sz="1100" baseline="30000" dirty="0">
                    <a:solidFill>
                      <a:schemeClr val="bg1"/>
                    </a:solidFill>
                  </a:rPr>
                  <a:t>-2</a:t>
                </a:r>
                <a:r>
                  <a:rPr lang="en-GB" sz="1100" b="0" i="0" dirty="0">
                    <a:solidFill>
                      <a:schemeClr val="bg1"/>
                    </a:solidFill>
                    <a:effectLst/>
                    <a:latin typeface="+mn-lt"/>
                  </a:rPr>
                  <a:t>. Electromagnetic radiation of an energy far </a:t>
                </a:r>
              </a:p>
              <a:p>
                <a:pPr algn="just"/>
                <a:r>
                  <a:rPr lang="en-GB" sz="1100" b="0" i="0" dirty="0">
                    <a:solidFill>
                      <a:schemeClr val="bg1"/>
                    </a:solidFill>
                    <a:effectLst/>
                    <a:latin typeface="+mn-lt"/>
                  </a:rPr>
                  <a:t>from the absorption resonances of the working gas should have negligible interaction with a PW due to </a:t>
                </a:r>
              </a:p>
              <a:p>
                <a:pPr algn="just"/>
                <a:r>
                  <a:rPr lang="en-GB" sz="1100" b="0" i="0" dirty="0">
                    <a:solidFill>
                      <a:schemeClr val="bg1"/>
                    </a:solidFill>
                    <a:effectLst/>
                    <a:latin typeface="+mn-lt"/>
                  </a:rPr>
                  <a:t>small target thickness coupled with low interaction cross sections.</a:t>
                </a:r>
                <a:endParaRPr lang="en-GB" sz="1100" dirty="0">
                  <a:solidFill>
                    <a:schemeClr val="bg1"/>
                  </a:solidFill>
                  <a:latin typeface="+mn-lt"/>
                </a:endParaRPr>
              </a:p>
            </p:txBody>
          </p:sp>
        </mc:Choice>
        <mc:Fallback xmlns="">
          <p:sp>
            <p:nvSpPr>
              <p:cNvPr id="5" name="TextBox 4">
                <a:extLst>
                  <a:ext uri="{FF2B5EF4-FFF2-40B4-BE49-F238E27FC236}">
                    <a16:creationId xmlns:a16="http://schemas.microsoft.com/office/drawing/2014/main" id="{423C8958-B93D-4043-B788-621A58FB4DF9}"/>
                  </a:ext>
                </a:extLst>
              </p:cNvPr>
              <p:cNvSpPr txBox="1">
                <a:spLocks noRot="1" noChangeAspect="1" noMove="1" noResize="1" noEditPoints="1" noAdjustHandles="1" noChangeArrowheads="1" noChangeShapeType="1" noTextEdit="1"/>
              </p:cNvSpPr>
              <p:nvPr/>
            </p:nvSpPr>
            <p:spPr>
              <a:xfrm>
                <a:off x="373380" y="567497"/>
                <a:ext cx="8427720" cy="4427238"/>
              </a:xfrm>
              <a:prstGeom prst="rect">
                <a:avLst/>
              </a:prstGeom>
              <a:blipFill>
                <a:blip r:embed="rId3"/>
                <a:stretch>
                  <a:fillRect t="-138"/>
                </a:stretch>
              </a:blipFill>
            </p:spPr>
            <p:txBody>
              <a:bodyPr/>
              <a:lstStyle/>
              <a:p>
                <a:r>
                  <a:rPr lang="en-IL">
                    <a:noFill/>
                  </a:rPr>
                  <a:t> </a:t>
                </a:r>
              </a:p>
            </p:txBody>
          </p:sp>
        </mc:Fallback>
      </mc:AlternateContent>
      <p:sp>
        <p:nvSpPr>
          <p:cNvPr id="7" name="Slide Number Placeholder 3">
            <a:extLst>
              <a:ext uri="{FF2B5EF4-FFF2-40B4-BE49-F238E27FC236}">
                <a16:creationId xmlns:a16="http://schemas.microsoft.com/office/drawing/2014/main" id="{7C455786-0E7A-4C8A-ADDB-CED0E2D68626}"/>
              </a:ext>
            </a:extLst>
          </p:cNvPr>
          <p:cNvSpPr>
            <a:spLocks noGrp="1"/>
          </p:cNvSpPr>
          <p:nvPr>
            <p:ph type="sldNum" idx="12"/>
          </p:nvPr>
        </p:nvSpPr>
        <p:spPr>
          <a:xfrm>
            <a:off x="8091499" y="4191000"/>
            <a:ext cx="856684" cy="502444"/>
          </a:xfrm>
        </p:spPr>
        <p:txBody>
          <a:bodyPr/>
          <a:lstStyle/>
          <a:p>
            <a:fld id="{00000000-1234-1234-1234-123412341234}" type="slidenum">
              <a:rPr lang="pl-PL" smtClean="0"/>
              <a:pPr/>
              <a:t>20</a:t>
            </a:fld>
            <a:endParaRPr lang="pl-PL" dirty="0"/>
          </a:p>
        </p:txBody>
      </p:sp>
    </p:spTree>
    <p:extLst>
      <p:ext uri="{BB962C8B-B14F-4D97-AF65-F5344CB8AC3E}">
        <p14:creationId xmlns:p14="http://schemas.microsoft.com/office/powerpoint/2010/main" val="40783994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4296"/>
            <a:ext cx="6858000" cy="285750"/>
          </a:xfrm>
        </p:spPr>
        <p:txBody>
          <a:bodyPr/>
          <a:lstStyle/>
          <a:p>
            <a:pPr algn="ctr"/>
            <a:r>
              <a:rPr lang="en-US" sz="2400" b="1" dirty="0">
                <a:solidFill>
                  <a:schemeClr val="bg1"/>
                </a:solidFill>
                <a:latin typeface="Arial" panose="020B0604020202020204" pitchFamily="34" charset="0"/>
                <a:cs typeface="Arial" panose="020B0604020202020204" pitchFamily="34" charset="0"/>
              </a:rPr>
              <a:t>Further applications: Commercial &amp; Scientific</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1027135"/>
                <a:ext cx="9144000" cy="3391305"/>
              </a:xfrm>
            </p:spPr>
            <p:txBody>
              <a:bodyPr>
                <a:noAutofit/>
              </a:bodyPr>
              <a:lstStyle/>
              <a:p>
                <a:pPr marL="0" marR="0" lvl="0" indent="0" algn="l" defTabSz="685800" rtl="0" eaLnBrk="1" fontAlgn="auto" latinLnBrk="0" hangingPunct="1">
                  <a:lnSpc>
                    <a:spcPct val="100000"/>
                  </a:lnSpc>
                  <a:spcBef>
                    <a:spcPts val="0"/>
                  </a:spcBef>
                  <a:spcAft>
                    <a:spcPts val="0"/>
                  </a:spcAft>
                  <a:buClrTx/>
                  <a:buSzTx/>
                  <a:buNone/>
                  <a:tabLst/>
                  <a:defRPr/>
                </a:pPr>
                <a:r>
                  <a:rPr lang="en-GB" sz="1100" b="1" dirty="0">
                    <a:solidFill>
                      <a:schemeClr val="bg1"/>
                    </a:solidFill>
                    <a:latin typeface="+mj-lt"/>
                  </a:rPr>
                  <a:t>Several different types of accelerator systems can benefit from the utilization of the PW system.</a:t>
                </a:r>
              </a:p>
              <a:p>
                <a:pPr marL="0" marR="0" lvl="0" indent="0" algn="l" defTabSz="685800" rtl="0" eaLnBrk="1" fontAlgn="auto" latinLnBrk="0" hangingPunct="1">
                  <a:lnSpc>
                    <a:spcPct val="100000"/>
                  </a:lnSpc>
                  <a:spcBef>
                    <a:spcPts val="0"/>
                  </a:spcBef>
                  <a:spcAft>
                    <a:spcPts val="0"/>
                  </a:spcAft>
                  <a:buClrTx/>
                  <a:buSzTx/>
                  <a:buNone/>
                  <a:tabLst/>
                  <a:defRPr/>
                </a:pPr>
                <a:r>
                  <a:rPr lang="en-GB" sz="1000" b="1" dirty="0">
                    <a:solidFill>
                      <a:schemeClr val="bg1"/>
                    </a:solidFill>
                    <a:latin typeface="+mj-lt"/>
                  </a:rPr>
                  <a:t>Commercial Applications:</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Non-vacuum electron beam welding</a:t>
                </a:r>
                <a:r>
                  <a:rPr lang="en-GB" sz="1000" dirty="0">
                    <a:solidFill>
                      <a:schemeClr val="bg1"/>
                    </a:solidFill>
                    <a:latin typeface="+mj-lt"/>
                  </a:rPr>
                  <a:t>: With PWs, higher production rates, no limit on the size of target objects, and high quality electron beams in atmosphere.</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Non-vacuum material modifications by ion implantation, and dry etching, or micro-fabrication</a:t>
                </a:r>
                <a:r>
                  <a:rPr lang="en-GB" sz="1000" dirty="0">
                    <a:solidFill>
                      <a:schemeClr val="bg1"/>
                    </a:solidFill>
                    <a:latin typeface="+mj-lt"/>
                  </a:rPr>
                  <a:t>: Presently performed only in vacuum, since ion beams at energies used in these applications are completely attenuated by foils and by long differentially pumped sections. </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Electron beam melting</a:t>
                </a:r>
                <a:r>
                  <a:rPr lang="en-GB" sz="1000" dirty="0">
                    <a:solidFill>
                      <a:schemeClr val="bg1"/>
                    </a:solidFill>
                    <a:latin typeface="+mj-lt"/>
                  </a:rPr>
                  <a:t>: for manufacturing alloys is performed at a pressure of about </a:t>
                </a:r>
                <a14:m>
                  <m:oMath xmlns:m="http://schemas.openxmlformats.org/officeDocument/2006/math">
                    <m:sSup>
                      <m:sSupPr>
                        <m:ctrlPr>
                          <a:rPr lang="en-US" sz="1000" b="0" i="1" dirty="0" smtClean="0">
                            <a:solidFill>
                              <a:schemeClr val="bg1"/>
                            </a:solidFill>
                            <a:latin typeface="Cambria Math" panose="02040503050406030204" pitchFamily="18" charset="0"/>
                          </a:rPr>
                        </m:ctrlPr>
                      </m:sSupPr>
                      <m:e>
                        <m:r>
                          <a:rPr lang="en-GB" sz="1000" i="1" dirty="0" smtClean="0">
                            <a:solidFill>
                              <a:schemeClr val="bg1"/>
                            </a:solidFill>
                            <a:latin typeface="Cambria Math" panose="02040503050406030204" pitchFamily="18" charset="0"/>
                          </a:rPr>
                          <m:t>10</m:t>
                        </m:r>
                      </m:e>
                      <m:sup>
                        <m:r>
                          <a:rPr lang="en-GB" sz="1000" i="1" dirty="0" smtClean="0">
                            <a:solidFill>
                              <a:schemeClr val="bg1"/>
                            </a:solidFill>
                            <a:latin typeface="Cambria Math" panose="02040503050406030204" pitchFamily="18" charset="0"/>
                          </a:rPr>
                          <m:t>−2</m:t>
                        </m:r>
                      </m:sup>
                    </m:sSup>
                    <m:r>
                      <a:rPr lang="en-GB" sz="1000" i="1" dirty="0" smtClean="0">
                        <a:solidFill>
                          <a:schemeClr val="bg1"/>
                        </a:solidFill>
                        <a:latin typeface="Cambria Math" panose="02040503050406030204" pitchFamily="18" charset="0"/>
                      </a:rPr>
                      <m:t> </m:t>
                    </m:r>
                  </m:oMath>
                </a14:m>
                <a:r>
                  <a:rPr lang="en-GB" sz="1000" dirty="0">
                    <a:solidFill>
                      <a:schemeClr val="bg1"/>
                    </a:solidFill>
                    <a:latin typeface="+mj-lt"/>
                  </a:rPr>
                  <a:t>Torr. A major drawback of operating at this pressure range is the loss of elements with low vapor pressure. Consequently, it is desirable to raise the operating pressure to a higher level. </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Electron beam generation of photo-neutrons for the production of medical isotopes (e.g., Tc-99)</a:t>
                </a:r>
                <a:r>
                  <a:rPr lang="en-GB" sz="1000" dirty="0">
                    <a:solidFill>
                      <a:schemeClr val="bg1"/>
                    </a:solidFill>
                    <a:latin typeface="+mj-lt"/>
                  </a:rPr>
                  <a:t>: A 40 MeV electron beam strikes a W target. Resultant radiation can dislodge a neutron (via a giant resonance) to create a new element. With a plasma window, the target can be in the air, sufficiently cooled to absorb an intense electron beam to generate photo-neutrons.</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Windowless gas targets</a:t>
                </a:r>
                <a:r>
                  <a:rPr lang="en-GB" sz="1000" dirty="0">
                    <a:solidFill>
                      <a:schemeClr val="bg1"/>
                    </a:solidFill>
                    <a:latin typeface="+mj-lt"/>
                  </a:rPr>
                  <a:t> for fast neutron radiography to detect nitrogen (weapons) and carbon (diamonds), as well as for other forms of neutron tomography and therapy (BNCT).</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Windows for high power lasers</a:t>
                </a:r>
                <a:r>
                  <a:rPr lang="en-GB" sz="1000" dirty="0">
                    <a:solidFill>
                      <a:schemeClr val="bg1"/>
                    </a:solidFill>
                    <a:latin typeface="+mj-lt"/>
                  </a:rPr>
                  <a:t> (especially high-pressure gas lasers) and LBW.</a:t>
                </a:r>
              </a:p>
              <a:p>
                <a:pPr marL="0" marR="0" lvl="0" indent="0" algn="l" defTabSz="685800" rtl="0" eaLnBrk="1" fontAlgn="auto" latinLnBrk="0" hangingPunct="1">
                  <a:lnSpc>
                    <a:spcPct val="100000"/>
                  </a:lnSpc>
                  <a:spcBef>
                    <a:spcPts val="0"/>
                  </a:spcBef>
                  <a:spcAft>
                    <a:spcPts val="0"/>
                  </a:spcAft>
                  <a:buClrTx/>
                  <a:buSzTx/>
                  <a:buNone/>
                  <a:tabLst/>
                  <a:defRPr/>
                </a:pPr>
                <a:r>
                  <a:rPr lang="en-GB" sz="1000" b="1" dirty="0">
                    <a:solidFill>
                      <a:schemeClr val="bg1"/>
                    </a:solidFill>
                    <a:latin typeface="+mj-lt"/>
                  </a:rPr>
                  <a:t>Scientific Applications:</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Windowless beamlines for transmission of synchrotron radiation</a:t>
                </a:r>
                <a:r>
                  <a:rPr lang="en-GB" sz="1000" dirty="0">
                    <a:solidFill>
                      <a:schemeClr val="bg1"/>
                    </a:solidFill>
                    <a:latin typeface="+mj-lt"/>
                  </a:rPr>
                  <a:t>: Plasma windows offer many advantages over presently used beryllium windows: </a:t>
                </a:r>
                <a:br>
                  <a:rPr lang="en-GB" sz="1000" dirty="0">
                    <a:solidFill>
                      <a:schemeClr val="bg1"/>
                    </a:solidFill>
                    <a:latin typeface="+mj-lt"/>
                  </a:rPr>
                </a:br>
                <a:r>
                  <a:rPr lang="en-GB" sz="1000" dirty="0">
                    <a:solidFill>
                      <a:schemeClr val="bg1"/>
                    </a:solidFill>
                    <a:latin typeface="+mj-lt"/>
                  </a:rPr>
                  <a:t>radiation passes through the window unaffected. A plasma window cannot be damaged by radiation. UV filter for rejection of ‘high-order’ light is of </a:t>
                </a:r>
                <a:br>
                  <a:rPr lang="en-GB" sz="1000" dirty="0">
                    <a:solidFill>
                      <a:schemeClr val="bg1"/>
                    </a:solidFill>
                    <a:latin typeface="+mj-lt"/>
                  </a:rPr>
                </a:br>
                <a:r>
                  <a:rPr lang="en-GB" sz="1000" dirty="0">
                    <a:solidFill>
                      <a:schemeClr val="bg1"/>
                    </a:solidFill>
                    <a:latin typeface="+mj-lt"/>
                  </a:rPr>
                  <a:t>significant benefit to experiments like threshold photoionization spectroscopy, where contamination even at the </a:t>
                </a:r>
                <a14:m>
                  <m:oMath xmlns:m="http://schemas.openxmlformats.org/officeDocument/2006/math">
                    <m:sSup>
                      <m:sSupPr>
                        <m:ctrlPr>
                          <a:rPr lang="en-US" sz="1000" b="0" i="1" dirty="0" smtClean="0">
                            <a:solidFill>
                              <a:schemeClr val="bg1"/>
                            </a:solidFill>
                            <a:latin typeface="Cambria Math" panose="02040503050406030204" pitchFamily="18" charset="0"/>
                          </a:rPr>
                        </m:ctrlPr>
                      </m:sSupPr>
                      <m:e>
                        <m:r>
                          <a:rPr lang="en-GB" sz="1000" i="1" dirty="0" smtClean="0">
                            <a:solidFill>
                              <a:schemeClr val="bg1"/>
                            </a:solidFill>
                            <a:latin typeface="Cambria Math" panose="02040503050406030204" pitchFamily="18" charset="0"/>
                          </a:rPr>
                          <m:t>10</m:t>
                        </m:r>
                      </m:e>
                      <m:sup>
                        <m:r>
                          <a:rPr lang="en-GB" sz="1000" i="1" dirty="0" smtClean="0">
                            <a:solidFill>
                              <a:schemeClr val="bg1"/>
                            </a:solidFill>
                            <a:latin typeface="Cambria Math" panose="02040503050406030204" pitchFamily="18" charset="0"/>
                          </a:rPr>
                          <m:t>−</m:t>
                        </m:r>
                        <m:r>
                          <a:rPr lang="en-US" sz="1000" b="0" i="1" dirty="0" smtClean="0">
                            <a:solidFill>
                              <a:schemeClr val="bg1"/>
                            </a:solidFill>
                            <a:latin typeface="Cambria Math" panose="02040503050406030204" pitchFamily="18" charset="0"/>
                          </a:rPr>
                          <m:t>4</m:t>
                        </m:r>
                      </m:sup>
                    </m:sSup>
                  </m:oMath>
                </a14:m>
                <a:r>
                  <a:rPr lang="en-GB" sz="1000" dirty="0">
                    <a:solidFill>
                      <a:schemeClr val="bg1"/>
                    </a:solidFill>
                    <a:latin typeface="+mj-lt"/>
                  </a:rPr>
                  <a:t> harmonic content can obscure </a:t>
                </a:r>
                <a:br>
                  <a:rPr lang="en-GB" sz="1000" dirty="0">
                    <a:solidFill>
                      <a:schemeClr val="bg1"/>
                    </a:solidFill>
                    <a:latin typeface="+mj-lt"/>
                  </a:rPr>
                </a:br>
                <a:r>
                  <a:rPr lang="en-GB" sz="1000" dirty="0">
                    <a:solidFill>
                      <a:schemeClr val="bg1"/>
                    </a:solidFill>
                    <a:latin typeface="+mj-lt"/>
                  </a:rPr>
                  <a:t>the features of the spectrum of interest. X-ray microscopies, since it is free from the attenuation and spatial structure that attend the use of </a:t>
                </a:r>
                <a:br>
                  <a:rPr lang="en-GB" sz="1000" dirty="0">
                    <a:solidFill>
                      <a:schemeClr val="bg1"/>
                    </a:solidFill>
                    <a:latin typeface="+mj-lt"/>
                  </a:rPr>
                </a:br>
                <a:r>
                  <a:rPr lang="en-GB" sz="1000" dirty="0">
                    <a:solidFill>
                      <a:schemeClr val="bg1"/>
                    </a:solidFill>
                    <a:latin typeface="+mj-lt"/>
                  </a:rPr>
                  <a:t>conventional window materials (e.g. beryllium or </a:t>
                </a:r>
                <a:r>
                  <a:rPr lang="en-GB" sz="1000" dirty="0" err="1">
                    <a:solidFill>
                      <a:schemeClr val="bg1"/>
                    </a:solidFill>
                    <a:latin typeface="+mj-lt"/>
                  </a:rPr>
                  <a:t>SiN</a:t>
                </a:r>
                <a:r>
                  <a:rPr lang="en-GB" sz="1000" dirty="0">
                    <a:solidFill>
                      <a:schemeClr val="bg1"/>
                    </a:solidFill>
                    <a:latin typeface="+mj-lt"/>
                  </a:rPr>
                  <a:t>), i.e., no scratches.</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Windowless gas targets</a:t>
                </a:r>
                <a:r>
                  <a:rPr lang="en-GB" sz="1000" dirty="0">
                    <a:solidFill>
                      <a:schemeClr val="bg1"/>
                    </a:solidFill>
                    <a:latin typeface="+mj-lt"/>
                  </a:rPr>
                  <a:t> for fast (fusion) neutron generation (neutron sources).</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Radioactive waste transmutation (ATW)</a:t>
                </a:r>
                <a:r>
                  <a:rPr lang="en-GB" sz="1000" dirty="0">
                    <a:solidFill>
                      <a:schemeClr val="bg1"/>
                    </a:solidFill>
                    <a:latin typeface="+mj-lt"/>
                  </a:rPr>
                  <a:t>: protons are accelerated to 2 GeV unto a heavy metal target in air. Resultant spallation neutrons </a:t>
                </a:r>
                <a:br>
                  <a:rPr lang="en-GB" sz="1000" dirty="0">
                    <a:solidFill>
                      <a:schemeClr val="bg1"/>
                    </a:solidFill>
                    <a:latin typeface="+mj-lt"/>
                  </a:rPr>
                </a:br>
                <a:r>
                  <a:rPr lang="en-GB" sz="1000" dirty="0">
                    <a:solidFill>
                      <a:schemeClr val="bg1"/>
                    </a:solidFill>
                    <a:latin typeface="+mj-lt"/>
                  </a:rPr>
                  <a:t>reduce radioactive waste. Presently, windows limit proton output.</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APT – tritium production by accelerator</a:t>
                </a:r>
                <a:r>
                  <a:rPr lang="en-GB" sz="1000" dirty="0">
                    <a:solidFill>
                      <a:schemeClr val="bg1"/>
                    </a:solidFill>
                    <a:latin typeface="+mj-lt"/>
                  </a:rPr>
                  <a:t>: Solid windows limit beam and tritium output.</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Spallation Neutron Source (SNS)</a:t>
                </a:r>
                <a:r>
                  <a:rPr lang="en-GB" sz="1000" dirty="0">
                    <a:solidFill>
                      <a:schemeClr val="bg1"/>
                    </a:solidFill>
                    <a:latin typeface="+mj-lt"/>
                  </a:rPr>
                  <a:t>: To replace various solid windows with cooling problem.</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Windows for high power x-ray source (DARHT)</a:t>
                </a:r>
                <a:r>
                  <a:rPr lang="en-GB" sz="1000" dirty="0">
                    <a:solidFill>
                      <a:schemeClr val="bg1"/>
                    </a:solidFill>
                    <a:latin typeface="+mj-lt"/>
                  </a:rPr>
                  <a:t>.</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Internal (gas or plasma) targets, strippers, lenses in storage rings</a:t>
                </a:r>
                <a:r>
                  <a:rPr lang="en-GB" sz="1000" dirty="0">
                    <a:solidFill>
                      <a:schemeClr val="bg1"/>
                    </a:solidFill>
                    <a:latin typeface="+mj-lt"/>
                  </a:rPr>
                  <a:t>: A plasma stripper/lens or an internal gas target </a:t>
                </a:r>
                <a:br>
                  <a:rPr lang="en-GB" sz="1000" dirty="0">
                    <a:solidFill>
                      <a:schemeClr val="bg1"/>
                    </a:solidFill>
                    <a:latin typeface="+mj-lt"/>
                  </a:rPr>
                </a:br>
                <a:r>
                  <a:rPr lang="en-GB" sz="1000" dirty="0">
                    <a:solidFill>
                      <a:schemeClr val="bg1"/>
                    </a:solidFill>
                    <a:latin typeface="+mj-lt"/>
                  </a:rPr>
                  <a:t>"sandwiched" between two PWs. Examples: BNCT based on recirculating proton beams and various internal targets</a:t>
                </a:r>
                <a:br>
                  <a:rPr lang="en-GB" sz="1000" dirty="0">
                    <a:solidFill>
                      <a:schemeClr val="bg1"/>
                    </a:solidFill>
                    <a:latin typeface="+mj-lt"/>
                  </a:rPr>
                </a:br>
                <a:r>
                  <a:rPr lang="en-GB" sz="1000" dirty="0">
                    <a:solidFill>
                      <a:schemeClr val="bg1"/>
                    </a:solidFill>
                    <a:latin typeface="+mj-lt"/>
                  </a:rPr>
                  <a:t>(including spin-polarized).</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Fast acting valves in UHV beamlines</a:t>
                </a:r>
                <a:r>
                  <a:rPr lang="en-GB" sz="1000" dirty="0">
                    <a:solidFill>
                      <a:schemeClr val="bg1"/>
                    </a:solidFill>
                    <a:latin typeface="+mj-lt"/>
                  </a:rPr>
                  <a:t>. In case of vacuum breach, plasmas can be ignited faster than mechanical valves without damage to beamline (unlike, presently used, msec spring loaded shutters).</a:t>
                </a:r>
                <a:endParaRPr kumimoji="0" lang="en-US" sz="900" b="0" i="0" u="none" strike="noStrike" kern="1200" cap="none" spc="0" normalizeH="0" baseline="0" noProof="0" dirty="0">
                  <a:ln>
                    <a:noFill/>
                  </a:ln>
                  <a:solidFill>
                    <a:schemeClr val="bg1"/>
                  </a:solidFill>
                  <a:effectLst/>
                  <a:uLnTx/>
                  <a:uFillTx/>
                  <a:latin typeface="+mj-lt"/>
                  <a:ea typeface="+mn-ea"/>
                  <a:cs typeface="+mn-cs"/>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1027135"/>
                <a:ext cx="9144000" cy="3391305"/>
              </a:xfrm>
              <a:blipFill>
                <a:blip r:embed="rId2"/>
                <a:stretch>
                  <a:fillRect l="-200" t="-19031" b="-19749"/>
                </a:stretch>
              </a:blipFill>
            </p:spPr>
            <p:txBody>
              <a:bodyPr/>
              <a:lstStyle/>
              <a:p>
                <a:r>
                  <a:rPr lang="en-IL">
                    <a:noFill/>
                  </a:rPr>
                  <a:t> </a:t>
                </a:r>
              </a:p>
            </p:txBody>
          </p:sp>
        </mc:Fallback>
      </mc:AlternateContent>
      <p:sp>
        <p:nvSpPr>
          <p:cNvPr id="4" name="Slide Number Placeholder 3">
            <a:extLst>
              <a:ext uri="{FF2B5EF4-FFF2-40B4-BE49-F238E27FC236}">
                <a16:creationId xmlns:a16="http://schemas.microsoft.com/office/drawing/2014/main" id="{02D541AD-F491-469F-96B5-5AF43850BFFC}"/>
              </a:ext>
            </a:extLst>
          </p:cNvPr>
          <p:cNvSpPr>
            <a:spLocks noGrp="1"/>
          </p:cNvSpPr>
          <p:nvPr>
            <p:ph type="sldNum" idx="12"/>
          </p:nvPr>
        </p:nvSpPr>
        <p:spPr>
          <a:xfrm>
            <a:off x="8287316" y="4705350"/>
            <a:ext cx="856684" cy="502444"/>
          </a:xfrm>
        </p:spPr>
        <p:txBody>
          <a:bodyPr/>
          <a:lstStyle/>
          <a:p>
            <a:fld id="{00000000-1234-1234-1234-123412341234}" type="slidenum">
              <a:rPr lang="pl-PL" smtClean="0"/>
              <a:pPr/>
              <a:t>21</a:t>
            </a:fld>
            <a:endParaRPr lang="pl-PL" dirty="0"/>
          </a:p>
        </p:txBody>
      </p:sp>
    </p:spTree>
    <p:extLst>
      <p:ext uri="{BB962C8B-B14F-4D97-AF65-F5344CB8AC3E}">
        <p14:creationId xmlns:p14="http://schemas.microsoft.com/office/powerpoint/2010/main" val="4133367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15A00-CD2F-46B5-A562-CE68A94202DD}"/>
              </a:ext>
            </a:extLst>
          </p:cNvPr>
          <p:cNvSpPr>
            <a:spLocks noGrp="1"/>
          </p:cNvSpPr>
          <p:nvPr>
            <p:ph type="title"/>
          </p:nvPr>
        </p:nvSpPr>
        <p:spPr>
          <a:xfrm>
            <a:off x="287982" y="104693"/>
            <a:ext cx="8958262" cy="1130300"/>
          </a:xfrm>
        </p:spPr>
        <p:txBody>
          <a:bodyPr/>
          <a:lstStyle/>
          <a:p>
            <a:r>
              <a:rPr lang="en-US" sz="2400" dirty="0"/>
              <a:t>The </a:t>
            </a:r>
            <a:r>
              <a:rPr lang="en-US" sz="2400" b="1" dirty="0" err="1"/>
              <a:t>S</a:t>
            </a:r>
            <a:r>
              <a:rPr lang="en-US" sz="2400" dirty="0" err="1"/>
              <a:t>oreq</a:t>
            </a:r>
            <a:r>
              <a:rPr lang="en-US" sz="2400" dirty="0"/>
              <a:t> </a:t>
            </a:r>
            <a:r>
              <a:rPr lang="en-US" sz="2400" b="1" dirty="0"/>
              <a:t>A</a:t>
            </a:r>
            <a:r>
              <a:rPr lang="en-US" sz="2400" dirty="0"/>
              <a:t>pplied </a:t>
            </a:r>
            <a:r>
              <a:rPr lang="en-US" sz="2400" b="1" dirty="0"/>
              <a:t>R</a:t>
            </a:r>
            <a:r>
              <a:rPr lang="en-US" sz="2400" dirty="0"/>
              <a:t>esearch </a:t>
            </a:r>
            <a:r>
              <a:rPr lang="en-US" sz="2400" b="1" dirty="0"/>
              <a:t>A</a:t>
            </a:r>
            <a:r>
              <a:rPr lang="en-US" sz="2400" dirty="0"/>
              <a:t>ccelerator </a:t>
            </a:r>
            <a:r>
              <a:rPr lang="en-US" sz="2400" b="1" dirty="0"/>
              <a:t>F</a:t>
            </a:r>
            <a:r>
              <a:rPr lang="en-US" sz="2400" dirty="0"/>
              <a:t>acility - </a:t>
            </a:r>
            <a:r>
              <a:rPr lang="en-US" sz="2400" b="1" dirty="0"/>
              <a:t>SARAF</a:t>
            </a:r>
            <a:endParaRPr lang="en-IL" sz="2400" b="1" dirty="0"/>
          </a:p>
        </p:txBody>
      </p:sp>
      <p:pic>
        <p:nvPicPr>
          <p:cNvPr id="7" name="Picture 6">
            <a:extLst>
              <a:ext uri="{FF2B5EF4-FFF2-40B4-BE49-F238E27FC236}">
                <a16:creationId xmlns:a16="http://schemas.microsoft.com/office/drawing/2014/main" id="{C9983520-830D-49E0-B61B-FD0BF7887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1612" y="2644472"/>
            <a:ext cx="5111353" cy="2511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2" descr="Soreq Applied Research Accelerator Facility (SARAF)">
            <a:extLst>
              <a:ext uri="{FF2B5EF4-FFF2-40B4-BE49-F238E27FC236}">
                <a16:creationId xmlns:a16="http://schemas.microsoft.com/office/drawing/2014/main" id="{FEFB70A2-5BE5-4940-82AF-D4DCC322B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7" y="2177010"/>
            <a:ext cx="4493419" cy="29735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E11D497-F684-44B2-8DFE-BFB4A405DA12}"/>
              </a:ext>
            </a:extLst>
          </p:cNvPr>
          <p:cNvSpPr txBox="1"/>
          <p:nvPr/>
        </p:nvSpPr>
        <p:spPr>
          <a:xfrm>
            <a:off x="117873" y="938202"/>
            <a:ext cx="4597002" cy="1169551"/>
          </a:xfrm>
          <a:prstGeom prst="rect">
            <a:avLst/>
          </a:prstGeom>
          <a:noFill/>
        </p:spPr>
        <p:txBody>
          <a:bodyPr wrap="square">
            <a:spAutoFit/>
          </a:bodyPr>
          <a:lstStyle/>
          <a:p>
            <a:r>
              <a:rPr lang="en-GB" b="0" i="0" dirty="0">
                <a:solidFill>
                  <a:schemeClr val="bg1"/>
                </a:solidFill>
                <a:effectLst/>
                <a:latin typeface="Arial" panose="020B0604020202020204" pitchFamily="34" charset="0"/>
              </a:rPr>
              <a:t>A multi-user and versatile particle accelerator. It is based on a proton/deuteron RF superconducting linear accelerator, with variable energy (up to 40 MeV) and a continuous wave (CW) high ion current (0.04-5 mA), located at the </a:t>
            </a:r>
            <a:r>
              <a:rPr lang="en-GB" b="0" i="0" dirty="0" err="1">
                <a:solidFill>
                  <a:schemeClr val="bg1"/>
                </a:solidFill>
                <a:effectLst/>
                <a:latin typeface="Arial" panose="020B0604020202020204" pitchFamily="34" charset="0"/>
              </a:rPr>
              <a:t>Soreq</a:t>
            </a:r>
            <a:r>
              <a:rPr lang="en-GB" b="0" i="0" dirty="0">
                <a:solidFill>
                  <a:schemeClr val="bg1"/>
                </a:solidFill>
                <a:effectLst/>
                <a:latin typeface="Arial" panose="020B0604020202020204" pitchFamily="34" charset="0"/>
              </a:rPr>
              <a:t> Nuclear Research </a:t>
            </a:r>
            <a:r>
              <a:rPr lang="en-GB" b="0" i="0" dirty="0" err="1">
                <a:solidFill>
                  <a:schemeClr val="bg1"/>
                </a:solidFill>
                <a:effectLst/>
                <a:latin typeface="Arial" panose="020B0604020202020204" pitchFamily="34" charset="0"/>
              </a:rPr>
              <a:t>Center</a:t>
            </a:r>
            <a:r>
              <a:rPr lang="en-GB" b="0" i="0" dirty="0">
                <a:solidFill>
                  <a:schemeClr val="bg1"/>
                </a:solidFill>
                <a:effectLst/>
                <a:latin typeface="Arial" panose="020B0604020202020204" pitchFamily="34" charset="0"/>
              </a:rPr>
              <a:t>.</a:t>
            </a:r>
            <a:endParaRPr lang="en-IL" dirty="0">
              <a:solidFill>
                <a:schemeClr val="bg1"/>
              </a:solidFill>
            </a:endParaRPr>
          </a:p>
        </p:txBody>
      </p:sp>
      <p:pic>
        <p:nvPicPr>
          <p:cNvPr id="8194" name="Picture 2">
            <a:extLst>
              <a:ext uri="{FF2B5EF4-FFF2-40B4-BE49-F238E27FC236}">
                <a16:creationId xmlns:a16="http://schemas.microsoft.com/office/drawing/2014/main" id="{12B7A949-C5A9-42D9-B3D9-A68978ED61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351" y="944549"/>
            <a:ext cx="4257675" cy="16668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BF16352-6178-419D-8251-1272034D2391}"/>
              </a:ext>
            </a:extLst>
          </p:cNvPr>
          <p:cNvSpPr txBox="1"/>
          <p:nvPr/>
        </p:nvSpPr>
        <p:spPr>
          <a:xfrm>
            <a:off x="3654027" y="9075"/>
            <a:ext cx="1835944" cy="461665"/>
          </a:xfrm>
          <a:prstGeom prst="rect">
            <a:avLst/>
          </a:prstGeom>
          <a:noFill/>
        </p:spPr>
        <p:txBody>
          <a:bodyPr wrap="square" rtlCol="0">
            <a:spAutoFit/>
          </a:bodyPr>
          <a:lstStyle/>
          <a:p>
            <a:r>
              <a:rPr lang="en-US" sz="2400" dirty="0">
                <a:solidFill>
                  <a:schemeClr val="bg1"/>
                </a:solidFill>
              </a:rPr>
              <a:t>Motivation</a:t>
            </a:r>
            <a:endParaRPr lang="en-IL" sz="2400" dirty="0">
              <a:solidFill>
                <a:schemeClr val="bg1"/>
              </a:solidFill>
            </a:endParaRPr>
          </a:p>
        </p:txBody>
      </p:sp>
      <p:sp>
        <p:nvSpPr>
          <p:cNvPr id="9" name="Slide Number Placeholder 3">
            <a:extLst>
              <a:ext uri="{FF2B5EF4-FFF2-40B4-BE49-F238E27FC236}">
                <a16:creationId xmlns:a16="http://schemas.microsoft.com/office/drawing/2014/main" id="{C69C9837-F043-43AF-872E-C9DB1FC0326A}"/>
              </a:ext>
            </a:extLst>
          </p:cNvPr>
          <p:cNvSpPr>
            <a:spLocks noGrp="1"/>
          </p:cNvSpPr>
          <p:nvPr>
            <p:ph type="sldNum" idx="12"/>
          </p:nvPr>
        </p:nvSpPr>
        <p:spPr>
          <a:xfrm>
            <a:off x="8351040" y="4198951"/>
            <a:ext cx="856684" cy="502444"/>
          </a:xfrm>
        </p:spPr>
        <p:txBody>
          <a:bodyPr/>
          <a:lstStyle/>
          <a:p>
            <a:fld id="{00000000-1234-1234-1234-123412341234}" type="slidenum">
              <a:rPr lang="pl-PL" smtClean="0"/>
              <a:pPr/>
              <a:t>22</a:t>
            </a:fld>
            <a:endParaRPr lang="pl-PL" dirty="0"/>
          </a:p>
        </p:txBody>
      </p:sp>
      <p:sp>
        <p:nvSpPr>
          <p:cNvPr id="4" name="Rectangle 3">
            <a:extLst>
              <a:ext uri="{FF2B5EF4-FFF2-40B4-BE49-F238E27FC236}">
                <a16:creationId xmlns:a16="http://schemas.microsoft.com/office/drawing/2014/main" id="{A668B1B2-0EF0-4AC9-8BA4-C5278F3F9576}"/>
              </a:ext>
            </a:extLst>
          </p:cNvPr>
          <p:cNvSpPr/>
          <p:nvPr/>
        </p:nvSpPr>
        <p:spPr>
          <a:xfrm>
            <a:off x="7322345" y="1064419"/>
            <a:ext cx="292894"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 name="TextBox 2">
            <a:extLst>
              <a:ext uri="{FF2B5EF4-FFF2-40B4-BE49-F238E27FC236}">
                <a16:creationId xmlns:a16="http://schemas.microsoft.com/office/drawing/2014/main" id="{DA2F0888-AAA2-48FE-911F-BA4FCBCE31EA}"/>
              </a:ext>
            </a:extLst>
          </p:cNvPr>
          <p:cNvSpPr txBox="1"/>
          <p:nvPr/>
        </p:nvSpPr>
        <p:spPr>
          <a:xfrm>
            <a:off x="7254480" y="1011305"/>
            <a:ext cx="457199" cy="230832"/>
          </a:xfrm>
          <a:prstGeom prst="rect">
            <a:avLst/>
          </a:prstGeom>
          <a:noFill/>
          <a:ln>
            <a:noFill/>
          </a:ln>
        </p:spPr>
        <p:txBody>
          <a:bodyPr wrap="square" rtlCol="0">
            <a:spAutoFit/>
          </a:bodyPr>
          <a:lstStyle/>
          <a:p>
            <a:r>
              <a:rPr lang="en-US" sz="900" b="1"/>
              <a:t>2024</a:t>
            </a:r>
            <a:endParaRPr lang="en-IL" sz="900" b="1" dirty="0"/>
          </a:p>
        </p:txBody>
      </p:sp>
    </p:spTree>
    <p:extLst>
      <p:ext uri="{BB962C8B-B14F-4D97-AF65-F5344CB8AC3E}">
        <p14:creationId xmlns:p14="http://schemas.microsoft.com/office/powerpoint/2010/main" val="617886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2E77407-4FB3-468D-B68C-EB3F4F86ACD3}"/>
              </a:ext>
            </a:extLst>
          </p:cNvPr>
          <p:cNvSpPr txBox="1"/>
          <p:nvPr/>
        </p:nvSpPr>
        <p:spPr>
          <a:xfrm>
            <a:off x="93918" y="569695"/>
            <a:ext cx="5113876" cy="1200329"/>
          </a:xfrm>
          <a:prstGeom prst="rect">
            <a:avLst/>
          </a:prstGeom>
          <a:noFill/>
        </p:spPr>
        <p:txBody>
          <a:bodyPr wrap="square">
            <a:spAutoFit/>
          </a:bodyPr>
          <a:lstStyle/>
          <a:p>
            <a:pPr algn="just"/>
            <a:r>
              <a:rPr lang="en-GB" sz="1200" b="0" i="0" u="none" strike="noStrike" baseline="0" dirty="0">
                <a:solidFill>
                  <a:schemeClr val="bg1"/>
                </a:solidFill>
                <a:latin typeface="Arial" panose="020B0604020202020204" pitchFamily="34" charset="0"/>
              </a:rPr>
              <a:t>Characterization of neutron-induced reaction rates on unstable isotopes is essential for understanding the nucleosynthesis occurring in astrophysical events involving massive stars (s-processes - </a:t>
            </a:r>
            <a:r>
              <a:rPr lang="en-GB" sz="1200" dirty="0">
                <a:solidFill>
                  <a:schemeClr val="bg1"/>
                </a:solidFill>
                <a:latin typeface="Arial" panose="020B0604020202020204" pitchFamily="34" charset="0"/>
              </a:rPr>
              <a:t>e.g., t</a:t>
            </a:r>
            <a:r>
              <a:rPr lang="en-GB" sz="1200" b="0" i="0" u="none" strike="noStrike" baseline="0" dirty="0">
                <a:solidFill>
                  <a:schemeClr val="bg1"/>
                </a:solidFill>
                <a:latin typeface="Arial" panose="020B0604020202020204" pitchFamily="34" charset="0"/>
              </a:rPr>
              <a:t>he s-process acting in the range from Ag to Sb):</a:t>
            </a:r>
          </a:p>
          <a:p>
            <a:pPr algn="just"/>
            <a:endParaRPr lang="en-GB" sz="1200" b="0" i="0" u="none" strike="noStrike" baseline="0" dirty="0">
              <a:solidFill>
                <a:schemeClr val="bg1"/>
              </a:solidFill>
              <a:latin typeface="Arial" panose="020B0604020202020204" pitchFamily="34" charset="0"/>
            </a:endParaRPr>
          </a:p>
          <a:p>
            <a:pPr algn="just"/>
            <a:endParaRPr lang="en-US" sz="1200" b="0" i="0" u="none" strike="noStrike" baseline="0" dirty="0">
              <a:solidFill>
                <a:schemeClr val="bg1"/>
              </a:solidFill>
              <a:latin typeface="Arial" panose="020B0604020202020204" pitchFamily="34" charset="0"/>
            </a:endParaRPr>
          </a:p>
        </p:txBody>
      </p:sp>
      <p:sp>
        <p:nvSpPr>
          <p:cNvPr id="18" name="TextBox 17">
            <a:extLst>
              <a:ext uri="{FF2B5EF4-FFF2-40B4-BE49-F238E27FC236}">
                <a16:creationId xmlns:a16="http://schemas.microsoft.com/office/drawing/2014/main" id="{60FD6809-E579-4902-A275-F385A9F044BF}"/>
              </a:ext>
            </a:extLst>
          </p:cNvPr>
          <p:cNvSpPr txBox="1"/>
          <p:nvPr/>
        </p:nvSpPr>
        <p:spPr>
          <a:xfrm>
            <a:off x="1921546" y="111161"/>
            <a:ext cx="1835944" cy="461665"/>
          </a:xfrm>
          <a:prstGeom prst="rect">
            <a:avLst/>
          </a:prstGeom>
          <a:noFill/>
        </p:spPr>
        <p:txBody>
          <a:bodyPr wrap="square" rtlCol="0">
            <a:spAutoFit/>
          </a:bodyPr>
          <a:lstStyle/>
          <a:p>
            <a:r>
              <a:rPr lang="en-US" sz="2400" dirty="0">
                <a:solidFill>
                  <a:schemeClr val="bg1"/>
                </a:solidFill>
              </a:rPr>
              <a:t>Motivation</a:t>
            </a:r>
            <a:endParaRPr lang="en-IL" sz="2400" dirty="0">
              <a:solidFill>
                <a:schemeClr val="bg1"/>
              </a:solidFill>
            </a:endParaRPr>
          </a:p>
        </p:txBody>
      </p:sp>
      <p:pic>
        <p:nvPicPr>
          <p:cNvPr id="22" name="Picture 21">
            <a:extLst>
              <a:ext uri="{FF2B5EF4-FFF2-40B4-BE49-F238E27FC236}">
                <a16:creationId xmlns:a16="http://schemas.microsoft.com/office/drawing/2014/main" id="{CA05C132-A4E4-47DC-8E6C-D695A61B99FF}"/>
              </a:ext>
            </a:extLst>
          </p:cNvPr>
          <p:cNvPicPr>
            <a:picLocks noChangeAspect="1"/>
          </p:cNvPicPr>
          <p:nvPr/>
        </p:nvPicPr>
        <p:blipFill rotWithShape="1">
          <a:blip r:embed="rId2"/>
          <a:srcRect l="71172" t="18889" r="3047" b="60278"/>
          <a:stretch/>
        </p:blipFill>
        <p:spPr>
          <a:xfrm>
            <a:off x="5315348" y="57807"/>
            <a:ext cx="3770453" cy="1713843"/>
          </a:xfrm>
          <a:prstGeom prst="rect">
            <a:avLst/>
          </a:prstGeom>
        </p:spPr>
      </p:pic>
      <p:pic>
        <p:nvPicPr>
          <p:cNvPr id="19" name="Picture 20" descr="Observing nuclear reactions in the formation of heavy elements">
            <a:extLst>
              <a:ext uri="{FF2B5EF4-FFF2-40B4-BE49-F238E27FC236}">
                <a16:creationId xmlns:a16="http://schemas.microsoft.com/office/drawing/2014/main" id="{71EA3D19-F959-4DF5-B88D-40E827EEC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069" y="1821656"/>
            <a:ext cx="5802732" cy="3264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365E9B0-9A48-49C3-9792-DD35F9F8D181}"/>
                  </a:ext>
                </a:extLst>
              </p:cNvPr>
              <p:cNvSpPr txBox="1"/>
              <p:nvPr/>
            </p:nvSpPr>
            <p:spPr>
              <a:xfrm>
                <a:off x="93918" y="1578578"/>
                <a:ext cx="3189151" cy="2718052"/>
              </a:xfrm>
              <a:prstGeom prst="rect">
                <a:avLst/>
              </a:prstGeom>
              <a:noFill/>
            </p:spPr>
            <p:txBody>
              <a:bodyPr wrap="square">
                <a:spAutoFit/>
              </a:bodyPr>
              <a:lstStyle/>
              <a:p>
                <a:pPr algn="just"/>
                <a:r>
                  <a:rPr lang="en-US" sz="1200" b="0" i="0" u="none" strike="noStrike" baseline="0" dirty="0">
                    <a:solidFill>
                      <a:schemeClr val="bg1"/>
                    </a:solidFill>
                    <a:latin typeface="Arial" panose="020B0604020202020204" pitchFamily="34" charset="0"/>
                  </a:rPr>
                  <a:t>An enriched water (</a:t>
                </a:r>
                <a14:m>
                  <m:oMath xmlns:m="http://schemas.openxmlformats.org/officeDocument/2006/math">
                    <m:sSub>
                      <m:sSubPr>
                        <m:ctrlPr>
                          <a:rPr lang="en-US" sz="1200" i="1" dirty="0">
                            <a:solidFill>
                              <a:schemeClr val="bg1"/>
                            </a:solidFill>
                            <a:latin typeface="Cambria Math" panose="02040503050406030204" pitchFamily="18" charset="0"/>
                          </a:rPr>
                        </m:ctrlPr>
                      </m:sSubPr>
                      <m:e>
                        <m:r>
                          <a:rPr lang="en-US" sz="1200" i="1" dirty="0">
                            <a:solidFill>
                              <a:schemeClr val="bg1"/>
                            </a:solidFill>
                            <a:latin typeface="Cambria Math" panose="02040503050406030204" pitchFamily="18" charset="0"/>
                          </a:rPr>
                          <m:t>𝐻</m:t>
                        </m:r>
                      </m:e>
                      <m:sub>
                        <m:r>
                          <a:rPr lang="en-US" sz="1200" i="1" dirty="0">
                            <a:solidFill>
                              <a:schemeClr val="bg1"/>
                            </a:solidFill>
                            <a:latin typeface="Cambria Math" panose="02040503050406030204" pitchFamily="18" charset="0"/>
                          </a:rPr>
                          <m:t>2</m:t>
                        </m:r>
                      </m:sub>
                    </m:sSub>
                    <m:sPre>
                      <m:sPrePr>
                        <m:ctrlPr>
                          <a:rPr lang="en-US" sz="1200" i="1" dirty="0">
                            <a:solidFill>
                              <a:schemeClr val="bg1"/>
                            </a:solidFill>
                            <a:latin typeface="Cambria Math" panose="02040503050406030204" pitchFamily="18" charset="0"/>
                          </a:rPr>
                        </m:ctrlPr>
                      </m:sPrePr>
                      <m:sub/>
                      <m:sup>
                        <m:r>
                          <a:rPr lang="en-US" sz="1200" i="1">
                            <a:solidFill>
                              <a:schemeClr val="bg1"/>
                            </a:solidFill>
                            <a:latin typeface="Cambria Math" panose="02040503050406030204" pitchFamily="18" charset="0"/>
                          </a:rPr>
                          <m:t>18</m:t>
                        </m:r>
                      </m:sup>
                      <m:e>
                        <m:r>
                          <a:rPr lang="en-US" sz="1200" i="1">
                            <a:solidFill>
                              <a:schemeClr val="bg1"/>
                            </a:solidFill>
                            <a:latin typeface="Cambria Math" panose="02040503050406030204" pitchFamily="18" charset="0"/>
                          </a:rPr>
                          <m:t>𝑂</m:t>
                        </m:r>
                      </m:e>
                    </m:sPre>
                  </m:oMath>
                </a14:m>
                <a:r>
                  <a:rPr lang="en-GB" sz="1200" b="0" i="0" u="none" strike="noStrike" baseline="0" dirty="0">
                    <a:solidFill>
                      <a:schemeClr val="bg1"/>
                    </a:solidFill>
                    <a:latin typeface="Arial" panose="020B0604020202020204" pitchFamily="34" charset="0"/>
                  </a:rPr>
                  <a:t>) target is under consideration at SARAF, for using the (</a:t>
                </a:r>
                <a:r>
                  <a:rPr lang="en-GB" sz="1200" b="0" i="0" u="none" strike="noStrike" baseline="0" dirty="0" err="1">
                    <a:solidFill>
                      <a:schemeClr val="bg1"/>
                    </a:solidFill>
                    <a:latin typeface="Arial" panose="020B0604020202020204" pitchFamily="34" charset="0"/>
                  </a:rPr>
                  <a:t>p,n</a:t>
                </a:r>
                <a:r>
                  <a:rPr lang="en-GB" sz="1200" b="0" i="0" u="none" strike="noStrike" baseline="0" dirty="0">
                    <a:solidFill>
                      <a:schemeClr val="bg1"/>
                    </a:solidFill>
                    <a:latin typeface="Arial" panose="020B0604020202020204" pitchFamily="34" charset="0"/>
                  </a:rPr>
                  <a:t>) reaction at an accelerated proton energy of 2.6 MeV in order to produce a 5 </a:t>
                </a:r>
                <a:r>
                  <a:rPr lang="en-US" sz="1200" dirty="0">
                    <a:solidFill>
                      <a:schemeClr val="bg1"/>
                    </a:solidFill>
                    <a:latin typeface="Arial" panose="020B0604020202020204" pitchFamily="34" charset="0"/>
                  </a:rPr>
                  <a:t>k</a:t>
                </a:r>
                <a:r>
                  <a:rPr lang="en-GB" sz="1200" b="0" i="0" u="none" strike="noStrike" baseline="0" dirty="0">
                    <a:solidFill>
                      <a:schemeClr val="bg1"/>
                    </a:solidFill>
                    <a:latin typeface="Arial" panose="020B0604020202020204" pitchFamily="34" charset="0"/>
                  </a:rPr>
                  <a:t>eV Quasi-Maxwellian neutron spectrum. So far, this reaction has been operated on solid targets, with corresponding low proton current and neutron flux. We aim to make use of the very high current available at SARAF-II to produce orders of magnitude more neutrons, and thus require a high-density target that is able to withstand high currents, which leads us to select a liquid based target. The only relevant liquid is </a:t>
                </a:r>
                <a14:m>
                  <m:oMath xmlns:m="http://schemas.openxmlformats.org/officeDocument/2006/math">
                    <m:sSub>
                      <m:sSubPr>
                        <m:ctrlPr>
                          <a:rPr lang="en-US" sz="1200" i="1" dirty="0">
                            <a:solidFill>
                              <a:schemeClr val="bg1"/>
                            </a:solidFill>
                            <a:latin typeface="Cambria Math" panose="02040503050406030204" pitchFamily="18" charset="0"/>
                          </a:rPr>
                        </m:ctrlPr>
                      </m:sSubPr>
                      <m:e>
                        <m:r>
                          <a:rPr lang="en-US" sz="1200" i="1" dirty="0">
                            <a:solidFill>
                              <a:schemeClr val="bg1"/>
                            </a:solidFill>
                            <a:latin typeface="Cambria Math" panose="02040503050406030204" pitchFamily="18" charset="0"/>
                          </a:rPr>
                          <m:t>𝐻</m:t>
                        </m:r>
                      </m:e>
                      <m:sub>
                        <m:r>
                          <a:rPr lang="en-US" sz="1200" i="1" dirty="0">
                            <a:solidFill>
                              <a:schemeClr val="bg1"/>
                            </a:solidFill>
                            <a:latin typeface="Cambria Math" panose="02040503050406030204" pitchFamily="18" charset="0"/>
                          </a:rPr>
                          <m:t>2</m:t>
                        </m:r>
                      </m:sub>
                    </m:sSub>
                    <m:sPre>
                      <m:sPrePr>
                        <m:ctrlPr>
                          <a:rPr lang="en-US" sz="1200" i="1" dirty="0">
                            <a:solidFill>
                              <a:schemeClr val="bg1"/>
                            </a:solidFill>
                            <a:latin typeface="Cambria Math" panose="02040503050406030204" pitchFamily="18" charset="0"/>
                          </a:rPr>
                        </m:ctrlPr>
                      </m:sPrePr>
                      <m:sub/>
                      <m:sup>
                        <m:r>
                          <a:rPr lang="en-US" sz="1200" i="1">
                            <a:solidFill>
                              <a:schemeClr val="bg1"/>
                            </a:solidFill>
                            <a:latin typeface="Cambria Math" panose="02040503050406030204" pitchFamily="18" charset="0"/>
                          </a:rPr>
                          <m:t>18</m:t>
                        </m:r>
                      </m:sup>
                      <m:e>
                        <m:r>
                          <a:rPr lang="en-US" sz="1200" i="1">
                            <a:solidFill>
                              <a:schemeClr val="bg1"/>
                            </a:solidFill>
                            <a:latin typeface="Cambria Math" panose="02040503050406030204" pitchFamily="18" charset="0"/>
                          </a:rPr>
                          <m:t>𝑂</m:t>
                        </m:r>
                      </m:e>
                    </m:sPre>
                  </m:oMath>
                </a14:m>
                <a:r>
                  <a:rPr lang="en-US" sz="1200" b="0" i="0" u="none" strike="noStrike" baseline="0" dirty="0">
                    <a:solidFill>
                      <a:schemeClr val="bg1"/>
                    </a:solidFill>
                    <a:latin typeface="Arial" panose="020B0604020202020204" pitchFamily="34" charset="0"/>
                  </a:rPr>
                  <a:t>.</a:t>
                </a:r>
              </a:p>
            </p:txBody>
          </p:sp>
        </mc:Choice>
        <mc:Fallback xmlns="">
          <p:sp>
            <p:nvSpPr>
              <p:cNvPr id="21" name="TextBox 20">
                <a:extLst>
                  <a:ext uri="{FF2B5EF4-FFF2-40B4-BE49-F238E27FC236}">
                    <a16:creationId xmlns:a16="http://schemas.microsoft.com/office/drawing/2014/main" id="{C365E9B0-9A48-49C3-9792-DD35F9F8D181}"/>
                  </a:ext>
                </a:extLst>
              </p:cNvPr>
              <p:cNvSpPr txBox="1">
                <a:spLocks noRot="1" noChangeAspect="1" noMove="1" noResize="1" noEditPoints="1" noAdjustHandles="1" noChangeArrowheads="1" noChangeShapeType="1" noTextEdit="1"/>
              </p:cNvSpPr>
              <p:nvPr/>
            </p:nvSpPr>
            <p:spPr>
              <a:xfrm>
                <a:off x="93918" y="1578578"/>
                <a:ext cx="3189151" cy="2718052"/>
              </a:xfrm>
              <a:prstGeom prst="rect">
                <a:avLst/>
              </a:prstGeom>
              <a:blipFill>
                <a:blip r:embed="rId4"/>
                <a:stretch>
                  <a:fillRect b="-448"/>
                </a:stretch>
              </a:blipFill>
            </p:spPr>
            <p:txBody>
              <a:bodyPr/>
              <a:lstStyle/>
              <a:p>
                <a:r>
                  <a:rPr lang="en-IL">
                    <a:noFill/>
                  </a:rPr>
                  <a:t> </a:t>
                </a:r>
              </a:p>
            </p:txBody>
          </p:sp>
        </mc:Fallback>
      </mc:AlternateContent>
      <p:sp>
        <p:nvSpPr>
          <p:cNvPr id="26" name="Slide Number Placeholder 3">
            <a:extLst>
              <a:ext uri="{FF2B5EF4-FFF2-40B4-BE49-F238E27FC236}">
                <a16:creationId xmlns:a16="http://schemas.microsoft.com/office/drawing/2014/main" id="{75290013-107E-4430-B65B-1B3C07D5673E}"/>
              </a:ext>
            </a:extLst>
          </p:cNvPr>
          <p:cNvSpPr>
            <a:spLocks noGrp="1"/>
          </p:cNvSpPr>
          <p:nvPr>
            <p:ph type="sldNum" idx="12"/>
          </p:nvPr>
        </p:nvSpPr>
        <p:spPr>
          <a:xfrm>
            <a:off x="8065290" y="4241814"/>
            <a:ext cx="856684" cy="502444"/>
          </a:xfrm>
        </p:spPr>
        <p:txBody>
          <a:bodyPr/>
          <a:lstStyle/>
          <a:p>
            <a:fld id="{00000000-1234-1234-1234-123412341234}" type="slidenum">
              <a:rPr lang="pl-PL" smtClean="0"/>
              <a:pPr/>
              <a:t>23</a:t>
            </a:fld>
            <a:endParaRPr lang="pl-PL"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E1A97EE-1DE1-4661-B003-6FBD0A9E0226}"/>
                  </a:ext>
                </a:extLst>
              </p:cNvPr>
              <p:cNvSpPr txBox="1"/>
              <p:nvPr/>
            </p:nvSpPr>
            <p:spPr>
              <a:xfrm>
                <a:off x="-654657" y="4417272"/>
                <a:ext cx="4686300" cy="5477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IL" sz="1100" i="1" smtClean="0">
                          <a:solidFill>
                            <a:schemeClr val="bg1"/>
                          </a:solidFill>
                          <a:latin typeface="Cambria Math" panose="02040503050406030204" pitchFamily="18" charset="0"/>
                        </a:rPr>
                        <m:t>𝑀𝐴𝐶𝑆</m:t>
                      </m:r>
                      <m:r>
                        <a:rPr lang="en-IL" sz="1100" i="0">
                          <a:solidFill>
                            <a:schemeClr val="bg1"/>
                          </a:solidFill>
                          <a:latin typeface="Cambria Math" panose="02040503050406030204" pitchFamily="18" charset="0"/>
                        </a:rPr>
                        <m:t>=</m:t>
                      </m:r>
                      <m:d>
                        <m:dPr>
                          <m:begChr m:val="〈"/>
                          <m:endChr m:val="〉"/>
                          <m:ctrlPr>
                            <a:rPr lang="en-IL" sz="1100" i="1">
                              <a:solidFill>
                                <a:schemeClr val="bg1"/>
                              </a:solidFill>
                              <a:latin typeface="Cambria Math" panose="02040503050406030204" pitchFamily="18" charset="0"/>
                            </a:rPr>
                          </m:ctrlPr>
                        </m:dPr>
                        <m:e>
                          <m:r>
                            <a:rPr lang="en-IL" sz="1100" i="1">
                              <a:solidFill>
                                <a:schemeClr val="bg1"/>
                              </a:solidFill>
                              <a:latin typeface="Cambria Math" panose="02040503050406030204" pitchFamily="18" charset="0"/>
                            </a:rPr>
                            <m:t>𝜎</m:t>
                          </m:r>
                        </m:e>
                      </m:d>
                      <m:r>
                        <a:rPr lang="en-IL" sz="1100" i="0">
                          <a:solidFill>
                            <a:schemeClr val="bg1"/>
                          </a:solidFill>
                          <a:latin typeface="Cambria Math" panose="02040503050406030204" pitchFamily="18" charset="0"/>
                        </a:rPr>
                        <m:t>=</m:t>
                      </m:r>
                      <m:f>
                        <m:fPr>
                          <m:ctrlPr>
                            <a:rPr lang="en-IL" sz="1100" i="1">
                              <a:solidFill>
                                <a:schemeClr val="bg1"/>
                              </a:solidFill>
                              <a:latin typeface="Cambria Math" panose="02040503050406030204" pitchFamily="18" charset="0"/>
                            </a:rPr>
                          </m:ctrlPr>
                        </m:fPr>
                        <m:num>
                          <m:d>
                            <m:dPr>
                              <m:begChr m:val="〈"/>
                              <m:endChr m:val="〉"/>
                              <m:ctrlPr>
                                <a:rPr lang="en-IL" sz="1100" i="1">
                                  <a:solidFill>
                                    <a:schemeClr val="bg1"/>
                                  </a:solidFill>
                                  <a:latin typeface="Cambria Math" panose="02040503050406030204" pitchFamily="18" charset="0"/>
                                </a:rPr>
                              </m:ctrlPr>
                            </m:dPr>
                            <m:e>
                              <m:r>
                                <a:rPr lang="en-IL" sz="1100" i="1">
                                  <a:solidFill>
                                    <a:schemeClr val="bg1"/>
                                  </a:solidFill>
                                  <a:latin typeface="Cambria Math" panose="02040503050406030204" pitchFamily="18" charset="0"/>
                                </a:rPr>
                                <m:t>𝜎</m:t>
                              </m:r>
                              <m:r>
                                <a:rPr lang="en-IL" sz="1100" i="1">
                                  <a:solidFill>
                                    <a:schemeClr val="bg1"/>
                                  </a:solidFill>
                                  <a:latin typeface="Cambria Math" panose="02040503050406030204" pitchFamily="18" charset="0"/>
                                </a:rPr>
                                <m:t>𝑣</m:t>
                              </m:r>
                            </m:e>
                          </m:d>
                        </m:num>
                        <m:den>
                          <m:sSub>
                            <m:sSubPr>
                              <m:ctrlPr>
                                <a:rPr lang="en-IL" sz="1100" i="1">
                                  <a:solidFill>
                                    <a:schemeClr val="bg1"/>
                                  </a:solidFill>
                                  <a:latin typeface="Cambria Math" panose="02040503050406030204" pitchFamily="18" charset="0"/>
                                </a:rPr>
                              </m:ctrlPr>
                            </m:sSubPr>
                            <m:e>
                              <m:r>
                                <a:rPr lang="en-IL" sz="1100" i="1">
                                  <a:solidFill>
                                    <a:schemeClr val="bg1"/>
                                  </a:solidFill>
                                  <a:latin typeface="Cambria Math" panose="02040503050406030204" pitchFamily="18" charset="0"/>
                                </a:rPr>
                                <m:t>𝑣</m:t>
                              </m:r>
                            </m:e>
                            <m:sub>
                              <m:r>
                                <m:rPr>
                                  <m:sty m:val="p"/>
                                </m:rPr>
                                <a:rPr lang="en-IL" sz="1100" i="0">
                                  <a:solidFill>
                                    <a:schemeClr val="bg1"/>
                                  </a:solidFill>
                                  <a:latin typeface="Cambria Math" panose="02040503050406030204" pitchFamily="18" charset="0"/>
                                </a:rPr>
                                <m:t>T</m:t>
                              </m:r>
                            </m:sub>
                          </m:sSub>
                        </m:den>
                      </m:f>
                      <m:r>
                        <a:rPr lang="en-IL" sz="1100" i="0">
                          <a:solidFill>
                            <a:schemeClr val="bg1"/>
                          </a:solidFill>
                          <a:latin typeface="Cambria Math" panose="02040503050406030204" pitchFamily="18" charset="0"/>
                        </a:rPr>
                        <m:t>=</m:t>
                      </m:r>
                      <m:f>
                        <m:fPr>
                          <m:ctrlPr>
                            <a:rPr lang="en-IL" sz="1100" i="1">
                              <a:solidFill>
                                <a:schemeClr val="bg1"/>
                              </a:solidFill>
                              <a:latin typeface="Cambria Math" panose="02040503050406030204" pitchFamily="18" charset="0"/>
                            </a:rPr>
                          </m:ctrlPr>
                        </m:fPr>
                        <m:num>
                          <m:r>
                            <a:rPr lang="en-IL" sz="1100" i="0">
                              <a:solidFill>
                                <a:schemeClr val="bg1"/>
                              </a:solidFill>
                              <a:latin typeface="Cambria Math" panose="02040503050406030204" pitchFamily="18" charset="0"/>
                            </a:rPr>
                            <m:t>2</m:t>
                          </m:r>
                        </m:num>
                        <m:den>
                          <m:rad>
                            <m:radPr>
                              <m:degHide m:val="on"/>
                              <m:ctrlPr>
                                <a:rPr lang="en-IL" sz="1100" i="1">
                                  <a:solidFill>
                                    <a:schemeClr val="bg1"/>
                                  </a:solidFill>
                                  <a:latin typeface="Cambria Math" panose="02040503050406030204" pitchFamily="18" charset="0"/>
                                </a:rPr>
                              </m:ctrlPr>
                            </m:radPr>
                            <m:deg/>
                            <m:e>
                              <m:r>
                                <a:rPr lang="en-IL" sz="1100" i="1">
                                  <a:solidFill>
                                    <a:schemeClr val="bg1"/>
                                  </a:solidFill>
                                  <a:latin typeface="Cambria Math" panose="02040503050406030204" pitchFamily="18" charset="0"/>
                                </a:rPr>
                                <m:t>𝜋</m:t>
                              </m:r>
                            </m:e>
                          </m:rad>
                        </m:den>
                      </m:f>
                      <m:f>
                        <m:fPr>
                          <m:ctrlPr>
                            <a:rPr lang="en-IL" sz="1100" i="1">
                              <a:solidFill>
                                <a:schemeClr val="bg1"/>
                              </a:solidFill>
                              <a:latin typeface="Cambria Math" panose="02040503050406030204" pitchFamily="18" charset="0"/>
                            </a:rPr>
                          </m:ctrlPr>
                        </m:fPr>
                        <m:num>
                          <m:nary>
                            <m:naryPr>
                              <m:limLoc m:val="subSup"/>
                              <m:ctrlPr>
                                <a:rPr lang="en-IL" sz="1100" i="1">
                                  <a:solidFill>
                                    <a:schemeClr val="bg1"/>
                                  </a:solidFill>
                                  <a:latin typeface="Cambria Math" panose="02040503050406030204" pitchFamily="18" charset="0"/>
                                </a:rPr>
                              </m:ctrlPr>
                            </m:naryPr>
                            <m:sub>
                              <m:r>
                                <a:rPr lang="en-IL" sz="1100" i="0">
                                  <a:solidFill>
                                    <a:schemeClr val="bg1"/>
                                  </a:solidFill>
                                  <a:latin typeface="Cambria Math" panose="02040503050406030204" pitchFamily="18" charset="0"/>
                                </a:rPr>
                                <m:t>0</m:t>
                              </m:r>
                            </m:sub>
                            <m:sup>
                              <m:r>
                                <a:rPr lang="en-IL" sz="1100" i="0">
                                  <a:solidFill>
                                    <a:schemeClr val="bg1"/>
                                  </a:solidFill>
                                  <a:latin typeface="Cambria Math" panose="02040503050406030204" pitchFamily="18" charset="0"/>
                                </a:rPr>
                                <m:t>∞</m:t>
                              </m:r>
                            </m:sup>
                            <m:e>
                              <m:sSup>
                                <m:sSupPr>
                                  <m:ctrlPr>
                                    <a:rPr lang="en-IL" sz="1100" i="1">
                                      <a:solidFill>
                                        <a:schemeClr val="bg1"/>
                                      </a:solidFill>
                                      <a:latin typeface="Cambria Math" panose="02040503050406030204" pitchFamily="18" charset="0"/>
                                    </a:rPr>
                                  </m:ctrlPr>
                                </m:sSupPr>
                                <m:e>
                                  <m:r>
                                    <a:rPr lang="en-IL" sz="1100" i="1">
                                      <a:solidFill>
                                        <a:schemeClr val="bg1"/>
                                      </a:solidFill>
                                      <a:latin typeface="Cambria Math" panose="02040503050406030204" pitchFamily="18" charset="0"/>
                                    </a:rPr>
                                    <m:t>𝑒</m:t>
                                  </m:r>
                                </m:e>
                                <m:sup>
                                  <m:r>
                                    <a:rPr lang="en-IL" sz="1100" i="0">
                                      <a:solidFill>
                                        <a:schemeClr val="bg1"/>
                                      </a:solidFill>
                                      <a:latin typeface="Cambria Math" panose="02040503050406030204" pitchFamily="18" charset="0"/>
                                    </a:rPr>
                                    <m:t>−</m:t>
                                  </m:r>
                                  <m:f>
                                    <m:fPr>
                                      <m:type m:val="lin"/>
                                      <m:ctrlPr>
                                        <a:rPr lang="en-IL" sz="1100" i="1">
                                          <a:solidFill>
                                            <a:schemeClr val="bg1"/>
                                          </a:solidFill>
                                          <a:latin typeface="Cambria Math" panose="02040503050406030204" pitchFamily="18" charset="0"/>
                                        </a:rPr>
                                      </m:ctrlPr>
                                    </m:fPr>
                                    <m:num>
                                      <m:r>
                                        <a:rPr lang="en-IL" sz="1100" i="1">
                                          <a:solidFill>
                                            <a:schemeClr val="bg1"/>
                                          </a:solidFill>
                                          <a:latin typeface="Cambria Math" panose="02040503050406030204" pitchFamily="18" charset="0"/>
                                        </a:rPr>
                                        <m:t>𝐸</m:t>
                                      </m:r>
                                    </m:num>
                                    <m:den>
                                      <m:r>
                                        <a:rPr lang="en-IL" sz="1100" i="1">
                                          <a:solidFill>
                                            <a:schemeClr val="bg1"/>
                                          </a:solidFill>
                                          <a:latin typeface="Cambria Math" panose="02040503050406030204" pitchFamily="18" charset="0"/>
                                        </a:rPr>
                                        <m:t>𝑘</m:t>
                                      </m:r>
                                    </m:den>
                                  </m:f>
                                  <m:r>
                                    <a:rPr lang="en-IL" sz="1100" i="1">
                                      <a:solidFill>
                                        <a:schemeClr val="bg1"/>
                                      </a:solidFill>
                                      <a:latin typeface="Cambria Math" panose="02040503050406030204" pitchFamily="18" charset="0"/>
                                    </a:rPr>
                                    <m:t>𝑇</m:t>
                                  </m:r>
                                </m:sup>
                              </m:sSup>
                              <m:r>
                                <a:rPr lang="en-IL" sz="1100" i="1">
                                  <a:solidFill>
                                    <a:schemeClr val="bg1"/>
                                  </a:solidFill>
                                  <a:latin typeface="Cambria Math" panose="02040503050406030204" pitchFamily="18" charset="0"/>
                                </a:rPr>
                                <m:t>𝜎</m:t>
                              </m:r>
                              <m:d>
                                <m:dPr>
                                  <m:ctrlPr>
                                    <a:rPr lang="en-IL" sz="1100" i="1">
                                      <a:solidFill>
                                        <a:schemeClr val="bg1"/>
                                      </a:solidFill>
                                      <a:latin typeface="Cambria Math" panose="02040503050406030204" pitchFamily="18" charset="0"/>
                                    </a:rPr>
                                  </m:ctrlPr>
                                </m:dPr>
                                <m:e>
                                  <m:r>
                                    <a:rPr lang="en-IL" sz="1100" i="1">
                                      <a:solidFill>
                                        <a:schemeClr val="bg1"/>
                                      </a:solidFill>
                                      <a:latin typeface="Cambria Math" panose="02040503050406030204" pitchFamily="18" charset="0"/>
                                    </a:rPr>
                                    <m:t>𝐸</m:t>
                                  </m:r>
                                </m:e>
                              </m:d>
                              <m:r>
                                <a:rPr lang="en-IL" sz="1100" i="1">
                                  <a:solidFill>
                                    <a:schemeClr val="bg1"/>
                                  </a:solidFill>
                                  <a:latin typeface="Cambria Math" panose="02040503050406030204" pitchFamily="18" charset="0"/>
                                </a:rPr>
                                <m:t>𝐸𝑑𝐸</m:t>
                              </m:r>
                            </m:e>
                          </m:nary>
                        </m:num>
                        <m:den>
                          <m:nary>
                            <m:naryPr>
                              <m:limLoc m:val="subSup"/>
                              <m:ctrlPr>
                                <a:rPr lang="en-IL" sz="1100" i="1">
                                  <a:solidFill>
                                    <a:schemeClr val="bg1"/>
                                  </a:solidFill>
                                  <a:latin typeface="Cambria Math" panose="02040503050406030204" pitchFamily="18" charset="0"/>
                                </a:rPr>
                              </m:ctrlPr>
                            </m:naryPr>
                            <m:sub>
                              <m:r>
                                <a:rPr lang="en-IL" sz="1100" i="0">
                                  <a:solidFill>
                                    <a:schemeClr val="bg1"/>
                                  </a:solidFill>
                                  <a:latin typeface="Cambria Math" panose="02040503050406030204" pitchFamily="18" charset="0"/>
                                </a:rPr>
                                <m:t>0</m:t>
                              </m:r>
                            </m:sub>
                            <m:sup>
                              <m:r>
                                <a:rPr lang="en-IL" sz="1100" i="0">
                                  <a:solidFill>
                                    <a:schemeClr val="bg1"/>
                                  </a:solidFill>
                                  <a:latin typeface="Cambria Math" panose="02040503050406030204" pitchFamily="18" charset="0"/>
                                </a:rPr>
                                <m:t>∞</m:t>
                              </m:r>
                            </m:sup>
                            <m:e>
                              <m:sSup>
                                <m:sSupPr>
                                  <m:ctrlPr>
                                    <a:rPr lang="en-IL" sz="1100" i="1">
                                      <a:solidFill>
                                        <a:schemeClr val="bg1"/>
                                      </a:solidFill>
                                      <a:latin typeface="Cambria Math" panose="02040503050406030204" pitchFamily="18" charset="0"/>
                                    </a:rPr>
                                  </m:ctrlPr>
                                </m:sSupPr>
                                <m:e>
                                  <m:r>
                                    <a:rPr lang="en-IL" sz="1100" i="1">
                                      <a:solidFill>
                                        <a:schemeClr val="bg1"/>
                                      </a:solidFill>
                                      <a:latin typeface="Cambria Math" panose="02040503050406030204" pitchFamily="18" charset="0"/>
                                    </a:rPr>
                                    <m:t>𝑒</m:t>
                                  </m:r>
                                </m:e>
                                <m:sup>
                                  <m:r>
                                    <a:rPr lang="en-IL" sz="1100" i="0">
                                      <a:solidFill>
                                        <a:schemeClr val="bg1"/>
                                      </a:solidFill>
                                      <a:latin typeface="Cambria Math" panose="02040503050406030204" pitchFamily="18" charset="0"/>
                                    </a:rPr>
                                    <m:t>−</m:t>
                                  </m:r>
                                  <m:f>
                                    <m:fPr>
                                      <m:type m:val="lin"/>
                                      <m:ctrlPr>
                                        <a:rPr lang="en-IL" sz="1100" i="1">
                                          <a:solidFill>
                                            <a:schemeClr val="bg1"/>
                                          </a:solidFill>
                                          <a:latin typeface="Cambria Math" panose="02040503050406030204" pitchFamily="18" charset="0"/>
                                        </a:rPr>
                                      </m:ctrlPr>
                                    </m:fPr>
                                    <m:num>
                                      <m:r>
                                        <a:rPr lang="en-IL" sz="1100" i="1">
                                          <a:solidFill>
                                            <a:schemeClr val="bg1"/>
                                          </a:solidFill>
                                          <a:latin typeface="Cambria Math" panose="02040503050406030204" pitchFamily="18" charset="0"/>
                                        </a:rPr>
                                        <m:t>𝐸</m:t>
                                      </m:r>
                                    </m:num>
                                    <m:den>
                                      <m:r>
                                        <a:rPr lang="en-IL" sz="1100" i="1">
                                          <a:solidFill>
                                            <a:schemeClr val="bg1"/>
                                          </a:solidFill>
                                          <a:latin typeface="Cambria Math" panose="02040503050406030204" pitchFamily="18" charset="0"/>
                                        </a:rPr>
                                        <m:t>𝑘</m:t>
                                      </m:r>
                                    </m:den>
                                  </m:f>
                                  <m:r>
                                    <a:rPr lang="en-IL" sz="1100" i="1">
                                      <a:solidFill>
                                        <a:schemeClr val="bg1"/>
                                      </a:solidFill>
                                      <a:latin typeface="Cambria Math" panose="02040503050406030204" pitchFamily="18" charset="0"/>
                                    </a:rPr>
                                    <m:t>𝑇</m:t>
                                  </m:r>
                                </m:sup>
                              </m:sSup>
                              <m:r>
                                <a:rPr lang="en-IL" sz="1100" i="1">
                                  <a:solidFill>
                                    <a:schemeClr val="bg1"/>
                                  </a:solidFill>
                                  <a:latin typeface="Cambria Math" panose="02040503050406030204" pitchFamily="18" charset="0"/>
                                </a:rPr>
                                <m:t>𝐸𝑑𝐸</m:t>
                              </m:r>
                            </m:e>
                          </m:nary>
                        </m:den>
                      </m:f>
                    </m:oMath>
                  </m:oMathPara>
                </a14:m>
                <a:endParaRPr lang="en-IL" sz="1100" dirty="0">
                  <a:solidFill>
                    <a:schemeClr val="bg1"/>
                  </a:solidFill>
                </a:endParaRPr>
              </a:p>
            </p:txBody>
          </p:sp>
        </mc:Choice>
        <mc:Fallback xmlns="">
          <p:sp>
            <p:nvSpPr>
              <p:cNvPr id="27" name="TextBox 26">
                <a:extLst>
                  <a:ext uri="{FF2B5EF4-FFF2-40B4-BE49-F238E27FC236}">
                    <a16:creationId xmlns:a16="http://schemas.microsoft.com/office/drawing/2014/main" id="{CE1A97EE-1DE1-4661-B003-6FBD0A9E0226}"/>
                  </a:ext>
                </a:extLst>
              </p:cNvPr>
              <p:cNvSpPr txBox="1">
                <a:spLocks noRot="1" noChangeAspect="1" noMove="1" noResize="1" noEditPoints="1" noAdjustHandles="1" noChangeArrowheads="1" noChangeShapeType="1" noTextEdit="1"/>
              </p:cNvSpPr>
              <p:nvPr/>
            </p:nvSpPr>
            <p:spPr>
              <a:xfrm>
                <a:off x="-654657" y="4417272"/>
                <a:ext cx="4686300" cy="547779"/>
              </a:xfrm>
              <a:prstGeom prst="rect">
                <a:avLst/>
              </a:prstGeom>
              <a:blipFill>
                <a:blip r:embed="rId5"/>
                <a:stretch>
                  <a:fillRect t="-55056" b="-86517"/>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3C1872A-44F7-4CEB-86EC-BB3A00706BAE}"/>
                  </a:ext>
                </a:extLst>
              </p:cNvPr>
              <p:cNvSpPr txBox="1"/>
              <p:nvPr/>
            </p:nvSpPr>
            <p:spPr>
              <a:xfrm>
                <a:off x="3390623" y="1329246"/>
                <a:ext cx="1753865" cy="334066"/>
              </a:xfrm>
              <a:prstGeom prst="rect">
                <a:avLst/>
              </a:prstGeom>
              <a:noFill/>
              <a:ln>
                <a:solidFill>
                  <a:schemeClr val="bg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pt-BR" b="0" i="1" dirty="0" smtClean="0">
                          <a:solidFill>
                            <a:schemeClr val="bg1"/>
                          </a:solidFill>
                          <a:effectLst/>
                          <a:latin typeface="Cambria Math" panose="02040503050406030204" pitchFamily="18" charset="0"/>
                        </a:rPr>
                        <m:t>𝑛</m:t>
                      </m:r>
                      <m:r>
                        <a:rPr lang="pt-BR" b="0" i="1" dirty="0" smtClean="0">
                          <a:solidFill>
                            <a:schemeClr val="bg1"/>
                          </a:solidFill>
                          <a:effectLst/>
                          <a:latin typeface="Cambria Math" panose="02040503050406030204" pitchFamily="18" charset="0"/>
                        </a:rPr>
                        <m:t> → </m:t>
                      </m:r>
                      <m:r>
                        <a:rPr lang="pt-BR" b="0" i="1" dirty="0" smtClean="0">
                          <a:solidFill>
                            <a:schemeClr val="bg1"/>
                          </a:solidFill>
                          <a:effectLst/>
                          <a:latin typeface="Cambria Math" panose="02040503050406030204" pitchFamily="18" charset="0"/>
                        </a:rPr>
                        <m:t>𝑝</m:t>
                      </m:r>
                      <m:r>
                        <a:rPr lang="pt-BR" b="0" i="1" dirty="0" smtClean="0">
                          <a:solidFill>
                            <a:schemeClr val="bg1"/>
                          </a:solidFill>
                          <a:effectLst/>
                          <a:latin typeface="Cambria Math" panose="02040503050406030204" pitchFamily="18" charset="0"/>
                        </a:rPr>
                        <m:t> + </m:t>
                      </m:r>
                      <m:sSup>
                        <m:sSupPr>
                          <m:ctrlPr>
                            <a:rPr lang="en-US" b="0" i="1" dirty="0" smtClean="0">
                              <a:solidFill>
                                <a:schemeClr val="bg1"/>
                              </a:solidFill>
                              <a:effectLst/>
                              <a:latin typeface="Cambria Math" panose="02040503050406030204" pitchFamily="18" charset="0"/>
                            </a:rPr>
                          </m:ctrlPr>
                        </m:sSupPr>
                        <m:e>
                          <m:r>
                            <a:rPr lang="pt-BR" b="0" i="1" dirty="0" smtClean="0">
                              <a:solidFill>
                                <a:schemeClr val="bg1"/>
                              </a:solidFill>
                              <a:effectLst/>
                              <a:latin typeface="Cambria Math" panose="02040503050406030204" pitchFamily="18" charset="0"/>
                            </a:rPr>
                            <m:t>𝑒</m:t>
                          </m:r>
                        </m:e>
                        <m:sup>
                          <m:r>
                            <a:rPr lang="en-US" b="0" i="1" dirty="0" smtClean="0">
                              <a:solidFill>
                                <a:schemeClr val="bg1"/>
                              </a:solidFill>
                              <a:effectLst/>
                              <a:latin typeface="Cambria Math" panose="02040503050406030204" pitchFamily="18" charset="0"/>
                            </a:rPr>
                            <m:t>−</m:t>
                          </m:r>
                        </m:sup>
                      </m:sSup>
                      <m:r>
                        <a:rPr lang="pt-BR" b="0" i="1" dirty="0" smtClean="0">
                          <a:solidFill>
                            <a:schemeClr val="bg1"/>
                          </a:solidFill>
                          <a:effectLst/>
                          <a:latin typeface="Cambria Math" panose="02040503050406030204" pitchFamily="18" charset="0"/>
                        </a:rPr>
                        <m:t> </m:t>
                      </m:r>
                      <m:r>
                        <a:rPr lang="pt-BR" b="0" i="1" dirty="0">
                          <a:solidFill>
                            <a:schemeClr val="bg1"/>
                          </a:solidFill>
                          <a:effectLst/>
                          <a:latin typeface="Cambria Math" panose="02040503050406030204" pitchFamily="18" charset="0"/>
                        </a:rPr>
                        <m:t>+</m:t>
                      </m:r>
                      <m:sSub>
                        <m:sSubPr>
                          <m:ctrlPr>
                            <a:rPr lang="pt-BR" b="0" i="1" dirty="0" smtClean="0">
                              <a:solidFill>
                                <a:schemeClr val="bg1"/>
                              </a:solidFill>
                              <a:effectLst/>
                              <a:latin typeface="Cambria Math" panose="02040503050406030204" pitchFamily="18" charset="0"/>
                            </a:rPr>
                          </m:ctrlPr>
                        </m:sSubPr>
                        <m:e>
                          <m:acc>
                            <m:accPr>
                              <m:chr m:val="̅"/>
                              <m:ctrlPr>
                                <a:rPr lang="pt-BR" i="1" dirty="0">
                                  <a:solidFill>
                                    <a:schemeClr val="bg1"/>
                                  </a:solidFill>
                                  <a:latin typeface="Cambria Math" panose="02040503050406030204" pitchFamily="18" charset="0"/>
                                </a:rPr>
                              </m:ctrlPr>
                            </m:accPr>
                            <m:e>
                              <m:r>
                                <a:rPr lang="pt-BR" i="1" dirty="0">
                                  <a:solidFill>
                                    <a:schemeClr val="bg1"/>
                                  </a:solidFill>
                                  <a:latin typeface="Cambria Math" panose="02040503050406030204" pitchFamily="18" charset="0"/>
                                </a:rPr>
                                <m:t>𝜈</m:t>
                              </m:r>
                            </m:e>
                          </m:acc>
                        </m:e>
                        <m:sub>
                          <m:r>
                            <a:rPr lang="en-US" b="0" i="1" dirty="0" smtClean="0">
                              <a:solidFill>
                                <a:schemeClr val="bg1"/>
                              </a:solidFill>
                              <a:effectLst/>
                              <a:latin typeface="Cambria Math" panose="02040503050406030204" pitchFamily="18" charset="0"/>
                            </a:rPr>
                            <m:t>𝑒</m:t>
                          </m:r>
                        </m:sub>
                      </m:sSub>
                      <m:r>
                        <a:rPr lang="pt-BR" b="0" i="1" dirty="0">
                          <a:solidFill>
                            <a:schemeClr val="bg1"/>
                          </a:solidFill>
                          <a:effectLst/>
                          <a:latin typeface="Cambria Math" panose="02040503050406030204" pitchFamily="18" charset="0"/>
                        </a:rPr>
                        <m:t> </m:t>
                      </m:r>
                    </m:oMath>
                  </m:oMathPara>
                </a14:m>
                <a:endParaRPr lang="en-IL" dirty="0">
                  <a:solidFill>
                    <a:schemeClr val="bg1"/>
                  </a:solidFill>
                </a:endParaRPr>
              </a:p>
            </p:txBody>
          </p:sp>
        </mc:Choice>
        <mc:Fallback xmlns="">
          <p:sp>
            <p:nvSpPr>
              <p:cNvPr id="10" name="TextBox 9">
                <a:extLst>
                  <a:ext uri="{FF2B5EF4-FFF2-40B4-BE49-F238E27FC236}">
                    <a16:creationId xmlns:a16="http://schemas.microsoft.com/office/drawing/2014/main" id="{D3C1872A-44F7-4CEB-86EC-BB3A00706BAE}"/>
                  </a:ext>
                </a:extLst>
              </p:cNvPr>
              <p:cNvSpPr txBox="1">
                <a:spLocks noRot="1" noChangeAspect="1" noMove="1" noResize="1" noEditPoints="1" noAdjustHandles="1" noChangeArrowheads="1" noChangeShapeType="1" noTextEdit="1"/>
              </p:cNvSpPr>
              <p:nvPr/>
            </p:nvSpPr>
            <p:spPr>
              <a:xfrm>
                <a:off x="3390623" y="1329246"/>
                <a:ext cx="1753865" cy="334066"/>
              </a:xfrm>
              <a:prstGeom prst="rect">
                <a:avLst/>
              </a:prstGeom>
              <a:blipFill>
                <a:blip r:embed="rId6"/>
                <a:stretch>
                  <a:fillRect r="-2414" b="-15789"/>
                </a:stretch>
              </a:blipFill>
              <a:ln>
                <a:solidFill>
                  <a:schemeClr val="bg1"/>
                </a:solidFill>
              </a:ln>
            </p:spPr>
            <p:txBody>
              <a:bodyPr/>
              <a:lstStyle/>
              <a:p>
                <a:r>
                  <a:rPr lang="en-IL">
                    <a:noFill/>
                  </a:rPr>
                  <a:t> </a:t>
                </a:r>
              </a:p>
            </p:txBody>
          </p:sp>
        </mc:Fallback>
      </mc:AlternateContent>
      <p:sp>
        <p:nvSpPr>
          <p:cNvPr id="2" name="TextBox 1">
            <a:extLst>
              <a:ext uri="{FF2B5EF4-FFF2-40B4-BE49-F238E27FC236}">
                <a16:creationId xmlns:a16="http://schemas.microsoft.com/office/drawing/2014/main" id="{49FFAFFE-B81B-4BEE-998E-5EEDF978C753}"/>
              </a:ext>
            </a:extLst>
          </p:cNvPr>
          <p:cNvSpPr txBox="1"/>
          <p:nvPr/>
        </p:nvSpPr>
        <p:spPr>
          <a:xfrm>
            <a:off x="6493669" y="4903189"/>
            <a:ext cx="3296723" cy="261610"/>
          </a:xfrm>
          <a:prstGeom prst="rect">
            <a:avLst/>
          </a:prstGeom>
          <a:noFill/>
        </p:spPr>
        <p:txBody>
          <a:bodyPr wrap="square" rtlCol="0">
            <a:spAutoFit/>
          </a:bodyPr>
          <a:lstStyle/>
          <a:p>
            <a:r>
              <a:rPr lang="pt-BR" sz="1100" dirty="0">
                <a:solidFill>
                  <a:srgbClr val="2E74B5"/>
                </a:solidFill>
                <a:effectLst/>
                <a:latin typeface="Calibri" panose="020F0502020204030204" pitchFamily="34" charset="0"/>
                <a:ea typeface="Calibri" panose="020F0502020204030204" pitchFamily="34" charset="0"/>
                <a:cs typeface="Arial" panose="020B0604020202020204" pitchFamily="34" charset="0"/>
              </a:rPr>
              <a:t>Image courtesy of EMMI, GSI/Different Arts.</a:t>
            </a:r>
            <a:endParaRPr lang="en-IL" sz="1000" dirty="0"/>
          </a:p>
        </p:txBody>
      </p:sp>
    </p:spTree>
    <p:extLst>
      <p:ext uri="{BB962C8B-B14F-4D97-AF65-F5344CB8AC3E}">
        <p14:creationId xmlns:p14="http://schemas.microsoft.com/office/powerpoint/2010/main" val="111951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6AF3A60-A822-4A78-B860-3AAD56B5D26C}"/>
              </a:ext>
            </a:extLst>
          </p:cNvPr>
          <p:cNvSpPr txBox="1"/>
          <p:nvPr/>
        </p:nvSpPr>
        <p:spPr>
          <a:xfrm>
            <a:off x="3418073" y="996238"/>
            <a:ext cx="3454886" cy="2062103"/>
          </a:xfrm>
          <a:prstGeom prst="rect">
            <a:avLst/>
          </a:prstGeom>
          <a:noFill/>
          <a:ln>
            <a:noFill/>
          </a:ln>
        </p:spPr>
        <p:txBody>
          <a:bodyPr wrap="square" rtlCol="0">
            <a:spAutoFit/>
          </a:bodyPr>
          <a:lstStyle/>
          <a:p>
            <a:r>
              <a:rPr lang="es-ES" sz="1600" dirty="0" err="1">
                <a:solidFill>
                  <a:schemeClr val="bg1"/>
                </a:solidFill>
              </a:rPr>
              <a:t>Endgoal</a:t>
            </a:r>
            <a:r>
              <a:rPr lang="es-ES" sz="1600" dirty="0">
                <a:solidFill>
                  <a:schemeClr val="bg1"/>
                </a:solidFill>
              </a:rPr>
              <a:t> – </a:t>
            </a:r>
            <a:r>
              <a:rPr lang="es-ES" sz="1600" dirty="0" err="1">
                <a:solidFill>
                  <a:schemeClr val="bg1"/>
                </a:solidFill>
              </a:rPr>
              <a:t>The</a:t>
            </a:r>
            <a:r>
              <a:rPr lang="es-ES" sz="1600" dirty="0">
                <a:solidFill>
                  <a:schemeClr val="bg1"/>
                </a:solidFill>
              </a:rPr>
              <a:t> </a:t>
            </a:r>
            <a:r>
              <a:rPr lang="es-ES" sz="1600" dirty="0" err="1">
                <a:solidFill>
                  <a:schemeClr val="bg1"/>
                </a:solidFill>
              </a:rPr>
              <a:t>better</a:t>
            </a:r>
            <a:r>
              <a:rPr lang="es-ES" sz="1600" dirty="0">
                <a:solidFill>
                  <a:schemeClr val="bg1"/>
                </a:solidFill>
              </a:rPr>
              <a:t> </a:t>
            </a:r>
            <a:r>
              <a:rPr lang="es-ES" sz="1600" dirty="0" err="1">
                <a:solidFill>
                  <a:schemeClr val="bg1"/>
                </a:solidFill>
              </a:rPr>
              <a:t>understanding</a:t>
            </a:r>
            <a:r>
              <a:rPr lang="es-ES" sz="1600" dirty="0">
                <a:solidFill>
                  <a:schemeClr val="bg1"/>
                </a:solidFill>
              </a:rPr>
              <a:t> </a:t>
            </a:r>
            <a:r>
              <a:rPr lang="es-ES" sz="1600" dirty="0" err="1">
                <a:solidFill>
                  <a:schemeClr val="bg1"/>
                </a:solidFill>
              </a:rPr>
              <a:t>of</a:t>
            </a:r>
            <a:r>
              <a:rPr lang="es-ES" sz="1600" dirty="0">
                <a:solidFill>
                  <a:schemeClr val="bg1"/>
                </a:solidFill>
              </a:rPr>
              <a:t> </a:t>
            </a:r>
            <a:r>
              <a:rPr lang="es-ES" sz="1600" dirty="0" err="1">
                <a:solidFill>
                  <a:schemeClr val="bg1"/>
                </a:solidFill>
              </a:rPr>
              <a:t>processes</a:t>
            </a:r>
            <a:r>
              <a:rPr lang="es-ES" sz="1600" dirty="0">
                <a:solidFill>
                  <a:schemeClr val="bg1"/>
                </a:solidFill>
              </a:rPr>
              <a:t> </a:t>
            </a:r>
            <a:r>
              <a:rPr lang="es-ES" sz="1600" dirty="0" err="1">
                <a:solidFill>
                  <a:schemeClr val="bg1"/>
                </a:solidFill>
              </a:rPr>
              <a:t>occuring</a:t>
            </a:r>
            <a:r>
              <a:rPr lang="es-ES" sz="1600" dirty="0">
                <a:solidFill>
                  <a:schemeClr val="bg1"/>
                </a:solidFill>
              </a:rPr>
              <a:t> in:</a:t>
            </a:r>
          </a:p>
          <a:p>
            <a:pPr marL="214313" indent="-214313">
              <a:buFont typeface="Arial" panose="020B0604020202020204" pitchFamily="34" charset="0"/>
              <a:buChar char="•"/>
            </a:pPr>
            <a:r>
              <a:rPr lang="es-ES" sz="1600" dirty="0" err="1">
                <a:solidFill>
                  <a:schemeClr val="bg1"/>
                </a:solidFill>
              </a:rPr>
              <a:t>Asymptotic</a:t>
            </a:r>
            <a:r>
              <a:rPr lang="es-ES" sz="1600" dirty="0">
                <a:solidFill>
                  <a:schemeClr val="bg1"/>
                </a:solidFill>
              </a:rPr>
              <a:t> </a:t>
            </a:r>
            <a:r>
              <a:rPr lang="es-ES" sz="1600" dirty="0" err="1">
                <a:solidFill>
                  <a:schemeClr val="bg1"/>
                </a:solidFill>
              </a:rPr>
              <a:t>giant</a:t>
            </a:r>
            <a:r>
              <a:rPr lang="es-ES" sz="1600" dirty="0">
                <a:solidFill>
                  <a:schemeClr val="bg1"/>
                </a:solidFill>
              </a:rPr>
              <a:t> </a:t>
            </a:r>
            <a:r>
              <a:rPr lang="es-ES" sz="1600" dirty="0" err="1">
                <a:solidFill>
                  <a:schemeClr val="bg1"/>
                </a:solidFill>
              </a:rPr>
              <a:t>branch</a:t>
            </a:r>
            <a:r>
              <a:rPr lang="es-ES" sz="1600" dirty="0">
                <a:solidFill>
                  <a:schemeClr val="bg1"/>
                </a:solidFill>
              </a:rPr>
              <a:t> </a:t>
            </a:r>
            <a:r>
              <a:rPr lang="es-ES" sz="1600" dirty="0" err="1">
                <a:solidFill>
                  <a:schemeClr val="bg1"/>
                </a:solidFill>
              </a:rPr>
              <a:t>stars</a:t>
            </a:r>
            <a:r>
              <a:rPr lang="es-ES" sz="1600" dirty="0">
                <a:solidFill>
                  <a:schemeClr val="bg1"/>
                </a:solidFill>
              </a:rPr>
              <a:t> </a:t>
            </a:r>
          </a:p>
          <a:p>
            <a:pPr marL="214313" indent="-214313">
              <a:buFont typeface="Arial" panose="020B0604020202020204" pitchFamily="34" charset="0"/>
              <a:buChar char="•"/>
            </a:pPr>
            <a:r>
              <a:rPr lang="es-ES" sz="1600" dirty="0" err="1">
                <a:solidFill>
                  <a:schemeClr val="bg1"/>
                </a:solidFill>
              </a:rPr>
              <a:t>Pulsars</a:t>
            </a:r>
            <a:r>
              <a:rPr lang="es-ES" sz="1600" dirty="0">
                <a:solidFill>
                  <a:schemeClr val="bg1"/>
                </a:solidFill>
              </a:rPr>
              <a:t>, </a:t>
            </a:r>
            <a:r>
              <a:rPr lang="es-ES" sz="1600" dirty="0" err="1">
                <a:solidFill>
                  <a:schemeClr val="bg1"/>
                </a:solidFill>
              </a:rPr>
              <a:t>binary</a:t>
            </a:r>
            <a:r>
              <a:rPr lang="es-ES" sz="1600" dirty="0">
                <a:solidFill>
                  <a:schemeClr val="bg1"/>
                </a:solidFill>
              </a:rPr>
              <a:t> </a:t>
            </a:r>
            <a:r>
              <a:rPr lang="es-ES" sz="1600" dirty="0" err="1">
                <a:solidFill>
                  <a:schemeClr val="bg1"/>
                </a:solidFill>
              </a:rPr>
              <a:t>mergers</a:t>
            </a:r>
            <a:endParaRPr lang="es-ES" sz="1600" dirty="0">
              <a:solidFill>
                <a:schemeClr val="bg1"/>
              </a:solidFill>
            </a:endParaRPr>
          </a:p>
          <a:p>
            <a:pPr marL="214313" indent="-214313">
              <a:buFont typeface="Arial" panose="020B0604020202020204" pitchFamily="34" charset="0"/>
              <a:buChar char="•"/>
            </a:pPr>
            <a:r>
              <a:rPr lang="es-ES" sz="1600" dirty="0">
                <a:solidFill>
                  <a:schemeClr val="bg1"/>
                </a:solidFill>
              </a:rPr>
              <a:t>Active </a:t>
            </a:r>
            <a:r>
              <a:rPr lang="es-ES" sz="1600" dirty="0" err="1">
                <a:solidFill>
                  <a:schemeClr val="bg1"/>
                </a:solidFill>
              </a:rPr>
              <a:t>galactic</a:t>
            </a:r>
            <a:r>
              <a:rPr lang="es-ES" sz="1600" dirty="0">
                <a:solidFill>
                  <a:schemeClr val="bg1"/>
                </a:solidFill>
              </a:rPr>
              <a:t> </a:t>
            </a:r>
            <a:r>
              <a:rPr lang="es-ES" sz="1600" dirty="0" err="1">
                <a:solidFill>
                  <a:schemeClr val="bg1"/>
                </a:solidFill>
              </a:rPr>
              <a:t>nuclei</a:t>
            </a:r>
            <a:endParaRPr lang="es-ES" sz="1600" dirty="0">
              <a:solidFill>
                <a:schemeClr val="bg1"/>
              </a:solidFill>
            </a:endParaRPr>
          </a:p>
          <a:p>
            <a:pPr marL="214313" indent="-214313">
              <a:buFont typeface="Arial" panose="020B0604020202020204" pitchFamily="34" charset="0"/>
              <a:buChar char="•"/>
            </a:pPr>
            <a:r>
              <a:rPr lang="es-ES" sz="1600" dirty="0">
                <a:solidFill>
                  <a:schemeClr val="bg1"/>
                </a:solidFill>
              </a:rPr>
              <a:t>Supernova </a:t>
            </a:r>
            <a:r>
              <a:rPr lang="es-ES" sz="1600" dirty="0" err="1">
                <a:solidFill>
                  <a:schemeClr val="bg1"/>
                </a:solidFill>
              </a:rPr>
              <a:t>explosions</a:t>
            </a:r>
            <a:endParaRPr lang="es-ES" sz="1600" dirty="0">
              <a:solidFill>
                <a:schemeClr val="bg1"/>
              </a:solidFill>
            </a:endParaRPr>
          </a:p>
          <a:p>
            <a:pPr marL="214313" indent="-214313">
              <a:buFont typeface="Arial" panose="020B0604020202020204" pitchFamily="34" charset="0"/>
              <a:buChar char="•"/>
            </a:pPr>
            <a:endParaRPr lang="es-ES" sz="1600" dirty="0">
              <a:solidFill>
                <a:schemeClr val="bg1"/>
              </a:solidFill>
            </a:endParaRPr>
          </a:p>
          <a:p>
            <a:r>
              <a:rPr lang="es-ES" sz="1600" dirty="0">
                <a:solidFill>
                  <a:schemeClr val="bg1"/>
                </a:solidFill>
              </a:rPr>
              <a:t> </a:t>
            </a:r>
          </a:p>
        </p:txBody>
      </p:sp>
      <p:pic>
        <p:nvPicPr>
          <p:cNvPr id="10" name="Picture 9">
            <a:extLst>
              <a:ext uri="{FF2B5EF4-FFF2-40B4-BE49-F238E27FC236}">
                <a16:creationId xmlns:a16="http://schemas.microsoft.com/office/drawing/2014/main" id="{6063A79E-7A02-4189-98A0-962011410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001" y="2877782"/>
            <a:ext cx="3376424" cy="2025855"/>
          </a:xfrm>
          <a:prstGeom prst="rect">
            <a:avLst/>
          </a:prstGeom>
        </p:spPr>
      </p:pic>
      <p:pic>
        <p:nvPicPr>
          <p:cNvPr id="11" name="Picture 10">
            <a:extLst>
              <a:ext uri="{FF2B5EF4-FFF2-40B4-BE49-F238E27FC236}">
                <a16:creationId xmlns:a16="http://schemas.microsoft.com/office/drawing/2014/main" id="{B1779923-65CE-4459-BDEC-E3929E088DE9}"/>
              </a:ext>
            </a:extLst>
          </p:cNvPr>
          <p:cNvPicPr>
            <a:picLocks noChangeAspect="1"/>
          </p:cNvPicPr>
          <p:nvPr/>
        </p:nvPicPr>
        <p:blipFill>
          <a:blip r:embed="rId4"/>
          <a:stretch>
            <a:fillRect/>
          </a:stretch>
        </p:blipFill>
        <p:spPr>
          <a:xfrm>
            <a:off x="7014670" y="2878498"/>
            <a:ext cx="2036460" cy="2025854"/>
          </a:xfrm>
          <a:prstGeom prst="rect">
            <a:avLst/>
          </a:prstGeom>
        </p:spPr>
      </p:pic>
      <p:pic>
        <p:nvPicPr>
          <p:cNvPr id="12" name="Picture 11">
            <a:extLst>
              <a:ext uri="{FF2B5EF4-FFF2-40B4-BE49-F238E27FC236}">
                <a16:creationId xmlns:a16="http://schemas.microsoft.com/office/drawing/2014/main" id="{ACBD2919-4A6B-4B01-ABED-4CAEF62633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70" y="2872221"/>
            <a:ext cx="3454886" cy="2038790"/>
          </a:xfrm>
          <a:prstGeom prst="rect">
            <a:avLst/>
          </a:prstGeom>
        </p:spPr>
      </p:pic>
      <p:pic>
        <p:nvPicPr>
          <p:cNvPr id="13" name="Picture 12">
            <a:extLst>
              <a:ext uri="{FF2B5EF4-FFF2-40B4-BE49-F238E27FC236}">
                <a16:creationId xmlns:a16="http://schemas.microsoft.com/office/drawing/2014/main" id="{4CA491A2-265B-4542-8040-E8E568EADD14}"/>
              </a:ext>
            </a:extLst>
          </p:cNvPr>
          <p:cNvPicPr>
            <a:picLocks noChangeAspect="1"/>
          </p:cNvPicPr>
          <p:nvPr/>
        </p:nvPicPr>
        <p:blipFill>
          <a:blip r:embed="rId6"/>
          <a:stretch>
            <a:fillRect/>
          </a:stretch>
        </p:blipFill>
        <p:spPr>
          <a:xfrm>
            <a:off x="6743700" y="1287627"/>
            <a:ext cx="2307430" cy="1538286"/>
          </a:xfrm>
          <a:prstGeom prst="rect">
            <a:avLst/>
          </a:prstGeom>
        </p:spPr>
      </p:pic>
      <p:pic>
        <p:nvPicPr>
          <p:cNvPr id="14" name="Picture 13">
            <a:extLst>
              <a:ext uri="{FF2B5EF4-FFF2-40B4-BE49-F238E27FC236}">
                <a16:creationId xmlns:a16="http://schemas.microsoft.com/office/drawing/2014/main" id="{A46B6C65-8A40-48EE-95D2-9217693779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7213" y="-903"/>
            <a:ext cx="1853917" cy="1235945"/>
          </a:xfrm>
          <a:prstGeom prst="rect">
            <a:avLst/>
          </a:prstGeom>
        </p:spPr>
      </p:pic>
      <p:cxnSp>
        <p:nvCxnSpPr>
          <p:cNvPr id="24" name="Straight Arrow Connector 23">
            <a:extLst>
              <a:ext uri="{FF2B5EF4-FFF2-40B4-BE49-F238E27FC236}">
                <a16:creationId xmlns:a16="http://schemas.microsoft.com/office/drawing/2014/main" id="{37201893-B31F-4DBE-9126-443922147B1D}"/>
              </a:ext>
            </a:extLst>
          </p:cNvPr>
          <p:cNvCxnSpPr>
            <a:cxnSpLocks/>
          </p:cNvCxnSpPr>
          <p:nvPr/>
        </p:nvCxnSpPr>
        <p:spPr>
          <a:xfrm flipV="1">
            <a:off x="6422231" y="917175"/>
            <a:ext cx="1064419" cy="73802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2EFF3A9-E265-498A-A57D-73388FD13249}"/>
              </a:ext>
            </a:extLst>
          </p:cNvPr>
          <p:cNvCxnSpPr>
            <a:cxnSpLocks/>
          </p:cNvCxnSpPr>
          <p:nvPr/>
        </p:nvCxnSpPr>
        <p:spPr>
          <a:xfrm>
            <a:off x="5900738" y="1904971"/>
            <a:ext cx="1678780" cy="15850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3D01E2C-0151-4A5F-8069-15526A30260D}"/>
              </a:ext>
            </a:extLst>
          </p:cNvPr>
          <p:cNvCxnSpPr>
            <a:cxnSpLocks/>
          </p:cNvCxnSpPr>
          <p:nvPr/>
        </p:nvCxnSpPr>
        <p:spPr>
          <a:xfrm>
            <a:off x="3564425" y="1931133"/>
            <a:ext cx="401617" cy="125822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9611D66-F7F4-494A-967A-B2FDDEE33187}"/>
              </a:ext>
            </a:extLst>
          </p:cNvPr>
          <p:cNvCxnSpPr>
            <a:cxnSpLocks/>
          </p:cNvCxnSpPr>
          <p:nvPr/>
        </p:nvCxnSpPr>
        <p:spPr>
          <a:xfrm flipH="1">
            <a:off x="2043112" y="2167798"/>
            <a:ext cx="1464816" cy="15376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8B7B02D-48EF-40F9-A78A-3982FB765FAF}"/>
              </a:ext>
            </a:extLst>
          </p:cNvPr>
          <p:cNvCxnSpPr>
            <a:cxnSpLocks/>
          </p:cNvCxnSpPr>
          <p:nvPr/>
        </p:nvCxnSpPr>
        <p:spPr>
          <a:xfrm>
            <a:off x="5750707" y="2401139"/>
            <a:ext cx="1549016" cy="115042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F38E7E3-45F5-4ED6-B100-4343366157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00" y="400258"/>
            <a:ext cx="2377484" cy="2377484"/>
          </a:xfrm>
          <a:prstGeom prst="rect">
            <a:avLst/>
          </a:prstGeom>
        </p:spPr>
      </p:pic>
      <p:sp>
        <p:nvSpPr>
          <p:cNvPr id="21" name="TextBox 20">
            <a:extLst>
              <a:ext uri="{FF2B5EF4-FFF2-40B4-BE49-F238E27FC236}">
                <a16:creationId xmlns:a16="http://schemas.microsoft.com/office/drawing/2014/main" id="{8755616E-4DFC-4791-AE4B-2ED272545D25}"/>
              </a:ext>
            </a:extLst>
          </p:cNvPr>
          <p:cNvSpPr txBox="1"/>
          <p:nvPr/>
        </p:nvSpPr>
        <p:spPr>
          <a:xfrm>
            <a:off x="3654028" y="201308"/>
            <a:ext cx="1835944" cy="461665"/>
          </a:xfrm>
          <a:prstGeom prst="rect">
            <a:avLst/>
          </a:prstGeom>
          <a:noFill/>
        </p:spPr>
        <p:txBody>
          <a:bodyPr wrap="square" rtlCol="0">
            <a:spAutoFit/>
          </a:bodyPr>
          <a:lstStyle/>
          <a:p>
            <a:r>
              <a:rPr lang="en-US" sz="2400" dirty="0">
                <a:solidFill>
                  <a:schemeClr val="bg1"/>
                </a:solidFill>
              </a:rPr>
              <a:t>Motivation</a:t>
            </a:r>
            <a:endParaRPr lang="en-IL" sz="2400" dirty="0">
              <a:solidFill>
                <a:schemeClr val="bg1"/>
              </a:solidFill>
            </a:endParaRPr>
          </a:p>
        </p:txBody>
      </p:sp>
      <p:cxnSp>
        <p:nvCxnSpPr>
          <p:cNvPr id="26" name="Straight Arrow Connector 25">
            <a:extLst>
              <a:ext uri="{FF2B5EF4-FFF2-40B4-BE49-F238E27FC236}">
                <a16:creationId xmlns:a16="http://schemas.microsoft.com/office/drawing/2014/main" id="{5B6B773B-60DA-4E37-9587-E5C68C4448CA}"/>
              </a:ext>
            </a:extLst>
          </p:cNvPr>
          <p:cNvCxnSpPr>
            <a:cxnSpLocks/>
          </p:cNvCxnSpPr>
          <p:nvPr/>
        </p:nvCxnSpPr>
        <p:spPr>
          <a:xfrm flipH="1" flipV="1">
            <a:off x="2221976" y="1777452"/>
            <a:ext cx="1278377" cy="11073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6" name="Slide Number Placeholder 3">
            <a:extLst>
              <a:ext uri="{FF2B5EF4-FFF2-40B4-BE49-F238E27FC236}">
                <a16:creationId xmlns:a16="http://schemas.microsoft.com/office/drawing/2014/main" id="{201A3FD4-311B-4574-8EE4-61D523C0CAE2}"/>
              </a:ext>
            </a:extLst>
          </p:cNvPr>
          <p:cNvSpPr>
            <a:spLocks noGrp="1"/>
          </p:cNvSpPr>
          <p:nvPr>
            <p:ph type="sldNum" idx="12"/>
          </p:nvPr>
        </p:nvSpPr>
        <p:spPr>
          <a:xfrm>
            <a:off x="8194446" y="4454493"/>
            <a:ext cx="856684" cy="502444"/>
          </a:xfrm>
        </p:spPr>
        <p:txBody>
          <a:bodyPr/>
          <a:lstStyle/>
          <a:p>
            <a:fld id="{00000000-1234-1234-1234-123412341234}" type="slidenum">
              <a:rPr lang="pl-PL" smtClean="0">
                <a:solidFill>
                  <a:schemeClr val="bg1"/>
                </a:solidFill>
              </a:rPr>
              <a:pPr/>
              <a:t>24</a:t>
            </a:fld>
            <a:endParaRPr lang="pl-PL" dirty="0">
              <a:solidFill>
                <a:schemeClr val="bg1"/>
              </a:solidFill>
            </a:endParaRPr>
          </a:p>
        </p:txBody>
      </p:sp>
      <p:sp>
        <p:nvSpPr>
          <p:cNvPr id="18" name="TextBox 17">
            <a:extLst>
              <a:ext uri="{FF2B5EF4-FFF2-40B4-BE49-F238E27FC236}">
                <a16:creationId xmlns:a16="http://schemas.microsoft.com/office/drawing/2014/main" id="{FCD64A04-580E-4249-8321-DFB33DD6D746}"/>
              </a:ext>
            </a:extLst>
          </p:cNvPr>
          <p:cNvSpPr txBox="1"/>
          <p:nvPr/>
        </p:nvSpPr>
        <p:spPr>
          <a:xfrm>
            <a:off x="-65313" y="4878532"/>
            <a:ext cx="9543142" cy="253916"/>
          </a:xfrm>
          <a:prstGeom prst="rect">
            <a:avLst/>
          </a:prstGeom>
          <a:noFill/>
        </p:spPr>
        <p:txBody>
          <a:bodyPr wrap="square">
            <a:spAutoFit/>
          </a:bodyPr>
          <a:lstStyle/>
          <a:p>
            <a:r>
              <a:rPr lang="en-US" sz="1050" dirty="0">
                <a:solidFill>
                  <a:schemeClr val="bg1"/>
                </a:solidFill>
                <a:latin typeface="NimbusRomNo9L-Regu"/>
                <a:ea typeface="Calibri" panose="020F0502020204030204" pitchFamily="34" charset="0"/>
                <a:cs typeface="NimbusRomNo9L-Regu"/>
              </a:rPr>
              <a:t>D</a:t>
            </a:r>
            <a:r>
              <a:rPr lang="en-IL" sz="1050" dirty="0" err="1">
                <a:solidFill>
                  <a:schemeClr val="bg1"/>
                </a:solidFill>
                <a:effectLst/>
                <a:latin typeface="NimbusRomNo9L-Regu"/>
                <a:ea typeface="Calibri" panose="020F0502020204030204" pitchFamily="34" charset="0"/>
                <a:cs typeface="NimbusRomNo9L-Regu"/>
              </a:rPr>
              <a:t>ata</a:t>
            </a:r>
            <a:r>
              <a:rPr lang="en-IL" sz="1050" dirty="0">
                <a:solidFill>
                  <a:schemeClr val="bg1"/>
                </a:solidFill>
                <a:effectLst/>
                <a:latin typeface="NimbusRomNo9L-Regu"/>
                <a:ea typeface="Calibri" panose="020F0502020204030204" pitchFamily="34" charset="0"/>
                <a:cs typeface="NimbusRomNo9L-Regu"/>
              </a:rPr>
              <a:t> will be used in state-of-the-art nucleosynthesis codes simulating </a:t>
            </a:r>
            <a:r>
              <a:rPr lang="en-US" sz="1050" dirty="0">
                <a:solidFill>
                  <a:schemeClr val="bg1"/>
                </a:solidFill>
                <a:effectLst/>
                <a:latin typeface="NimbusRomNo9L-Regu"/>
                <a:ea typeface="Calibri" panose="020F0502020204030204" pitchFamily="34" charset="0"/>
                <a:cs typeface="NimbusRomNo9L-Regu"/>
              </a:rPr>
              <a:t>the </a:t>
            </a:r>
            <a:r>
              <a:rPr lang="en-IL" sz="1050" dirty="0">
                <a:solidFill>
                  <a:schemeClr val="bg1"/>
                </a:solidFill>
                <a:effectLst/>
                <a:latin typeface="NimbusRomNo9L-Regu"/>
                <a:ea typeface="Calibri" panose="020F0502020204030204" pitchFamily="34" charset="0"/>
                <a:cs typeface="NimbusRomNo9L-Regu"/>
              </a:rPr>
              <a:t>interior of stars during different burning stages</a:t>
            </a:r>
            <a:r>
              <a:rPr lang="en-US" sz="1050" dirty="0">
                <a:solidFill>
                  <a:schemeClr val="bg1"/>
                </a:solidFill>
                <a:effectLst/>
                <a:latin typeface="NimbusRomNo9L-Regu"/>
                <a:ea typeface="Calibri" panose="020F0502020204030204" pitchFamily="34" charset="0"/>
                <a:cs typeface="NimbusRomNo9L-Regu"/>
              </a:rPr>
              <a:t>, in collaboration w/ Rene </a:t>
            </a:r>
            <a:r>
              <a:rPr lang="en-US" sz="1050" dirty="0" err="1">
                <a:solidFill>
                  <a:schemeClr val="bg1"/>
                </a:solidFill>
                <a:effectLst/>
                <a:latin typeface="NimbusRomNo9L-Regu"/>
                <a:ea typeface="Calibri" panose="020F0502020204030204" pitchFamily="34" charset="0"/>
                <a:cs typeface="NimbusRomNo9L-Regu"/>
              </a:rPr>
              <a:t>Reifarth’s</a:t>
            </a:r>
            <a:r>
              <a:rPr lang="en-US" sz="1050" dirty="0">
                <a:solidFill>
                  <a:schemeClr val="bg1"/>
                </a:solidFill>
                <a:effectLst/>
                <a:latin typeface="NimbusRomNo9L-Regu"/>
                <a:ea typeface="Calibri" panose="020F0502020204030204" pitchFamily="34" charset="0"/>
                <a:cs typeface="NimbusRomNo9L-Regu"/>
              </a:rPr>
              <a:t> </a:t>
            </a:r>
            <a:r>
              <a:rPr lang="en-US" sz="1050" dirty="0" err="1">
                <a:solidFill>
                  <a:schemeClr val="bg1"/>
                </a:solidFill>
                <a:effectLst/>
                <a:latin typeface="NimbusRomNo9L-Regu"/>
                <a:ea typeface="Calibri" panose="020F0502020204030204" pitchFamily="34" charset="0"/>
                <a:cs typeface="NimbusRomNo9L-Regu"/>
              </a:rPr>
              <a:t>gp</a:t>
            </a:r>
            <a:r>
              <a:rPr lang="en-US" sz="1050" dirty="0">
                <a:solidFill>
                  <a:schemeClr val="bg1"/>
                </a:solidFill>
                <a:effectLst/>
                <a:latin typeface="NimbusRomNo9L-Regu"/>
                <a:ea typeface="Calibri" panose="020F0502020204030204" pitchFamily="34" charset="0"/>
                <a:cs typeface="NimbusRomNo9L-Regu"/>
              </a:rPr>
              <a:t>.</a:t>
            </a:r>
            <a:r>
              <a:rPr lang="en-US" sz="1050" dirty="0">
                <a:solidFill>
                  <a:schemeClr val="bg1"/>
                </a:solidFill>
                <a:latin typeface="NimbusRomNo9L-Regu"/>
                <a:ea typeface="Calibri" panose="020F0502020204030204" pitchFamily="34" charset="0"/>
                <a:cs typeface="NimbusRomNo9L-Regu"/>
              </a:rPr>
              <a:t> </a:t>
            </a:r>
            <a:r>
              <a:rPr lang="en-US" sz="1050" dirty="0">
                <a:solidFill>
                  <a:schemeClr val="bg1"/>
                </a:solidFill>
                <a:effectLst/>
                <a:latin typeface="NimbusRomNo9L-Regu"/>
                <a:ea typeface="Calibri" panose="020F0502020204030204" pitchFamily="34" charset="0"/>
                <a:cs typeface="NimbusRomNo9L-Regu"/>
              </a:rPr>
              <a:t>@GUF</a:t>
            </a:r>
            <a:endParaRPr lang="en-IL" sz="1050" dirty="0">
              <a:solidFill>
                <a:schemeClr val="bg1"/>
              </a:solidFill>
            </a:endParaRPr>
          </a:p>
        </p:txBody>
      </p:sp>
    </p:spTree>
    <p:extLst>
      <p:ext uri="{BB962C8B-B14F-4D97-AF65-F5344CB8AC3E}">
        <p14:creationId xmlns:p14="http://schemas.microsoft.com/office/powerpoint/2010/main" val="4143590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D58D26E-2A7E-47A3-8EC5-D7A2FE39C1E9}"/>
                  </a:ext>
                </a:extLst>
              </p:cNvPr>
              <p:cNvSpPr txBox="1"/>
              <p:nvPr/>
            </p:nvSpPr>
            <p:spPr>
              <a:xfrm>
                <a:off x="35951" y="3616266"/>
                <a:ext cx="7592904" cy="1431802"/>
              </a:xfrm>
              <a:prstGeom prst="rect">
                <a:avLst/>
              </a:prstGeom>
              <a:noFill/>
            </p:spPr>
            <p:txBody>
              <a:bodyPr wrap="square">
                <a:spAutoFit/>
              </a:bodyPr>
              <a:lstStyle/>
              <a:p>
                <a:r>
                  <a:rPr lang="en-GB" sz="1400" b="0" i="0" u="none" strike="noStrike" baseline="0" dirty="0">
                    <a:solidFill>
                      <a:schemeClr val="bg1"/>
                    </a:solidFill>
                    <a:latin typeface="Arial" panose="020B0604020202020204" pitchFamily="34" charset="0"/>
                  </a:rPr>
                  <a:t>Conservation of the expensive </a:t>
                </a:r>
                <a14:m>
                  <m:oMath xmlns:m="http://schemas.openxmlformats.org/officeDocument/2006/math">
                    <m:sSub>
                      <m:sSubPr>
                        <m:ctrlPr>
                          <a:rPr lang="en-US" i="1" dirty="0">
                            <a:solidFill>
                              <a:schemeClr val="bg1"/>
                            </a:solidFill>
                            <a:latin typeface="Cambria Math" panose="02040503050406030204" pitchFamily="18" charset="0"/>
                          </a:rPr>
                        </m:ctrlPr>
                      </m:sSubPr>
                      <m:e>
                        <m:r>
                          <a:rPr lang="en-US" i="1" dirty="0">
                            <a:solidFill>
                              <a:schemeClr val="bg1"/>
                            </a:solidFill>
                            <a:latin typeface="Cambria Math" panose="02040503050406030204" pitchFamily="18" charset="0"/>
                          </a:rPr>
                          <m:t>𝐻</m:t>
                        </m:r>
                      </m:e>
                      <m:sub>
                        <m:r>
                          <a:rPr lang="en-US" i="1" dirty="0">
                            <a:solidFill>
                              <a:schemeClr val="bg1"/>
                            </a:solidFill>
                            <a:latin typeface="Cambria Math" panose="02040503050406030204" pitchFamily="18" charset="0"/>
                          </a:rPr>
                          <m:t>2</m:t>
                        </m:r>
                      </m:sub>
                    </m:sSub>
                    <m:sPre>
                      <m:sPrePr>
                        <m:ctrlPr>
                          <a:rPr lang="en-US" i="1" dirty="0">
                            <a:solidFill>
                              <a:schemeClr val="bg1"/>
                            </a:solidFill>
                            <a:latin typeface="Cambria Math" panose="02040503050406030204" pitchFamily="18" charset="0"/>
                          </a:rPr>
                        </m:ctrlPr>
                      </m:sPrePr>
                      <m:sub/>
                      <m:sup>
                        <m:r>
                          <a:rPr lang="en-US" i="1">
                            <a:solidFill>
                              <a:schemeClr val="bg1"/>
                            </a:solidFill>
                            <a:latin typeface="Cambria Math" panose="02040503050406030204" pitchFamily="18" charset="0"/>
                          </a:rPr>
                          <m:t>18</m:t>
                        </m:r>
                      </m:sup>
                      <m:e>
                        <m:r>
                          <a:rPr lang="en-US" i="1">
                            <a:solidFill>
                              <a:schemeClr val="bg1"/>
                            </a:solidFill>
                            <a:latin typeface="Cambria Math" panose="02040503050406030204" pitchFamily="18" charset="0"/>
                          </a:rPr>
                          <m:t>𝑂</m:t>
                        </m:r>
                      </m:e>
                    </m:sPre>
                    <m:r>
                      <a:rPr lang="en-US" i="1">
                        <a:solidFill>
                          <a:schemeClr val="bg1"/>
                        </a:solidFill>
                        <a:latin typeface="Cambria Math" panose="02040503050406030204" pitchFamily="18" charset="0"/>
                      </a:rPr>
                      <m:t> </m:t>
                    </m:r>
                  </m:oMath>
                </a14:m>
                <a:r>
                  <a:rPr lang="en-GB" sz="1400" b="0" i="0" u="none" strike="noStrike" baseline="0" dirty="0">
                    <a:solidFill>
                      <a:schemeClr val="bg1"/>
                    </a:solidFill>
                    <a:latin typeface="Arial" panose="020B0604020202020204" pitchFamily="34" charset="0"/>
                  </a:rPr>
                  <a:t>entails the use of a circulating target, containing a</a:t>
                </a:r>
              </a:p>
              <a:p>
                <a:pPr algn="l"/>
                <a:r>
                  <a:rPr lang="en-GB" sz="1400" b="0" i="0" u="none" strike="noStrike" baseline="0" dirty="0">
                    <a:solidFill>
                      <a:schemeClr val="bg1"/>
                    </a:solidFill>
                    <a:latin typeface="Arial" panose="020B0604020202020204" pitchFamily="34" charset="0"/>
                  </a:rPr>
                  <a:t>reservoir, a heat exchanger and a cooling loop, which controls the liquid's temperature and</a:t>
                </a:r>
              </a:p>
              <a:p>
                <a:pPr algn="l"/>
                <a:r>
                  <a:rPr lang="en-US" sz="1400" b="0" i="0" u="none" strike="noStrike" baseline="0" dirty="0">
                    <a:solidFill>
                      <a:schemeClr val="bg1"/>
                    </a:solidFill>
                    <a:latin typeface="Arial" panose="020B0604020202020204" pitchFamily="34" charset="0"/>
                  </a:rPr>
                  <a:t>flow rate.</a:t>
                </a:r>
              </a:p>
              <a:p>
                <a:pPr algn="l"/>
                <a:endParaRPr lang="en-US" sz="1400" b="0" i="0" u="none" strike="noStrike" baseline="0" dirty="0">
                  <a:solidFill>
                    <a:schemeClr val="bg1"/>
                  </a:solidFill>
                  <a:latin typeface="Arial" panose="020B0604020202020204" pitchFamily="34" charset="0"/>
                </a:endParaRPr>
              </a:p>
              <a:p>
                <a:pPr algn="l"/>
                <a:r>
                  <a:rPr lang="en-GB" sz="1400" b="0" i="0" u="none" strike="noStrike" baseline="0" dirty="0">
                    <a:solidFill>
                      <a:schemeClr val="bg1"/>
                    </a:solidFill>
                    <a:latin typeface="Arial" panose="020B0604020202020204" pitchFamily="34" charset="0"/>
                  </a:rPr>
                  <a:t>The high vapor pressure of </a:t>
                </a:r>
                <a14:m>
                  <m:oMath xmlns:m="http://schemas.openxmlformats.org/officeDocument/2006/math">
                    <m:sSub>
                      <m:sSubPr>
                        <m:ctrlPr>
                          <a:rPr lang="en-US" sz="1400" b="0" i="1" u="none" strike="noStrike" baseline="0" dirty="0" smtClean="0">
                            <a:solidFill>
                              <a:schemeClr val="bg1"/>
                            </a:solidFill>
                            <a:latin typeface="Cambria Math" panose="02040503050406030204" pitchFamily="18" charset="0"/>
                          </a:rPr>
                        </m:ctrlPr>
                      </m:sSubPr>
                      <m:e>
                        <m:r>
                          <a:rPr lang="en-US" sz="1400" b="0" i="1" u="none" strike="noStrike" baseline="0" dirty="0" smtClean="0">
                            <a:solidFill>
                              <a:schemeClr val="bg1"/>
                            </a:solidFill>
                            <a:latin typeface="Cambria Math" panose="02040503050406030204" pitchFamily="18" charset="0"/>
                          </a:rPr>
                          <m:t>𝐻</m:t>
                        </m:r>
                      </m:e>
                      <m:sub>
                        <m:r>
                          <a:rPr lang="en-US" sz="1400" b="0" i="1" u="none" strike="noStrike" baseline="0" dirty="0" smtClean="0">
                            <a:solidFill>
                              <a:schemeClr val="bg1"/>
                            </a:solidFill>
                            <a:latin typeface="Cambria Math" panose="02040503050406030204" pitchFamily="18" charset="0"/>
                          </a:rPr>
                          <m:t>2</m:t>
                        </m:r>
                      </m:sub>
                    </m:sSub>
                    <m:sPre>
                      <m:sPrePr>
                        <m:ctrlPr>
                          <a:rPr lang="en-US" sz="1400" b="0" i="1" u="none" strike="noStrike" baseline="0" dirty="0" smtClean="0">
                            <a:solidFill>
                              <a:schemeClr val="bg1"/>
                            </a:solidFill>
                            <a:latin typeface="Cambria Math" panose="02040503050406030204" pitchFamily="18" charset="0"/>
                          </a:rPr>
                        </m:ctrlPr>
                      </m:sPrePr>
                      <m:sub/>
                      <m:sup>
                        <m:r>
                          <a:rPr lang="en-US" b="0" i="1" smtClean="0">
                            <a:solidFill>
                              <a:schemeClr val="bg1"/>
                            </a:solidFill>
                            <a:latin typeface="Cambria Math" panose="02040503050406030204" pitchFamily="18" charset="0"/>
                          </a:rPr>
                          <m:t>18</m:t>
                        </m:r>
                      </m:sup>
                      <m:e>
                        <m:r>
                          <a:rPr lang="en-US" b="0" i="1" smtClean="0">
                            <a:solidFill>
                              <a:schemeClr val="bg1"/>
                            </a:solidFill>
                            <a:latin typeface="Cambria Math" panose="02040503050406030204" pitchFamily="18" charset="0"/>
                          </a:rPr>
                          <m:t>𝑂</m:t>
                        </m:r>
                      </m:e>
                    </m:sPre>
                  </m:oMath>
                </a14:m>
                <a:r>
                  <a:rPr lang="en-GB" sz="1400" b="0" i="0" u="none" strike="noStrike" baseline="0" dirty="0">
                    <a:solidFill>
                      <a:schemeClr val="bg1"/>
                    </a:solidFill>
                    <a:latin typeface="Arial" panose="020B0604020202020204" pitchFamily="34" charset="0"/>
                  </a:rPr>
                  <a:t> is incompatible with accelerator vacuum.</a:t>
                </a:r>
              </a:p>
              <a:p>
                <a:pPr algn="l"/>
                <a:r>
                  <a:rPr lang="en-GB" sz="1400" b="0" i="0" u="none" strike="noStrike" baseline="0" dirty="0">
                    <a:solidFill>
                      <a:schemeClr val="bg1"/>
                    </a:solidFill>
                    <a:latin typeface="Arial" panose="020B0604020202020204" pitchFamily="34" charset="0"/>
                  </a:rPr>
                  <a:t>We opt to solve this by using a </a:t>
                </a:r>
                <a:r>
                  <a:rPr lang="en-GB" sz="1400" b="1" i="0" u="none" strike="noStrike" baseline="0" dirty="0">
                    <a:solidFill>
                      <a:schemeClr val="bg1"/>
                    </a:solidFill>
                    <a:latin typeface="Arial" panose="020B0604020202020204" pitchFamily="34" charset="0"/>
                  </a:rPr>
                  <a:t>Plasma Window.</a:t>
                </a:r>
                <a:endParaRPr lang="en-IL" dirty="0">
                  <a:solidFill>
                    <a:schemeClr val="bg1"/>
                  </a:solidFill>
                </a:endParaRPr>
              </a:p>
            </p:txBody>
          </p:sp>
        </mc:Choice>
        <mc:Fallback xmlns="">
          <p:sp>
            <p:nvSpPr>
              <p:cNvPr id="7" name="TextBox 6">
                <a:extLst>
                  <a:ext uri="{FF2B5EF4-FFF2-40B4-BE49-F238E27FC236}">
                    <a16:creationId xmlns:a16="http://schemas.microsoft.com/office/drawing/2014/main" id="{ED58D26E-2A7E-47A3-8EC5-D7A2FE39C1E9}"/>
                  </a:ext>
                </a:extLst>
              </p:cNvPr>
              <p:cNvSpPr txBox="1">
                <a:spLocks noRot="1" noChangeAspect="1" noMove="1" noResize="1" noEditPoints="1" noAdjustHandles="1" noChangeArrowheads="1" noChangeShapeType="1" noTextEdit="1"/>
              </p:cNvSpPr>
              <p:nvPr/>
            </p:nvSpPr>
            <p:spPr>
              <a:xfrm>
                <a:off x="35951" y="3616266"/>
                <a:ext cx="7592904" cy="1431802"/>
              </a:xfrm>
              <a:prstGeom prst="rect">
                <a:avLst/>
              </a:prstGeom>
              <a:blipFill>
                <a:blip r:embed="rId2"/>
                <a:stretch>
                  <a:fillRect l="-241" b="-3830"/>
                </a:stretch>
              </a:blipFill>
            </p:spPr>
            <p:txBody>
              <a:bodyPr/>
              <a:lstStyle/>
              <a:p>
                <a:r>
                  <a:rPr lang="en-IL">
                    <a:noFill/>
                  </a:rPr>
                  <a:t> </a:t>
                </a:r>
              </a:p>
            </p:txBody>
          </p:sp>
        </mc:Fallback>
      </mc:AlternateContent>
      <p:pic>
        <p:nvPicPr>
          <p:cNvPr id="10" name="Picture 9">
            <a:extLst>
              <a:ext uri="{FF2B5EF4-FFF2-40B4-BE49-F238E27FC236}">
                <a16:creationId xmlns:a16="http://schemas.microsoft.com/office/drawing/2014/main" id="{7EF95808-F2E4-4615-BA0F-FC3C472232E7}"/>
              </a:ext>
            </a:extLst>
          </p:cNvPr>
          <p:cNvPicPr>
            <a:picLocks noChangeAspect="1"/>
          </p:cNvPicPr>
          <p:nvPr/>
        </p:nvPicPr>
        <p:blipFill rotWithShape="1">
          <a:blip r:embed="rId3"/>
          <a:srcRect l="16718" t="21393" r="24766" b="5832"/>
          <a:stretch/>
        </p:blipFill>
        <p:spPr>
          <a:xfrm>
            <a:off x="35951" y="1408612"/>
            <a:ext cx="2941741" cy="2057928"/>
          </a:xfrm>
          <a:prstGeom prst="rect">
            <a:avLst/>
          </a:prstGeom>
        </p:spPr>
      </p:pic>
      <p:pic>
        <p:nvPicPr>
          <p:cNvPr id="12" name="Picture 11">
            <a:extLst>
              <a:ext uri="{FF2B5EF4-FFF2-40B4-BE49-F238E27FC236}">
                <a16:creationId xmlns:a16="http://schemas.microsoft.com/office/drawing/2014/main" id="{E62EE4FB-006D-4D90-8028-E6D466721D2B}"/>
              </a:ext>
            </a:extLst>
          </p:cNvPr>
          <p:cNvPicPr>
            <a:picLocks noChangeAspect="1"/>
          </p:cNvPicPr>
          <p:nvPr/>
        </p:nvPicPr>
        <p:blipFill rotWithShape="1">
          <a:blip r:embed="rId4"/>
          <a:srcRect l="19063" t="16461" r="20156" b="5417"/>
          <a:stretch/>
        </p:blipFill>
        <p:spPr>
          <a:xfrm>
            <a:off x="3047018" y="1407771"/>
            <a:ext cx="2846446" cy="2057928"/>
          </a:xfrm>
          <a:prstGeom prst="rect">
            <a:avLst/>
          </a:prstGeom>
        </p:spPr>
      </p:pic>
      <p:pic>
        <p:nvPicPr>
          <p:cNvPr id="14" name="Picture 13">
            <a:extLst>
              <a:ext uri="{FF2B5EF4-FFF2-40B4-BE49-F238E27FC236}">
                <a16:creationId xmlns:a16="http://schemas.microsoft.com/office/drawing/2014/main" id="{CF7E4C86-F0FA-4061-917C-2B500C7CBB76}"/>
              </a:ext>
            </a:extLst>
          </p:cNvPr>
          <p:cNvPicPr>
            <a:picLocks noChangeAspect="1"/>
          </p:cNvPicPr>
          <p:nvPr/>
        </p:nvPicPr>
        <p:blipFill rotWithShape="1">
          <a:blip r:embed="rId5"/>
          <a:srcRect l="17266" t="18196" r="18515" b="7485"/>
          <a:stretch/>
        </p:blipFill>
        <p:spPr>
          <a:xfrm>
            <a:off x="5962790" y="1408612"/>
            <a:ext cx="3170186" cy="2063725"/>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46ABF2B-E9DB-4751-94B7-845058B27C91}"/>
                  </a:ext>
                </a:extLst>
              </p:cNvPr>
              <p:cNvSpPr txBox="1"/>
              <p:nvPr/>
            </p:nvSpPr>
            <p:spPr>
              <a:xfrm>
                <a:off x="-40915" y="28385"/>
                <a:ext cx="9144000" cy="433580"/>
              </a:xfrm>
              <a:prstGeom prst="rect">
                <a:avLst/>
              </a:prstGeom>
              <a:noFill/>
            </p:spPr>
            <p:txBody>
              <a:bodyPr wrap="square" rtlCol="0">
                <a:spAutoFit/>
              </a:bodyPr>
              <a:lstStyle/>
              <a:p>
                <a:r>
                  <a:rPr lang="en-US" sz="2000" dirty="0">
                    <a:solidFill>
                      <a:schemeClr val="bg1"/>
                    </a:solidFill>
                  </a:rPr>
                  <a:t>Simulation of </a:t>
                </a:r>
                <a14:m>
                  <m:oMath xmlns:m="http://schemas.openxmlformats.org/officeDocument/2006/math">
                    <m:r>
                      <a:rPr lang="en-US" sz="2000" i="1" dirty="0">
                        <a:solidFill>
                          <a:schemeClr val="bg1"/>
                        </a:solidFill>
                        <a:latin typeface="Cambria Math" panose="02040503050406030204" pitchFamily="18" charset="0"/>
                      </a:rPr>
                      <m:t>𝐻</m:t>
                    </m:r>
                  </m:oMath>
                </a14:m>
                <a:r>
                  <a:rPr lang="en-US" sz="2000" dirty="0">
                    <a:solidFill>
                      <a:schemeClr val="bg1"/>
                    </a:solidFill>
                  </a:rPr>
                  <a:t> energy and heat deposition in </a:t>
                </a:r>
                <a14:m>
                  <m:oMath xmlns:m="http://schemas.openxmlformats.org/officeDocument/2006/math">
                    <m:sSub>
                      <m:sSubPr>
                        <m:ctrlPr>
                          <a:rPr lang="en-US" sz="2000" i="1" dirty="0" smtClean="0">
                            <a:solidFill>
                              <a:schemeClr val="bg1"/>
                            </a:solidFill>
                            <a:latin typeface="Cambria Math" panose="02040503050406030204" pitchFamily="18" charset="0"/>
                          </a:rPr>
                        </m:ctrlPr>
                      </m:sSubPr>
                      <m:e>
                        <m:r>
                          <a:rPr lang="en-US" sz="2000" i="1" dirty="0">
                            <a:solidFill>
                              <a:schemeClr val="bg1"/>
                            </a:solidFill>
                            <a:latin typeface="Cambria Math" panose="02040503050406030204" pitchFamily="18" charset="0"/>
                          </a:rPr>
                          <m:t>𝐻</m:t>
                        </m:r>
                      </m:e>
                      <m:sub>
                        <m:r>
                          <a:rPr lang="en-US" sz="2000" i="1" dirty="0">
                            <a:solidFill>
                              <a:schemeClr val="bg1"/>
                            </a:solidFill>
                            <a:latin typeface="Cambria Math" panose="02040503050406030204" pitchFamily="18" charset="0"/>
                          </a:rPr>
                          <m:t>2</m:t>
                        </m:r>
                      </m:sub>
                    </m:sSub>
                    <m:sPre>
                      <m:sPrePr>
                        <m:ctrlPr>
                          <a:rPr lang="en-US" sz="2000" i="1" dirty="0">
                            <a:solidFill>
                              <a:schemeClr val="bg1"/>
                            </a:solidFill>
                            <a:latin typeface="Cambria Math" panose="02040503050406030204" pitchFamily="18" charset="0"/>
                          </a:rPr>
                        </m:ctrlPr>
                      </m:sPrePr>
                      <m:sub/>
                      <m:sup>
                        <m:r>
                          <a:rPr lang="en-US" sz="2000" i="1">
                            <a:solidFill>
                              <a:schemeClr val="bg1"/>
                            </a:solidFill>
                            <a:latin typeface="Cambria Math" panose="02040503050406030204" pitchFamily="18" charset="0"/>
                          </a:rPr>
                          <m:t>18</m:t>
                        </m:r>
                      </m:sup>
                      <m:e>
                        <m:r>
                          <a:rPr lang="en-US" sz="2000" i="1">
                            <a:solidFill>
                              <a:schemeClr val="bg1"/>
                            </a:solidFill>
                            <a:latin typeface="Cambria Math" panose="02040503050406030204" pitchFamily="18" charset="0"/>
                          </a:rPr>
                          <m:t>𝑂</m:t>
                        </m:r>
                      </m:e>
                    </m:sPre>
                  </m:oMath>
                </a14:m>
                <a:r>
                  <a:rPr lang="en-US" sz="2000" dirty="0">
                    <a:solidFill>
                      <a:schemeClr val="bg1"/>
                    </a:solidFill>
                  </a:rPr>
                  <a:t> target – preliminary results</a:t>
                </a:r>
                <a:endParaRPr lang="en-IL" sz="2000" dirty="0">
                  <a:solidFill>
                    <a:schemeClr val="bg1"/>
                  </a:solidFill>
                </a:endParaRPr>
              </a:p>
            </p:txBody>
          </p:sp>
        </mc:Choice>
        <mc:Fallback xmlns="">
          <p:sp>
            <p:nvSpPr>
              <p:cNvPr id="15" name="TextBox 14">
                <a:extLst>
                  <a:ext uri="{FF2B5EF4-FFF2-40B4-BE49-F238E27FC236}">
                    <a16:creationId xmlns:a16="http://schemas.microsoft.com/office/drawing/2014/main" id="{D46ABF2B-E9DB-4751-94B7-845058B27C91}"/>
                  </a:ext>
                </a:extLst>
              </p:cNvPr>
              <p:cNvSpPr txBox="1">
                <a:spLocks noRot="1" noChangeAspect="1" noMove="1" noResize="1" noEditPoints="1" noAdjustHandles="1" noChangeArrowheads="1" noChangeShapeType="1" noTextEdit="1"/>
              </p:cNvSpPr>
              <p:nvPr/>
            </p:nvSpPr>
            <p:spPr>
              <a:xfrm>
                <a:off x="-40915" y="28385"/>
                <a:ext cx="9144000" cy="433580"/>
              </a:xfrm>
              <a:prstGeom prst="rect">
                <a:avLst/>
              </a:prstGeom>
              <a:blipFill>
                <a:blip r:embed="rId6"/>
                <a:stretch>
                  <a:fillRect l="-667" t="-2817" r="-600" b="-22535"/>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BD961CC-EDC0-4645-A3E0-7EA739C02038}"/>
                  </a:ext>
                </a:extLst>
              </p:cNvPr>
              <p:cNvSpPr txBox="1"/>
              <p:nvPr/>
            </p:nvSpPr>
            <p:spPr>
              <a:xfrm>
                <a:off x="650081" y="469548"/>
                <a:ext cx="7515222" cy="611578"/>
              </a:xfrm>
              <a:prstGeom prst="rect">
                <a:avLst/>
              </a:prstGeom>
              <a:noFill/>
            </p:spPr>
            <p:txBody>
              <a:bodyPr wrap="square">
                <a:spAutoFit/>
              </a:bodyPr>
              <a:lstStyle/>
              <a:p>
                <a:pPr algn="l"/>
                <a:r>
                  <a:rPr lang="en-GB" sz="1600" b="0" i="0" u="none" strike="noStrike" baseline="0" dirty="0">
                    <a:solidFill>
                      <a:schemeClr val="bg1"/>
                    </a:solidFill>
                    <a:latin typeface="CMR12"/>
                  </a:rPr>
                  <a:t>Energy loss and heat deposition probe of 2600-keV proton beam in </a:t>
                </a:r>
                <a14:m>
                  <m:oMath xmlns:m="http://schemas.openxmlformats.org/officeDocument/2006/math">
                    <m:sSub>
                      <m:sSubPr>
                        <m:ctrlPr>
                          <a:rPr lang="en-US" sz="1600" b="0" i="1" u="none" strike="noStrike" baseline="0" dirty="0" smtClean="0">
                            <a:solidFill>
                              <a:schemeClr val="bg1"/>
                            </a:solidFill>
                            <a:latin typeface="Cambria Math" panose="02040503050406030204" pitchFamily="18" charset="0"/>
                          </a:rPr>
                        </m:ctrlPr>
                      </m:sSubPr>
                      <m:e>
                        <m:r>
                          <a:rPr lang="en-US" sz="1600" b="0" i="1" u="none" strike="noStrike" baseline="0" dirty="0" smtClean="0">
                            <a:solidFill>
                              <a:schemeClr val="bg1"/>
                            </a:solidFill>
                            <a:latin typeface="Cambria Math" panose="02040503050406030204" pitchFamily="18" charset="0"/>
                          </a:rPr>
                          <m:t>𝐻</m:t>
                        </m:r>
                      </m:e>
                      <m:sub>
                        <m:r>
                          <a:rPr lang="en-US" sz="1600" b="0" i="1" u="none" strike="noStrike" baseline="0" dirty="0" smtClean="0">
                            <a:solidFill>
                              <a:schemeClr val="bg1"/>
                            </a:solidFill>
                            <a:latin typeface="Cambria Math" panose="02040503050406030204" pitchFamily="18" charset="0"/>
                          </a:rPr>
                          <m:t>2</m:t>
                        </m:r>
                      </m:sub>
                    </m:sSub>
                    <m:sPre>
                      <m:sPrePr>
                        <m:ctrlPr>
                          <a:rPr lang="en-US" sz="1600" b="0" i="1" u="none" strike="noStrike" baseline="0" dirty="0" smtClean="0">
                            <a:solidFill>
                              <a:schemeClr val="bg1"/>
                            </a:solidFill>
                            <a:latin typeface="Cambria Math" panose="02040503050406030204" pitchFamily="18" charset="0"/>
                          </a:rPr>
                        </m:ctrlPr>
                      </m:sPrePr>
                      <m:sub/>
                      <m:sup>
                        <m:r>
                          <a:rPr lang="en-US" sz="1600" b="0" i="1" smtClean="0">
                            <a:solidFill>
                              <a:schemeClr val="bg1"/>
                            </a:solidFill>
                            <a:latin typeface="Cambria Math" panose="02040503050406030204" pitchFamily="18" charset="0"/>
                          </a:rPr>
                          <m:t>18</m:t>
                        </m:r>
                      </m:sup>
                      <m:e>
                        <m:r>
                          <a:rPr lang="en-US" sz="1600" b="0" i="1" smtClean="0">
                            <a:solidFill>
                              <a:schemeClr val="bg1"/>
                            </a:solidFill>
                            <a:latin typeface="Cambria Math" panose="02040503050406030204" pitchFamily="18" charset="0"/>
                          </a:rPr>
                          <m:t>𝑂</m:t>
                        </m:r>
                      </m:e>
                    </m:sPre>
                  </m:oMath>
                </a14:m>
                <a:r>
                  <a:rPr lang="en-US" sz="1600" b="0" i="0" u="none" strike="noStrike" baseline="0" dirty="0">
                    <a:solidFill>
                      <a:schemeClr val="bg1"/>
                    </a:solidFill>
                    <a:latin typeface="CMR12"/>
                  </a:rPr>
                  <a:t>. The volume </a:t>
                </a:r>
                <a:r>
                  <a:rPr lang="en-GB" sz="1600" b="0" i="0" u="none" strike="noStrike" baseline="0" dirty="0">
                    <a:solidFill>
                      <a:schemeClr val="bg1"/>
                    </a:solidFill>
                    <a:latin typeface="CMR12"/>
                  </a:rPr>
                  <a:t>power density plotted is the power deposited within one radial standard deviation.</a:t>
                </a:r>
                <a:endParaRPr lang="en-IL" sz="1600" dirty="0">
                  <a:solidFill>
                    <a:schemeClr val="bg1"/>
                  </a:solidFill>
                </a:endParaRPr>
              </a:p>
            </p:txBody>
          </p:sp>
        </mc:Choice>
        <mc:Fallback xmlns="">
          <p:sp>
            <p:nvSpPr>
              <p:cNvPr id="19" name="TextBox 18">
                <a:extLst>
                  <a:ext uri="{FF2B5EF4-FFF2-40B4-BE49-F238E27FC236}">
                    <a16:creationId xmlns:a16="http://schemas.microsoft.com/office/drawing/2014/main" id="{BBD961CC-EDC0-4645-A3E0-7EA739C02038}"/>
                  </a:ext>
                </a:extLst>
              </p:cNvPr>
              <p:cNvSpPr txBox="1">
                <a:spLocks noRot="1" noChangeAspect="1" noMove="1" noResize="1" noEditPoints="1" noAdjustHandles="1" noChangeArrowheads="1" noChangeShapeType="1" noTextEdit="1"/>
              </p:cNvSpPr>
              <p:nvPr/>
            </p:nvSpPr>
            <p:spPr>
              <a:xfrm>
                <a:off x="650081" y="469548"/>
                <a:ext cx="7515222" cy="611578"/>
              </a:xfrm>
              <a:prstGeom prst="rect">
                <a:avLst/>
              </a:prstGeom>
              <a:blipFill>
                <a:blip r:embed="rId7"/>
                <a:stretch>
                  <a:fillRect l="-487" b="-13000"/>
                </a:stretch>
              </a:blipFill>
            </p:spPr>
            <p:txBody>
              <a:bodyPr/>
              <a:lstStyle/>
              <a:p>
                <a:r>
                  <a:rPr lang="en-IL">
                    <a:noFill/>
                  </a:rPr>
                  <a:t> </a:t>
                </a:r>
              </a:p>
            </p:txBody>
          </p:sp>
        </mc:Fallback>
      </mc:AlternateContent>
      <p:sp>
        <p:nvSpPr>
          <p:cNvPr id="23" name="TextBox 22">
            <a:extLst>
              <a:ext uri="{FF2B5EF4-FFF2-40B4-BE49-F238E27FC236}">
                <a16:creationId xmlns:a16="http://schemas.microsoft.com/office/drawing/2014/main" id="{EB386541-411A-4E02-9420-BF183EDD69C4}"/>
              </a:ext>
            </a:extLst>
          </p:cNvPr>
          <p:cNvSpPr txBox="1"/>
          <p:nvPr/>
        </p:nvSpPr>
        <p:spPr>
          <a:xfrm>
            <a:off x="3125597" y="1117603"/>
            <a:ext cx="3013848" cy="307777"/>
          </a:xfrm>
          <a:prstGeom prst="rect">
            <a:avLst/>
          </a:prstGeom>
          <a:noFill/>
        </p:spPr>
        <p:txBody>
          <a:bodyPr wrap="square">
            <a:spAutoFit/>
          </a:bodyPr>
          <a:lstStyle/>
          <a:p>
            <a:r>
              <a:rPr lang="en-GB" sz="1400" b="0" i="0" u="none" strike="noStrike" baseline="0" dirty="0">
                <a:solidFill>
                  <a:schemeClr val="bg1"/>
                </a:solidFill>
                <a:latin typeface="CMR12"/>
              </a:rPr>
              <a:t>Energy loss vs. depth in the target</a:t>
            </a:r>
            <a:endParaRPr lang="en-IL" dirty="0"/>
          </a:p>
        </p:txBody>
      </p:sp>
      <p:sp>
        <p:nvSpPr>
          <p:cNvPr id="25" name="TextBox 24">
            <a:extLst>
              <a:ext uri="{FF2B5EF4-FFF2-40B4-BE49-F238E27FC236}">
                <a16:creationId xmlns:a16="http://schemas.microsoft.com/office/drawing/2014/main" id="{4ED85098-77FA-4BD7-A02E-2B99CBC5179E}"/>
              </a:ext>
            </a:extLst>
          </p:cNvPr>
          <p:cNvSpPr txBox="1"/>
          <p:nvPr/>
        </p:nvSpPr>
        <p:spPr>
          <a:xfrm>
            <a:off x="6865482" y="1119415"/>
            <a:ext cx="1364802" cy="307777"/>
          </a:xfrm>
          <a:prstGeom prst="rect">
            <a:avLst/>
          </a:prstGeom>
          <a:noFill/>
        </p:spPr>
        <p:txBody>
          <a:bodyPr wrap="square">
            <a:spAutoFit/>
          </a:bodyPr>
          <a:lstStyle/>
          <a:p>
            <a:r>
              <a:rPr lang="en-GB" sz="1400" b="0" i="0" u="none" strike="noStrike" baseline="0" dirty="0">
                <a:solidFill>
                  <a:schemeClr val="bg1"/>
                </a:solidFill>
                <a:latin typeface="CMR12"/>
              </a:rPr>
              <a:t>Heat deposition </a:t>
            </a:r>
            <a:endParaRPr lang="en-IL" dirty="0"/>
          </a:p>
        </p:txBody>
      </p:sp>
      <p:sp>
        <p:nvSpPr>
          <p:cNvPr id="26" name="TextBox 25">
            <a:extLst>
              <a:ext uri="{FF2B5EF4-FFF2-40B4-BE49-F238E27FC236}">
                <a16:creationId xmlns:a16="http://schemas.microsoft.com/office/drawing/2014/main" id="{5CA0DE5A-12EB-4CC5-89AF-FA97FE01B7F4}"/>
              </a:ext>
            </a:extLst>
          </p:cNvPr>
          <p:cNvSpPr txBox="1"/>
          <p:nvPr/>
        </p:nvSpPr>
        <p:spPr>
          <a:xfrm>
            <a:off x="-9291" y="1119414"/>
            <a:ext cx="3013848" cy="307777"/>
          </a:xfrm>
          <a:prstGeom prst="rect">
            <a:avLst/>
          </a:prstGeom>
          <a:noFill/>
        </p:spPr>
        <p:txBody>
          <a:bodyPr wrap="square">
            <a:spAutoFit/>
          </a:bodyPr>
          <a:lstStyle/>
          <a:p>
            <a:r>
              <a:rPr lang="en-GB" sz="1400" b="0" i="0" u="none" strike="noStrike" baseline="0" dirty="0">
                <a:solidFill>
                  <a:schemeClr val="bg1"/>
                </a:solidFill>
                <a:latin typeface="CMR12"/>
              </a:rPr>
              <a:t>Energy loss rate vs. initial beam energy </a:t>
            </a:r>
            <a:endParaRPr lang="en-IL" dirty="0"/>
          </a:p>
        </p:txBody>
      </p:sp>
      <p:pic>
        <p:nvPicPr>
          <p:cNvPr id="29" name="Picture 28">
            <a:extLst>
              <a:ext uri="{FF2B5EF4-FFF2-40B4-BE49-F238E27FC236}">
                <a16:creationId xmlns:a16="http://schemas.microsoft.com/office/drawing/2014/main" id="{6D9A0056-F783-4EAD-B8EA-674F7755F396}"/>
              </a:ext>
            </a:extLst>
          </p:cNvPr>
          <p:cNvPicPr>
            <a:picLocks noChangeAspect="1"/>
          </p:cNvPicPr>
          <p:nvPr/>
        </p:nvPicPr>
        <p:blipFill rotWithShape="1">
          <a:blip r:embed="rId8"/>
          <a:srcRect l="34375" t="41800" r="63296" b="48749"/>
          <a:stretch/>
        </p:blipFill>
        <p:spPr>
          <a:xfrm>
            <a:off x="7889525" y="4252842"/>
            <a:ext cx="212982" cy="486092"/>
          </a:xfrm>
          <a:prstGeom prst="rect">
            <a:avLst/>
          </a:prstGeom>
        </p:spPr>
      </p:pic>
      <p:pic>
        <p:nvPicPr>
          <p:cNvPr id="30" name="Picture 29">
            <a:extLst>
              <a:ext uri="{FF2B5EF4-FFF2-40B4-BE49-F238E27FC236}">
                <a16:creationId xmlns:a16="http://schemas.microsoft.com/office/drawing/2014/main" id="{08EE3654-7F6C-477D-94D9-B824EB4898B2}"/>
              </a:ext>
            </a:extLst>
          </p:cNvPr>
          <p:cNvPicPr>
            <a:picLocks noChangeAspect="1"/>
          </p:cNvPicPr>
          <p:nvPr/>
        </p:nvPicPr>
        <p:blipFill rotWithShape="1">
          <a:blip r:embed="rId8"/>
          <a:srcRect l="51209" t="41800" r="38672" b="48749"/>
          <a:stretch/>
        </p:blipFill>
        <p:spPr>
          <a:xfrm>
            <a:off x="8097944" y="4252842"/>
            <a:ext cx="925256" cy="486092"/>
          </a:xfrm>
          <a:prstGeom prst="rect">
            <a:avLst/>
          </a:prstGeom>
        </p:spPr>
      </p:pic>
      <p:sp>
        <p:nvSpPr>
          <p:cNvPr id="31" name="TextBox 30">
            <a:extLst>
              <a:ext uri="{FF2B5EF4-FFF2-40B4-BE49-F238E27FC236}">
                <a16:creationId xmlns:a16="http://schemas.microsoft.com/office/drawing/2014/main" id="{C8662181-F224-4CCA-B12F-40477F754677}"/>
              </a:ext>
            </a:extLst>
          </p:cNvPr>
          <p:cNvSpPr txBox="1"/>
          <p:nvPr/>
        </p:nvSpPr>
        <p:spPr>
          <a:xfrm>
            <a:off x="7664575" y="3793918"/>
            <a:ext cx="1663855" cy="492443"/>
          </a:xfrm>
          <a:prstGeom prst="rect">
            <a:avLst/>
          </a:prstGeom>
          <a:noFill/>
        </p:spPr>
        <p:txBody>
          <a:bodyPr wrap="square" rtlCol="0">
            <a:spAutoFit/>
          </a:bodyPr>
          <a:lstStyle/>
          <a:p>
            <a:r>
              <a:rPr lang="en-US" sz="1300" dirty="0">
                <a:solidFill>
                  <a:schemeClr val="bg1"/>
                </a:solidFill>
              </a:rPr>
              <a:t>Required stream velocity on impact:</a:t>
            </a:r>
            <a:endParaRPr lang="en-IL" sz="1300" dirty="0">
              <a:solidFill>
                <a:schemeClr val="bg1"/>
              </a:solidFill>
            </a:endParaRPr>
          </a:p>
        </p:txBody>
      </p:sp>
      <p:sp>
        <p:nvSpPr>
          <p:cNvPr id="16" name="Slide Number Placeholder 3">
            <a:extLst>
              <a:ext uri="{FF2B5EF4-FFF2-40B4-BE49-F238E27FC236}">
                <a16:creationId xmlns:a16="http://schemas.microsoft.com/office/drawing/2014/main" id="{8D6765FA-7AE0-4DB4-8D08-B750DA9A31C1}"/>
              </a:ext>
            </a:extLst>
          </p:cNvPr>
          <p:cNvSpPr>
            <a:spLocks noGrp="1"/>
          </p:cNvSpPr>
          <p:nvPr>
            <p:ph type="sldNum" idx="12"/>
          </p:nvPr>
        </p:nvSpPr>
        <p:spPr>
          <a:xfrm>
            <a:off x="8320313" y="4657971"/>
            <a:ext cx="856684" cy="502444"/>
          </a:xfrm>
        </p:spPr>
        <p:txBody>
          <a:bodyPr/>
          <a:lstStyle/>
          <a:p>
            <a:fld id="{00000000-1234-1234-1234-123412341234}" type="slidenum">
              <a:rPr lang="pl-PL" smtClean="0"/>
              <a:pPr/>
              <a:t>25</a:t>
            </a:fld>
            <a:endParaRPr lang="pl-PL" dirty="0"/>
          </a:p>
        </p:txBody>
      </p:sp>
    </p:spTree>
    <p:extLst>
      <p:ext uri="{BB962C8B-B14F-4D97-AF65-F5344CB8AC3E}">
        <p14:creationId xmlns:p14="http://schemas.microsoft.com/office/powerpoint/2010/main" val="1965426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A51FEF-0CAD-4DAD-B127-3E0A37EBE0F5}"/>
              </a:ext>
            </a:extLst>
          </p:cNvPr>
          <p:cNvPicPr>
            <a:picLocks noChangeAspect="1"/>
          </p:cNvPicPr>
          <p:nvPr/>
        </p:nvPicPr>
        <p:blipFill rotWithShape="1">
          <a:blip r:embed="rId2"/>
          <a:srcRect l="22265" t="21490" r="19141" b="7222"/>
          <a:stretch/>
        </p:blipFill>
        <p:spPr>
          <a:xfrm>
            <a:off x="428626" y="14453"/>
            <a:ext cx="8257166" cy="5111738"/>
          </a:xfrm>
          <a:prstGeom prst="rect">
            <a:avLst/>
          </a:prstGeom>
        </p:spPr>
      </p:pic>
      <p:sp>
        <p:nvSpPr>
          <p:cNvPr id="8" name="Slide Number Placeholder 3">
            <a:extLst>
              <a:ext uri="{FF2B5EF4-FFF2-40B4-BE49-F238E27FC236}">
                <a16:creationId xmlns:a16="http://schemas.microsoft.com/office/drawing/2014/main" id="{B2C423AF-67AB-4EFA-99C5-2D0B68B88A9F}"/>
              </a:ext>
            </a:extLst>
          </p:cNvPr>
          <p:cNvSpPr>
            <a:spLocks noGrp="1"/>
          </p:cNvSpPr>
          <p:nvPr>
            <p:ph type="sldNum" idx="12"/>
          </p:nvPr>
        </p:nvSpPr>
        <p:spPr>
          <a:xfrm>
            <a:off x="8287316" y="4603743"/>
            <a:ext cx="856684" cy="502444"/>
          </a:xfrm>
        </p:spPr>
        <p:txBody>
          <a:bodyPr/>
          <a:lstStyle/>
          <a:p>
            <a:fld id="{00000000-1234-1234-1234-123412341234}" type="slidenum">
              <a:rPr lang="pl-PL" smtClean="0"/>
              <a:pPr/>
              <a:t>26</a:t>
            </a:fld>
            <a:endParaRPr lang="pl-PL" dirty="0"/>
          </a:p>
        </p:txBody>
      </p:sp>
      <p:sp>
        <p:nvSpPr>
          <p:cNvPr id="6" name="Text Placeholder 2">
            <a:extLst>
              <a:ext uri="{FF2B5EF4-FFF2-40B4-BE49-F238E27FC236}">
                <a16:creationId xmlns:a16="http://schemas.microsoft.com/office/drawing/2014/main" id="{2E456CF2-0507-4507-9303-4D8268185736}"/>
              </a:ext>
            </a:extLst>
          </p:cNvPr>
          <p:cNvSpPr>
            <a:spLocks noGrp="1"/>
          </p:cNvSpPr>
          <p:nvPr>
            <p:ph type="body" idx="1"/>
          </p:nvPr>
        </p:nvSpPr>
        <p:spPr>
          <a:xfrm>
            <a:off x="1106129" y="0"/>
            <a:ext cx="6931742" cy="1082881"/>
          </a:xfrm>
        </p:spPr>
        <p:txBody>
          <a:bodyPr/>
          <a:lstStyle/>
          <a:p>
            <a:pPr marL="158750" indent="0" algn="ctr">
              <a:buNone/>
            </a:pPr>
            <a:r>
              <a:rPr lang="en-US" sz="2400" dirty="0">
                <a:solidFill>
                  <a:schemeClr val="tx1"/>
                </a:solidFill>
                <a:latin typeface="+mj-lt"/>
              </a:rPr>
              <a:t>Experiment overview</a:t>
            </a:r>
            <a:endParaRPr lang="en-IL" sz="2400" dirty="0">
              <a:solidFill>
                <a:schemeClr val="tx1"/>
              </a:solidFill>
              <a:latin typeface="+mj-lt"/>
            </a:endParaRPr>
          </a:p>
        </p:txBody>
      </p:sp>
      <p:sp>
        <p:nvSpPr>
          <p:cNvPr id="7" name="TextBox 6">
            <a:extLst>
              <a:ext uri="{FF2B5EF4-FFF2-40B4-BE49-F238E27FC236}">
                <a16:creationId xmlns:a16="http://schemas.microsoft.com/office/drawing/2014/main" id="{FF81B7DB-EC61-4B33-A4F6-5B6185D5E30C}"/>
              </a:ext>
            </a:extLst>
          </p:cNvPr>
          <p:cNvSpPr txBox="1"/>
          <p:nvPr/>
        </p:nvSpPr>
        <p:spPr>
          <a:xfrm>
            <a:off x="6377940" y="3463898"/>
            <a:ext cx="2430780" cy="430887"/>
          </a:xfrm>
          <a:prstGeom prst="rect">
            <a:avLst/>
          </a:prstGeom>
          <a:noFill/>
        </p:spPr>
        <p:txBody>
          <a:bodyPr wrap="square">
            <a:spAutoFit/>
          </a:bodyPr>
          <a:lstStyle/>
          <a:p>
            <a:r>
              <a:rPr lang="en-US" sz="1100" dirty="0">
                <a:solidFill>
                  <a:schemeClr val="tx1"/>
                </a:solidFill>
                <a:latin typeface="Calibri" panose="020F0502020204030204" pitchFamily="34" charset="0"/>
                <a:cs typeface="Arial" panose="020B0604020202020204" pitchFamily="34" charset="0"/>
              </a:rPr>
              <a:t>SARAF’s phase II is under construction, beamtime planned for mid-end 2024</a:t>
            </a:r>
            <a:endParaRPr lang="en-IL" sz="1100" dirty="0">
              <a:solidFill>
                <a:schemeClr val="tx1"/>
              </a:solidFill>
              <a:latin typeface="Calibri" panose="020F0502020204030204" pitchFamily="34" charset="0"/>
              <a:cs typeface="Arial" panose="020B0604020202020204" pitchFamily="34" charset="0"/>
            </a:endParaRPr>
          </a:p>
        </p:txBody>
      </p:sp>
      <p:sp>
        <p:nvSpPr>
          <p:cNvPr id="9" name="Text Box 2">
            <a:extLst>
              <a:ext uri="{FF2B5EF4-FFF2-40B4-BE49-F238E27FC236}">
                <a16:creationId xmlns:a16="http://schemas.microsoft.com/office/drawing/2014/main" id="{A20A9DA5-936A-4C89-8A9A-BCC6112A01F8}"/>
              </a:ext>
            </a:extLst>
          </p:cNvPr>
          <p:cNvSpPr txBox="1"/>
          <p:nvPr/>
        </p:nvSpPr>
        <p:spPr>
          <a:xfrm>
            <a:off x="551542" y="1540419"/>
            <a:ext cx="681727" cy="1082881"/>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900" dirty="0">
                <a:effectLst/>
                <a:latin typeface="Calibri" panose="020F0502020204030204" pitchFamily="34" charset="0"/>
                <a:ea typeface="Calibri" panose="020F0502020204030204" pitchFamily="34" charset="0"/>
                <a:cs typeface="Arial" panose="020B0604020202020204" pitchFamily="34" charset="0"/>
              </a:rPr>
              <a:t>s-process activation of gaseous targets: Kr, Xe, </a:t>
            </a:r>
            <a:r>
              <a:rPr lang="en-US" sz="900" baseline="30000" dirty="0">
                <a:effectLst/>
                <a:latin typeface="Calibri" panose="020F0502020204030204" pitchFamily="34" charset="0"/>
                <a:ea typeface="Calibri" panose="020F0502020204030204" pitchFamily="34" charset="0"/>
                <a:cs typeface="Arial" panose="020B0604020202020204" pitchFamily="34" charset="0"/>
              </a:rPr>
              <a:t>99</a:t>
            </a:r>
            <a:r>
              <a:rPr lang="en-US" sz="900" dirty="0">
                <a:effectLst/>
                <a:latin typeface="Calibri" panose="020F0502020204030204" pitchFamily="34" charset="0"/>
                <a:ea typeface="Calibri" panose="020F0502020204030204" pitchFamily="34" charset="0"/>
                <a:cs typeface="Arial" panose="020B0604020202020204" pitchFamily="34" charset="0"/>
              </a:rPr>
              <a:t>Tc.</a:t>
            </a:r>
            <a:endParaRPr lang="en-IL" sz="1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2430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D0E62B4-2384-47E4-AC79-7F18B4EC798B}"/>
              </a:ext>
            </a:extLst>
          </p:cNvPr>
          <p:cNvSpPr txBox="1">
            <a:spLocks/>
          </p:cNvSpPr>
          <p:nvPr/>
        </p:nvSpPr>
        <p:spPr>
          <a:xfrm>
            <a:off x="850106" y="-241301"/>
            <a:ext cx="7443788" cy="11303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400"/>
              <a:buFont typeface="Century Gothic"/>
              <a:buNone/>
              <a:defRPr sz="27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9pPr>
          </a:lstStyle>
          <a:p>
            <a:pPr algn="ctr"/>
            <a:r>
              <a:rPr lang="en-US" dirty="0"/>
              <a:t>Summary</a:t>
            </a:r>
          </a:p>
        </p:txBody>
      </p:sp>
      <p:sp>
        <p:nvSpPr>
          <p:cNvPr id="6" name="TextBox 5">
            <a:extLst>
              <a:ext uri="{FF2B5EF4-FFF2-40B4-BE49-F238E27FC236}">
                <a16:creationId xmlns:a16="http://schemas.microsoft.com/office/drawing/2014/main" id="{FA6A78E4-5D5D-46C9-B8B9-CF8D612D0451}"/>
              </a:ext>
            </a:extLst>
          </p:cNvPr>
          <p:cNvSpPr txBox="1"/>
          <p:nvPr/>
        </p:nvSpPr>
        <p:spPr>
          <a:xfrm>
            <a:off x="285750" y="688158"/>
            <a:ext cx="8572500" cy="4490845"/>
          </a:xfrm>
          <a:prstGeom prst="rect">
            <a:avLst/>
          </a:prstGeom>
          <a:noFill/>
        </p:spPr>
        <p:txBody>
          <a:bodyPr wrap="square">
            <a:spAutoFit/>
          </a:bodyPr>
          <a:lstStyle/>
          <a:p>
            <a:pPr marL="342900" indent="-342900" algn="just">
              <a:lnSpc>
                <a:spcPct val="107000"/>
              </a:lnSpc>
              <a:spcAft>
                <a:spcPts val="600"/>
              </a:spcAft>
              <a:buFont typeface="Symbol" panose="05050102010706020507" pitchFamily="18" charset="2"/>
              <a:buChar char=""/>
              <a:tabLst>
                <a:tab pos="274320" algn="l"/>
              </a:tabLst>
            </a:pPr>
            <a:r>
              <a:rPr lang="en-GB" sz="1300" dirty="0">
                <a:solidFill>
                  <a:schemeClr val="bg1"/>
                </a:solidFill>
                <a:effectLst/>
                <a:latin typeface="Calibri" panose="020F0502020204030204" pitchFamily="34" charset="0"/>
                <a:ea typeface="Calibri" panose="020F0502020204030204" pitchFamily="34" charset="0"/>
                <a:cs typeface="Arial" panose="020B0604020202020204" pitchFamily="34" charset="0"/>
              </a:rPr>
              <a:t>Plasma is the fourth fundamental state of matter. It contains a significant portion of charged particles – ions and electrons. The presence of these charged particles is what primarily sets plasma apart from the other fundamental states of matter. It is the most abundant form of ordinary matter in the universe, being mostly associated with stars. Plasma can be artificially generated by heating a neutral gas or subjecting it to a strong electromagnetic field.</a:t>
            </a:r>
          </a:p>
          <a:p>
            <a:pPr marL="342900" indent="-342900" algn="just">
              <a:lnSpc>
                <a:spcPct val="107000"/>
              </a:lnSpc>
              <a:spcAft>
                <a:spcPts val="600"/>
              </a:spcAft>
              <a:buFont typeface="Symbol" panose="05050102010706020507" pitchFamily="18" charset="2"/>
              <a:buChar char=""/>
              <a:tabLst>
                <a:tab pos="274320" algn="l"/>
              </a:tabLst>
            </a:pPr>
            <a:r>
              <a:rPr lang="en-GB" sz="1300" dirty="0">
                <a:solidFill>
                  <a:schemeClr val="bg1"/>
                </a:solidFill>
                <a:effectLst/>
                <a:latin typeface="Calibri" panose="020F0502020204030204" pitchFamily="34" charset="0"/>
                <a:ea typeface="Calibri" panose="020F0502020204030204" pitchFamily="34" charset="0"/>
                <a:cs typeface="Arial" panose="020B0604020202020204" pitchFamily="34" charset="0"/>
              </a:rPr>
              <a:t>Plasma is much less dense and much </a:t>
            </a:r>
            <a:r>
              <a:rPr lang="en-GB" sz="1300" dirty="0">
                <a:solidFill>
                  <a:schemeClr val="bg1"/>
                </a:solidFill>
                <a:latin typeface="Calibri" panose="020F0502020204030204" pitchFamily="34" charset="0"/>
                <a:ea typeface="Calibri" panose="020F0502020204030204" pitchFamily="34" charset="0"/>
                <a:cs typeface="Arial" panose="020B0604020202020204" pitchFamily="34" charset="0"/>
              </a:rPr>
              <a:t>more viscous </a:t>
            </a:r>
            <a:r>
              <a:rPr lang="en-GB" sz="1300" dirty="0">
                <a:solidFill>
                  <a:schemeClr val="bg1"/>
                </a:solidFill>
                <a:effectLst/>
                <a:latin typeface="Calibri" panose="020F0502020204030204" pitchFamily="34" charset="0"/>
                <a:ea typeface="Calibri" panose="020F0502020204030204" pitchFamily="34" charset="0"/>
                <a:cs typeface="Arial" panose="020B0604020202020204" pitchFamily="34" charset="0"/>
              </a:rPr>
              <a:t>than a gas when both are at the same pressure.</a:t>
            </a:r>
          </a:p>
          <a:p>
            <a:pPr marL="342900" indent="-342900" algn="just">
              <a:lnSpc>
                <a:spcPct val="107000"/>
              </a:lnSpc>
              <a:spcAft>
                <a:spcPts val="600"/>
              </a:spcAft>
              <a:buFont typeface="Symbol" panose="05050102010706020507" pitchFamily="18" charset="2"/>
              <a:buChar char=""/>
              <a:tabLst>
                <a:tab pos="274320" algn="l"/>
              </a:tabLst>
            </a:pPr>
            <a:r>
              <a:rPr lang="en-GB" sz="1300" dirty="0">
                <a:solidFill>
                  <a:schemeClr val="bg1"/>
                </a:solidFill>
                <a:effectLst/>
                <a:latin typeface="Calibri" panose="020F0502020204030204" pitchFamily="34" charset="0"/>
                <a:ea typeface="Calibri" panose="020F0502020204030204" pitchFamily="34" charset="0"/>
                <a:cs typeface="Arial" panose="020B0604020202020204" pitchFamily="34" charset="0"/>
              </a:rPr>
              <a:t>A Plasma Window (PW) is an apparatus that separates between vacuum and atmosphere without any solid walls, and can hinder the flow of gases with little effect of fast particles passing through it.</a:t>
            </a:r>
          </a:p>
          <a:p>
            <a:pPr marL="342900" indent="-342900" algn="just">
              <a:lnSpc>
                <a:spcPct val="107000"/>
              </a:lnSpc>
              <a:spcAft>
                <a:spcPts val="600"/>
              </a:spcAft>
              <a:buFont typeface="Symbol" panose="05050102010706020507" pitchFamily="18" charset="2"/>
              <a:buChar char=""/>
              <a:tabLst>
                <a:tab pos="274320" algn="l"/>
              </a:tabLst>
            </a:pPr>
            <a:r>
              <a:rPr lang="en-GB" sz="1300" dirty="0">
                <a:solidFill>
                  <a:schemeClr val="bg1"/>
                </a:solidFill>
                <a:latin typeface="Calibri" panose="020F0502020204030204" pitchFamily="34" charset="0"/>
                <a:ea typeface="Calibri" panose="020F0502020204030204" pitchFamily="34" charset="0"/>
                <a:cs typeface="Arial" panose="020B0604020202020204" pitchFamily="34" charset="0"/>
              </a:rPr>
              <a:t>PWs have many applications in medicine (e.g. BNCT), industry (e.g. EBW, LBW) &amp; science (e.g. in particle accelerators).</a:t>
            </a:r>
          </a:p>
          <a:p>
            <a:pPr marL="342900" indent="-342900">
              <a:lnSpc>
                <a:spcPct val="107000"/>
              </a:lnSpc>
              <a:spcAft>
                <a:spcPts val="600"/>
              </a:spcAft>
              <a:buFont typeface="Symbol" panose="05050102010706020507" pitchFamily="18" charset="2"/>
              <a:buChar char=""/>
              <a:tabLst>
                <a:tab pos="274320" algn="l"/>
              </a:tabLst>
            </a:pPr>
            <a:r>
              <a:rPr lang="en-GB" sz="1300" dirty="0">
                <a:solidFill>
                  <a:schemeClr val="bg1"/>
                </a:solidFill>
                <a:effectLst/>
                <a:latin typeface="Calibri" panose="020F0502020204030204" pitchFamily="34" charset="0"/>
                <a:ea typeface="Calibri" panose="020F0502020204030204" pitchFamily="34" charset="0"/>
                <a:cs typeface="Arial" panose="020B0604020202020204" pitchFamily="34" charset="0"/>
              </a:rPr>
              <a:t>PWs are used for scientific research in the fields of experimental particle physics, nuclear astrophysics, plasma</a:t>
            </a:r>
            <a:br>
              <a:rPr lang="en-GB" sz="13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en-GB" sz="1300" dirty="0">
                <a:solidFill>
                  <a:schemeClr val="bg1"/>
                </a:solidFill>
                <a:effectLst/>
                <a:latin typeface="Calibri" panose="020F0502020204030204" pitchFamily="34" charset="0"/>
                <a:ea typeface="Calibri" panose="020F0502020204030204" pitchFamily="34" charset="0"/>
                <a:cs typeface="Arial" panose="020B0604020202020204" pitchFamily="34" charset="0"/>
              </a:rPr>
              <a:t>chemistry, high-energy physics, accelerator physics and more.</a:t>
            </a:r>
          </a:p>
          <a:p>
            <a:pPr marL="342900" indent="-342900">
              <a:lnSpc>
                <a:spcPct val="107000"/>
              </a:lnSpc>
              <a:spcAft>
                <a:spcPts val="600"/>
              </a:spcAft>
              <a:buFont typeface="Symbol" panose="05050102010706020507" pitchFamily="18" charset="2"/>
              <a:buChar char=""/>
              <a:tabLst>
                <a:tab pos="274320" algn="l"/>
              </a:tabLst>
            </a:pPr>
            <a:r>
              <a:rPr lang="en-GB" sz="1300" dirty="0">
                <a:solidFill>
                  <a:schemeClr val="bg1"/>
                </a:solidFill>
                <a:latin typeface="Calibri" panose="020F0502020204030204" pitchFamily="34" charset="0"/>
                <a:ea typeface="Calibri" panose="020F0502020204030204" pitchFamily="34" charset="0"/>
                <a:cs typeface="Arial" panose="020B0604020202020204" pitchFamily="34" charset="0"/>
              </a:rPr>
              <a:t>PWs have been used for the transmission of electrons, protons, photons and heavy ions at various energies.</a:t>
            </a:r>
          </a:p>
          <a:p>
            <a:pPr marL="342900" indent="-342900">
              <a:lnSpc>
                <a:spcPct val="107000"/>
              </a:lnSpc>
              <a:spcAft>
                <a:spcPts val="600"/>
              </a:spcAft>
              <a:buFont typeface="Symbol" panose="05050102010706020507" pitchFamily="18" charset="2"/>
              <a:buChar char=""/>
              <a:tabLst>
                <a:tab pos="274320" algn="l"/>
              </a:tabLst>
            </a:pPr>
            <a:r>
              <a:rPr lang="en-GB" sz="1300" dirty="0">
                <a:solidFill>
                  <a:schemeClr val="bg1"/>
                </a:solidFill>
                <a:latin typeface="Calibri" panose="020F0502020204030204" pitchFamily="34" charset="0"/>
                <a:ea typeface="Calibri" panose="020F0502020204030204" pitchFamily="34" charset="0"/>
                <a:cs typeface="Arial" panose="020B0604020202020204" pitchFamily="34" charset="0"/>
              </a:rPr>
              <a:t>A particle beam passing via a PW can improve both the beam’s and the PW’s characteristics.</a:t>
            </a:r>
          </a:p>
          <a:p>
            <a:pPr marL="342900" indent="-342900">
              <a:lnSpc>
                <a:spcPct val="107000"/>
              </a:lnSpc>
              <a:spcAft>
                <a:spcPts val="600"/>
              </a:spcAft>
              <a:buFont typeface="Symbol" panose="05050102010706020507" pitchFamily="18" charset="2"/>
              <a:buChar char=""/>
              <a:tabLst>
                <a:tab pos="274320" algn="l"/>
              </a:tabLst>
            </a:pPr>
            <a:r>
              <a:rPr lang="en-GB" sz="1300" dirty="0">
                <a:solidFill>
                  <a:schemeClr val="bg1"/>
                </a:solidFill>
                <a:latin typeface="Calibri" panose="020F0502020204030204" pitchFamily="34" charset="0"/>
                <a:ea typeface="Calibri" panose="020F0502020204030204" pitchFamily="34" charset="0"/>
                <a:cs typeface="Arial" panose="020B0604020202020204" pitchFamily="34" charset="0"/>
              </a:rPr>
              <a:t>Photon transmission through a PW is possible above the plasma frequency, typically ~10 THz (or at a </a:t>
            </a:r>
            <a:br>
              <a:rPr lang="en-GB" sz="1300" dirty="0">
                <a:solidFill>
                  <a:schemeClr val="bg1"/>
                </a:solidFill>
                <a:latin typeface="Calibri" panose="020F0502020204030204" pitchFamily="34" charset="0"/>
                <a:ea typeface="Calibri" panose="020F0502020204030204" pitchFamily="34" charset="0"/>
                <a:cs typeface="Arial" panose="020B0604020202020204" pitchFamily="34" charset="0"/>
              </a:rPr>
            </a:br>
            <a:r>
              <a:rPr lang="en-GB" sz="1300" dirty="0">
                <a:solidFill>
                  <a:schemeClr val="bg1"/>
                </a:solidFill>
                <a:latin typeface="Calibri" panose="020F0502020204030204" pitchFamily="34" charset="0"/>
                <a:ea typeface="Calibri" panose="020F0502020204030204" pitchFamily="34" charset="0"/>
                <a:cs typeface="Arial" panose="020B0604020202020204" pitchFamily="34" charset="0"/>
              </a:rPr>
              <a:t>wavelength below ~100 µm).</a:t>
            </a:r>
          </a:p>
          <a:p>
            <a:pPr marL="342900" indent="-342900" algn="just">
              <a:lnSpc>
                <a:spcPct val="107000"/>
              </a:lnSpc>
              <a:spcAft>
                <a:spcPts val="600"/>
              </a:spcAft>
              <a:buFont typeface="Symbol" panose="05050102010706020507" pitchFamily="18" charset="2"/>
              <a:buChar char=""/>
              <a:tabLst>
                <a:tab pos="274320" algn="l"/>
              </a:tabLst>
            </a:pPr>
            <a:r>
              <a:rPr lang="en-GB" sz="1300" dirty="0">
                <a:solidFill>
                  <a:schemeClr val="bg1"/>
                </a:solidFill>
                <a:latin typeface="Calibri" panose="020F0502020204030204" pitchFamily="34" charset="0"/>
                <a:ea typeface="Calibri" panose="020F0502020204030204" pitchFamily="34" charset="0"/>
                <a:cs typeface="Arial" panose="020B0604020202020204" pitchFamily="34" charset="0"/>
              </a:rPr>
              <a:t>What seemed to be science fiction (“force fields”) 40 years ago is today’s reality.</a:t>
            </a:r>
          </a:p>
          <a:p>
            <a:pPr marL="342900" indent="-342900" algn="just">
              <a:lnSpc>
                <a:spcPct val="107000"/>
              </a:lnSpc>
              <a:spcAft>
                <a:spcPts val="600"/>
              </a:spcAft>
              <a:buFont typeface="Symbol" panose="05050102010706020507" pitchFamily="18" charset="2"/>
              <a:buChar char=""/>
              <a:tabLst>
                <a:tab pos="274320" algn="l"/>
              </a:tabLst>
            </a:pPr>
            <a:r>
              <a:rPr lang="en-GB" sz="1300" dirty="0">
                <a:solidFill>
                  <a:schemeClr val="bg1"/>
                </a:solidFill>
                <a:latin typeface="Calibri" panose="020F0502020204030204" pitchFamily="34" charset="0"/>
                <a:ea typeface="Calibri" panose="020F0502020204030204" pitchFamily="34" charset="0"/>
                <a:cs typeface="Arial" panose="020B0604020202020204" pitchFamily="34" charset="0"/>
              </a:rPr>
              <a:t>PWs actively contribute to the noble cause of our better understanding of the universe we live in.</a:t>
            </a:r>
          </a:p>
          <a:p>
            <a:pPr marL="342900" indent="-342900" algn="just">
              <a:lnSpc>
                <a:spcPct val="107000"/>
              </a:lnSpc>
              <a:spcAft>
                <a:spcPts val="600"/>
              </a:spcAft>
              <a:buFont typeface="Symbol" panose="05050102010706020507" pitchFamily="18" charset="2"/>
              <a:buChar char=""/>
              <a:tabLst>
                <a:tab pos="274320" algn="l"/>
              </a:tabLst>
            </a:pPr>
            <a:endParaRPr lang="en-GB" sz="13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17A2CDC5-C528-48D4-A447-136EB698C2A5}"/>
              </a:ext>
            </a:extLst>
          </p:cNvPr>
          <p:cNvSpPr>
            <a:spLocks noGrp="1"/>
          </p:cNvSpPr>
          <p:nvPr>
            <p:ph type="sldNum" idx="12"/>
          </p:nvPr>
        </p:nvSpPr>
        <p:spPr>
          <a:xfrm>
            <a:off x="7772400" y="4183856"/>
            <a:ext cx="856684" cy="502444"/>
          </a:xfrm>
        </p:spPr>
        <p:txBody>
          <a:bodyPr/>
          <a:lstStyle/>
          <a:p>
            <a:fld id="{00000000-1234-1234-1234-123412341234}" type="slidenum">
              <a:rPr lang="pl-PL" smtClean="0"/>
              <a:pPr/>
              <a:t>27</a:t>
            </a:fld>
            <a:endParaRPr lang="pl-PL" dirty="0"/>
          </a:p>
        </p:txBody>
      </p:sp>
    </p:spTree>
    <p:extLst>
      <p:ext uri="{BB962C8B-B14F-4D97-AF65-F5344CB8AC3E}">
        <p14:creationId xmlns:p14="http://schemas.microsoft.com/office/powerpoint/2010/main" val="647463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BF524-6F99-43A0-84F0-235D37CC97F2}"/>
              </a:ext>
            </a:extLst>
          </p:cNvPr>
          <p:cNvSpPr>
            <a:spLocks noGrp="1"/>
          </p:cNvSpPr>
          <p:nvPr>
            <p:ph type="title"/>
          </p:nvPr>
        </p:nvSpPr>
        <p:spPr>
          <a:xfrm>
            <a:off x="3618010" y="2415379"/>
            <a:ext cx="1907979" cy="1130300"/>
          </a:xfrm>
        </p:spPr>
        <p:txBody>
          <a:bodyPr/>
          <a:lstStyle/>
          <a:p>
            <a:r>
              <a:rPr lang="en-US" dirty="0">
                <a:latin typeface="+mj-lt"/>
              </a:rPr>
              <a:t>Questions?</a:t>
            </a:r>
            <a:endParaRPr lang="en-IL" dirty="0">
              <a:latin typeface="+mj-lt"/>
            </a:endParaRPr>
          </a:p>
        </p:txBody>
      </p:sp>
      <p:sp>
        <p:nvSpPr>
          <p:cNvPr id="4" name="Subtitle 2">
            <a:extLst>
              <a:ext uri="{FF2B5EF4-FFF2-40B4-BE49-F238E27FC236}">
                <a16:creationId xmlns:a16="http://schemas.microsoft.com/office/drawing/2014/main" id="{0BA2A1AC-815E-4351-B09C-EF7F8AA93B5E}"/>
              </a:ext>
            </a:extLst>
          </p:cNvPr>
          <p:cNvSpPr txBox="1">
            <a:spLocks/>
          </p:cNvSpPr>
          <p:nvPr/>
        </p:nvSpPr>
        <p:spPr>
          <a:xfrm>
            <a:off x="1221581" y="888205"/>
            <a:ext cx="6700838" cy="7620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457200" marR="0" lvl="0" indent="-298450" algn="l" rtl="0">
              <a:lnSpc>
                <a:spcPct val="100000"/>
              </a:lnSpc>
              <a:spcBef>
                <a:spcPts val="300"/>
              </a:spcBef>
              <a:spcAft>
                <a:spcPts val="0"/>
              </a:spcAft>
              <a:buClr>
                <a:schemeClr val="lt1"/>
              </a:buClr>
              <a:buSzPts val="1100"/>
              <a:buFont typeface="Noto Sans Symbols"/>
              <a:buChar char="▶"/>
              <a:defRPr sz="1500" b="0" i="0" u="none" strike="noStrike" cap="none">
                <a:solidFill>
                  <a:srgbClr val="0F486F"/>
                </a:solidFill>
                <a:latin typeface="Century Gothic"/>
                <a:ea typeface="Century Gothic"/>
                <a:cs typeface="Century Gothic"/>
                <a:sym typeface="Century Gothic"/>
              </a:defRPr>
            </a:lvl1pPr>
            <a:lvl2pPr marL="914400" marR="0" lvl="1" indent="-298450" algn="l" rtl="0">
              <a:lnSpc>
                <a:spcPct val="100000"/>
              </a:lnSpc>
              <a:spcBef>
                <a:spcPts val="500"/>
              </a:spcBef>
              <a:spcAft>
                <a:spcPts val="0"/>
              </a:spcAft>
              <a:buClr>
                <a:schemeClr val="lt1"/>
              </a:buClr>
              <a:buSzPts val="1100"/>
              <a:buFont typeface="Noto Sans Symbols"/>
              <a:buChar char="▶"/>
              <a:defRPr sz="1400" b="0" i="0" u="none" strike="noStrike" cap="none">
                <a:solidFill>
                  <a:srgbClr val="0F486F"/>
                </a:solidFill>
                <a:latin typeface="Century Gothic"/>
                <a:ea typeface="Century Gothic"/>
                <a:cs typeface="Century Gothic"/>
                <a:sym typeface="Century Gothic"/>
              </a:defRPr>
            </a:lvl2pPr>
            <a:lvl3pPr marL="1371600" marR="0" lvl="2" indent="-298450" algn="l" rtl="0">
              <a:lnSpc>
                <a:spcPct val="100000"/>
              </a:lnSpc>
              <a:spcBef>
                <a:spcPts val="500"/>
              </a:spcBef>
              <a:spcAft>
                <a:spcPts val="0"/>
              </a:spcAft>
              <a:buClr>
                <a:schemeClr val="lt1"/>
              </a:buClr>
              <a:buSzPts val="1100"/>
              <a:buFont typeface="Noto Sans Symbols"/>
              <a:buChar char="▶"/>
              <a:defRPr sz="1200" b="0" i="0" u="none" strike="noStrike" cap="none">
                <a:solidFill>
                  <a:srgbClr val="0F486F"/>
                </a:solidFill>
                <a:latin typeface="Century Gothic"/>
                <a:ea typeface="Century Gothic"/>
                <a:cs typeface="Century Gothic"/>
                <a:sym typeface="Century Gothic"/>
              </a:defRPr>
            </a:lvl3pPr>
            <a:lvl4pPr marL="1828800" marR="0" lvl="3" indent="-298450" algn="l" rtl="0">
              <a:lnSpc>
                <a:spcPct val="100000"/>
              </a:lnSpc>
              <a:spcBef>
                <a:spcPts val="500"/>
              </a:spcBef>
              <a:spcAft>
                <a:spcPts val="0"/>
              </a:spcAft>
              <a:buClr>
                <a:schemeClr val="lt1"/>
              </a:buClr>
              <a:buSzPts val="1100"/>
              <a:buFont typeface="Noto Sans Symbols"/>
              <a:buChar char="▶"/>
              <a:defRPr sz="1100" b="0" i="0" u="none" strike="noStrike" cap="none">
                <a:solidFill>
                  <a:srgbClr val="0F486F"/>
                </a:solidFill>
                <a:latin typeface="Century Gothic"/>
                <a:ea typeface="Century Gothic"/>
                <a:cs typeface="Century Gothic"/>
                <a:sym typeface="Century Gothic"/>
              </a:defRPr>
            </a:lvl4pPr>
            <a:lvl5pPr marL="2286000" marR="0" lvl="4" indent="-298450" algn="l" rtl="0">
              <a:lnSpc>
                <a:spcPct val="100000"/>
              </a:lnSpc>
              <a:spcBef>
                <a:spcPts val="500"/>
              </a:spcBef>
              <a:spcAft>
                <a:spcPts val="0"/>
              </a:spcAft>
              <a:buClr>
                <a:schemeClr val="lt1"/>
              </a:buClr>
              <a:buSzPts val="1100"/>
              <a:buFont typeface="Noto Sans Symbols"/>
              <a:buChar char="▶"/>
              <a:defRPr sz="1100" b="0" i="0" u="none" strike="noStrike" cap="none">
                <a:solidFill>
                  <a:srgbClr val="0F486F"/>
                </a:solidFill>
                <a:latin typeface="Century Gothic"/>
                <a:ea typeface="Century Gothic"/>
                <a:cs typeface="Century Gothic"/>
                <a:sym typeface="Century Gothic"/>
              </a:defRPr>
            </a:lvl5pPr>
            <a:lvl6pPr marL="2743200" marR="0" lvl="5" indent="-298450" algn="l" rtl="0">
              <a:lnSpc>
                <a:spcPct val="100000"/>
              </a:lnSpc>
              <a:spcBef>
                <a:spcPts val="500"/>
              </a:spcBef>
              <a:spcAft>
                <a:spcPts val="0"/>
              </a:spcAft>
              <a:buClr>
                <a:schemeClr val="lt1"/>
              </a:buClr>
              <a:buSzPts val="1100"/>
              <a:buFont typeface="Noto Sans Symbols"/>
              <a:buChar char="▶"/>
              <a:defRPr sz="1100" b="0" i="0" u="none" strike="noStrike" cap="none">
                <a:solidFill>
                  <a:srgbClr val="0F486F"/>
                </a:solidFill>
                <a:latin typeface="Century Gothic"/>
                <a:ea typeface="Century Gothic"/>
                <a:cs typeface="Century Gothic"/>
                <a:sym typeface="Century Gothic"/>
              </a:defRPr>
            </a:lvl6pPr>
            <a:lvl7pPr marL="3200400" marR="0" lvl="6" indent="-298450" algn="l" rtl="0">
              <a:lnSpc>
                <a:spcPct val="100000"/>
              </a:lnSpc>
              <a:spcBef>
                <a:spcPts val="500"/>
              </a:spcBef>
              <a:spcAft>
                <a:spcPts val="0"/>
              </a:spcAft>
              <a:buClr>
                <a:schemeClr val="lt1"/>
              </a:buClr>
              <a:buSzPts val="1100"/>
              <a:buFont typeface="Noto Sans Symbols"/>
              <a:buChar char="▶"/>
              <a:defRPr sz="1100" b="0" i="0" u="none" strike="noStrike" cap="none">
                <a:solidFill>
                  <a:srgbClr val="0F486F"/>
                </a:solidFill>
                <a:latin typeface="Century Gothic"/>
                <a:ea typeface="Century Gothic"/>
                <a:cs typeface="Century Gothic"/>
                <a:sym typeface="Century Gothic"/>
              </a:defRPr>
            </a:lvl7pPr>
            <a:lvl8pPr marL="3657600" marR="0" lvl="7" indent="-298450" algn="l" rtl="0">
              <a:lnSpc>
                <a:spcPct val="100000"/>
              </a:lnSpc>
              <a:spcBef>
                <a:spcPts val="500"/>
              </a:spcBef>
              <a:spcAft>
                <a:spcPts val="0"/>
              </a:spcAft>
              <a:buClr>
                <a:schemeClr val="lt1"/>
              </a:buClr>
              <a:buSzPts val="1100"/>
              <a:buFont typeface="Noto Sans Symbols"/>
              <a:buChar char="▶"/>
              <a:defRPr sz="1100" b="0" i="0" u="none" strike="noStrike" cap="none">
                <a:solidFill>
                  <a:srgbClr val="0F486F"/>
                </a:solidFill>
                <a:latin typeface="Century Gothic"/>
                <a:ea typeface="Century Gothic"/>
                <a:cs typeface="Century Gothic"/>
                <a:sym typeface="Century Gothic"/>
              </a:defRPr>
            </a:lvl8pPr>
            <a:lvl9pPr marL="4114800" marR="0" lvl="8" indent="-298450" algn="l" rtl="0">
              <a:lnSpc>
                <a:spcPct val="100000"/>
              </a:lnSpc>
              <a:spcBef>
                <a:spcPts val="500"/>
              </a:spcBef>
              <a:spcAft>
                <a:spcPts val="500"/>
              </a:spcAft>
              <a:buClr>
                <a:schemeClr val="lt1"/>
              </a:buClr>
              <a:buSzPts val="1100"/>
              <a:buFont typeface="Noto Sans Symbols"/>
              <a:buChar char="▶"/>
              <a:defRPr sz="1100" b="0" i="0" u="none" strike="noStrike" cap="none">
                <a:solidFill>
                  <a:srgbClr val="0F486F"/>
                </a:solidFill>
                <a:latin typeface="Century Gothic"/>
                <a:ea typeface="Century Gothic"/>
                <a:cs typeface="Century Gothic"/>
                <a:sym typeface="Century Gothic"/>
              </a:defRPr>
            </a:lvl9pPr>
          </a:lstStyle>
          <a:p>
            <a:pPr marL="158750" indent="0">
              <a:buNone/>
            </a:pPr>
            <a:r>
              <a:rPr lang="en-US" sz="3600" b="1" dirty="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Thank You for your attention</a:t>
            </a:r>
            <a:endParaRPr lang="en-US" sz="3600" dirty="0">
              <a:solidFill>
                <a:schemeClr val="bg1"/>
              </a:solidFill>
            </a:endParaRPr>
          </a:p>
        </p:txBody>
      </p:sp>
      <p:sp>
        <p:nvSpPr>
          <p:cNvPr id="5" name="Slide Number Placeholder 3">
            <a:extLst>
              <a:ext uri="{FF2B5EF4-FFF2-40B4-BE49-F238E27FC236}">
                <a16:creationId xmlns:a16="http://schemas.microsoft.com/office/drawing/2014/main" id="{B44BF4EF-8DAB-4D95-AB22-140BEC253B58}"/>
              </a:ext>
            </a:extLst>
          </p:cNvPr>
          <p:cNvSpPr>
            <a:spLocks noGrp="1"/>
          </p:cNvSpPr>
          <p:nvPr>
            <p:ph type="sldNum" idx="12"/>
          </p:nvPr>
        </p:nvSpPr>
        <p:spPr>
          <a:xfrm>
            <a:off x="7772400" y="4183856"/>
            <a:ext cx="856684" cy="502444"/>
          </a:xfrm>
        </p:spPr>
        <p:txBody>
          <a:bodyPr/>
          <a:lstStyle/>
          <a:p>
            <a:fld id="{00000000-1234-1234-1234-123412341234}" type="slidenum">
              <a:rPr lang="pl-PL" smtClean="0"/>
              <a:pPr/>
              <a:t>28</a:t>
            </a:fld>
            <a:endParaRPr lang="pl-PL" dirty="0"/>
          </a:p>
        </p:txBody>
      </p:sp>
    </p:spTree>
    <p:extLst>
      <p:ext uri="{BB962C8B-B14F-4D97-AF65-F5344CB8AC3E}">
        <p14:creationId xmlns:p14="http://schemas.microsoft.com/office/powerpoint/2010/main" val="1079786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090F9-4D73-4D14-865E-C9ACF081D8E1}"/>
              </a:ext>
            </a:extLst>
          </p:cNvPr>
          <p:cNvSpPr>
            <a:spLocks noGrp="1"/>
          </p:cNvSpPr>
          <p:nvPr>
            <p:ph type="title"/>
          </p:nvPr>
        </p:nvSpPr>
        <p:spPr>
          <a:xfrm>
            <a:off x="355598" y="2116786"/>
            <a:ext cx="8295483" cy="1554162"/>
          </a:xfrm>
        </p:spPr>
        <p:txBody>
          <a:bodyPr/>
          <a:lstStyle/>
          <a:p>
            <a:r>
              <a:rPr lang="en-GB" sz="1500" dirty="0"/>
              <a:t>Plasma is ionized gas comprising of ions and electrons. Just like any other gas, plasma exerts pressure. Electric and magnetic fields exert forces on plasmas, which can confine plasmas in vacuum whose pressure can block, curb or confine other fluids. In a Plasma Window, electric and/or magnetic fields confine plasmas, whose pressure is large enough to balance atmospheric pressure (or even higher). </a:t>
            </a:r>
            <a:br>
              <a:rPr lang="en-GB" sz="1500" dirty="0"/>
            </a:br>
            <a:br>
              <a:rPr lang="en-GB" sz="1500" dirty="0"/>
            </a:br>
            <a:endParaRPr lang="en-IL" sz="1500" dirty="0"/>
          </a:p>
        </p:txBody>
      </p:sp>
      <p:pic>
        <p:nvPicPr>
          <p:cNvPr id="4102" name="Picture 6" descr="States of Matter">
            <a:extLst>
              <a:ext uri="{FF2B5EF4-FFF2-40B4-BE49-F238E27FC236}">
                <a16:creationId xmlns:a16="http://schemas.microsoft.com/office/drawing/2014/main" id="{E0F14746-D1D2-42FE-B03B-E88C85F967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83"/>
          <a:stretch/>
        </p:blipFill>
        <p:spPr bwMode="auto">
          <a:xfrm>
            <a:off x="2243903" y="646445"/>
            <a:ext cx="4452995" cy="1381107"/>
          </a:xfrm>
          <a:prstGeom prst="rect">
            <a:avLst/>
          </a:prstGeom>
          <a:solidFill>
            <a:schemeClr val="bg1"/>
          </a:solidFill>
        </p:spPr>
      </p:pic>
      <p:sp>
        <p:nvSpPr>
          <p:cNvPr id="7" name="Title 1">
            <a:extLst>
              <a:ext uri="{FF2B5EF4-FFF2-40B4-BE49-F238E27FC236}">
                <a16:creationId xmlns:a16="http://schemas.microsoft.com/office/drawing/2014/main" id="{79E75DE0-236E-43E3-93BA-ABBEDEFA3583}"/>
              </a:ext>
            </a:extLst>
          </p:cNvPr>
          <p:cNvSpPr txBox="1">
            <a:spLocks/>
          </p:cNvSpPr>
          <p:nvPr/>
        </p:nvSpPr>
        <p:spPr>
          <a:xfrm>
            <a:off x="355599" y="0"/>
            <a:ext cx="8229601" cy="646445"/>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400"/>
              <a:buFont typeface="Century Gothic"/>
              <a:buNone/>
              <a:defRPr sz="27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9pPr>
          </a:lstStyle>
          <a:p>
            <a:r>
              <a:rPr lang="en-GB" sz="2400" dirty="0">
                <a:latin typeface="+mj-lt"/>
                <a:cs typeface="Times New Roman" panose="02020603050405020304" pitchFamily="18" charset="0"/>
              </a:rPr>
              <a:t>The states of matter and the idea behind a Plasma Window</a:t>
            </a:r>
            <a:endParaRPr lang="en-IL" sz="2400" dirty="0">
              <a:latin typeface="+mj-lt"/>
              <a:cs typeface="Times New Roman" panose="02020603050405020304" pitchFamily="18" charset="0"/>
            </a:endParaRPr>
          </a:p>
        </p:txBody>
      </p:sp>
      <p:sp>
        <p:nvSpPr>
          <p:cNvPr id="15" name="TextBox 14">
            <a:extLst>
              <a:ext uri="{FF2B5EF4-FFF2-40B4-BE49-F238E27FC236}">
                <a16:creationId xmlns:a16="http://schemas.microsoft.com/office/drawing/2014/main" id="{054B0F28-CD09-43B8-B6A8-B01A5F5393B8}"/>
              </a:ext>
            </a:extLst>
          </p:cNvPr>
          <p:cNvSpPr txBox="1"/>
          <p:nvPr/>
        </p:nvSpPr>
        <p:spPr>
          <a:xfrm>
            <a:off x="355598" y="3369510"/>
            <a:ext cx="8026402" cy="1692771"/>
          </a:xfrm>
          <a:prstGeom prst="rect">
            <a:avLst/>
          </a:prstGeom>
          <a:noFill/>
        </p:spPr>
        <p:txBody>
          <a:bodyPr wrap="square">
            <a:spAutoFit/>
          </a:bodyPr>
          <a:lstStyle/>
          <a:p>
            <a:r>
              <a:rPr kumimoji="0" lang="en-GB" sz="1500" b="0" i="0" u="none" strike="noStrike" kern="0" cap="none" spc="0" normalizeH="0" baseline="0" noProof="0" dirty="0">
                <a:ln>
                  <a:noFill/>
                </a:ln>
                <a:solidFill>
                  <a:srgbClr val="FFFFFF"/>
                </a:solidFill>
                <a:effectLst/>
                <a:uLnTx/>
                <a:uFillTx/>
                <a:latin typeface="Century Gothic"/>
                <a:sym typeface="Century Gothic"/>
              </a:rPr>
              <a:t>A plasma is </a:t>
            </a:r>
            <a:r>
              <a:rPr kumimoji="0" lang="en-GB" sz="1500" b="1" i="0" u="none" strike="noStrike" kern="0" cap="none" spc="0" normalizeH="0" baseline="0" noProof="0" dirty="0">
                <a:ln>
                  <a:noFill/>
                </a:ln>
                <a:solidFill>
                  <a:srgbClr val="FFFFFF"/>
                </a:solidFill>
                <a:effectLst/>
                <a:uLnTx/>
                <a:uFillTx/>
                <a:latin typeface="Century Gothic"/>
                <a:sym typeface="Century Gothic"/>
              </a:rPr>
              <a:t>much less dense </a:t>
            </a:r>
            <a:r>
              <a:rPr kumimoji="0" lang="en-GB" sz="1500" b="0" i="0" u="none" strike="noStrike" kern="0" cap="none" spc="0" normalizeH="0" baseline="0" noProof="0" dirty="0">
                <a:ln>
                  <a:noFill/>
                </a:ln>
                <a:solidFill>
                  <a:srgbClr val="FFFFFF"/>
                </a:solidFill>
                <a:effectLst/>
                <a:uLnTx/>
                <a:uFillTx/>
                <a:latin typeface="Century Gothic"/>
                <a:sym typeface="Century Gothic"/>
              </a:rPr>
              <a:t>than a gas when both are at the same pressure.</a:t>
            </a:r>
            <a:br>
              <a:rPr kumimoji="0" lang="en-GB" sz="1500" b="0" i="0" u="none" strike="noStrike" kern="0" cap="none" spc="0" normalizeH="0" baseline="0" noProof="0" dirty="0">
                <a:ln>
                  <a:noFill/>
                </a:ln>
                <a:solidFill>
                  <a:srgbClr val="FFFFFF"/>
                </a:solidFill>
                <a:effectLst/>
                <a:uLnTx/>
                <a:uFillTx/>
                <a:latin typeface="Century Gothic"/>
                <a:sym typeface="Century Gothic"/>
              </a:rPr>
            </a:br>
            <a:br>
              <a:rPr kumimoji="0" lang="en-GB" sz="1500" b="0" i="0" u="none" strike="noStrike" kern="0" cap="none" spc="0" normalizeH="0" baseline="0" noProof="0" dirty="0">
                <a:ln>
                  <a:noFill/>
                </a:ln>
                <a:solidFill>
                  <a:srgbClr val="FFFFFF"/>
                </a:solidFill>
                <a:effectLst/>
                <a:uLnTx/>
                <a:uFillTx/>
                <a:latin typeface="Century Gothic"/>
                <a:sym typeface="Century Gothic"/>
              </a:rPr>
            </a:br>
            <a:r>
              <a:rPr kumimoji="0" lang="en-GB" sz="1500" b="0" i="0" u="none" strike="noStrike" kern="0" cap="none" spc="0" normalizeH="0" baseline="0" noProof="0" dirty="0">
                <a:ln>
                  <a:noFill/>
                </a:ln>
                <a:solidFill>
                  <a:srgbClr val="FFFFFF"/>
                </a:solidFill>
                <a:effectLst/>
                <a:uLnTx/>
                <a:uFillTx/>
                <a:latin typeface="Century Gothic"/>
                <a:sym typeface="Century Gothic"/>
              </a:rPr>
              <a:t>Plasmas have a </a:t>
            </a:r>
            <a:r>
              <a:rPr kumimoji="0" lang="en-GB" sz="1500" b="1" i="0" u="none" strike="noStrike" kern="0" cap="none" spc="0" normalizeH="0" baseline="0" noProof="0" dirty="0">
                <a:ln>
                  <a:noFill/>
                </a:ln>
                <a:solidFill>
                  <a:srgbClr val="FFFFFF"/>
                </a:solidFill>
                <a:effectLst/>
                <a:uLnTx/>
                <a:uFillTx/>
                <a:latin typeface="Century Gothic"/>
                <a:sym typeface="Century Gothic"/>
              </a:rPr>
              <a:t>much larger resistance to flow (viscosity) </a:t>
            </a:r>
            <a:r>
              <a:rPr kumimoji="0" lang="en-GB" sz="1500" b="0" i="0" u="none" strike="noStrike" kern="0" cap="none" spc="0" normalizeH="0" baseline="0" noProof="0" dirty="0">
                <a:ln>
                  <a:noFill/>
                </a:ln>
                <a:solidFill>
                  <a:srgbClr val="FFFFFF"/>
                </a:solidFill>
                <a:effectLst/>
                <a:uLnTx/>
                <a:uFillTx/>
                <a:latin typeface="Century Gothic"/>
                <a:sym typeface="Century Gothic"/>
              </a:rPr>
              <a:t>than gases.</a:t>
            </a:r>
            <a:br>
              <a:rPr kumimoji="0" lang="en-GB" sz="1500" b="0" i="0" u="none" strike="noStrike" kern="0" cap="none" spc="0" normalizeH="0" baseline="0" noProof="0" dirty="0">
                <a:ln>
                  <a:noFill/>
                </a:ln>
                <a:solidFill>
                  <a:srgbClr val="FFFFFF"/>
                </a:solidFill>
                <a:effectLst/>
                <a:uLnTx/>
                <a:uFillTx/>
                <a:latin typeface="Century Gothic"/>
                <a:sym typeface="Century Gothic"/>
              </a:rPr>
            </a:br>
            <a:br>
              <a:rPr kumimoji="0" lang="en-GB" sz="1500" b="0" i="0" u="none" strike="noStrike" kern="0" cap="none" spc="0" normalizeH="0" baseline="0" noProof="0" dirty="0">
                <a:ln>
                  <a:noFill/>
                </a:ln>
                <a:solidFill>
                  <a:srgbClr val="FFFFFF"/>
                </a:solidFill>
                <a:effectLst/>
                <a:uLnTx/>
                <a:uFillTx/>
                <a:latin typeface="Century Gothic"/>
                <a:sym typeface="Century Gothic"/>
              </a:rPr>
            </a:br>
            <a:r>
              <a:rPr kumimoji="0" lang="en-GB" sz="1500" b="0" i="0" u="none" strike="noStrike" kern="0" cap="none" spc="0" normalizeH="0" baseline="0" noProof="0" dirty="0">
                <a:ln>
                  <a:noFill/>
                </a:ln>
                <a:solidFill>
                  <a:srgbClr val="FFFFFF"/>
                </a:solidFill>
                <a:effectLst/>
                <a:uLnTx/>
                <a:uFillTx/>
                <a:latin typeface="Century Gothic"/>
                <a:sym typeface="Century Gothic"/>
              </a:rPr>
              <a:t>A plasma “plug” or “window” can slow down the flow of gases with </a:t>
            </a:r>
            <a:br>
              <a:rPr kumimoji="0" lang="en-GB" sz="1500" b="0" i="0" u="none" strike="noStrike" kern="0" cap="none" spc="0" normalizeH="0" baseline="0" noProof="0" dirty="0">
                <a:ln>
                  <a:noFill/>
                </a:ln>
                <a:solidFill>
                  <a:srgbClr val="FFFFFF"/>
                </a:solidFill>
                <a:effectLst/>
                <a:uLnTx/>
                <a:uFillTx/>
                <a:latin typeface="Century Gothic"/>
                <a:sym typeface="Century Gothic"/>
              </a:rPr>
            </a:br>
            <a:r>
              <a:rPr kumimoji="0" lang="en-GB" sz="1500" b="0" i="0" u="none" strike="noStrike" kern="0" cap="none" spc="0" normalizeH="0" baseline="0" noProof="0" dirty="0">
                <a:ln>
                  <a:noFill/>
                </a:ln>
                <a:solidFill>
                  <a:srgbClr val="FFFFFF"/>
                </a:solidFill>
                <a:effectLst/>
                <a:uLnTx/>
                <a:uFillTx/>
                <a:latin typeface="Century Gothic"/>
                <a:sym typeface="Century Gothic"/>
              </a:rPr>
              <a:t>little effect of fast particles passing through it.</a:t>
            </a:r>
            <a:br>
              <a:rPr kumimoji="0" lang="en-GB" sz="1500" b="0" i="0" u="none" strike="noStrike" kern="0" cap="none" spc="0" normalizeH="0" baseline="0" noProof="0" dirty="0">
                <a:ln>
                  <a:noFill/>
                </a:ln>
                <a:solidFill>
                  <a:srgbClr val="FFFFFF"/>
                </a:solidFill>
                <a:effectLst/>
                <a:uLnTx/>
                <a:uFillTx/>
                <a:latin typeface="Century Gothic"/>
                <a:sym typeface="Century Gothic"/>
              </a:rPr>
            </a:br>
            <a:endParaRPr lang="en-IL" dirty="0"/>
          </a:p>
        </p:txBody>
      </p:sp>
      <p:sp>
        <p:nvSpPr>
          <p:cNvPr id="6" name="Slide Number Placeholder 3">
            <a:extLst>
              <a:ext uri="{FF2B5EF4-FFF2-40B4-BE49-F238E27FC236}">
                <a16:creationId xmlns:a16="http://schemas.microsoft.com/office/drawing/2014/main" id="{73BFFE37-5186-4430-A99C-B091831A8F33}"/>
              </a:ext>
            </a:extLst>
          </p:cNvPr>
          <p:cNvSpPr>
            <a:spLocks noGrp="1"/>
          </p:cNvSpPr>
          <p:nvPr>
            <p:ph type="sldNum" idx="12"/>
          </p:nvPr>
        </p:nvSpPr>
        <p:spPr>
          <a:xfrm>
            <a:off x="7772400" y="4183856"/>
            <a:ext cx="856684" cy="502444"/>
          </a:xfrm>
        </p:spPr>
        <p:txBody>
          <a:bodyPr/>
          <a:lstStyle/>
          <a:p>
            <a:fld id="{00000000-1234-1234-1234-123412341234}" type="slidenum">
              <a:rPr lang="pl-PL" smtClean="0"/>
              <a:pPr/>
              <a:t>3</a:t>
            </a:fld>
            <a:endParaRPr lang="pl-PL" dirty="0"/>
          </a:p>
        </p:txBody>
      </p:sp>
    </p:spTree>
    <p:extLst>
      <p:ext uri="{BB962C8B-B14F-4D97-AF65-F5344CB8AC3E}">
        <p14:creationId xmlns:p14="http://schemas.microsoft.com/office/powerpoint/2010/main" val="3535735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443" y="-164305"/>
            <a:ext cx="8901113" cy="1357312"/>
          </a:xfrm>
        </p:spPr>
        <p:txBody>
          <a:bodyPr/>
          <a:lstStyle/>
          <a:p>
            <a:pPr marL="0" indent="0">
              <a:buNone/>
            </a:pPr>
            <a:r>
              <a:rPr lang="en-US" sz="2400" dirty="0">
                <a:solidFill>
                  <a:schemeClr val="bg1"/>
                </a:solidFill>
                <a:latin typeface="Arial" pitchFamily="34" charset="0"/>
                <a:ea typeface="Arial Unicode MS" pitchFamily="34" charset="-128"/>
                <a:cs typeface="Arial" pitchFamily="34" charset="0"/>
              </a:rPr>
              <a:t>Simulation of a </a:t>
            </a:r>
            <a:r>
              <a:rPr lang="en-US" sz="2400" dirty="0">
                <a:solidFill>
                  <a:schemeClr val="bg2"/>
                </a:solidFill>
                <a:latin typeface="Arial" pitchFamily="34" charset="0"/>
                <a:ea typeface="Arial Unicode MS" pitchFamily="34" charset="-128"/>
                <a:cs typeface="Arial" pitchFamily="34" charset="0"/>
              </a:rPr>
              <a:t>cube</a:t>
            </a:r>
            <a:r>
              <a:rPr lang="en-US" sz="2400" dirty="0">
                <a:solidFill>
                  <a:schemeClr val="bg1"/>
                </a:solidFill>
                <a:latin typeface="Arial" pitchFamily="34" charset="0"/>
                <a:ea typeface="Arial Unicode MS" pitchFamily="34" charset="-128"/>
                <a:cs typeface="Arial" pitchFamily="34" charset="0"/>
              </a:rPr>
              <a:t> in empty </a:t>
            </a:r>
            <a:r>
              <a:rPr lang="en-US" sz="2400" dirty="0">
                <a:solidFill>
                  <a:schemeClr val="tx1"/>
                </a:solidFill>
                <a:latin typeface="Arial" pitchFamily="34" charset="0"/>
                <a:ea typeface="Arial Unicode MS" pitchFamily="34" charset="-128"/>
                <a:cs typeface="Arial" pitchFamily="34" charset="0"/>
              </a:rPr>
              <a:t>space</a:t>
            </a:r>
            <a:r>
              <a:rPr lang="en-US" sz="2400" dirty="0">
                <a:solidFill>
                  <a:schemeClr val="bg1"/>
                </a:solidFill>
                <a:latin typeface="Arial" pitchFamily="34" charset="0"/>
                <a:ea typeface="Arial Unicode MS" pitchFamily="34" charset="-128"/>
                <a:cs typeface="Arial" pitchFamily="34" charset="0"/>
              </a:rPr>
              <a:t> filled with </a:t>
            </a:r>
            <a:r>
              <a:rPr lang="en-US" sz="2400" dirty="0">
                <a:solidFill>
                  <a:srgbClr val="FFFF00"/>
                </a:solidFill>
                <a:latin typeface="Arial" pitchFamily="34" charset="0"/>
                <a:ea typeface="Arial Unicode MS" pitchFamily="34" charset="-128"/>
                <a:cs typeface="Arial" pitchFamily="34" charset="0"/>
              </a:rPr>
              <a:t>air</a:t>
            </a:r>
            <a:r>
              <a:rPr lang="en-US" sz="2400" dirty="0">
                <a:solidFill>
                  <a:schemeClr val="bg1"/>
                </a:solidFill>
                <a:latin typeface="Arial" pitchFamily="34" charset="0"/>
                <a:ea typeface="Arial Unicode MS" pitchFamily="34" charset="-128"/>
                <a:cs typeface="Arial" pitchFamily="34" charset="0"/>
              </a:rPr>
              <a:t> having a hole plugged by a </a:t>
            </a:r>
            <a:r>
              <a:rPr lang="en-US" sz="2400" dirty="0">
                <a:solidFill>
                  <a:srgbClr val="FF0000"/>
                </a:solidFill>
                <a:latin typeface="Arial" pitchFamily="34" charset="0"/>
                <a:ea typeface="Arial Unicode MS" pitchFamily="34" charset="-128"/>
                <a:cs typeface="Arial" pitchFamily="34" charset="0"/>
              </a:rPr>
              <a:t>Plasma</a:t>
            </a:r>
            <a:r>
              <a:rPr lang="en-US" sz="2400" dirty="0">
                <a:solidFill>
                  <a:schemeClr val="bg1"/>
                </a:solidFill>
                <a:latin typeface="Arial" pitchFamily="34" charset="0"/>
                <a:ea typeface="Arial Unicode MS" pitchFamily="34" charset="-128"/>
                <a:cs typeface="Arial" pitchFamily="34" charset="0"/>
              </a:rPr>
              <a:t> Window; Courtesy of Jeffery Mitchell (BNL) </a:t>
            </a:r>
          </a:p>
        </p:txBody>
      </p:sp>
      <p:pic>
        <p:nvPicPr>
          <p:cNvPr id="5" name="Animation plasma Window 2.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bwMode="auto">
          <a:xfrm>
            <a:off x="1585912" y="1044506"/>
            <a:ext cx="5464969" cy="3725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7EE671F8-1C5E-45B7-9975-98015A48CFF4}"/>
              </a:ext>
            </a:extLst>
          </p:cNvPr>
          <p:cNvSpPr>
            <a:spLocks noGrp="1"/>
          </p:cNvSpPr>
          <p:nvPr>
            <p:ph type="sldNum" idx="12"/>
          </p:nvPr>
        </p:nvSpPr>
        <p:spPr>
          <a:xfrm>
            <a:off x="7772400" y="4183856"/>
            <a:ext cx="856684" cy="502444"/>
          </a:xfrm>
        </p:spPr>
        <p:txBody>
          <a:bodyPr/>
          <a:lstStyle/>
          <a:p>
            <a:fld id="{00000000-1234-1234-1234-123412341234}" type="slidenum">
              <a:rPr lang="pl-PL" smtClean="0"/>
              <a:pPr/>
              <a:t>4</a:t>
            </a:fld>
            <a:endParaRPr lang="pl-PL" dirty="0"/>
          </a:p>
        </p:txBody>
      </p:sp>
    </p:spTree>
    <p:extLst>
      <p:ext uri="{BB962C8B-B14F-4D97-AF65-F5344CB8AC3E}">
        <p14:creationId xmlns:p14="http://schemas.microsoft.com/office/powerpoint/2010/main" val="1984279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693" y="-164306"/>
            <a:ext cx="6858000" cy="685800"/>
          </a:xfrm>
        </p:spPr>
        <p:txBody>
          <a:bodyPr/>
          <a:lstStyle/>
          <a:p>
            <a:pPr algn="ctr"/>
            <a:r>
              <a:rPr lang="en-US" sz="2400" b="1" dirty="0">
                <a:latin typeface="+mj-lt"/>
              </a:rPr>
              <a:t>Operation Principles</a:t>
            </a:r>
            <a:endParaRPr lang="en-US" sz="2400" dirty="0">
              <a:latin typeface="+mj-lt"/>
            </a:endParaRP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6EE10F91-4FC4-4C60-84E3-21756012B334}"/>
                  </a:ext>
                </a:extLst>
              </p:cNvPr>
              <p:cNvSpPr txBox="1">
                <a:spLocks/>
              </p:cNvSpPr>
              <p:nvPr/>
            </p:nvSpPr>
            <p:spPr bwMode="auto">
              <a:xfrm>
                <a:off x="200024" y="357188"/>
                <a:ext cx="8943976" cy="462200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mj-lt"/>
                  </a:rPr>
                  <a:t>Ideal Gas:          	</a:t>
                </a:r>
                <a:r>
                  <a:rPr kumimoji="0" lang="en-US" sz="1200" b="1" i="1" u="none" strike="noStrike" kern="0" cap="none" spc="0" normalizeH="0" baseline="0" noProof="0" dirty="0">
                    <a:ln>
                      <a:noFill/>
                    </a:ln>
                    <a:solidFill>
                      <a:schemeClr val="bg1"/>
                    </a:solidFill>
                    <a:effectLst/>
                    <a:uLnTx/>
                    <a:uFillTx/>
                    <a:latin typeface="+mj-lt"/>
                    <a:cs typeface="Arial" pitchFamily="34" charset="0"/>
                  </a:rPr>
                  <a:t>p = nkT</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mj-lt"/>
                  <a:cs typeface="Arial"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mj-lt"/>
                  </a:rPr>
                  <a:t>Where </a:t>
                </a:r>
                <a:r>
                  <a:rPr kumimoji="0" lang="en-US" sz="1200" b="0" i="1" u="none" strike="noStrike" kern="0" cap="none" spc="0" normalizeH="0" baseline="0" noProof="0" dirty="0">
                    <a:ln>
                      <a:noFill/>
                    </a:ln>
                    <a:solidFill>
                      <a:schemeClr val="bg1"/>
                    </a:solidFill>
                    <a:effectLst/>
                    <a:uLnTx/>
                    <a:uFillTx/>
                    <a:latin typeface="+mj-lt"/>
                  </a:rPr>
                  <a:t>p</a:t>
                </a:r>
                <a:r>
                  <a:rPr kumimoji="0" lang="en-US" sz="1200" b="0" i="0" u="none" strike="noStrike" kern="0" cap="none" spc="0" normalizeH="0" baseline="0" noProof="0" dirty="0">
                    <a:ln>
                      <a:noFill/>
                    </a:ln>
                    <a:solidFill>
                      <a:schemeClr val="bg1"/>
                    </a:solidFill>
                    <a:effectLst/>
                    <a:uLnTx/>
                    <a:uFillTx/>
                    <a:latin typeface="+mj-lt"/>
                  </a:rPr>
                  <a:t> is the partial pressure, </a:t>
                </a:r>
                <a:r>
                  <a:rPr kumimoji="0" lang="en-US" sz="1200" b="0" i="1" u="none" strike="noStrike" kern="0" cap="none" spc="0" normalizeH="0" baseline="0" noProof="0" dirty="0">
                    <a:ln>
                      <a:noFill/>
                    </a:ln>
                    <a:solidFill>
                      <a:schemeClr val="bg1"/>
                    </a:solidFill>
                    <a:effectLst/>
                    <a:uLnTx/>
                    <a:uFillTx/>
                    <a:latin typeface="+mj-lt"/>
                  </a:rPr>
                  <a:t>n</a:t>
                </a:r>
                <a:r>
                  <a:rPr kumimoji="0" lang="en-US" sz="1200" b="0" i="0" u="none" strike="noStrike" kern="0" cap="none" spc="0" normalizeH="0" baseline="0" noProof="0" dirty="0">
                    <a:ln>
                      <a:noFill/>
                    </a:ln>
                    <a:solidFill>
                      <a:schemeClr val="bg1"/>
                    </a:solidFill>
                    <a:effectLst/>
                    <a:uLnTx/>
                    <a:uFillTx/>
                    <a:latin typeface="+mj-lt"/>
                  </a:rPr>
                  <a:t> is the density and </a:t>
                </a:r>
                <a:r>
                  <a:rPr kumimoji="0" lang="en-US" sz="1200" b="0" i="1" u="none" strike="noStrike" kern="0" cap="none" spc="0" normalizeH="0" baseline="0" noProof="0" dirty="0">
                    <a:ln>
                      <a:noFill/>
                    </a:ln>
                    <a:solidFill>
                      <a:schemeClr val="bg1"/>
                    </a:solidFill>
                    <a:effectLst/>
                    <a:uLnTx/>
                    <a:uFillTx/>
                    <a:latin typeface="+mj-lt"/>
                  </a:rPr>
                  <a:t>T</a:t>
                </a:r>
                <a:r>
                  <a:rPr kumimoji="0" lang="en-US" sz="1200" b="0" i="0" u="none" strike="noStrike" kern="0" cap="none" spc="0" normalizeH="0" baseline="0" noProof="0" dirty="0">
                    <a:ln>
                      <a:noFill/>
                    </a:ln>
                    <a:solidFill>
                      <a:schemeClr val="bg1"/>
                    </a:solidFill>
                    <a:effectLst/>
                    <a:uLnTx/>
                    <a:uFillTx/>
                    <a:latin typeface="+mj-lt"/>
                  </a:rPr>
                  <a:t> is the temperature of the gas or the plasma, </a:t>
                </a:r>
                <a:r>
                  <a:rPr kumimoji="0" lang="en-US" sz="1200" b="0" i="1" u="none" strike="noStrike" kern="0" cap="none" spc="0" normalizeH="0" baseline="0" noProof="0" dirty="0">
                    <a:ln>
                      <a:noFill/>
                    </a:ln>
                    <a:solidFill>
                      <a:schemeClr val="bg1"/>
                    </a:solidFill>
                    <a:effectLst/>
                    <a:uLnTx/>
                    <a:uFillTx/>
                    <a:latin typeface="+mj-lt"/>
                  </a:rPr>
                  <a:t>k</a:t>
                </a:r>
                <a:r>
                  <a:rPr kumimoji="0" lang="en-US" sz="1200" b="0" i="0" u="none" strike="noStrike" kern="0" cap="none" spc="0" normalizeH="0" baseline="0" noProof="0" dirty="0">
                    <a:ln>
                      <a:noFill/>
                    </a:ln>
                    <a:solidFill>
                      <a:schemeClr val="bg1"/>
                    </a:solidFill>
                    <a:effectLst/>
                    <a:uLnTx/>
                    <a:uFillTx/>
                    <a:latin typeface="+mj-lt"/>
                  </a:rPr>
                  <a:t> is the Boltzmann constant.</a:t>
                </a:r>
                <a:r>
                  <a:rPr kumimoji="0" lang="en-US" sz="1200" b="1" i="0" u="none" strike="noStrike" kern="0" cap="none" spc="0" normalizeH="0" baseline="0" noProof="0" dirty="0">
                    <a:ln>
                      <a:noFill/>
                    </a:ln>
                    <a:solidFill>
                      <a:schemeClr val="bg1"/>
                    </a:solidFill>
                    <a:effectLst/>
                    <a:uLnTx/>
                    <a:uFillTx/>
                    <a:latin typeface="+mj-lt"/>
                  </a:rPr>
                  <a:t> </a:t>
                </a:r>
                <a:endParaRPr kumimoji="0" lang="en-US" sz="1200" b="0" i="0" u="none" strike="noStrike" kern="0" cap="none" spc="0" normalizeH="0" baseline="0" noProof="0" dirty="0">
                  <a:ln>
                    <a:noFill/>
                  </a:ln>
                  <a:solidFill>
                    <a:schemeClr val="bg1"/>
                  </a:solidFill>
                  <a:effectLst/>
                  <a:uLnTx/>
                  <a:uFillTx/>
                  <a:latin typeface="+mj-lt"/>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mj-lt"/>
                  <a:cs typeface="Arial"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mj-lt"/>
                    <a:cs typeface="Arial" pitchFamily="34" charset="0"/>
                  </a:rPr>
                  <a:t>Viscosity:      	</a:t>
                </a:r>
                <a14:m>
                  <m:oMath xmlns:m="http://schemas.openxmlformats.org/officeDocument/2006/math">
                    <m:r>
                      <a:rPr kumimoji="0" lang="en-US" sz="1200" b="1" i="1" u="none" strike="noStrike" kern="0" cap="none" spc="0" normalizeH="0" baseline="0" noProof="0" dirty="0">
                        <a:ln>
                          <a:noFill/>
                        </a:ln>
                        <a:solidFill>
                          <a:schemeClr val="bg1"/>
                        </a:solidFill>
                        <a:effectLst/>
                        <a:uLnTx/>
                        <a:uFillTx/>
                        <a:latin typeface="Cambria Math" panose="02040503050406030204" pitchFamily="18" charset="0"/>
                        <a:cs typeface="Arial" pitchFamily="34" charset="0"/>
                      </a:rPr>
                      <m:t>𝑸</m:t>
                    </m:r>
                    <m:r>
                      <a:rPr kumimoji="0" lang="en-US" sz="1200" b="1" i="0" u="none" strike="noStrike" kern="0" cap="none" spc="0" normalizeH="0" baseline="0" noProof="0">
                        <a:ln>
                          <a:noFill/>
                        </a:ln>
                        <a:solidFill>
                          <a:schemeClr val="bg1"/>
                        </a:solidFill>
                        <a:effectLst/>
                        <a:uLnTx/>
                        <a:uFillTx/>
                        <a:latin typeface="Cambria Math" panose="02040503050406030204" pitchFamily="18" charset="0"/>
                        <a:cs typeface="Arial" pitchFamily="34" charset="0"/>
                      </a:rPr>
                      <m:t>= </m:t>
                    </m:r>
                    <m:f>
                      <m:fPr>
                        <m:ctrlP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ctrlPr>
                      </m:fPr>
                      <m:num>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𝝅</m:t>
                        </m:r>
                        <m:sSup>
                          <m:sSupPr>
                            <m:ctrlP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ctrlPr>
                          </m:sSupPr>
                          <m:e>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𝒅</m:t>
                            </m:r>
                          </m:e>
                          <m:sup>
                            <m:r>
                              <a:rPr kumimoji="0" lang="en-US" sz="1200" b="1" i="1" u="none" strike="noStrike" kern="0" cap="none" spc="0" normalizeH="0" baseline="0" noProof="0" smtClean="0">
                                <a:ln>
                                  <a:noFill/>
                                </a:ln>
                                <a:solidFill>
                                  <a:schemeClr val="bg1"/>
                                </a:solidFill>
                                <a:effectLst/>
                                <a:uLnTx/>
                                <a:uFillTx/>
                                <a:latin typeface="Cambria Math" panose="02040503050406030204" pitchFamily="18" charset="0"/>
                                <a:ea typeface="Cambria Math"/>
                                <a:cs typeface="Arial" pitchFamily="34" charset="0"/>
                              </a:rPr>
                              <m:t>𝟒</m:t>
                            </m:r>
                          </m:sup>
                        </m:sSup>
                      </m:num>
                      <m:den>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𝟏𝟔</m:t>
                        </m:r>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𝜼</m:t>
                        </m:r>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𝒍</m:t>
                        </m:r>
                      </m:den>
                    </m:f>
                    <m:sSub>
                      <m:sSubPr>
                        <m:ctrlP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ctrlPr>
                      </m:sSubPr>
                      <m:e>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𝒑</m:t>
                        </m:r>
                      </m:e>
                      <m:sub>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𝒂</m:t>
                        </m:r>
                      </m:sub>
                    </m:sSub>
                    <m:d>
                      <m:dPr>
                        <m:ctrlP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ctrlPr>
                      </m:dPr>
                      <m:e>
                        <m:sSub>
                          <m:sSubPr>
                            <m:ctrlP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ctrlPr>
                          </m:sSubPr>
                          <m:e>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𝒑</m:t>
                            </m:r>
                          </m:e>
                          <m:sub>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𝟏</m:t>
                            </m:r>
                          </m:sub>
                        </m:sSub>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 − </m:t>
                        </m:r>
                        <m:sSub>
                          <m:sSubPr>
                            <m:ctrlP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ctrlPr>
                          </m:sSubPr>
                          <m:e>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𝒑</m:t>
                            </m:r>
                          </m:e>
                          <m:sub>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𝟐</m:t>
                            </m:r>
                          </m:sub>
                        </m:sSub>
                      </m:e>
                    </m:d>
                  </m:oMath>
                </a14:m>
                <a:endParaRPr kumimoji="0" lang="en-US" sz="1200" b="1" i="0" u="none" strike="noStrike" kern="0" cap="none" spc="0" normalizeH="0" baseline="0" noProof="0" dirty="0">
                  <a:ln>
                    <a:noFill/>
                  </a:ln>
                  <a:solidFill>
                    <a:schemeClr val="bg1"/>
                  </a:solidFill>
                  <a:effectLst/>
                  <a:uLnTx/>
                  <a:uFillTx/>
                  <a:latin typeface="+mj-lt"/>
                  <a:ea typeface="Cambria Math"/>
                  <a:cs typeface="Arial"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mj-lt"/>
                    <a:cs typeface="Arial" pitchFamily="34" charset="0"/>
                  </a:rPr>
                  <a:t>Poiseuille equation for the gas flow rate </a:t>
                </a:r>
                <a:r>
                  <a:rPr kumimoji="0" lang="en-US" sz="1200" b="0" i="1" u="none" strike="noStrike" kern="0" cap="none" spc="0" normalizeH="0" baseline="0" noProof="0" dirty="0">
                    <a:ln>
                      <a:noFill/>
                    </a:ln>
                    <a:solidFill>
                      <a:schemeClr val="bg1"/>
                    </a:solidFill>
                    <a:effectLst/>
                    <a:uLnTx/>
                    <a:uFillTx/>
                    <a:latin typeface="+mj-lt"/>
                    <a:cs typeface="Arial" pitchFamily="34" charset="0"/>
                  </a:rPr>
                  <a:t>Q</a:t>
                </a:r>
                <a:r>
                  <a:rPr kumimoji="0" lang="en-US" sz="1200" b="0" i="0" u="none" strike="noStrike" kern="0" cap="none" spc="0" normalizeH="0" baseline="0" noProof="0" dirty="0">
                    <a:ln>
                      <a:noFill/>
                    </a:ln>
                    <a:solidFill>
                      <a:schemeClr val="bg1"/>
                    </a:solidFill>
                    <a:effectLst/>
                    <a:uLnTx/>
                    <a:uFillTx/>
                    <a:latin typeface="+mj-lt"/>
                    <a:cs typeface="Arial" pitchFamily="34" charset="0"/>
                  </a:rPr>
                  <a:t>, where </a:t>
                </a:r>
                <a:r>
                  <a:rPr kumimoji="0" lang="en-US" sz="1200" b="0" i="1" u="none" strike="noStrike" kern="0" cap="none" spc="0" normalizeH="0" baseline="0" noProof="0" dirty="0">
                    <a:ln>
                      <a:noFill/>
                    </a:ln>
                    <a:solidFill>
                      <a:schemeClr val="bg1"/>
                    </a:solidFill>
                    <a:effectLst/>
                    <a:uLnTx/>
                    <a:uFillTx/>
                    <a:latin typeface="+mj-lt"/>
                    <a:cs typeface="Arial" pitchFamily="34" charset="0"/>
                  </a:rPr>
                  <a:t>d</a:t>
                </a:r>
                <a:r>
                  <a:rPr kumimoji="0" lang="en-US" sz="1200" b="0" i="0" u="none" strike="noStrike" kern="0" cap="none" spc="0" normalizeH="0" baseline="0" noProof="0" dirty="0">
                    <a:ln>
                      <a:noFill/>
                    </a:ln>
                    <a:solidFill>
                      <a:schemeClr val="bg1"/>
                    </a:solidFill>
                    <a:effectLst/>
                    <a:uLnTx/>
                    <a:uFillTx/>
                    <a:latin typeface="+mj-lt"/>
                    <a:cs typeface="Arial" pitchFamily="34" charset="0"/>
                  </a:rPr>
                  <a:t> and </a:t>
                </a:r>
                <a:r>
                  <a:rPr kumimoji="0" lang="en-US" sz="1200" b="0" i="1" u="none" strike="noStrike" kern="0" cap="none" spc="0" normalizeH="0" baseline="0" noProof="0" dirty="0">
                    <a:ln>
                      <a:noFill/>
                    </a:ln>
                    <a:solidFill>
                      <a:schemeClr val="bg1"/>
                    </a:solidFill>
                    <a:effectLst/>
                    <a:uLnTx/>
                    <a:uFillTx/>
                    <a:latin typeface="+mj-lt"/>
                    <a:cs typeface="Arial" pitchFamily="34" charset="0"/>
                  </a:rPr>
                  <a:t>ℓ</a:t>
                </a:r>
                <a:r>
                  <a:rPr kumimoji="0" lang="en-US" sz="1200" b="0" i="0" u="none" strike="noStrike" kern="0" cap="none" spc="0" normalizeH="0" baseline="0" noProof="0" dirty="0">
                    <a:ln>
                      <a:noFill/>
                    </a:ln>
                    <a:solidFill>
                      <a:schemeClr val="bg1"/>
                    </a:solidFill>
                    <a:effectLst/>
                    <a:uLnTx/>
                    <a:uFillTx/>
                    <a:latin typeface="+mj-lt"/>
                    <a:cs typeface="Arial" pitchFamily="34" charset="0"/>
                  </a:rPr>
                  <a:t> are the tube radius and length, </a:t>
                </a:r>
                <a:r>
                  <a:rPr kumimoji="0" lang="el-GR" sz="1200" b="0" i="1" u="none" strike="noStrike" kern="0" cap="none" spc="0" normalizeH="0" baseline="0" noProof="0" dirty="0">
                    <a:ln>
                      <a:noFill/>
                    </a:ln>
                    <a:solidFill>
                      <a:schemeClr val="bg1"/>
                    </a:solidFill>
                    <a:effectLst/>
                    <a:uLnTx/>
                    <a:uFillTx/>
                    <a:latin typeface="+mj-lt"/>
                    <a:cs typeface="Arial" pitchFamily="34" charset="0"/>
                  </a:rPr>
                  <a:t>η</a:t>
                </a:r>
                <a:r>
                  <a:rPr kumimoji="0" lang="en-US" sz="1200" b="0" i="0" u="none" strike="noStrike" kern="0" cap="none" spc="0" normalizeH="0" baseline="0" noProof="0" dirty="0">
                    <a:ln>
                      <a:noFill/>
                    </a:ln>
                    <a:solidFill>
                      <a:schemeClr val="bg1"/>
                    </a:solidFill>
                    <a:effectLst/>
                    <a:uLnTx/>
                    <a:uFillTx/>
                    <a:latin typeface="+mj-lt"/>
                    <a:cs typeface="Arial" pitchFamily="34" charset="0"/>
                  </a:rPr>
                  <a:t> is the gas viscosity, and </a:t>
                </a:r>
                <a:r>
                  <a:rPr kumimoji="0" lang="en-US" sz="1200" b="0" i="1" u="none" strike="noStrike" kern="0" cap="none" spc="0" normalizeH="0" baseline="0" noProof="0" dirty="0">
                    <a:ln>
                      <a:noFill/>
                    </a:ln>
                    <a:solidFill>
                      <a:schemeClr val="bg1"/>
                    </a:solidFill>
                    <a:effectLst/>
                    <a:uLnTx/>
                    <a:uFillTx/>
                    <a:latin typeface="+mj-lt"/>
                    <a:cs typeface="Arial" pitchFamily="34" charset="0"/>
                  </a:rPr>
                  <a:t>p</a:t>
                </a:r>
                <a:r>
                  <a:rPr kumimoji="0" lang="en-US" sz="1200" b="0" i="1" u="none" strike="noStrike" kern="0" cap="none" spc="0" normalizeH="0" baseline="-25000" noProof="0" dirty="0">
                    <a:ln>
                      <a:noFill/>
                    </a:ln>
                    <a:solidFill>
                      <a:schemeClr val="bg1"/>
                    </a:solidFill>
                    <a:effectLst/>
                    <a:uLnTx/>
                    <a:uFillTx/>
                    <a:latin typeface="+mj-lt"/>
                    <a:cs typeface="Arial" pitchFamily="34" charset="0"/>
                  </a:rPr>
                  <a:t>a</a:t>
                </a:r>
                <a:r>
                  <a:rPr kumimoji="0" lang="en-US" sz="1200" b="0" i="0" u="none" strike="noStrike" kern="0" cap="none" spc="0" normalizeH="0" baseline="0" noProof="0" dirty="0">
                    <a:ln>
                      <a:noFill/>
                    </a:ln>
                    <a:solidFill>
                      <a:schemeClr val="bg1"/>
                    </a:solidFill>
                    <a:effectLst/>
                    <a:uLnTx/>
                    <a:uFillTx/>
                    <a:latin typeface="+mj-lt"/>
                    <a:cs typeface="Arial" pitchFamily="34" charset="0"/>
                  </a:rPr>
                  <a:t> is the arithmetic mean of </a:t>
                </a:r>
                <a:r>
                  <a:rPr kumimoji="0" lang="en-US" sz="1200" b="0" i="1" u="none" strike="noStrike" kern="0" cap="none" spc="0" normalizeH="0" baseline="0" noProof="0" dirty="0">
                    <a:ln>
                      <a:noFill/>
                    </a:ln>
                    <a:solidFill>
                      <a:schemeClr val="bg1"/>
                    </a:solidFill>
                    <a:effectLst/>
                    <a:uLnTx/>
                    <a:uFillTx/>
                    <a:latin typeface="+mj-lt"/>
                    <a:cs typeface="Arial" pitchFamily="34" charset="0"/>
                  </a:rPr>
                  <a:t>p</a:t>
                </a:r>
                <a:r>
                  <a:rPr kumimoji="0" lang="en-US" sz="1200" b="0" i="1" u="none" strike="noStrike" kern="0" cap="none" spc="0" normalizeH="0" baseline="-25000" noProof="0" dirty="0">
                    <a:ln>
                      <a:noFill/>
                    </a:ln>
                    <a:solidFill>
                      <a:schemeClr val="bg1"/>
                    </a:solidFill>
                    <a:effectLst/>
                    <a:uLnTx/>
                    <a:uFillTx/>
                    <a:latin typeface="+mj-lt"/>
                    <a:cs typeface="Arial" pitchFamily="34" charset="0"/>
                  </a:rPr>
                  <a:t>1</a:t>
                </a:r>
                <a:r>
                  <a:rPr kumimoji="0" lang="en-US" sz="1200" b="0" i="0" u="none" strike="noStrike" kern="0" cap="none" spc="0" normalizeH="0" baseline="0" noProof="0" dirty="0">
                    <a:ln>
                      <a:noFill/>
                    </a:ln>
                    <a:solidFill>
                      <a:schemeClr val="bg1"/>
                    </a:solidFill>
                    <a:effectLst/>
                    <a:uLnTx/>
                    <a:uFillTx/>
                    <a:latin typeface="+mj-lt"/>
                    <a:cs typeface="Arial" pitchFamily="34" charset="0"/>
                  </a:rPr>
                  <a:t> and </a:t>
                </a:r>
                <a:r>
                  <a:rPr kumimoji="0" lang="en-US" sz="1200" b="0" i="1" u="none" strike="noStrike" kern="0" cap="none" spc="0" normalizeH="0" baseline="0" noProof="0" dirty="0">
                    <a:ln>
                      <a:noFill/>
                    </a:ln>
                    <a:solidFill>
                      <a:schemeClr val="bg1"/>
                    </a:solidFill>
                    <a:effectLst/>
                    <a:uLnTx/>
                    <a:uFillTx/>
                    <a:latin typeface="+mj-lt"/>
                    <a:cs typeface="Arial" pitchFamily="34" charset="0"/>
                  </a:rPr>
                  <a:t>p</a:t>
                </a:r>
                <a:r>
                  <a:rPr kumimoji="0" lang="en-US" sz="1200" b="0" i="1" u="none" strike="noStrike" kern="0" cap="none" spc="0" normalizeH="0" baseline="-25000" noProof="0" dirty="0">
                    <a:ln>
                      <a:noFill/>
                    </a:ln>
                    <a:solidFill>
                      <a:schemeClr val="bg1"/>
                    </a:solidFill>
                    <a:effectLst/>
                    <a:uLnTx/>
                    <a:uFillTx/>
                    <a:latin typeface="+mj-lt"/>
                    <a:cs typeface="Arial" pitchFamily="34" charset="0"/>
                  </a:rPr>
                  <a:t>2</a:t>
                </a:r>
                <a:r>
                  <a:rPr kumimoji="0" lang="en-US" sz="1200" b="0" i="0" u="none" strike="noStrike" kern="0" cap="none" spc="0" normalizeH="0" baseline="0" noProof="0" dirty="0">
                    <a:ln>
                      <a:noFill/>
                    </a:ln>
                    <a:solidFill>
                      <a:schemeClr val="bg1"/>
                    </a:solidFill>
                    <a:effectLst/>
                    <a:uLnTx/>
                    <a:uFillTx/>
                    <a:latin typeface="+mj-lt"/>
                    <a:cs typeface="Arial" pitchFamily="34" charset="0"/>
                  </a:rPr>
                  <a:t>. </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mj-lt"/>
                  <a:cs typeface="Arial"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mj-lt"/>
                    <a:cs typeface="Arial" pitchFamily="34" charset="0"/>
                  </a:rPr>
                  <a:t>A critical assumption, gas is incompressible. Compressibility can be neglected if the Mack number </a:t>
                </a:r>
                <a:r>
                  <a:rPr kumimoji="0" lang="en-US" sz="1200" b="0" i="1" u="none" strike="noStrike" kern="0" cap="none" spc="0" normalizeH="0" baseline="0" noProof="0" dirty="0">
                    <a:ln>
                      <a:noFill/>
                    </a:ln>
                    <a:solidFill>
                      <a:schemeClr val="bg1"/>
                    </a:solidFill>
                    <a:effectLst/>
                    <a:uLnTx/>
                    <a:uFillTx/>
                    <a:latin typeface="+mj-lt"/>
                    <a:cs typeface="Arial" pitchFamily="34" charset="0"/>
                  </a:rPr>
                  <a:t>M</a:t>
                </a:r>
                <a:r>
                  <a:rPr kumimoji="0" lang="en-US" sz="1200" b="0" i="0" u="none" strike="noStrike" kern="0" cap="none" spc="0" normalizeH="0" baseline="0" noProof="0" dirty="0">
                    <a:ln>
                      <a:noFill/>
                    </a:ln>
                    <a:solidFill>
                      <a:schemeClr val="bg1"/>
                    </a:solidFill>
                    <a:effectLst/>
                    <a:uLnTx/>
                    <a:uFillTx/>
                    <a:latin typeface="+mj-lt"/>
                    <a:cs typeface="Arial" pitchFamily="34" charset="0"/>
                  </a:rPr>
                  <a:t> satisfies </a:t>
                </a:r>
                <a:r>
                  <a:rPr kumimoji="0" lang="en-US" sz="1200" b="0" i="1" u="none" strike="noStrike" kern="0" cap="none" spc="0" normalizeH="0" baseline="0" noProof="0" dirty="0">
                    <a:ln>
                      <a:noFill/>
                    </a:ln>
                    <a:solidFill>
                      <a:schemeClr val="bg1"/>
                    </a:solidFill>
                    <a:effectLst/>
                    <a:uLnTx/>
                    <a:uFillTx/>
                    <a:latin typeface="+mj-lt"/>
                    <a:cs typeface="Arial" pitchFamily="34" charset="0"/>
                  </a:rPr>
                  <a:t>0.5 M</a:t>
                </a:r>
                <a:r>
                  <a:rPr kumimoji="0" lang="en-US" sz="1200" b="0" i="1" u="none" strike="noStrike" kern="0" cap="none" spc="0" normalizeH="0" baseline="30000" noProof="0" dirty="0">
                    <a:ln>
                      <a:noFill/>
                    </a:ln>
                    <a:solidFill>
                      <a:schemeClr val="bg1"/>
                    </a:solidFill>
                    <a:effectLst/>
                    <a:uLnTx/>
                    <a:uFillTx/>
                    <a:latin typeface="+mj-lt"/>
                    <a:cs typeface="Arial" pitchFamily="34" charset="0"/>
                  </a:rPr>
                  <a:t>2</a:t>
                </a:r>
                <a:r>
                  <a:rPr kumimoji="0" lang="en-US" sz="1200" b="0" i="1" u="none" strike="noStrike" kern="0" cap="none" spc="0" normalizeH="0" baseline="0" noProof="0" dirty="0">
                    <a:ln>
                      <a:noFill/>
                    </a:ln>
                    <a:solidFill>
                      <a:schemeClr val="bg1"/>
                    </a:solidFill>
                    <a:effectLst/>
                    <a:uLnTx/>
                    <a:uFillTx/>
                    <a:latin typeface="+mj-lt"/>
                    <a:cs typeface="Arial" pitchFamily="34" charset="0"/>
                  </a:rPr>
                  <a:t> &lt;&lt; 1</a:t>
                </a:r>
                <a:r>
                  <a:rPr kumimoji="0" lang="en-US" sz="1200" b="0" i="0" u="none" strike="noStrike" kern="0" cap="none" spc="0" normalizeH="0" baseline="0" noProof="0" dirty="0">
                    <a:ln>
                      <a:noFill/>
                    </a:ln>
                    <a:solidFill>
                      <a:schemeClr val="bg1"/>
                    </a:solidFill>
                    <a:effectLst/>
                    <a:uLnTx/>
                    <a:uFillTx/>
                    <a:latin typeface="+mj-lt"/>
                    <a:cs typeface="Arial" pitchFamily="34" charset="0"/>
                  </a:rPr>
                  <a:t>. Some of the assumptions are no longer valid once a discharge is initiated, since the flow becomes compressible and nonisothermal. Therefore, a thorough analysis of such a gas and plasma flow requires solution of </a:t>
                </a:r>
                <a:r>
                  <a:rPr kumimoji="0" lang="en-US" sz="1200" b="0" i="0" u="none" strike="noStrike" kern="0" cap="none" spc="0" normalizeH="0" baseline="0" noProof="0" dirty="0" err="1">
                    <a:ln>
                      <a:noFill/>
                    </a:ln>
                    <a:solidFill>
                      <a:schemeClr val="bg1"/>
                    </a:solidFill>
                    <a:effectLst/>
                    <a:uLnTx/>
                    <a:uFillTx/>
                    <a:latin typeface="+mj-lt"/>
                    <a:cs typeface="Arial" pitchFamily="34" charset="0"/>
                  </a:rPr>
                  <a:t>Naviar</a:t>
                </a:r>
                <a:r>
                  <a:rPr kumimoji="0" lang="en-US" sz="1200" b="0" i="0" u="none" strike="noStrike" kern="0" cap="none" spc="0" normalizeH="0" baseline="0" noProof="0" dirty="0">
                    <a:ln>
                      <a:noFill/>
                    </a:ln>
                    <a:solidFill>
                      <a:schemeClr val="bg1"/>
                    </a:solidFill>
                    <a:effectLst/>
                    <a:uLnTx/>
                    <a:uFillTx/>
                    <a:latin typeface="+mj-lt"/>
                    <a:cs typeface="Arial" pitchFamily="34" charset="0"/>
                  </a:rPr>
                  <a:t>-Stokes equation for the gas. For electrons and ions, the relevant transport equations are the continuity, momentum transfer and viscosity equations</a:t>
                </a:r>
                <a:r>
                  <a:rPr lang="en-US" sz="1200" dirty="0">
                    <a:solidFill>
                      <a:schemeClr val="bg1"/>
                    </a:solidFill>
                    <a:latin typeface="+mj-lt"/>
                    <a:cs typeface="Arial" pitchFamily="34" charset="0"/>
                  </a:rPr>
                  <a:t>:</a:t>
                </a:r>
              </a:p>
              <a:p>
                <a14:m>
                  <m:oMath xmlns:m="http://schemas.openxmlformats.org/officeDocument/2006/math">
                    <m:f>
                      <m:fPr>
                        <m:ctrlPr>
                          <a:rPr lang="en-US" sz="1200" i="1" smtClean="0">
                            <a:solidFill>
                              <a:schemeClr val="bg1"/>
                            </a:solidFill>
                            <a:latin typeface="Cambria Math" panose="02040503050406030204" pitchFamily="18" charset="0"/>
                          </a:rPr>
                        </m:ctrlPr>
                      </m:fPr>
                      <m:num>
                        <m:r>
                          <a:rPr lang="en-US" sz="1200" b="0" i="1" smtClean="0">
                            <a:solidFill>
                              <a:schemeClr val="bg1"/>
                            </a:solidFill>
                            <a:latin typeface="Cambria Math"/>
                          </a:rPr>
                          <m:t>𝐷</m:t>
                        </m:r>
                      </m:num>
                      <m:den>
                        <m:r>
                          <a:rPr lang="en-US" sz="1200" b="0" i="1" smtClean="0">
                            <a:solidFill>
                              <a:schemeClr val="bg1"/>
                            </a:solidFill>
                            <a:latin typeface="Cambria Math"/>
                          </a:rPr>
                          <m:t>𝐷𝑡</m:t>
                        </m:r>
                      </m:den>
                    </m:f>
                    <m:sSub>
                      <m:sSubPr>
                        <m:ctrlPr>
                          <a:rPr lang="en-US" sz="1200" i="1" smtClean="0">
                            <a:solidFill>
                              <a:schemeClr val="bg1"/>
                            </a:solidFill>
                            <a:latin typeface="Cambria Math" panose="02040503050406030204" pitchFamily="18" charset="0"/>
                          </a:rPr>
                        </m:ctrlPr>
                      </m:sSubPr>
                      <m:e>
                        <m:r>
                          <a:rPr lang="en-US" sz="1200" b="0" i="1" smtClean="0">
                            <a:solidFill>
                              <a:schemeClr val="bg1"/>
                            </a:solidFill>
                            <a:latin typeface="Cambria Math"/>
                          </a:rPr>
                          <m:t>𝑛</m:t>
                        </m:r>
                      </m:e>
                      <m:sub>
                        <m:r>
                          <a:rPr lang="en-US" sz="1200" b="0" i="1" smtClean="0">
                            <a:solidFill>
                              <a:schemeClr val="bg1"/>
                            </a:solidFill>
                            <a:latin typeface="Cambria Math"/>
                          </a:rPr>
                          <m:t>𝑒</m:t>
                        </m:r>
                        <m:r>
                          <a:rPr lang="en-US" sz="1200" b="0" i="1" smtClean="0">
                            <a:solidFill>
                              <a:schemeClr val="bg1"/>
                            </a:solidFill>
                            <a:latin typeface="Cambria Math"/>
                          </a:rPr>
                          <m:t>,</m:t>
                        </m:r>
                        <m:r>
                          <a:rPr lang="en-US" sz="1200" b="0" i="1" smtClean="0">
                            <a:solidFill>
                              <a:schemeClr val="bg1"/>
                            </a:solidFill>
                            <a:latin typeface="Cambria Math"/>
                          </a:rPr>
                          <m:t>𝑖</m:t>
                        </m:r>
                      </m:sub>
                    </m:sSub>
                    <m:r>
                      <a:rPr lang="en-US" sz="1200" b="0" i="1" smtClean="0">
                        <a:solidFill>
                          <a:schemeClr val="bg1"/>
                        </a:solidFill>
                        <a:latin typeface="Cambria Math"/>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a:rPr>
                          <m:t>𝑛</m:t>
                        </m:r>
                      </m:e>
                      <m:sub>
                        <m:r>
                          <a:rPr lang="en-US" sz="1200" i="1">
                            <a:solidFill>
                              <a:schemeClr val="bg1"/>
                            </a:solidFill>
                            <a:latin typeface="Cambria Math"/>
                          </a:rPr>
                          <m:t>𝑒</m:t>
                        </m:r>
                        <m:r>
                          <a:rPr lang="en-US" sz="1200" i="1">
                            <a:solidFill>
                              <a:schemeClr val="bg1"/>
                            </a:solidFill>
                            <a:latin typeface="Cambria Math"/>
                          </a:rPr>
                          <m:t>,</m:t>
                        </m:r>
                        <m:r>
                          <a:rPr lang="en-US" sz="1200" i="1">
                            <a:solidFill>
                              <a:schemeClr val="bg1"/>
                            </a:solidFill>
                            <a:latin typeface="Cambria Math"/>
                          </a:rPr>
                          <m:t>𝑖</m:t>
                        </m:r>
                      </m:sub>
                    </m:sSub>
                    <m:r>
                      <a:rPr lang="en-US" sz="1200" i="1" smtClean="0">
                        <a:solidFill>
                          <a:schemeClr val="bg1"/>
                        </a:solidFill>
                        <a:latin typeface="Cambria Math"/>
                        <a:ea typeface="Cambria Math"/>
                      </a:rPr>
                      <m:t>𝛻</m:t>
                    </m:r>
                    <m:r>
                      <a:rPr lang="en-US" sz="1200" i="1" smtClean="0">
                        <a:solidFill>
                          <a:schemeClr val="bg1"/>
                        </a:solidFill>
                        <a:latin typeface="Cambria Math"/>
                        <a:ea typeface="Cambria Math"/>
                      </a:rPr>
                      <m:t>⋅</m:t>
                    </m:r>
                    <m:sSub>
                      <m:sSubPr>
                        <m:ctrlPr>
                          <a:rPr lang="en-US" sz="1200" i="1" smtClean="0">
                            <a:solidFill>
                              <a:schemeClr val="bg1"/>
                            </a:solidFill>
                            <a:latin typeface="Cambria Math" panose="02040503050406030204" pitchFamily="18" charset="0"/>
                            <a:ea typeface="Cambria Math"/>
                          </a:rPr>
                        </m:ctrlPr>
                      </m:sSubPr>
                      <m:e>
                        <m:bar>
                          <m:barPr>
                            <m:ctrlPr>
                              <a:rPr lang="en-US" sz="1200" i="1" smtClean="0">
                                <a:solidFill>
                                  <a:schemeClr val="bg1"/>
                                </a:solidFill>
                                <a:latin typeface="Cambria Math" panose="02040503050406030204" pitchFamily="18" charset="0"/>
                                <a:ea typeface="Cambria Math"/>
                              </a:rPr>
                            </m:ctrlPr>
                          </m:barPr>
                          <m:e>
                            <m:r>
                              <a:rPr lang="en-US" sz="1200" b="0" i="1" smtClean="0">
                                <a:solidFill>
                                  <a:schemeClr val="bg1"/>
                                </a:solidFill>
                                <a:latin typeface="Cambria Math"/>
                                <a:ea typeface="Cambria Math"/>
                              </a:rPr>
                              <m:t>𝑉</m:t>
                            </m:r>
                          </m:e>
                        </m:bar>
                      </m:e>
                      <m:sub>
                        <m:r>
                          <a:rPr lang="en-US" sz="1200" b="0" i="1" smtClean="0">
                            <a:solidFill>
                              <a:schemeClr val="bg1"/>
                            </a:solidFill>
                            <a:latin typeface="Cambria Math"/>
                            <a:ea typeface="Cambria Math"/>
                          </a:rPr>
                          <m:t>𝑒</m:t>
                        </m:r>
                        <m:r>
                          <a:rPr lang="en-US" sz="1200" b="0" i="1" smtClean="0">
                            <a:solidFill>
                              <a:schemeClr val="bg1"/>
                            </a:solidFill>
                            <a:latin typeface="Cambria Math"/>
                            <a:ea typeface="Cambria Math"/>
                          </a:rPr>
                          <m:t>,</m:t>
                        </m:r>
                        <m:r>
                          <a:rPr lang="en-US" sz="1200" b="0" i="1" smtClean="0">
                            <a:solidFill>
                              <a:schemeClr val="bg1"/>
                            </a:solidFill>
                            <a:latin typeface="Cambria Math"/>
                            <a:ea typeface="Cambria Math"/>
                          </a:rPr>
                          <m:t>𝑖</m:t>
                        </m:r>
                      </m:sub>
                    </m:sSub>
                    <m:r>
                      <a:rPr lang="en-US" sz="1200" b="0" i="1" smtClean="0">
                        <a:solidFill>
                          <a:schemeClr val="bg1"/>
                        </a:solidFill>
                        <a:latin typeface="Cambria Math"/>
                      </a:rPr>
                      <m:t>=0</m:t>
                    </m:r>
                  </m:oMath>
                </a14:m>
                <a:endParaRPr lang="en-US" sz="1200" b="0" dirty="0">
                  <a:solidFill>
                    <a:schemeClr val="bg1"/>
                  </a:solidFill>
                </a:endParaRPr>
              </a:p>
              <a:p>
                <a14:m>
                  <m:oMath xmlns:m="http://schemas.openxmlformats.org/officeDocument/2006/math">
                    <m:sSub>
                      <m:sSubPr>
                        <m:ctrlPr>
                          <a:rPr lang="en-US" sz="1200" i="1" smtClean="0">
                            <a:solidFill>
                              <a:schemeClr val="bg1"/>
                            </a:solidFill>
                            <a:latin typeface="Cambria Math" panose="02040503050406030204" pitchFamily="18" charset="0"/>
                          </a:rPr>
                        </m:ctrlPr>
                      </m:sSubPr>
                      <m:e>
                        <m:r>
                          <a:rPr lang="en-US" sz="1200" b="0" i="1" smtClean="0">
                            <a:solidFill>
                              <a:schemeClr val="bg1"/>
                            </a:solidFill>
                            <a:latin typeface="Cambria Math"/>
                          </a:rPr>
                          <m:t>𝑚</m:t>
                        </m:r>
                      </m:e>
                      <m:sub>
                        <m:r>
                          <a:rPr lang="en-US" sz="1200" b="0" i="1" smtClean="0">
                            <a:solidFill>
                              <a:schemeClr val="bg1"/>
                            </a:solidFill>
                            <a:latin typeface="Cambria Math"/>
                          </a:rPr>
                          <m:t>𝑒</m:t>
                        </m:r>
                        <m:r>
                          <a:rPr lang="en-US" sz="1200" b="0" i="1" smtClean="0">
                            <a:solidFill>
                              <a:schemeClr val="bg1"/>
                            </a:solidFill>
                            <a:latin typeface="Cambria Math"/>
                          </a:rPr>
                          <m:t>,</m:t>
                        </m:r>
                        <m:r>
                          <a:rPr lang="en-US" sz="1200" b="0" i="1" smtClean="0">
                            <a:solidFill>
                              <a:schemeClr val="bg1"/>
                            </a:solidFill>
                            <a:latin typeface="Cambria Math"/>
                          </a:rPr>
                          <m:t>𝑖</m:t>
                        </m:r>
                      </m:sub>
                    </m:sSub>
                    <m:sSub>
                      <m:sSubPr>
                        <m:ctrlPr>
                          <a:rPr lang="en-US" sz="1200" i="1" smtClean="0">
                            <a:solidFill>
                              <a:schemeClr val="bg1"/>
                            </a:solidFill>
                            <a:latin typeface="Cambria Math" panose="02040503050406030204" pitchFamily="18" charset="0"/>
                          </a:rPr>
                        </m:ctrlPr>
                      </m:sSubPr>
                      <m:e>
                        <m:r>
                          <a:rPr lang="en-US" sz="1200" b="0" i="1" smtClean="0">
                            <a:solidFill>
                              <a:schemeClr val="bg1"/>
                            </a:solidFill>
                            <a:latin typeface="Cambria Math"/>
                          </a:rPr>
                          <m:t>𝑛</m:t>
                        </m:r>
                      </m:e>
                      <m:sub>
                        <m:r>
                          <a:rPr lang="en-US" sz="1200" b="0" i="1" smtClean="0">
                            <a:solidFill>
                              <a:schemeClr val="bg1"/>
                            </a:solidFill>
                            <a:latin typeface="Cambria Math"/>
                          </a:rPr>
                          <m:t>𝑒</m:t>
                        </m:r>
                        <m:r>
                          <a:rPr lang="en-US" sz="1200" b="0" i="1" smtClean="0">
                            <a:solidFill>
                              <a:schemeClr val="bg1"/>
                            </a:solidFill>
                            <a:latin typeface="Cambria Math"/>
                          </a:rPr>
                          <m:t>,</m:t>
                        </m:r>
                        <m:r>
                          <a:rPr lang="en-US" sz="1200" b="0" i="1" smtClean="0">
                            <a:solidFill>
                              <a:schemeClr val="bg1"/>
                            </a:solidFill>
                            <a:latin typeface="Cambria Math"/>
                          </a:rPr>
                          <m:t>𝑖</m:t>
                        </m:r>
                      </m:sub>
                    </m:sSub>
                    <m:f>
                      <m:fPr>
                        <m:ctrlPr>
                          <a:rPr lang="en-US" sz="1200" i="1">
                            <a:solidFill>
                              <a:schemeClr val="bg1"/>
                            </a:solidFill>
                            <a:latin typeface="Cambria Math" panose="02040503050406030204" pitchFamily="18" charset="0"/>
                          </a:rPr>
                        </m:ctrlPr>
                      </m:fPr>
                      <m:num>
                        <m:r>
                          <a:rPr lang="en-US" sz="1200" i="1">
                            <a:solidFill>
                              <a:schemeClr val="bg1"/>
                            </a:solidFill>
                            <a:latin typeface="Cambria Math"/>
                          </a:rPr>
                          <m:t>𝐷</m:t>
                        </m:r>
                      </m:num>
                      <m:den>
                        <m:r>
                          <a:rPr lang="en-US" sz="1200" i="1">
                            <a:solidFill>
                              <a:schemeClr val="bg1"/>
                            </a:solidFill>
                            <a:latin typeface="Cambria Math"/>
                          </a:rPr>
                          <m:t>𝐷𝑡</m:t>
                        </m:r>
                      </m:den>
                    </m:f>
                    <m:sSub>
                      <m:sSubPr>
                        <m:ctrlPr>
                          <a:rPr lang="en-US" sz="1200" i="1">
                            <a:solidFill>
                              <a:schemeClr val="bg1"/>
                            </a:solidFill>
                            <a:latin typeface="Cambria Math" panose="02040503050406030204" pitchFamily="18" charset="0"/>
                            <a:ea typeface="Cambria Math"/>
                          </a:rPr>
                        </m:ctrlPr>
                      </m:sSubPr>
                      <m:e>
                        <m:bar>
                          <m:barPr>
                            <m:ctrlPr>
                              <a:rPr lang="en-US" sz="1200" i="1">
                                <a:solidFill>
                                  <a:schemeClr val="bg1"/>
                                </a:solidFill>
                                <a:latin typeface="Cambria Math" panose="02040503050406030204" pitchFamily="18" charset="0"/>
                                <a:ea typeface="Cambria Math"/>
                              </a:rPr>
                            </m:ctrlPr>
                          </m:barPr>
                          <m:e>
                            <m:r>
                              <a:rPr lang="en-US" sz="1200" i="1">
                                <a:solidFill>
                                  <a:schemeClr val="bg1"/>
                                </a:solidFill>
                                <a:latin typeface="Cambria Math"/>
                                <a:ea typeface="Cambria Math"/>
                              </a:rPr>
                              <m:t>𝑉</m:t>
                            </m:r>
                          </m:e>
                        </m:bar>
                      </m:e>
                      <m:sub>
                        <m:r>
                          <a:rPr lang="en-US" sz="1200" i="1">
                            <a:solidFill>
                              <a:schemeClr val="bg1"/>
                            </a:solidFill>
                            <a:latin typeface="Cambria Math"/>
                            <a:ea typeface="Cambria Math"/>
                          </a:rPr>
                          <m:t>𝑒</m:t>
                        </m:r>
                        <m:r>
                          <a:rPr lang="en-US" sz="1200" i="1">
                            <a:solidFill>
                              <a:schemeClr val="bg1"/>
                            </a:solidFill>
                            <a:latin typeface="Cambria Math"/>
                            <a:ea typeface="Cambria Math"/>
                          </a:rPr>
                          <m:t>,</m:t>
                        </m:r>
                        <m:r>
                          <a:rPr lang="en-US" sz="1200" i="1">
                            <a:solidFill>
                              <a:schemeClr val="bg1"/>
                            </a:solidFill>
                            <a:latin typeface="Cambria Math"/>
                            <a:ea typeface="Cambria Math"/>
                          </a:rPr>
                          <m:t>𝑖</m:t>
                        </m:r>
                      </m:sub>
                    </m:sSub>
                    <m:r>
                      <a:rPr lang="en-US" sz="1200" b="0" i="1" smtClean="0">
                        <a:solidFill>
                          <a:schemeClr val="bg1"/>
                        </a:solidFill>
                        <a:latin typeface="Cambria Math"/>
                        <a:ea typeface="Cambria Math"/>
                      </a:rPr>
                      <m:t>=−</m:t>
                    </m:r>
                    <m:r>
                      <a:rPr lang="en-US" sz="1200" b="0" i="1" smtClean="0">
                        <a:solidFill>
                          <a:schemeClr val="bg1"/>
                        </a:solidFill>
                        <a:latin typeface="Cambria Math"/>
                        <a:ea typeface="Cambria Math"/>
                      </a:rPr>
                      <m:t>𝛻</m:t>
                    </m:r>
                    <m:sSub>
                      <m:sSubPr>
                        <m:ctrlPr>
                          <a:rPr lang="en-US" sz="1200" b="0" i="1" smtClean="0">
                            <a:solidFill>
                              <a:schemeClr val="bg1"/>
                            </a:solidFill>
                            <a:latin typeface="Cambria Math" panose="02040503050406030204" pitchFamily="18" charset="0"/>
                            <a:ea typeface="Cambria Math"/>
                          </a:rPr>
                        </m:ctrlPr>
                      </m:sSubPr>
                      <m:e>
                        <m:r>
                          <a:rPr lang="en-US" sz="1200" b="0" i="1" smtClean="0">
                            <a:solidFill>
                              <a:schemeClr val="bg1"/>
                            </a:solidFill>
                            <a:latin typeface="Cambria Math"/>
                            <a:ea typeface="Cambria Math"/>
                          </a:rPr>
                          <m:t>𝑝</m:t>
                        </m:r>
                      </m:e>
                      <m:sub>
                        <m:r>
                          <a:rPr lang="en-US" sz="1200" b="0" i="1" smtClean="0">
                            <a:solidFill>
                              <a:schemeClr val="bg1"/>
                            </a:solidFill>
                            <a:latin typeface="Cambria Math"/>
                            <a:ea typeface="Cambria Math"/>
                          </a:rPr>
                          <m:t>𝑒</m:t>
                        </m:r>
                        <m:r>
                          <a:rPr lang="en-US" sz="1200" b="0" i="1" smtClean="0">
                            <a:solidFill>
                              <a:schemeClr val="bg1"/>
                            </a:solidFill>
                            <a:latin typeface="Cambria Math"/>
                            <a:ea typeface="Cambria Math"/>
                          </a:rPr>
                          <m:t>,</m:t>
                        </m:r>
                        <m:r>
                          <a:rPr lang="en-US" sz="1200" b="0" i="1" smtClean="0">
                            <a:solidFill>
                              <a:schemeClr val="bg1"/>
                            </a:solidFill>
                            <a:latin typeface="Cambria Math"/>
                            <a:ea typeface="Cambria Math"/>
                          </a:rPr>
                          <m:t>𝑖</m:t>
                        </m:r>
                      </m:sub>
                    </m:sSub>
                    <m:r>
                      <a:rPr lang="en-US" sz="1200" b="0" i="1" smtClean="0">
                        <a:solidFill>
                          <a:schemeClr val="bg1"/>
                        </a:solidFill>
                        <a:latin typeface="Cambria Math"/>
                        <a:ea typeface="Cambria Math"/>
                      </a:rPr>
                      <m:t>−</m:t>
                    </m:r>
                    <m:r>
                      <a:rPr lang="en-US" sz="1200" i="1">
                        <a:solidFill>
                          <a:schemeClr val="bg1"/>
                        </a:solidFill>
                        <a:latin typeface="Cambria Math"/>
                        <a:ea typeface="Cambria Math"/>
                      </a:rPr>
                      <m:t>𝛻</m:t>
                    </m:r>
                    <m:r>
                      <a:rPr lang="en-US" sz="1200" i="1">
                        <a:solidFill>
                          <a:schemeClr val="bg1"/>
                        </a:solidFill>
                        <a:latin typeface="Cambria Math"/>
                        <a:ea typeface="Cambria Math"/>
                      </a:rPr>
                      <m:t>⋅</m:t>
                    </m:r>
                    <m:sSub>
                      <m:sSubPr>
                        <m:ctrlPr>
                          <a:rPr lang="en-US" sz="1200" i="1">
                            <a:solidFill>
                              <a:schemeClr val="bg1"/>
                            </a:solidFill>
                            <a:latin typeface="Cambria Math" panose="02040503050406030204" pitchFamily="18" charset="0"/>
                            <a:ea typeface="Cambria Math"/>
                          </a:rPr>
                        </m:ctrlPr>
                      </m:sSubPr>
                      <m:e>
                        <m:bar>
                          <m:barPr>
                            <m:ctrlPr>
                              <a:rPr lang="en-US" sz="1200" i="1">
                                <a:solidFill>
                                  <a:schemeClr val="bg1"/>
                                </a:solidFill>
                                <a:latin typeface="Cambria Math" panose="02040503050406030204" pitchFamily="18" charset="0"/>
                                <a:ea typeface="Cambria Math"/>
                              </a:rPr>
                            </m:ctrlPr>
                          </m:barPr>
                          <m:e>
                            <m:r>
                              <a:rPr lang="en-US" sz="1200" b="0" i="1" smtClean="0">
                                <a:solidFill>
                                  <a:schemeClr val="bg1"/>
                                </a:solidFill>
                                <a:latin typeface="Cambria Math"/>
                                <a:ea typeface="Cambria Math"/>
                              </a:rPr>
                              <m:t>𝑃</m:t>
                            </m:r>
                          </m:e>
                        </m:bar>
                      </m:e>
                      <m:sub>
                        <m:r>
                          <a:rPr lang="en-US" sz="1200" i="1">
                            <a:solidFill>
                              <a:schemeClr val="bg1"/>
                            </a:solidFill>
                            <a:latin typeface="Cambria Math"/>
                            <a:ea typeface="Cambria Math"/>
                          </a:rPr>
                          <m:t>𝑒</m:t>
                        </m:r>
                        <m:r>
                          <a:rPr lang="en-US" sz="1200" i="1">
                            <a:solidFill>
                              <a:schemeClr val="bg1"/>
                            </a:solidFill>
                            <a:latin typeface="Cambria Math"/>
                            <a:ea typeface="Cambria Math"/>
                          </a:rPr>
                          <m:t>,</m:t>
                        </m:r>
                        <m:r>
                          <a:rPr lang="en-US" sz="1200" i="1">
                            <a:solidFill>
                              <a:schemeClr val="bg1"/>
                            </a:solidFill>
                            <a:latin typeface="Cambria Math"/>
                            <a:ea typeface="Cambria Math"/>
                          </a:rPr>
                          <m:t>𝑖</m:t>
                        </m:r>
                      </m:sub>
                    </m:sSub>
                    <m:r>
                      <a:rPr lang="en-US" sz="1200" b="0" i="1" smtClean="0">
                        <a:solidFill>
                          <a:schemeClr val="bg1"/>
                        </a:solidFill>
                        <a:latin typeface="Cambria Math"/>
                        <a:ea typeface="Cambria Math"/>
                      </a:rPr>
                      <m:t>+</m:t>
                    </m:r>
                    <m:sSub>
                      <m:sSubPr>
                        <m:ctrlPr>
                          <a:rPr lang="en-US" sz="1200" b="0" i="1" smtClean="0">
                            <a:solidFill>
                              <a:schemeClr val="bg1"/>
                            </a:solidFill>
                            <a:latin typeface="Cambria Math" panose="02040503050406030204" pitchFamily="18" charset="0"/>
                            <a:ea typeface="Cambria Math"/>
                          </a:rPr>
                        </m:ctrlPr>
                      </m:sSubPr>
                      <m:e>
                        <m:r>
                          <a:rPr lang="en-US" sz="1200" b="0" i="1" smtClean="0">
                            <a:solidFill>
                              <a:schemeClr val="bg1"/>
                            </a:solidFill>
                            <a:latin typeface="Cambria Math"/>
                            <a:ea typeface="Cambria Math"/>
                          </a:rPr>
                          <m:t>𝑞</m:t>
                        </m:r>
                      </m:e>
                      <m:sub>
                        <m:r>
                          <a:rPr lang="en-US" sz="1200" b="0" i="1" smtClean="0">
                            <a:solidFill>
                              <a:schemeClr val="bg1"/>
                            </a:solidFill>
                            <a:latin typeface="Cambria Math"/>
                            <a:ea typeface="Cambria Math"/>
                          </a:rPr>
                          <m:t>𝑒</m:t>
                        </m:r>
                        <m:r>
                          <a:rPr lang="en-US" sz="1200" b="0" i="1" smtClean="0">
                            <a:solidFill>
                              <a:schemeClr val="bg1"/>
                            </a:solidFill>
                            <a:latin typeface="Cambria Math"/>
                            <a:ea typeface="Cambria Math"/>
                          </a:rPr>
                          <m:t>,</m:t>
                        </m:r>
                        <m:r>
                          <a:rPr lang="en-US" sz="1200" b="0" i="1" smtClean="0">
                            <a:solidFill>
                              <a:schemeClr val="bg1"/>
                            </a:solidFill>
                            <a:latin typeface="Cambria Math"/>
                            <a:ea typeface="Cambria Math"/>
                          </a:rPr>
                          <m:t>𝑖</m:t>
                        </m:r>
                      </m:sub>
                    </m:sSub>
                    <m:sSub>
                      <m:sSubPr>
                        <m:ctrlPr>
                          <a:rPr lang="en-US" sz="1200" b="0" i="1" smtClean="0">
                            <a:solidFill>
                              <a:schemeClr val="bg1"/>
                            </a:solidFill>
                            <a:latin typeface="Cambria Math" panose="02040503050406030204" pitchFamily="18" charset="0"/>
                            <a:ea typeface="Cambria Math"/>
                          </a:rPr>
                        </m:ctrlPr>
                      </m:sSubPr>
                      <m:e>
                        <m:r>
                          <a:rPr lang="en-US" sz="1200" b="0" i="1" smtClean="0">
                            <a:solidFill>
                              <a:schemeClr val="bg1"/>
                            </a:solidFill>
                            <a:latin typeface="Cambria Math"/>
                            <a:ea typeface="Cambria Math"/>
                          </a:rPr>
                          <m:t>𝑛</m:t>
                        </m:r>
                      </m:e>
                      <m:sub>
                        <m:r>
                          <a:rPr lang="en-US" sz="1200" b="0" i="1" smtClean="0">
                            <a:solidFill>
                              <a:schemeClr val="bg1"/>
                            </a:solidFill>
                            <a:latin typeface="Cambria Math"/>
                            <a:ea typeface="Cambria Math"/>
                          </a:rPr>
                          <m:t>𝑒</m:t>
                        </m:r>
                        <m:r>
                          <a:rPr lang="en-US" sz="1200" b="0" i="1" smtClean="0">
                            <a:solidFill>
                              <a:schemeClr val="bg1"/>
                            </a:solidFill>
                            <a:latin typeface="Cambria Math"/>
                            <a:ea typeface="Cambria Math"/>
                          </a:rPr>
                          <m:t>,</m:t>
                        </m:r>
                        <m:r>
                          <a:rPr lang="en-US" sz="1200" b="0" i="1" smtClean="0">
                            <a:solidFill>
                              <a:schemeClr val="bg1"/>
                            </a:solidFill>
                            <a:latin typeface="Cambria Math"/>
                            <a:ea typeface="Cambria Math"/>
                          </a:rPr>
                          <m:t>𝑖</m:t>
                        </m:r>
                      </m:sub>
                    </m:sSub>
                    <m:d>
                      <m:dPr>
                        <m:begChr m:val="["/>
                        <m:endChr m:val="]"/>
                        <m:ctrlPr>
                          <a:rPr lang="en-US" sz="1200" b="0" i="1" smtClean="0">
                            <a:solidFill>
                              <a:schemeClr val="bg1"/>
                            </a:solidFill>
                            <a:latin typeface="Cambria Math" panose="02040503050406030204" pitchFamily="18" charset="0"/>
                            <a:ea typeface="Cambria Math"/>
                          </a:rPr>
                        </m:ctrlPr>
                      </m:dPr>
                      <m:e>
                        <m:bar>
                          <m:barPr>
                            <m:ctrlPr>
                              <a:rPr lang="en-US" sz="1200" b="0" i="1" smtClean="0">
                                <a:solidFill>
                                  <a:schemeClr val="bg1"/>
                                </a:solidFill>
                                <a:latin typeface="Cambria Math" panose="02040503050406030204" pitchFamily="18" charset="0"/>
                                <a:ea typeface="Cambria Math"/>
                              </a:rPr>
                            </m:ctrlPr>
                          </m:barPr>
                          <m:e>
                            <m:r>
                              <a:rPr lang="en-US" sz="1200" b="0" i="1" smtClean="0">
                                <a:solidFill>
                                  <a:schemeClr val="bg1"/>
                                </a:solidFill>
                                <a:latin typeface="Cambria Math"/>
                                <a:ea typeface="Cambria Math"/>
                              </a:rPr>
                              <m:t>𝐸</m:t>
                            </m:r>
                          </m:e>
                        </m:bar>
                        <m:r>
                          <a:rPr lang="en-US" sz="1200" b="0" i="1" smtClean="0">
                            <a:solidFill>
                              <a:schemeClr val="bg1"/>
                            </a:solidFill>
                            <a:latin typeface="Cambria Math"/>
                            <a:ea typeface="Cambria Math"/>
                          </a:rPr>
                          <m:t>+</m:t>
                        </m:r>
                        <m:sSub>
                          <m:sSubPr>
                            <m:ctrlPr>
                              <a:rPr lang="en-US" sz="1200" i="1">
                                <a:solidFill>
                                  <a:schemeClr val="bg1"/>
                                </a:solidFill>
                                <a:latin typeface="Cambria Math" panose="02040503050406030204" pitchFamily="18" charset="0"/>
                                <a:ea typeface="Cambria Math"/>
                              </a:rPr>
                            </m:ctrlPr>
                          </m:sSubPr>
                          <m:e>
                            <m:bar>
                              <m:barPr>
                                <m:ctrlPr>
                                  <a:rPr lang="en-US" sz="1200" i="1">
                                    <a:solidFill>
                                      <a:schemeClr val="bg1"/>
                                    </a:solidFill>
                                    <a:latin typeface="Cambria Math" panose="02040503050406030204" pitchFamily="18" charset="0"/>
                                    <a:ea typeface="Cambria Math"/>
                                  </a:rPr>
                                </m:ctrlPr>
                              </m:barPr>
                              <m:e>
                                <m:r>
                                  <a:rPr lang="en-US" sz="1200" i="1">
                                    <a:solidFill>
                                      <a:schemeClr val="bg1"/>
                                    </a:solidFill>
                                    <a:latin typeface="Cambria Math"/>
                                    <a:ea typeface="Cambria Math"/>
                                  </a:rPr>
                                  <m:t>𝑉</m:t>
                                </m:r>
                              </m:e>
                            </m:bar>
                          </m:e>
                          <m:sub>
                            <m:r>
                              <a:rPr lang="en-US" sz="1200" i="1">
                                <a:solidFill>
                                  <a:schemeClr val="bg1"/>
                                </a:solidFill>
                                <a:latin typeface="Cambria Math"/>
                                <a:ea typeface="Cambria Math"/>
                              </a:rPr>
                              <m:t>𝑒</m:t>
                            </m:r>
                            <m:r>
                              <a:rPr lang="en-US" sz="1200" i="1">
                                <a:solidFill>
                                  <a:schemeClr val="bg1"/>
                                </a:solidFill>
                                <a:latin typeface="Cambria Math"/>
                                <a:ea typeface="Cambria Math"/>
                              </a:rPr>
                              <m:t>,</m:t>
                            </m:r>
                            <m:r>
                              <a:rPr lang="en-US" sz="1200" i="1">
                                <a:solidFill>
                                  <a:schemeClr val="bg1"/>
                                </a:solidFill>
                                <a:latin typeface="Cambria Math"/>
                                <a:ea typeface="Cambria Math"/>
                              </a:rPr>
                              <m:t>𝑖</m:t>
                            </m:r>
                          </m:sub>
                        </m:sSub>
                        <m:r>
                          <a:rPr lang="en-US" sz="1200" i="1" smtClean="0">
                            <a:solidFill>
                              <a:schemeClr val="bg1"/>
                            </a:solidFill>
                            <a:latin typeface="Cambria Math"/>
                            <a:ea typeface="Cambria Math"/>
                          </a:rPr>
                          <m:t>×</m:t>
                        </m:r>
                        <m:bar>
                          <m:barPr>
                            <m:ctrlPr>
                              <a:rPr lang="en-US" sz="1200" i="1" smtClean="0">
                                <a:solidFill>
                                  <a:schemeClr val="bg1"/>
                                </a:solidFill>
                                <a:latin typeface="Cambria Math" panose="02040503050406030204" pitchFamily="18" charset="0"/>
                                <a:ea typeface="Cambria Math"/>
                              </a:rPr>
                            </m:ctrlPr>
                          </m:barPr>
                          <m:e>
                            <m:r>
                              <a:rPr lang="en-US" sz="1200" b="0" i="1" smtClean="0">
                                <a:solidFill>
                                  <a:schemeClr val="bg1"/>
                                </a:solidFill>
                                <a:latin typeface="Cambria Math"/>
                                <a:ea typeface="Cambria Math"/>
                              </a:rPr>
                              <m:t>𝐵</m:t>
                            </m:r>
                          </m:e>
                        </m:bar>
                      </m:e>
                    </m:d>
                    <m:r>
                      <a:rPr lang="en-US" sz="1200" b="0" i="1" smtClean="0">
                        <a:solidFill>
                          <a:schemeClr val="bg1"/>
                        </a:solidFill>
                        <a:latin typeface="Cambria Math"/>
                        <a:ea typeface="Cambria Math"/>
                      </a:rPr>
                      <m:t>+</m:t>
                    </m:r>
                    <m:sSub>
                      <m:sSubPr>
                        <m:ctrlPr>
                          <a:rPr lang="en-US" sz="1200" i="1">
                            <a:solidFill>
                              <a:schemeClr val="bg1"/>
                            </a:solidFill>
                            <a:latin typeface="Cambria Math" panose="02040503050406030204" pitchFamily="18" charset="0"/>
                            <a:ea typeface="Cambria Math"/>
                          </a:rPr>
                        </m:ctrlPr>
                      </m:sSubPr>
                      <m:e>
                        <m:bar>
                          <m:barPr>
                            <m:ctrlPr>
                              <a:rPr lang="en-US" sz="1200" i="1">
                                <a:solidFill>
                                  <a:schemeClr val="bg1"/>
                                </a:solidFill>
                                <a:latin typeface="Cambria Math" panose="02040503050406030204" pitchFamily="18" charset="0"/>
                                <a:ea typeface="Cambria Math"/>
                              </a:rPr>
                            </m:ctrlPr>
                          </m:barPr>
                          <m:e>
                            <m:r>
                              <a:rPr lang="en-US" sz="1200" b="0" i="1" smtClean="0">
                                <a:solidFill>
                                  <a:schemeClr val="bg1"/>
                                </a:solidFill>
                                <a:latin typeface="Cambria Math"/>
                                <a:ea typeface="Cambria Math"/>
                              </a:rPr>
                              <m:t>𝑅</m:t>
                            </m:r>
                          </m:e>
                        </m:bar>
                      </m:e>
                      <m:sub>
                        <m:r>
                          <a:rPr lang="en-US" sz="1200" i="1">
                            <a:solidFill>
                              <a:schemeClr val="bg1"/>
                            </a:solidFill>
                            <a:latin typeface="Cambria Math"/>
                            <a:ea typeface="Cambria Math"/>
                          </a:rPr>
                          <m:t>𝑒</m:t>
                        </m:r>
                        <m:r>
                          <a:rPr lang="en-US" sz="1200" i="1">
                            <a:solidFill>
                              <a:schemeClr val="bg1"/>
                            </a:solidFill>
                            <a:latin typeface="Cambria Math"/>
                            <a:ea typeface="Cambria Math"/>
                          </a:rPr>
                          <m:t>,</m:t>
                        </m:r>
                        <m:r>
                          <a:rPr lang="en-US" sz="1200" i="1">
                            <a:solidFill>
                              <a:schemeClr val="bg1"/>
                            </a:solidFill>
                            <a:latin typeface="Cambria Math"/>
                            <a:ea typeface="Cambria Math"/>
                          </a:rPr>
                          <m:t>𝑖</m:t>
                        </m:r>
                      </m:sub>
                    </m:sSub>
                  </m:oMath>
                </a14:m>
                <a:endParaRPr lang="en-US" sz="1200" dirty="0">
                  <a:solidFill>
                    <a:schemeClr val="bg1"/>
                  </a:solidFill>
                </a:endParaRPr>
              </a:p>
              <a:p>
                <a14:m>
                  <m:oMath xmlns:m="http://schemas.openxmlformats.org/officeDocument/2006/math">
                    <m:sSub>
                      <m:sSubPr>
                        <m:ctrlPr>
                          <a:rPr lang="en-US" sz="1200" i="1" smtClean="0">
                            <a:solidFill>
                              <a:schemeClr val="bg1"/>
                            </a:solidFill>
                            <a:latin typeface="Cambria Math" panose="02040503050406030204" pitchFamily="18" charset="0"/>
                          </a:rPr>
                        </m:ctrlPr>
                      </m:sSubPr>
                      <m:e>
                        <m:r>
                          <a:rPr lang="en-US" sz="1200" i="1" smtClean="0">
                            <a:solidFill>
                              <a:schemeClr val="bg1"/>
                            </a:solidFill>
                            <a:latin typeface="Cambria Math"/>
                            <a:ea typeface="Cambria Math"/>
                          </a:rPr>
                          <m:t>𝜂</m:t>
                        </m:r>
                      </m:e>
                      <m:sub>
                        <m:r>
                          <a:rPr lang="en-US" sz="1200" b="0" i="1" smtClean="0">
                            <a:solidFill>
                              <a:schemeClr val="bg1"/>
                            </a:solidFill>
                            <a:latin typeface="Cambria Math"/>
                          </a:rPr>
                          <m:t>𝑖</m:t>
                        </m:r>
                      </m:sub>
                    </m:sSub>
                    <m:r>
                      <a:rPr lang="en-US" sz="1200" b="0" i="1" smtClean="0">
                        <a:solidFill>
                          <a:schemeClr val="bg1"/>
                        </a:solidFill>
                        <a:latin typeface="Cambria Math"/>
                      </a:rPr>
                      <m:t>=2</m:t>
                    </m:r>
                    <m:r>
                      <a:rPr lang="en-US" sz="1200" i="1">
                        <a:solidFill>
                          <a:schemeClr val="bg1"/>
                        </a:solidFill>
                        <a:latin typeface="Cambria Math"/>
                        <a:ea typeface="Cambria Math"/>
                      </a:rPr>
                      <m:t>×</m:t>
                    </m:r>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a:rPr>
                          <m:t>10</m:t>
                        </m:r>
                      </m:e>
                      <m:sup>
                        <m:r>
                          <a:rPr lang="en-US" sz="1200" b="0" i="1" smtClean="0">
                            <a:solidFill>
                              <a:schemeClr val="bg1"/>
                            </a:solidFill>
                            <a:latin typeface="Cambria Math"/>
                          </a:rPr>
                          <m:t>5</m:t>
                        </m:r>
                      </m:sup>
                    </m:sSup>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a:ea typeface="Cambria Math"/>
                          </a:rPr>
                          <m:t>𝜇</m:t>
                        </m:r>
                      </m:e>
                      <m:sup>
                        <m:f>
                          <m:fPr>
                            <m:type m:val="skw"/>
                            <m:ctrlPr>
                              <a:rPr lang="en-US" sz="1200" b="0" i="1" smtClean="0">
                                <a:solidFill>
                                  <a:schemeClr val="bg1"/>
                                </a:solidFill>
                                <a:latin typeface="Cambria Math" panose="02040503050406030204" pitchFamily="18" charset="0"/>
                              </a:rPr>
                            </m:ctrlPr>
                          </m:fPr>
                          <m:num>
                            <m:r>
                              <a:rPr lang="en-US" sz="1200" b="0" i="1" smtClean="0">
                                <a:solidFill>
                                  <a:schemeClr val="bg1"/>
                                </a:solidFill>
                                <a:latin typeface="Cambria Math"/>
                              </a:rPr>
                              <m:t>1</m:t>
                            </m:r>
                          </m:num>
                          <m:den>
                            <m:r>
                              <a:rPr lang="en-US" sz="1200" b="0" i="1" smtClean="0">
                                <a:solidFill>
                                  <a:schemeClr val="bg1"/>
                                </a:solidFill>
                                <a:latin typeface="Cambria Math"/>
                              </a:rPr>
                              <m:t>2</m:t>
                            </m:r>
                          </m:den>
                        </m:f>
                      </m:sup>
                    </m:sSup>
                    <m:f>
                      <m:fPr>
                        <m:ctrlPr>
                          <a:rPr lang="en-US" sz="1200" b="0" i="1" smtClean="0">
                            <a:solidFill>
                              <a:schemeClr val="bg1"/>
                            </a:solidFill>
                            <a:latin typeface="Cambria Math" panose="02040503050406030204" pitchFamily="18" charset="0"/>
                          </a:rPr>
                        </m:ctrlPr>
                      </m:fPr>
                      <m:num>
                        <m:r>
                          <a:rPr lang="en-US" sz="1200" b="0" i="1" smtClean="0">
                            <a:solidFill>
                              <a:schemeClr val="bg1"/>
                            </a:solidFill>
                            <a:latin typeface="Cambria Math"/>
                          </a:rPr>
                          <m:t>𝑘</m:t>
                        </m:r>
                      </m:num>
                      <m:den>
                        <m:sSub>
                          <m:sSubPr>
                            <m:ctrlPr>
                              <a:rPr lang="en-US" sz="1200" b="0" i="1" smtClean="0">
                                <a:solidFill>
                                  <a:schemeClr val="bg1"/>
                                </a:solidFill>
                                <a:latin typeface="Cambria Math" panose="02040503050406030204" pitchFamily="18" charset="0"/>
                              </a:rPr>
                            </m:ctrlPr>
                          </m:sSubPr>
                          <m:e>
                            <m:r>
                              <a:rPr lang="en-US" sz="1200" b="0" i="1" smtClean="0">
                                <a:solidFill>
                                  <a:schemeClr val="bg1"/>
                                </a:solidFill>
                                <a:latin typeface="Cambria Math"/>
                                <a:ea typeface="Cambria Math"/>
                              </a:rPr>
                              <m:t>𝜆</m:t>
                            </m:r>
                          </m:e>
                          <m:sub>
                            <m:r>
                              <a:rPr lang="en-US" sz="1200" b="0" i="1" smtClean="0">
                                <a:solidFill>
                                  <a:schemeClr val="bg1"/>
                                </a:solidFill>
                                <a:latin typeface="Cambria Math"/>
                              </a:rPr>
                              <m:t>𝑖</m:t>
                            </m:r>
                          </m:sub>
                        </m:sSub>
                      </m:den>
                    </m:f>
                    <m:sSubSup>
                      <m:sSubSupPr>
                        <m:ctrlPr>
                          <a:rPr lang="en-US" sz="1200" b="0" i="1" smtClean="0">
                            <a:solidFill>
                              <a:schemeClr val="bg1"/>
                            </a:solidFill>
                            <a:latin typeface="Cambria Math" panose="02040503050406030204" pitchFamily="18" charset="0"/>
                          </a:rPr>
                        </m:ctrlPr>
                      </m:sSubSupPr>
                      <m:e>
                        <m:sSub>
                          <m:sSubPr>
                            <m:ctrlPr>
                              <a:rPr lang="en-US" sz="1200" b="0" i="1" smtClean="0">
                                <a:solidFill>
                                  <a:schemeClr val="bg1"/>
                                </a:solidFill>
                                <a:latin typeface="Cambria Math" panose="02040503050406030204" pitchFamily="18" charset="0"/>
                              </a:rPr>
                            </m:ctrlPr>
                          </m:sSubPr>
                          <m:e>
                            <m:r>
                              <a:rPr lang="en-US" sz="1200" b="0" i="1" smtClean="0">
                                <a:solidFill>
                                  <a:schemeClr val="bg1"/>
                                </a:solidFill>
                                <a:latin typeface="Cambria Math"/>
                              </a:rPr>
                              <m:t>𝑇</m:t>
                            </m:r>
                          </m:e>
                          <m:sub>
                            <m:r>
                              <a:rPr lang="en-US" sz="1200" b="0" i="1" smtClean="0">
                                <a:solidFill>
                                  <a:schemeClr val="bg1"/>
                                </a:solidFill>
                                <a:latin typeface="Cambria Math"/>
                              </a:rPr>
                              <m:t>𝑖</m:t>
                            </m:r>
                          </m:sub>
                        </m:sSub>
                      </m:e>
                      <m:sub/>
                      <m:sup>
                        <m:r>
                          <a:rPr lang="en-US" sz="1200" b="0" i="1" smtClean="0">
                            <a:solidFill>
                              <a:schemeClr val="bg1"/>
                            </a:solidFill>
                            <a:latin typeface="Cambria Math"/>
                          </a:rPr>
                          <m:t>5/2</m:t>
                        </m:r>
                      </m:sup>
                    </m:sSubSup>
                    <m:r>
                      <a:rPr lang="en-US" sz="1200" b="0" i="1" smtClean="0">
                        <a:solidFill>
                          <a:schemeClr val="bg1"/>
                        </a:solidFill>
                        <a:latin typeface="Cambria Math"/>
                      </a:rPr>
                      <m:t> </m:t>
                    </m:r>
                  </m:oMath>
                </a14:m>
                <a:endParaRPr lang="en-US" sz="1200" dirty="0">
                  <a:solidFill>
                    <a:schemeClr val="bg1"/>
                  </a:solidFill>
                </a:endParaRPr>
              </a:p>
              <a:p>
                <a14:m>
                  <m:oMath xmlns:m="http://schemas.openxmlformats.org/officeDocument/2006/math">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a:ea typeface="Cambria Math"/>
                          </a:rPr>
                          <m:t>𝜂</m:t>
                        </m:r>
                      </m:e>
                      <m:sub>
                        <m:r>
                          <a:rPr lang="en-US" sz="1200" b="0" i="1" smtClean="0">
                            <a:solidFill>
                              <a:schemeClr val="bg1"/>
                            </a:solidFill>
                            <a:latin typeface="Cambria Math"/>
                            <a:ea typeface="Cambria Math"/>
                          </a:rPr>
                          <m:t>𝑒</m:t>
                        </m:r>
                      </m:sub>
                    </m:sSub>
                    <m:r>
                      <a:rPr lang="en-US" sz="1200" i="1">
                        <a:solidFill>
                          <a:schemeClr val="bg1"/>
                        </a:solidFill>
                        <a:latin typeface="Cambria Math"/>
                      </a:rPr>
                      <m:t>=2</m:t>
                    </m:r>
                    <m:r>
                      <a:rPr lang="en-US" sz="1200" b="0" i="1" smtClean="0">
                        <a:solidFill>
                          <a:schemeClr val="bg1"/>
                        </a:solidFill>
                        <a:latin typeface="Cambria Math"/>
                      </a:rPr>
                      <m:t>.5</m:t>
                    </m:r>
                    <m:r>
                      <a:rPr lang="en-US" sz="1200" i="1">
                        <a:solidFill>
                          <a:schemeClr val="bg1"/>
                        </a:solidFill>
                        <a:latin typeface="Cambria Math"/>
                        <a:ea typeface="Cambria Math"/>
                      </a:rPr>
                      <m:t>×</m:t>
                    </m:r>
                    <m:sSup>
                      <m:sSupPr>
                        <m:ctrlPr>
                          <a:rPr lang="en-US" sz="1200" i="1">
                            <a:solidFill>
                              <a:schemeClr val="bg1"/>
                            </a:solidFill>
                            <a:latin typeface="Cambria Math" panose="02040503050406030204" pitchFamily="18" charset="0"/>
                          </a:rPr>
                        </m:ctrlPr>
                      </m:sSupPr>
                      <m:e>
                        <m:r>
                          <a:rPr lang="en-US" sz="1200" i="1">
                            <a:solidFill>
                              <a:schemeClr val="bg1"/>
                            </a:solidFill>
                            <a:latin typeface="Cambria Math"/>
                          </a:rPr>
                          <m:t>10</m:t>
                        </m:r>
                      </m:e>
                      <m:sup>
                        <m:r>
                          <a:rPr lang="en-US" sz="1200" b="0" i="1" smtClean="0">
                            <a:solidFill>
                              <a:schemeClr val="bg1"/>
                            </a:solidFill>
                            <a:latin typeface="Cambria Math"/>
                          </a:rPr>
                          <m:t>7</m:t>
                        </m:r>
                      </m:sup>
                    </m:sSup>
                    <m:f>
                      <m:fPr>
                        <m:ctrlPr>
                          <a:rPr lang="en-US" sz="1200" i="1">
                            <a:solidFill>
                              <a:schemeClr val="bg1"/>
                            </a:solidFill>
                            <a:latin typeface="Cambria Math" panose="02040503050406030204" pitchFamily="18" charset="0"/>
                          </a:rPr>
                        </m:ctrlPr>
                      </m:fPr>
                      <m:num>
                        <m:r>
                          <a:rPr lang="en-US" sz="1200" i="1">
                            <a:solidFill>
                              <a:schemeClr val="bg1"/>
                            </a:solidFill>
                            <a:latin typeface="Cambria Math"/>
                          </a:rPr>
                          <m:t>𝑘</m:t>
                        </m:r>
                      </m:num>
                      <m:den>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a:ea typeface="Cambria Math"/>
                              </a:rPr>
                              <m:t>𝜆</m:t>
                            </m:r>
                          </m:e>
                          <m:sub>
                            <m:r>
                              <a:rPr lang="en-US" sz="1200" b="0" i="1" smtClean="0">
                                <a:solidFill>
                                  <a:schemeClr val="bg1"/>
                                </a:solidFill>
                                <a:latin typeface="Cambria Math"/>
                                <a:ea typeface="Cambria Math"/>
                              </a:rPr>
                              <m:t>𝑒</m:t>
                            </m:r>
                          </m:sub>
                        </m:sSub>
                      </m:den>
                    </m:f>
                    <m:sSubSup>
                      <m:sSubSupPr>
                        <m:ctrlPr>
                          <a:rPr lang="en-US" sz="1200" i="1">
                            <a:solidFill>
                              <a:schemeClr val="bg1"/>
                            </a:solidFill>
                            <a:latin typeface="Cambria Math" panose="02040503050406030204" pitchFamily="18" charset="0"/>
                          </a:rPr>
                        </m:ctrlPr>
                      </m:sSubSupPr>
                      <m:e>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a:rPr>
                              <m:t>𝑇</m:t>
                            </m:r>
                          </m:e>
                          <m:sub>
                            <m:r>
                              <a:rPr lang="en-US" sz="1200" b="0" i="1" smtClean="0">
                                <a:solidFill>
                                  <a:schemeClr val="bg1"/>
                                </a:solidFill>
                                <a:latin typeface="Cambria Math"/>
                              </a:rPr>
                              <m:t>𝑒</m:t>
                            </m:r>
                          </m:sub>
                        </m:sSub>
                      </m:e>
                      <m:sub/>
                      <m:sup>
                        <m:r>
                          <a:rPr lang="en-US" sz="1200" i="1">
                            <a:solidFill>
                              <a:schemeClr val="bg1"/>
                            </a:solidFill>
                            <a:latin typeface="Cambria Math"/>
                          </a:rPr>
                          <m:t>5/2</m:t>
                        </m:r>
                      </m:sup>
                    </m:sSubSup>
                  </m:oMath>
                </a14:m>
                <a:r>
                  <a:rPr lang="en-US" sz="1200" dirty="0">
                    <a:solidFill>
                      <a:schemeClr val="bg1"/>
                    </a:solidFill>
                  </a:rPr>
                  <a:t>  </a:t>
                </a:r>
                <a:endParaRPr lang="en-US" sz="1200" i="1" dirty="0">
                  <a:solidFill>
                    <a:schemeClr val="bg1"/>
                  </a:solidFill>
                  <a:latin typeface="Cambria Math" panose="02040503050406030204" pitchFamily="18" charset="0"/>
                </a:endParaRPr>
              </a:p>
              <a:p>
                <a14:m>
                  <m:oMath xmlns:m="http://schemas.openxmlformats.org/officeDocument/2006/math">
                    <m:sSub>
                      <m:sSubPr>
                        <m:ctrlPr>
                          <a:rPr lang="en-US" sz="1200" i="1" smtClean="0">
                            <a:solidFill>
                              <a:schemeClr val="bg1"/>
                            </a:solidFill>
                            <a:latin typeface="Cambria Math" panose="02040503050406030204" pitchFamily="18" charset="0"/>
                          </a:rPr>
                        </m:ctrlPr>
                      </m:sSubPr>
                      <m:e>
                        <m:r>
                          <a:rPr lang="en-US" sz="1200" i="1" smtClean="0">
                            <a:solidFill>
                              <a:schemeClr val="bg1"/>
                            </a:solidFill>
                            <a:latin typeface="Cambria Math"/>
                            <a:ea typeface="Cambria Math"/>
                          </a:rPr>
                          <m:t>𝜂</m:t>
                        </m:r>
                      </m:e>
                      <m:sub>
                        <m:r>
                          <a:rPr lang="en-US" sz="1200" b="0" i="1" smtClean="0">
                            <a:solidFill>
                              <a:schemeClr val="bg1"/>
                            </a:solidFill>
                            <a:latin typeface="Cambria Math"/>
                          </a:rPr>
                          <m:t>𝑔𝑎𝑠</m:t>
                        </m:r>
                      </m:sub>
                    </m:sSub>
                    <m:r>
                      <a:rPr lang="en-US" sz="1200" b="0" i="1" smtClean="0">
                        <a:solidFill>
                          <a:schemeClr val="bg1"/>
                        </a:solidFill>
                        <a:latin typeface="Cambria Math"/>
                      </a:rPr>
                      <m:t>=</m:t>
                    </m:r>
                    <m:r>
                      <a:rPr lang="en-US" sz="1200" b="0" i="1" smtClean="0">
                        <a:solidFill>
                          <a:schemeClr val="bg1"/>
                        </a:solidFill>
                        <a:latin typeface="Cambria Math"/>
                      </a:rPr>
                      <m:t>𝑎</m:t>
                    </m:r>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a:rPr>
                          <m:t>𝑇</m:t>
                        </m:r>
                      </m:e>
                      <m:sup>
                        <m:r>
                          <a:rPr lang="en-US" sz="1200" b="0" i="1" smtClean="0">
                            <a:solidFill>
                              <a:schemeClr val="bg1"/>
                            </a:solidFill>
                            <a:latin typeface="Cambria Math"/>
                          </a:rPr>
                          <m:t>𝑥</m:t>
                        </m:r>
                      </m:sup>
                    </m:sSup>
                  </m:oMath>
                </a14:m>
                <a:endParaRPr lang="en-US" sz="1200" dirty="0">
                  <a:solidFill>
                    <a:schemeClr val="bg1"/>
                  </a:solidFill>
                  <a:latin typeface="Arial" pitchFamily="34" charset="0"/>
                  <a:cs typeface="Arial" pitchFamily="34" charset="0"/>
                </a:endParaRPr>
              </a:p>
              <a:p>
                <a:pPr marL="0" indent="0">
                  <a:buNone/>
                </a:pPr>
                <a:r>
                  <a:rPr lang="en-US" sz="1200" dirty="0">
                    <a:solidFill>
                      <a:schemeClr val="bg1"/>
                    </a:solidFill>
                    <a:latin typeface="Arial" pitchFamily="34" charset="0"/>
                    <a:cs typeface="Arial" pitchFamily="34" charset="0"/>
                  </a:rPr>
                  <a:t>Where m is the particle mass and q its charge. </a:t>
                </a:r>
                <a:r>
                  <a:rPr lang="en-US" sz="1200" i="1" u="sng" dirty="0">
                    <a:solidFill>
                      <a:schemeClr val="bg1"/>
                    </a:solidFill>
                    <a:latin typeface="Arial" pitchFamily="34" charset="0"/>
                    <a:cs typeface="Arial" pitchFamily="34" charset="0"/>
                  </a:rPr>
                  <a:t>R</a:t>
                </a:r>
                <a:r>
                  <a:rPr lang="en-US" sz="1200" dirty="0">
                    <a:solidFill>
                      <a:schemeClr val="bg1"/>
                    </a:solidFill>
                    <a:latin typeface="Arial" pitchFamily="34" charset="0"/>
                    <a:cs typeface="Arial" pitchFamily="34" charset="0"/>
                  </a:rPr>
                  <a:t> is the species total momentum transfer, </a:t>
                </a:r>
                <a:r>
                  <a:rPr lang="en-US" sz="1200" i="1" dirty="0">
                    <a:solidFill>
                      <a:schemeClr val="bg1"/>
                    </a:solidFill>
                    <a:latin typeface="Arial" pitchFamily="34" charset="0"/>
                    <a:cs typeface="Arial" pitchFamily="34" charset="0"/>
                  </a:rPr>
                  <a:t>p</a:t>
                </a:r>
                <a:r>
                  <a:rPr lang="en-US" sz="1200" dirty="0">
                    <a:solidFill>
                      <a:schemeClr val="bg1"/>
                    </a:solidFill>
                    <a:latin typeface="Arial" pitchFamily="34" charset="0"/>
                    <a:cs typeface="Arial" pitchFamily="34" charset="0"/>
                  </a:rPr>
                  <a:t> its partial pressure and </a:t>
                </a:r>
                <a:r>
                  <a:rPr lang="en-US" sz="1200" i="1" u="sng" dirty="0">
                    <a:solidFill>
                      <a:schemeClr val="bg1"/>
                    </a:solidFill>
                    <a:latin typeface="Arial" pitchFamily="34" charset="0"/>
                    <a:cs typeface="Arial" pitchFamily="34" charset="0"/>
                  </a:rPr>
                  <a:t>P</a:t>
                </a:r>
                <a:r>
                  <a:rPr lang="en-US" sz="1200" dirty="0">
                    <a:solidFill>
                      <a:schemeClr val="bg1"/>
                    </a:solidFill>
                    <a:latin typeface="Arial" pitchFamily="34" charset="0"/>
                    <a:cs typeface="Arial" pitchFamily="34" charset="0"/>
                  </a:rPr>
                  <a:t> is the stress tensor, </a:t>
                </a:r>
                <a14:m>
                  <m:oMath xmlns:m="http://schemas.openxmlformats.org/officeDocument/2006/math">
                    <m:f>
                      <m:fPr>
                        <m:type m:val="lin"/>
                        <m:ctrlPr>
                          <a:rPr lang="en-US" sz="1200" i="1">
                            <a:solidFill>
                              <a:schemeClr val="bg1"/>
                            </a:solidFill>
                            <a:latin typeface="Cambria Math" panose="02040503050406030204" pitchFamily="18" charset="0"/>
                          </a:rPr>
                        </m:ctrlPr>
                      </m:fPr>
                      <m:num>
                        <m:r>
                          <a:rPr lang="en-US" sz="1200" i="1">
                            <a:solidFill>
                              <a:schemeClr val="bg1"/>
                            </a:solidFill>
                            <a:latin typeface="Cambria Math"/>
                          </a:rPr>
                          <m:t>𝐷</m:t>
                        </m:r>
                      </m:num>
                      <m:den>
                        <m:r>
                          <a:rPr lang="en-US" sz="1200" i="1">
                            <a:solidFill>
                              <a:schemeClr val="bg1"/>
                            </a:solidFill>
                            <a:latin typeface="Cambria Math"/>
                          </a:rPr>
                          <m:t>𝐷𝑡</m:t>
                        </m:r>
                      </m:den>
                    </m:f>
                    <m:r>
                      <a:rPr lang="en-US" sz="1200" i="1">
                        <a:solidFill>
                          <a:schemeClr val="bg1"/>
                        </a:solidFill>
                        <a:latin typeface="Cambria Math"/>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a:ea typeface="Cambria Math"/>
                          </a:rPr>
                          <m:t>𝜕</m:t>
                        </m:r>
                      </m:e>
                      <m:sub>
                        <m:r>
                          <a:rPr lang="en-US" sz="1200" i="1">
                            <a:solidFill>
                              <a:schemeClr val="bg1"/>
                            </a:solidFill>
                            <a:latin typeface="Cambria Math"/>
                            <a:ea typeface="Cambria Math"/>
                          </a:rPr>
                          <m:t>𝑡</m:t>
                        </m:r>
                      </m:sub>
                    </m:sSub>
                    <m:r>
                      <a:rPr lang="en-US" sz="1200" i="1">
                        <a:solidFill>
                          <a:schemeClr val="bg1"/>
                        </a:solidFill>
                        <a:latin typeface="Cambria Math"/>
                      </a:rPr>
                      <m:t>+</m:t>
                    </m:r>
                    <m:r>
                      <a:rPr lang="en-US" sz="1200" i="1">
                        <a:solidFill>
                          <a:schemeClr val="bg1"/>
                        </a:solidFill>
                        <a:latin typeface="Cambria Math"/>
                        <a:ea typeface="Cambria Math"/>
                      </a:rPr>
                      <m:t>𝛻</m:t>
                    </m:r>
                    <m:r>
                      <a:rPr lang="en-US" sz="1200" i="1">
                        <a:solidFill>
                          <a:schemeClr val="bg1"/>
                        </a:solidFill>
                        <a:latin typeface="Cambria Math"/>
                        <a:ea typeface="Cambria Math"/>
                      </a:rPr>
                      <m:t>⋅</m:t>
                    </m:r>
                    <m:bar>
                      <m:barPr>
                        <m:ctrlPr>
                          <a:rPr lang="en-US" sz="1200" i="1">
                            <a:solidFill>
                              <a:schemeClr val="bg1"/>
                            </a:solidFill>
                            <a:latin typeface="Cambria Math" panose="02040503050406030204" pitchFamily="18" charset="0"/>
                            <a:ea typeface="Cambria Math"/>
                          </a:rPr>
                        </m:ctrlPr>
                      </m:barPr>
                      <m:e>
                        <m:r>
                          <a:rPr lang="en-US" sz="1200" i="1">
                            <a:solidFill>
                              <a:schemeClr val="bg1"/>
                            </a:solidFill>
                            <a:latin typeface="Cambria Math"/>
                            <a:ea typeface="Cambria Math"/>
                          </a:rPr>
                          <m:t>𝑉</m:t>
                        </m:r>
                      </m:e>
                    </m:bar>
                  </m:oMath>
                </a14:m>
                <a:r>
                  <a:rPr lang="en-US" sz="1200" dirty="0">
                    <a:solidFill>
                      <a:schemeClr val="bg1"/>
                    </a:solidFill>
                    <a:latin typeface="Arial" pitchFamily="34" charset="0"/>
                    <a:cs typeface="Arial" pitchFamily="34" charset="0"/>
                  </a:rPr>
                  <a:t>; </a:t>
                </a:r>
                <a:r>
                  <a:rPr lang="el-GR" sz="1200" i="1" dirty="0">
                    <a:solidFill>
                      <a:schemeClr val="bg1"/>
                    </a:solidFill>
                    <a:latin typeface="Arial" pitchFamily="34" charset="0"/>
                    <a:cs typeface="Arial" pitchFamily="34" charset="0"/>
                  </a:rPr>
                  <a:t>η</a:t>
                </a:r>
                <a:r>
                  <a:rPr lang="en-US" sz="1200" dirty="0">
                    <a:solidFill>
                      <a:schemeClr val="bg1"/>
                    </a:solidFill>
                    <a:latin typeface="Arial" pitchFamily="34" charset="0"/>
                    <a:cs typeface="Arial" pitchFamily="34" charset="0"/>
                  </a:rPr>
                  <a:t> is the viscosity, </a:t>
                </a:r>
                <a:r>
                  <a:rPr lang="el-GR" sz="1200" i="1" dirty="0">
                    <a:solidFill>
                      <a:schemeClr val="bg1"/>
                    </a:solidFill>
                    <a:latin typeface="Arial" pitchFamily="34" charset="0"/>
                    <a:cs typeface="Arial" pitchFamily="34" charset="0"/>
                  </a:rPr>
                  <a:t>λ</a:t>
                </a:r>
                <a:r>
                  <a:rPr lang="en-US" sz="1200" dirty="0">
                    <a:solidFill>
                      <a:schemeClr val="bg1"/>
                    </a:solidFill>
                    <a:latin typeface="Arial" pitchFamily="34" charset="0"/>
                    <a:cs typeface="Arial" pitchFamily="34" charset="0"/>
                  </a:rPr>
                  <a:t> is the Coulomb logarithm. The Naviar-Stokes equation is basically the momentum equation without the electric and magnetic field terms. </a:t>
                </a:r>
                <a:r>
                  <a:rPr lang="en-US" sz="1200" b="1" dirty="0">
                    <a:solidFill>
                      <a:schemeClr val="bg1"/>
                    </a:solidFill>
                    <a:latin typeface="Arial" pitchFamily="34" charset="0"/>
                    <a:cs typeface="Arial" pitchFamily="34" charset="0"/>
                  </a:rPr>
                  <a:t>Note viscosity dependence on temperature </a:t>
                </a:r>
                <a:r>
                  <a:rPr lang="en-US" sz="1200" b="1" i="1" dirty="0">
                    <a:solidFill>
                      <a:schemeClr val="bg1"/>
                    </a:solidFill>
                    <a:latin typeface="Arial" pitchFamily="34" charset="0"/>
                    <a:cs typeface="Arial" pitchFamily="34" charset="0"/>
                  </a:rPr>
                  <a:t>x&gt;1</a:t>
                </a:r>
                <a:r>
                  <a:rPr lang="en-US" sz="1200" b="1" dirty="0">
                    <a:solidFill>
                      <a:schemeClr val="bg1"/>
                    </a:solidFill>
                    <a:latin typeface="Arial" pitchFamily="34" charset="0"/>
                    <a:cs typeface="Arial" pitchFamily="34" charset="0"/>
                  </a:rPr>
                  <a:t> for gases. </a:t>
                </a:r>
              </a:p>
              <a:p>
                <a:endParaRPr lang="en-US" sz="1200" b="1" dirty="0">
                  <a:solidFill>
                    <a:schemeClr val="bg1"/>
                  </a:solidFill>
                  <a:latin typeface="Arial" pitchFamily="34" charset="0"/>
                  <a:cs typeface="Arial"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mj-lt"/>
                  <a:cs typeface="Arial"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200" b="1" i="0" u="none" strike="noStrike" kern="0" cap="none" spc="0" normalizeH="0" baseline="0" noProof="0" dirty="0">
                  <a:ln>
                    <a:noFill/>
                  </a:ln>
                  <a:solidFill>
                    <a:schemeClr val="bg1"/>
                  </a:solidFill>
                  <a:effectLst/>
                  <a:uLnTx/>
                  <a:uFillTx/>
                  <a:latin typeface="+mj-lt"/>
                  <a:cs typeface="Arial" pitchFamily="34" charset="0"/>
                </a:endParaRPr>
              </a:p>
            </p:txBody>
          </p:sp>
        </mc:Choice>
        <mc:Fallback xmlns="">
          <p:sp>
            <p:nvSpPr>
              <p:cNvPr id="5" name="Content Placeholder 2">
                <a:extLst>
                  <a:ext uri="{FF2B5EF4-FFF2-40B4-BE49-F238E27FC236}">
                    <a16:creationId xmlns:a16="http://schemas.microsoft.com/office/drawing/2014/main" id="{6EE10F91-4FC4-4C60-84E3-21756012B334}"/>
                  </a:ext>
                </a:extLst>
              </p:cNvPr>
              <p:cNvSpPr txBox="1">
                <a:spLocks noRot="1" noChangeAspect="1" noMove="1" noResize="1" noEditPoints="1" noAdjustHandles="1" noChangeArrowheads="1" noChangeShapeType="1" noTextEdit="1"/>
              </p:cNvSpPr>
              <p:nvPr/>
            </p:nvSpPr>
            <p:spPr bwMode="auto">
              <a:xfrm>
                <a:off x="200024" y="357188"/>
                <a:ext cx="8943976" cy="4622005"/>
              </a:xfrm>
              <a:prstGeom prst="rect">
                <a:avLst/>
              </a:prstGeom>
              <a:blipFill>
                <a:blip r:embed="rId2"/>
                <a:stretch>
                  <a:fillRect l="-68" t="-264" b="-343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IL">
                    <a:noFill/>
                  </a:rPr>
                  <a:t> </a:t>
                </a:r>
              </a:p>
            </p:txBody>
          </p:sp>
        </mc:Fallback>
      </mc:AlternateContent>
      <p:sp>
        <p:nvSpPr>
          <p:cNvPr id="4" name="Slide Number Placeholder 3">
            <a:extLst>
              <a:ext uri="{FF2B5EF4-FFF2-40B4-BE49-F238E27FC236}">
                <a16:creationId xmlns:a16="http://schemas.microsoft.com/office/drawing/2014/main" id="{F8972F2D-EF49-4C51-BE44-B054930A58D3}"/>
              </a:ext>
            </a:extLst>
          </p:cNvPr>
          <p:cNvSpPr>
            <a:spLocks noGrp="1"/>
          </p:cNvSpPr>
          <p:nvPr>
            <p:ph type="sldNum" idx="12"/>
          </p:nvPr>
        </p:nvSpPr>
        <p:spPr>
          <a:xfrm>
            <a:off x="7772400" y="4598200"/>
            <a:ext cx="856684" cy="502444"/>
          </a:xfrm>
        </p:spPr>
        <p:txBody>
          <a:bodyPr/>
          <a:lstStyle/>
          <a:p>
            <a:fld id="{00000000-1234-1234-1234-123412341234}" type="slidenum">
              <a:rPr lang="pl-PL" smtClean="0"/>
              <a:pPr/>
              <a:t>5</a:t>
            </a:fld>
            <a:endParaRPr lang="pl-PL" dirty="0"/>
          </a:p>
        </p:txBody>
      </p:sp>
    </p:spTree>
    <p:extLst>
      <p:ext uri="{BB962C8B-B14F-4D97-AF65-F5344CB8AC3E}">
        <p14:creationId xmlns:p14="http://schemas.microsoft.com/office/powerpoint/2010/main" val="164628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 y="66347"/>
            <a:ext cx="6858000" cy="2256256"/>
          </a:xfrm>
        </p:spPr>
        <p:txBody>
          <a:bodyPr>
            <a:normAutofit fontScale="90000"/>
          </a:bodyPr>
          <a:lstStyle/>
          <a:p>
            <a:pPr algn="just"/>
            <a:r>
              <a:rPr kumimoji="0" lang="en-US" sz="2300" b="1" i="0" u="none" strike="noStrike" kern="0" cap="none" spc="0" normalizeH="0" baseline="0" noProof="0" dirty="0">
                <a:ln>
                  <a:noFill/>
                </a:ln>
                <a:solidFill>
                  <a:srgbClr val="FFFFFF"/>
                </a:solidFill>
                <a:effectLst/>
                <a:uLnTx/>
                <a:uFillTx/>
                <a:latin typeface="Arial" pitchFamily="34" charset="0"/>
                <a:cs typeface="Arial" pitchFamily="34" charset="0"/>
                <a:sym typeface="Century Gothic"/>
              </a:rPr>
              <a:t>The Sky is not the Limit – </a:t>
            </a:r>
            <a:r>
              <a:rPr lang="en-US" sz="2300" b="1" dirty="0">
                <a:solidFill>
                  <a:schemeClr val="bg1"/>
                </a:solidFill>
                <a:latin typeface="Arial" pitchFamily="34" charset="0"/>
                <a:cs typeface="Arial" pitchFamily="34" charset="0"/>
              </a:rPr>
              <a:t>When Sci-Fi Meets Reality:</a:t>
            </a:r>
            <a:br>
              <a:rPr lang="en-US" sz="2400" b="1" dirty="0">
                <a:solidFill>
                  <a:schemeClr val="bg1"/>
                </a:solidFill>
                <a:latin typeface="Arial" pitchFamily="34" charset="0"/>
                <a:cs typeface="Arial" pitchFamily="34" charset="0"/>
              </a:rPr>
            </a:br>
            <a:r>
              <a:rPr lang="en-US" sz="2200" b="1" dirty="0">
                <a:solidFill>
                  <a:schemeClr val="bg1"/>
                </a:solidFill>
                <a:latin typeface="Arial" pitchFamily="34" charset="0"/>
                <a:cs typeface="Arial" pitchFamily="34" charset="0"/>
              </a:rPr>
              <a:t>Plasma Window Has Captured People’s Imagination</a:t>
            </a:r>
            <a:br>
              <a:rPr lang="en-US" sz="2400" b="1" dirty="0">
                <a:solidFill>
                  <a:schemeClr val="bg1"/>
                </a:solidFill>
                <a:latin typeface="Arial" pitchFamily="34" charset="0"/>
                <a:cs typeface="Arial" pitchFamily="34" charset="0"/>
              </a:rPr>
            </a:br>
            <a:br>
              <a:rPr lang="en-US" sz="2400" b="1" dirty="0">
                <a:solidFill>
                  <a:schemeClr val="bg1"/>
                </a:solidFill>
                <a:latin typeface="Arial" pitchFamily="34" charset="0"/>
                <a:cs typeface="Arial" pitchFamily="34" charset="0"/>
              </a:rPr>
            </a:br>
            <a:r>
              <a:rPr lang="en-US" sz="1800" dirty="0">
                <a:solidFill>
                  <a:schemeClr val="bg1"/>
                </a:solidFill>
              </a:rPr>
              <a:t>Featured in popular science magazines, newspapers, Michio Kaku‘s book </a:t>
            </a:r>
            <a:r>
              <a:rPr lang="en-US" sz="1800" b="1" dirty="0">
                <a:solidFill>
                  <a:schemeClr val="bg1"/>
                </a:solidFill>
              </a:rPr>
              <a:t>Physics of the Impossible</a:t>
            </a:r>
            <a:r>
              <a:rPr lang="en-US" sz="1800" dirty="0">
                <a:solidFill>
                  <a:schemeClr val="bg1"/>
                </a:solidFill>
              </a:rPr>
              <a:t> and in an accompanying syndicated article </a:t>
            </a:r>
            <a:r>
              <a:rPr lang="en-US" sz="1800" b="1" dirty="0">
                <a:solidFill>
                  <a:schemeClr val="bg1"/>
                </a:solidFill>
              </a:rPr>
              <a:t>10 Impossibilities Conquered by Science</a:t>
            </a:r>
            <a:r>
              <a:rPr lang="en-US" sz="1800" dirty="0">
                <a:solidFill>
                  <a:schemeClr val="bg1"/>
                </a:solidFill>
              </a:rPr>
              <a:t> @#8 </a:t>
            </a:r>
            <a:r>
              <a:rPr lang="en-US" sz="1800" b="1" dirty="0">
                <a:solidFill>
                  <a:schemeClr val="bg1"/>
                </a:solidFill>
              </a:rPr>
              <a:t>PW </a:t>
            </a:r>
            <a:r>
              <a:rPr lang="en-US" sz="1800" dirty="0">
                <a:solidFill>
                  <a:schemeClr val="bg1"/>
                </a:solidFill>
              </a:rPr>
              <a:t>is listed under </a:t>
            </a:r>
            <a:r>
              <a:rPr lang="en-US" sz="1800" b="1" dirty="0">
                <a:solidFill>
                  <a:schemeClr val="bg1"/>
                </a:solidFill>
              </a:rPr>
              <a:t>Creating force fields</a:t>
            </a:r>
            <a:r>
              <a:rPr lang="en-GB" sz="1800" b="1" dirty="0">
                <a:solidFill>
                  <a:schemeClr val="bg1"/>
                </a:solidFill>
              </a:rPr>
              <a:t>.</a:t>
            </a:r>
            <a:r>
              <a:rPr lang="en-US" sz="1800" b="1" dirty="0">
                <a:solidFill>
                  <a:schemeClr val="bg1"/>
                </a:solidFill>
              </a:rPr>
              <a:t>                      </a:t>
            </a:r>
            <a:r>
              <a:rPr lang="en-US" sz="2000" dirty="0">
                <a:solidFill>
                  <a:schemeClr val="bg1"/>
                </a:solidFill>
              </a:rPr>
              <a:t> </a:t>
            </a:r>
            <a:endParaRPr lang="en-US" sz="2400" dirty="0">
              <a:solidFill>
                <a:schemeClr val="bg1"/>
              </a:solidFill>
            </a:endParaRPr>
          </a:p>
        </p:txBody>
      </p:sp>
      <p:sp>
        <p:nvSpPr>
          <p:cNvPr id="3" name="Text Placeholder 2"/>
          <p:cNvSpPr>
            <a:spLocks noGrp="1"/>
          </p:cNvSpPr>
          <p:nvPr>
            <p:ph type="body" idx="1"/>
          </p:nvPr>
        </p:nvSpPr>
        <p:spPr>
          <a:xfrm>
            <a:off x="-252849" y="2270522"/>
            <a:ext cx="3661756" cy="479822"/>
          </a:xfrm>
        </p:spPr>
        <p:txBody>
          <a:bodyPr/>
          <a:lstStyle/>
          <a:p>
            <a:r>
              <a:rPr lang="en-US" sz="1600" dirty="0"/>
              <a:t>Star Trek Shuttle’s Bay Door</a:t>
            </a:r>
          </a:p>
        </p:txBody>
      </p:sp>
      <p:sp>
        <p:nvSpPr>
          <p:cNvPr id="5" name="Text Placeholder 4"/>
          <p:cNvSpPr>
            <a:spLocks noGrp="1"/>
          </p:cNvSpPr>
          <p:nvPr>
            <p:ph type="body" sz="quarter" idx="3"/>
          </p:nvPr>
        </p:nvSpPr>
        <p:spPr>
          <a:xfrm>
            <a:off x="2873852" y="2270522"/>
            <a:ext cx="3374231" cy="479822"/>
          </a:xfrm>
        </p:spPr>
        <p:txBody>
          <a:bodyPr/>
          <a:lstStyle/>
          <a:p>
            <a:r>
              <a:rPr lang="en-US" sz="1600" dirty="0"/>
              <a:t>A Plasma Window at BNL</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057" y="2750344"/>
            <a:ext cx="3009000" cy="2384842"/>
          </a:xfrm>
          <a:prstGeom prst="rect">
            <a:avLst/>
          </a:prstGeom>
        </p:spPr>
      </p:pic>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3732" y="2750344"/>
            <a:ext cx="3114918" cy="2384842"/>
          </a:xfrm>
        </p:spPr>
      </p:pic>
      <p:pic>
        <p:nvPicPr>
          <p:cNvPr id="7" name="Content Placeholder 5">
            <a:extLst>
              <a:ext uri="{FF2B5EF4-FFF2-40B4-BE49-F238E27FC236}">
                <a16:creationId xmlns:a16="http://schemas.microsoft.com/office/drawing/2014/main" id="{2A153429-7638-46B5-8E92-E6B2185DC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740128" y="72610"/>
            <a:ext cx="2390140" cy="301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3">
            <a:extLst>
              <a:ext uri="{FF2B5EF4-FFF2-40B4-BE49-F238E27FC236}">
                <a16:creationId xmlns:a16="http://schemas.microsoft.com/office/drawing/2014/main" id="{AFBC0B1D-F31E-4463-B227-CFDB0D067B8A}"/>
              </a:ext>
            </a:extLst>
          </p:cNvPr>
          <p:cNvSpPr>
            <a:spLocks noGrp="1"/>
          </p:cNvSpPr>
          <p:nvPr>
            <p:ph type="sldNum" idx="12"/>
          </p:nvPr>
        </p:nvSpPr>
        <p:spPr>
          <a:xfrm>
            <a:off x="7772400" y="4183856"/>
            <a:ext cx="856684" cy="502444"/>
          </a:xfrm>
        </p:spPr>
        <p:txBody>
          <a:bodyPr/>
          <a:lstStyle/>
          <a:p>
            <a:fld id="{00000000-1234-1234-1234-123412341234}" type="slidenum">
              <a:rPr lang="pl-PL" smtClean="0"/>
              <a:pPr/>
              <a:t>6</a:t>
            </a:fld>
            <a:endParaRPr lang="pl-PL" dirty="0"/>
          </a:p>
        </p:txBody>
      </p:sp>
      <p:sp>
        <p:nvSpPr>
          <p:cNvPr id="13" name="TextBox 12">
            <a:extLst>
              <a:ext uri="{FF2B5EF4-FFF2-40B4-BE49-F238E27FC236}">
                <a16:creationId xmlns:a16="http://schemas.microsoft.com/office/drawing/2014/main" id="{A264AB72-89D8-13CA-A9A2-4CAC82F0704A}"/>
              </a:ext>
            </a:extLst>
          </p:cNvPr>
          <p:cNvSpPr txBox="1"/>
          <p:nvPr/>
        </p:nvSpPr>
        <p:spPr>
          <a:xfrm>
            <a:off x="13732" y="4866501"/>
            <a:ext cx="2918154" cy="276999"/>
          </a:xfrm>
          <a:prstGeom prst="rect">
            <a:avLst/>
          </a:prstGeom>
          <a:noFill/>
        </p:spPr>
        <p:txBody>
          <a:bodyPr wrap="square">
            <a:spAutoFit/>
          </a:bodyPr>
          <a:lstStyle/>
          <a:p>
            <a:r>
              <a:rPr kumimoji="0" lang="en-GB" sz="1200" b="0" i="1" u="none" strike="noStrike" kern="0" cap="none" spc="0" normalizeH="0" baseline="0" noProof="0" dirty="0">
                <a:ln>
                  <a:noFill/>
                </a:ln>
                <a:solidFill>
                  <a:schemeClr val="bg1"/>
                </a:solidFill>
                <a:effectLst/>
                <a:uLnTx/>
                <a:uFillTx/>
                <a:latin typeface="Century Gothic"/>
                <a:sym typeface="Century Gothic"/>
              </a:rPr>
              <a:t>Star Trek: The Next Generation </a:t>
            </a:r>
            <a:r>
              <a:rPr kumimoji="0" lang="en-US" sz="1200" b="0" i="1" u="none" strike="noStrike" kern="0" cap="none" spc="0" normalizeH="0" baseline="0" noProof="0" dirty="0">
                <a:ln>
                  <a:noFill/>
                </a:ln>
                <a:solidFill>
                  <a:schemeClr val="bg1"/>
                </a:solidFill>
                <a:effectLst/>
                <a:uLnTx/>
                <a:uFillTx/>
                <a:latin typeface="Century Gothic"/>
                <a:sym typeface="Century Gothic"/>
              </a:rPr>
              <a:t>(1987)</a:t>
            </a:r>
            <a:endParaRPr lang="en-IL" sz="1200" i="1" dirty="0">
              <a:solidFill>
                <a:schemeClr val="bg1"/>
              </a:solidFill>
            </a:endParaRPr>
          </a:p>
        </p:txBody>
      </p:sp>
    </p:spTree>
    <p:extLst>
      <p:ext uri="{BB962C8B-B14F-4D97-AF65-F5344CB8AC3E}">
        <p14:creationId xmlns:p14="http://schemas.microsoft.com/office/powerpoint/2010/main" val="1012397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0025" y="2128285"/>
            <a:ext cx="4014788" cy="479822"/>
          </a:xfrm>
        </p:spPr>
        <p:txBody>
          <a:bodyPr>
            <a:noAutofit/>
          </a:bodyPr>
          <a:lstStyle/>
          <a:p>
            <a:r>
              <a:rPr lang="en-US" sz="1400" dirty="0"/>
              <a:t>Dome in the battle of Wakanda</a:t>
            </a:r>
          </a:p>
        </p:txBody>
      </p:sp>
      <p:sp>
        <p:nvSpPr>
          <p:cNvPr id="5" name="Text Placeholder 4"/>
          <p:cNvSpPr>
            <a:spLocks noGrp="1"/>
          </p:cNvSpPr>
          <p:nvPr>
            <p:ph type="body" sz="quarter" idx="3"/>
          </p:nvPr>
        </p:nvSpPr>
        <p:spPr>
          <a:xfrm>
            <a:off x="822899" y="1337558"/>
            <a:ext cx="3485000" cy="338555"/>
          </a:xfrm>
        </p:spPr>
        <p:txBody>
          <a:bodyPr/>
          <a:lstStyle/>
          <a:p>
            <a:r>
              <a:rPr lang="en-GB" sz="1400" dirty="0"/>
              <a:t>The shield around the USS Enterprise</a:t>
            </a:r>
            <a:endParaRPr lang="en-US" sz="1400" dirty="0"/>
          </a:p>
        </p:txBody>
      </p:sp>
      <p:pic>
        <p:nvPicPr>
          <p:cNvPr id="2050" name="Picture 2" descr="star-trek-shields">
            <a:extLst>
              <a:ext uri="{FF2B5EF4-FFF2-40B4-BE49-F238E27FC236}">
                <a16:creationId xmlns:a16="http://schemas.microsoft.com/office/drawing/2014/main" id="{487ACB79-98ED-4352-A1D4-4334DF250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408" y="75961"/>
            <a:ext cx="4730108" cy="26598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ungan_shield">
            <a:extLst>
              <a:ext uri="{FF2B5EF4-FFF2-40B4-BE49-F238E27FC236}">
                <a16:creationId xmlns:a16="http://schemas.microsoft.com/office/drawing/2014/main" id="{19E2F94B-A37B-4CF5-B56E-27B0295752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05038"/>
            <a:ext cx="5130798" cy="21785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aboo-hand-shields">
            <a:extLst>
              <a:ext uri="{FF2B5EF4-FFF2-40B4-BE49-F238E27FC236}">
                <a16:creationId xmlns:a16="http://schemas.microsoft.com/office/drawing/2014/main" id="{FF4A2F5F-D479-43B9-A7C2-3AB1F5A913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6566" y="2986830"/>
            <a:ext cx="3712148" cy="208808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401BEB4-9744-47F0-9637-CE478E8D65A8}"/>
              </a:ext>
            </a:extLst>
          </p:cNvPr>
          <p:cNvSpPr txBox="1"/>
          <p:nvPr/>
        </p:nvSpPr>
        <p:spPr>
          <a:xfrm>
            <a:off x="5111315" y="2669478"/>
            <a:ext cx="3321100" cy="338554"/>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L="457200" indent="-228600">
              <a:spcBef>
                <a:spcPts val="400"/>
              </a:spcBef>
              <a:buClr>
                <a:schemeClr val="lt1"/>
              </a:buClr>
              <a:buSzPts val="1700"/>
              <a:buFont typeface="Noto Sans Symbols"/>
              <a:buNone/>
              <a:defRPr sz="1600">
                <a:solidFill>
                  <a:schemeClr val="lt1"/>
                </a:solidFill>
                <a:latin typeface="Century Gothic"/>
                <a:ea typeface="Century Gothic"/>
                <a:cs typeface="Century Gothic"/>
                <a:sym typeface="Century Gothic"/>
              </a:defRPr>
            </a:lvl1pPr>
            <a:lvl2pPr marL="914400" indent="-228600">
              <a:spcBef>
                <a:spcPts val="500"/>
              </a:spcBef>
              <a:buClr>
                <a:schemeClr val="lt1"/>
              </a:buClr>
              <a:buSzPts val="1200"/>
              <a:buFont typeface="Noto Sans Symbols"/>
              <a:buNone/>
              <a:defRPr sz="1500" b="1">
                <a:solidFill>
                  <a:srgbClr val="0F486F"/>
                </a:solidFill>
                <a:latin typeface="Century Gothic"/>
                <a:ea typeface="Century Gothic"/>
                <a:cs typeface="Century Gothic"/>
                <a:sym typeface="Century Gothic"/>
              </a:defRPr>
            </a:lvl2pPr>
            <a:lvl3pPr marL="1371600" indent="-228600">
              <a:spcBef>
                <a:spcPts val="500"/>
              </a:spcBef>
              <a:buClr>
                <a:schemeClr val="lt1"/>
              </a:buClr>
              <a:buSzPts val="1100"/>
              <a:buFont typeface="Noto Sans Symbols"/>
              <a:buNone/>
              <a:defRPr b="1">
                <a:solidFill>
                  <a:srgbClr val="0F486F"/>
                </a:solidFill>
                <a:latin typeface="Century Gothic"/>
                <a:ea typeface="Century Gothic"/>
                <a:cs typeface="Century Gothic"/>
                <a:sym typeface="Century Gothic"/>
              </a:defRPr>
            </a:lvl3pPr>
            <a:lvl4pPr marL="1828800" indent="-228600">
              <a:spcBef>
                <a:spcPts val="500"/>
              </a:spcBef>
              <a:buClr>
                <a:schemeClr val="lt1"/>
              </a:buClr>
              <a:buSzPts val="1000"/>
              <a:buFont typeface="Noto Sans Symbols"/>
              <a:buNone/>
              <a:defRPr sz="1200" b="1">
                <a:solidFill>
                  <a:srgbClr val="0F486F"/>
                </a:solidFill>
                <a:latin typeface="Century Gothic"/>
                <a:ea typeface="Century Gothic"/>
                <a:cs typeface="Century Gothic"/>
                <a:sym typeface="Century Gothic"/>
              </a:defRPr>
            </a:lvl4pPr>
            <a:lvl5pPr marL="2286000" indent="-228600">
              <a:spcBef>
                <a:spcPts val="500"/>
              </a:spcBef>
              <a:buClr>
                <a:schemeClr val="lt1"/>
              </a:buClr>
              <a:buSzPts val="1000"/>
              <a:buFont typeface="Noto Sans Symbols"/>
              <a:buNone/>
              <a:defRPr sz="1200" b="1">
                <a:solidFill>
                  <a:srgbClr val="0F486F"/>
                </a:solidFill>
                <a:latin typeface="Century Gothic"/>
                <a:ea typeface="Century Gothic"/>
                <a:cs typeface="Century Gothic"/>
                <a:sym typeface="Century Gothic"/>
              </a:defRPr>
            </a:lvl5pPr>
            <a:lvl6pPr marL="2743200" indent="-228600">
              <a:spcBef>
                <a:spcPts val="500"/>
              </a:spcBef>
              <a:buClr>
                <a:schemeClr val="lt1"/>
              </a:buClr>
              <a:buSzPts val="1000"/>
              <a:buFont typeface="Noto Sans Symbols"/>
              <a:buNone/>
              <a:defRPr sz="1200" b="1">
                <a:solidFill>
                  <a:srgbClr val="0F486F"/>
                </a:solidFill>
                <a:latin typeface="Century Gothic"/>
                <a:ea typeface="Century Gothic"/>
                <a:cs typeface="Century Gothic"/>
                <a:sym typeface="Century Gothic"/>
              </a:defRPr>
            </a:lvl6pPr>
            <a:lvl7pPr marL="3200400" indent="-228600">
              <a:spcBef>
                <a:spcPts val="500"/>
              </a:spcBef>
              <a:buClr>
                <a:schemeClr val="lt1"/>
              </a:buClr>
              <a:buSzPts val="1000"/>
              <a:buFont typeface="Noto Sans Symbols"/>
              <a:buNone/>
              <a:defRPr sz="1200" b="1">
                <a:solidFill>
                  <a:srgbClr val="0F486F"/>
                </a:solidFill>
                <a:latin typeface="Century Gothic"/>
                <a:ea typeface="Century Gothic"/>
                <a:cs typeface="Century Gothic"/>
                <a:sym typeface="Century Gothic"/>
              </a:defRPr>
            </a:lvl7pPr>
            <a:lvl8pPr marL="3657600" indent="-228600">
              <a:spcBef>
                <a:spcPts val="500"/>
              </a:spcBef>
              <a:buClr>
                <a:schemeClr val="lt1"/>
              </a:buClr>
              <a:buSzPts val="1000"/>
              <a:buFont typeface="Noto Sans Symbols"/>
              <a:buNone/>
              <a:defRPr sz="1200" b="1">
                <a:solidFill>
                  <a:srgbClr val="0F486F"/>
                </a:solidFill>
                <a:latin typeface="Century Gothic"/>
                <a:ea typeface="Century Gothic"/>
                <a:cs typeface="Century Gothic"/>
                <a:sym typeface="Century Gothic"/>
              </a:defRPr>
            </a:lvl8pPr>
            <a:lvl9pPr marL="4114800" indent="-228600">
              <a:spcBef>
                <a:spcPts val="500"/>
              </a:spcBef>
              <a:spcAft>
                <a:spcPts val="500"/>
              </a:spcAft>
              <a:buClr>
                <a:schemeClr val="lt1"/>
              </a:buClr>
              <a:buSzPts val="1000"/>
              <a:buFont typeface="Noto Sans Symbols"/>
              <a:buNone/>
              <a:defRPr sz="1200" b="1">
                <a:solidFill>
                  <a:srgbClr val="0F486F"/>
                </a:solidFill>
                <a:latin typeface="Century Gothic"/>
                <a:ea typeface="Century Gothic"/>
                <a:cs typeface="Century Gothic"/>
                <a:sym typeface="Century Gothic"/>
              </a:defRPr>
            </a:lvl9pPr>
          </a:lstStyle>
          <a:p>
            <a:pPr algn="ctr"/>
            <a:r>
              <a:rPr lang="en-US" sz="1400" dirty="0"/>
              <a:t>The </a:t>
            </a:r>
            <a:r>
              <a:rPr lang="en-US" sz="1400" dirty="0" err="1"/>
              <a:t>Gungan</a:t>
            </a:r>
            <a:r>
              <a:rPr lang="en-US" sz="1400" dirty="0"/>
              <a:t> handheld shields</a:t>
            </a:r>
            <a:endParaRPr lang="en-IL" sz="1400" dirty="0"/>
          </a:p>
        </p:txBody>
      </p:sp>
      <p:sp>
        <p:nvSpPr>
          <p:cNvPr id="15" name="Title 14">
            <a:extLst>
              <a:ext uri="{FF2B5EF4-FFF2-40B4-BE49-F238E27FC236}">
                <a16:creationId xmlns:a16="http://schemas.microsoft.com/office/drawing/2014/main" id="{60C580CB-EF72-4517-8D41-1EC945788146}"/>
              </a:ext>
            </a:extLst>
          </p:cNvPr>
          <p:cNvSpPr>
            <a:spLocks noGrp="1"/>
          </p:cNvSpPr>
          <p:nvPr>
            <p:ph type="title"/>
          </p:nvPr>
        </p:nvSpPr>
        <p:spPr>
          <a:xfrm>
            <a:off x="1298182" y="224244"/>
            <a:ext cx="2093099" cy="659605"/>
          </a:xfrm>
        </p:spPr>
        <p:txBody>
          <a:bodyPr/>
          <a:lstStyle/>
          <a:p>
            <a:r>
              <a:rPr lang="en-US" sz="2400" b="1" dirty="0">
                <a:latin typeface="+mj-lt"/>
              </a:rPr>
              <a:t>Force fields</a:t>
            </a:r>
            <a:endParaRPr lang="en-IL" sz="2400" b="1" dirty="0">
              <a:latin typeface="+mj-lt"/>
            </a:endParaRPr>
          </a:p>
        </p:txBody>
      </p:sp>
      <p:sp>
        <p:nvSpPr>
          <p:cNvPr id="22" name="TextBox 21">
            <a:extLst>
              <a:ext uri="{FF2B5EF4-FFF2-40B4-BE49-F238E27FC236}">
                <a16:creationId xmlns:a16="http://schemas.microsoft.com/office/drawing/2014/main" id="{70ABD6AA-69C8-4ACB-BFCC-41FA2D56B9D7}"/>
              </a:ext>
            </a:extLst>
          </p:cNvPr>
          <p:cNvSpPr txBox="1"/>
          <p:nvPr/>
        </p:nvSpPr>
        <p:spPr>
          <a:xfrm>
            <a:off x="-10920" y="738648"/>
            <a:ext cx="4711302" cy="523220"/>
          </a:xfrm>
          <a:prstGeom prst="rect">
            <a:avLst/>
          </a:prstGeom>
          <a:noFill/>
        </p:spPr>
        <p:txBody>
          <a:bodyPr wrap="square">
            <a:spAutoFit/>
          </a:bodyPr>
          <a:lstStyle/>
          <a:p>
            <a:pPr algn="ctr"/>
            <a:r>
              <a:rPr lang="en-GB" b="1" i="1" dirty="0">
                <a:solidFill>
                  <a:schemeClr val="bg1"/>
                </a:solidFill>
                <a:effectLst/>
                <a:latin typeface="Google Sans"/>
              </a:rPr>
              <a:t>Star Wars: A New Hope </a:t>
            </a:r>
            <a:r>
              <a:rPr lang="en-GB" b="0" i="0" dirty="0">
                <a:solidFill>
                  <a:schemeClr val="bg1"/>
                </a:solidFill>
                <a:effectLst/>
                <a:latin typeface="Google Sans"/>
              </a:rPr>
              <a:t>(Episode IV), George Lucas</a:t>
            </a:r>
            <a:br>
              <a:rPr lang="en-GB" b="0" i="0" dirty="0">
                <a:solidFill>
                  <a:schemeClr val="bg1"/>
                </a:solidFill>
                <a:effectLst/>
                <a:latin typeface="Google Sans"/>
              </a:rPr>
            </a:br>
            <a:r>
              <a:rPr lang="en-GB" b="0" i="0" dirty="0">
                <a:solidFill>
                  <a:schemeClr val="bg1"/>
                </a:solidFill>
                <a:effectLst/>
                <a:latin typeface="Google Sans"/>
              </a:rPr>
              <a:t>1977</a:t>
            </a:r>
            <a:endParaRPr lang="en-IL" dirty="0">
              <a:solidFill>
                <a:schemeClr val="bg1"/>
              </a:solidFill>
            </a:endParaRPr>
          </a:p>
        </p:txBody>
      </p:sp>
      <p:sp>
        <p:nvSpPr>
          <p:cNvPr id="26" name="TextBox 25">
            <a:extLst>
              <a:ext uri="{FF2B5EF4-FFF2-40B4-BE49-F238E27FC236}">
                <a16:creationId xmlns:a16="http://schemas.microsoft.com/office/drawing/2014/main" id="{3AB6E3B5-A216-4ADD-87EA-0FC645EBC35D}"/>
              </a:ext>
            </a:extLst>
          </p:cNvPr>
          <p:cNvSpPr txBox="1"/>
          <p:nvPr/>
        </p:nvSpPr>
        <p:spPr>
          <a:xfrm>
            <a:off x="24798" y="2576514"/>
            <a:ext cx="4675584" cy="307777"/>
          </a:xfrm>
          <a:prstGeom prst="rect">
            <a:avLst/>
          </a:prstGeom>
          <a:noFill/>
        </p:spPr>
        <p:txBody>
          <a:bodyPr wrap="square">
            <a:spAutoFit/>
          </a:bodyPr>
          <a:lstStyle/>
          <a:p>
            <a:r>
              <a:rPr kumimoji="0" lang="en-US" sz="1400" b="0" i="1" u="none" strike="noStrike" kern="0" cap="none" spc="0" normalizeH="0" baseline="0" noProof="0" dirty="0">
                <a:ln>
                  <a:noFill/>
                </a:ln>
                <a:solidFill>
                  <a:srgbClr val="FFFFFF"/>
                </a:solidFill>
                <a:effectLst/>
                <a:uLnTx/>
                <a:uFillTx/>
                <a:latin typeface="Century Gothic"/>
                <a:sym typeface="Century Gothic"/>
              </a:rPr>
              <a:t>Avengers: Infinity wars (2018)</a:t>
            </a:r>
            <a:endParaRPr lang="en-IL" i="1" dirty="0"/>
          </a:p>
        </p:txBody>
      </p:sp>
    </p:spTree>
    <p:extLst>
      <p:ext uri="{BB962C8B-B14F-4D97-AF65-F5344CB8AC3E}">
        <p14:creationId xmlns:p14="http://schemas.microsoft.com/office/powerpoint/2010/main" val="2393098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7A294AC-91F5-43A5-8EDF-DD55BB04DB3B}"/>
              </a:ext>
            </a:extLst>
          </p:cNvPr>
          <p:cNvSpPr txBox="1"/>
          <p:nvPr/>
        </p:nvSpPr>
        <p:spPr>
          <a:xfrm>
            <a:off x="1694104" y="254942"/>
            <a:ext cx="5779293" cy="461665"/>
          </a:xfrm>
          <a:prstGeom prst="rect">
            <a:avLst/>
          </a:prstGeom>
          <a:noFill/>
        </p:spPr>
        <p:txBody>
          <a:bodyPr wrap="square">
            <a:spAutoFit/>
          </a:bodyPr>
          <a:lstStyle/>
          <a:p>
            <a:pPr algn="l"/>
            <a:r>
              <a:rPr lang="en-GB" sz="2400" b="0" i="0" dirty="0">
                <a:solidFill>
                  <a:schemeClr val="bg1"/>
                </a:solidFill>
                <a:effectLst/>
                <a:latin typeface="+mj-lt"/>
              </a:rPr>
              <a:t>Schematic diagram of a Plasma Window </a:t>
            </a:r>
          </a:p>
        </p:txBody>
      </p:sp>
      <p:pic>
        <p:nvPicPr>
          <p:cNvPr id="1028" name="Picture 4" descr="plasma-window">
            <a:extLst>
              <a:ext uri="{FF2B5EF4-FFF2-40B4-BE49-F238E27FC236}">
                <a16:creationId xmlns:a16="http://schemas.microsoft.com/office/drawing/2014/main" id="{A060A761-6A22-402D-9911-F22C1B0133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9" t="10377" r="1420" b="2219"/>
          <a:stretch/>
        </p:blipFill>
        <p:spPr bwMode="auto">
          <a:xfrm>
            <a:off x="1843087" y="716607"/>
            <a:ext cx="5272604" cy="38945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8B577EA-5C93-4306-889F-8923DBD6030C}"/>
              </a:ext>
            </a:extLst>
          </p:cNvPr>
          <p:cNvSpPr txBox="1"/>
          <p:nvPr/>
        </p:nvSpPr>
        <p:spPr>
          <a:xfrm>
            <a:off x="649847" y="4682546"/>
            <a:ext cx="7867806" cy="292388"/>
          </a:xfrm>
          <a:prstGeom prst="rect">
            <a:avLst/>
          </a:prstGeom>
          <a:noFill/>
        </p:spPr>
        <p:txBody>
          <a:bodyPr wrap="square" rtlCol="0">
            <a:spAutoFit/>
          </a:bodyPr>
          <a:lstStyle/>
          <a:p>
            <a:r>
              <a:rPr lang="en-US" sz="1300" dirty="0">
                <a:solidFill>
                  <a:schemeClr val="bg1"/>
                </a:solidFill>
              </a:rPr>
              <a:t>The stabilized plug of plasma seals the vacuum chamber to air but allows particle beams to pass through</a:t>
            </a:r>
            <a:endParaRPr lang="en-IL" sz="1300" dirty="0">
              <a:solidFill>
                <a:schemeClr val="bg1"/>
              </a:solidFill>
            </a:endParaRPr>
          </a:p>
        </p:txBody>
      </p:sp>
      <p:sp>
        <p:nvSpPr>
          <p:cNvPr id="12" name="Title 1">
            <a:extLst>
              <a:ext uri="{FF2B5EF4-FFF2-40B4-BE49-F238E27FC236}">
                <a16:creationId xmlns:a16="http://schemas.microsoft.com/office/drawing/2014/main" id="{03531CD4-6A5F-43A3-8613-915D61D6BC10}"/>
              </a:ext>
            </a:extLst>
          </p:cNvPr>
          <p:cNvSpPr>
            <a:spLocks noGrp="1"/>
          </p:cNvSpPr>
          <p:nvPr>
            <p:ph type="title"/>
          </p:nvPr>
        </p:nvSpPr>
        <p:spPr>
          <a:xfrm>
            <a:off x="3009850" y="-288634"/>
            <a:ext cx="2939078" cy="914400"/>
          </a:xfrm>
        </p:spPr>
        <p:txBody>
          <a:bodyPr/>
          <a:lstStyle/>
          <a:p>
            <a:r>
              <a:rPr lang="en-US" sz="3200" dirty="0">
                <a:latin typeface="Arial Rounded MT Bold" pitchFamily="34" charset="0"/>
              </a:rPr>
              <a:t>Down to Earth</a:t>
            </a:r>
          </a:p>
        </p:txBody>
      </p:sp>
      <p:sp>
        <p:nvSpPr>
          <p:cNvPr id="13" name="Slide Number Placeholder 3">
            <a:extLst>
              <a:ext uri="{FF2B5EF4-FFF2-40B4-BE49-F238E27FC236}">
                <a16:creationId xmlns:a16="http://schemas.microsoft.com/office/drawing/2014/main" id="{F93DE17C-BB01-4783-BB96-13907CDA1275}"/>
              </a:ext>
            </a:extLst>
          </p:cNvPr>
          <p:cNvSpPr>
            <a:spLocks noGrp="1"/>
          </p:cNvSpPr>
          <p:nvPr>
            <p:ph type="sldNum" idx="12"/>
          </p:nvPr>
        </p:nvSpPr>
        <p:spPr>
          <a:xfrm>
            <a:off x="7772400" y="4183856"/>
            <a:ext cx="856684" cy="502444"/>
          </a:xfrm>
        </p:spPr>
        <p:txBody>
          <a:bodyPr/>
          <a:lstStyle/>
          <a:p>
            <a:fld id="{00000000-1234-1234-1234-123412341234}" type="slidenum">
              <a:rPr lang="pl-PL" smtClean="0"/>
              <a:pPr/>
              <a:t>8</a:t>
            </a:fld>
            <a:endParaRPr lang="pl-PL" dirty="0"/>
          </a:p>
        </p:txBody>
      </p:sp>
    </p:spTree>
    <p:extLst>
      <p:ext uri="{BB962C8B-B14F-4D97-AF65-F5344CB8AC3E}">
        <p14:creationId xmlns:p14="http://schemas.microsoft.com/office/powerpoint/2010/main" val="2064043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07261-84D3-4999-9631-8DE430DC0C19}"/>
              </a:ext>
            </a:extLst>
          </p:cNvPr>
          <p:cNvSpPr>
            <a:spLocks noGrp="1"/>
          </p:cNvSpPr>
          <p:nvPr>
            <p:ph type="title"/>
          </p:nvPr>
        </p:nvSpPr>
        <p:spPr>
          <a:xfrm>
            <a:off x="394931" y="-327821"/>
            <a:ext cx="8408194" cy="1130300"/>
          </a:xfrm>
        </p:spPr>
        <p:txBody>
          <a:bodyPr/>
          <a:lstStyle/>
          <a:p>
            <a:r>
              <a:rPr lang="en-US" sz="2400" dirty="0"/>
              <a:t>Producing a 3D CAD model from hand-written drawings</a:t>
            </a:r>
            <a:endParaRPr lang="en-IL" sz="2400" dirty="0"/>
          </a:p>
        </p:txBody>
      </p:sp>
      <p:pic>
        <p:nvPicPr>
          <p:cNvPr id="14" name="Picture 13">
            <a:extLst>
              <a:ext uri="{FF2B5EF4-FFF2-40B4-BE49-F238E27FC236}">
                <a16:creationId xmlns:a16="http://schemas.microsoft.com/office/drawing/2014/main" id="{1EACE5E7-30A2-4183-8654-83C2DAEFF44F}"/>
              </a:ext>
            </a:extLst>
          </p:cNvPr>
          <p:cNvPicPr>
            <a:picLocks noChangeAspect="1"/>
          </p:cNvPicPr>
          <p:nvPr/>
        </p:nvPicPr>
        <p:blipFill rotWithShape="1">
          <a:blip r:embed="rId2"/>
          <a:srcRect l="4737" t="4285" r="10460" b="16791"/>
          <a:stretch/>
        </p:blipFill>
        <p:spPr>
          <a:xfrm>
            <a:off x="6409969" y="445919"/>
            <a:ext cx="2393156" cy="1670426"/>
          </a:xfrm>
          <a:prstGeom prst="rect">
            <a:avLst/>
          </a:prstGeom>
        </p:spPr>
      </p:pic>
      <p:pic>
        <p:nvPicPr>
          <p:cNvPr id="16" name="Picture 15">
            <a:extLst>
              <a:ext uri="{FF2B5EF4-FFF2-40B4-BE49-F238E27FC236}">
                <a16:creationId xmlns:a16="http://schemas.microsoft.com/office/drawing/2014/main" id="{7C6F344F-A908-42FB-823F-189BE26DA7D0}"/>
              </a:ext>
            </a:extLst>
          </p:cNvPr>
          <p:cNvPicPr>
            <a:picLocks noChangeAspect="1"/>
          </p:cNvPicPr>
          <p:nvPr/>
        </p:nvPicPr>
        <p:blipFill rotWithShape="1">
          <a:blip r:embed="rId3"/>
          <a:srcRect r="2199"/>
          <a:stretch/>
        </p:blipFill>
        <p:spPr>
          <a:xfrm>
            <a:off x="38814" y="467349"/>
            <a:ext cx="5993606" cy="4637033"/>
          </a:xfrm>
          <a:prstGeom prst="rect">
            <a:avLst/>
          </a:prstGeom>
        </p:spPr>
      </p:pic>
      <p:pic>
        <p:nvPicPr>
          <p:cNvPr id="18" name="Picture 17">
            <a:extLst>
              <a:ext uri="{FF2B5EF4-FFF2-40B4-BE49-F238E27FC236}">
                <a16:creationId xmlns:a16="http://schemas.microsoft.com/office/drawing/2014/main" id="{586A201A-C15D-40DC-9CA9-5C67F165F190}"/>
              </a:ext>
            </a:extLst>
          </p:cNvPr>
          <p:cNvPicPr>
            <a:picLocks noChangeAspect="1"/>
          </p:cNvPicPr>
          <p:nvPr/>
        </p:nvPicPr>
        <p:blipFill rotWithShape="1">
          <a:blip r:embed="rId4"/>
          <a:srcRect l="13106" t="5244" r="36145" b="21843"/>
          <a:stretch/>
        </p:blipFill>
        <p:spPr>
          <a:xfrm>
            <a:off x="6250782" y="2173495"/>
            <a:ext cx="2711530" cy="2921794"/>
          </a:xfrm>
          <a:prstGeom prst="rect">
            <a:avLst/>
          </a:prstGeom>
        </p:spPr>
      </p:pic>
      <p:sp>
        <p:nvSpPr>
          <p:cNvPr id="13" name="Slide Number Placeholder 3">
            <a:extLst>
              <a:ext uri="{FF2B5EF4-FFF2-40B4-BE49-F238E27FC236}">
                <a16:creationId xmlns:a16="http://schemas.microsoft.com/office/drawing/2014/main" id="{C402D69D-E08D-46EB-B4EA-94707CC45063}"/>
              </a:ext>
            </a:extLst>
          </p:cNvPr>
          <p:cNvSpPr>
            <a:spLocks noGrp="1"/>
          </p:cNvSpPr>
          <p:nvPr>
            <p:ph type="sldNum" idx="12"/>
          </p:nvPr>
        </p:nvSpPr>
        <p:spPr>
          <a:xfrm>
            <a:off x="7772400" y="4183856"/>
            <a:ext cx="856684" cy="502444"/>
          </a:xfrm>
        </p:spPr>
        <p:txBody>
          <a:bodyPr/>
          <a:lstStyle/>
          <a:p>
            <a:fld id="{00000000-1234-1234-1234-123412341234}" type="slidenum">
              <a:rPr lang="pl-PL" smtClean="0"/>
              <a:pPr/>
              <a:t>9</a:t>
            </a:fld>
            <a:endParaRPr lang="pl-PL" dirty="0"/>
          </a:p>
        </p:txBody>
      </p:sp>
    </p:spTree>
    <p:extLst>
      <p:ext uri="{BB962C8B-B14F-4D97-AF65-F5344CB8AC3E}">
        <p14:creationId xmlns:p14="http://schemas.microsoft.com/office/powerpoint/2010/main" val="405195004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פרוסות">
  <a:themeElements>
    <a:clrScheme name="פרוסות">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59536</TotalTime>
  <Words>2763</Words>
  <Application>Microsoft Office PowerPoint</Application>
  <PresentationFormat>On-screen Show (16:9)</PresentationFormat>
  <Paragraphs>199</Paragraphs>
  <Slides>28</Slides>
  <Notes>6</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Arial</vt:lpstr>
      <vt:lpstr>Arial Rounded MT Bold</vt:lpstr>
      <vt:lpstr>Calibri</vt:lpstr>
      <vt:lpstr>Cambria Math</vt:lpstr>
      <vt:lpstr>Century Gothic</vt:lpstr>
      <vt:lpstr>CMR12</vt:lpstr>
      <vt:lpstr>Google Sans</vt:lpstr>
      <vt:lpstr>NimbusRomNo9L-Regu</vt:lpstr>
      <vt:lpstr>Noto Sans Symbols</vt:lpstr>
      <vt:lpstr>Symbol</vt:lpstr>
      <vt:lpstr>Times New Roman</vt:lpstr>
      <vt:lpstr>Simple Light</vt:lpstr>
      <vt:lpstr>פרוסות</vt:lpstr>
      <vt:lpstr>A Windowless Window to the Universe</vt:lpstr>
      <vt:lpstr>Talk Outline</vt:lpstr>
      <vt:lpstr>Plasma is ionized gas comprising of ions and electrons. Just like any other gas, plasma exerts pressure. Electric and magnetic fields exert forces on plasmas, which can confine plasmas in vacuum whose pressure can block, curb or confine other fluids. In a Plasma Window, electric and/or magnetic fields confine plasmas, whose pressure is large enough to balance atmospheric pressure (or even higher).   </vt:lpstr>
      <vt:lpstr>PowerPoint Presentation</vt:lpstr>
      <vt:lpstr>Operation Principles</vt:lpstr>
      <vt:lpstr>The Sky is not the Limit – When Sci-Fi Meets Reality: Plasma Window Has Captured People’s Imagination  Featured in popular science magazines, newspapers, Michio Kaku‘s book Physics of the Impossible and in an accompanying syndicated article 10 Impossibilities Conquered by Science @#8 PW is listed under Creating force fields.                       </vt:lpstr>
      <vt:lpstr>Force fields</vt:lpstr>
      <vt:lpstr>Down to Earth</vt:lpstr>
      <vt:lpstr>Producing a 3D CAD model from hand-written drawings</vt:lpstr>
      <vt:lpstr>Producing a 3D CAD model from hand-written drawings</vt:lpstr>
      <vt:lpstr>Plasma Window components’ terminology</vt:lpstr>
      <vt:lpstr>PowerPoint Presentation</vt:lpstr>
      <vt:lpstr>PowerPoint Presentation</vt:lpstr>
      <vt:lpstr>Plasma Lens  (Focuses charged particles similar to light focusing by an optical lens)</vt:lpstr>
      <vt:lpstr>RIKEN (RIBF) Plasma Window (Wako Center)</vt:lpstr>
      <vt:lpstr>PowerPoint Presentation</vt:lpstr>
      <vt:lpstr>PowerPoint Presentation</vt:lpstr>
      <vt:lpstr>  The challenge: Particle beams and electromagnetic radiation are usually generated in vacuum. For some applications it is desirable to bring beams in air or pass the beams through internal gas targets. Such applications include Nuclear Physics experiment, as well as electron beams for welding, X-ray, VUV, EUV for use in microscopy, lithography, etc.  </vt:lpstr>
      <vt:lpstr>PowerPoint Presentation</vt:lpstr>
      <vt:lpstr>Photons transmission via a Plasma Window</vt:lpstr>
      <vt:lpstr>Further applications: Commercial &amp; Scientific</vt:lpstr>
      <vt:lpstr>The Soreq Applied Research Accelerator Facility - SARAF</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BAYESIAN ANALYSIS OF  COSMIC RAY DATA FOR  EARTHQUAKE PREDICTION  IFJ PAN SUMMER STUDENT PROGRAMME</dc:title>
  <dc:creator>Ophir Ruimi</dc:creator>
  <cp:lastModifiedBy>Ophir Moshe Ruimi</cp:lastModifiedBy>
  <cp:revision>415</cp:revision>
  <dcterms:modified xsi:type="dcterms:W3CDTF">2023-09-13T09:45:38Z</dcterms:modified>
</cp:coreProperties>
</file>