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76" r:id="rId6"/>
    <p:sldId id="269" r:id="rId7"/>
    <p:sldId id="275" r:id="rId8"/>
    <p:sldId id="272" r:id="rId9"/>
    <p:sldId id="268" r:id="rId10"/>
    <p:sldId id="273" r:id="rId11"/>
    <p:sldId id="278" r:id="rId12"/>
    <p:sldId id="277" r:id="rId13"/>
  </p:sldIdLst>
  <p:sldSz cx="12192000" cy="6858000"/>
  <p:notesSz cx="6858000" cy="9144000"/>
  <p:defaultTextStyle>
    <a:defPPr>
      <a:defRPr lang="en-A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13"/>
  </p:normalViewPr>
  <p:slideViewPr>
    <p:cSldViewPr snapToGrid="0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E52C39-ED7F-59D3-AEE2-DC88B6805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F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14F64-26B7-D81C-BF2C-1E2E7E3826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6F75-DCFB-C641-9D4D-775731AC569C}" type="datetimeFigureOut">
              <a:rPr lang="en-AF" smtClean="0"/>
              <a:t>06/09/2023 R</a:t>
            </a:fld>
            <a:endParaRPr lang="en-AF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DC703-E16B-23E9-188B-2A1660670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MPA Summer School 2023</a:t>
            </a:r>
            <a:endParaRPr lang="en-AF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957CE-F56A-F41C-96FC-72EFCFF4A0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36FC-DB3C-BD43-995A-F3703C73592F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56548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F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5AE3C-84AE-C24D-9373-77E8CDC4387C}" type="datetimeFigureOut">
              <a:rPr lang="en-AF" smtClean="0"/>
              <a:t>06/09/2023 R</a:t>
            </a:fld>
            <a:endParaRPr lang="en-AF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F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MPA Summer School 2023</a:t>
            </a:r>
            <a:endParaRPr lang="en-A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D2BA-9617-6248-BEEF-30F31DBD6A2A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121746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45B-B492-DB43-8483-FA42A0810E8A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8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DF45-E5EA-0340-AF06-708E14D3A670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ACA4-D922-EF46-BBD9-5D487CFBC86C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7636-8F84-9E40-A1CC-B1C287AE6906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31E-CF72-A74E-AD56-FCC20BEBC39E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73C5-B5B8-6A46-B1A0-4CCA03B1B191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6ABE-88FB-AE44-B502-39AD5A6BFFB9}" type="datetime1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2E62-F0EF-514A-8C22-CE0F5758DE4B}" type="datetime1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CC64-B4CF-DC41-BC5E-51E7D8FA2D43}" type="datetime1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6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F2EE-F815-1145-B39E-B6844122BD54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E3FF-31F9-ED49-ACCB-9D8CE782E048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MPA Summer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6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F2C2611-1CBB-9C49-9712-8306FFCF145F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MPA Summer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5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05C7-B9DD-7A0E-342A-BE8A7155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16" y="976457"/>
            <a:ext cx="3930256" cy="1740992"/>
          </a:xfrm>
        </p:spPr>
        <p:txBody>
          <a:bodyPr anchor="t">
            <a:normAutofit/>
          </a:bodyPr>
          <a:lstStyle/>
          <a:p>
            <a:r>
              <a:rPr lang="en-US" sz="3100" dirty="0"/>
              <a:t>Low Photon Advantages in Optical Fiber Communication</a:t>
            </a:r>
            <a:endParaRPr lang="en-AF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4C7B7-5779-E0AC-A9FB-027B79680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516" y="3029980"/>
            <a:ext cx="3176611" cy="798039"/>
          </a:xfrm>
        </p:spPr>
        <p:txBody>
          <a:bodyPr anchor="b">
            <a:normAutofit/>
          </a:bodyPr>
          <a:lstStyle/>
          <a:p>
            <a:r>
              <a:rPr lang="en-US" sz="1300" dirty="0"/>
              <a:t>Presentation by Aakash Warke,</a:t>
            </a:r>
          </a:p>
          <a:p>
            <a:r>
              <a:rPr lang="en-AF" sz="1300" dirty="0"/>
              <a:t>Peter van Loock’s Group in Mainz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9F1171BE-E648-3D00-DC09-D4C8828B7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35" b="1"/>
          <a:stretch/>
        </p:blipFill>
        <p:spPr>
          <a:xfrm>
            <a:off x="5524500" y="1"/>
            <a:ext cx="6667501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213CD-21DF-9004-FCAC-11239B43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8" y="3855327"/>
            <a:ext cx="3742805" cy="26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2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42B1F-C3CD-965B-D248-5B7BFD68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EF535-3C2B-A88C-9E30-B577278F9D01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AB721-1774-103C-AEF1-34F2C78A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43" y="1069351"/>
            <a:ext cx="7915514" cy="5257749"/>
          </a:xfrm>
          <a:prstGeom prst="rect">
            <a:avLst/>
          </a:prstGeom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20E758-C6FB-89E9-DD9D-A2268912F2E1}"/>
              </a:ext>
            </a:extLst>
          </p:cNvPr>
          <p:cNvSpPr txBox="1"/>
          <p:nvPr/>
        </p:nvSpPr>
        <p:spPr>
          <a:xfrm>
            <a:off x="715635" y="85390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= 100 km, 4 links</a:t>
            </a:r>
          </a:p>
        </p:txBody>
      </p:sp>
      <p:pic>
        <p:nvPicPr>
          <p:cNvPr id="23" name="Picture 22" descr="A blue and white arrows&#10;&#10;Description automatically generated">
            <a:extLst>
              <a:ext uri="{FF2B5EF4-FFF2-40B4-BE49-F238E27FC236}">
                <a16:creationId xmlns:a16="http://schemas.microsoft.com/office/drawing/2014/main" id="{8451E011-C1C4-A33D-45D3-9E3DBFCA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" y="279059"/>
            <a:ext cx="1960561" cy="5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A009-9111-0327-3D29-A31DF184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comparison of a line graph&#10;&#10;Description automatically generated">
            <a:extLst>
              <a:ext uri="{FF2B5EF4-FFF2-40B4-BE49-F238E27FC236}">
                <a16:creationId xmlns:a16="http://schemas.microsoft.com/office/drawing/2014/main" id="{F768C5E4-C0C4-536F-0F76-4D417AF5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58" y="716552"/>
            <a:ext cx="8916883" cy="3116865"/>
          </a:xfrm>
          <a:prstGeom prst="rect">
            <a:avLst/>
          </a:prstGeom>
          <a:effectLst>
            <a:outerShdw blurRad="101600" sx="103000" sy="103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4FC906-E4E6-5781-92C9-15F42AAC3F2A}"/>
              </a:ext>
            </a:extLst>
          </p:cNvPr>
          <p:cNvSpPr txBox="1"/>
          <p:nvPr/>
        </p:nvSpPr>
        <p:spPr>
          <a:xfrm>
            <a:off x="5209433" y="1002302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= 100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9C782-EFC7-335A-25E5-F4B8A673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716" y="4172166"/>
            <a:ext cx="3451725" cy="2217522"/>
          </a:xfrm>
          <a:prstGeom prst="rect">
            <a:avLst/>
          </a:prstGeom>
          <a:effectLst>
            <a:outerShdw blurRad="101600" sx="103000" sy="103000" algn="ctr" rotWithShape="0">
              <a:schemeClr val="tx1">
                <a:lumMod val="75000"/>
                <a:lumOff val="25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DA6C1-67CE-7647-CC90-E81E57646A34}"/>
                  </a:ext>
                </a:extLst>
              </p:cNvPr>
              <p:cNvSpPr txBox="1"/>
              <p:nvPr/>
            </p:nvSpPr>
            <p:spPr>
              <a:xfrm>
                <a:off x="3633310" y="5535836"/>
                <a:ext cx="2911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=0.0398193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− 0.8091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DA6C1-67CE-7647-CC90-E81E57646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10" y="5535836"/>
                <a:ext cx="2911951" cy="276999"/>
              </a:xfrm>
              <a:prstGeom prst="rect">
                <a:avLst/>
              </a:prstGeom>
              <a:blipFill>
                <a:blip r:embed="rId4"/>
                <a:stretch>
                  <a:fillRect l="-1304" t="-8696" r="-870" b="-3913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ED3FA49-68AC-1F8D-303A-AC66CD3A1D8F}"/>
              </a:ext>
            </a:extLst>
          </p:cNvPr>
          <p:cNvSpPr/>
          <p:nvPr/>
        </p:nvSpPr>
        <p:spPr>
          <a:xfrm>
            <a:off x="3439078" y="5310004"/>
            <a:ext cx="3300413" cy="728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92782-D310-BC4F-CFA5-0F6AA2ED13C5}"/>
              </a:ext>
            </a:extLst>
          </p:cNvPr>
          <p:cNvSpPr txBox="1"/>
          <p:nvPr/>
        </p:nvSpPr>
        <p:spPr>
          <a:xfrm>
            <a:off x="1186570" y="4622508"/>
            <a:ext cx="450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1200" dirty="0"/>
              <a:t>Minimum number of PSA links required to obtain advantage </a:t>
            </a:r>
          </a:p>
          <a:p>
            <a:r>
              <a:rPr lang="en-AF" sz="1200" dirty="0"/>
              <a:t>against PICA with Holevo detection in the low-photon regime</a:t>
            </a:r>
          </a:p>
        </p:txBody>
      </p:sp>
    </p:spTree>
    <p:extLst>
      <p:ext uri="{BB962C8B-B14F-4D97-AF65-F5344CB8AC3E}">
        <p14:creationId xmlns:p14="http://schemas.microsoft.com/office/powerpoint/2010/main" val="134876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8BB1-3B5C-E80C-E583-FB0310A9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904508"/>
            <a:ext cx="9922764" cy="1294228"/>
          </a:xfrm>
        </p:spPr>
        <p:txBody>
          <a:bodyPr/>
          <a:lstStyle/>
          <a:p>
            <a:r>
              <a:rPr lang="en-AF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DBCC0-31E4-3F41-1A37-DF233F5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78E23-1442-6434-2CE8-1C56E71E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35" y="1944567"/>
            <a:ext cx="5357338" cy="3503100"/>
          </a:xfrm>
          <a:prstGeom prst="rect">
            <a:avLst/>
          </a:prstGeom>
          <a:effectLst>
            <a:outerShdw blurRad="101600" sx="103000" sy="103000" algn="ctr" rotWithShape="0">
              <a:srgbClr val="0070C0"/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C41721-A02D-43D8-CE70-B66677B3E330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4E34A4-58FA-7402-AF35-0E0C4E741FD0}"/>
              </a:ext>
            </a:extLst>
          </p:cNvPr>
          <p:cNvSpPr txBox="1"/>
          <p:nvPr/>
        </p:nvSpPr>
        <p:spPr>
          <a:xfrm>
            <a:off x="1088136" y="1944567"/>
            <a:ext cx="4831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1600" b="1" i="1" dirty="0">
                <a:solidFill>
                  <a:srgbClr val="C00000"/>
                </a:solidFill>
              </a:rPr>
              <a:t>1. RECEIVER CONFIGURATIONS</a:t>
            </a:r>
          </a:p>
          <a:p>
            <a:endParaRPr lang="en-AF" sz="1600" b="1" i="1" dirty="0"/>
          </a:p>
          <a:p>
            <a:r>
              <a:rPr lang="en-AF" sz="1600" b="1" i="1" dirty="0">
                <a:solidFill>
                  <a:srgbClr val="0070C0"/>
                </a:solidFill>
              </a:rPr>
              <a:t>2. EXPLORING ENTANGLEMENT ADVANTAGES</a:t>
            </a:r>
          </a:p>
        </p:txBody>
      </p:sp>
      <p:pic>
        <p:nvPicPr>
          <p:cNvPr id="27" name="Picture 26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A2687B51-5836-3648-04A1-CBD8E4D2D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321" y="4073112"/>
            <a:ext cx="2250935" cy="860396"/>
          </a:xfrm>
          <a:prstGeom prst="rect">
            <a:avLst/>
          </a:prstGeom>
          <a:effectLst>
            <a:outerShdw blurRad="101600" sx="103000" sy="103000" algn="ctr" rotWithShape="0">
              <a:srgbClr val="0070C0"/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35A9E9-18EF-A878-2F8D-7028D52DE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27" y="3099288"/>
            <a:ext cx="5204500" cy="3290400"/>
          </a:xfrm>
          <a:prstGeom prst="rect">
            <a:avLst/>
          </a:prstGeom>
          <a:effectLst>
            <a:outerShdw blurRad="101600" sx="103000" sy="103000" algn="ctr" rotWithShape="0">
              <a:srgbClr val="C00000"/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1EC4E62-1596-176F-A00E-A1C22C6591AD}"/>
              </a:ext>
            </a:extLst>
          </p:cNvPr>
          <p:cNvSpPr txBox="1"/>
          <p:nvPr/>
        </p:nvSpPr>
        <p:spPr>
          <a:xfrm>
            <a:off x="10980703" y="3873057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700" dirty="0"/>
              <a:t>PIA</a:t>
            </a:r>
          </a:p>
        </p:txBody>
      </p:sp>
    </p:spTree>
    <p:extLst>
      <p:ext uri="{BB962C8B-B14F-4D97-AF65-F5344CB8AC3E}">
        <p14:creationId xmlns:p14="http://schemas.microsoft.com/office/powerpoint/2010/main" val="66599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34A-8750-426B-EF75-747617E2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41" y="961010"/>
            <a:ext cx="9922764" cy="1294228"/>
          </a:xfrm>
        </p:spPr>
        <p:txBody>
          <a:bodyPr/>
          <a:lstStyle/>
          <a:p>
            <a:r>
              <a:rPr lang="en-AF" dirty="0"/>
              <a:t>Optical Fiber Channel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96F5E2-0DAC-2DFF-68FE-8B56F00BA50B}"/>
              </a:ext>
            </a:extLst>
          </p:cNvPr>
          <p:cNvCxnSpPr>
            <a:cxnSpLocks/>
          </p:cNvCxnSpPr>
          <p:nvPr/>
        </p:nvCxnSpPr>
        <p:spPr>
          <a:xfrm>
            <a:off x="1220938" y="2870160"/>
            <a:ext cx="566896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F99AE6-1825-2DCF-CFB3-36532BA94E7D}"/>
              </a:ext>
            </a:extLst>
          </p:cNvPr>
          <p:cNvCxnSpPr>
            <a:cxnSpLocks/>
          </p:cNvCxnSpPr>
          <p:nvPr/>
        </p:nvCxnSpPr>
        <p:spPr>
          <a:xfrm>
            <a:off x="7545851" y="2870160"/>
            <a:ext cx="2586977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EBB614-1F2A-8CFF-718A-0C6F6E4FF28B}"/>
              </a:ext>
            </a:extLst>
          </p:cNvPr>
          <p:cNvSpPr txBox="1"/>
          <p:nvPr/>
        </p:nvSpPr>
        <p:spPr>
          <a:xfrm>
            <a:off x="6937992" y="249410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2800" dirty="0"/>
              <a:t>. . .</a:t>
            </a:r>
            <a:endParaRPr lang="en-AF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CE15C31F-1DDF-F437-DB0B-8C6B8FBAE73D}"/>
              </a:ext>
            </a:extLst>
          </p:cNvPr>
          <p:cNvSpPr/>
          <p:nvPr/>
        </p:nvSpPr>
        <p:spPr>
          <a:xfrm rot="5400000">
            <a:off x="1923860" y="2482072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56D7B123-7652-E7A8-45B6-3BBA1F86A9D6}"/>
              </a:ext>
            </a:extLst>
          </p:cNvPr>
          <p:cNvSpPr/>
          <p:nvPr/>
        </p:nvSpPr>
        <p:spPr>
          <a:xfrm rot="5400000">
            <a:off x="8260863" y="2482072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1360F10-C95A-827C-6FC9-BB18C2CDA674}"/>
              </a:ext>
            </a:extLst>
          </p:cNvPr>
          <p:cNvSpPr/>
          <p:nvPr/>
        </p:nvSpPr>
        <p:spPr>
          <a:xfrm rot="5400000">
            <a:off x="5602723" y="2482073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4BFCE6E-CB2C-44F3-084F-BFA720C7E560}"/>
              </a:ext>
            </a:extLst>
          </p:cNvPr>
          <p:cNvSpPr/>
          <p:nvPr/>
        </p:nvSpPr>
        <p:spPr>
          <a:xfrm rot="5400000">
            <a:off x="3763292" y="2482072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20" name="Delay 19">
            <a:extLst>
              <a:ext uri="{FF2B5EF4-FFF2-40B4-BE49-F238E27FC236}">
                <a16:creationId xmlns:a16="http://schemas.microsoft.com/office/drawing/2014/main" id="{4DCC6F39-3F95-9202-2A99-AD9B5ABF5BCA}"/>
              </a:ext>
            </a:extLst>
          </p:cNvPr>
          <p:cNvSpPr/>
          <p:nvPr/>
        </p:nvSpPr>
        <p:spPr>
          <a:xfrm>
            <a:off x="10132828" y="2414350"/>
            <a:ext cx="776177" cy="911620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758CC-B376-D544-128E-43FBF84F2B97}"/>
              </a:ext>
            </a:extLst>
          </p:cNvPr>
          <p:cNvSpPr txBox="1"/>
          <p:nvPr/>
        </p:nvSpPr>
        <p:spPr>
          <a:xfrm>
            <a:off x="3597497" y="4876225"/>
            <a:ext cx="4107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F" dirty="0"/>
              <a:t>Phase-Insensitive Amplification (PIA)</a:t>
            </a:r>
          </a:p>
          <a:p>
            <a:pPr algn="ctr"/>
            <a:endParaRPr lang="en-AF" dirty="0"/>
          </a:p>
          <a:p>
            <a:pPr algn="ctr"/>
            <a:r>
              <a:rPr lang="en-AF" dirty="0"/>
              <a:t>(</a:t>
            </a:r>
            <a:r>
              <a:rPr lang="en-US" dirty="0"/>
              <a:t>o</a:t>
            </a:r>
            <a:r>
              <a:rPr lang="en-AF" dirty="0"/>
              <a:t>r)</a:t>
            </a:r>
          </a:p>
          <a:p>
            <a:pPr algn="ctr"/>
            <a:endParaRPr lang="en-AF" dirty="0"/>
          </a:p>
          <a:p>
            <a:pPr algn="ctr"/>
            <a:r>
              <a:rPr lang="en-AF" dirty="0"/>
              <a:t>Phase-Sensitive Amplification (PSA)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CCF2E6FC-5663-C29E-B187-016733F95C56}"/>
              </a:ext>
            </a:extLst>
          </p:cNvPr>
          <p:cNvSpPr/>
          <p:nvPr/>
        </p:nvSpPr>
        <p:spPr>
          <a:xfrm rot="5400000">
            <a:off x="5155405" y="686430"/>
            <a:ext cx="991590" cy="7113183"/>
          </a:xfrm>
          <a:prstGeom prst="rightBrace">
            <a:avLst>
              <a:gd name="adj1" fmla="val 0"/>
              <a:gd name="adj2" fmla="val 50000"/>
            </a:avLst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54C22B7-FD0D-D3AA-5256-460152AB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702BC-B161-D791-A689-81A0C9D57E15}"/>
              </a:ext>
            </a:extLst>
          </p:cNvPr>
          <p:cNvSpPr txBox="1"/>
          <p:nvPr/>
        </p:nvSpPr>
        <p:spPr>
          <a:xfrm>
            <a:off x="9707007" y="4876225"/>
            <a:ext cx="1627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F" dirty="0"/>
              <a:t>Shannon</a:t>
            </a:r>
          </a:p>
          <a:p>
            <a:pPr algn="ctr"/>
            <a:endParaRPr lang="en-AF" dirty="0"/>
          </a:p>
          <a:p>
            <a:pPr algn="ctr"/>
            <a:r>
              <a:rPr lang="en-AF" dirty="0"/>
              <a:t>(or)</a:t>
            </a:r>
          </a:p>
          <a:p>
            <a:pPr algn="ctr"/>
            <a:endParaRPr lang="en-AF" dirty="0"/>
          </a:p>
          <a:p>
            <a:pPr algn="ctr"/>
            <a:r>
              <a:rPr lang="en-AF" dirty="0"/>
              <a:t>Holevo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AB6FE-7EA2-FA67-6D46-02B922B03347}"/>
                  </a:ext>
                </a:extLst>
              </p:cNvPr>
              <p:cNvSpPr txBox="1"/>
              <p:nvPr/>
            </p:nvSpPr>
            <p:spPr>
              <a:xfrm>
                <a:off x="1306308" y="2478719"/>
                <a:ext cx="705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𝒍𝒊𝒏𝒌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AF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AB6FE-7EA2-FA67-6D46-02B922B0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08" y="2478719"/>
                <a:ext cx="705321" cy="276999"/>
              </a:xfrm>
              <a:prstGeom prst="rect">
                <a:avLst/>
              </a:prstGeom>
              <a:blipFill>
                <a:blip r:embed="rId2"/>
                <a:stretch>
                  <a:fillRect l="-7018" t="-9091" r="-7018" b="-40909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29BA73-32FB-0AD8-28FE-F323B349CA0F}"/>
                  </a:ext>
                </a:extLst>
              </p:cNvPr>
              <p:cNvSpPr txBox="1"/>
              <p:nvPr/>
            </p:nvSpPr>
            <p:spPr>
              <a:xfrm>
                <a:off x="3005850" y="2478718"/>
                <a:ext cx="705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𝒍𝒊𝒏𝒌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AF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29BA73-32FB-0AD8-28FE-F323B349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50" y="2478718"/>
                <a:ext cx="705321" cy="276999"/>
              </a:xfrm>
              <a:prstGeom prst="rect">
                <a:avLst/>
              </a:prstGeom>
              <a:blipFill>
                <a:blip r:embed="rId3"/>
                <a:stretch>
                  <a:fillRect l="-7018" t="-9091" r="-7018" b="-40909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987E7A-5A8E-425E-DBDA-AEF7966E7D09}"/>
                  </a:ext>
                </a:extLst>
              </p:cNvPr>
              <p:cNvSpPr txBox="1"/>
              <p:nvPr/>
            </p:nvSpPr>
            <p:spPr>
              <a:xfrm>
                <a:off x="4845282" y="2481394"/>
                <a:ext cx="705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𝒍𝒊𝒏𝒌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AF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987E7A-5A8E-425E-DBDA-AEF7966E7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282" y="2481394"/>
                <a:ext cx="705321" cy="276999"/>
              </a:xfrm>
              <a:prstGeom prst="rect">
                <a:avLst/>
              </a:prstGeom>
              <a:blipFill>
                <a:blip r:embed="rId4"/>
                <a:stretch>
                  <a:fillRect l="-7018" t="-9091" r="-5263" b="-40909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92B5-0808-580C-65AB-B7316911FD9E}"/>
                  </a:ext>
                </a:extLst>
              </p:cNvPr>
              <p:cNvSpPr txBox="1"/>
              <p:nvPr/>
            </p:nvSpPr>
            <p:spPr>
              <a:xfrm>
                <a:off x="9271995" y="2482299"/>
                <a:ext cx="743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𝒍𝒊𝒏𝒌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AF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92B5-0808-580C-65AB-B7316911F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995" y="2482299"/>
                <a:ext cx="743793" cy="276999"/>
              </a:xfrm>
              <a:prstGeom prst="rect">
                <a:avLst/>
              </a:prstGeom>
              <a:blipFill>
                <a:blip r:embed="rId5"/>
                <a:stretch>
                  <a:fillRect l="-8475" t="-8696" r="-6780" b="-34783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325635E-72B7-BA0A-950D-829219A969FD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1B5C8-97D4-C811-6011-0CC1B0586EC1}"/>
                  </a:ext>
                </a:extLst>
              </p:cNvPr>
              <p:cNvSpPr txBox="1"/>
              <p:nvPr/>
            </p:nvSpPr>
            <p:spPr>
              <a:xfrm>
                <a:off x="857176" y="5468715"/>
                <a:ext cx="143783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1B5C8-97D4-C811-6011-0CC1B0586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76" y="5468715"/>
                <a:ext cx="1437830" cy="287323"/>
              </a:xfrm>
              <a:prstGeom prst="rect">
                <a:avLst/>
              </a:prstGeom>
              <a:blipFill>
                <a:blip r:embed="rId6"/>
                <a:stretch>
                  <a:fillRect l="-3509" t="-8333" r="-877" b="-2500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6429B0-8B20-5810-21A7-05728809AF2F}"/>
                  </a:ext>
                </a:extLst>
              </p:cNvPr>
              <p:cNvSpPr txBox="1"/>
              <p:nvPr/>
            </p:nvSpPr>
            <p:spPr>
              <a:xfrm>
                <a:off x="2918883" y="2907009"/>
                <a:ext cx="883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6429B0-8B20-5810-21A7-05728809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883" y="2907009"/>
                <a:ext cx="88366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90BAC9-2E1F-9178-4F2C-63D0509CBB3D}"/>
                  </a:ext>
                </a:extLst>
              </p:cNvPr>
              <p:cNvSpPr txBox="1"/>
              <p:nvPr/>
            </p:nvSpPr>
            <p:spPr>
              <a:xfrm>
                <a:off x="4756112" y="2907009"/>
                <a:ext cx="883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90BAC9-2E1F-9178-4F2C-63D0509CB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12" y="2907009"/>
                <a:ext cx="88366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F08EA6-2C87-B8D0-BC21-5201684712C2}"/>
                  </a:ext>
                </a:extLst>
              </p:cNvPr>
              <p:cNvSpPr txBox="1"/>
              <p:nvPr/>
            </p:nvSpPr>
            <p:spPr>
              <a:xfrm>
                <a:off x="9265177" y="2907009"/>
                <a:ext cx="883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F08EA6-2C87-B8D0-BC21-520168471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177" y="2907009"/>
                <a:ext cx="88366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799961-1762-B9FF-7CDC-627F6DCC0C92}"/>
                  </a:ext>
                </a:extLst>
              </p:cNvPr>
              <p:cNvSpPr txBox="1"/>
              <p:nvPr/>
            </p:nvSpPr>
            <p:spPr>
              <a:xfrm>
                <a:off x="1190262" y="2907009"/>
                <a:ext cx="883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799961-1762-B9FF-7CDC-627F6DCC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62" y="2907009"/>
                <a:ext cx="88366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85BA62B-9629-5458-2E6E-0A1C11F76E17}"/>
              </a:ext>
            </a:extLst>
          </p:cNvPr>
          <p:cNvCxnSpPr/>
          <p:nvPr/>
        </p:nvCxnSpPr>
        <p:spPr>
          <a:xfrm>
            <a:off x="10520917" y="3325970"/>
            <a:ext cx="15948" cy="916421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CE64-9A01-49ED-AF9B-4DDDD197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904508"/>
            <a:ext cx="9922764" cy="1294228"/>
          </a:xfrm>
        </p:spPr>
        <p:txBody>
          <a:bodyPr/>
          <a:lstStyle/>
          <a:p>
            <a:r>
              <a:rPr lang="en-AF" dirty="0"/>
              <a:t>Detection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1E7DE-BA53-44E4-D56E-C38C99F9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FB4F7-30E2-9975-CB4D-39429277778D}"/>
              </a:ext>
            </a:extLst>
          </p:cNvPr>
          <p:cNvCxnSpPr>
            <a:cxnSpLocks/>
          </p:cNvCxnSpPr>
          <p:nvPr/>
        </p:nvCxnSpPr>
        <p:spPr>
          <a:xfrm>
            <a:off x="3729425" y="5431098"/>
            <a:ext cx="1771263" cy="6416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elay 6">
            <a:extLst>
              <a:ext uri="{FF2B5EF4-FFF2-40B4-BE49-F238E27FC236}">
                <a16:creationId xmlns:a16="http://schemas.microsoft.com/office/drawing/2014/main" id="{03A0E426-F5B9-736F-04A3-86464B519B3B}"/>
              </a:ext>
            </a:extLst>
          </p:cNvPr>
          <p:cNvSpPr/>
          <p:nvPr/>
        </p:nvSpPr>
        <p:spPr>
          <a:xfrm>
            <a:off x="5319823" y="2542855"/>
            <a:ext cx="1738202" cy="1490235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Shannon Limits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2AFD4-6A58-C6BA-4DD6-CEC0BC37713C}"/>
              </a:ext>
            </a:extLst>
          </p:cNvPr>
          <p:cNvSpPr/>
          <p:nvPr/>
        </p:nvSpPr>
        <p:spPr>
          <a:xfrm>
            <a:off x="1282995" y="5008889"/>
            <a:ext cx="2571750" cy="857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Optical Joint Detection Receivers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547F4E-A498-49E4-40D3-F02B1A6047EF}"/>
              </a:ext>
            </a:extLst>
          </p:cNvPr>
          <p:cNvSpPr/>
          <p:nvPr/>
        </p:nvSpPr>
        <p:spPr>
          <a:xfrm>
            <a:off x="1282995" y="3651012"/>
            <a:ext cx="2571750" cy="6714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Homodyne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6B05E-A152-FA2A-6F34-D1DEEAE700E8}"/>
              </a:ext>
            </a:extLst>
          </p:cNvPr>
          <p:cNvSpPr/>
          <p:nvPr/>
        </p:nvSpPr>
        <p:spPr>
          <a:xfrm>
            <a:off x="1282995" y="2293135"/>
            <a:ext cx="2571750" cy="6714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Heterodyne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32C8AA5-EEBF-4716-842F-BE9D2FA92C04}"/>
              </a:ext>
            </a:extLst>
          </p:cNvPr>
          <p:cNvSpPr/>
          <p:nvPr/>
        </p:nvSpPr>
        <p:spPr>
          <a:xfrm>
            <a:off x="3854745" y="2293136"/>
            <a:ext cx="1465078" cy="2029300"/>
          </a:xfrm>
          <a:prstGeom prst="rightBrace">
            <a:avLst>
              <a:gd name="adj1" fmla="val 8333"/>
              <a:gd name="adj2" fmla="val 49296"/>
            </a:avLst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25" name="Delay 24">
            <a:extLst>
              <a:ext uri="{FF2B5EF4-FFF2-40B4-BE49-F238E27FC236}">
                <a16:creationId xmlns:a16="http://schemas.microsoft.com/office/drawing/2014/main" id="{E52436A1-C794-B917-54C1-F26415F12EB2}"/>
              </a:ext>
            </a:extLst>
          </p:cNvPr>
          <p:cNvSpPr/>
          <p:nvPr/>
        </p:nvSpPr>
        <p:spPr>
          <a:xfrm>
            <a:off x="5319823" y="4666555"/>
            <a:ext cx="1738202" cy="1490235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Holevo Limits</a:t>
            </a:r>
          </a:p>
        </p:txBody>
      </p:sp>
      <p:pic>
        <p:nvPicPr>
          <p:cNvPr id="28" name="Picture 27" descr="A graph of a line graph&#10;&#10;Description automatically generated">
            <a:extLst>
              <a:ext uri="{FF2B5EF4-FFF2-40B4-BE49-F238E27FC236}">
                <a16:creationId xmlns:a16="http://schemas.microsoft.com/office/drawing/2014/main" id="{B08C7FC9-2C7A-CFEA-6903-8C8CE3DB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098" y="1787693"/>
            <a:ext cx="4111240" cy="2871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06CB8A-5099-1DC7-F526-97EC68512B83}"/>
              </a:ext>
            </a:extLst>
          </p:cNvPr>
          <p:cNvSpPr txBox="1"/>
          <p:nvPr/>
        </p:nvSpPr>
        <p:spPr>
          <a:xfrm>
            <a:off x="268514" y="6570147"/>
            <a:ext cx="56465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J. </a:t>
            </a:r>
            <a:r>
              <a:rPr lang="en-US" sz="700" dirty="0" err="1"/>
              <a:t>Nötzel</a:t>
            </a:r>
            <a:r>
              <a:rPr lang="en-US" sz="700" dirty="0"/>
              <a:t> and M. Rosati, "Operating Fiber Networks in the Quantum Limit,” in Journal of Lightwave Technology (2023)</a:t>
            </a:r>
            <a:endParaRPr lang="en-AF" sz="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16617C-53B4-5AEC-F2A9-611B641605C7}"/>
              </a:ext>
            </a:extLst>
          </p:cNvPr>
          <p:cNvSpPr txBox="1"/>
          <p:nvPr/>
        </p:nvSpPr>
        <p:spPr>
          <a:xfrm>
            <a:off x="8454743" y="5175904"/>
            <a:ext cx="394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400" dirty="0"/>
              <a:t>Collective Quantum </a:t>
            </a:r>
          </a:p>
          <a:p>
            <a:r>
              <a:rPr lang="en-AF" sz="1400" dirty="0"/>
              <a:t>Measurements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519B00-9569-DE71-AECF-58873F36C179}"/>
              </a:ext>
            </a:extLst>
          </p:cNvPr>
          <p:cNvCxnSpPr>
            <a:cxnSpLocks/>
          </p:cNvCxnSpPr>
          <p:nvPr/>
        </p:nvCxnSpPr>
        <p:spPr>
          <a:xfrm>
            <a:off x="7215188" y="5429492"/>
            <a:ext cx="117157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6AE499-3AA9-CF3A-CD5C-69262F6801E0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</p:spTree>
    <p:extLst>
      <p:ext uri="{BB962C8B-B14F-4D97-AF65-F5344CB8AC3E}">
        <p14:creationId xmlns:p14="http://schemas.microsoft.com/office/powerpoint/2010/main" val="24562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A451F5-0044-411A-B07C-6382FDFC6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4D692-5E5B-B486-A94A-E16C1CF5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31" y="905185"/>
            <a:ext cx="9919959" cy="3757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cap="all" dirty="0"/>
              <a:t>Are there any regimes within which PSA is advantageous?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8FA3-5233-F8F3-F2D4-F105D5F0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190" y="6389688"/>
            <a:ext cx="9402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9D7796-F675-488F-AC46-C88938C8035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600CF-4662-0265-960C-7E87B6CA673B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</p:spTree>
    <p:extLst>
      <p:ext uri="{BB962C8B-B14F-4D97-AF65-F5344CB8AC3E}">
        <p14:creationId xmlns:p14="http://schemas.microsoft.com/office/powerpoint/2010/main" val="371845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diagram of a function&#10;&#10;Description automatically generated">
            <a:extLst>
              <a:ext uri="{FF2B5EF4-FFF2-40B4-BE49-F238E27FC236}">
                <a16:creationId xmlns:a16="http://schemas.microsoft.com/office/drawing/2014/main" id="{68DE6EBC-CF92-E448-223B-BE631E1B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94" y="672186"/>
            <a:ext cx="7132812" cy="5135623"/>
          </a:xfrm>
          <a:prstGeom prst="rect">
            <a:avLst/>
          </a:prstGeom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C0931-4D12-D52B-3B89-D7CB5770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190" y="6389688"/>
            <a:ext cx="9402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9D7796-F675-488F-AC46-C88938C8035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51CE-5AB3-D4FD-9CC8-33E2794EB8EE}"/>
              </a:ext>
            </a:extLst>
          </p:cNvPr>
          <p:cNvSpPr txBox="1"/>
          <p:nvPr/>
        </p:nvSpPr>
        <p:spPr>
          <a:xfrm>
            <a:off x="244227" y="6479995"/>
            <a:ext cx="11209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K. </a:t>
            </a:r>
            <a:r>
              <a:rPr lang="en-US" sz="700" dirty="0" err="1"/>
              <a:t>Banaszek</a:t>
            </a:r>
            <a:r>
              <a:rPr lang="en-US" sz="700" dirty="0"/>
              <a:t>, L. Kunz, M. </a:t>
            </a:r>
            <a:r>
              <a:rPr lang="en-US" sz="700" dirty="0" err="1"/>
              <a:t>Jachura</a:t>
            </a:r>
            <a:r>
              <a:rPr lang="en-US" sz="700" dirty="0"/>
              <a:t> and M. </a:t>
            </a:r>
            <a:r>
              <a:rPr lang="en-US" sz="700" dirty="0" err="1"/>
              <a:t>Jarzyna</a:t>
            </a:r>
            <a:r>
              <a:rPr lang="en-US" sz="700" dirty="0"/>
              <a:t>, "Quantum Limits in Optical Communications," in Journal of Lightwave Technology, Vol. 38, No. 10 (2020)</a:t>
            </a:r>
            <a:endParaRPr lang="en-AF" sz="7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8835FF-258F-AF61-37B4-12286356564B}"/>
              </a:ext>
            </a:extLst>
          </p:cNvPr>
          <p:cNvSpPr/>
          <p:nvPr/>
        </p:nvSpPr>
        <p:spPr>
          <a:xfrm>
            <a:off x="3071812" y="3429000"/>
            <a:ext cx="1443038" cy="1857375"/>
          </a:xfrm>
          <a:prstGeom prst="roundRect">
            <a:avLst/>
          </a:prstGeom>
          <a:solidFill>
            <a:srgbClr val="C00000">
              <a:alpha val="407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0167A-2515-DEAA-0DA5-706E09FE59C8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</p:spTree>
    <p:extLst>
      <p:ext uri="{BB962C8B-B14F-4D97-AF65-F5344CB8AC3E}">
        <p14:creationId xmlns:p14="http://schemas.microsoft.com/office/powerpoint/2010/main" val="28949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E6A7-4FB1-9834-64AF-D7144E25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26" y="891999"/>
            <a:ext cx="9922764" cy="1294228"/>
          </a:xfrm>
        </p:spPr>
        <p:txBody>
          <a:bodyPr/>
          <a:lstStyle/>
          <a:p>
            <a:r>
              <a:rPr lang="en-AF" dirty="0"/>
              <a:t>Shannon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6AC12-BAF4-85BD-D2BD-1EA7E5F2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07FA23AC-A7F4-58DE-0353-69CE50C3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061" y="2547649"/>
            <a:ext cx="5380759" cy="3862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1832B-F8F0-D721-49F6-8C07EC7DDE2C}"/>
              </a:ext>
            </a:extLst>
          </p:cNvPr>
          <p:cNvSpPr txBox="1"/>
          <p:nvPr/>
        </p:nvSpPr>
        <p:spPr>
          <a:xfrm>
            <a:off x="7367679" y="5470620"/>
            <a:ext cx="161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F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1A1A1-4952-64BF-365B-E6CDCCDDB96E}"/>
                  </a:ext>
                </a:extLst>
              </p:cNvPr>
              <p:cNvSpPr txBox="1"/>
              <p:nvPr/>
            </p:nvSpPr>
            <p:spPr>
              <a:xfrm>
                <a:off x="8110140" y="1484439"/>
                <a:ext cx="1788567" cy="523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1A1A1-4952-64BF-365B-E6CDCCDDB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40" y="1484439"/>
                <a:ext cx="1788567" cy="523541"/>
              </a:xfrm>
              <a:prstGeom prst="rect">
                <a:avLst/>
              </a:prstGeom>
              <a:blipFill>
                <a:blip r:embed="rId3"/>
                <a:stretch>
                  <a:fillRect l="-2113" t="-2439" r="-2113" b="-21951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F57796-FDF6-677D-11AA-4CEE764D8FA7}"/>
              </a:ext>
            </a:extLst>
          </p:cNvPr>
          <p:cNvCxnSpPr>
            <a:cxnSpLocks/>
          </p:cNvCxnSpPr>
          <p:nvPr/>
        </p:nvCxnSpPr>
        <p:spPr>
          <a:xfrm>
            <a:off x="646180" y="3029405"/>
            <a:ext cx="3749555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>
            <a:extLst>
              <a:ext uri="{FF2B5EF4-FFF2-40B4-BE49-F238E27FC236}">
                <a16:creationId xmlns:a16="http://schemas.microsoft.com/office/drawing/2014/main" id="{67F20D2E-4D26-1191-3846-CCD99BFCE20F}"/>
              </a:ext>
            </a:extLst>
          </p:cNvPr>
          <p:cNvSpPr/>
          <p:nvPr/>
        </p:nvSpPr>
        <p:spPr>
          <a:xfrm rot="5400000">
            <a:off x="889675" y="2641319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768AF85-E1E9-06DA-3F62-C7725A40842B}"/>
              </a:ext>
            </a:extLst>
          </p:cNvPr>
          <p:cNvSpPr/>
          <p:nvPr/>
        </p:nvSpPr>
        <p:spPr>
          <a:xfrm rot="5400000">
            <a:off x="3108560" y="2641318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C05C33E6-FCC2-D1BE-3C19-57E4041E3A91}"/>
              </a:ext>
            </a:extLst>
          </p:cNvPr>
          <p:cNvSpPr/>
          <p:nvPr/>
        </p:nvSpPr>
        <p:spPr>
          <a:xfrm rot="5400000">
            <a:off x="1995972" y="2654054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3" name="Delay 12">
            <a:extLst>
              <a:ext uri="{FF2B5EF4-FFF2-40B4-BE49-F238E27FC236}">
                <a16:creationId xmlns:a16="http://schemas.microsoft.com/office/drawing/2014/main" id="{0AC5718F-CE0E-4DA6-0C78-4A918C554736}"/>
              </a:ext>
            </a:extLst>
          </p:cNvPr>
          <p:cNvSpPr/>
          <p:nvPr/>
        </p:nvSpPr>
        <p:spPr>
          <a:xfrm>
            <a:off x="4395735" y="2586333"/>
            <a:ext cx="776177" cy="911620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092B95-9787-575C-0605-383DC4A3467E}"/>
              </a:ext>
            </a:extLst>
          </p:cNvPr>
          <p:cNvSpPr/>
          <p:nvPr/>
        </p:nvSpPr>
        <p:spPr>
          <a:xfrm>
            <a:off x="7615586" y="1191177"/>
            <a:ext cx="2586037" cy="1120672"/>
          </a:xfrm>
          <a:prstGeom prst="ellips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26DD71-9869-D879-8B46-5F17714648F8}"/>
              </a:ext>
            </a:extLst>
          </p:cNvPr>
          <p:cNvSpPr txBox="1"/>
          <p:nvPr/>
        </p:nvSpPr>
        <p:spPr>
          <a:xfrm>
            <a:off x="915949" y="4824289"/>
            <a:ext cx="424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i="1" dirty="0"/>
              <a:t>Ratio of the capacity of PSA channel </a:t>
            </a:r>
          </a:p>
          <a:p>
            <a:r>
              <a:rPr lang="en-AF" i="1" dirty="0"/>
              <a:t>to the capacity of PIA channel (4 links)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7CB4F6-0665-8C63-42F9-C2941338EA2F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25B522-84DF-3B5E-9D8F-A91514CA724B}"/>
              </a:ext>
            </a:extLst>
          </p:cNvPr>
          <p:cNvSpPr txBox="1"/>
          <p:nvPr/>
        </p:nvSpPr>
        <p:spPr>
          <a:xfrm>
            <a:off x="2179811" y="3734954"/>
            <a:ext cx="299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*e</a:t>
            </a:r>
            <a:r>
              <a:rPr lang="en-AF" sz="1400" dirty="0"/>
              <a:t>xample of a channel with 4 links</a:t>
            </a:r>
          </a:p>
        </p:txBody>
      </p:sp>
    </p:spTree>
    <p:extLst>
      <p:ext uri="{BB962C8B-B14F-4D97-AF65-F5344CB8AC3E}">
        <p14:creationId xmlns:p14="http://schemas.microsoft.com/office/powerpoint/2010/main" val="312155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E6A7-4FB1-9834-64AF-D7144E25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26" y="891999"/>
            <a:ext cx="5168924" cy="1294228"/>
          </a:xfrm>
        </p:spPr>
        <p:txBody>
          <a:bodyPr/>
          <a:lstStyle/>
          <a:p>
            <a:r>
              <a:rPr lang="en-AF" dirty="0"/>
              <a:t>Shannon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6AC12-BAF4-85BD-D2BD-1EA7E5F2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1832B-F8F0-D721-49F6-8C07EC7DDE2C}"/>
              </a:ext>
            </a:extLst>
          </p:cNvPr>
          <p:cNvSpPr txBox="1"/>
          <p:nvPr/>
        </p:nvSpPr>
        <p:spPr>
          <a:xfrm>
            <a:off x="7367679" y="5470620"/>
            <a:ext cx="161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F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F57796-FDF6-677D-11AA-4CEE764D8FA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230852" y="3029405"/>
            <a:ext cx="3164883" cy="4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>
            <a:extLst>
              <a:ext uri="{FF2B5EF4-FFF2-40B4-BE49-F238E27FC236}">
                <a16:creationId xmlns:a16="http://schemas.microsoft.com/office/drawing/2014/main" id="{67F20D2E-4D26-1191-3846-CCD99BFCE20F}"/>
              </a:ext>
            </a:extLst>
          </p:cNvPr>
          <p:cNvSpPr/>
          <p:nvPr/>
        </p:nvSpPr>
        <p:spPr>
          <a:xfrm rot="5400000">
            <a:off x="1857249" y="2641319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768AF85-E1E9-06DA-3F62-C7725A40842B}"/>
              </a:ext>
            </a:extLst>
          </p:cNvPr>
          <p:cNvSpPr/>
          <p:nvPr/>
        </p:nvSpPr>
        <p:spPr>
          <a:xfrm rot="5400000">
            <a:off x="3438173" y="2641318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C05C33E6-FCC2-D1BE-3C19-57E4041E3A91}"/>
              </a:ext>
            </a:extLst>
          </p:cNvPr>
          <p:cNvSpPr/>
          <p:nvPr/>
        </p:nvSpPr>
        <p:spPr>
          <a:xfrm rot="5400000">
            <a:off x="2644565" y="2654054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3" name="Delay 12">
            <a:extLst>
              <a:ext uri="{FF2B5EF4-FFF2-40B4-BE49-F238E27FC236}">
                <a16:creationId xmlns:a16="http://schemas.microsoft.com/office/drawing/2014/main" id="{0AC5718F-CE0E-4DA6-0C78-4A918C554736}"/>
              </a:ext>
            </a:extLst>
          </p:cNvPr>
          <p:cNvSpPr/>
          <p:nvPr/>
        </p:nvSpPr>
        <p:spPr>
          <a:xfrm>
            <a:off x="4395735" y="2586333"/>
            <a:ext cx="776177" cy="911620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10733-4836-0527-A695-EB534750FC93}"/>
              </a:ext>
            </a:extLst>
          </p:cNvPr>
          <p:cNvSpPr txBox="1"/>
          <p:nvPr/>
        </p:nvSpPr>
        <p:spPr>
          <a:xfrm>
            <a:off x="2179811" y="3734954"/>
            <a:ext cx="227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*continuous amplification</a:t>
            </a:r>
            <a:endParaRPr lang="en-AF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26DD71-9869-D879-8B46-5F17714648F8}"/>
              </a:ext>
            </a:extLst>
          </p:cNvPr>
          <p:cNvSpPr txBox="1"/>
          <p:nvPr/>
        </p:nvSpPr>
        <p:spPr>
          <a:xfrm>
            <a:off x="915957" y="4824289"/>
            <a:ext cx="4111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i="1" dirty="0"/>
              <a:t>Ratio of the capacity of PSA channel </a:t>
            </a:r>
          </a:p>
          <a:p>
            <a:r>
              <a:rPr lang="en-AF" i="1" dirty="0"/>
              <a:t>to the capacity of PIA channel under </a:t>
            </a:r>
          </a:p>
          <a:p>
            <a:r>
              <a:rPr lang="en-AF" i="1" dirty="0"/>
              <a:t>continuous amplification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D8F1A2E3-E549-9257-958E-A52542E22F93}"/>
              </a:ext>
            </a:extLst>
          </p:cNvPr>
          <p:cNvSpPr/>
          <p:nvPr/>
        </p:nvSpPr>
        <p:spPr>
          <a:xfrm rot="5400000">
            <a:off x="1060101" y="2641319"/>
            <a:ext cx="1117679" cy="7761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78A09-83AD-DBD0-3D39-7ADFA00CFDB5}"/>
              </a:ext>
            </a:extLst>
          </p:cNvPr>
          <p:cNvSpPr txBox="1"/>
          <p:nvPr/>
        </p:nvSpPr>
        <p:spPr>
          <a:xfrm>
            <a:off x="780414" y="2706175"/>
            <a:ext cx="34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10FC7C-7ED6-B508-A56F-DB38C09B5215}"/>
                  </a:ext>
                </a:extLst>
              </p:cNvPr>
              <p:cNvSpPr txBox="1"/>
              <p:nvPr/>
            </p:nvSpPr>
            <p:spPr>
              <a:xfrm>
                <a:off x="8275235" y="1521182"/>
                <a:ext cx="1160511" cy="47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10FC7C-7ED6-B508-A56F-DB38C09B5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235" y="1521182"/>
                <a:ext cx="1160511" cy="478977"/>
              </a:xfrm>
              <a:prstGeom prst="rect">
                <a:avLst/>
              </a:prstGeom>
              <a:blipFill>
                <a:blip r:embed="rId2"/>
                <a:stretch>
                  <a:fillRect l="-3226" t="-2632" r="-3226" b="-15789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B1C84D8-C71C-45E5-DCCF-0DDE4C44F986}"/>
              </a:ext>
            </a:extLst>
          </p:cNvPr>
          <p:cNvSpPr/>
          <p:nvPr/>
        </p:nvSpPr>
        <p:spPr>
          <a:xfrm>
            <a:off x="7861707" y="1219108"/>
            <a:ext cx="1873273" cy="1083123"/>
          </a:xfrm>
          <a:prstGeom prst="ellips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3D244B-8F58-2425-4554-1A36BA6F7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3" r="10889"/>
          <a:stretch/>
        </p:blipFill>
        <p:spPr>
          <a:xfrm>
            <a:off x="5986995" y="2722696"/>
            <a:ext cx="5622698" cy="3483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FE9C5C-206D-F3DF-AFA8-7ED64DF773D9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</p:spTree>
    <p:extLst>
      <p:ext uri="{BB962C8B-B14F-4D97-AF65-F5344CB8AC3E}">
        <p14:creationId xmlns:p14="http://schemas.microsoft.com/office/powerpoint/2010/main" val="25987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619BCDB-B189-756C-827A-9347744FD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220" y="645776"/>
            <a:ext cx="4178306" cy="5566448"/>
          </a:xfrm>
          <a:effectLst>
            <a:outerShdw blurRad="101600" sx="103000" sy="103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B8415-46AB-EA3A-3486-A3CE69A3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5E5B1-9E3B-E55A-39AC-9F9E6A8E0049}"/>
              </a:ext>
            </a:extLst>
          </p:cNvPr>
          <p:cNvSpPr txBox="1"/>
          <p:nvPr/>
        </p:nvSpPr>
        <p:spPr>
          <a:xfrm>
            <a:off x="5614988" y="750234"/>
            <a:ext cx="6308498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F" sz="1790" i="1" dirty="0"/>
              <a:t>In the low photon regime, there exists a threshold value of the number of PSA links, after which phase-sensitive amplification obtains higher spectral efficiencies compared to phase-insensitive continuous amplification (PICA)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92EE80-AF8A-3A81-1AC7-E6E56533A82D}"/>
              </a:ext>
            </a:extLst>
          </p:cNvPr>
          <p:cNvSpPr txBox="1"/>
          <p:nvPr/>
        </p:nvSpPr>
        <p:spPr>
          <a:xfrm>
            <a:off x="7641244" y="6496342"/>
            <a:ext cx="2487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50" dirty="0"/>
              <a:t>PSA: PHASE-SENSITIVE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D94E69-DFD8-CA16-6ED4-7C978B990E13}"/>
                  </a:ext>
                </a:extLst>
              </p:cNvPr>
              <p:cNvSpPr txBox="1"/>
              <p:nvPr/>
            </p:nvSpPr>
            <p:spPr>
              <a:xfrm>
                <a:off x="6592615" y="2225386"/>
                <a:ext cx="4353243" cy="959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AF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D94E69-DFD8-CA16-6ED4-7C978B990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615" y="2225386"/>
                <a:ext cx="4353243" cy="959045"/>
              </a:xfrm>
              <a:prstGeom prst="rect">
                <a:avLst/>
              </a:prstGeom>
              <a:blipFill>
                <a:blip r:embed="rId3"/>
                <a:stretch>
                  <a:fillRect l="-580" b="-7895"/>
                </a:stretch>
              </a:blipFill>
            </p:spPr>
            <p:txBody>
              <a:bodyPr/>
              <a:lstStyle/>
              <a:p>
                <a:r>
                  <a:rPr lang="en-AF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with a line&#10;&#10;Description automatically generated">
            <a:extLst>
              <a:ext uri="{FF2B5EF4-FFF2-40B4-BE49-F238E27FC236}">
                <a16:creationId xmlns:a16="http://schemas.microsoft.com/office/drawing/2014/main" id="{359147C0-9AEA-D893-A6CF-FD0CEE33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60" y="3640867"/>
            <a:ext cx="3728449" cy="2395899"/>
          </a:xfrm>
          <a:prstGeom prst="rect">
            <a:avLst/>
          </a:prstGeom>
          <a:effectLst>
            <a:outerShdw blurRad="101600" sx="103000" sy="103000" algn="ctr" rotWithShape="0">
              <a:schemeClr val="tx1">
                <a:lumMod val="75000"/>
                <a:lumOff val="25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C7753-596E-A040-20E8-74D23A4A47CE}"/>
              </a:ext>
            </a:extLst>
          </p:cNvPr>
          <p:cNvSpPr txBox="1"/>
          <p:nvPr/>
        </p:nvSpPr>
        <p:spPr>
          <a:xfrm>
            <a:off x="4543433" y="926470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= 100 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619BA-B407-A3F8-470D-315863BB7C0E}"/>
              </a:ext>
            </a:extLst>
          </p:cNvPr>
          <p:cNvSpPr txBox="1"/>
          <p:nvPr/>
        </p:nvSpPr>
        <p:spPr>
          <a:xfrm>
            <a:off x="10087376" y="155949"/>
            <a:ext cx="183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MPA Summer School 2023 </a:t>
            </a:r>
          </a:p>
        </p:txBody>
      </p:sp>
    </p:spTree>
    <p:extLst>
      <p:ext uri="{BB962C8B-B14F-4D97-AF65-F5344CB8AC3E}">
        <p14:creationId xmlns:p14="http://schemas.microsoft.com/office/powerpoint/2010/main" val="33043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154F-4E25-DA66-B14A-484E02A4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8" y="990910"/>
            <a:ext cx="3370322" cy="3538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/>
              <a:t>Optical Joint Detection Receiver</a:t>
            </a:r>
            <a:br>
              <a:rPr lang="en-US" sz="4000" cap="all" dirty="0"/>
            </a:br>
            <a:br>
              <a:rPr lang="en-US" sz="4000" cap="all" dirty="0"/>
            </a:br>
            <a:br>
              <a:rPr lang="en-US" sz="2000" b="0" i="1" cap="all" dirty="0"/>
            </a:br>
            <a:r>
              <a:rPr lang="en-US" sz="2000" b="0" i="1" cap="all" dirty="0" err="1"/>
              <a:t>Holevo</a:t>
            </a:r>
            <a:r>
              <a:rPr lang="en-US" sz="2000" b="0" i="1" cap="all" dirty="0"/>
              <a:t> limits</a:t>
            </a:r>
            <a:endParaRPr lang="en-US" sz="4000" b="0" i="1" cap="all" dirty="0"/>
          </a:p>
        </p:txBody>
      </p:sp>
      <p:pic>
        <p:nvPicPr>
          <p:cNvPr id="8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0EA77A61-3502-A43F-7F1E-0216F926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93" y="1343516"/>
            <a:ext cx="6809745" cy="4170968"/>
          </a:xfrm>
          <a:prstGeom prst="rect">
            <a:avLst/>
          </a:prstGeom>
          <a:effectLst>
            <a:outerShdw blurRad="101600" sx="103000" sy="103000" algn="ctr" rotWithShape="0">
              <a:schemeClr val="tx1">
                <a:lumMod val="75000"/>
                <a:lumOff val="25000"/>
              </a:schemeClr>
            </a:outerShdw>
            <a:softEdge rad="0"/>
          </a:effec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96A26-1123-A229-C25F-355B3AB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190" y="6389688"/>
            <a:ext cx="9402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9D7796-F675-488F-AC46-C88938C8035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6A7CE-53FC-B364-F7DD-3E12810F228D}"/>
              </a:ext>
            </a:extLst>
          </p:cNvPr>
          <p:cNvSpPr/>
          <p:nvPr/>
        </p:nvSpPr>
        <p:spPr>
          <a:xfrm>
            <a:off x="6948819" y="3509986"/>
            <a:ext cx="1495094" cy="1952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6CB9E-6C60-BBFE-C8EB-EC4E2B83A7C3}"/>
              </a:ext>
            </a:extLst>
          </p:cNvPr>
          <p:cNvSpPr txBox="1"/>
          <p:nvPr/>
        </p:nvSpPr>
        <p:spPr>
          <a:xfrm>
            <a:off x="268514" y="6472222"/>
            <a:ext cx="57454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Saikat</a:t>
            </a:r>
            <a:r>
              <a:rPr lang="en-US" sz="700" dirty="0"/>
              <a:t> Guha, "Structured Optical Receivers to Attain </a:t>
            </a:r>
            <a:r>
              <a:rPr lang="en-US" sz="700" dirty="0" err="1"/>
              <a:t>Superadditive</a:t>
            </a:r>
            <a:r>
              <a:rPr lang="en-US" sz="700" dirty="0"/>
              <a:t> Capacity and the </a:t>
            </a:r>
            <a:r>
              <a:rPr lang="en-US" sz="700" dirty="0" err="1"/>
              <a:t>Holevo</a:t>
            </a:r>
            <a:r>
              <a:rPr lang="en-US" sz="700" dirty="0"/>
              <a:t> Limit”, Phys. Rev. Lett. 106, 240502 (2011)</a:t>
            </a:r>
            <a:endParaRPr lang="en-AF" sz="700" dirty="0"/>
          </a:p>
        </p:txBody>
      </p:sp>
    </p:spTree>
    <p:extLst>
      <p:ext uri="{BB962C8B-B14F-4D97-AF65-F5344CB8AC3E}">
        <p14:creationId xmlns:p14="http://schemas.microsoft.com/office/powerpoint/2010/main" val="27995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BjornVTI">
  <a:themeElements>
    <a:clrScheme name="AnalogousFromRegularSeed_2SEEDS">
      <a:dk1>
        <a:srgbClr val="000000"/>
      </a:dk1>
      <a:lt1>
        <a:srgbClr val="FFFFFF"/>
      </a:lt1>
      <a:dk2>
        <a:srgbClr val="242A41"/>
      </a:dk2>
      <a:lt2>
        <a:srgbClr val="E8E7E2"/>
      </a:lt2>
      <a:accent1>
        <a:srgbClr val="3B51B1"/>
      </a:accent1>
      <a:accent2>
        <a:srgbClr val="4D94C3"/>
      </a:accent2>
      <a:accent3>
        <a:srgbClr val="684DC3"/>
      </a:accent3>
      <a:accent4>
        <a:srgbClr val="B1723B"/>
      </a:accent4>
      <a:accent5>
        <a:srgbClr val="B1A445"/>
      </a:accent5>
      <a:accent6>
        <a:srgbClr val="8AAD39"/>
      </a:accent6>
      <a:hlink>
        <a:srgbClr val="968332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20331</TotalTime>
  <Words>380</Words>
  <Application>Microsoft Macintosh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Neue Haas Grotesk Text Pro</vt:lpstr>
      <vt:lpstr>BjornVTI</vt:lpstr>
      <vt:lpstr>Low Photon Advantages in Optical Fiber Communication</vt:lpstr>
      <vt:lpstr>Optical Fiber Channel</vt:lpstr>
      <vt:lpstr>Detection Methods</vt:lpstr>
      <vt:lpstr>Are there any regimes within which PSA is advantageous?</vt:lpstr>
      <vt:lpstr>PowerPoint Presentation</vt:lpstr>
      <vt:lpstr>Shannon Limits</vt:lpstr>
      <vt:lpstr>Shannon Limits</vt:lpstr>
      <vt:lpstr>PowerPoint Presentation</vt:lpstr>
      <vt:lpstr>Optical Joint Detection Receiver   Holevo limits</vt:lpstr>
      <vt:lpstr>PowerPoint Presentation</vt:lpstr>
      <vt:lpstr>PowerPoint Presentation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WARKE</dc:creator>
  <cp:lastModifiedBy>AAKASH WARKE</cp:lastModifiedBy>
  <cp:revision>10</cp:revision>
  <dcterms:created xsi:type="dcterms:W3CDTF">2023-08-24T12:31:23Z</dcterms:created>
  <dcterms:modified xsi:type="dcterms:W3CDTF">2023-09-08T13:09:53Z</dcterms:modified>
</cp:coreProperties>
</file>