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75" r:id="rId6"/>
    <p:sldId id="260" r:id="rId7"/>
    <p:sldId id="261" r:id="rId8"/>
    <p:sldId id="262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63" r:id="rId21"/>
    <p:sldId id="276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ADE3-E76D-4650-B07A-7C4C3D26392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1C30E-2B0C-43F8-BB68-6FB07336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8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050B-7EBA-4AE4-7409-6E4731FFA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3914A-371E-1E46-5BA6-37D8825B7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0D934-D7D2-EEDD-247B-4AF5E8E9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2CB7-C894-47D3-BFCC-B0D7090B8549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0431-3425-C354-DE1E-1024F13E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7C66-A4F2-B803-8D5C-4D7CB70F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760" y="6356350"/>
            <a:ext cx="2743200" cy="365125"/>
          </a:xfrm>
        </p:spPr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3EB2-0EA3-9831-82CE-488C7AC3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B2AC5-81B1-B360-46AA-010E0DEFC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6F21-C4B2-C47F-70C8-CA75D9C1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83A-FEAA-4CBE-9661-A4C60CC07D8E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55D1-BC22-69E0-F209-3583EEAA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708C-1132-418F-74DA-D3E500F7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3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8229D-DF56-A6B1-A86F-8EA82AA88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3997B-49E2-98B4-1E7E-26178F41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28751-AAB7-BF57-30CB-4DACCC79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DA87-0DA0-462F-AB89-3B485594B020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1DA1-139E-BE8B-71E7-66284AC2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BC3D-0B9E-AACE-CA80-059B6997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F6FB-A4C9-0780-2DCD-3DC504F8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BAC5-DC36-C824-9DE7-20E2B2E88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1DBE-8558-BEC1-6425-C12A5D52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ADC1-AFA9-4FCC-9314-F3F4F5056725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DBB41-F400-037A-EEF4-44592330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361E-E564-2AE0-F02F-10BE499C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082B-E9C4-A303-0E35-32A24ED5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FF76-DD97-9658-0CA7-412C9C8BA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983F-C020-1B39-F799-D5FB835D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FE4A-E86B-4C1B-96DB-3E518D6CB72C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8BA75-CA25-0218-3175-A7B8762D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0067-1711-4C8E-AC47-25331C0F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9357-40A9-3AC7-5373-23CC0E4A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0355-CEF8-888A-7E8F-8D74CBF74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8CDBE-B6AE-0720-7016-B4C94C79C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053FC-2E98-6717-80A0-C6AC740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D98-6095-499D-A67A-A7781AC0E212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A4F6-54DE-3E1C-1AF7-D799028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C921-5B33-DA8A-C144-445EAE21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0CEF-059A-8037-0571-A4931627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26C9-8DAB-AABB-613C-CA4CCDA6D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F2AF-3EFF-7B6D-7D37-F1D90CC7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D9AB4-0797-38BD-1672-27C12008C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2EC12-84D7-5A54-6E1A-82B5EEA2E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A46CB-B658-CB04-7EEE-ECD4FD86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62E1-360C-4686-93F8-8A81C937F537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300BA-C336-77A6-D162-F078DCF3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FE619-5BAC-BBA4-946D-E27A0D57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6EC5-6BFF-2716-FB72-EB92CD03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A5E2B-2482-9B08-0CCB-8F6A7877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F53-DD02-46CB-AB4C-898AF3A8CE66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1910A-60DE-182F-0E93-FA895D25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7350A-66D6-8A43-35F7-741C1DB3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E674-FBE4-F6B2-0751-E9B4F530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586A-442A-4815-966A-56E78F969513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5154E-DE05-202C-8849-FF8C436C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AD1D-32B9-AAB6-66E9-B47743F6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B4AD-9507-6286-474A-22F71EE0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2C4F-51F0-E198-0DB5-C4A2CF3A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09038-E703-2D96-A4E1-38152E1C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E7442-E6D4-87F0-D02E-89B434D3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68BE-FAB2-4E86-AB87-D66834704AD6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EBC3C-0204-ED3E-BD12-BD9B645D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D1276-BD8D-C09C-AA6D-36AD9A30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1E30-6556-D632-42A9-F8A7E5B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5700D-E5A9-72CA-DFE4-3B8419813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B824-6B59-F3FD-3FA3-41594E6D4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2C174-85B8-C134-3EB0-44C0EB3B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5A5-E0BB-4273-A653-F5E469235411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8842-76D4-016C-CF90-CAA8E991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C9A3-356E-CC96-87CC-38B85355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44E8B-B382-CC45-4886-5BFD7144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8A8D9-9485-4D90-68DC-A8B271719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0F94-AE0B-A9B1-6A80-5C954CF51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29BE-B54F-473B-9FA0-67C979F08A1B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526F5-CB4F-34CF-D702-9A0C44C42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67E-6DBF-7135-A2D4-BA0DA2796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2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FE89-8DEB-45E5-87B6-6D67BCC74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9E3B-BD69-A0D2-6276-13225674A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1422717"/>
            <a:ext cx="10736062" cy="200628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Nunito Light" pitchFamily="2" charset="0"/>
              </a:rPr>
              <a:t>The Mainz Radius </a:t>
            </a:r>
            <a:r>
              <a:rPr lang="en-US" sz="4800" b="1" dirty="0" err="1"/>
              <a:t>E</a:t>
            </a:r>
            <a:r>
              <a:rPr lang="en-US" sz="4800" b="1" dirty="0" err="1">
                <a:latin typeface="Nunito Light" pitchFamily="2" charset="0"/>
              </a:rPr>
              <a:t>Xperiment</a:t>
            </a:r>
            <a:r>
              <a:rPr lang="en-US" sz="4800" b="1" dirty="0">
                <a:latin typeface="Nunito Light" pitchFamily="2" charset="0"/>
              </a:rPr>
              <a:t> (MREX): neutron skin measurement at MESA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D09F7-1A63-8C19-7884-585D0501C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160" y="3669302"/>
            <a:ext cx="9885680" cy="1307237"/>
          </a:xfrm>
        </p:spPr>
        <p:txBody>
          <a:bodyPr/>
          <a:lstStyle/>
          <a:p>
            <a:r>
              <a:rPr lang="en-US" sz="2800" dirty="0">
                <a:latin typeface="Nunito" pitchFamily="2" charset="0"/>
              </a:rPr>
              <a:t>Nikita Kozyrev</a:t>
            </a:r>
          </a:p>
          <a:p>
            <a:r>
              <a:rPr lang="en-US" sz="2000" dirty="0">
                <a:latin typeface="Nunito" pitchFamily="2" charset="0"/>
              </a:rPr>
              <a:t>AG </a:t>
            </a:r>
            <a:r>
              <a:rPr lang="en-US" sz="2000" dirty="0" err="1">
                <a:latin typeface="Nunito" pitchFamily="2" charset="0"/>
              </a:rPr>
              <a:t>Sfienti</a:t>
            </a:r>
            <a:r>
              <a:rPr lang="ru-RU" sz="2000" dirty="0">
                <a:latin typeface="Nunito" pitchFamily="2" charset="0"/>
              </a:rPr>
              <a:t> -</a:t>
            </a:r>
            <a:r>
              <a:rPr lang="en-US" sz="2000" dirty="0">
                <a:latin typeface="Nunito" pitchFamily="2" charset="0"/>
              </a:rPr>
              <a:t> Institute for Nuclear Physics - JGU Mainz</a:t>
            </a:r>
          </a:p>
        </p:txBody>
      </p:sp>
      <p:pic>
        <p:nvPicPr>
          <p:cNvPr id="6" name="Picture 5" descr="A white text on a white background">
            <a:extLst>
              <a:ext uri="{FF2B5EF4-FFF2-40B4-BE49-F238E27FC236}">
                <a16:creationId xmlns:a16="http://schemas.microsoft.com/office/drawing/2014/main" id="{B49D4BE1-2867-DE3F-482F-B234A036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" y="5448591"/>
            <a:ext cx="3762290" cy="1250689"/>
          </a:xfrm>
          <a:prstGeom prst="rect">
            <a:avLst/>
          </a:prstGeom>
        </p:spPr>
      </p:pic>
      <p:pic>
        <p:nvPicPr>
          <p:cNvPr id="8" name="Picture 7" descr="A logo with red text&#10;&#10;Description automatically generated">
            <a:extLst>
              <a:ext uri="{FF2B5EF4-FFF2-40B4-BE49-F238E27FC236}">
                <a16:creationId xmlns:a16="http://schemas.microsoft.com/office/drawing/2014/main" id="{3CA91228-E562-F9C2-4233-3C648DD8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44" y="5689601"/>
            <a:ext cx="2344135" cy="9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8B1E-3045-3243-B202-D6B973AE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Motivation for the Mainz Radius </a:t>
            </a:r>
            <a:r>
              <a:rPr lang="en-US" sz="4000" b="1" dirty="0" err="1"/>
              <a:t>EXperiment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982D-BFEB-8159-A18B-1696C138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56" y="1757362"/>
            <a:ext cx="6981919" cy="503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MREX is intended to reproduce or confront the PREX measurement. This is necessary because:</a:t>
            </a:r>
            <a:endParaRPr lang="ru-RU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PREX contradict multiple previous measurements of </a:t>
            </a:r>
            <a:r>
              <a:rPr lang="en-GB" sz="22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2200" dirty="0" err="1">
                <a:latin typeface="Nunito" pitchFamily="2" charset="0"/>
              </a:rPr>
              <a:t>r</a:t>
            </a:r>
            <a:r>
              <a:rPr lang="en-US" sz="2200" baseline="-25000" dirty="0" err="1">
                <a:latin typeface="Nunito" pitchFamily="2" charset="0"/>
              </a:rPr>
              <a:t>np</a:t>
            </a:r>
            <a:r>
              <a:rPr lang="en-US" sz="2200" dirty="0">
                <a:latin typeface="Nunito" pitchFamily="2" charset="0"/>
              </a:rPr>
              <a:t> of </a:t>
            </a:r>
            <a:r>
              <a:rPr lang="en-US" sz="2200" baseline="30000" dirty="0">
                <a:latin typeface="Nunito" pitchFamily="2" charset="0"/>
              </a:rPr>
              <a:t>208</a:t>
            </a:r>
            <a:r>
              <a:rPr lang="en-US" sz="2200" dirty="0">
                <a:latin typeface="Nunito" pitchFamily="2" charset="0"/>
              </a:rPr>
              <a:t>Pb, obtained through different methodology</a:t>
            </a:r>
            <a:endParaRPr lang="ru-RU" sz="2200" dirty="0">
              <a:latin typeface="Nunito" pitchFamily="2" charset="0"/>
            </a:endParaRPr>
          </a:p>
          <a:p>
            <a:endParaRPr lang="en-US" sz="2200" dirty="0">
              <a:latin typeface="Nunito" pitchFamily="2" charset="0"/>
            </a:endParaRPr>
          </a:p>
          <a:p>
            <a:r>
              <a:rPr lang="en-US" sz="2200" dirty="0"/>
              <a:t>PREX result has substantial statistical uncertainty</a:t>
            </a:r>
          </a:p>
          <a:p>
            <a:endParaRPr lang="en-US" sz="2200" dirty="0"/>
          </a:p>
          <a:p>
            <a:r>
              <a:rPr lang="en-US" sz="2200" dirty="0"/>
              <a:t>PREX contradict CREX (same setup but </a:t>
            </a:r>
            <a:r>
              <a:rPr lang="en-US" sz="2200" baseline="30000" dirty="0"/>
              <a:t>48</a:t>
            </a:r>
            <a:r>
              <a:rPr lang="en-US" sz="2200" dirty="0"/>
              <a:t>Ca target) in measured </a:t>
            </a:r>
            <a:r>
              <a:rPr lang="en-US" sz="2200" b="1" i="1" dirty="0"/>
              <a:t>L</a:t>
            </a:r>
            <a:r>
              <a:rPr lang="en-US" sz="2200" dirty="0"/>
              <a:t>, and no theoretical model reproduce both PREX and CREX results within 1</a:t>
            </a:r>
            <a:r>
              <a:rPr lang="el-GR" sz="2200" dirty="0"/>
              <a:t>σ</a:t>
            </a:r>
            <a:endParaRPr lang="en-US" sz="2200" dirty="0"/>
          </a:p>
          <a:p>
            <a:pPr marL="0" indent="0">
              <a:buNone/>
            </a:pPr>
            <a:r>
              <a:rPr lang="en-US" sz="2300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2F0F-B94A-D83C-E50C-1A155B7F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8D77B-498F-600D-7933-0E6576B5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1679060"/>
            <a:ext cx="4318833" cy="4014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CBADF-B094-27E1-D6FD-9F88CBE0BAF8}"/>
              </a:ext>
            </a:extLst>
          </p:cNvPr>
          <p:cNvSpPr txBox="1"/>
          <p:nvPr/>
        </p:nvSpPr>
        <p:spPr>
          <a:xfrm>
            <a:off x="8099429" y="5617686"/>
            <a:ext cx="4092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Fig.10 PREX and CREX results for weak form-factor of </a:t>
            </a:r>
            <a:r>
              <a:rPr lang="en-US" sz="1400" baseline="30000" dirty="0">
                <a:latin typeface="Nunito" pitchFamily="2" charset="0"/>
              </a:rPr>
              <a:t>208</a:t>
            </a:r>
            <a:r>
              <a:rPr lang="en-US" sz="1400" dirty="0">
                <a:latin typeface="Nunito" pitchFamily="2" charset="0"/>
              </a:rPr>
              <a:t>Pb and </a:t>
            </a:r>
            <a:r>
              <a:rPr lang="en-US" sz="1400" baseline="30000" dirty="0">
                <a:latin typeface="Nunito" pitchFamily="2" charset="0"/>
              </a:rPr>
              <a:t>48</a:t>
            </a:r>
            <a:r>
              <a:rPr lang="en-US" sz="1400" dirty="0">
                <a:latin typeface="Nunito" pitchFamily="2" charset="0"/>
              </a:rPr>
              <a:t>Ca and theoretical prediction of different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4D4CA-0590-FEC9-5EFF-BE2D3BEF7C17}"/>
              </a:ext>
            </a:extLst>
          </p:cNvPr>
          <p:cNvSpPr txBox="1"/>
          <p:nvPr/>
        </p:nvSpPr>
        <p:spPr>
          <a:xfrm>
            <a:off x="8631214" y="4652941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Nunito" pitchFamily="2" charset="0"/>
              </a:rPr>
              <a:t>arxiv.org/abs/2305.19376 (2023)</a:t>
            </a:r>
          </a:p>
        </p:txBody>
      </p:sp>
    </p:spTree>
    <p:extLst>
      <p:ext uri="{BB962C8B-B14F-4D97-AF65-F5344CB8AC3E}">
        <p14:creationId xmlns:p14="http://schemas.microsoft.com/office/powerpoint/2010/main" val="192020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745A-D2FD-C41A-9513-51FA35A6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5" y="320735"/>
            <a:ext cx="10234475" cy="1325563"/>
          </a:xfrm>
        </p:spPr>
        <p:txBody>
          <a:bodyPr/>
          <a:lstStyle/>
          <a:p>
            <a:r>
              <a:rPr lang="en-US" b="1" dirty="0"/>
              <a:t>Mainz Energy-Recovering Superconducting Accelerator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ECC21-57BF-674E-1ED9-2745050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898" y="6310312"/>
            <a:ext cx="2743200" cy="365125"/>
          </a:xfrm>
        </p:spPr>
        <p:txBody>
          <a:bodyPr/>
          <a:lstStyle/>
          <a:p>
            <a:fld id="{F6A2FE89-8DEB-45E5-87B6-6D67BCC74E1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19A62-63DF-4D23-59C4-0D403146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0" y="1719442"/>
            <a:ext cx="6995975" cy="4703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A332E-5441-F65E-6FD6-0B58E4BDE55A}"/>
              </a:ext>
            </a:extLst>
          </p:cNvPr>
          <p:cNvSpPr txBox="1"/>
          <p:nvPr/>
        </p:nvSpPr>
        <p:spPr>
          <a:xfrm>
            <a:off x="7558594" y="2270145"/>
            <a:ext cx="4491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Electron beam with kinetic energy of 55 or 155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85% polarization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150 </a:t>
            </a:r>
            <a:r>
              <a:rPr lang="el-GR" sz="2400" b="0" i="0" dirty="0">
                <a:effectLst/>
                <a:latin typeface="Nunito" pitchFamily="2" charset="0"/>
              </a:rPr>
              <a:t>μ</a:t>
            </a:r>
            <a:r>
              <a:rPr lang="en-US" sz="2400" b="0" i="0" dirty="0">
                <a:effectLst/>
                <a:latin typeface="Nunito" pitchFamily="2" charset="0"/>
              </a:rPr>
              <a:t>A beam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Polarization measurement with accuracy better than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3D233-130F-4E12-AE68-BF017EEF07FE}"/>
              </a:ext>
            </a:extLst>
          </p:cNvPr>
          <p:cNvSpPr txBox="1"/>
          <p:nvPr/>
        </p:nvSpPr>
        <p:spPr>
          <a:xfrm>
            <a:off x="731636" y="6383376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Fig.11 Schematic view of MESA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C9F87-75D7-8278-E154-39935293BA88}"/>
              </a:ext>
            </a:extLst>
          </p:cNvPr>
          <p:cNvSpPr txBox="1"/>
          <p:nvPr/>
        </p:nvSpPr>
        <p:spPr>
          <a:xfrm>
            <a:off x="4097449" y="5536723"/>
            <a:ext cx="1823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  <a:latin typeface="Nunito" pitchFamily="2" charset="0"/>
              </a:rPr>
              <a:t>EPJ A, 54(11), 2018</a:t>
            </a:r>
            <a:endParaRPr lang="en-US" sz="14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6579F9-1469-08AF-9AF7-D84A140A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50" y="1584548"/>
            <a:ext cx="6273737" cy="45894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8A58-287A-A034-CFE6-17672765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F07860-707B-33A1-6A39-206252E1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50" y="276348"/>
            <a:ext cx="10234475" cy="1325563"/>
          </a:xfrm>
        </p:spPr>
        <p:txBody>
          <a:bodyPr/>
          <a:lstStyle/>
          <a:p>
            <a:r>
              <a:rPr lang="en-US" b="1" dirty="0"/>
              <a:t>The P2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2000E-5C91-4746-4F0C-50F96863C407}"/>
              </a:ext>
            </a:extLst>
          </p:cNvPr>
          <p:cNvSpPr txBox="1"/>
          <p:nvPr/>
        </p:nvSpPr>
        <p:spPr>
          <a:xfrm>
            <a:off x="7055697" y="1468051"/>
            <a:ext cx="48294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Aimed to measure weak mixing angle </a:t>
            </a:r>
            <a:r>
              <a:rPr lang="en-US" sz="2400" b="0" i="0" dirty="0">
                <a:effectLst/>
                <a:latin typeface="Nunito" pitchFamily="2" charset="0"/>
              </a:rPr>
              <a:t>sin</a:t>
            </a:r>
            <a:r>
              <a:rPr lang="en-US" sz="2400" b="0" i="0" baseline="30000" dirty="0">
                <a:effectLst/>
                <a:latin typeface="Nunito" pitchFamily="2" charset="0"/>
              </a:rPr>
              <a:t>2</a:t>
            </a:r>
            <a:r>
              <a:rPr lang="el-GR" sz="2400" b="0" i="1" dirty="0">
                <a:effectLst/>
                <a:latin typeface="Nunito" pitchFamily="2" charset="0"/>
              </a:rPr>
              <a:t>θ</a:t>
            </a:r>
            <a:r>
              <a:rPr lang="en-US" sz="2400" b="0" i="1" baseline="-25000" dirty="0">
                <a:effectLst/>
                <a:latin typeface="Nunito" pitchFamily="2" charset="0"/>
              </a:rPr>
              <a:t>W</a:t>
            </a:r>
            <a:r>
              <a:rPr lang="en-US" sz="2400" baseline="-25000" dirty="0">
                <a:latin typeface="Nunito" pitchFamily="2" charset="0"/>
              </a:rPr>
              <a:t> </a:t>
            </a:r>
            <a:r>
              <a:rPr lang="en-US" sz="2400" dirty="0">
                <a:latin typeface="Nunito" pitchFamily="2" charset="0"/>
              </a:rPr>
              <a:t>through parity-violating elastic electron scattering on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Uses solenoid spectrometer with tracking detectors and Cherenkov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 pitchFamily="2" charset="0"/>
              </a:rPr>
              <a:t>The same setup but with </a:t>
            </a:r>
            <a:r>
              <a:rPr lang="en-US" sz="2400" baseline="30000" dirty="0">
                <a:latin typeface="Nunito" pitchFamily="2" charset="0"/>
              </a:rPr>
              <a:t>208</a:t>
            </a:r>
            <a:r>
              <a:rPr lang="en-US" sz="2400" dirty="0">
                <a:latin typeface="Nunito" pitchFamily="2" charset="0"/>
              </a:rPr>
              <a:t>Pb target can be used for neutron skin measurement to confirm/confront PREX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78F7B-97B7-A9CC-FFDC-1DCD581051C1}"/>
              </a:ext>
            </a:extLst>
          </p:cNvPr>
          <p:cNvSpPr txBox="1"/>
          <p:nvPr/>
        </p:nvSpPr>
        <p:spPr>
          <a:xfrm>
            <a:off x="292667" y="6273875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Fig.12 CAD drawing of the P2 detector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5BE66-1DE6-F985-F8EA-CE65FC3192B2}"/>
              </a:ext>
            </a:extLst>
          </p:cNvPr>
          <p:cNvSpPr txBox="1"/>
          <p:nvPr/>
        </p:nvSpPr>
        <p:spPr>
          <a:xfrm>
            <a:off x="4656742" y="5916166"/>
            <a:ext cx="1823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  <a:latin typeface="Nunito" pitchFamily="2" charset="0"/>
              </a:rPr>
              <a:t>EPJ A, 54(11), 2018</a:t>
            </a:r>
            <a:endParaRPr lang="en-US" sz="14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3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064838-BCF7-E65E-A94D-BDB0AB09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92" y="2086838"/>
            <a:ext cx="4582361" cy="445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778D7-1ACD-1029-D669-A4FF3A36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Nunito Light" pitchFamily="2" charset="0"/>
              </a:rPr>
              <a:t>Outline for MREX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0D3FB-57F1-97F3-EE8C-A66CB0F5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4C59E-CC3C-1685-F11B-7371D52C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14" y="723547"/>
            <a:ext cx="4401012" cy="1419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8D107-17FE-8F6A-E424-22EEAF82296D}"/>
              </a:ext>
            </a:extLst>
          </p:cNvPr>
          <p:cNvSpPr txBox="1"/>
          <p:nvPr/>
        </p:nvSpPr>
        <p:spPr>
          <a:xfrm>
            <a:off x="410386" y="1535150"/>
            <a:ext cx="6290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Average momentum transfer &lt;Q</a:t>
            </a:r>
            <a:r>
              <a:rPr lang="en-US" sz="2000" baseline="30000" dirty="0">
                <a:latin typeface="Nunito" pitchFamily="2" charset="0"/>
              </a:rPr>
              <a:t>2</a:t>
            </a:r>
            <a:r>
              <a:rPr lang="en-US" sz="2000" dirty="0">
                <a:latin typeface="Nunito" pitchFamily="2" charset="0"/>
              </a:rPr>
              <a:t>&gt;= 0.0062 GeV</a:t>
            </a:r>
            <a:r>
              <a:rPr lang="en-US" sz="2000" baseline="30000" dirty="0">
                <a:latin typeface="Nunito" pitchFamily="2" charset="0"/>
              </a:rPr>
              <a:t>2</a:t>
            </a:r>
            <a:r>
              <a:rPr lang="en-US" sz="2000" dirty="0">
                <a:latin typeface="Nunito" pitchFamily="2" charset="0"/>
              </a:rPr>
              <a:t> to match PREX kinematics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Achieve neutron radius precision  </a:t>
            </a:r>
            <a:r>
              <a:rPr lang="el-GR" sz="2000" dirty="0">
                <a:latin typeface="Nunito" pitchFamily="2" charset="0"/>
              </a:rPr>
              <a:t>δ</a:t>
            </a:r>
            <a:r>
              <a:rPr lang="en-US" sz="2000" dirty="0">
                <a:latin typeface="Nunito" pitchFamily="2" charset="0"/>
              </a:rPr>
              <a:t>R</a:t>
            </a:r>
            <a:r>
              <a:rPr lang="en-US" sz="2000" baseline="-25000" dirty="0">
                <a:latin typeface="Nunito" pitchFamily="2" charset="0"/>
              </a:rPr>
              <a:t>n</a:t>
            </a:r>
            <a:r>
              <a:rPr lang="en-US" sz="2000" dirty="0">
                <a:latin typeface="Nunito" pitchFamily="2" charset="0"/>
              </a:rPr>
              <a:t>/R</a:t>
            </a:r>
            <a:r>
              <a:rPr lang="en-US" sz="2000" baseline="-25000" dirty="0">
                <a:latin typeface="Nunito" pitchFamily="2" charset="0"/>
              </a:rPr>
              <a:t>n</a:t>
            </a:r>
            <a:r>
              <a:rPr lang="en-US" sz="2000" dirty="0">
                <a:latin typeface="Nunito" pitchFamily="2" charset="0"/>
              </a:rPr>
              <a:t> of at least 1%, best case scenario: </a:t>
            </a:r>
            <a:r>
              <a:rPr lang="el-GR" sz="2000" dirty="0">
                <a:latin typeface="Nunito" pitchFamily="2" charset="0"/>
              </a:rPr>
              <a:t>δ</a:t>
            </a:r>
            <a:r>
              <a:rPr lang="en-US" sz="2000" dirty="0">
                <a:latin typeface="Nunito" pitchFamily="2" charset="0"/>
              </a:rPr>
              <a:t>R</a:t>
            </a:r>
            <a:r>
              <a:rPr lang="en-US" sz="2000" baseline="-25000" dirty="0">
                <a:latin typeface="Nunito" pitchFamily="2" charset="0"/>
              </a:rPr>
              <a:t>n</a:t>
            </a:r>
            <a:r>
              <a:rPr lang="en-US" sz="2000" dirty="0">
                <a:latin typeface="Nunito" pitchFamily="2" charset="0"/>
              </a:rPr>
              <a:t>/R</a:t>
            </a:r>
            <a:r>
              <a:rPr lang="en-US" sz="2000" baseline="-25000" dirty="0">
                <a:latin typeface="Nunito" pitchFamily="2" charset="0"/>
              </a:rPr>
              <a:t>n</a:t>
            </a:r>
            <a:r>
              <a:rPr lang="en-US" sz="2000" dirty="0">
                <a:latin typeface="Nunito" pitchFamily="2" charset="0"/>
              </a:rPr>
              <a:t> = 0.5%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30000" dirty="0">
                <a:latin typeface="Nunito" pitchFamily="2" charset="0"/>
              </a:rPr>
              <a:t>208</a:t>
            </a:r>
            <a:r>
              <a:rPr lang="en-US" sz="2000" dirty="0">
                <a:latin typeface="Nunito" pitchFamily="2" charset="0"/>
              </a:rPr>
              <a:t>Pb target </a:t>
            </a:r>
            <a:r>
              <a:rPr lang="de-DE" sz="2000" dirty="0" err="1">
                <a:latin typeface="Nunito" pitchFamily="2" charset="0"/>
              </a:rPr>
              <a:t>with</a:t>
            </a:r>
            <a:r>
              <a:rPr lang="de-DE" sz="2000" dirty="0">
                <a:latin typeface="Nunito" pitchFamily="2" charset="0"/>
              </a:rPr>
              <a:t> </a:t>
            </a:r>
            <a:r>
              <a:rPr lang="en-US" sz="2000" dirty="0">
                <a:latin typeface="Nunito" pitchFamily="2" charset="0"/>
              </a:rPr>
              <a:t>thickness of 0.5 mm for balance between rate and radiative losses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FA2CE-EDBA-0746-A04A-3D0AB4C58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4" y="4234757"/>
            <a:ext cx="2619375" cy="519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0D5D94-73AE-B2CF-1950-BEE1E62CE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589" y="4068823"/>
            <a:ext cx="2228039" cy="85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9D3C0-6E9C-580C-2D0D-CE1958218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097" y="4822975"/>
            <a:ext cx="3618689" cy="885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6A3D17-4A6E-2198-3629-1FEB4716D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797" y="5669443"/>
            <a:ext cx="3069085" cy="8370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D10135-7FD0-9444-A910-A0F7DAD68D02}"/>
              </a:ext>
            </a:extLst>
          </p:cNvPr>
          <p:cNvSpPr txBox="1"/>
          <p:nvPr/>
        </p:nvSpPr>
        <p:spPr>
          <a:xfrm>
            <a:off x="6043079" y="6386281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</a:t>
            </a:r>
            <a:r>
              <a:rPr lang="ru-RU" sz="1400" dirty="0">
                <a:latin typeface="Nunito" pitchFamily="2" charset="0"/>
              </a:rPr>
              <a:t>1</a:t>
            </a:r>
            <a:r>
              <a:rPr lang="de-DE" sz="1400" dirty="0">
                <a:latin typeface="Nunito" pitchFamily="2" charset="0"/>
              </a:rPr>
              <a:t>3</a:t>
            </a:r>
            <a:r>
              <a:rPr lang="ru-RU" sz="1400" dirty="0">
                <a:latin typeface="Nunito" pitchFamily="2" charset="0"/>
              </a:rPr>
              <a:t> </a:t>
            </a:r>
            <a:r>
              <a:rPr lang="en-US" sz="1400" dirty="0">
                <a:latin typeface="Nunito" pitchFamily="2" charset="0"/>
              </a:rPr>
              <a:t>R</a:t>
            </a:r>
            <a:r>
              <a:rPr lang="en-US" sz="1400" baseline="-25000" dirty="0">
                <a:latin typeface="Nunito" pitchFamily="2" charset="0"/>
              </a:rPr>
              <a:t>n</a:t>
            </a:r>
            <a:r>
              <a:rPr lang="en-US" sz="1400" dirty="0">
                <a:latin typeface="Nunito" pitchFamily="2" charset="0"/>
              </a:rPr>
              <a:t> measurement “quality” dependence on scattering angle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78F574-7648-B6B4-029F-E0719A37AD6A}"/>
              </a:ext>
            </a:extLst>
          </p:cNvPr>
          <p:cNvSpPr/>
          <p:nvPr/>
        </p:nvSpPr>
        <p:spPr>
          <a:xfrm>
            <a:off x="916419" y="4147225"/>
            <a:ext cx="5126660" cy="2271327"/>
          </a:xfrm>
          <a:prstGeom prst="roundRect">
            <a:avLst>
              <a:gd name="adj" fmla="val 10701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1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1DAE-EF28-4D61-6FC0-3973CC83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15" y="134572"/>
            <a:ext cx="10515600" cy="1325563"/>
          </a:xfrm>
        </p:spPr>
        <p:txBody>
          <a:bodyPr/>
          <a:lstStyle/>
          <a:p>
            <a:r>
              <a:rPr lang="en-US" b="1" dirty="0"/>
              <a:t>MREX achievable uncertainty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86E2AB-D03C-C245-58B1-558A6315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010" y="2972430"/>
            <a:ext cx="4996618" cy="30574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7BB7-6869-8E9B-8A13-B24CECBA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530" y="6347477"/>
            <a:ext cx="2743200" cy="365125"/>
          </a:xfrm>
        </p:spPr>
        <p:txBody>
          <a:bodyPr/>
          <a:lstStyle/>
          <a:p>
            <a:fld id="{F6A2FE89-8DEB-45E5-87B6-6D67BCC74E1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331DB-7625-8A1E-3468-A1E20668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18" y="2972430"/>
            <a:ext cx="5035917" cy="3057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C6148-537E-B803-E40E-3C52DA7DD31C}"/>
              </a:ext>
            </a:extLst>
          </p:cNvPr>
          <p:cNvSpPr txBox="1"/>
          <p:nvPr/>
        </p:nvSpPr>
        <p:spPr>
          <a:xfrm>
            <a:off x="868718" y="6042788"/>
            <a:ext cx="1019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</a:t>
            </a:r>
            <a:r>
              <a:rPr lang="ru-RU" sz="1400" dirty="0">
                <a:latin typeface="Nunito" pitchFamily="2" charset="0"/>
              </a:rPr>
              <a:t>1</a:t>
            </a:r>
            <a:r>
              <a:rPr lang="de-DE" sz="1400" dirty="0">
                <a:latin typeface="Nunito" pitchFamily="2" charset="0"/>
              </a:rPr>
              <a:t>4</a:t>
            </a:r>
            <a:r>
              <a:rPr lang="ru-RU" sz="1400" dirty="0">
                <a:latin typeface="Nunito" pitchFamily="2" charset="0"/>
              </a:rPr>
              <a:t> </a:t>
            </a:r>
            <a:r>
              <a:rPr lang="en-US" sz="1400" dirty="0">
                <a:latin typeface="Nunito" pitchFamily="2" charset="0"/>
              </a:rPr>
              <a:t>Achievable relative uncertainty of R</a:t>
            </a:r>
            <a:r>
              <a:rPr lang="en-US" sz="1400" baseline="-25000" dirty="0">
                <a:latin typeface="Nunito" pitchFamily="2" charset="0"/>
              </a:rPr>
              <a:t>n</a:t>
            </a:r>
            <a:r>
              <a:rPr lang="en-US" sz="1400" dirty="0">
                <a:latin typeface="Nunito" pitchFamily="2" charset="0"/>
              </a:rPr>
              <a:t> for certain measuring time in case of detection of all electrons with 4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ystem-ui"/>
              </a:rPr>
              <a:t>°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 acceptance. 1% systematic uncertainty for A</a:t>
            </a:r>
            <a:r>
              <a:rPr lang="en-US" sz="1400" b="0" i="0" baseline="30000" dirty="0">
                <a:solidFill>
                  <a:srgbClr val="333333"/>
                </a:solidFill>
                <a:effectLst/>
                <a:latin typeface="Nunito" pitchFamily="2" charset="0"/>
              </a:rPr>
              <a:t>PV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 assumed</a:t>
            </a:r>
            <a:endParaRPr lang="en-US" sz="1400" baseline="-25000" dirty="0"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DA642-AE44-F6AD-F90B-9E3448AE338F}"/>
              </a:ext>
            </a:extLst>
          </p:cNvPr>
          <p:cNvSpPr txBox="1"/>
          <p:nvPr/>
        </p:nvSpPr>
        <p:spPr>
          <a:xfrm>
            <a:off x="436115" y="1182231"/>
            <a:ext cx="11097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Necessary uncertainty can be achieved at both energies that are possible at MESA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Desirable Q</a:t>
            </a:r>
            <a:r>
              <a:rPr lang="en-US" sz="2000" baseline="30000" dirty="0">
                <a:latin typeface="Nunito" pitchFamily="2" charset="0"/>
              </a:rPr>
              <a:t>2</a:t>
            </a:r>
            <a:r>
              <a:rPr lang="en-US" sz="2000" dirty="0">
                <a:latin typeface="Nunito" pitchFamily="2" charset="0"/>
              </a:rPr>
              <a:t> corresponds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" pitchFamily="2" charset="0"/>
              </a:rPr>
              <a:t>29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° average scattering angle at 155 MeV – fits uncertainty and detector geometry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Nunito" pitchFamily="2" charset="0"/>
              </a:rPr>
              <a:t>91° average scattering angle at 55 MeV – impossible with solenoid geometry</a:t>
            </a:r>
            <a:endParaRPr lang="en-US" sz="2000" baseline="300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5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D9B467-2846-EBAB-543E-FADBF8C0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67" y="1189037"/>
            <a:ext cx="6846708" cy="5302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D6460B-E207-E8D0-C126-ED17A9FB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0" y="153193"/>
            <a:ext cx="10515600" cy="1325563"/>
          </a:xfrm>
        </p:spPr>
        <p:txBody>
          <a:bodyPr/>
          <a:lstStyle/>
          <a:p>
            <a:r>
              <a:rPr lang="en-US" b="1" dirty="0"/>
              <a:t>Target position and field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5B0D-2E4D-2FCE-261F-C9B5D14F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10" y="1365520"/>
            <a:ext cx="4713698" cy="49498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/>
              <a:t>Criteria for choosing detector setup: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Maximizing signal from elastically scattered electrons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Matching necessary Q</a:t>
            </a:r>
            <a:r>
              <a:rPr lang="en-US" sz="2000" baseline="30000" dirty="0"/>
              <a:t>2</a:t>
            </a:r>
            <a:r>
              <a:rPr lang="en-US" sz="2000" dirty="0"/>
              <a:t> value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Minimizing signal from secondary produced particles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Minimizing signal from target background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Decrease influence of inelastic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7B197-B424-876B-76E4-BCE0FB1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B17E6-8D87-5984-5783-19105E90ADFF}"/>
              </a:ext>
            </a:extLst>
          </p:cNvPr>
          <p:cNvSpPr txBox="1"/>
          <p:nvPr/>
        </p:nvSpPr>
        <p:spPr>
          <a:xfrm>
            <a:off x="4550665" y="6385023"/>
            <a:ext cx="742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Fig.15 Tracks of elastically scattered electrons in consideration with magnetic field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5EC3D-FD64-F1B6-780C-7CC7D3A32C14}"/>
              </a:ext>
            </a:extLst>
          </p:cNvPr>
          <p:cNvSpPr txBox="1"/>
          <p:nvPr/>
        </p:nvSpPr>
        <p:spPr>
          <a:xfrm>
            <a:off x="213410" y="5815665"/>
            <a:ext cx="478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Chosen optimal geometry configuration:</a:t>
            </a:r>
          </a:p>
        </p:txBody>
      </p:sp>
    </p:spTree>
    <p:extLst>
      <p:ext uri="{BB962C8B-B14F-4D97-AF65-F5344CB8AC3E}">
        <p14:creationId xmlns:p14="http://schemas.microsoft.com/office/powerpoint/2010/main" val="119589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232A-E4FB-AC82-AA6B-B4470BEB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Full Monte-Carlo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A7D79-7F01-0EBF-D927-C88E649E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A70B7-5F09-C715-E63C-08D1CC15B41F}"/>
              </a:ext>
            </a:extLst>
          </p:cNvPr>
          <p:cNvSpPr txBox="1"/>
          <p:nvPr/>
        </p:nvSpPr>
        <p:spPr>
          <a:xfrm>
            <a:off x="319597" y="1757778"/>
            <a:ext cx="4233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P2 simulation framework was modified to be able to produce calculations for MREX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Geant4 as a base, custom event generator of elastically, inelastically and </a:t>
            </a:r>
            <a:r>
              <a:rPr lang="en-US" sz="2000" dirty="0" err="1">
                <a:latin typeface="Nunito" pitchFamily="2" charset="0"/>
              </a:rPr>
              <a:t>quasielastically</a:t>
            </a:r>
            <a:r>
              <a:rPr lang="en-US" sz="2000" dirty="0">
                <a:latin typeface="Nunito" pitchFamily="2" charset="0"/>
              </a:rPr>
              <a:t> scattered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" pitchFamily="2" charset="0"/>
              </a:rPr>
              <a:t>Includes detector response function, allowing to account for detection probability of different particles at different momenta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5798F-44EE-3718-B843-B6DD7CB69902}"/>
              </a:ext>
            </a:extLst>
          </p:cNvPr>
          <p:cNvSpPr txBox="1"/>
          <p:nvPr/>
        </p:nvSpPr>
        <p:spPr>
          <a:xfrm>
            <a:off x="5165738" y="6094740"/>
            <a:ext cx="688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Fig.16 Photoelectron rate distribution in Cherenkov detector from different particles considered in the simulation as a function of the distance r to the beam axis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A2137-FD6F-3A29-62FE-579F83FE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78" y="1367557"/>
            <a:ext cx="7122276" cy="47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6C45-0AAA-189E-D250-2EB3C9E1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Acceptance and measuring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684C-CA2C-E59D-512E-E9E05B27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7F1EB-7D04-6419-9028-1BB315CA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54" y="1569790"/>
            <a:ext cx="5439971" cy="4423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6FC6E-7C91-D95F-BA61-D71A486865C8}"/>
              </a:ext>
            </a:extLst>
          </p:cNvPr>
          <p:cNvSpPr txBox="1"/>
          <p:nvPr/>
        </p:nvSpPr>
        <p:spPr>
          <a:xfrm>
            <a:off x="6448217" y="6015692"/>
            <a:ext cx="568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Fig.17 Fraction of scattered electrons reaching the detector as a function of scattering angle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01BA6-1153-E655-A9B1-45A362AC3847}"/>
              </a:ext>
            </a:extLst>
          </p:cNvPr>
          <p:cNvSpPr txBox="1"/>
          <p:nvPr/>
        </p:nvSpPr>
        <p:spPr>
          <a:xfrm>
            <a:off x="222522" y="1823855"/>
            <a:ext cx="6142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Currently, the measuring times extracted from theoretical predictions and simulated acceptance function, assuming 1% systematic uncertainty for </a:t>
            </a:r>
            <a:r>
              <a:rPr lang="de-DE" sz="2200" dirty="0">
                <a:latin typeface="Nunito" pitchFamily="2" charset="0"/>
              </a:rPr>
              <a:t>A</a:t>
            </a:r>
            <a:r>
              <a:rPr lang="de-DE" sz="2000" baseline="30000" dirty="0">
                <a:latin typeface="Nunito" pitchFamily="2" charset="0"/>
              </a:rPr>
              <a:t>PV</a:t>
            </a:r>
            <a:r>
              <a:rPr lang="en-US" sz="2200" dirty="0">
                <a:latin typeface="Nunito" pitchFamily="2" charset="0"/>
              </a:rPr>
              <a:t>, are:</a:t>
            </a:r>
          </a:p>
          <a:p>
            <a:endParaRPr lang="en-US" sz="22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80 hours to reach 1% uncertainty for R</a:t>
            </a:r>
            <a:r>
              <a:rPr lang="en-US" sz="2200" baseline="-25000" dirty="0">
                <a:latin typeface="Nunito" pitchFamily="2" charset="0"/>
              </a:rPr>
              <a:t>n</a:t>
            </a:r>
            <a:r>
              <a:rPr lang="en-US" sz="2200" dirty="0">
                <a:latin typeface="Nunito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1000 hours to reach 0.5% uncertainty for R</a:t>
            </a:r>
            <a:r>
              <a:rPr lang="en-US" sz="2200" baseline="-25000" dirty="0">
                <a:latin typeface="Nunito" pitchFamily="2" charset="0"/>
              </a:rPr>
              <a:t>n</a:t>
            </a:r>
            <a:r>
              <a:rPr lang="en-US" sz="2200" dirty="0">
                <a:latin typeface="Nunito" pitchFamily="2" charset="0"/>
              </a:rPr>
              <a:t> </a:t>
            </a:r>
          </a:p>
          <a:p>
            <a:endParaRPr lang="en-US" sz="2200" dirty="0">
              <a:latin typeface="Nunito" pitchFamily="2" charset="0"/>
            </a:endParaRPr>
          </a:p>
          <a:p>
            <a:r>
              <a:rPr lang="en-US" sz="2200" dirty="0">
                <a:latin typeface="Nunito" pitchFamily="2" charset="0"/>
              </a:rPr>
              <a:t>However, further analysis of systematic uncertainties both from theory and experiment is necessary</a:t>
            </a:r>
          </a:p>
        </p:txBody>
      </p:sp>
    </p:spTree>
    <p:extLst>
      <p:ext uri="{BB962C8B-B14F-4D97-AF65-F5344CB8AC3E}">
        <p14:creationId xmlns:p14="http://schemas.microsoft.com/office/powerpoint/2010/main" val="276312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559B-1DB8-49C4-DCB9-B3EA5942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1" y="223077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DC0A-8B01-70CF-A6BF-E27E1122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3" y="1390620"/>
            <a:ext cx="10515600" cy="5467380"/>
          </a:xfrm>
        </p:spPr>
        <p:txBody>
          <a:bodyPr/>
          <a:lstStyle/>
          <a:p>
            <a:r>
              <a:rPr lang="en-US" sz="2400" dirty="0"/>
              <a:t>Nuclear Equation of State is necessary for descriptions of any nuclear systems, from nuclei to neutron stars.</a:t>
            </a:r>
          </a:p>
          <a:p>
            <a:endParaRPr lang="en-US" sz="2400" dirty="0"/>
          </a:p>
          <a:p>
            <a:r>
              <a:rPr lang="en-US" sz="2400" dirty="0"/>
              <a:t>Experimental measurement of neutron skins in nuclei allow to constrain Nuclear Equation of State parameterization. </a:t>
            </a:r>
          </a:p>
          <a:p>
            <a:endParaRPr lang="en-US" sz="2400" dirty="0"/>
          </a:p>
          <a:p>
            <a:r>
              <a:rPr lang="en-US" sz="2400" dirty="0"/>
              <a:t>PREX measurement of neutron skin in </a:t>
            </a:r>
            <a:r>
              <a:rPr lang="en-US" sz="2400" baseline="30000" dirty="0"/>
              <a:t>208</a:t>
            </a:r>
            <a:r>
              <a:rPr lang="en-US" sz="2400" dirty="0"/>
              <a:t>Pb must be cross-checked </a:t>
            </a:r>
          </a:p>
          <a:p>
            <a:endParaRPr lang="en-US" sz="2400" dirty="0"/>
          </a:p>
          <a:p>
            <a:r>
              <a:rPr lang="en-US" sz="2400" dirty="0"/>
              <a:t>MESA and P2 experimental setup allow for MREX to do that</a:t>
            </a:r>
          </a:p>
          <a:p>
            <a:endParaRPr lang="en-US" sz="2400" dirty="0"/>
          </a:p>
          <a:p>
            <a:r>
              <a:rPr lang="en-US" sz="2400" dirty="0"/>
              <a:t>Monte-Carlo simulation confirm that MREX could reach necessary neutron radius uncertainty in reachable measuring time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F3880-AF24-2048-0E70-F42086D4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A39B-52B9-365A-AED1-61B68E7C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83548-FC80-8629-6FA7-8FC9AD38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C310-210B-95F1-6A1B-0A09AF49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Nunito Light" pitchFamily="2" charset="0"/>
              </a:rPr>
              <a:t>Outline</a:t>
            </a:r>
            <a:endParaRPr lang="en-US" b="1" dirty="0">
              <a:latin typeface="Nunito Light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9425-C727-1DB1-5CEC-362B45FE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D261-D6DD-796E-12B1-4995ACB03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09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Nunito" pitchFamily="2" charset="0"/>
              </a:rPr>
              <a:t>Neutron skin and nuclear equation of state</a:t>
            </a:r>
          </a:p>
          <a:p>
            <a:pPr>
              <a:lnSpc>
                <a:spcPct val="150000"/>
              </a:lnSpc>
            </a:pPr>
            <a:r>
              <a:rPr lang="en-US" dirty="0"/>
              <a:t>Theoretical predictions and e</a:t>
            </a:r>
            <a:r>
              <a:rPr lang="en-US" dirty="0">
                <a:latin typeface="Nunito" pitchFamily="2" charset="0"/>
              </a:rPr>
              <a:t>xperimental measurement of neutron skin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Nunito" pitchFamily="2" charset="0"/>
              </a:rPr>
              <a:t>Mainz Energy-Recovering Superconducting Accelerator and P2 experiment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Nunito" pitchFamily="2" charset="0"/>
              </a:rPr>
              <a:t>The Mainz Radius </a:t>
            </a:r>
            <a:r>
              <a:rPr lang="en-US" dirty="0" err="1">
                <a:latin typeface="Nunito" pitchFamily="2" charset="0"/>
              </a:rPr>
              <a:t>EXperiment</a:t>
            </a:r>
            <a:r>
              <a:rPr lang="en-US" dirty="0">
                <a:latin typeface="Nunito" pitchFamily="2" charset="0"/>
              </a:rPr>
              <a:t> (MREX)</a:t>
            </a:r>
          </a:p>
        </p:txBody>
      </p:sp>
    </p:spTree>
    <p:extLst>
      <p:ext uri="{BB962C8B-B14F-4D97-AF65-F5344CB8AC3E}">
        <p14:creationId xmlns:p14="http://schemas.microsoft.com/office/powerpoint/2010/main" val="297691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548832-4ADB-0013-F4E2-701699705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329" y="3850979"/>
            <a:ext cx="3545182" cy="2718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867B8-ECCF-23D5-478B-AB94A9CF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4" y="873531"/>
            <a:ext cx="4783696" cy="3039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B9B6B-E735-910C-B450-E984014170F7}"/>
              </a:ext>
            </a:extLst>
          </p:cNvPr>
          <p:cNvSpPr txBox="1"/>
          <p:nvPr/>
        </p:nvSpPr>
        <p:spPr>
          <a:xfrm>
            <a:off x="9165399" y="3246326"/>
            <a:ext cx="2753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PRL, </a:t>
            </a:r>
            <a:r>
              <a:rPr lang="en-US" sz="1400" b="1" dirty="0">
                <a:latin typeface="Nunito" pitchFamily="2" charset="0"/>
              </a:rPr>
              <a:t>102</a:t>
            </a:r>
            <a:r>
              <a:rPr lang="en-US" sz="1400" dirty="0">
                <a:latin typeface="Nunito" pitchFamily="2" charset="0"/>
              </a:rPr>
              <a:t> (2009), 122502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81A3-3DAC-18BC-8F5C-57909366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3" y="308775"/>
            <a:ext cx="699826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Experimental measurements of neutron skin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F471-2376-7569-FAC9-F9D6E029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61" y="1725475"/>
            <a:ext cx="10515600" cy="4947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Hadronic probes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Antiprotonic atoms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Proton-nucleus scattering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α-</a:t>
            </a:r>
            <a:r>
              <a:rPr lang="en-US" sz="2200" dirty="0"/>
              <a:t>nucleus and </a:t>
            </a:r>
            <a:r>
              <a:rPr lang="el-GR" sz="2200" dirty="0"/>
              <a:t>π-</a:t>
            </a:r>
            <a:r>
              <a:rPr lang="en-US" sz="2200" dirty="0"/>
              <a:t>nucleus scattering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Electric dipole strength function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Electric dipole polarizability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Pygmy dipole resonances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Coherent </a:t>
            </a:r>
            <a:r>
              <a:rPr lang="el-GR" sz="2600" dirty="0"/>
              <a:t>π</a:t>
            </a:r>
            <a:r>
              <a:rPr lang="el-GR" sz="2600" baseline="30000" dirty="0"/>
              <a:t>0</a:t>
            </a:r>
            <a:r>
              <a:rPr lang="el-GR" sz="2600" dirty="0"/>
              <a:t> </a:t>
            </a:r>
            <a:r>
              <a:rPr lang="en-US" sz="2600" dirty="0"/>
              <a:t>photoproduction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16885-123B-0EAE-45A8-19BBBED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19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02A71-92EA-574D-6ABE-F31E9BD774E2}"/>
              </a:ext>
            </a:extLst>
          </p:cNvPr>
          <p:cNvSpPr txBox="1"/>
          <p:nvPr/>
        </p:nvSpPr>
        <p:spPr>
          <a:xfrm>
            <a:off x="8572550" y="5905603"/>
            <a:ext cx="2607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333333"/>
                </a:solidFill>
                <a:effectLst/>
                <a:latin typeface="Nunito" pitchFamily="2" charset="0"/>
              </a:rPr>
              <a:t>J. Phys. G,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 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Nunito" pitchFamily="2" charset="0"/>
              </a:rPr>
              <a:t>46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 (2019), 093003</a:t>
            </a:r>
            <a:endParaRPr lang="en-US" sz="1400" dirty="0"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A3B4B-8D41-F1C1-C6DA-25C7877384F2}"/>
              </a:ext>
            </a:extLst>
          </p:cNvPr>
          <p:cNvSpPr txBox="1"/>
          <p:nvPr/>
        </p:nvSpPr>
        <p:spPr>
          <a:xfrm>
            <a:off x="618386" y="5568970"/>
            <a:ext cx="660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unito" pitchFamily="2" charset="0"/>
              </a:rPr>
              <a:t>However, most of these measurements are highly model depended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56135-FAEC-B41C-C019-7CA7A51DDB73}"/>
              </a:ext>
            </a:extLst>
          </p:cNvPr>
          <p:cNvSpPr txBox="1"/>
          <p:nvPr/>
        </p:nvSpPr>
        <p:spPr>
          <a:xfrm>
            <a:off x="7142529" y="554088"/>
            <a:ext cx="512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Nunito" pitchFamily="2" charset="0"/>
              </a:rPr>
              <a:t>Fig.5 Neutron skin thickness from antiprotonic atoms and theoretical predictions for wide range of nuclei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69BE3-C035-61AA-F89F-18014A9702A3}"/>
              </a:ext>
            </a:extLst>
          </p:cNvPr>
          <p:cNvSpPr txBox="1"/>
          <p:nvPr/>
        </p:nvSpPr>
        <p:spPr>
          <a:xfrm>
            <a:off x="5775259" y="6457800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Fig.6 Neutron skin thickness of Sn isotopes from hadronic probes and theory</a:t>
            </a:r>
          </a:p>
        </p:txBody>
      </p:sp>
    </p:spTree>
    <p:extLst>
      <p:ext uri="{BB962C8B-B14F-4D97-AF65-F5344CB8AC3E}">
        <p14:creationId xmlns:p14="http://schemas.microsoft.com/office/powerpoint/2010/main" val="305289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3DAD-8782-280A-367F-62033458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Symmetry energy and L impact on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E800A-B91B-A473-FBD4-918F64F4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/>
              <a:t>L</a:t>
            </a:r>
            <a:r>
              <a:rPr lang="en-US" sz="2800" dirty="0"/>
              <a:t> defines the properties of any asymmetric baryonic systems with unequal numbers of protons and neutrons (or up and down quarks), as in: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Nuclei (e.g. neutron skin, </a:t>
            </a:r>
            <a:r>
              <a:rPr lang="en-US" sz="2800" dirty="0" err="1"/>
              <a:t>isoscalar</a:t>
            </a:r>
            <a:r>
              <a:rPr lang="en-US" sz="2800" dirty="0"/>
              <a:t> monopole resonance, electric dipole polarizability)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Neutron stars (e.g. neutron star radii, cooling, gravitational waves from collision)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Supernovae (e.g. core collapse supernovae with following neutrino burst)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Heavy ion collisions (e.g. nucleon emission, </a:t>
            </a:r>
            <a:r>
              <a:rPr lang="el-GR" sz="2800" i="1" dirty="0"/>
              <a:t>π</a:t>
            </a:r>
            <a:r>
              <a:rPr lang="el-GR" sz="2800" baseline="30000" dirty="0"/>
              <a:t>−</a:t>
            </a:r>
            <a:r>
              <a:rPr lang="el-GR" sz="2800" dirty="0"/>
              <a:t>/</a:t>
            </a:r>
            <a:r>
              <a:rPr lang="el-GR" sz="2800" i="1" dirty="0"/>
              <a:t>π</a:t>
            </a:r>
            <a:r>
              <a:rPr lang="el-GR" sz="2800" baseline="30000" dirty="0"/>
              <a:t>+</a:t>
            </a:r>
            <a:r>
              <a:rPr lang="en-US" sz="2800" dirty="0"/>
              <a:t> ratio, </a:t>
            </a:r>
            <a:r>
              <a:rPr lang="en-GB" sz="28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2800" dirty="0"/>
              <a:t> and K production)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CEF92-B115-816C-5962-598BFF6F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A13D-31EA-D533-44BB-438F0412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7" y="199681"/>
            <a:ext cx="10515600" cy="1325563"/>
          </a:xfrm>
        </p:spPr>
        <p:txBody>
          <a:bodyPr/>
          <a:lstStyle/>
          <a:p>
            <a:r>
              <a:rPr lang="en-US" b="1" dirty="0"/>
              <a:t>Changes in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B84B-B2BF-E050-88E3-675EAEB1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633"/>
            <a:ext cx="10515600" cy="5457367"/>
          </a:xfrm>
        </p:spPr>
        <p:txBody>
          <a:bodyPr>
            <a:normAutofit/>
          </a:bodyPr>
          <a:lstStyle/>
          <a:p>
            <a:r>
              <a:rPr lang="en-US" sz="2400" dirty="0"/>
              <a:t>Upgraded to run in batch mode on MOGON cluster for higher statistics</a:t>
            </a:r>
          </a:p>
          <a:p>
            <a:endParaRPr lang="en-US" sz="1200" dirty="0"/>
          </a:p>
          <a:p>
            <a:r>
              <a:rPr lang="en-US" sz="2400" dirty="0"/>
              <a:t>Updated physics list to include necessary physics</a:t>
            </a:r>
          </a:p>
          <a:p>
            <a:endParaRPr lang="en-US" sz="1200" dirty="0"/>
          </a:p>
          <a:p>
            <a:r>
              <a:rPr lang="en-US" sz="2400" dirty="0"/>
              <a:t>Revised beam-target interaction model to better describe energy deposition and scattering angles</a:t>
            </a:r>
          </a:p>
          <a:p>
            <a:endParaRPr lang="en-US" sz="1200" dirty="0"/>
          </a:p>
          <a:p>
            <a:r>
              <a:rPr lang="en-US" sz="2400" dirty="0"/>
              <a:t>Changed target vertex generation algorithm to produce more physical special vertex distribution</a:t>
            </a:r>
          </a:p>
          <a:p>
            <a:endParaRPr lang="en-US" sz="1200" dirty="0"/>
          </a:p>
          <a:p>
            <a:r>
              <a:rPr lang="en-US" sz="2400" dirty="0"/>
              <a:t>Corrected formfactor in the event generator to better describe experimental data</a:t>
            </a:r>
          </a:p>
          <a:p>
            <a:endParaRPr lang="en-US" sz="1200" dirty="0"/>
          </a:p>
          <a:p>
            <a:r>
              <a:rPr lang="en-US" sz="2400" dirty="0"/>
              <a:t>Introduced new variables for new plots and observables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7A14-54FA-36C4-B501-F3058989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0CC7-DE93-BBA4-5E7D-DCFB3AA8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6" y="298450"/>
            <a:ext cx="10515600" cy="1325563"/>
          </a:xfrm>
        </p:spPr>
        <p:txBody>
          <a:bodyPr/>
          <a:lstStyle/>
          <a:p>
            <a:r>
              <a:rPr lang="en-US" b="1" dirty="0"/>
              <a:t>Nucleon density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38CA5-17E0-04C8-34A8-29D0229A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974E99-592B-1042-A683-8CB9E48E5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78" y="1044828"/>
            <a:ext cx="3782822" cy="31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09911-F75D-A3A3-5EBB-F1B2C6763034}"/>
              </a:ext>
            </a:extLst>
          </p:cNvPr>
          <p:cNvSpPr txBox="1"/>
          <p:nvPr/>
        </p:nvSpPr>
        <p:spPr>
          <a:xfrm>
            <a:off x="7591425" y="4100466"/>
            <a:ext cx="403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Fig.1 Potential between two interacting protons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6F94E-784E-8599-7ABD-8075C1C9A3E7}"/>
              </a:ext>
            </a:extLst>
          </p:cNvPr>
          <p:cNvSpPr txBox="1"/>
          <p:nvPr/>
        </p:nvSpPr>
        <p:spPr>
          <a:xfrm>
            <a:off x="653555" y="1624013"/>
            <a:ext cx="66848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Neutrons and protons inside a nucleus are hold by various potentials, resulting in nucleon “droplet”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Nucleon densities in this droplet are well described by 2-parameter Fermi distribution: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Proton density distributions are measured by elastic electron-nucleus scattering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r>
              <a:rPr lang="en-US" sz="2200" dirty="0">
                <a:latin typeface="Nunito" pitchFamily="2" charset="0"/>
              </a:rPr>
              <a:t>But what about neutrons?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F89F0-21F0-95DB-4E0D-F1B16A61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73" y="3920953"/>
            <a:ext cx="3283628" cy="87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6B05A-5FC7-2A23-DED5-E2CCF05D3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458" y="4720804"/>
            <a:ext cx="4401012" cy="1419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430361-4827-AF45-FAE3-1A27B2C7E86F}"/>
              </a:ext>
            </a:extLst>
          </p:cNvPr>
          <p:cNvSpPr txBox="1"/>
          <p:nvPr/>
        </p:nvSpPr>
        <p:spPr>
          <a:xfrm>
            <a:off x="7558759" y="6140315"/>
            <a:ext cx="434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Fig.2 Schematic visualization of electron scattering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EC4672-56E8-9B22-3373-1E999BD7AD8B}"/>
              </a:ext>
            </a:extLst>
          </p:cNvPr>
          <p:cNvSpPr/>
          <p:nvPr/>
        </p:nvSpPr>
        <p:spPr>
          <a:xfrm>
            <a:off x="1760106" y="3920953"/>
            <a:ext cx="3675356" cy="87087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6FFC-6228-13DD-B3C9-4EC3B5B2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5" y="267467"/>
            <a:ext cx="10515600" cy="1325563"/>
          </a:xfrm>
        </p:spPr>
        <p:txBody>
          <a:bodyPr/>
          <a:lstStyle/>
          <a:p>
            <a:r>
              <a:rPr lang="en-US" b="1" dirty="0"/>
              <a:t>Neutron skin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5464-4556-B4B9-4381-31E8DC70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481871"/>
            <a:ext cx="6829425" cy="4716384"/>
          </a:xfrm>
        </p:spPr>
        <p:txBody>
          <a:bodyPr>
            <a:normAutofit/>
          </a:bodyPr>
          <a:lstStyle/>
          <a:p>
            <a:r>
              <a:rPr lang="en-US" sz="2400" dirty="0"/>
              <a:t>For symmetrical (N = Z) matter, neutron and proton densities are almost the same.</a:t>
            </a:r>
          </a:p>
          <a:p>
            <a:endParaRPr lang="en-US" sz="2000" dirty="0"/>
          </a:p>
          <a:p>
            <a:r>
              <a:rPr lang="en-US" sz="2400" dirty="0"/>
              <a:t>In case of heavy neutron rich (N &gt;&gt; Z) nuclei neutrons are pushed out towards the nuclear surface, creating neutron skin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As a result, root-mean-square radiuses of protons and neutron distributions differ by the value </a:t>
            </a:r>
            <a:r>
              <a:rPr lang="de-DE" sz="2400" dirty="0" err="1"/>
              <a:t>referred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en-US" sz="2400" b="1" dirty="0"/>
              <a:t>neutron skin thickness</a:t>
            </a:r>
            <a:r>
              <a:rPr lang="en-US" sz="2400" dirty="0"/>
              <a:t>:</a:t>
            </a:r>
            <a:endParaRPr lang="ru-RU" sz="2400" dirty="0"/>
          </a:p>
          <a:p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FE18-CAAE-FFB8-7A47-E88D42E7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5AF99-A220-E0B0-1509-10586355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56" y="1008988"/>
            <a:ext cx="3607217" cy="2606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E193E-FF3C-D0A1-FF14-94ECA639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56" y="3716449"/>
            <a:ext cx="3607217" cy="2662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0A852-DBA4-2BD0-D2E9-08BC2B35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549" y="5538428"/>
            <a:ext cx="2971800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FB10FF-C3D2-BBE0-CE92-0C40F58C4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918"/>
          <a:stretch/>
        </p:blipFill>
        <p:spPr>
          <a:xfrm>
            <a:off x="1210128" y="5655846"/>
            <a:ext cx="698571" cy="448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6202CB-1D00-FEA6-920B-50CA32281ED6}"/>
              </a:ext>
            </a:extLst>
          </p:cNvPr>
          <p:cNvSpPr txBox="1"/>
          <p:nvPr/>
        </p:nvSpPr>
        <p:spPr>
          <a:xfrm>
            <a:off x="7943811" y="6198255"/>
            <a:ext cx="40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Fig.3 Schematic representation of neutron and proton density distributions in nuclei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B0497-FB10-6BF5-1E3A-04C14D047A5F}"/>
              </a:ext>
            </a:extLst>
          </p:cNvPr>
          <p:cNvSpPr txBox="1"/>
          <p:nvPr/>
        </p:nvSpPr>
        <p:spPr>
          <a:xfrm>
            <a:off x="8662578" y="380316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unito" pitchFamily="2" charset="0"/>
              </a:rPr>
              <a:t>N &gt;&gt; Z: a</a:t>
            </a:r>
            <a:r>
              <a:rPr lang="en-US" baseline="-25000" dirty="0">
                <a:latin typeface="Nunito" pitchFamily="2" charset="0"/>
              </a:rPr>
              <a:t>n</a:t>
            </a:r>
            <a:r>
              <a:rPr lang="en-US" dirty="0">
                <a:latin typeface="Nunito" pitchFamily="2" charset="0"/>
              </a:rPr>
              <a:t> = a</a:t>
            </a:r>
            <a:r>
              <a:rPr lang="en-US" baseline="-25000" dirty="0">
                <a:latin typeface="Nunito" pitchFamily="2" charset="0"/>
              </a:rPr>
              <a:t>p</a:t>
            </a:r>
            <a:r>
              <a:rPr lang="en-US" dirty="0">
                <a:latin typeface="Nunito" pitchFamily="2" charset="0"/>
              </a:rPr>
              <a:t>, R</a:t>
            </a:r>
            <a:r>
              <a:rPr lang="en-US" baseline="-25000" dirty="0">
                <a:latin typeface="Nunito" pitchFamily="2" charset="0"/>
              </a:rPr>
              <a:t>n</a:t>
            </a:r>
            <a:r>
              <a:rPr lang="en-US" dirty="0">
                <a:latin typeface="Nunito" pitchFamily="2" charset="0"/>
              </a:rPr>
              <a:t> &gt; R</a:t>
            </a:r>
            <a:r>
              <a:rPr lang="en-US" baseline="-25000" dirty="0">
                <a:latin typeface="Nunito" pitchFamily="2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0E180-16FE-B31B-A148-E8CCE36A7865}"/>
              </a:ext>
            </a:extLst>
          </p:cNvPr>
          <p:cNvSpPr txBox="1"/>
          <p:nvPr/>
        </p:nvSpPr>
        <p:spPr>
          <a:xfrm>
            <a:off x="8662578" y="107404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unito" pitchFamily="2" charset="0"/>
              </a:rPr>
              <a:t>N = Z: a</a:t>
            </a:r>
            <a:r>
              <a:rPr lang="en-US" baseline="-25000" dirty="0">
                <a:latin typeface="Nunito" pitchFamily="2" charset="0"/>
              </a:rPr>
              <a:t>n</a:t>
            </a:r>
            <a:r>
              <a:rPr lang="en-US" dirty="0">
                <a:latin typeface="Nunito" pitchFamily="2" charset="0"/>
              </a:rPr>
              <a:t> = a</a:t>
            </a:r>
            <a:r>
              <a:rPr lang="en-US" baseline="-25000" dirty="0">
                <a:latin typeface="Nunito" pitchFamily="2" charset="0"/>
              </a:rPr>
              <a:t>p</a:t>
            </a:r>
            <a:r>
              <a:rPr lang="en-US" dirty="0">
                <a:latin typeface="Nunito" pitchFamily="2" charset="0"/>
              </a:rPr>
              <a:t>, R</a:t>
            </a:r>
            <a:r>
              <a:rPr lang="en-US" baseline="-25000" dirty="0">
                <a:latin typeface="Nunito" pitchFamily="2" charset="0"/>
              </a:rPr>
              <a:t>n</a:t>
            </a:r>
            <a:r>
              <a:rPr lang="en-US" dirty="0">
                <a:latin typeface="Nunito" pitchFamily="2" charset="0"/>
              </a:rPr>
              <a:t> = R</a:t>
            </a:r>
            <a:r>
              <a:rPr lang="en-US" baseline="-25000" dirty="0">
                <a:latin typeface="Nunito" pitchFamily="2" charset="0"/>
              </a:rPr>
              <a:t>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5DB24D-9A76-22A3-5EF4-3087BC68F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404" y="5655846"/>
            <a:ext cx="1381948" cy="412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2A588-582A-80D6-913D-FD7FB6462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120" y="5712362"/>
            <a:ext cx="356044" cy="287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FA80BE-10E2-E150-1F20-0E866FFD0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848" y="5733896"/>
            <a:ext cx="356044" cy="28713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55B030-2662-002F-A267-65CB564DB476}"/>
              </a:ext>
            </a:extLst>
          </p:cNvPr>
          <p:cNvSpPr/>
          <p:nvPr/>
        </p:nvSpPr>
        <p:spPr>
          <a:xfrm>
            <a:off x="1144467" y="5511794"/>
            <a:ext cx="5579909" cy="74028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9CD12-5F26-4DC2-5C2C-6AA1ECD1CDFD}"/>
              </a:ext>
            </a:extLst>
          </p:cNvPr>
          <p:cNvSpPr txBox="1"/>
          <p:nvPr/>
        </p:nvSpPr>
        <p:spPr>
          <a:xfrm>
            <a:off x="8089012" y="5944303"/>
            <a:ext cx="2607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333333"/>
                </a:solidFill>
                <a:effectLst/>
                <a:latin typeface="Nunito" pitchFamily="2" charset="0"/>
              </a:rPr>
              <a:t>J. Phys. G,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 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Nunito" pitchFamily="2" charset="0"/>
              </a:rPr>
              <a:t>46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Nunito" pitchFamily="2" charset="0"/>
              </a:rPr>
              <a:t> (2019), 093003</a:t>
            </a:r>
            <a:endParaRPr lang="en-US" sz="14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4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4695-45AB-CECE-960B-D8AA866E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7" y="297471"/>
            <a:ext cx="10515600" cy="1325563"/>
          </a:xfrm>
        </p:spPr>
        <p:txBody>
          <a:bodyPr/>
          <a:lstStyle/>
          <a:p>
            <a:r>
              <a:rPr lang="en-US" b="1" dirty="0"/>
              <a:t>Equation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71DCA-72A6-4958-6054-5A260F86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2" y="1554163"/>
            <a:ext cx="7304937" cy="480218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Equation of state (EOS) - nontrivial relation between thermodynamic variables characterizing a medium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Necessary for description of any kind of matter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Nuclear EOS describe the energy per nucleon as a function of the neutron and proton densities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Plays role in description of early Universe, nucleosynthesis, neutron stars, supernovae, heavy-ion collision and nuclear structure (including </a:t>
            </a:r>
            <a:r>
              <a:rPr lang="en-US" b="1" dirty="0"/>
              <a:t>neutron skin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B403C-03DF-B4CD-3CC2-32CE80B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045EB-D406-4B01-31BC-83060193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87" y="518530"/>
            <a:ext cx="3191988" cy="2910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6F1195-E0D9-7C42-DB13-920169189915}"/>
              </a:ext>
            </a:extLst>
          </p:cNvPr>
          <p:cNvSpPr txBox="1"/>
          <p:nvPr/>
        </p:nvSpPr>
        <p:spPr>
          <a:xfrm>
            <a:off x="7996337" y="3385641"/>
            <a:ext cx="403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Fig.4 Ideal gas EOS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DB672E-62E3-7919-6111-9F05E45E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207" y="3866357"/>
            <a:ext cx="3382668" cy="2363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A85E37-40FA-B975-95EB-4D83FEA48025}"/>
              </a:ext>
            </a:extLst>
          </p:cNvPr>
          <p:cNvSpPr txBox="1"/>
          <p:nvPr/>
        </p:nvSpPr>
        <p:spPr>
          <a:xfrm>
            <a:off x="7996337" y="6252752"/>
            <a:ext cx="403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Fig.5 QCD phase diagram</a:t>
            </a:r>
          </a:p>
        </p:txBody>
      </p:sp>
    </p:spTree>
    <p:extLst>
      <p:ext uri="{BB962C8B-B14F-4D97-AF65-F5344CB8AC3E}">
        <p14:creationId xmlns:p14="http://schemas.microsoft.com/office/powerpoint/2010/main" val="339953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1FFB-CA96-D6EC-D690-2E8642AE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5" y="365125"/>
            <a:ext cx="10924714" cy="1325563"/>
          </a:xfrm>
        </p:spPr>
        <p:txBody>
          <a:bodyPr>
            <a:normAutofit/>
          </a:bodyPr>
          <a:lstStyle/>
          <a:p>
            <a:r>
              <a:rPr lang="en-US" b="1" dirty="0"/>
              <a:t>Liquid drop model and nuclear 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2824-BD82-1E0D-BD56-F1190C03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68" y="1690688"/>
            <a:ext cx="10515600" cy="5056594"/>
          </a:xfrm>
        </p:spPr>
        <p:txBody>
          <a:bodyPr>
            <a:normAutofit/>
          </a:bodyPr>
          <a:lstStyle/>
          <a:p>
            <a:r>
              <a:rPr lang="en-US" sz="2000" dirty="0"/>
              <a:t>Empirical parameterization of nucleus binding energy within </a:t>
            </a:r>
            <a:r>
              <a:rPr lang="de-DE" sz="2000" dirty="0"/>
              <a:t>Liquid Drop Model </a:t>
            </a:r>
            <a:r>
              <a:rPr lang="en-US" sz="2000" dirty="0"/>
              <a:t>(LDM):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800" dirty="0"/>
          </a:p>
          <a:p>
            <a:r>
              <a:rPr lang="en-US" sz="2000" dirty="0"/>
              <a:t>It is assumed that the drop is incompressible and has constant density:</a:t>
            </a:r>
          </a:p>
          <a:p>
            <a:endParaRPr lang="en-US" sz="2000" dirty="0"/>
          </a:p>
          <a:p>
            <a:r>
              <a:rPr lang="en-US" sz="2000" dirty="0"/>
              <a:t>To meet EOS definition, one must go to </a:t>
            </a:r>
            <a:br>
              <a:rPr lang="en-US" sz="2000" dirty="0"/>
            </a:br>
            <a:r>
              <a:rPr lang="en-US" sz="2000" dirty="0"/>
              <a:t>thermodynamic limit, when A-&gt;</a:t>
            </a:r>
            <a:r>
              <a:rPr lang="my-MM" sz="2000" dirty="0"/>
              <a:t>ထ</a:t>
            </a:r>
            <a:r>
              <a:rPr lang="en-US" sz="2000" dirty="0"/>
              <a:t>, but N:Z remains: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This can not describe density fluctuations, </a:t>
            </a:r>
            <a:br>
              <a:rPr lang="en-US" sz="2000" dirty="0"/>
            </a:br>
            <a:r>
              <a:rPr lang="en-US" sz="2000" dirty="0"/>
              <a:t>so, one must introduce density dependence: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3C6A0-FB5E-4685-F98A-04C70B0C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142" y="6383852"/>
            <a:ext cx="2743200" cy="365125"/>
          </a:xfrm>
        </p:spPr>
        <p:txBody>
          <a:bodyPr/>
          <a:lstStyle/>
          <a:p>
            <a:fld id="{F6A2FE89-8DEB-45E5-87B6-6D67BCC74E1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235-BEEE-44EC-B0E8-5281F18D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9" y="2154634"/>
            <a:ext cx="6932305" cy="86550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4236F7-E21B-AA02-F1C5-B1EC2382CABD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100652" y="2754196"/>
            <a:ext cx="498402" cy="35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55FE32-B7EC-971F-DEC7-B86811F20385}"/>
              </a:ext>
            </a:extLst>
          </p:cNvPr>
          <p:cNvSpPr txBox="1"/>
          <p:nvPr/>
        </p:nvSpPr>
        <p:spPr>
          <a:xfrm>
            <a:off x="898239" y="3113308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Binding energy per nucleon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692B7A-85B9-AACB-E20D-26B0E1C0CD6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557842" y="2789708"/>
            <a:ext cx="481477" cy="32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A713BB-5B1B-1DFF-8E03-EF9D74D24A06}"/>
              </a:ext>
            </a:extLst>
          </p:cNvPr>
          <p:cNvSpPr txBox="1"/>
          <p:nvPr/>
        </p:nvSpPr>
        <p:spPr>
          <a:xfrm>
            <a:off x="3323418" y="3113310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Surface tension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6971C9-4838-BCC2-2A37-81A255E282EA}"/>
              </a:ext>
            </a:extLst>
          </p:cNvPr>
          <p:cNvCxnSpPr>
            <a:cxnSpLocks/>
          </p:cNvCxnSpPr>
          <p:nvPr/>
        </p:nvCxnSpPr>
        <p:spPr>
          <a:xfrm flipH="1" flipV="1">
            <a:off x="5024868" y="2857168"/>
            <a:ext cx="358027" cy="27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6A7C9B-5DD9-E3CF-F12F-BB54E598DA46}"/>
              </a:ext>
            </a:extLst>
          </p:cNvPr>
          <p:cNvSpPr txBox="1"/>
          <p:nvPr/>
        </p:nvSpPr>
        <p:spPr>
          <a:xfrm>
            <a:off x="4871245" y="3113308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Coulomb repulsion among protons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BF5D71-0F00-5EE4-B27F-E3EA89FE8917}"/>
              </a:ext>
            </a:extLst>
          </p:cNvPr>
          <p:cNvCxnSpPr>
            <a:cxnSpLocks/>
          </p:cNvCxnSpPr>
          <p:nvPr/>
        </p:nvCxnSpPr>
        <p:spPr>
          <a:xfrm flipH="1" flipV="1">
            <a:off x="6611761" y="2723148"/>
            <a:ext cx="1535836" cy="13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82624F-0257-2101-D96D-CA636FAB09B5}"/>
              </a:ext>
            </a:extLst>
          </p:cNvPr>
          <p:cNvSpPr txBox="1"/>
          <p:nvPr/>
        </p:nvSpPr>
        <p:spPr>
          <a:xfrm>
            <a:off x="8187349" y="2618205"/>
            <a:ext cx="387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Pauli exclusion principle + strong </a:t>
            </a:r>
            <a:r>
              <a:rPr lang="en-US" sz="1400" dirty="0" err="1">
                <a:latin typeface="Nunito" pitchFamily="2" charset="0"/>
              </a:rPr>
              <a:t>isovector</a:t>
            </a:r>
            <a:r>
              <a:rPr lang="en-US" sz="1400" dirty="0">
                <a:latin typeface="Nunito" pitchFamily="2" charset="0"/>
              </a:rPr>
              <a:t> interactions that favors symmetric systems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85D72D-6F8F-E511-62FB-8F77C7FC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737" y="3504188"/>
            <a:ext cx="2351845" cy="6859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9569B0-DC02-6289-D847-230137FF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45" y="4293843"/>
            <a:ext cx="3589906" cy="7100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8C52A44-1C76-B993-2971-C056355DE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15" y="4969927"/>
            <a:ext cx="4511889" cy="3651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5F56EE-A541-03C8-14C8-A58E10E49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699" y="5599919"/>
            <a:ext cx="4443546" cy="57688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A08993-CA6F-9B3C-AEBD-36D39C0870A5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8281098" y="6040338"/>
            <a:ext cx="197830" cy="22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E6603ED-0AFB-1A86-ECA2-A3990A8F2F50}"/>
              </a:ext>
            </a:extLst>
          </p:cNvPr>
          <p:cNvSpPr txBox="1"/>
          <p:nvPr/>
        </p:nvSpPr>
        <p:spPr>
          <a:xfrm>
            <a:off x="6872699" y="6267516"/>
            <a:ext cx="281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Symmetric nuclear matter: N = Z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AAAC6D-0659-08F8-DADB-2E24EAC3E7B7}"/>
              </a:ext>
            </a:extLst>
          </p:cNvPr>
          <p:cNvCxnSpPr>
            <a:cxnSpLocks/>
          </p:cNvCxnSpPr>
          <p:nvPr/>
        </p:nvCxnSpPr>
        <p:spPr>
          <a:xfrm flipH="1" flipV="1">
            <a:off x="9826895" y="6015362"/>
            <a:ext cx="428508" cy="2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86E9C99-68DE-EC94-4999-82809407536E}"/>
              </a:ext>
            </a:extLst>
          </p:cNvPr>
          <p:cNvSpPr txBox="1"/>
          <p:nvPr/>
        </p:nvSpPr>
        <p:spPr>
          <a:xfrm>
            <a:off x="9867065" y="6267516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Nunito" pitchFamily="2" charset="0"/>
              </a:rPr>
              <a:t>Symmetry energy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0B59F01-F25F-3856-CCC5-52C3BC2BD5FA}"/>
              </a:ext>
            </a:extLst>
          </p:cNvPr>
          <p:cNvSpPr/>
          <p:nvPr/>
        </p:nvSpPr>
        <p:spPr>
          <a:xfrm>
            <a:off x="772600" y="2168078"/>
            <a:ext cx="7259585" cy="81655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A405BCE-05B9-DB4D-AB47-1DE75A9E7ED6}"/>
              </a:ext>
            </a:extLst>
          </p:cNvPr>
          <p:cNvSpPr/>
          <p:nvPr/>
        </p:nvSpPr>
        <p:spPr>
          <a:xfrm>
            <a:off x="9224737" y="3450645"/>
            <a:ext cx="2351845" cy="75254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47CBF9B-5D97-7399-05EB-A4E4ADEA35BE}"/>
              </a:ext>
            </a:extLst>
          </p:cNvPr>
          <p:cNvSpPr/>
          <p:nvPr/>
        </p:nvSpPr>
        <p:spPr>
          <a:xfrm>
            <a:off x="7223690" y="4306891"/>
            <a:ext cx="4672442" cy="100287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850CB85-FBBA-DF23-6063-C3CCB6AE6F10}"/>
              </a:ext>
            </a:extLst>
          </p:cNvPr>
          <p:cNvSpPr/>
          <p:nvPr/>
        </p:nvSpPr>
        <p:spPr>
          <a:xfrm>
            <a:off x="6771297" y="5602871"/>
            <a:ext cx="4711172" cy="53789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764BBC-2596-1B5A-2037-A23CC7F7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127" y="4184722"/>
            <a:ext cx="3202713" cy="236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70D8F-501D-8C0D-26EE-025D59E9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4" y="98792"/>
            <a:ext cx="11865747" cy="1325563"/>
          </a:xfrm>
        </p:spPr>
        <p:txBody>
          <a:bodyPr/>
          <a:lstStyle/>
          <a:p>
            <a:r>
              <a:rPr lang="en-US" b="1" dirty="0"/>
              <a:t>Symmetry energy and its slope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A9E8-616B-D19A-0934-2B1117A8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0" y="2027538"/>
            <a:ext cx="10515600" cy="63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Performing a Taylor series expansion around saturation density we get: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7F413-FD2A-589C-2DE7-8A93030D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339158"/>
            <a:ext cx="2743200" cy="365125"/>
          </a:xfrm>
        </p:spPr>
        <p:txBody>
          <a:bodyPr/>
          <a:lstStyle/>
          <a:p>
            <a:fld id="{F6A2FE89-8DEB-45E5-87B6-6D67BCC74E1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C4F10-407A-BB24-00AE-0243CE44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56" y="2589277"/>
            <a:ext cx="4619625" cy="728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EB9A2-C508-0E3F-A8A9-CB408BD7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444" y="2707645"/>
            <a:ext cx="2433638" cy="522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CA0C69-5CBF-53C5-942F-49E2DA941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97" y="3542689"/>
            <a:ext cx="2352675" cy="942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7148E2-C85C-8753-180F-45D8C86BCEAD}"/>
              </a:ext>
            </a:extLst>
          </p:cNvPr>
          <p:cNvSpPr txBox="1"/>
          <p:nvPr/>
        </p:nvSpPr>
        <p:spPr>
          <a:xfrm>
            <a:off x="4325812" y="3649373"/>
            <a:ext cx="66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symmetry energy slope parameter (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unito" pitchFamily="2" charset="0"/>
              </a:rPr>
              <a:t>a measure of the slope of the symmetry energy at saturation)</a:t>
            </a:r>
            <a:endParaRPr lang="en-US" sz="2000" dirty="0">
              <a:latin typeface="Nunito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B247A5-F671-1F9E-601A-B84D53BE01D4}"/>
              </a:ext>
            </a:extLst>
          </p:cNvPr>
          <p:cNvSpPr/>
          <p:nvPr/>
        </p:nvSpPr>
        <p:spPr>
          <a:xfrm>
            <a:off x="884931" y="2555789"/>
            <a:ext cx="7397933" cy="79545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32CD1C-F742-6213-C6F5-3C5FD4FD67C0}"/>
              </a:ext>
            </a:extLst>
          </p:cNvPr>
          <p:cNvSpPr/>
          <p:nvPr/>
        </p:nvSpPr>
        <p:spPr>
          <a:xfrm>
            <a:off x="981072" y="3562471"/>
            <a:ext cx="2595114" cy="88169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26E1D7D-B3A6-AA09-67D1-B613DA6913DB}"/>
              </a:ext>
            </a:extLst>
          </p:cNvPr>
          <p:cNvSpPr/>
          <p:nvPr/>
        </p:nvSpPr>
        <p:spPr>
          <a:xfrm rot="10800000">
            <a:off x="3842516" y="3894308"/>
            <a:ext cx="356882" cy="19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F0EAF-3280-5558-E91D-BA3C65F1360D}"/>
              </a:ext>
            </a:extLst>
          </p:cNvPr>
          <p:cNvSpPr txBox="1"/>
          <p:nvPr/>
        </p:nvSpPr>
        <p:spPr>
          <a:xfrm>
            <a:off x="341048" y="4865974"/>
            <a:ext cx="8021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Thus, neutron skin can be explained as a result of a </a:t>
            </a:r>
            <a:r>
              <a:rPr lang="en-US" sz="2200" b="1" dirty="0">
                <a:latin typeface="Nunito" pitchFamily="2" charset="0"/>
              </a:rPr>
              <a:t>balance</a:t>
            </a:r>
            <a:r>
              <a:rPr lang="en-US" sz="2200" dirty="0">
                <a:latin typeface="Nunito" pitchFamily="2" charset="0"/>
              </a:rPr>
              <a:t> between the </a:t>
            </a:r>
            <a:r>
              <a:rPr lang="en-US" sz="2200" b="1" dirty="0">
                <a:latin typeface="Nunito" pitchFamily="2" charset="0"/>
              </a:rPr>
              <a:t>symmetry energy</a:t>
            </a:r>
            <a:r>
              <a:rPr lang="en-US" sz="2200" dirty="0">
                <a:latin typeface="Nunito" pitchFamily="2" charset="0"/>
              </a:rPr>
              <a:t>, which is smaller on the nuclear periphery because of lower density, and </a:t>
            </a:r>
            <a:r>
              <a:rPr lang="en-US" sz="2200" b="1" dirty="0">
                <a:latin typeface="Nunito" pitchFamily="2" charset="0"/>
              </a:rPr>
              <a:t>surface tension</a:t>
            </a:r>
            <a:r>
              <a:rPr lang="en-US" sz="2200" dirty="0">
                <a:latin typeface="Nunito" pitchFamily="2" charset="0"/>
              </a:rPr>
              <a:t>, which rises towards nuclear surface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4CF4B-37DE-2839-3F8C-269B90843229}"/>
              </a:ext>
            </a:extLst>
          </p:cNvPr>
          <p:cNvSpPr txBox="1"/>
          <p:nvPr/>
        </p:nvSpPr>
        <p:spPr>
          <a:xfrm>
            <a:off x="7828401" y="6317712"/>
            <a:ext cx="403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Fig.6 Schematic representation of neutron skin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06D4F1-8A75-B93F-E0E9-5D8B3C1F1820}"/>
              </a:ext>
            </a:extLst>
          </p:cNvPr>
          <p:cNvSpPr txBox="1">
            <a:spLocks/>
          </p:cNvSpPr>
          <p:nvPr/>
        </p:nvSpPr>
        <p:spPr>
          <a:xfrm>
            <a:off x="428382" y="1178609"/>
            <a:ext cx="10926157" cy="95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The nuclear symmetry energy </a:t>
            </a:r>
            <a:r>
              <a:rPr lang="en-US" sz="2200" b="1" i="1" dirty="0"/>
              <a:t>S </a:t>
            </a:r>
            <a:r>
              <a:rPr lang="en-US" sz="2200" dirty="0"/>
              <a:t>describes an increase in energy as matter changes from a symmetric configuration of equal numbers of neutrons and protons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20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7636-605E-F0B7-8298-CA6E3E70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5" y="289490"/>
            <a:ext cx="10515600" cy="1325563"/>
          </a:xfrm>
        </p:spPr>
        <p:txBody>
          <a:bodyPr/>
          <a:lstStyle/>
          <a:p>
            <a:r>
              <a:rPr lang="en-US" b="1" dirty="0"/>
              <a:t>Relation between </a:t>
            </a:r>
            <a:r>
              <a:rPr lang="en-GB" sz="4400" b="1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b="1" dirty="0" err="1"/>
              <a:t>r</a:t>
            </a:r>
            <a:r>
              <a:rPr lang="en-US" b="1" baseline="-25000" dirty="0" err="1"/>
              <a:t>np</a:t>
            </a:r>
            <a:r>
              <a:rPr lang="en-US" b="1" dirty="0"/>
              <a:t> and </a:t>
            </a:r>
            <a:r>
              <a:rPr lang="en-US" b="1" i="1" dirty="0"/>
              <a:t>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468B-5544-7B94-C79E-9A32E240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C0030-8292-57C1-9DF1-193CC53F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4" y="1615053"/>
            <a:ext cx="6690290" cy="4557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6FF677-336D-F376-3ED1-97C526AAA932}"/>
              </a:ext>
            </a:extLst>
          </p:cNvPr>
          <p:cNvSpPr txBox="1"/>
          <p:nvPr/>
        </p:nvSpPr>
        <p:spPr>
          <a:xfrm>
            <a:off x="7401548" y="1652593"/>
            <a:ext cx="44114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For </a:t>
            </a:r>
            <a:r>
              <a:rPr lang="en-US" sz="2200" baseline="30000" dirty="0">
                <a:latin typeface="Nunito" pitchFamily="2" charset="0"/>
              </a:rPr>
              <a:t>208</a:t>
            </a:r>
            <a:r>
              <a:rPr lang="en-US" sz="2200" dirty="0">
                <a:latin typeface="Nunito" pitchFamily="2" charset="0"/>
              </a:rPr>
              <a:t>Pb nucleus, many theoretical models predict substantially different</a:t>
            </a:r>
            <a:r>
              <a:rPr lang="ru-RU" sz="2200" dirty="0">
                <a:latin typeface="Nunito" pitchFamily="2" charset="0"/>
              </a:rPr>
              <a:t> </a:t>
            </a:r>
            <a:r>
              <a:rPr lang="en-US" sz="2200" dirty="0">
                <a:latin typeface="Nunito" pitchFamily="2" charset="0"/>
              </a:rPr>
              <a:t>neutron skin thickness </a:t>
            </a:r>
            <a:r>
              <a:rPr lang="en-GB" sz="22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2200" dirty="0" err="1">
                <a:latin typeface="Nunito" pitchFamily="2" charset="0"/>
              </a:rPr>
              <a:t>r</a:t>
            </a:r>
            <a:r>
              <a:rPr lang="en-US" sz="2200" baseline="-25000" dirty="0" err="1">
                <a:latin typeface="Nunito" pitchFamily="2" charset="0"/>
              </a:rPr>
              <a:t>np</a:t>
            </a:r>
            <a:r>
              <a:rPr lang="en-US" sz="2200" dirty="0">
                <a:latin typeface="Nunito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However, there is clear linear dependence between </a:t>
            </a:r>
            <a:r>
              <a:rPr lang="en-GB" sz="22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2200" dirty="0" err="1">
                <a:latin typeface="Nunito" pitchFamily="2" charset="0"/>
              </a:rPr>
              <a:t>r</a:t>
            </a:r>
            <a:r>
              <a:rPr lang="en-US" sz="2200" baseline="-25000" dirty="0" err="1">
                <a:latin typeface="Nunito" pitchFamily="2" charset="0"/>
              </a:rPr>
              <a:t>np</a:t>
            </a:r>
            <a:r>
              <a:rPr lang="en-US" sz="2200" dirty="0">
                <a:latin typeface="Nunito" pitchFamily="2" charset="0"/>
              </a:rPr>
              <a:t> and L predicted by these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unito" pitchFamily="2" charset="0"/>
              </a:rPr>
              <a:t>This allows for model-independent extraction of L from a measurement of neutron skin thickness in </a:t>
            </a:r>
            <a:r>
              <a:rPr lang="en-US" sz="2200" baseline="30000" dirty="0">
                <a:latin typeface="Nunito" pitchFamily="2" charset="0"/>
              </a:rPr>
              <a:t>208</a:t>
            </a:r>
            <a:r>
              <a:rPr lang="en-US" sz="2200" dirty="0">
                <a:latin typeface="Nunito" pitchFamily="2" charset="0"/>
              </a:rPr>
              <a:t>Pb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C3E93-0A27-DB6B-8130-E6E71590505F}"/>
              </a:ext>
            </a:extLst>
          </p:cNvPr>
          <p:cNvSpPr txBox="1"/>
          <p:nvPr/>
        </p:nvSpPr>
        <p:spPr>
          <a:xfrm>
            <a:off x="4600751" y="5836875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Nunito" pitchFamily="2" charset="0"/>
              </a:rPr>
              <a:t>PRL 106, 252501 (2011)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7EB0A-F0EF-D46D-67A1-7FBF1C3CBCF3}"/>
              </a:ext>
            </a:extLst>
          </p:cNvPr>
          <p:cNvSpPr txBox="1"/>
          <p:nvPr/>
        </p:nvSpPr>
        <p:spPr>
          <a:xfrm>
            <a:off x="711258" y="6094510"/>
            <a:ext cx="630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Fig.7 Correlation between theoretically predicted neutron skin thickness values in </a:t>
            </a:r>
            <a:r>
              <a:rPr lang="en-US" sz="1400" baseline="30000" dirty="0">
                <a:latin typeface="Nunito" pitchFamily="2" charset="0"/>
              </a:rPr>
              <a:t>208</a:t>
            </a:r>
            <a:r>
              <a:rPr lang="en-US" sz="1400" dirty="0">
                <a:latin typeface="Nunito" pitchFamily="2" charset="0"/>
              </a:rPr>
              <a:t>Pb and symmetry energy slope  </a:t>
            </a:r>
          </a:p>
        </p:txBody>
      </p:sp>
    </p:spTree>
    <p:extLst>
      <p:ext uri="{BB962C8B-B14F-4D97-AF65-F5344CB8AC3E}">
        <p14:creationId xmlns:p14="http://schemas.microsoft.com/office/powerpoint/2010/main" val="247883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A12AC4-F7CA-5491-1B3F-88AEA0E6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025" y="1186410"/>
            <a:ext cx="3261990" cy="18625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0C400-DD96-1940-7DCD-4C8ECD3D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FE89-8DEB-45E5-87B6-6D67BCC74E17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3FC358-DBDB-5463-58C6-2D530129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45" y="196276"/>
            <a:ext cx="10515600" cy="1325563"/>
          </a:xfrm>
        </p:spPr>
        <p:txBody>
          <a:bodyPr/>
          <a:lstStyle/>
          <a:p>
            <a:r>
              <a:rPr lang="en-US" b="1" dirty="0"/>
              <a:t>Parity-violating electron scattering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6A736-BB71-3491-D6DA-2A463B8FDEBC}"/>
              </a:ext>
            </a:extLst>
          </p:cNvPr>
          <p:cNvSpPr txBox="1"/>
          <p:nvPr/>
        </p:nvSpPr>
        <p:spPr>
          <a:xfrm>
            <a:off x="7786550" y="5826709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Nunito" pitchFamily="2" charset="0"/>
              </a:rPr>
              <a:t>PRL 106, 252501 (2011)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B3CBAD-CA11-4427-950F-583D045D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21" y="4199736"/>
            <a:ext cx="4762500" cy="885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88199F-5CA8-4A0C-D665-A174D2A34D30}"/>
              </a:ext>
            </a:extLst>
          </p:cNvPr>
          <p:cNvSpPr txBox="1"/>
          <p:nvPr/>
        </p:nvSpPr>
        <p:spPr>
          <a:xfrm>
            <a:off x="364029" y="1534474"/>
            <a:ext cx="71819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Nunito" pitchFamily="2" charset="0"/>
              </a:rPr>
              <a:t>Coupling of the Z</a:t>
            </a:r>
            <a:r>
              <a:rPr lang="en-US" sz="2300" baseline="30000" dirty="0">
                <a:latin typeface="Nunito" pitchFamily="2" charset="0"/>
              </a:rPr>
              <a:t>0 </a:t>
            </a:r>
            <a:r>
              <a:rPr lang="en-US" sz="2300" dirty="0">
                <a:latin typeface="Nunito" pitchFamily="2" charset="0"/>
              </a:rPr>
              <a:t>boson to neutrons is significantly larger than to protons, and right- and left-handed electrons interact with neutrons with different cross-sections.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Nunito" pitchFamily="2" charset="0"/>
              </a:rPr>
              <a:t>This leads to parity-violating asymmetry in electron-nucleus scattering: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64279-2D32-A60C-2A4B-7E5D69CD18F5}"/>
              </a:ext>
            </a:extLst>
          </p:cNvPr>
          <p:cNvSpPr txBox="1"/>
          <p:nvPr/>
        </p:nvSpPr>
        <p:spPr>
          <a:xfrm>
            <a:off x="364028" y="5230668"/>
            <a:ext cx="67736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Nunito" pitchFamily="2" charset="0"/>
              </a:rPr>
              <a:t>PREX experiment used that to determine the neutron skin thickness of </a:t>
            </a:r>
            <a:r>
              <a:rPr lang="en-US" sz="2300" baseline="30000" dirty="0">
                <a:latin typeface="Nunito" pitchFamily="2" charset="0"/>
              </a:rPr>
              <a:t>208</a:t>
            </a:r>
            <a:r>
              <a:rPr lang="en-US" sz="2300" dirty="0">
                <a:latin typeface="Nunito" pitchFamily="2" charset="0"/>
              </a:rPr>
              <a:t>Pb: </a:t>
            </a:r>
            <a:r>
              <a:rPr lang="en-GB" sz="23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2300" dirty="0" err="1">
                <a:latin typeface="Nunito" pitchFamily="2" charset="0"/>
              </a:rPr>
              <a:t>r</a:t>
            </a:r>
            <a:r>
              <a:rPr lang="en-US" sz="2300" baseline="-25000" dirty="0" err="1">
                <a:latin typeface="Nunito" pitchFamily="2" charset="0"/>
              </a:rPr>
              <a:t>np</a:t>
            </a:r>
            <a:r>
              <a:rPr lang="en-US" sz="2300" dirty="0">
                <a:latin typeface="Nunito" pitchFamily="2" charset="0"/>
              </a:rPr>
              <a:t> = 0.28</a:t>
            </a:r>
            <a:r>
              <a:rPr lang="en-US" sz="23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300" b="0" i="0" dirty="0">
                <a:effectLst/>
                <a:latin typeface="Nunito" pitchFamily="2" charset="0"/>
              </a:rPr>
              <a:t>± 0.07 </a:t>
            </a:r>
            <a:r>
              <a:rPr lang="en-US" sz="2300" b="0" i="0" dirty="0" err="1">
                <a:effectLst/>
                <a:latin typeface="Nunito" pitchFamily="2" charset="0"/>
              </a:rPr>
              <a:t>fm</a:t>
            </a:r>
            <a:endParaRPr lang="en-US" sz="23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Nunito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0D80E0C-A670-501B-2F72-B38B07C45DC2}"/>
              </a:ext>
            </a:extLst>
          </p:cNvPr>
          <p:cNvSpPr/>
          <p:nvPr/>
        </p:nvSpPr>
        <p:spPr>
          <a:xfrm>
            <a:off x="1364324" y="4203870"/>
            <a:ext cx="4983209" cy="88169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9EF90-4BBD-8269-ED45-E713F5D7FFD7}"/>
              </a:ext>
            </a:extLst>
          </p:cNvPr>
          <p:cNvSpPr txBox="1"/>
          <p:nvPr/>
        </p:nvSpPr>
        <p:spPr>
          <a:xfrm>
            <a:off x="6241869" y="6412285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Fig.9 Correlation between A</a:t>
            </a:r>
            <a:r>
              <a:rPr lang="en-US" sz="1400" baseline="-25000" dirty="0">
                <a:latin typeface="Nunito" pitchFamily="2" charset="0"/>
              </a:rPr>
              <a:t>PV</a:t>
            </a:r>
            <a:r>
              <a:rPr lang="en-US" sz="1400" dirty="0">
                <a:latin typeface="Nunito" pitchFamily="2" charset="0"/>
              </a:rPr>
              <a:t>, R</a:t>
            </a:r>
            <a:r>
              <a:rPr lang="en-US" sz="1400" baseline="-25000" dirty="0">
                <a:latin typeface="Nunito" pitchFamily="2" charset="0"/>
              </a:rPr>
              <a:t>W</a:t>
            </a:r>
            <a:r>
              <a:rPr lang="en-US" sz="1400" dirty="0">
                <a:latin typeface="Nunito" pitchFamily="2" charset="0"/>
              </a:rPr>
              <a:t> and </a:t>
            </a:r>
            <a:r>
              <a:rPr lang="en-GB" sz="1400" b="0" strike="noStrike" spc="-1" dirty="0">
                <a:solidFill>
                  <a:srgbClr val="000000"/>
                </a:solidFill>
                <a:latin typeface="Symbol"/>
                <a:ea typeface="Noto Sans CJK SC"/>
              </a:rPr>
              <a:t>D</a:t>
            </a:r>
            <a:r>
              <a:rPr lang="en-US" sz="1400" dirty="0" err="1">
                <a:latin typeface="Nunito" pitchFamily="2" charset="0"/>
              </a:rPr>
              <a:t>r</a:t>
            </a:r>
            <a:r>
              <a:rPr lang="en-US" sz="1400" baseline="-25000" dirty="0" err="1">
                <a:latin typeface="Nunito" pitchFamily="2" charset="0"/>
              </a:rPr>
              <a:t>np</a:t>
            </a:r>
            <a:r>
              <a:rPr lang="en-US" sz="1400" dirty="0">
                <a:latin typeface="Nunito" pitchFamily="2" charset="0"/>
              </a:rPr>
              <a:t> in </a:t>
            </a:r>
            <a:r>
              <a:rPr lang="en-US" sz="1400" baseline="30000" dirty="0">
                <a:latin typeface="Nunito" pitchFamily="2" charset="0"/>
              </a:rPr>
              <a:t>208</a:t>
            </a:r>
            <a:r>
              <a:rPr lang="en-US" sz="1400" dirty="0">
                <a:latin typeface="Nunito" pitchFamily="2" charset="0"/>
              </a:rPr>
              <a:t>Pb at PREX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16EC4-D012-A2A5-C491-B95B30035E53}"/>
              </a:ext>
            </a:extLst>
          </p:cNvPr>
          <p:cNvSpPr txBox="1"/>
          <p:nvPr/>
        </p:nvSpPr>
        <p:spPr>
          <a:xfrm>
            <a:off x="6674528" y="2993437"/>
            <a:ext cx="63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unito" pitchFamily="2" charset="0"/>
              </a:rPr>
              <a:t>Fig.8 Feynman diagrams for electron scattering of nucleus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9C865-6DD6-EF61-C3E5-E1286E081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95" y="3328866"/>
            <a:ext cx="4587194" cy="3126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532BEC-24EB-7EFF-A37B-681E335E2868}"/>
              </a:ext>
            </a:extLst>
          </p:cNvPr>
          <p:cNvSpPr txBox="1"/>
          <p:nvPr/>
        </p:nvSpPr>
        <p:spPr>
          <a:xfrm>
            <a:off x="8141097" y="3484829"/>
            <a:ext cx="2620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  <a:latin typeface="Nunito" pitchFamily="2" charset="0"/>
              </a:rPr>
              <a:t>PRL 126(17), 172502</a:t>
            </a:r>
            <a:r>
              <a:rPr lang="en-US" sz="1400" i="1" dirty="0">
                <a:latin typeface="Nunito" pitchFamily="2" charset="0"/>
              </a:rPr>
              <a:t> (</a:t>
            </a:r>
            <a:r>
              <a:rPr lang="en-US" sz="1400" b="0" i="1" dirty="0">
                <a:effectLst/>
                <a:latin typeface="Nunito" pitchFamily="2" charset="0"/>
              </a:rPr>
              <a:t>2021)</a:t>
            </a:r>
            <a:endParaRPr lang="en-US" sz="1400" i="1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4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1612</Words>
  <Application>Microsoft Office PowerPoint</Application>
  <PresentationFormat>Widescreen</PresentationFormat>
  <Paragraphs>219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Nunito</vt:lpstr>
      <vt:lpstr>Nunito Light</vt:lpstr>
      <vt:lpstr>Symbol</vt:lpstr>
      <vt:lpstr>system-ui</vt:lpstr>
      <vt:lpstr>Wingdings</vt:lpstr>
      <vt:lpstr>Office Theme</vt:lpstr>
      <vt:lpstr>The Mainz Radius EXperiment (MREX): neutron skin measurement at MESA</vt:lpstr>
      <vt:lpstr>Outline</vt:lpstr>
      <vt:lpstr>Nucleon density distribution</vt:lpstr>
      <vt:lpstr>Neutron skin</vt:lpstr>
      <vt:lpstr>Equation of State</vt:lpstr>
      <vt:lpstr>Liquid drop model and nuclear EOS</vt:lpstr>
      <vt:lpstr>Symmetry energy and its slope</vt:lpstr>
      <vt:lpstr>Relation between Drnp and L</vt:lpstr>
      <vt:lpstr>Parity-violating electron scattering</vt:lpstr>
      <vt:lpstr>Motivation for the Mainz Radius EXperiment</vt:lpstr>
      <vt:lpstr>Mainz Energy-Recovering Superconducting Accelerator </vt:lpstr>
      <vt:lpstr>The P2 experiment</vt:lpstr>
      <vt:lpstr>Outline for MREX</vt:lpstr>
      <vt:lpstr>MREX achievable uncertainty</vt:lpstr>
      <vt:lpstr>Target position and field strength</vt:lpstr>
      <vt:lpstr>Full Monte-Carlo simulation</vt:lpstr>
      <vt:lpstr>Acceptance and measuring time</vt:lpstr>
      <vt:lpstr>Summary</vt:lpstr>
      <vt:lpstr>Back-up</vt:lpstr>
      <vt:lpstr>Experimental measurements of neutron skin</vt:lpstr>
      <vt:lpstr>Symmetry energy and L impact on physics</vt:lpstr>
      <vt:lpstr>Changes in the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MREX: neutron skin measurement at MESA</dc:title>
  <dc:creator>Kozyrev, Nikita</dc:creator>
  <cp:lastModifiedBy>Kozyrev, Nikita</cp:lastModifiedBy>
  <cp:revision>32</cp:revision>
  <dcterms:created xsi:type="dcterms:W3CDTF">2023-08-22T07:59:54Z</dcterms:created>
  <dcterms:modified xsi:type="dcterms:W3CDTF">2023-09-19T11:05:06Z</dcterms:modified>
</cp:coreProperties>
</file>