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2" r:id="rId3"/>
  </p:sldMasterIdLst>
  <p:notesMasterIdLst>
    <p:notesMasterId r:id="rId35"/>
  </p:notesMasterIdLst>
  <p:sldIdLst>
    <p:sldId id="418" r:id="rId4"/>
    <p:sldId id="437" r:id="rId5"/>
    <p:sldId id="420" r:id="rId6"/>
    <p:sldId id="419" r:id="rId7"/>
    <p:sldId id="421" r:id="rId8"/>
    <p:sldId id="402" r:id="rId9"/>
    <p:sldId id="431" r:id="rId10"/>
    <p:sldId id="438" r:id="rId11"/>
    <p:sldId id="457" r:id="rId12"/>
    <p:sldId id="458" r:id="rId13"/>
    <p:sldId id="404" r:id="rId14"/>
    <p:sldId id="454" r:id="rId15"/>
    <p:sldId id="455" r:id="rId16"/>
    <p:sldId id="398" r:id="rId17"/>
    <p:sldId id="432" r:id="rId18"/>
    <p:sldId id="451" r:id="rId19"/>
    <p:sldId id="433" r:id="rId20"/>
    <p:sldId id="456" r:id="rId21"/>
    <p:sldId id="434" r:id="rId22"/>
    <p:sldId id="428" r:id="rId23"/>
    <p:sldId id="459" r:id="rId24"/>
    <p:sldId id="381" r:id="rId25"/>
    <p:sldId id="452" r:id="rId26"/>
    <p:sldId id="435" r:id="rId27"/>
    <p:sldId id="436" r:id="rId28"/>
    <p:sldId id="449" r:id="rId29"/>
    <p:sldId id="446" r:id="rId30"/>
    <p:sldId id="450" r:id="rId31"/>
    <p:sldId id="448" r:id="rId32"/>
    <p:sldId id="447" r:id="rId33"/>
    <p:sldId id="312" r:id="rId3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FF0000"/>
    <a:srgbClr val="BFBFBF"/>
    <a:srgbClr val="F200DB"/>
    <a:srgbClr val="00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78" autoAdjust="0"/>
    <p:restoredTop sz="81486" autoAdjust="0"/>
  </p:normalViewPr>
  <p:slideViewPr>
    <p:cSldViewPr snapToGrid="0">
      <p:cViewPr>
        <p:scale>
          <a:sx n="50" d="100"/>
          <a:sy n="50" d="100"/>
        </p:scale>
        <p:origin x="1627" y="5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4F2E0-DA74-45F7-A510-84C6C1D4FC82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51AD5-BE59-4441-9FDC-5FD3D5BB66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184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51AD5-BE59-4441-9FDC-5FD3D5BB6622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4598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1 </a:t>
            </a:r>
            <a:r>
              <a:rPr lang="nl-NL" dirty="0" err="1" smtClean="0"/>
              <a:t>to</a:t>
            </a:r>
            <a:r>
              <a:rPr lang="nl-NL" dirty="0" smtClean="0"/>
              <a:t> 10 </a:t>
            </a:r>
            <a:r>
              <a:rPr lang="nl-NL" dirty="0" err="1" smtClean="0"/>
              <a:t>nJ</a:t>
            </a:r>
            <a:r>
              <a:rPr lang="nl-NL" baseline="0" dirty="0" smtClean="0"/>
              <a:t> at 32 nm at 30 Hz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51AD5-BE59-4441-9FDC-5FD3D5BB6622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924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BEB258-850D-40CE-ABA8-33F4F08DF28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</a:endParaRPr>
          </a:p>
        </p:txBody>
      </p:sp>
      <p:sp>
        <p:nvSpPr>
          <p:cNvPr id="2" name="Tijdelijke aanduiding voor dia-afbeelding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Tijdelijke aanduiding voor notities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82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Theory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contributions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51AD5-BE59-4441-9FDC-5FD3D5BB662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347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51AD5-BE59-4441-9FDC-5FD3D5BB662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5634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Versimpeld model!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51AD5-BE59-4441-9FDC-5FD3D5BB662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3240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Check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influence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phase</a:t>
            </a:r>
            <a:r>
              <a:rPr lang="nl-NL" baseline="0" dirty="0" smtClean="0"/>
              <a:t> shift of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HHG: </a:t>
            </a:r>
            <a:r>
              <a:rPr lang="nl-NL" baseline="0" dirty="0" err="1" smtClean="0"/>
              <a:t>conclusion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if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pulse</a:t>
            </a:r>
            <a:r>
              <a:rPr lang="nl-NL" baseline="0" dirty="0" smtClean="0"/>
              <a:t> are &gt;100 ns apart </a:t>
            </a:r>
            <a:r>
              <a:rPr lang="nl-NL" baseline="0" dirty="0" err="1" smtClean="0"/>
              <a:t>there</a:t>
            </a:r>
            <a:r>
              <a:rPr lang="nl-NL" baseline="0" dirty="0" smtClean="0"/>
              <a:t> is a </a:t>
            </a:r>
            <a:r>
              <a:rPr lang="nl-NL" baseline="0" dirty="0" err="1" smtClean="0"/>
              <a:t>negligble</a:t>
            </a:r>
            <a:r>
              <a:rPr lang="nl-NL" baseline="0" dirty="0" smtClean="0"/>
              <a:t> effect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51AD5-BE59-4441-9FDC-5FD3D5BB6622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4407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Old picture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51AD5-BE59-4441-9FDC-5FD3D5BB6622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2355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Accuracy</a:t>
            </a:r>
            <a:r>
              <a:rPr lang="nl-NL" dirty="0" smtClean="0"/>
              <a:t> ~</a:t>
            </a:r>
            <a:r>
              <a:rPr lang="nl-NL" dirty="0" err="1" smtClean="0"/>
              <a:t>um</a:t>
            </a:r>
            <a:r>
              <a:rPr lang="nl-NL" dirty="0" smtClean="0"/>
              <a:t>, </a:t>
            </a:r>
            <a:r>
              <a:rPr lang="nl-NL" dirty="0" err="1" smtClean="0"/>
              <a:t>stability</a:t>
            </a:r>
            <a:r>
              <a:rPr lang="nl-NL" dirty="0" smtClean="0"/>
              <a:t> </a:t>
            </a:r>
            <a:r>
              <a:rPr lang="nl-NL" dirty="0" err="1" smtClean="0"/>
              <a:t>fraction</a:t>
            </a:r>
            <a:r>
              <a:rPr lang="nl-NL" dirty="0" smtClean="0"/>
              <a:t> of a nm </a:t>
            </a:r>
            <a:r>
              <a:rPr lang="nl-NL" dirty="0" err="1" smtClean="0"/>
              <a:t>for</a:t>
            </a:r>
            <a:r>
              <a:rPr lang="nl-NL" dirty="0" smtClean="0"/>
              <a:t> short </a:t>
            </a:r>
            <a:r>
              <a:rPr lang="nl-NL" dirty="0" err="1" smtClean="0"/>
              <a:t>timescales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51AD5-BE59-4441-9FDC-5FD3D5BB6622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9855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ULN </a:t>
            </a:r>
            <a:r>
              <a:rPr lang="nl-NL" dirty="0" err="1" smtClean="0"/>
              <a:t>phase</a:t>
            </a:r>
            <a:r>
              <a:rPr lang="nl-NL" dirty="0" smtClean="0"/>
              <a:t> </a:t>
            </a:r>
            <a:r>
              <a:rPr lang="nl-NL" dirty="0" err="1" smtClean="0"/>
              <a:t>stability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short </a:t>
            </a:r>
            <a:r>
              <a:rPr lang="nl-NL" dirty="0" err="1" smtClean="0"/>
              <a:t>timescale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51AD5-BE59-4441-9FDC-5FD3D5BB6622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7655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ULN </a:t>
            </a:r>
            <a:r>
              <a:rPr lang="nl-NL" dirty="0" err="1" smtClean="0"/>
              <a:t>phase</a:t>
            </a:r>
            <a:r>
              <a:rPr lang="nl-NL" dirty="0" smtClean="0"/>
              <a:t> </a:t>
            </a:r>
            <a:r>
              <a:rPr lang="nl-NL" dirty="0" err="1" smtClean="0"/>
              <a:t>stability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short </a:t>
            </a:r>
            <a:r>
              <a:rPr lang="nl-NL" dirty="0" err="1" smtClean="0"/>
              <a:t>timescale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51AD5-BE59-4441-9FDC-5FD3D5BB6622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3982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42B8-049A-4FB9-8104-B715E4E9FB95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58C06-7EA5-44A0-BA2D-D6FC03E8D9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4126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42B8-049A-4FB9-8104-B715E4E9FB95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58C06-7EA5-44A0-BA2D-D6FC03E8D9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371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42B8-049A-4FB9-8104-B715E4E9FB95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58C06-7EA5-44A0-BA2D-D6FC03E8D9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429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83267" y="6525344"/>
            <a:ext cx="2844800" cy="19685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ＭＳ Ｐゴシック" charset="0"/>
                <a:cs typeface="ＭＳ Ｐゴシック" charset="0"/>
              </a:defRPr>
            </a:lvl1pPr>
          </a:lstStyle>
          <a:p>
            <a:fld id="{34A7960A-7D38-497B-A46A-734FF2F6C4D7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790951" y="6616700"/>
            <a:ext cx="3860800" cy="268288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431117" y="6525344"/>
            <a:ext cx="2844800" cy="26035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ECE83B6B-D259-4787-9DD8-C94577F447E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5312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83267" y="6525344"/>
            <a:ext cx="2844800" cy="19685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ＭＳ Ｐゴシック" charset="0"/>
                <a:cs typeface="ＭＳ Ｐゴシック" charset="0"/>
              </a:defRPr>
            </a:lvl1pPr>
          </a:lstStyle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431117" y="6525344"/>
            <a:ext cx="2844800" cy="26035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ECE83B6B-D259-4787-9DD8-C94577F447E6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385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83267" y="6597650"/>
            <a:ext cx="2844800" cy="1968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E0940829-9408-4214-B8F5-8A83698679EA}" type="datetime1">
              <a:rPr lang="nl-NL" smtClean="0"/>
              <a:pPr/>
              <a:t>21-6-2022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790951" y="6616700"/>
            <a:ext cx="3860800" cy="268288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ECE83B6B-D259-4787-9DD8-C94577F447E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6227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052513"/>
            <a:ext cx="5384800" cy="5218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052513"/>
            <a:ext cx="5384800" cy="5218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583267" y="6597650"/>
            <a:ext cx="2844800" cy="1968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90269D0F-2369-4CD3-B452-5B3135B07875}" type="datetime1">
              <a:rPr lang="nl-NL" smtClean="0"/>
              <a:pPr/>
              <a:t>21-6-2022</a:t>
            </a:fld>
            <a:endParaRPr lang="nl-NL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790951" y="6616700"/>
            <a:ext cx="3860800" cy="268288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ECE83B6B-D259-4787-9DD8-C94577F447E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1389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83267" y="6597650"/>
            <a:ext cx="2844800" cy="1968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B2535343-0B55-47F5-9D88-9D9884ED3EA6}" type="datetime1">
              <a:rPr lang="nl-NL" smtClean="0"/>
              <a:pPr/>
              <a:t>21-6-2022</a:t>
            </a:fld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790951" y="6616700"/>
            <a:ext cx="3860800" cy="268288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ECE83B6B-D259-4787-9DD8-C94577F447E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5031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83267" y="6597650"/>
            <a:ext cx="2844800" cy="1968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7963622D-3847-440E-868A-DC40594DDA5F}" type="datetime1">
              <a:rPr lang="nl-NL" smtClean="0"/>
              <a:pPr/>
              <a:t>21-6-2022</a:t>
            </a:fld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790951" y="6616700"/>
            <a:ext cx="3860800" cy="268288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ECE83B6B-D259-4787-9DD8-C94577F447E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8944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83267" y="6597650"/>
            <a:ext cx="2844800" cy="1968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DF67C38B-376F-4090-9CFF-F8F86BE3A1A3}" type="datetime1">
              <a:rPr lang="nl-NL" smtClean="0"/>
              <a:pPr/>
              <a:t>21-6-2022</a:t>
            </a:fld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790951" y="6616700"/>
            <a:ext cx="3860800" cy="268288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ECE83B6B-D259-4787-9DD8-C94577F447E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3883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583267" y="6597650"/>
            <a:ext cx="2844800" cy="1968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199368EE-D8C0-4FC5-828E-64F12AF39E79}" type="datetime1">
              <a:rPr lang="nl-NL" smtClean="0"/>
              <a:pPr/>
              <a:t>21-6-2022</a:t>
            </a:fld>
            <a:endParaRPr lang="nl-NL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790951" y="6616700"/>
            <a:ext cx="3860800" cy="268288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ECE83B6B-D259-4787-9DD8-C94577F447E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706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42B8-049A-4FB9-8104-B715E4E9FB95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58C06-7EA5-44A0-BA2D-D6FC03E8D9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316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583267" y="6597650"/>
            <a:ext cx="2844800" cy="1968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91FC24AB-3217-4A9C-9ADF-A5A48293A674}" type="datetime1">
              <a:rPr lang="nl-NL" smtClean="0"/>
              <a:pPr/>
              <a:t>21-6-2022</a:t>
            </a:fld>
            <a:endParaRPr lang="nl-NL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790951" y="6616700"/>
            <a:ext cx="3860800" cy="268288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ECE83B6B-D259-4787-9DD8-C94577F447E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2910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83267" y="6597650"/>
            <a:ext cx="2844800" cy="1968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E0E8BA47-F1EE-4866-B116-A4DE1DAEB9E1}" type="datetime1">
              <a:rPr lang="nl-NL" smtClean="0"/>
              <a:pPr/>
              <a:t>21-6-2022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790951" y="6616700"/>
            <a:ext cx="3860800" cy="268288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ECE83B6B-D259-4787-9DD8-C94577F447E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148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4017" y="146051"/>
            <a:ext cx="2743200" cy="612457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4417" y="146051"/>
            <a:ext cx="8026400" cy="612457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83267" y="6597650"/>
            <a:ext cx="2844800" cy="1968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8595ACE9-F4A0-4B6C-9603-7DB4CE8F7F70}" type="datetime1">
              <a:rPr lang="nl-NL" smtClean="0"/>
              <a:pPr/>
              <a:t>21-6-2022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790951" y="6616700"/>
            <a:ext cx="3860800" cy="268288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ECE83B6B-D259-4787-9DD8-C94577F447E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1005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17" y="146050"/>
            <a:ext cx="10972800" cy="6477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4417" y="1052513"/>
            <a:ext cx="5384800" cy="52181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2417" y="1052513"/>
            <a:ext cx="5384800" cy="253206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12417" y="3736975"/>
            <a:ext cx="5384800" cy="253365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83267" y="6597650"/>
            <a:ext cx="2844800" cy="1968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F55ABDC6-144C-475F-81E8-9EE46535175F}" type="datetime1">
              <a:rPr lang="nl-NL" smtClean="0"/>
              <a:pPr/>
              <a:t>21-6-2022</a:t>
            </a:fld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790951" y="6616700"/>
            <a:ext cx="3860800" cy="268288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endParaRPr lang="nl-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ECE83B6B-D259-4787-9DD8-C94577F447E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6940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24417" y="146051"/>
            <a:ext cx="10972800" cy="612457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83267" y="6597650"/>
            <a:ext cx="2844800" cy="1968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BF623A51-C93A-446F-AE23-2E0F4CCF19D9}" type="datetime1">
              <a:rPr lang="nl-NL" smtClean="0"/>
              <a:pPr/>
              <a:t>21-6-2022</a:t>
            </a:fld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790951" y="6616700"/>
            <a:ext cx="3860800" cy="268288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ECE83B6B-D259-4787-9DD8-C94577F447E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1638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2632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0"/>
          </p:nvPr>
        </p:nvSpPr>
        <p:spPr>
          <a:xfrm>
            <a:off x="3431117" y="6525344"/>
            <a:ext cx="2844800" cy="260350"/>
          </a:xfrm>
        </p:spPr>
        <p:txBody>
          <a:bodyPr/>
          <a:lstStyle/>
          <a:p>
            <a:fld id="{ECE83B6B-D259-4787-9DD8-C94577F447E6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0681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960" y="1121555"/>
            <a:ext cx="9144001" cy="2389065"/>
          </a:xfrm>
        </p:spPr>
        <p:txBody>
          <a:bodyPr anchor="b"/>
          <a:lstStyle>
            <a:lvl1pPr algn="ctr">
              <a:defRPr sz="7258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960" y="3602803"/>
            <a:ext cx="9144001" cy="1655445"/>
          </a:xfrm>
        </p:spPr>
        <p:txBody>
          <a:bodyPr/>
          <a:lstStyle>
            <a:lvl1pPr marL="0" indent="0" algn="ctr">
              <a:buNone/>
              <a:defRPr sz="2903"/>
            </a:lvl1pPr>
            <a:lvl2pPr marL="553075" indent="0" algn="ctr">
              <a:buNone/>
              <a:defRPr sz="2419"/>
            </a:lvl2pPr>
            <a:lvl3pPr marL="1106150" indent="0" algn="ctr">
              <a:buNone/>
              <a:defRPr sz="2177"/>
            </a:lvl3pPr>
            <a:lvl4pPr marL="1659225" indent="0" algn="ctr">
              <a:buNone/>
              <a:defRPr sz="1936"/>
            </a:lvl4pPr>
            <a:lvl5pPr marL="2212299" indent="0" algn="ctr">
              <a:buNone/>
              <a:defRPr sz="1936"/>
            </a:lvl5pPr>
            <a:lvl6pPr marL="2765374" indent="0" algn="ctr">
              <a:buNone/>
              <a:defRPr sz="1936"/>
            </a:lvl6pPr>
            <a:lvl7pPr marL="3318449" indent="0" algn="ctr">
              <a:buNone/>
              <a:defRPr sz="1936"/>
            </a:lvl7pPr>
            <a:lvl8pPr marL="3871524" indent="0" algn="ctr">
              <a:buNone/>
              <a:defRPr sz="1936"/>
            </a:lvl8pPr>
            <a:lvl9pPr marL="4424599" indent="0" algn="ctr">
              <a:buNone/>
              <a:defRPr sz="1936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1C737E-55B3-4742-A662-863F5CFC4542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7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DF88ED0-583A-4648-A3A1-8CDA92F97FD0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8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623" y="1709219"/>
            <a:ext cx="10515311" cy="2853819"/>
          </a:xfrm>
        </p:spPr>
        <p:txBody>
          <a:bodyPr anchor="b"/>
          <a:lstStyle>
            <a:lvl1pPr>
              <a:defRPr sz="7258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623" y="4589924"/>
            <a:ext cx="10515311" cy="1499888"/>
          </a:xfrm>
        </p:spPr>
        <p:txBody>
          <a:bodyPr/>
          <a:lstStyle>
            <a:lvl1pPr marL="0" indent="0">
              <a:buNone/>
              <a:defRPr sz="2903">
                <a:solidFill>
                  <a:schemeClr val="tx1">
                    <a:tint val="75000"/>
                  </a:schemeClr>
                </a:solidFill>
              </a:defRPr>
            </a:lvl1pPr>
            <a:lvl2pPr marL="553075" indent="0">
              <a:buNone/>
              <a:defRPr sz="2419">
                <a:solidFill>
                  <a:schemeClr val="tx1">
                    <a:tint val="75000"/>
                  </a:schemeClr>
                </a:solidFill>
              </a:defRPr>
            </a:lvl2pPr>
            <a:lvl3pPr marL="110615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3pPr>
            <a:lvl4pPr marL="1659225" indent="0">
              <a:buNone/>
              <a:defRPr sz="1936">
                <a:solidFill>
                  <a:schemeClr val="tx1">
                    <a:tint val="75000"/>
                  </a:schemeClr>
                </a:solidFill>
              </a:defRPr>
            </a:lvl4pPr>
            <a:lvl5pPr marL="2212299" indent="0">
              <a:buNone/>
              <a:defRPr sz="1936">
                <a:solidFill>
                  <a:schemeClr val="tx1">
                    <a:tint val="75000"/>
                  </a:schemeClr>
                </a:solidFill>
              </a:defRPr>
            </a:lvl5pPr>
            <a:lvl6pPr marL="2765374" indent="0">
              <a:buNone/>
              <a:defRPr sz="1936">
                <a:solidFill>
                  <a:schemeClr val="tx1">
                    <a:tint val="75000"/>
                  </a:schemeClr>
                </a:solidFill>
              </a:defRPr>
            </a:lvl6pPr>
            <a:lvl7pPr marL="3318449" indent="0">
              <a:buNone/>
              <a:defRPr sz="1936">
                <a:solidFill>
                  <a:schemeClr val="tx1">
                    <a:tint val="75000"/>
                  </a:schemeClr>
                </a:solidFill>
              </a:defRPr>
            </a:lvl7pPr>
            <a:lvl8pPr marL="3871524" indent="0">
              <a:buNone/>
              <a:defRPr sz="1936">
                <a:solidFill>
                  <a:schemeClr val="tx1">
                    <a:tint val="75000"/>
                  </a:schemeClr>
                </a:solidFill>
              </a:defRPr>
            </a:lvl8pPr>
            <a:lvl9pPr marL="4424599" indent="0">
              <a:buNone/>
              <a:defRPr sz="19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1FCBC15-4293-4C9A-B144-6262E5EF2AC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42B8-049A-4FB9-8104-B715E4E9FB95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58C06-7EA5-44A0-BA2D-D6FC03E8D9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399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8832" y="1603594"/>
            <a:ext cx="5393059" cy="3979214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86269" y="1603594"/>
            <a:ext cx="5394979" cy="3979214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A0B099E-A600-4397-AF88-666260B4F22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305" y="364890"/>
            <a:ext cx="10515311" cy="1325124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305" y="1680413"/>
            <a:ext cx="5158745" cy="823881"/>
          </a:xfrm>
        </p:spPr>
        <p:txBody>
          <a:bodyPr anchor="b"/>
          <a:lstStyle>
            <a:lvl1pPr marL="0" indent="0">
              <a:buNone/>
              <a:defRPr sz="2903" b="1"/>
            </a:lvl1pPr>
            <a:lvl2pPr marL="553075" indent="0">
              <a:buNone/>
              <a:defRPr sz="2419" b="1"/>
            </a:lvl2pPr>
            <a:lvl3pPr marL="1106150" indent="0">
              <a:buNone/>
              <a:defRPr sz="2177" b="1"/>
            </a:lvl3pPr>
            <a:lvl4pPr marL="1659225" indent="0">
              <a:buNone/>
              <a:defRPr sz="1936" b="1"/>
            </a:lvl4pPr>
            <a:lvl5pPr marL="2212299" indent="0">
              <a:buNone/>
              <a:defRPr sz="1936" b="1"/>
            </a:lvl5pPr>
            <a:lvl6pPr marL="2765374" indent="0">
              <a:buNone/>
              <a:defRPr sz="1936" b="1"/>
            </a:lvl6pPr>
            <a:lvl7pPr marL="3318449" indent="0">
              <a:buNone/>
              <a:defRPr sz="1936" b="1"/>
            </a:lvl7pPr>
            <a:lvl8pPr marL="3871524" indent="0">
              <a:buNone/>
              <a:defRPr sz="1936" b="1"/>
            </a:lvl8pPr>
            <a:lvl9pPr marL="4424599" indent="0">
              <a:buNone/>
              <a:defRPr sz="1936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305" y="2504294"/>
            <a:ext cx="5158745" cy="368538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825" y="1680413"/>
            <a:ext cx="5181792" cy="823881"/>
          </a:xfrm>
        </p:spPr>
        <p:txBody>
          <a:bodyPr anchor="b"/>
          <a:lstStyle>
            <a:lvl1pPr marL="0" indent="0">
              <a:buNone/>
              <a:defRPr sz="2903" b="1"/>
            </a:lvl1pPr>
            <a:lvl2pPr marL="553075" indent="0">
              <a:buNone/>
              <a:defRPr sz="2419" b="1"/>
            </a:lvl2pPr>
            <a:lvl3pPr marL="1106150" indent="0">
              <a:buNone/>
              <a:defRPr sz="2177" b="1"/>
            </a:lvl3pPr>
            <a:lvl4pPr marL="1659225" indent="0">
              <a:buNone/>
              <a:defRPr sz="1936" b="1"/>
            </a:lvl4pPr>
            <a:lvl5pPr marL="2212299" indent="0">
              <a:buNone/>
              <a:defRPr sz="1936" b="1"/>
            </a:lvl5pPr>
            <a:lvl6pPr marL="2765374" indent="0">
              <a:buNone/>
              <a:defRPr sz="1936" b="1"/>
            </a:lvl6pPr>
            <a:lvl7pPr marL="3318449" indent="0">
              <a:buNone/>
              <a:defRPr sz="1936" b="1"/>
            </a:lvl7pPr>
            <a:lvl8pPr marL="3871524" indent="0">
              <a:buNone/>
              <a:defRPr sz="1936" b="1"/>
            </a:lvl8pPr>
            <a:lvl9pPr marL="4424599" indent="0">
              <a:buNone/>
              <a:defRPr sz="1936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825" y="2504294"/>
            <a:ext cx="5181792" cy="368538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05491FE-32C8-450B-87E1-9E2C818EA14F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4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A62532-540B-4B70-858E-216F78FB6689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554106-F58F-4E2B-909F-71DE46BD51F1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1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305" y="457072"/>
            <a:ext cx="3933399" cy="1599752"/>
          </a:xfrm>
        </p:spPr>
        <p:txBody>
          <a:bodyPr anchor="b"/>
          <a:lstStyle>
            <a:lvl1pPr>
              <a:defRPr sz="387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714" y="987122"/>
            <a:ext cx="6170903" cy="4874154"/>
          </a:xfrm>
        </p:spPr>
        <p:txBody>
          <a:bodyPr/>
          <a:lstStyle>
            <a:lvl1pPr>
              <a:defRPr sz="3871"/>
            </a:lvl1pPr>
            <a:lvl2pPr>
              <a:defRPr sz="3387"/>
            </a:lvl2pPr>
            <a:lvl3pPr>
              <a:defRPr sz="2903"/>
            </a:lvl3pPr>
            <a:lvl4pPr>
              <a:defRPr sz="2419"/>
            </a:lvl4pPr>
            <a:lvl5pPr>
              <a:defRPr sz="2419"/>
            </a:lvl5pPr>
            <a:lvl6pPr>
              <a:defRPr sz="2419"/>
            </a:lvl6pPr>
            <a:lvl7pPr>
              <a:defRPr sz="2419"/>
            </a:lvl7pPr>
            <a:lvl8pPr>
              <a:defRPr sz="2419"/>
            </a:lvl8pPr>
            <a:lvl9pPr>
              <a:defRPr sz="2419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305" y="2056825"/>
            <a:ext cx="3933399" cy="3812133"/>
          </a:xfrm>
        </p:spPr>
        <p:txBody>
          <a:bodyPr/>
          <a:lstStyle>
            <a:lvl1pPr marL="0" indent="0">
              <a:buNone/>
              <a:defRPr sz="1936"/>
            </a:lvl1pPr>
            <a:lvl2pPr marL="553075" indent="0">
              <a:buNone/>
              <a:defRPr sz="1694"/>
            </a:lvl2pPr>
            <a:lvl3pPr marL="1106150" indent="0">
              <a:buNone/>
              <a:defRPr sz="1452"/>
            </a:lvl3pPr>
            <a:lvl4pPr marL="1659225" indent="0">
              <a:buNone/>
              <a:defRPr sz="1210"/>
            </a:lvl4pPr>
            <a:lvl5pPr marL="2212299" indent="0">
              <a:buNone/>
              <a:defRPr sz="1210"/>
            </a:lvl5pPr>
            <a:lvl6pPr marL="2765374" indent="0">
              <a:buNone/>
              <a:defRPr sz="1210"/>
            </a:lvl6pPr>
            <a:lvl7pPr marL="3318449" indent="0">
              <a:buNone/>
              <a:defRPr sz="1210"/>
            </a:lvl7pPr>
            <a:lvl8pPr marL="3871524" indent="0">
              <a:buNone/>
              <a:defRPr sz="1210"/>
            </a:lvl8pPr>
            <a:lvl9pPr marL="4424599" indent="0">
              <a:buNone/>
              <a:defRPr sz="121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CF248BD-42CD-456B-BDD9-7E8D8DC475BE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305" y="457072"/>
            <a:ext cx="3933399" cy="1599752"/>
          </a:xfrm>
        </p:spPr>
        <p:txBody>
          <a:bodyPr anchor="b"/>
          <a:lstStyle>
            <a:lvl1pPr>
              <a:defRPr sz="387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714" y="987122"/>
            <a:ext cx="6170903" cy="4874154"/>
          </a:xfrm>
        </p:spPr>
        <p:txBody>
          <a:bodyPr/>
          <a:lstStyle>
            <a:lvl1pPr marL="0" indent="0">
              <a:buNone/>
              <a:defRPr sz="3871"/>
            </a:lvl1pPr>
            <a:lvl2pPr marL="553075" indent="0">
              <a:buNone/>
              <a:defRPr sz="3387"/>
            </a:lvl2pPr>
            <a:lvl3pPr marL="1106150" indent="0">
              <a:buNone/>
              <a:defRPr sz="2903"/>
            </a:lvl3pPr>
            <a:lvl4pPr marL="1659225" indent="0">
              <a:buNone/>
              <a:defRPr sz="2419"/>
            </a:lvl4pPr>
            <a:lvl5pPr marL="2212299" indent="0">
              <a:buNone/>
              <a:defRPr sz="2419"/>
            </a:lvl5pPr>
            <a:lvl6pPr marL="2765374" indent="0">
              <a:buNone/>
              <a:defRPr sz="2419"/>
            </a:lvl6pPr>
            <a:lvl7pPr marL="3318449" indent="0">
              <a:buNone/>
              <a:defRPr sz="2419"/>
            </a:lvl7pPr>
            <a:lvl8pPr marL="3871524" indent="0">
              <a:buNone/>
              <a:defRPr sz="2419"/>
            </a:lvl8pPr>
            <a:lvl9pPr marL="4424599" indent="0">
              <a:buNone/>
              <a:defRPr sz="2419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305" y="2056825"/>
            <a:ext cx="3933399" cy="3812133"/>
          </a:xfrm>
        </p:spPr>
        <p:txBody>
          <a:bodyPr/>
          <a:lstStyle>
            <a:lvl1pPr marL="0" indent="0">
              <a:buNone/>
              <a:defRPr sz="1936"/>
            </a:lvl1pPr>
            <a:lvl2pPr marL="553075" indent="0">
              <a:buNone/>
              <a:defRPr sz="1694"/>
            </a:lvl2pPr>
            <a:lvl3pPr marL="1106150" indent="0">
              <a:buNone/>
              <a:defRPr sz="1452"/>
            </a:lvl3pPr>
            <a:lvl4pPr marL="1659225" indent="0">
              <a:buNone/>
              <a:defRPr sz="1210"/>
            </a:lvl4pPr>
            <a:lvl5pPr marL="2212299" indent="0">
              <a:buNone/>
              <a:defRPr sz="1210"/>
            </a:lvl5pPr>
            <a:lvl6pPr marL="2765374" indent="0">
              <a:buNone/>
              <a:defRPr sz="1210"/>
            </a:lvl6pPr>
            <a:lvl7pPr marL="3318449" indent="0">
              <a:buNone/>
              <a:defRPr sz="1210"/>
            </a:lvl7pPr>
            <a:lvl8pPr marL="3871524" indent="0">
              <a:buNone/>
              <a:defRPr sz="1210"/>
            </a:lvl8pPr>
            <a:lvl9pPr marL="4424599" indent="0">
              <a:buNone/>
              <a:defRPr sz="121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5C56C54-2693-4EF8-8A09-9B8A2FA26B6C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DEC2FCC-8164-4372-98C0-54D206090CB3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3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8624" y="272707"/>
            <a:ext cx="2742624" cy="5310101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8833" y="272707"/>
            <a:ext cx="8045413" cy="5310101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36C9091-184C-4871-A5F9-5DD5FE912803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6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42B8-049A-4FB9-8104-B715E4E9FB95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58C06-7EA5-44A0-BA2D-D6FC03E8D9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274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42B8-049A-4FB9-8104-B715E4E9FB95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58C06-7EA5-44A0-BA2D-D6FC03E8D9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9335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42B8-049A-4FB9-8104-B715E4E9FB95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58C06-7EA5-44A0-BA2D-D6FC03E8D9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191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42B8-049A-4FB9-8104-B715E4E9FB95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58C06-7EA5-44A0-BA2D-D6FC03E8D9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36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42B8-049A-4FB9-8104-B715E4E9FB95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58C06-7EA5-44A0-BA2D-D6FC03E8D9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192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42B8-049A-4FB9-8104-B715E4E9FB95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58C06-7EA5-44A0-BA2D-D6FC03E8D9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94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042B8-049A-4FB9-8104-B715E4E9FB95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58C06-7EA5-44A0-BA2D-D6FC03E8D9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2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146050"/>
            <a:ext cx="109728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052513"/>
            <a:ext cx="10972800" cy="521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Textmasterformate durch Klicken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31117" y="6597650"/>
            <a:ext cx="2844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ECE83B6B-D259-4787-9DD8-C94577F447E6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29" name="Rectangle 20"/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400"/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1036320" y="6544310"/>
            <a:ext cx="8890000" cy="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8" descr="vu-griffioen"/>
          <p:cNvPicPr>
            <a:picLocks noChangeAspect="1" noChangeArrowheads="1"/>
          </p:cNvPicPr>
          <p:nvPr userDrawn="1"/>
        </p:nvPicPr>
        <p:blipFill>
          <a:blip r:embed="rId17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5930583"/>
            <a:ext cx="697230" cy="69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logo_laserlab_web.jp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20" y="6205855"/>
            <a:ext cx="1833880" cy="45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80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MS PGothic" pitchFamily="34" charset="-128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MS PGothic" pitchFamily="34" charset="-128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MS PGothic" pitchFamily="34" charset="-128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MS PGothic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 txBox="1">
            <a:spLocks noGrp="1"/>
          </p:cNvSpPr>
          <p:nvPr>
            <p:ph type="title"/>
          </p:nvPr>
        </p:nvSpPr>
        <p:spPr>
          <a:xfrm>
            <a:off x="609319" y="273064"/>
            <a:ext cx="10971657" cy="11449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Tijdelijke aanduiding voor tekst 2"/>
          <p:cNvSpPr txBox="1">
            <a:spLocks noGrp="1"/>
          </p:cNvSpPr>
          <p:nvPr>
            <p:ph type="body" idx="1"/>
          </p:nvPr>
        </p:nvSpPr>
        <p:spPr>
          <a:xfrm>
            <a:off x="609319" y="1604413"/>
            <a:ext cx="10971657" cy="39774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 txBox="1">
            <a:spLocks noGrp="1"/>
          </p:cNvSpPr>
          <p:nvPr>
            <p:ph type="dt" sz="half" idx="2"/>
          </p:nvPr>
        </p:nvSpPr>
        <p:spPr>
          <a:xfrm>
            <a:off x="1253480" y="6247801"/>
            <a:ext cx="2617152" cy="47252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en-US" sz="1694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ijdelijke aanduiding voor voettekst 4"/>
          <p:cNvSpPr txBox="1">
            <a:spLocks noGrp="1"/>
          </p:cNvSpPr>
          <p:nvPr>
            <p:ph type="ftr" sz="quarter" idx="3"/>
          </p:nvPr>
        </p:nvSpPr>
        <p:spPr>
          <a:xfrm>
            <a:off x="4423331" y="6247801"/>
            <a:ext cx="3428126" cy="47252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hangingPunct="0">
              <a:buNone/>
              <a:tabLst/>
              <a:defRPr lang="en-US" sz="1694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Tijdelijke aanduiding voor dianummer 5"/>
          <p:cNvSpPr txBox="1">
            <a:spLocks noGrp="1"/>
          </p:cNvSpPr>
          <p:nvPr>
            <p:ph type="sldNum" sz="quarter" idx="4"/>
          </p:nvPr>
        </p:nvSpPr>
        <p:spPr>
          <a:xfrm>
            <a:off x="8709468" y="6247801"/>
            <a:ext cx="1101478" cy="47252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en-US" sz="1694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978E8F2F-CD83-44C1-A423-AE6338404A06}" type="slidenum">
              <a:t>‹nr.›</a:t>
            </a:fld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contrast="18000"/>
            <a:alphaModFix/>
          </a:blip>
          <a:srcRect/>
          <a:stretch>
            <a:fillRect/>
          </a:stretch>
        </p:blipFill>
        <p:spPr>
          <a:xfrm>
            <a:off x="552698" y="5975607"/>
            <a:ext cx="700346" cy="7007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traight Connector 2"/>
          <p:cNvSpPr/>
          <p:nvPr/>
        </p:nvSpPr>
        <p:spPr>
          <a:xfrm>
            <a:off x="1030484" y="6624514"/>
            <a:ext cx="8788736" cy="12630"/>
          </a:xfrm>
          <a:prstGeom prst="line">
            <a:avLst/>
          </a:prstGeom>
          <a:noFill/>
          <a:ln w="25560">
            <a:solidFill>
              <a:srgbClr val="299CDC"/>
            </a:solidFill>
            <a:prstDash val="solid"/>
            <a:round/>
          </a:ln>
        </p:spPr>
        <p:txBody>
          <a:bodyPr wrap="square" lIns="108877" tIns="54439" rIns="108877" bIns="54439" anchor="ctr" anchorCtr="1" compatLnSpc="0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94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1319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hangingPunct="0">
        <a:tabLst/>
        <a:defRPr lang="en-US" sz="5323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</a:defRPr>
      </a:lvl1pPr>
    </p:titleStyle>
    <p:bodyStyle>
      <a:lvl1pPr marL="0" marR="0" indent="0" hangingPunct="0">
        <a:spcBef>
          <a:spcPts val="1708"/>
        </a:spcBef>
        <a:spcAft>
          <a:spcPts val="0"/>
        </a:spcAft>
        <a:tabLst/>
        <a:defRPr lang="en-US" sz="3871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</a:defRPr>
      </a:lvl1pPr>
      <a:lvl2pPr marL="829612" indent="-276537" algn="l" defTabSz="110615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3" kern="1200">
          <a:solidFill>
            <a:schemeClr val="tx1"/>
          </a:solidFill>
          <a:latin typeface="+mn-lt"/>
          <a:ea typeface="+mn-ea"/>
          <a:cs typeface="+mn-cs"/>
        </a:defRPr>
      </a:lvl2pPr>
      <a:lvl3pPr marL="1382687" indent="-276537" algn="l" defTabSz="110615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19" kern="1200">
          <a:solidFill>
            <a:schemeClr val="tx1"/>
          </a:solidFill>
          <a:latin typeface="+mn-lt"/>
          <a:ea typeface="+mn-ea"/>
          <a:cs typeface="+mn-cs"/>
        </a:defRPr>
      </a:lvl3pPr>
      <a:lvl4pPr marL="1935762" indent="-276537" algn="l" defTabSz="110615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488837" indent="-276537" algn="l" defTabSz="110615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3041912" indent="-276537" algn="l" defTabSz="110615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986" indent="-276537" algn="l" defTabSz="110615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8061" indent="-276537" algn="l" defTabSz="110615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701136" indent="-276537" algn="l" defTabSz="110615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106150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3075" algn="l" defTabSz="1106150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6150" algn="l" defTabSz="1106150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9225" algn="l" defTabSz="1106150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2299" algn="l" defTabSz="1106150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5374" algn="l" defTabSz="1106150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8449" algn="l" defTabSz="1106150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1524" algn="l" defTabSz="1106150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4599" algn="l" defTabSz="1106150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70.png"/><Relationship Id="rId12" Type="http://schemas.openxmlformats.org/officeDocument/2006/relationships/image" Target="../media/image28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0.png"/><Relationship Id="rId11" Type="http://schemas.openxmlformats.org/officeDocument/2006/relationships/image" Target="../media/image271.png"/><Relationship Id="rId5" Type="http://schemas.openxmlformats.org/officeDocument/2006/relationships/image" Target="../media/image300.png"/><Relationship Id="rId10" Type="http://schemas.openxmlformats.org/officeDocument/2006/relationships/image" Target="../media/image280.png"/><Relationship Id="rId4" Type="http://schemas.openxmlformats.org/officeDocument/2006/relationships/image" Target="../media/image59.png"/><Relationship Id="rId9" Type="http://schemas.openxmlformats.org/officeDocument/2006/relationships/image" Target="../media/image2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0.png"/><Relationship Id="rId4" Type="http://schemas.openxmlformats.org/officeDocument/2006/relationships/image" Target="../media/image6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3.png"/><Relationship Id="rId7" Type="http://schemas.openxmlformats.org/officeDocument/2006/relationships/image" Target="../media/image67.jp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6.jpg"/><Relationship Id="rId11" Type="http://schemas.openxmlformats.org/officeDocument/2006/relationships/image" Target="../media/image71.jpe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g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24151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" y="0"/>
            <a:ext cx="121922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2"/>
          <p:cNvSpPr txBox="1">
            <a:spLocks/>
          </p:cNvSpPr>
          <p:nvPr/>
        </p:nvSpPr>
        <p:spPr>
          <a:xfrm>
            <a:off x="822960" y="277779"/>
            <a:ext cx="10810240" cy="1702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 smtClean="0">
                <a:solidFill>
                  <a:srgbClr val="FFFFFF"/>
                </a:solidFill>
              </a:rPr>
              <a:t>Towards Ramsey-Comb Spectroscopy of the 1S-2S transition in He</a:t>
            </a:r>
            <a:r>
              <a:rPr lang="en-US" sz="4500" b="1" baseline="30000" dirty="0" smtClean="0">
                <a:solidFill>
                  <a:srgbClr val="FFFFFF"/>
                </a:solidFill>
              </a:rPr>
              <a:t>+</a:t>
            </a:r>
            <a:endParaRPr lang="en-US" sz="4500" b="1" baseline="30000" dirty="0" smtClean="0">
              <a:solidFill>
                <a:srgbClr val="FFFFFF"/>
              </a:solidFill>
            </a:endParaRPr>
          </a:p>
        </p:txBody>
      </p:sp>
      <p:sp>
        <p:nvSpPr>
          <p:cNvPr id="8" name="Tijdelijke aanduiding voor tekst 3"/>
          <p:cNvSpPr txBox="1">
            <a:spLocks/>
          </p:cNvSpPr>
          <p:nvPr/>
        </p:nvSpPr>
        <p:spPr>
          <a:xfrm>
            <a:off x="396000" y="2585520"/>
            <a:ext cx="8767440" cy="159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FF"/>
                </a:solidFill>
              </a:rPr>
              <a:t>Elmer </a:t>
            </a:r>
            <a:r>
              <a:rPr lang="en-US" sz="2400" dirty="0" err="1" smtClean="0">
                <a:solidFill>
                  <a:srgbClr val="FFFFFF"/>
                </a:solidFill>
              </a:rPr>
              <a:t>Gründeman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err="1" smtClean="0">
                <a:solidFill>
                  <a:srgbClr val="FFFFFF"/>
                </a:solidFill>
              </a:rPr>
              <a:t>Vrije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Universiteit</a:t>
            </a:r>
            <a:r>
              <a:rPr lang="en-US" sz="2400" dirty="0" smtClean="0">
                <a:solidFill>
                  <a:srgbClr val="FFFFFF"/>
                </a:solidFill>
              </a:rPr>
              <a:t> Amsterdam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22.06.2022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4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Ramsey-Comb </a:t>
            </a:r>
            <a:r>
              <a:rPr lang="nl-NL" dirty="0" err="1"/>
              <a:t>Spectroscopy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10</a:t>
            </a:fld>
            <a:endParaRPr lang="nl-NL" dirty="0"/>
          </a:p>
        </p:txBody>
      </p:sp>
      <p:grpSp>
        <p:nvGrpSpPr>
          <p:cNvPr id="6" name="Group 3"/>
          <p:cNvGrpSpPr/>
          <p:nvPr/>
        </p:nvGrpSpPr>
        <p:grpSpPr>
          <a:xfrm>
            <a:off x="794320" y="1268760"/>
            <a:ext cx="8393400" cy="3894025"/>
            <a:chOff x="609600" y="2133601"/>
            <a:chExt cx="8393400" cy="3894025"/>
          </a:xfrm>
        </p:grpSpPr>
        <p:pic>
          <p:nvPicPr>
            <p:cNvPr id="7" name="Picture 5" descr="C:\Users\Robert Altmann\Desktop\Maxime Stuff\Talks\Blue_pulse.png"/>
            <p:cNvPicPr>
              <a:picLocks noChangeAspect="1" noChangeArrowheads="1"/>
            </p:cNvPicPr>
            <p:nvPr/>
          </p:nvPicPr>
          <p:blipFill>
            <a:blip r:embed="rId2" cstate="print"/>
            <a:srcRect l="22500" t="10000" r="17500" b="10000"/>
            <a:stretch>
              <a:fillRect/>
            </a:stretch>
          </p:blipFill>
          <p:spPr bwMode="auto">
            <a:xfrm>
              <a:off x="2209800" y="2926945"/>
              <a:ext cx="685800" cy="685800"/>
            </a:xfrm>
            <a:prstGeom prst="rect">
              <a:avLst/>
            </a:prstGeom>
            <a:noFill/>
          </p:spPr>
        </p:pic>
        <p:pic>
          <p:nvPicPr>
            <p:cNvPr id="8" name="Picture 5" descr="C:\Users\Robert Altmann\Desktop\Maxime Stuff\Talks\Blue_pulse.png"/>
            <p:cNvPicPr>
              <a:picLocks noChangeAspect="1" noChangeArrowheads="1"/>
            </p:cNvPicPr>
            <p:nvPr/>
          </p:nvPicPr>
          <p:blipFill>
            <a:blip r:embed="rId3" cstate="print"/>
            <a:srcRect l="22500" t="10000" r="17500" b="10000"/>
            <a:stretch>
              <a:fillRect/>
            </a:stretch>
          </p:blipFill>
          <p:spPr bwMode="auto">
            <a:xfrm>
              <a:off x="3068956" y="3147925"/>
              <a:ext cx="609600" cy="243840"/>
            </a:xfrm>
            <a:prstGeom prst="rect">
              <a:avLst/>
            </a:prstGeom>
            <a:noFill/>
          </p:spPr>
        </p:pic>
        <p:sp>
          <p:nvSpPr>
            <p:cNvPr id="9" name="TextBox 10"/>
            <p:cNvSpPr txBox="1"/>
            <p:nvPr/>
          </p:nvSpPr>
          <p:spPr>
            <a:xfrm>
              <a:off x="638628" y="2957425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Excitation</a:t>
              </a:r>
            </a:p>
            <a:p>
              <a:r>
                <a:rPr lang="en-US" dirty="0" smtClean="0">
                  <a:solidFill>
                    <a:schemeClr val="accent2"/>
                  </a:solidFill>
                </a:rPr>
                <a:t>pulse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pic>
          <p:nvPicPr>
            <p:cNvPr id="10" name="Picture 5" descr="C:\Users\Robert Altmann\Desktop\Maxime Stuff\Talks\Blue_pulse.png"/>
            <p:cNvPicPr>
              <a:picLocks noChangeAspect="1" noChangeArrowheads="1"/>
            </p:cNvPicPr>
            <p:nvPr/>
          </p:nvPicPr>
          <p:blipFill>
            <a:blip r:embed="rId2" cstate="print"/>
            <a:srcRect l="22500" t="10000" r="17500" b="10000"/>
            <a:stretch>
              <a:fillRect/>
            </a:stretch>
          </p:blipFill>
          <p:spPr bwMode="auto">
            <a:xfrm>
              <a:off x="2209800" y="2932643"/>
              <a:ext cx="685800" cy="685800"/>
            </a:xfrm>
            <a:prstGeom prst="rect">
              <a:avLst/>
            </a:prstGeom>
            <a:noFill/>
          </p:spPr>
        </p:pic>
        <p:pic>
          <p:nvPicPr>
            <p:cNvPr id="11" name="Picture 5" descr="C:\Users\Robert Altmann\Desktop\Maxime Stuff\Talks\Blue_pulse.png"/>
            <p:cNvPicPr>
              <a:picLocks noChangeAspect="1" noChangeArrowheads="1"/>
            </p:cNvPicPr>
            <p:nvPr/>
          </p:nvPicPr>
          <p:blipFill>
            <a:blip r:embed="rId2" cstate="print"/>
            <a:srcRect l="22500" t="10000" r="17500" b="10000"/>
            <a:stretch>
              <a:fillRect/>
            </a:stretch>
          </p:blipFill>
          <p:spPr bwMode="auto">
            <a:xfrm>
              <a:off x="5334000" y="2919325"/>
              <a:ext cx="685800" cy="685800"/>
            </a:xfrm>
            <a:prstGeom prst="rect">
              <a:avLst/>
            </a:prstGeom>
            <a:noFill/>
          </p:spPr>
        </p:pic>
        <p:sp>
          <p:nvSpPr>
            <p:cNvPr id="12" name="TextBox 16"/>
            <p:cNvSpPr txBox="1"/>
            <p:nvPr/>
          </p:nvSpPr>
          <p:spPr>
            <a:xfrm>
              <a:off x="838200" y="2260937"/>
              <a:ext cx="624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Selection of </a:t>
              </a:r>
              <a:r>
                <a:rPr lang="en-US" b="1" dirty="0" smtClean="0"/>
                <a:t>any two </a:t>
              </a:r>
              <a:r>
                <a:rPr lang="en-US" dirty="0" smtClean="0"/>
                <a:t>comb pulses</a:t>
              </a:r>
              <a:endParaRPr lang="en-US" dirty="0"/>
            </a:p>
          </p:txBody>
        </p:sp>
        <p:cxnSp>
          <p:nvCxnSpPr>
            <p:cNvPr id="13" name="Straight Connector 17"/>
            <p:cNvCxnSpPr/>
            <p:nvPr/>
          </p:nvCxnSpPr>
          <p:spPr>
            <a:xfrm flipH="1">
              <a:off x="1809750" y="4081375"/>
              <a:ext cx="3657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Connector 18"/>
            <p:cNvCxnSpPr/>
            <p:nvPr/>
          </p:nvCxnSpPr>
          <p:spPr>
            <a:xfrm flipH="1">
              <a:off x="1809750" y="4290925"/>
              <a:ext cx="3657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Connector 19"/>
            <p:cNvCxnSpPr/>
            <p:nvPr/>
          </p:nvCxnSpPr>
          <p:spPr>
            <a:xfrm flipH="1">
              <a:off x="2809876" y="4081375"/>
              <a:ext cx="3657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Straight Connector 20"/>
            <p:cNvCxnSpPr/>
            <p:nvPr/>
          </p:nvCxnSpPr>
          <p:spPr>
            <a:xfrm flipH="1">
              <a:off x="2809876" y="4290925"/>
              <a:ext cx="3657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Oval 23"/>
            <p:cNvSpPr/>
            <p:nvPr/>
          </p:nvSpPr>
          <p:spPr>
            <a:xfrm>
              <a:off x="1904998" y="4201115"/>
              <a:ext cx="182880" cy="182880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24"/>
            <p:cNvSpPr/>
            <p:nvPr/>
          </p:nvSpPr>
          <p:spPr>
            <a:xfrm>
              <a:off x="2947036" y="4245680"/>
              <a:ext cx="91440" cy="91440"/>
            </a:xfrm>
            <a:prstGeom prst="ellipse">
              <a:avLst/>
            </a:prstGeom>
            <a:solidFill>
              <a:srgbClr val="339933">
                <a:alpha val="60000"/>
              </a:srgb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25"/>
            <p:cNvSpPr/>
            <p:nvPr/>
          </p:nvSpPr>
          <p:spPr>
            <a:xfrm>
              <a:off x="2947036" y="4035655"/>
              <a:ext cx="91440" cy="91440"/>
            </a:xfrm>
            <a:prstGeom prst="ellipse">
              <a:avLst/>
            </a:prstGeom>
            <a:solidFill>
              <a:srgbClr val="339933">
                <a:alpha val="60000"/>
              </a:srgb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28"/>
            <p:cNvSpPr txBox="1"/>
            <p:nvPr/>
          </p:nvSpPr>
          <p:spPr>
            <a:xfrm>
              <a:off x="609600" y="3795625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6600"/>
                  </a:solidFill>
                </a:rPr>
                <a:t>Atomic</a:t>
              </a:r>
            </a:p>
            <a:p>
              <a:r>
                <a:rPr lang="en-US" dirty="0" smtClean="0">
                  <a:solidFill>
                    <a:srgbClr val="006600"/>
                  </a:solidFill>
                </a:rPr>
                <a:t>state</a:t>
              </a:r>
              <a:endParaRPr lang="en-US" dirty="0">
                <a:solidFill>
                  <a:srgbClr val="006600"/>
                </a:solidFill>
              </a:endParaRPr>
            </a:p>
          </p:txBody>
        </p:sp>
        <p:cxnSp>
          <p:nvCxnSpPr>
            <p:cNvPr id="21" name="Straight Connector 30"/>
            <p:cNvCxnSpPr/>
            <p:nvPr/>
          </p:nvCxnSpPr>
          <p:spPr>
            <a:xfrm flipH="1">
              <a:off x="5882640" y="4083755"/>
              <a:ext cx="3657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Connector 31"/>
            <p:cNvCxnSpPr/>
            <p:nvPr/>
          </p:nvCxnSpPr>
          <p:spPr>
            <a:xfrm flipH="1">
              <a:off x="5882640" y="4293305"/>
              <a:ext cx="3657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3" name="Oval 32"/>
            <p:cNvSpPr/>
            <p:nvPr/>
          </p:nvSpPr>
          <p:spPr>
            <a:xfrm>
              <a:off x="6041229" y="4268057"/>
              <a:ext cx="64008" cy="64008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33"/>
            <p:cNvSpPr/>
            <p:nvPr/>
          </p:nvSpPr>
          <p:spPr>
            <a:xfrm>
              <a:off x="6010276" y="4024225"/>
              <a:ext cx="118872" cy="118872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34"/>
            <p:cNvCxnSpPr/>
            <p:nvPr/>
          </p:nvCxnSpPr>
          <p:spPr>
            <a:xfrm flipV="1">
              <a:off x="6802178" y="2893100"/>
              <a:ext cx="0" cy="13716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Arrow Connector 35"/>
            <p:cNvCxnSpPr/>
            <p:nvPr/>
          </p:nvCxnSpPr>
          <p:spPr>
            <a:xfrm rot="5400000" flipV="1">
              <a:off x="7905000" y="3166700"/>
              <a:ext cx="0" cy="2196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7" name="TextBox 36"/>
            <p:cNvSpPr txBox="1"/>
            <p:nvPr/>
          </p:nvSpPr>
          <p:spPr>
            <a:xfrm rot="16200000">
              <a:off x="5890305" y="2612024"/>
              <a:ext cx="1295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Signal</a:t>
              </a:r>
              <a:endParaRPr lang="en-US" sz="1600" dirty="0"/>
            </a:p>
          </p:txBody>
        </p:sp>
        <p:cxnSp>
          <p:nvCxnSpPr>
            <p:cNvPr id="28" name="Straight Arrow Connector 39"/>
            <p:cNvCxnSpPr/>
            <p:nvPr/>
          </p:nvCxnSpPr>
          <p:spPr>
            <a:xfrm>
              <a:off x="6945342" y="3827731"/>
              <a:ext cx="457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9" name="TextBox 40"/>
            <p:cNvSpPr txBox="1"/>
            <p:nvPr/>
          </p:nvSpPr>
          <p:spPr>
            <a:xfrm>
              <a:off x="7007028" y="3832139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δ</a:t>
              </a:r>
              <a:r>
                <a:rPr lang="en-US" dirty="0" smtClean="0"/>
                <a:t>t</a:t>
              </a:r>
              <a:endParaRPr lang="en-US" dirty="0"/>
            </a:p>
          </p:txBody>
        </p:sp>
        <p:pic>
          <p:nvPicPr>
            <p:cNvPr id="30" name="Picture 6" descr="C:\Users\Robert Altmann\Desktop\Maxime Stuff\Talks\Ramsey_fringe.png"/>
            <p:cNvPicPr>
              <a:picLocks noChangeAspect="1" noChangeArrowheads="1"/>
            </p:cNvPicPr>
            <p:nvPr/>
          </p:nvPicPr>
          <p:blipFill>
            <a:blip r:embed="rId4" cstate="print"/>
            <a:srcRect l="12500" t="9722" r="10417" b="11111"/>
            <a:stretch>
              <a:fillRect/>
            </a:stretch>
          </p:blipFill>
          <p:spPr bwMode="auto">
            <a:xfrm>
              <a:off x="7007028" y="3295979"/>
              <a:ext cx="304800" cy="410862"/>
            </a:xfrm>
            <a:prstGeom prst="rect">
              <a:avLst/>
            </a:prstGeom>
            <a:noFill/>
          </p:spPr>
        </p:pic>
        <p:pic>
          <p:nvPicPr>
            <p:cNvPr id="31" name="Picture 5" descr="C:\Users\Robert Altmann\Desktop\Maxime Stuff\Talks\Blue_pulse.png"/>
            <p:cNvPicPr>
              <a:picLocks noChangeAspect="1" noChangeArrowheads="1"/>
            </p:cNvPicPr>
            <p:nvPr/>
          </p:nvPicPr>
          <p:blipFill>
            <a:blip r:embed="rId3" cstate="print"/>
            <a:srcRect l="22500" t="10000" r="17500" b="10000"/>
            <a:stretch>
              <a:fillRect/>
            </a:stretch>
          </p:blipFill>
          <p:spPr bwMode="auto">
            <a:xfrm>
              <a:off x="3810000" y="3142980"/>
              <a:ext cx="609600" cy="243840"/>
            </a:xfrm>
            <a:prstGeom prst="rect">
              <a:avLst/>
            </a:prstGeom>
            <a:noFill/>
          </p:spPr>
        </p:pic>
        <p:pic>
          <p:nvPicPr>
            <p:cNvPr id="32" name="Picture 5" descr="C:\Users\Robert Altmann\Desktop\Maxime Stuff\Talks\Blue_pulse.png"/>
            <p:cNvPicPr>
              <a:picLocks noChangeAspect="1" noChangeArrowheads="1"/>
            </p:cNvPicPr>
            <p:nvPr/>
          </p:nvPicPr>
          <p:blipFill>
            <a:blip r:embed="rId3" cstate="print"/>
            <a:srcRect l="22500" t="10000" r="17500" b="10000"/>
            <a:stretch>
              <a:fillRect/>
            </a:stretch>
          </p:blipFill>
          <p:spPr bwMode="auto">
            <a:xfrm>
              <a:off x="4531540" y="3142980"/>
              <a:ext cx="609600" cy="243840"/>
            </a:xfrm>
            <a:prstGeom prst="rect">
              <a:avLst/>
            </a:prstGeom>
            <a:noFill/>
          </p:spPr>
        </p:pic>
        <p:sp>
          <p:nvSpPr>
            <p:cNvPr id="33" name="Rectangle 8"/>
            <p:cNvSpPr/>
            <p:nvPr/>
          </p:nvSpPr>
          <p:spPr>
            <a:xfrm>
              <a:off x="2971800" y="2982488"/>
              <a:ext cx="2362200" cy="6096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4" name="Picture 6" descr="C:\Users\Robert Altmann\Desktop\Maxime Stuff\Talks\Ramsey_fringe.png"/>
            <p:cNvPicPr>
              <a:picLocks noChangeAspect="1" noChangeArrowheads="1"/>
            </p:cNvPicPr>
            <p:nvPr/>
          </p:nvPicPr>
          <p:blipFill>
            <a:blip r:embed="rId4" cstate="print"/>
            <a:srcRect l="12500" t="9722" r="10417" b="11111"/>
            <a:stretch>
              <a:fillRect/>
            </a:stretch>
          </p:blipFill>
          <p:spPr bwMode="auto">
            <a:xfrm>
              <a:off x="7517028" y="3297036"/>
              <a:ext cx="304800" cy="410862"/>
            </a:xfrm>
            <a:prstGeom prst="rect">
              <a:avLst/>
            </a:prstGeom>
            <a:noFill/>
          </p:spPr>
        </p:pic>
        <p:cxnSp>
          <p:nvCxnSpPr>
            <p:cNvPr id="35" name="Straight Arrow Connector 49"/>
            <p:cNvCxnSpPr/>
            <p:nvPr/>
          </p:nvCxnSpPr>
          <p:spPr>
            <a:xfrm>
              <a:off x="8472714" y="3828788"/>
              <a:ext cx="457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6" name="TextBox 50"/>
            <p:cNvSpPr txBox="1"/>
            <p:nvPr/>
          </p:nvSpPr>
          <p:spPr>
            <a:xfrm>
              <a:off x="8534400" y="3833196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δ</a:t>
              </a:r>
              <a:r>
                <a:rPr lang="en-US" dirty="0" smtClean="0"/>
                <a:t>t</a:t>
              </a:r>
              <a:endParaRPr lang="en-US" dirty="0"/>
            </a:p>
          </p:txBody>
        </p:sp>
        <p:pic>
          <p:nvPicPr>
            <p:cNvPr id="37" name="Picture 6" descr="C:\Users\Robert Altmann\Desktop\Maxime Stuff\Talks\Ramsey_fringe.png"/>
            <p:cNvPicPr>
              <a:picLocks noChangeAspect="1" noChangeArrowheads="1"/>
            </p:cNvPicPr>
            <p:nvPr/>
          </p:nvPicPr>
          <p:blipFill>
            <a:blip r:embed="rId4" cstate="print"/>
            <a:srcRect l="12500" t="9722" r="10417" b="11111"/>
            <a:stretch>
              <a:fillRect/>
            </a:stretch>
          </p:blipFill>
          <p:spPr bwMode="auto">
            <a:xfrm>
              <a:off x="8534400" y="3297036"/>
              <a:ext cx="304800" cy="410862"/>
            </a:xfrm>
            <a:prstGeom prst="rect">
              <a:avLst/>
            </a:prstGeom>
            <a:noFill/>
          </p:spPr>
        </p:pic>
        <p:pic>
          <p:nvPicPr>
            <p:cNvPr id="38" name="Picture 6" descr="C:\Users\Robert Altmann\Desktop\Maxime Stuff\Talks\Ramsey_fringe.png"/>
            <p:cNvPicPr>
              <a:picLocks noChangeAspect="1" noChangeArrowheads="1"/>
            </p:cNvPicPr>
            <p:nvPr/>
          </p:nvPicPr>
          <p:blipFill>
            <a:blip r:embed="rId4" cstate="print"/>
            <a:srcRect l="12500" t="9722" r="10417" b="11111"/>
            <a:stretch>
              <a:fillRect/>
            </a:stretch>
          </p:blipFill>
          <p:spPr bwMode="auto">
            <a:xfrm>
              <a:off x="8001000" y="3297036"/>
              <a:ext cx="304800" cy="410862"/>
            </a:xfrm>
            <a:prstGeom prst="rect">
              <a:avLst/>
            </a:prstGeom>
            <a:noFill/>
          </p:spPr>
        </p:pic>
        <p:sp>
          <p:nvSpPr>
            <p:cNvPr id="39" name="Rectangle 53"/>
            <p:cNvSpPr/>
            <p:nvPr/>
          </p:nvSpPr>
          <p:spPr>
            <a:xfrm>
              <a:off x="7467600" y="3220836"/>
              <a:ext cx="914400" cy="6096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TextBox 54"/>
            <p:cNvSpPr txBox="1"/>
            <p:nvPr/>
          </p:nvSpPr>
          <p:spPr>
            <a:xfrm>
              <a:off x="3048000" y="259080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N=1</a:t>
              </a:r>
              <a:endParaRPr lang="en-US" dirty="0"/>
            </a:p>
          </p:txBody>
        </p:sp>
        <p:sp>
          <p:nvSpPr>
            <p:cNvPr id="41" name="TextBox 55"/>
            <p:cNvSpPr txBox="1"/>
            <p:nvPr/>
          </p:nvSpPr>
          <p:spPr>
            <a:xfrm>
              <a:off x="3810000" y="2590800"/>
              <a:ext cx="577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N=2</a:t>
              </a:r>
              <a:endParaRPr lang="en-US" dirty="0"/>
            </a:p>
          </p:txBody>
        </p:sp>
        <p:sp>
          <p:nvSpPr>
            <p:cNvPr id="42" name="TextBox 56"/>
            <p:cNvSpPr txBox="1"/>
            <p:nvPr/>
          </p:nvSpPr>
          <p:spPr>
            <a:xfrm>
              <a:off x="4572000" y="259080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N=3</a:t>
              </a:r>
              <a:endParaRPr lang="en-US" dirty="0"/>
            </a:p>
          </p:txBody>
        </p:sp>
        <p:sp>
          <p:nvSpPr>
            <p:cNvPr id="43" name="TextBox 57"/>
            <p:cNvSpPr txBox="1"/>
            <p:nvPr/>
          </p:nvSpPr>
          <p:spPr>
            <a:xfrm>
              <a:off x="5372100" y="2602468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N=4</a:t>
              </a:r>
              <a:endParaRPr lang="en-US" dirty="0"/>
            </a:p>
          </p:txBody>
        </p:sp>
        <p:sp>
          <p:nvSpPr>
            <p:cNvPr id="44" name="TextBox 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11492" y="4743894"/>
              <a:ext cx="4182299" cy="369332"/>
            </a:xfrm>
            <a:prstGeom prst="rect">
              <a:avLst/>
            </a:prstGeom>
            <a:blipFill rotWithShape="1">
              <a:blip r:embed="rId5" cstate="print"/>
              <a:stretch>
                <a:fillRect t="-8197" r="-1458" b="-24590"/>
              </a:stretch>
            </a:blipFill>
          </p:spPr>
          <p:txBody>
            <a:bodyPr/>
            <a:lstStyle/>
            <a:p>
              <a:r>
                <a:rPr lang="fr-FR">
                  <a:noFill/>
                </a:rPr>
                <a:t> </a:t>
              </a:r>
            </a:p>
          </p:txBody>
        </p:sp>
        <p:sp>
          <p:nvSpPr>
            <p:cNvPr id="45" name="TextBox 4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12101" y="5201094"/>
              <a:ext cx="2252733" cy="390748"/>
            </a:xfrm>
            <a:prstGeom prst="rect">
              <a:avLst/>
            </a:prstGeom>
            <a:blipFill rotWithShape="1">
              <a:blip r:embed="rId6" cstate="print"/>
              <a:stretch>
                <a:fillRect t="-6154" r="-2973" b="-18462"/>
              </a:stretch>
            </a:blipFill>
          </p:spPr>
          <p:txBody>
            <a:bodyPr/>
            <a:lstStyle/>
            <a:p>
              <a:r>
                <a:rPr lang="fr-FR">
                  <a:noFill/>
                </a:rPr>
                <a:t> </a:t>
              </a:r>
            </a:p>
          </p:txBody>
        </p:sp>
        <p:sp>
          <p:nvSpPr>
            <p:cNvPr id="46" name="TextBox 4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11492" y="5658294"/>
              <a:ext cx="1432636" cy="369332"/>
            </a:xfrm>
            <a:prstGeom prst="rect">
              <a:avLst/>
            </a:prstGeom>
            <a:blipFill rotWithShape="1">
              <a:blip r:embed="rId7" cstate="print"/>
              <a:stretch>
                <a:fillRect t="-8197" r="-4681" b="-24590"/>
              </a:stretch>
            </a:blipFill>
          </p:spPr>
          <p:txBody>
            <a:bodyPr/>
            <a:lstStyle/>
            <a:p>
              <a:r>
                <a:rPr lang="fr-FR">
                  <a:noFill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247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laser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 err="1" smtClean="0"/>
              <a:t>Selectively</a:t>
            </a:r>
            <a:r>
              <a:rPr lang="nl-NL" sz="2400" dirty="0" smtClean="0"/>
              <a:t> </a:t>
            </a:r>
            <a:r>
              <a:rPr lang="nl-NL" sz="2400" dirty="0" err="1" smtClean="0"/>
              <a:t>amplify</a:t>
            </a:r>
            <a:r>
              <a:rPr lang="nl-NL" sz="2400" dirty="0" smtClean="0"/>
              <a:t> 2 FC </a:t>
            </a:r>
            <a:r>
              <a:rPr lang="nl-NL" sz="2400" dirty="0" err="1" smtClean="0"/>
              <a:t>pulses</a:t>
            </a:r>
            <a:r>
              <a:rPr lang="nl-NL" sz="2400" dirty="0" smtClean="0"/>
              <a:t> in </a:t>
            </a:r>
            <a:r>
              <a:rPr lang="nl-NL" sz="2400" dirty="0" smtClean="0"/>
              <a:t>n</a:t>
            </a:r>
            <a:r>
              <a:rPr lang="nl-NL" sz="2400" dirty="0" smtClean="0"/>
              <a:t>on-</a:t>
            </a:r>
            <a:r>
              <a:rPr lang="nl-NL" sz="2400" dirty="0" err="1" smtClean="0"/>
              <a:t>collinear</a:t>
            </a:r>
            <a:r>
              <a:rPr lang="nl-NL" sz="2400" dirty="0" smtClean="0"/>
              <a:t> </a:t>
            </a:r>
            <a:r>
              <a:rPr lang="nl-NL" sz="2400" dirty="0" err="1"/>
              <a:t>parametric</a:t>
            </a:r>
            <a:r>
              <a:rPr lang="nl-NL" sz="2400" dirty="0"/>
              <a:t> </a:t>
            </a:r>
            <a:r>
              <a:rPr lang="nl-NL" sz="2400" dirty="0" err="1"/>
              <a:t>chirped</a:t>
            </a:r>
            <a:r>
              <a:rPr lang="nl-NL" sz="2400" dirty="0"/>
              <a:t> </a:t>
            </a:r>
            <a:r>
              <a:rPr lang="nl-NL" sz="2400" dirty="0" err="1"/>
              <a:t>pulse</a:t>
            </a:r>
            <a:r>
              <a:rPr lang="nl-NL" sz="2400" dirty="0"/>
              <a:t> </a:t>
            </a:r>
            <a:r>
              <a:rPr lang="nl-NL" sz="2400" dirty="0" smtClean="0"/>
              <a:t>amplifier</a:t>
            </a:r>
            <a:br>
              <a:rPr lang="nl-NL" sz="2400" dirty="0" smtClean="0"/>
            </a:br>
            <a:r>
              <a:rPr lang="nl-NL" sz="2400" dirty="0" smtClean="0"/>
              <a:t>(OPA) </a:t>
            </a:r>
            <a:endParaRPr lang="nl-NL" sz="2400" dirty="0"/>
          </a:p>
          <a:p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nl-NL" sz="1600" dirty="0" smtClean="0"/>
          </a:p>
          <a:p>
            <a:pPr marL="0" indent="0">
              <a:buNone/>
            </a:pPr>
            <a:endParaRPr lang="nl-NL" sz="2400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10" name="TextBox 10"/>
          <p:cNvSpPr txBox="1"/>
          <p:nvPr/>
        </p:nvSpPr>
        <p:spPr>
          <a:xfrm>
            <a:off x="5842084" y="1769736"/>
            <a:ext cx="140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rgbClr val="00B050"/>
                </a:solidFill>
              </a:rPr>
              <a:t>532 nm</a:t>
            </a:r>
          </a:p>
          <a:p>
            <a:pPr algn="ctr"/>
            <a:r>
              <a:rPr lang="nl-NL" dirty="0" smtClean="0">
                <a:solidFill>
                  <a:srgbClr val="00B050"/>
                </a:solidFill>
              </a:rPr>
              <a:t>45 </a:t>
            </a:r>
            <a:r>
              <a:rPr lang="nl-NL" dirty="0" err="1" smtClean="0">
                <a:solidFill>
                  <a:srgbClr val="00B050"/>
                </a:solidFill>
              </a:rPr>
              <a:t>mJ</a:t>
            </a:r>
            <a:r>
              <a:rPr lang="nl-NL" dirty="0" smtClean="0">
                <a:solidFill>
                  <a:srgbClr val="00B050"/>
                </a:solidFill>
              </a:rPr>
              <a:t>, 50 </a:t>
            </a:r>
            <a:r>
              <a:rPr lang="nl-NL" dirty="0" err="1" smtClean="0">
                <a:solidFill>
                  <a:srgbClr val="00B050"/>
                </a:solidFill>
              </a:rPr>
              <a:t>ps</a:t>
            </a:r>
            <a:endParaRPr lang="nl-NL" dirty="0">
              <a:solidFill>
                <a:srgbClr val="00B050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96" y="2416067"/>
            <a:ext cx="11035014" cy="3308735"/>
          </a:xfrm>
          <a:prstGeom prst="rect">
            <a:avLst/>
          </a:prstGeom>
        </p:spPr>
      </p:pic>
      <p:sp>
        <p:nvSpPr>
          <p:cNvPr id="12" name="Rectangle 12"/>
          <p:cNvSpPr/>
          <p:nvPr/>
        </p:nvSpPr>
        <p:spPr>
          <a:xfrm>
            <a:off x="7942799" y="2633508"/>
            <a:ext cx="1378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 smtClean="0">
                <a:solidFill>
                  <a:srgbClr val="FF0000"/>
                </a:solidFill>
              </a:rPr>
              <a:t>4.5 </a:t>
            </a:r>
            <a:r>
              <a:rPr lang="nl-NL" dirty="0" err="1" smtClean="0">
                <a:solidFill>
                  <a:srgbClr val="FF0000"/>
                </a:solidFill>
              </a:rPr>
              <a:t>mJ</a:t>
            </a:r>
            <a:r>
              <a:rPr lang="nl-NL" dirty="0" smtClean="0">
                <a:solidFill>
                  <a:srgbClr val="FF0000"/>
                </a:solidFill>
              </a:rPr>
              <a:t>/</a:t>
            </a:r>
            <a:r>
              <a:rPr lang="nl-NL" dirty="0" err="1" smtClean="0">
                <a:solidFill>
                  <a:srgbClr val="FF0000"/>
                </a:solidFill>
              </a:rPr>
              <a:t>pulse</a:t>
            </a:r>
            <a:endParaRPr lang="nl-NL" dirty="0" smtClean="0">
              <a:solidFill>
                <a:srgbClr val="FF0000"/>
              </a:solidFill>
            </a:endParaRPr>
          </a:p>
          <a:p>
            <a:pPr algn="ctr"/>
            <a:r>
              <a:rPr lang="nl-NL" dirty="0" smtClean="0">
                <a:solidFill>
                  <a:srgbClr val="FF0000"/>
                </a:solidFill>
              </a:rPr>
              <a:t>15 </a:t>
            </a:r>
            <a:r>
              <a:rPr lang="nl-NL" dirty="0" err="1" smtClean="0">
                <a:solidFill>
                  <a:srgbClr val="FF0000"/>
                </a:solidFill>
              </a:rPr>
              <a:t>ps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5" name="Rectangle 12"/>
          <p:cNvSpPr/>
          <p:nvPr/>
        </p:nvSpPr>
        <p:spPr>
          <a:xfrm>
            <a:off x="10731134" y="2633508"/>
            <a:ext cx="1204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 smtClean="0">
                <a:solidFill>
                  <a:srgbClr val="FF0000"/>
                </a:solidFill>
              </a:rPr>
              <a:t>3 </a:t>
            </a:r>
            <a:r>
              <a:rPr lang="nl-NL" dirty="0" err="1" smtClean="0">
                <a:solidFill>
                  <a:srgbClr val="FF0000"/>
                </a:solidFill>
              </a:rPr>
              <a:t>mJ</a:t>
            </a:r>
            <a:r>
              <a:rPr lang="nl-NL" dirty="0" smtClean="0">
                <a:solidFill>
                  <a:srgbClr val="FF0000"/>
                </a:solidFill>
              </a:rPr>
              <a:t>/</a:t>
            </a:r>
            <a:r>
              <a:rPr lang="nl-NL" dirty="0" err="1" smtClean="0">
                <a:solidFill>
                  <a:srgbClr val="FF0000"/>
                </a:solidFill>
              </a:rPr>
              <a:t>pulse</a:t>
            </a:r>
            <a:endParaRPr lang="nl-NL" dirty="0" smtClean="0">
              <a:solidFill>
                <a:srgbClr val="FF0000"/>
              </a:solidFill>
            </a:endParaRPr>
          </a:p>
          <a:p>
            <a:pPr algn="ctr"/>
            <a:r>
              <a:rPr lang="nl-NL" dirty="0" smtClean="0">
                <a:solidFill>
                  <a:srgbClr val="FF0000"/>
                </a:solidFill>
              </a:rPr>
              <a:t>50 </a:t>
            </a:r>
            <a:r>
              <a:rPr lang="nl-NL" dirty="0">
                <a:solidFill>
                  <a:srgbClr val="FF0000"/>
                </a:solidFill>
              </a:rPr>
              <a:t>f</a:t>
            </a:r>
            <a:r>
              <a:rPr lang="nl-NL" dirty="0" smtClean="0">
                <a:solidFill>
                  <a:srgbClr val="FF0000"/>
                </a:solidFill>
              </a:rPr>
              <a:t>s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6" name="Rectangle 12"/>
          <p:cNvSpPr/>
          <p:nvPr/>
        </p:nvSpPr>
        <p:spPr>
          <a:xfrm>
            <a:off x="3680599" y="3424103"/>
            <a:ext cx="1141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 smtClean="0">
                <a:solidFill>
                  <a:srgbClr val="FF0000"/>
                </a:solidFill>
              </a:rPr>
              <a:t>3 </a:t>
            </a:r>
            <a:r>
              <a:rPr lang="nl-NL" dirty="0">
                <a:solidFill>
                  <a:srgbClr val="FF0000"/>
                </a:solidFill>
              </a:rPr>
              <a:t>n</a:t>
            </a:r>
            <a:r>
              <a:rPr lang="nl-NL" dirty="0" smtClean="0">
                <a:solidFill>
                  <a:srgbClr val="FF0000"/>
                </a:solidFill>
              </a:rPr>
              <a:t>J/pulse</a:t>
            </a:r>
          </a:p>
          <a:p>
            <a:pPr algn="ctr"/>
            <a:r>
              <a:rPr lang="nl-NL" dirty="0" smtClean="0">
                <a:solidFill>
                  <a:srgbClr val="FF0000"/>
                </a:solidFill>
              </a:rPr>
              <a:t>10 </a:t>
            </a:r>
            <a:r>
              <a:rPr lang="nl-NL" dirty="0" err="1">
                <a:solidFill>
                  <a:srgbClr val="FF0000"/>
                </a:solidFill>
              </a:rPr>
              <a:t>f</a:t>
            </a:r>
            <a:r>
              <a:rPr lang="nl-NL" dirty="0" err="1" smtClean="0">
                <a:solidFill>
                  <a:srgbClr val="FF0000"/>
                </a:solidFill>
              </a:rPr>
              <a:t>s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7" name="Rectangle 12"/>
          <p:cNvSpPr/>
          <p:nvPr/>
        </p:nvSpPr>
        <p:spPr>
          <a:xfrm>
            <a:off x="5943126" y="3486324"/>
            <a:ext cx="1199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 smtClean="0">
                <a:solidFill>
                  <a:srgbClr val="FF0000"/>
                </a:solidFill>
              </a:rPr>
              <a:t>.3 </a:t>
            </a:r>
            <a:r>
              <a:rPr lang="nl-NL" dirty="0">
                <a:solidFill>
                  <a:srgbClr val="FF0000"/>
                </a:solidFill>
              </a:rPr>
              <a:t>n</a:t>
            </a:r>
            <a:r>
              <a:rPr lang="nl-NL" dirty="0" smtClean="0">
                <a:solidFill>
                  <a:srgbClr val="FF0000"/>
                </a:solidFill>
              </a:rPr>
              <a:t>J/pulse</a:t>
            </a:r>
          </a:p>
          <a:p>
            <a:pPr algn="ctr"/>
            <a:r>
              <a:rPr lang="nl-NL" dirty="0" smtClean="0">
                <a:solidFill>
                  <a:srgbClr val="FF0000"/>
                </a:solidFill>
              </a:rPr>
              <a:t>15 </a:t>
            </a:r>
            <a:r>
              <a:rPr lang="nl-NL" dirty="0" err="1" smtClean="0">
                <a:solidFill>
                  <a:srgbClr val="FF0000"/>
                </a:solidFill>
              </a:rPr>
              <a:t>ps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79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Xenon experiment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800" dirty="0" smtClean="0"/>
              <a:t>Test of RCS + HHG in an atomic beam of xenon</a:t>
            </a:r>
            <a:endParaRPr lang="nl-NL" sz="2800" dirty="0"/>
          </a:p>
        </p:txBody>
      </p:sp>
      <p:pic>
        <p:nvPicPr>
          <p:cNvPr id="7" name="Picture 3" descr="C:\Users\kea200\Documents\Charlaine\Physics\Conferences\Platan2019\Xe_setupVacu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56" y="2029227"/>
            <a:ext cx="10643793" cy="397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76" y="1939330"/>
            <a:ext cx="3782475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2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kea200\Documents\Charlaine\Physics\Conferences\Platan2019\Xe_setupVacuu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56" y="2029227"/>
            <a:ext cx="10643793" cy="397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kea200\Documents\Charlaine\Physics\Conferences\Platan2019\FI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28" y="2165623"/>
            <a:ext cx="5157124" cy="257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Xenon experiment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4718" y="938213"/>
            <a:ext cx="10972800" cy="5218112"/>
          </a:xfrm>
        </p:spPr>
        <p:txBody>
          <a:bodyPr/>
          <a:lstStyle/>
          <a:p>
            <a:pPr marL="0" indent="0">
              <a:buNone/>
            </a:pPr>
            <a:r>
              <a:rPr lang="nl-NL" sz="2200" dirty="0"/>
              <a:t>Highest </a:t>
            </a:r>
            <a:r>
              <a:rPr lang="en-US" sz="2200" dirty="0"/>
              <a:t>spectroscopic accuracy obtained so far using </a:t>
            </a:r>
            <a:r>
              <a:rPr lang="en-US" sz="2200" dirty="0" smtClean="0"/>
              <a:t>HHG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Mainly limited by the </a:t>
            </a:r>
            <a:r>
              <a:rPr lang="nl-NL" sz="2200" b="1" dirty="0"/>
              <a:t>transit time</a:t>
            </a:r>
            <a:r>
              <a:rPr lang="nl-NL" sz="2200" dirty="0"/>
              <a:t>, the lifetime and Doppler broadening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5395" y="1343670"/>
            <a:ext cx="32993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 smtClean="0"/>
              <a:t>f = 2726086012474 </a:t>
            </a:r>
            <a:r>
              <a:rPr lang="nl-NL" sz="2000" dirty="0"/>
              <a:t>(</a:t>
            </a:r>
            <a:r>
              <a:rPr lang="nl-NL" sz="2000" dirty="0" smtClean="0"/>
              <a:t>630) kHz,</a:t>
            </a:r>
            <a:endParaRPr lang="nl-NL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242688" y="1231235"/>
                <a:ext cx="1778051" cy="6249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el-GR" sz="2400" i="1">
                            <a:latin typeface="Cambria Math"/>
                            <a:ea typeface="Cambria Math"/>
                          </a:rPr>
                          <m:t>ν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i="1">
                            <a:latin typeface="Cambria Math"/>
                            <a:ea typeface="Cambria Math"/>
                          </a:rPr>
                          <m:t>ν</m:t>
                        </m:r>
                      </m:den>
                    </m:f>
                    <m:r>
                      <a:rPr lang="el-GR" sz="2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nl-NL" sz="2000" dirty="0"/>
                  <a:t> = </a:t>
                </a:r>
                <a:r>
                  <a:rPr lang="nl-NL" sz="2000" dirty="0" smtClean="0"/>
                  <a:t>2.3 </a:t>
                </a:r>
                <a:r>
                  <a:rPr lang="nl-NL" sz="2000" dirty="0"/>
                  <a:t>· 10</a:t>
                </a:r>
                <a:r>
                  <a:rPr lang="nl-NL" sz="2000" baseline="-25000" dirty="0"/>
                  <a:t> </a:t>
                </a:r>
                <a:r>
                  <a:rPr lang="nl-NL" sz="2000" baseline="30000" dirty="0" smtClean="0"/>
                  <a:t>-10</a:t>
                </a:r>
                <a:endParaRPr lang="nl-NL" sz="2000" baseline="300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688" y="1231235"/>
                <a:ext cx="1778051" cy="624979"/>
              </a:xfrm>
              <a:prstGeom prst="rect">
                <a:avLst/>
              </a:prstGeom>
              <a:blipFill rotWithShape="1">
                <a:blip r:embed="rId5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kstvak 2"/>
          <p:cNvSpPr txBox="1"/>
          <p:nvPr/>
        </p:nvSpPr>
        <p:spPr>
          <a:xfrm>
            <a:off x="3299061" y="6145426"/>
            <a:ext cx="562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L.S. </a:t>
            </a:r>
            <a:r>
              <a:rPr lang="nl-NL" dirty="0" err="1" smtClean="0"/>
              <a:t>Dreissen</a:t>
            </a:r>
            <a:r>
              <a:rPr lang="nl-NL" dirty="0" smtClean="0"/>
              <a:t> et al. </a:t>
            </a:r>
            <a:r>
              <a:rPr lang="nl-NL" dirty="0" err="1" smtClean="0"/>
              <a:t>Phys</a:t>
            </a:r>
            <a:r>
              <a:rPr lang="nl-NL" dirty="0"/>
              <a:t>. </a:t>
            </a:r>
            <a:r>
              <a:rPr lang="nl-NL" dirty="0" err="1"/>
              <a:t>Rev</a:t>
            </a:r>
            <a:r>
              <a:rPr lang="nl-NL" dirty="0"/>
              <a:t>. </a:t>
            </a:r>
            <a:r>
              <a:rPr lang="nl-NL" dirty="0" err="1"/>
              <a:t>Lett</a:t>
            </a:r>
            <a:r>
              <a:rPr lang="nl-NL" dirty="0"/>
              <a:t>. </a:t>
            </a:r>
            <a:r>
              <a:rPr lang="nl-NL" b="1" dirty="0" smtClean="0"/>
              <a:t>123</a:t>
            </a:r>
            <a:r>
              <a:rPr lang="nl-NL" dirty="0" smtClean="0"/>
              <a:t>, 143001 (2019)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715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Key</a:t>
            </a:r>
            <a:r>
              <a:rPr lang="nl-NL" dirty="0" smtClean="0"/>
              <a:t> features He</a:t>
            </a:r>
            <a:r>
              <a:rPr lang="nl-NL" baseline="30000" dirty="0" smtClean="0"/>
              <a:t>+</a:t>
            </a:r>
            <a:r>
              <a:rPr lang="nl-NL" dirty="0" smtClean="0"/>
              <a:t> </a:t>
            </a:r>
            <a:r>
              <a:rPr lang="nl-NL" dirty="0" err="1" smtClean="0"/>
              <a:t>spectroscopy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1S-2S transition at 30 nm in He</a:t>
            </a:r>
            <a:r>
              <a:rPr lang="nl-NL" sz="2000" baseline="30000" dirty="0"/>
              <a:t>+</a:t>
            </a:r>
            <a:r>
              <a:rPr lang="nl-NL" sz="2000" dirty="0"/>
              <a:t> → two unequal photons for </a:t>
            </a: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2000" dirty="0" smtClean="0"/>
              <a:t>enhancement </a:t>
            </a:r>
            <a:r>
              <a:rPr lang="nl-NL" sz="2000" dirty="0"/>
              <a:t>of the transition probability</a:t>
            </a:r>
          </a:p>
          <a:p>
            <a:pPr marL="0" indent="0">
              <a:buNone/>
            </a:pP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Vibrational spacing of He</a:t>
            </a:r>
            <a:r>
              <a:rPr lang="nl-NL" sz="2000" baseline="30000" dirty="0"/>
              <a:t>+</a:t>
            </a:r>
            <a:r>
              <a:rPr lang="nl-NL" sz="2000" dirty="0"/>
              <a:t> matched to pulse delay </a:t>
            </a: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2000" dirty="0" smtClean="0"/>
              <a:t>to </a:t>
            </a:r>
            <a:r>
              <a:rPr lang="nl-NL" sz="2000" dirty="0"/>
              <a:t>circumvent 1</a:t>
            </a:r>
            <a:r>
              <a:rPr lang="nl-NL" sz="2000" baseline="30000" dirty="0"/>
              <a:t>st</a:t>
            </a:r>
            <a:r>
              <a:rPr lang="nl-NL" sz="2000" dirty="0"/>
              <a:t> order Doppler effect</a:t>
            </a:r>
          </a:p>
          <a:p>
            <a:pPr marL="0" indent="0">
              <a:buNone/>
            </a:pP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Sympathetic cooling and quantum logic type </a:t>
            </a:r>
            <a:r>
              <a:rPr lang="nl-NL" sz="2000" dirty="0" smtClean="0"/>
              <a:t>read-out </a:t>
            </a:r>
            <a:r>
              <a:rPr lang="nl-NL" sz="2000" dirty="0"/>
              <a:t>through Be</a:t>
            </a:r>
            <a:r>
              <a:rPr lang="nl-NL" sz="2000" baseline="30000" dirty="0"/>
              <a:t>+</a:t>
            </a:r>
          </a:p>
        </p:txBody>
      </p:sp>
      <p:pic>
        <p:nvPicPr>
          <p:cNvPr id="10" name="Picture 3" descr="C:\Users\kea200\Documents\Charlaine\Physics\Conferences\Platan2019\He_1S2STransi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947" y="1250406"/>
            <a:ext cx="2355047" cy="188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kea200\Documents\Charlaine\Physics\Conferences\Platan2019\Schematic_Setup_He_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222" y="3644009"/>
            <a:ext cx="9247906" cy="254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16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Setup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15</a:t>
            </a:fld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0" y="1807460"/>
            <a:ext cx="11496560" cy="397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0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Vacuum system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16</a:t>
            </a:fld>
            <a:endParaRPr lang="nl-NL" dirty="0"/>
          </a:p>
        </p:txBody>
      </p:sp>
      <p:pic>
        <p:nvPicPr>
          <p:cNvPr id="12" name="Picture 2" descr="C:\Users\kea200\Downloads\photo_setup.png"/>
          <p:cNvPicPr/>
          <p:nvPr/>
        </p:nvPicPr>
        <p:blipFill>
          <a:blip r:embed="rId3"/>
          <a:stretch/>
        </p:blipFill>
        <p:spPr>
          <a:xfrm>
            <a:off x="1041546" y="927434"/>
            <a:ext cx="10108909" cy="2539665"/>
          </a:xfrm>
          <a:prstGeom prst="rect">
            <a:avLst/>
          </a:prstGeom>
          <a:ln>
            <a:noFill/>
          </a:ln>
        </p:spPr>
      </p:pic>
      <p:pic>
        <p:nvPicPr>
          <p:cNvPr id="13" name="Picture 3" descr="C:\Users\kea200\Downloads\setup13_view.png"/>
          <p:cNvPicPr/>
          <p:nvPr/>
        </p:nvPicPr>
        <p:blipFill rotWithShape="1">
          <a:blip r:embed="rId4"/>
          <a:srcRect t="5220"/>
          <a:stretch/>
        </p:blipFill>
        <p:spPr>
          <a:xfrm>
            <a:off x="1794773" y="3590924"/>
            <a:ext cx="8602455" cy="316423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25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Ion trap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 smtClean="0"/>
              <a:t>Made after the design and with help of </a:t>
            </a:r>
            <a:r>
              <a:rPr lang="nl-NL" sz="2400" dirty="0" err="1" smtClean="0"/>
              <a:t>the</a:t>
            </a:r>
            <a:r>
              <a:rPr lang="nl-NL" sz="2400" dirty="0" smtClean="0"/>
              <a:t> </a:t>
            </a:r>
            <a:r>
              <a:rPr lang="nl-NL" sz="2400" dirty="0" err="1" smtClean="0"/>
              <a:t>group</a:t>
            </a:r>
            <a:r>
              <a:rPr lang="nl-NL" sz="2400" dirty="0" smtClean="0"/>
              <a:t> of Tanja </a:t>
            </a:r>
            <a:r>
              <a:rPr lang="nl-NL" sz="2400" dirty="0" smtClean="0"/>
              <a:t>Mehlstäubler (PTB</a:t>
            </a:r>
            <a:r>
              <a:rPr lang="nl-NL" sz="2800" dirty="0" smtClean="0"/>
              <a:t>)</a:t>
            </a:r>
            <a:endParaRPr lang="nl-NL" sz="2800" dirty="0"/>
          </a:p>
        </p:txBody>
      </p:sp>
      <p:pic>
        <p:nvPicPr>
          <p:cNvPr id="5122" name="Picture 2" descr="C:\Users\kea200\Downloads\IMG_5701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" t="2037" r="2905"/>
          <a:stretch/>
        </p:blipFill>
        <p:spPr bwMode="auto">
          <a:xfrm>
            <a:off x="965200" y="1705456"/>
            <a:ext cx="4406900" cy="439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ea200\Downloads\IMG_5690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779" y="1552935"/>
            <a:ext cx="5201219" cy="469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6324" y="6133616"/>
            <a:ext cx="528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Pyka, K</a:t>
            </a:r>
            <a:r>
              <a:rPr lang="nl-NL" dirty="0" smtClean="0"/>
              <a:t>. et al. </a:t>
            </a:r>
            <a:r>
              <a:rPr lang="nl-NL" i="1" dirty="0"/>
              <a:t>Appl. Phys. B</a:t>
            </a:r>
            <a:r>
              <a:rPr lang="nl-NL" dirty="0"/>
              <a:t> </a:t>
            </a:r>
            <a:r>
              <a:rPr lang="nl-NL" b="1" dirty="0"/>
              <a:t>114, </a:t>
            </a:r>
            <a:r>
              <a:rPr lang="nl-NL" dirty="0"/>
              <a:t>231–241 (2014)</a:t>
            </a:r>
          </a:p>
        </p:txBody>
      </p:sp>
    </p:spTree>
    <p:extLst>
      <p:ext uri="{BB962C8B-B14F-4D97-AF65-F5344CB8AC3E}">
        <p14:creationId xmlns:p14="http://schemas.microsoft.com/office/powerpoint/2010/main" val="264903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Cooling</a:t>
            </a:r>
            <a:r>
              <a:rPr lang="nl-NL" dirty="0" smtClean="0"/>
              <a:t> laser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 smtClean="0"/>
              <a:t>313 nm </a:t>
            </a:r>
            <a:r>
              <a:rPr lang="nl-NL" sz="2400" dirty="0" err="1" smtClean="0"/>
              <a:t>cooling</a:t>
            </a:r>
            <a:r>
              <a:rPr lang="nl-NL" sz="2400" dirty="0" smtClean="0"/>
              <a:t> laser built, ion trap electronics </a:t>
            </a:r>
            <a:r>
              <a:rPr lang="nl-NL" sz="2400" dirty="0" err="1" smtClean="0"/>
              <a:t>finished</a:t>
            </a:r>
            <a:endParaRPr lang="nl-NL" sz="28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14" y="2076226"/>
            <a:ext cx="4759390" cy="3569542"/>
          </a:xfrm>
          <a:prstGeom prst="rect">
            <a:avLst/>
          </a:prstGeom>
        </p:spPr>
      </p:pic>
      <p:pic>
        <p:nvPicPr>
          <p:cNvPr id="12" name="Picture 2" descr="IMG_565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8" t="15993" r="8817" b="7547"/>
          <a:stretch/>
        </p:blipFill>
        <p:spPr bwMode="auto">
          <a:xfrm>
            <a:off x="0" y="2552381"/>
            <a:ext cx="4008902" cy="29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t="30108" r="6021" b="7097"/>
          <a:stretch/>
        </p:blipFill>
        <p:spPr>
          <a:xfrm>
            <a:off x="3105514" y="1404124"/>
            <a:ext cx="3879955" cy="2296513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6" t="35842" r="2366" b="10825"/>
          <a:stretch/>
        </p:blipFill>
        <p:spPr>
          <a:xfrm>
            <a:off x="2532055" y="4755085"/>
            <a:ext cx="4453414" cy="17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1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Moveable trap mount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19</a:t>
            </a:fld>
            <a:endParaRPr lang="nl-NL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600" dirty="0" smtClean="0"/>
              <a:t>Need to align the beam onto the ions...</a:t>
            </a:r>
            <a:br>
              <a:rPr lang="nl-NL" sz="2600" dirty="0" smtClean="0"/>
            </a:br>
            <a:r>
              <a:rPr lang="nl-NL" sz="2600" dirty="0" smtClean="0"/>
              <a:t>... </a:t>
            </a:r>
            <a:r>
              <a:rPr lang="nl-NL" sz="2600" dirty="0"/>
              <a:t>o</a:t>
            </a:r>
            <a:r>
              <a:rPr lang="nl-NL" sz="2600" dirty="0" smtClean="0"/>
              <a:t>r the ions on the beam </a:t>
            </a:r>
            <a:endParaRPr lang="nl-NL" sz="2600" dirty="0"/>
          </a:p>
        </p:txBody>
      </p:sp>
      <p:pic>
        <p:nvPicPr>
          <p:cNvPr id="10" name="Picture 3" descr="C:\Users\kea200\Downloads\IMG_54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86"/>
          <a:stretch/>
        </p:blipFill>
        <p:spPr bwMode="auto">
          <a:xfrm rot="5400000">
            <a:off x="1761834" y="2126340"/>
            <a:ext cx="4360874" cy="422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704" y="908720"/>
            <a:ext cx="3331255" cy="551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78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Activities</a:t>
            </a:r>
            <a:r>
              <a:rPr lang="nl-NL" dirty="0" smtClean="0"/>
              <a:t> </a:t>
            </a:r>
            <a:r>
              <a:rPr lang="nl-NL" dirty="0" err="1" smtClean="0"/>
              <a:t>relating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PRP</a:t>
            </a:r>
            <a:endParaRPr lang="nl-NL" baseline="30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6985" y="1052513"/>
            <a:ext cx="10972800" cy="5218112"/>
          </a:xfrm>
        </p:spPr>
        <p:txBody>
          <a:bodyPr/>
          <a:lstStyle/>
          <a:p>
            <a:pPr marL="0" indent="0">
              <a:buNone/>
            </a:pPr>
            <a:endParaRPr lang="nl-NL" sz="1600" dirty="0" smtClean="0"/>
          </a:p>
          <a:p>
            <a:pPr marL="0" indent="0">
              <a:buNone/>
            </a:pPr>
            <a:endParaRPr lang="nl-NL" sz="2400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2</a:t>
            </a:fld>
            <a:endParaRPr lang="nl-NL" dirty="0"/>
          </a:p>
        </p:txBody>
      </p:sp>
      <p:grpSp>
        <p:nvGrpSpPr>
          <p:cNvPr id="6" name="Group 2"/>
          <p:cNvGrpSpPr/>
          <p:nvPr/>
        </p:nvGrpSpPr>
        <p:grpSpPr>
          <a:xfrm>
            <a:off x="3545668" y="865640"/>
            <a:ext cx="5113080" cy="6017760"/>
            <a:chOff x="4005360" y="727200"/>
            <a:chExt cx="5113080" cy="6017760"/>
          </a:xfrm>
        </p:grpSpPr>
        <p:sp>
          <p:nvSpPr>
            <p:cNvPr id="7" name="CustomShape 3"/>
            <p:cNvSpPr/>
            <p:nvPr/>
          </p:nvSpPr>
          <p:spPr>
            <a:xfrm>
              <a:off x="6594480" y="3762720"/>
              <a:ext cx="2520000" cy="1616760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alpha val="64313"/>
                  </a:srgbClr>
                </a:gs>
              </a:gsLst>
              <a:lin ang="135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" name="CustomShape 4"/>
            <p:cNvSpPr/>
            <p:nvPr/>
          </p:nvSpPr>
          <p:spPr>
            <a:xfrm>
              <a:off x="4497480" y="6243480"/>
              <a:ext cx="4165200" cy="4852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9" name="Group 5"/>
            <p:cNvGrpSpPr/>
            <p:nvPr/>
          </p:nvGrpSpPr>
          <p:grpSpPr>
            <a:xfrm>
              <a:off x="6572520" y="5361120"/>
              <a:ext cx="1316160" cy="1018800"/>
              <a:chOff x="6572520" y="5361120"/>
              <a:chExt cx="1316160" cy="1018800"/>
            </a:xfrm>
          </p:grpSpPr>
          <p:grpSp>
            <p:nvGrpSpPr>
              <p:cNvPr id="44" name="Group 6"/>
              <p:cNvGrpSpPr/>
              <p:nvPr/>
            </p:nvGrpSpPr>
            <p:grpSpPr>
              <a:xfrm>
                <a:off x="6572520" y="5361120"/>
                <a:ext cx="1223640" cy="1018800"/>
                <a:chOff x="6572520" y="5361120"/>
                <a:chExt cx="1223640" cy="1018800"/>
              </a:xfrm>
            </p:grpSpPr>
            <p:sp>
              <p:nvSpPr>
                <p:cNvPr id="46" name="CustomShape 7"/>
                <p:cNvSpPr/>
                <p:nvPr/>
              </p:nvSpPr>
              <p:spPr>
                <a:xfrm rot="5400000" flipV="1">
                  <a:off x="6732000" y="5315400"/>
                  <a:ext cx="904680" cy="1223640"/>
                </a:xfrm>
                <a:prstGeom prst="bentArrow">
                  <a:avLst>
                    <a:gd name="adj1" fmla="val 29718"/>
                    <a:gd name="adj2" fmla="val 29719"/>
                    <a:gd name="adj3" fmla="val 29719"/>
                    <a:gd name="adj4" fmla="val 43226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47" name="CustomShape 8"/>
                <p:cNvSpPr/>
                <p:nvPr/>
              </p:nvSpPr>
              <p:spPr>
                <a:xfrm rot="5400000">
                  <a:off x="6463080" y="5580000"/>
                  <a:ext cx="766440" cy="328320"/>
                </a:xfrm>
                <a:prstGeom prst="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sp>
            <p:nvSpPr>
              <p:cNvPr id="45" name="CustomShape 9"/>
              <p:cNvSpPr/>
              <p:nvPr/>
            </p:nvSpPr>
            <p:spPr>
              <a:xfrm rot="10800000" flipV="1">
                <a:off x="7072200" y="5403600"/>
                <a:ext cx="816480" cy="333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nl-NL" sz="1600" b="1" strike="noStrike" spc="-1">
                    <a:solidFill>
                      <a:srgbClr val="FFFFFF"/>
                    </a:solidFill>
                    <a:latin typeface="Calibri"/>
                  </a:rPr>
                  <a:t>Theory </a:t>
                </a:r>
                <a:endParaRPr lang="nl-NL" sz="1600" b="0" strike="noStrike" spc="-1">
                  <a:latin typeface="Calibri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5288400" y="5337720"/>
              <a:ext cx="1269720" cy="1046880"/>
              <a:chOff x="5288400" y="5337720"/>
              <a:chExt cx="1269720" cy="1046880"/>
            </a:xfrm>
          </p:grpSpPr>
          <p:grpSp>
            <p:nvGrpSpPr>
              <p:cNvPr id="40" name="Group 11"/>
              <p:cNvGrpSpPr/>
              <p:nvPr/>
            </p:nvGrpSpPr>
            <p:grpSpPr>
              <a:xfrm>
                <a:off x="5340960" y="5337720"/>
                <a:ext cx="1217160" cy="1046880"/>
                <a:chOff x="5340960" y="5337720"/>
                <a:chExt cx="1217160" cy="1046880"/>
              </a:xfrm>
            </p:grpSpPr>
            <p:sp>
              <p:nvSpPr>
                <p:cNvPr id="42" name="CustomShape 12"/>
                <p:cNvSpPr/>
                <p:nvPr/>
              </p:nvSpPr>
              <p:spPr>
                <a:xfrm rot="5400000">
                  <a:off x="5496480" y="5322960"/>
                  <a:ext cx="906120" cy="1217160"/>
                </a:xfrm>
                <a:prstGeom prst="bentArrow">
                  <a:avLst>
                    <a:gd name="adj1" fmla="val 29718"/>
                    <a:gd name="adj2" fmla="val 29719"/>
                    <a:gd name="adj3" fmla="val 29719"/>
                    <a:gd name="adj4" fmla="val 43226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43" name="CustomShape 13"/>
                <p:cNvSpPr/>
                <p:nvPr/>
              </p:nvSpPr>
              <p:spPr>
                <a:xfrm rot="5400000" flipV="1">
                  <a:off x="5871600" y="5574960"/>
                  <a:ext cx="802800" cy="328320"/>
                </a:xfrm>
                <a:prstGeom prst="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sp>
            <p:nvSpPr>
              <p:cNvPr id="41" name="CustomShape 14"/>
              <p:cNvSpPr/>
              <p:nvPr/>
            </p:nvSpPr>
            <p:spPr>
              <a:xfrm>
                <a:off x="5288400" y="5419800"/>
                <a:ext cx="816480" cy="333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nl-NL" sz="1600" b="1" strike="noStrike" spc="-1">
                    <a:solidFill>
                      <a:srgbClr val="FFFFFF"/>
                    </a:solidFill>
                    <a:latin typeface="Calibri"/>
                  </a:rPr>
                  <a:t>Theory </a:t>
                </a:r>
                <a:endParaRPr lang="nl-NL" sz="1600" b="0" strike="noStrike" spc="-1">
                  <a:latin typeface="Calibri"/>
                </a:endParaRPr>
              </a:p>
            </p:txBody>
          </p:sp>
        </p:grpSp>
        <p:sp>
          <p:nvSpPr>
            <p:cNvPr id="11" name="CustomShape 15"/>
            <p:cNvSpPr/>
            <p:nvPr/>
          </p:nvSpPr>
          <p:spPr>
            <a:xfrm>
              <a:off x="6597720" y="2095560"/>
              <a:ext cx="2520720" cy="1617480"/>
            </a:xfrm>
            <a:prstGeom prst="rect">
              <a:avLst/>
            </a:prstGeom>
            <a:gradFill rotWithShape="0">
              <a:gsLst>
                <a:gs pos="0">
                  <a:srgbClr val="516385"/>
                </a:gs>
                <a:gs pos="100000">
                  <a:srgbClr val="738EBE"/>
                </a:gs>
              </a:gsLst>
              <a:lin ang="108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" name="CustomShape 16"/>
            <p:cNvSpPr/>
            <p:nvPr/>
          </p:nvSpPr>
          <p:spPr>
            <a:xfrm>
              <a:off x="4015080" y="3762360"/>
              <a:ext cx="2520720" cy="1617480"/>
            </a:xfrm>
            <a:prstGeom prst="rect">
              <a:avLst/>
            </a:prstGeom>
            <a:gradFill rotWithShape="0">
              <a:gsLst>
                <a:gs pos="0">
                  <a:srgbClr val="19CE19"/>
                </a:gs>
                <a:gs pos="100000">
                  <a:srgbClr val="72E972"/>
                </a:gs>
              </a:gsLst>
              <a:lin ang="189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" name="CustomShape 17"/>
            <p:cNvSpPr/>
            <p:nvPr/>
          </p:nvSpPr>
          <p:spPr>
            <a:xfrm>
              <a:off x="4005360" y="2095560"/>
              <a:ext cx="2520720" cy="1617480"/>
            </a:xfrm>
            <a:prstGeom prst="rect">
              <a:avLst/>
            </a:prstGeom>
            <a:gradFill rotWithShape="0">
              <a:gsLst>
                <a:gs pos="0">
                  <a:srgbClr val="FFC34C"/>
                </a:gs>
                <a:gs pos="100000">
                  <a:srgbClr val="FFEAC5"/>
                </a:gs>
              </a:gsLst>
              <a:lin ang="1944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" name="CustomShape 18"/>
            <p:cNvSpPr/>
            <p:nvPr/>
          </p:nvSpPr>
          <p:spPr>
            <a:xfrm>
              <a:off x="5222880" y="2533680"/>
              <a:ext cx="2700000" cy="2425320"/>
            </a:xfrm>
            <a:prstGeom prst="ellipse">
              <a:avLst/>
            </a:prstGeom>
            <a:solidFill>
              <a:schemeClr val="bg1"/>
            </a:solidFill>
            <a:ln w="7632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" name="CustomShape 19"/>
            <p:cNvSpPr/>
            <p:nvPr/>
          </p:nvSpPr>
          <p:spPr>
            <a:xfrm>
              <a:off x="5251680" y="2552760"/>
              <a:ext cx="2660400" cy="2390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7632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72000" tIns="180000" rIns="0" bIns="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600" b="1" strike="noStrike" spc="-1" dirty="0">
                  <a:solidFill>
                    <a:srgbClr val="000000"/>
                  </a:solidFill>
                  <a:latin typeface="Calibri"/>
                </a:rPr>
                <a:t>Shared research infrastructure:</a:t>
              </a:r>
              <a:endParaRPr lang="nl-NL" sz="1600" b="0" strike="noStrike" spc="-1" dirty="0">
                <a:latin typeface="Calibri"/>
              </a:endParaRPr>
            </a:p>
            <a:p>
              <a:pPr marL="285840" indent="-285480">
                <a:lnSpc>
                  <a:spcPct val="100000"/>
                </a:lnSpc>
                <a:buClr>
                  <a:srgbClr val="000000"/>
                </a:buClr>
                <a:buFont typeface="Wingdings" charset="2"/>
                <a:buChar char=""/>
              </a:pPr>
              <a:r>
                <a:rPr lang="nl-NL" sz="1600" b="1" strike="noStrike" spc="-1" dirty="0">
                  <a:solidFill>
                    <a:srgbClr val="000000"/>
                  </a:solidFill>
                  <a:latin typeface="Calibri"/>
                </a:rPr>
                <a:t>Hz-linewidth laser</a:t>
              </a:r>
              <a:endParaRPr lang="nl-NL" sz="1600" b="0" strike="noStrike" spc="-1" dirty="0">
                <a:latin typeface="Calibri"/>
              </a:endParaRPr>
            </a:p>
            <a:p>
              <a:pPr marL="285840" indent="-285480">
                <a:lnSpc>
                  <a:spcPct val="100000"/>
                </a:lnSpc>
                <a:buClr>
                  <a:srgbClr val="000000"/>
                </a:buClr>
                <a:buFont typeface="Wingdings" charset="2"/>
                <a:buChar char=""/>
              </a:pPr>
              <a:r>
                <a:rPr lang="nl-NL" sz="1600" b="1" strike="noStrike" spc="-1" dirty="0">
                  <a:solidFill>
                    <a:srgbClr val="000000"/>
                  </a:solidFill>
                  <a:latin typeface="Calibri"/>
                </a:rPr>
                <a:t>Optical frequency comb lasers</a:t>
              </a:r>
              <a:endParaRPr lang="nl-NL" sz="1600" b="0" strike="noStrike" spc="-1" dirty="0">
                <a:latin typeface="Calibri"/>
              </a:endParaRPr>
            </a:p>
            <a:p>
              <a:pPr marL="285840" indent="-285480">
                <a:lnSpc>
                  <a:spcPct val="100000"/>
                </a:lnSpc>
                <a:buClr>
                  <a:srgbClr val="000000"/>
                </a:buClr>
                <a:buFont typeface="Wingdings" charset="2"/>
                <a:buChar char=""/>
              </a:pPr>
              <a:r>
                <a:rPr lang="nl-NL" sz="1600" b="1" strike="noStrike" spc="-1" dirty="0">
                  <a:solidFill>
                    <a:srgbClr val="000000"/>
                  </a:solidFill>
                  <a:latin typeface="Calibri"/>
                </a:rPr>
                <a:t>Fiber-linked atomic clocks</a:t>
              </a:r>
              <a:endParaRPr lang="nl-NL" sz="16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endParaRPr lang="nl-NL" sz="1600" b="0" strike="noStrike" spc="-1" dirty="0">
                <a:latin typeface="Calibri"/>
              </a:endParaRPr>
            </a:p>
          </p:txBody>
        </p:sp>
        <p:sp>
          <p:nvSpPr>
            <p:cNvPr id="16" name="CustomShape 20"/>
            <p:cNvSpPr/>
            <p:nvPr/>
          </p:nvSpPr>
          <p:spPr>
            <a:xfrm>
              <a:off x="7211520" y="2076480"/>
              <a:ext cx="188496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nl-NL" sz="1800" b="1" strike="noStrike" spc="-1">
                  <a:solidFill>
                    <a:srgbClr val="FFFFFF"/>
                  </a:solidFill>
                  <a:latin typeface="Calibri"/>
                </a:rPr>
                <a:t>HD</a:t>
              </a:r>
              <a:r>
                <a:rPr lang="nl-NL" sz="1800" b="1" strike="noStrike" spc="-1" baseline="30000">
                  <a:solidFill>
                    <a:srgbClr val="FFFFFF"/>
                  </a:solidFill>
                  <a:latin typeface="Calibri"/>
                </a:rPr>
                <a:t>+</a:t>
              </a:r>
              <a:r>
                <a:rPr lang="nl-NL" sz="1800" b="1" strike="noStrike" spc="-1">
                  <a:solidFill>
                    <a:srgbClr val="FFFFFF"/>
                  </a:solidFill>
                  <a:latin typeface="Calibri"/>
                </a:rPr>
                <a:t>  spectroscopy</a:t>
              </a:r>
              <a:endParaRPr lang="nl-NL" sz="1800" b="0" strike="noStrike" spc="-1">
                <a:latin typeface="Calibri"/>
              </a:endParaRPr>
            </a:p>
          </p:txBody>
        </p:sp>
        <p:sp>
          <p:nvSpPr>
            <p:cNvPr id="17" name="CustomShape 21"/>
            <p:cNvSpPr/>
            <p:nvPr/>
          </p:nvSpPr>
          <p:spPr>
            <a:xfrm>
              <a:off x="4028760" y="2076480"/>
              <a:ext cx="2407680" cy="4014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800" b="1" strike="noStrike" spc="-1">
                  <a:solidFill>
                    <a:srgbClr val="000000"/>
                  </a:solidFill>
                  <a:latin typeface="Calibri"/>
                </a:rPr>
                <a:t>H</a:t>
              </a:r>
              <a:r>
                <a:rPr lang="nl-NL" sz="1800" b="1" strike="noStrike" spc="-1" baseline="-25000">
                  <a:solidFill>
                    <a:srgbClr val="000000"/>
                  </a:solidFill>
                  <a:latin typeface="Calibri"/>
                </a:rPr>
                <a:t>2</a:t>
              </a:r>
              <a:r>
                <a:rPr lang="nl-NL" sz="1800" b="1" strike="noStrike" spc="-1">
                  <a:solidFill>
                    <a:srgbClr val="000000"/>
                  </a:solidFill>
                  <a:latin typeface="Calibri"/>
                </a:rPr>
                <a:t>, HD, D</a:t>
              </a:r>
              <a:r>
                <a:rPr lang="nl-NL" sz="1800" b="1" strike="noStrike" spc="-1" baseline="-25000">
                  <a:solidFill>
                    <a:srgbClr val="000000"/>
                  </a:solidFill>
                  <a:latin typeface="Calibri"/>
                </a:rPr>
                <a:t>2</a:t>
              </a:r>
              <a:r>
                <a:rPr lang="nl-NL" sz="1800" b="1" strike="noStrike" spc="-1">
                  <a:solidFill>
                    <a:srgbClr val="000000"/>
                  </a:solidFill>
                  <a:latin typeface="Calibri"/>
                </a:rPr>
                <a:t> spectroscopy</a:t>
              </a:r>
              <a:endParaRPr lang="nl-NL" sz="1800" b="0" strike="noStrike" spc="-1">
                <a:latin typeface="Calibri"/>
              </a:endParaRPr>
            </a:p>
          </p:txBody>
        </p:sp>
        <p:sp>
          <p:nvSpPr>
            <p:cNvPr id="18" name="CustomShape 22"/>
            <p:cNvSpPr/>
            <p:nvPr/>
          </p:nvSpPr>
          <p:spPr>
            <a:xfrm>
              <a:off x="4078440" y="5019840"/>
              <a:ext cx="2295000" cy="4014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800" b="1" strike="noStrike" spc="-1" baseline="30000">
                  <a:solidFill>
                    <a:srgbClr val="000000"/>
                  </a:solidFill>
                  <a:latin typeface="Calibri"/>
                </a:rPr>
                <a:t>3,4</a:t>
              </a:r>
              <a:r>
                <a:rPr lang="nl-NL" sz="1800" b="1" strike="noStrike" spc="-1">
                  <a:solidFill>
                    <a:srgbClr val="000000"/>
                  </a:solidFill>
                  <a:latin typeface="Calibri"/>
                </a:rPr>
                <a:t>He</a:t>
              </a:r>
              <a:r>
                <a:rPr lang="nl-NL" sz="1800" b="1" strike="noStrike" spc="-1" baseline="30000">
                  <a:solidFill>
                    <a:srgbClr val="000000"/>
                  </a:solidFill>
                  <a:latin typeface="Calibri"/>
                </a:rPr>
                <a:t>+</a:t>
              </a:r>
              <a:r>
                <a:rPr lang="nl-NL" sz="1800" b="1" strike="noStrike" spc="-1">
                  <a:solidFill>
                    <a:srgbClr val="000000"/>
                  </a:solidFill>
                  <a:latin typeface="Calibri"/>
                </a:rPr>
                <a:t>, H</a:t>
              </a:r>
              <a:r>
                <a:rPr lang="nl-NL" sz="1800" b="1" strike="noStrike" spc="-1" baseline="-25000">
                  <a:solidFill>
                    <a:srgbClr val="000000"/>
                  </a:solidFill>
                  <a:latin typeface="Calibri"/>
                </a:rPr>
                <a:t>2</a:t>
              </a:r>
              <a:r>
                <a:rPr lang="nl-NL" sz="1800" b="1" strike="noStrike" spc="-1">
                  <a:solidFill>
                    <a:srgbClr val="000000"/>
                  </a:solidFill>
                  <a:latin typeface="Calibri"/>
                </a:rPr>
                <a:t> spectroscopy</a:t>
              </a:r>
              <a:endParaRPr lang="nl-NL" sz="1800" b="0" strike="noStrike" spc="-1">
                <a:latin typeface="Calibri"/>
              </a:endParaRPr>
            </a:p>
          </p:txBody>
        </p:sp>
        <p:sp>
          <p:nvSpPr>
            <p:cNvPr id="19" name="CustomShape 23"/>
            <p:cNvSpPr/>
            <p:nvPr/>
          </p:nvSpPr>
          <p:spPr>
            <a:xfrm>
              <a:off x="6621120" y="5033880"/>
              <a:ext cx="247284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nl-NL" sz="1800" b="1" strike="noStrike" spc="-1" baseline="30000">
                  <a:solidFill>
                    <a:srgbClr val="000000"/>
                  </a:solidFill>
                  <a:latin typeface="Calibri"/>
                </a:rPr>
                <a:t>3</a:t>
              </a:r>
              <a:r>
                <a:rPr lang="nl-NL" sz="1800" b="1" strike="noStrike" spc="-1">
                  <a:solidFill>
                    <a:srgbClr val="000000"/>
                  </a:solidFill>
                  <a:latin typeface="Calibri"/>
                </a:rPr>
                <a:t>He*, </a:t>
              </a:r>
              <a:r>
                <a:rPr lang="nl-NL" sz="1800" b="1" strike="noStrike" spc="-1" baseline="30000">
                  <a:solidFill>
                    <a:srgbClr val="000000"/>
                  </a:solidFill>
                  <a:latin typeface="Calibri"/>
                </a:rPr>
                <a:t>4</a:t>
              </a:r>
              <a:r>
                <a:rPr lang="nl-NL" sz="1800" b="1" strike="noStrike" spc="-1">
                  <a:solidFill>
                    <a:srgbClr val="000000"/>
                  </a:solidFill>
                  <a:latin typeface="Calibri"/>
                </a:rPr>
                <a:t>He* spectroscopy</a:t>
              </a:r>
              <a:endParaRPr lang="nl-NL" sz="1800" b="0" strike="noStrike" spc="-1">
                <a:latin typeface="Calibri"/>
              </a:endParaRPr>
            </a:p>
          </p:txBody>
        </p:sp>
        <p:pic>
          <p:nvPicPr>
            <p:cNvPr id="20" name="Picture 3"/>
            <p:cNvPicPr/>
            <p:nvPr/>
          </p:nvPicPr>
          <p:blipFill>
            <a:blip r:embed="rId3"/>
            <a:stretch/>
          </p:blipFill>
          <p:spPr>
            <a:xfrm>
              <a:off x="8064720" y="3828960"/>
              <a:ext cx="974520" cy="1020240"/>
            </a:xfrm>
            <a:prstGeom prst="rect">
              <a:avLst/>
            </a:prstGeom>
            <a:ln>
              <a:noFill/>
            </a:ln>
            <a:effectLst>
              <a:outerShdw blurRad="50800" dist="37674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1" name="Picture 4"/>
            <p:cNvPicPr/>
            <p:nvPr/>
          </p:nvPicPr>
          <p:blipFill>
            <a:blip r:embed="rId4"/>
            <a:stretch/>
          </p:blipFill>
          <p:spPr>
            <a:xfrm>
              <a:off x="4078440" y="2622600"/>
              <a:ext cx="974520" cy="1018800"/>
            </a:xfrm>
            <a:prstGeom prst="rect">
              <a:avLst/>
            </a:prstGeom>
            <a:ln>
              <a:noFill/>
            </a:ln>
            <a:effectLst>
              <a:outerShdw blurRad="50800" dist="37674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2" name="Picture 6"/>
            <p:cNvPicPr/>
            <p:nvPr/>
          </p:nvPicPr>
          <p:blipFill>
            <a:blip r:embed="rId5"/>
            <a:stretch/>
          </p:blipFill>
          <p:spPr>
            <a:xfrm>
              <a:off x="4096080" y="3827520"/>
              <a:ext cx="975960" cy="1018800"/>
            </a:xfrm>
            <a:prstGeom prst="rect">
              <a:avLst/>
            </a:prstGeom>
            <a:ln>
              <a:noFill/>
            </a:ln>
            <a:effectLst>
              <a:outerShdw blurRad="50800" dist="37674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3" name="CustomShape 24"/>
            <p:cNvSpPr/>
            <p:nvPr/>
          </p:nvSpPr>
          <p:spPr>
            <a:xfrm>
              <a:off x="7764120" y="1268280"/>
              <a:ext cx="868320" cy="819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600" b="0" strike="noStrike" spc="-1">
                  <a:solidFill>
                    <a:srgbClr val="000000"/>
                  </a:solidFill>
                  <a:latin typeface="Calibri"/>
                </a:rPr>
                <a:t>Hilico</a:t>
              </a:r>
              <a:endParaRPr lang="nl-NL" sz="16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nl-NL" sz="1600" b="0" strike="noStrike" spc="-1">
                  <a:solidFill>
                    <a:srgbClr val="000000"/>
                  </a:solidFill>
                  <a:latin typeface="Calibri"/>
                </a:rPr>
                <a:t>Karr</a:t>
              </a:r>
              <a:endParaRPr lang="nl-NL" sz="16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nl-NL" sz="1600" b="0" strike="noStrike" spc="-1">
                  <a:solidFill>
                    <a:srgbClr val="000000"/>
                  </a:solidFill>
                  <a:latin typeface="Calibri"/>
                </a:rPr>
                <a:t>Korobov</a:t>
              </a:r>
              <a:endParaRPr lang="nl-NL" sz="1600" b="0" strike="noStrike" spc="-1">
                <a:latin typeface="Calibri"/>
              </a:endParaRPr>
            </a:p>
          </p:txBody>
        </p:sp>
        <p:sp>
          <p:nvSpPr>
            <p:cNvPr id="24" name="CustomShape 25"/>
            <p:cNvSpPr/>
            <p:nvPr/>
          </p:nvSpPr>
          <p:spPr>
            <a:xfrm>
              <a:off x="4455720" y="1735200"/>
              <a:ext cx="901800" cy="333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600" b="0" strike="noStrike" spc="-1">
                  <a:solidFill>
                    <a:srgbClr val="000000"/>
                  </a:solidFill>
                  <a:latin typeface="Calibri"/>
                </a:rPr>
                <a:t>Pachucki</a:t>
              </a:r>
              <a:endParaRPr lang="nl-NL" sz="1600" b="0" strike="noStrike" spc="-1">
                <a:latin typeface="Calibri"/>
              </a:endParaRPr>
            </a:p>
          </p:txBody>
        </p:sp>
        <p:sp>
          <p:nvSpPr>
            <p:cNvPr id="25" name="CustomShape 26"/>
            <p:cNvSpPr/>
            <p:nvPr/>
          </p:nvSpPr>
          <p:spPr>
            <a:xfrm>
              <a:off x="7800840" y="5435640"/>
              <a:ext cx="901800" cy="333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600" b="0" strike="noStrike" spc="-1">
                  <a:solidFill>
                    <a:srgbClr val="000000"/>
                  </a:solidFill>
                  <a:latin typeface="Calibri"/>
                </a:rPr>
                <a:t>Pachucki</a:t>
              </a:r>
              <a:endParaRPr lang="nl-NL" sz="1600" b="0" strike="noStrike" spc="-1">
                <a:latin typeface="Calibri"/>
              </a:endParaRPr>
            </a:p>
          </p:txBody>
        </p:sp>
        <p:sp>
          <p:nvSpPr>
            <p:cNvPr id="26" name="CustomShape 27"/>
            <p:cNvSpPr/>
            <p:nvPr/>
          </p:nvSpPr>
          <p:spPr>
            <a:xfrm>
              <a:off x="4425840" y="5437080"/>
              <a:ext cx="901800" cy="333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600" b="0" strike="noStrike" spc="-1">
                  <a:solidFill>
                    <a:srgbClr val="000000"/>
                  </a:solidFill>
                  <a:latin typeface="Calibri"/>
                </a:rPr>
                <a:t>Pachucki</a:t>
              </a:r>
              <a:endParaRPr lang="nl-NL" sz="1600" b="0" strike="noStrike" spc="-1">
                <a:latin typeface="Calibri"/>
              </a:endParaRPr>
            </a:p>
          </p:txBody>
        </p:sp>
        <p:sp>
          <p:nvSpPr>
            <p:cNvPr id="27" name="CustomShape 28"/>
            <p:cNvSpPr/>
            <p:nvPr/>
          </p:nvSpPr>
          <p:spPr>
            <a:xfrm>
              <a:off x="4711680" y="6308640"/>
              <a:ext cx="3722400" cy="4363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2000" b="0" strike="noStrike" spc="-1">
                  <a:solidFill>
                    <a:srgbClr val="000000"/>
                  </a:solidFill>
                  <a:latin typeface="Calibri"/>
                </a:rPr>
                <a:t>Test of QED, values of </a:t>
              </a:r>
              <a:r>
                <a:rPr lang="nl-NL" sz="2000" b="0" i="1" strike="noStrike" spc="-1">
                  <a:solidFill>
                    <a:srgbClr val="000000"/>
                  </a:solidFill>
                  <a:latin typeface="Calibri"/>
                </a:rPr>
                <a:t>r</a:t>
              </a:r>
              <a:r>
                <a:rPr lang="nl-NL" sz="2000" b="0" strike="noStrike" spc="-1" baseline="-25000">
                  <a:solidFill>
                    <a:srgbClr val="000000"/>
                  </a:solidFill>
                  <a:latin typeface="Symbol"/>
                </a:rPr>
                <a:t>a</a:t>
              </a:r>
              <a:r>
                <a:rPr lang="nl-NL" sz="2000" b="0" strike="noStrike" spc="-1" baseline="30000">
                  <a:solidFill>
                    <a:srgbClr val="000000"/>
                  </a:solidFill>
                  <a:latin typeface="Calibri"/>
                </a:rPr>
                <a:t>2</a:t>
              </a:r>
              <a:r>
                <a:rPr lang="nl-NL" sz="2000" b="0" strike="noStrike" spc="-1" baseline="-2500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nl-NL" sz="2000" b="0" strike="noStrike" spc="-1">
                  <a:solidFill>
                    <a:srgbClr val="000000"/>
                  </a:solidFill>
                  <a:latin typeface="Symbol"/>
                </a:rPr>
                <a:t>-</a:t>
              </a:r>
              <a:r>
                <a:rPr lang="nl-NL" sz="2000" b="0" i="1" strike="noStrike" spc="-1">
                  <a:solidFill>
                    <a:srgbClr val="000000"/>
                  </a:solidFill>
                  <a:latin typeface="Calibri"/>
                </a:rPr>
                <a:t> r</a:t>
              </a:r>
              <a:r>
                <a:rPr lang="nl-NL" sz="2000" b="0" strike="noStrike" spc="-1" baseline="-25000">
                  <a:solidFill>
                    <a:srgbClr val="000000"/>
                  </a:solidFill>
                  <a:latin typeface="Calibri"/>
                </a:rPr>
                <a:t>h</a:t>
              </a:r>
              <a:r>
                <a:rPr lang="nl-NL" sz="2000" b="0" strike="noStrike" spc="-1" baseline="30000">
                  <a:solidFill>
                    <a:srgbClr val="000000"/>
                  </a:solidFill>
                  <a:latin typeface="Calibri"/>
                </a:rPr>
                <a:t>2</a:t>
              </a:r>
              <a:r>
                <a:rPr lang="nl-NL" sz="2000" b="0" strike="noStrike" spc="-1">
                  <a:solidFill>
                    <a:srgbClr val="000000"/>
                  </a:solidFill>
                  <a:latin typeface="Calibri"/>
                </a:rPr>
                <a:t>, </a:t>
              </a:r>
              <a:r>
                <a:rPr lang="nl-NL" sz="2000" b="0" i="1" strike="noStrike" spc="-1">
                  <a:solidFill>
                    <a:srgbClr val="000000"/>
                  </a:solidFill>
                  <a:latin typeface="Calibri"/>
                </a:rPr>
                <a:t>r</a:t>
              </a:r>
              <a:r>
                <a:rPr lang="nl-NL" sz="2000" b="0" strike="noStrike" spc="-1" baseline="-25000">
                  <a:solidFill>
                    <a:srgbClr val="000000"/>
                  </a:solidFill>
                  <a:latin typeface="Symbol"/>
                </a:rPr>
                <a:t>a</a:t>
              </a:r>
              <a:r>
                <a:rPr lang="nl-NL" sz="2000" b="0" strike="noStrike" spc="-1">
                  <a:solidFill>
                    <a:srgbClr val="000000"/>
                  </a:solidFill>
                  <a:latin typeface="Calibri"/>
                </a:rPr>
                <a:t>, </a:t>
              </a:r>
              <a:r>
                <a:rPr lang="nl-NL" sz="2000" b="0" i="1" strike="noStrike" spc="-1">
                  <a:solidFill>
                    <a:srgbClr val="000000"/>
                  </a:solidFill>
                  <a:latin typeface="Calibri"/>
                </a:rPr>
                <a:t>r</a:t>
              </a:r>
              <a:r>
                <a:rPr lang="nl-NL" sz="2000" b="0" strike="noStrike" spc="-1" baseline="-25000">
                  <a:solidFill>
                    <a:srgbClr val="000000"/>
                  </a:solidFill>
                  <a:latin typeface="Calibri"/>
                </a:rPr>
                <a:t>h</a:t>
              </a:r>
              <a:endParaRPr lang="nl-NL" sz="2000" b="0" strike="noStrike" spc="-1">
                <a:latin typeface="Calibri"/>
              </a:endParaRPr>
            </a:p>
          </p:txBody>
        </p:sp>
        <p:grpSp>
          <p:nvGrpSpPr>
            <p:cNvPr id="28" name="Group 29"/>
            <p:cNvGrpSpPr/>
            <p:nvPr/>
          </p:nvGrpSpPr>
          <p:grpSpPr>
            <a:xfrm>
              <a:off x="4329360" y="727200"/>
              <a:ext cx="4165200" cy="491760"/>
              <a:chOff x="4329360" y="727200"/>
              <a:chExt cx="4165200" cy="491760"/>
            </a:xfrm>
          </p:grpSpPr>
          <p:sp>
            <p:nvSpPr>
              <p:cNvPr id="38" name="CustomShape 30"/>
              <p:cNvSpPr/>
              <p:nvPr/>
            </p:nvSpPr>
            <p:spPr>
              <a:xfrm>
                <a:off x="4329360" y="727200"/>
                <a:ext cx="4165200" cy="48528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39" name="CustomShape 31"/>
              <p:cNvSpPr/>
              <p:nvPr/>
            </p:nvSpPr>
            <p:spPr>
              <a:xfrm>
                <a:off x="4945680" y="782640"/>
                <a:ext cx="2915280" cy="4363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nl-NL" sz="2000" b="0" strike="noStrike" spc="-1">
                    <a:solidFill>
                      <a:srgbClr val="000000"/>
                    </a:solidFill>
                    <a:latin typeface="Calibri"/>
                  </a:rPr>
                  <a:t>Test of QED, values of </a:t>
                </a:r>
                <a:r>
                  <a:rPr lang="nl-NL" sz="2000" b="0" i="1" strike="noStrike" spc="-1">
                    <a:solidFill>
                      <a:srgbClr val="000000"/>
                    </a:solidFill>
                    <a:latin typeface="Calibri"/>
                  </a:rPr>
                  <a:t>r</a:t>
                </a:r>
                <a:r>
                  <a:rPr lang="nl-NL" sz="2000" b="0" strike="noStrike" spc="-1" baseline="-25000">
                    <a:solidFill>
                      <a:srgbClr val="000000"/>
                    </a:solidFill>
                    <a:latin typeface="Calibri"/>
                  </a:rPr>
                  <a:t>p</a:t>
                </a:r>
                <a:r>
                  <a:rPr lang="nl-NL" sz="2000" b="0" strike="noStrike" spc="-1">
                    <a:solidFill>
                      <a:srgbClr val="000000"/>
                    </a:solidFill>
                    <a:latin typeface="Calibri"/>
                  </a:rPr>
                  <a:t>, </a:t>
                </a:r>
                <a:r>
                  <a:rPr lang="nl-NL" sz="2000" b="0" i="1" strike="noStrike" spc="-1">
                    <a:solidFill>
                      <a:srgbClr val="000000"/>
                    </a:solidFill>
                    <a:latin typeface="Calibri"/>
                  </a:rPr>
                  <a:t>r</a:t>
                </a:r>
                <a:r>
                  <a:rPr lang="nl-NL" sz="2000" b="0" strike="noStrike" spc="-1" baseline="-25000">
                    <a:solidFill>
                      <a:srgbClr val="000000"/>
                    </a:solidFill>
                    <a:latin typeface="Calibri"/>
                  </a:rPr>
                  <a:t>d</a:t>
                </a:r>
                <a:endParaRPr lang="nl-NL" sz="2000" b="0" strike="noStrike" spc="-1">
                  <a:latin typeface="Calibri"/>
                </a:endParaRPr>
              </a:p>
            </p:txBody>
          </p:sp>
        </p:grpSp>
        <p:grpSp>
          <p:nvGrpSpPr>
            <p:cNvPr id="29" name="Group 32"/>
            <p:cNvGrpSpPr/>
            <p:nvPr/>
          </p:nvGrpSpPr>
          <p:grpSpPr>
            <a:xfrm>
              <a:off x="6535800" y="1132200"/>
              <a:ext cx="1306800" cy="949680"/>
              <a:chOff x="6535800" y="1132200"/>
              <a:chExt cx="1306800" cy="949680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6535800" y="1132200"/>
                <a:ext cx="1223640" cy="949680"/>
                <a:chOff x="6535800" y="1132200"/>
                <a:chExt cx="1223640" cy="949680"/>
              </a:xfrm>
            </p:grpSpPr>
            <p:sp>
              <p:nvSpPr>
                <p:cNvPr id="36" name="CustomShape 34"/>
                <p:cNvSpPr/>
                <p:nvPr/>
              </p:nvSpPr>
              <p:spPr>
                <a:xfrm rot="16200000">
                  <a:off x="6695280" y="972720"/>
                  <a:ext cx="904680" cy="1223640"/>
                </a:xfrm>
                <a:prstGeom prst="bentArrow">
                  <a:avLst>
                    <a:gd name="adj1" fmla="val 29718"/>
                    <a:gd name="adj2" fmla="val 29719"/>
                    <a:gd name="adj3" fmla="val 29719"/>
                    <a:gd name="adj4" fmla="val 43226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37" name="CustomShape 35"/>
                <p:cNvSpPr/>
                <p:nvPr/>
              </p:nvSpPr>
              <p:spPr>
                <a:xfrm rot="16200000" flipV="1">
                  <a:off x="6446520" y="1552320"/>
                  <a:ext cx="729720" cy="328320"/>
                </a:xfrm>
                <a:prstGeom prst="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sp>
            <p:nvSpPr>
              <p:cNvPr id="35" name="CustomShape 36"/>
              <p:cNvSpPr/>
              <p:nvPr/>
            </p:nvSpPr>
            <p:spPr>
              <a:xfrm rot="10800000" flipV="1">
                <a:off x="7026120" y="1716120"/>
                <a:ext cx="816480" cy="333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nl-NL" sz="1600" b="1" strike="noStrike" spc="-1">
                    <a:solidFill>
                      <a:srgbClr val="FFFFFF"/>
                    </a:solidFill>
                    <a:latin typeface="Calibri"/>
                  </a:rPr>
                  <a:t>Theory </a:t>
                </a:r>
                <a:endParaRPr lang="nl-NL" sz="1600" b="0" strike="noStrike" spc="-1">
                  <a:latin typeface="Calibri"/>
                </a:endParaRPr>
              </a:p>
            </p:txBody>
          </p:sp>
        </p:grpSp>
        <p:sp>
          <p:nvSpPr>
            <p:cNvPr id="30" name="CustomShape 37"/>
            <p:cNvSpPr/>
            <p:nvPr/>
          </p:nvSpPr>
          <p:spPr>
            <a:xfrm rot="16200000" flipV="1">
              <a:off x="5483880" y="983520"/>
              <a:ext cx="904680" cy="1225080"/>
            </a:xfrm>
            <a:prstGeom prst="bentArrow">
              <a:avLst>
                <a:gd name="adj1" fmla="val 29718"/>
                <a:gd name="adj2" fmla="val 29719"/>
                <a:gd name="adj3" fmla="val 29719"/>
                <a:gd name="adj4" fmla="val 43226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1" name="CustomShape 38"/>
            <p:cNvSpPr/>
            <p:nvPr/>
          </p:nvSpPr>
          <p:spPr>
            <a:xfrm rot="16200000">
              <a:off x="5919120" y="1567800"/>
              <a:ext cx="729720" cy="3283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2" name="CustomShape 39"/>
            <p:cNvSpPr/>
            <p:nvPr/>
          </p:nvSpPr>
          <p:spPr>
            <a:xfrm>
              <a:off x="5287680" y="1724040"/>
              <a:ext cx="816480" cy="333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600" b="1" strike="noStrike" spc="-1">
                  <a:solidFill>
                    <a:srgbClr val="FFFFFF"/>
                  </a:solidFill>
                  <a:latin typeface="Calibri"/>
                </a:rPr>
                <a:t>Theory </a:t>
              </a:r>
              <a:endParaRPr lang="nl-NL" sz="1600" b="0" strike="noStrike" spc="-1">
                <a:latin typeface="Calibri"/>
              </a:endParaRPr>
            </a:p>
          </p:txBody>
        </p:sp>
        <p:pic>
          <p:nvPicPr>
            <p:cNvPr id="33" name="Picture 2"/>
            <p:cNvPicPr/>
            <p:nvPr/>
          </p:nvPicPr>
          <p:blipFill>
            <a:blip r:embed="rId6"/>
            <a:stretch/>
          </p:blipFill>
          <p:spPr>
            <a:xfrm>
              <a:off x="8052120" y="2624040"/>
              <a:ext cx="975960" cy="1017360"/>
            </a:xfrm>
            <a:prstGeom prst="rect">
              <a:avLst/>
            </a:prstGeom>
            <a:ln>
              <a:noFill/>
            </a:ln>
            <a:effectLst>
              <a:outerShdw blurRad="50800" dist="37674" dir="27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48" name="CustomShape 40"/>
          <p:cNvSpPr/>
          <p:nvPr/>
        </p:nvSpPr>
        <p:spPr>
          <a:xfrm>
            <a:off x="2315548" y="5429720"/>
            <a:ext cx="10443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solidFill>
                  <a:srgbClr val="000000"/>
                </a:solidFill>
                <a:latin typeface="Calibri"/>
              </a:rPr>
              <a:t>Eikema</a:t>
            </a:r>
            <a:endParaRPr lang="nl-NL" sz="2000" b="0" strike="noStrike" spc="-1">
              <a:latin typeface="Calibri"/>
            </a:endParaRPr>
          </a:p>
        </p:txBody>
      </p:sp>
      <p:pic>
        <p:nvPicPr>
          <p:cNvPr id="49" name="Picture 12" descr="Picture1"/>
          <p:cNvPicPr/>
          <p:nvPr/>
        </p:nvPicPr>
        <p:blipFill>
          <a:blip r:embed="rId7"/>
          <a:stretch/>
        </p:blipFill>
        <p:spPr>
          <a:xfrm>
            <a:off x="1321588" y="2235440"/>
            <a:ext cx="971280" cy="1258560"/>
          </a:xfrm>
          <a:prstGeom prst="rect">
            <a:avLst/>
          </a:prstGeom>
          <a:ln>
            <a:noFill/>
          </a:ln>
        </p:spPr>
      </p:pic>
      <p:sp>
        <p:nvSpPr>
          <p:cNvPr id="50" name="CustomShape 41"/>
          <p:cNvSpPr/>
          <p:nvPr/>
        </p:nvSpPr>
        <p:spPr>
          <a:xfrm>
            <a:off x="1229428" y="3415160"/>
            <a:ext cx="12823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 dirty="0" err="1">
                <a:solidFill>
                  <a:srgbClr val="000000"/>
                </a:solidFill>
                <a:latin typeface="Calibri"/>
              </a:rPr>
              <a:t>Ubachs</a:t>
            </a:r>
            <a:endParaRPr lang="nl-NL" sz="2000" b="0" strike="noStrike" spc="-1" dirty="0">
              <a:latin typeface="Calibri"/>
            </a:endParaRPr>
          </a:p>
        </p:txBody>
      </p:sp>
      <p:sp>
        <p:nvSpPr>
          <p:cNvPr id="51" name="CustomShape 42"/>
          <p:cNvSpPr/>
          <p:nvPr/>
        </p:nvSpPr>
        <p:spPr>
          <a:xfrm>
            <a:off x="2294668" y="3415160"/>
            <a:ext cx="12808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solidFill>
                  <a:srgbClr val="000000"/>
                </a:solidFill>
                <a:latin typeface="Calibri"/>
              </a:rPr>
              <a:t>Bethlem</a:t>
            </a:r>
            <a:endParaRPr lang="nl-NL" sz="2000" b="0" strike="noStrike" spc="-1">
              <a:latin typeface="Calibri"/>
            </a:endParaRPr>
          </a:p>
        </p:txBody>
      </p:sp>
      <p:sp>
        <p:nvSpPr>
          <p:cNvPr id="52" name="CustomShape 43"/>
          <p:cNvSpPr/>
          <p:nvPr/>
        </p:nvSpPr>
        <p:spPr>
          <a:xfrm>
            <a:off x="8726428" y="5474720"/>
            <a:ext cx="220176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solidFill>
                  <a:srgbClr val="000000"/>
                </a:solidFill>
                <a:latin typeface="Calibri"/>
              </a:rPr>
              <a:t>Vassen: passed away 11-2-2019</a:t>
            </a:r>
            <a:endParaRPr lang="nl-NL" sz="2000" b="0" strike="noStrike" spc="-1">
              <a:latin typeface="Calibri"/>
            </a:endParaRPr>
          </a:p>
        </p:txBody>
      </p:sp>
      <p:sp>
        <p:nvSpPr>
          <p:cNvPr id="53" name="CustomShape 44"/>
          <p:cNvSpPr/>
          <p:nvPr/>
        </p:nvSpPr>
        <p:spPr>
          <a:xfrm>
            <a:off x="8722468" y="3415160"/>
            <a:ext cx="12823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solidFill>
                  <a:srgbClr val="000000"/>
                </a:solidFill>
                <a:latin typeface="Calibri"/>
              </a:rPr>
              <a:t>Koelemeij</a:t>
            </a:r>
            <a:endParaRPr lang="nl-NL" sz="2000" b="0" strike="noStrike" spc="-1">
              <a:latin typeface="Calibri"/>
            </a:endParaRPr>
          </a:p>
        </p:txBody>
      </p:sp>
      <p:pic>
        <p:nvPicPr>
          <p:cNvPr id="54" name="Picture 5" descr="Description: rv_9234_Topwetenschapper_BBZ_RickBethlem.jpg"/>
          <p:cNvPicPr/>
          <p:nvPr/>
        </p:nvPicPr>
        <p:blipFill>
          <a:blip r:embed="rId8"/>
          <a:srcRect l="52688" t="9694" r="16491" b="34513"/>
          <a:stretch/>
        </p:blipFill>
        <p:spPr>
          <a:xfrm>
            <a:off x="2383588" y="2224280"/>
            <a:ext cx="1053720" cy="1267920"/>
          </a:xfrm>
          <a:prstGeom prst="rect">
            <a:avLst/>
          </a:prstGeom>
          <a:ln>
            <a:noFill/>
          </a:ln>
        </p:spPr>
      </p:pic>
      <p:pic>
        <p:nvPicPr>
          <p:cNvPr id="55" name="Picture 61" descr="Kjeld.png"/>
          <p:cNvPicPr/>
          <p:nvPr/>
        </p:nvPicPr>
        <p:blipFill>
          <a:blip r:embed="rId9"/>
          <a:stretch/>
        </p:blipFill>
        <p:spPr>
          <a:xfrm>
            <a:off x="2383588" y="4240640"/>
            <a:ext cx="974520" cy="1275840"/>
          </a:xfrm>
          <a:prstGeom prst="rect">
            <a:avLst/>
          </a:prstGeom>
          <a:ln>
            <a:noFill/>
          </a:ln>
        </p:spPr>
      </p:pic>
      <p:pic>
        <p:nvPicPr>
          <p:cNvPr id="56" name="Picture 3" descr="KoelemeijPas2"/>
          <p:cNvPicPr/>
          <p:nvPr/>
        </p:nvPicPr>
        <p:blipFill>
          <a:blip r:embed="rId10"/>
          <a:stretch/>
        </p:blipFill>
        <p:spPr>
          <a:xfrm>
            <a:off x="8722468" y="2226080"/>
            <a:ext cx="1101240" cy="1275840"/>
          </a:xfrm>
          <a:prstGeom prst="rect">
            <a:avLst/>
          </a:prstGeom>
          <a:ln>
            <a:noFill/>
          </a:ln>
        </p:spPr>
      </p:pic>
      <p:pic>
        <p:nvPicPr>
          <p:cNvPr id="57" name="Picture 1" descr="VassenEGAS"/>
          <p:cNvPicPr/>
          <p:nvPr/>
        </p:nvPicPr>
        <p:blipFill>
          <a:blip r:embed="rId11"/>
          <a:stretch/>
        </p:blipFill>
        <p:spPr>
          <a:xfrm>
            <a:off x="8722468" y="4240640"/>
            <a:ext cx="1020240" cy="1275840"/>
          </a:xfrm>
          <a:prstGeom prst="rect">
            <a:avLst/>
          </a:prstGeom>
          <a:ln>
            <a:noFill/>
          </a:ln>
        </p:spPr>
      </p:pic>
      <p:pic>
        <p:nvPicPr>
          <p:cNvPr id="58" name="Picture 61" descr="Kjeld.png"/>
          <p:cNvPicPr/>
          <p:nvPr/>
        </p:nvPicPr>
        <p:blipFill>
          <a:blip r:embed="rId9"/>
          <a:stretch/>
        </p:blipFill>
        <p:spPr>
          <a:xfrm>
            <a:off x="9622108" y="3869120"/>
            <a:ext cx="974520" cy="1275840"/>
          </a:xfrm>
          <a:prstGeom prst="rect">
            <a:avLst/>
          </a:prstGeom>
          <a:ln>
            <a:noFill/>
          </a:ln>
        </p:spPr>
      </p:pic>
      <p:pic>
        <p:nvPicPr>
          <p:cNvPr id="59" name="Picture 5" descr="Description: rv_9234_Topwetenschapper_BBZ_RickBethlem.jpg"/>
          <p:cNvPicPr/>
          <p:nvPr/>
        </p:nvPicPr>
        <p:blipFill>
          <a:blip r:embed="rId8"/>
          <a:srcRect l="52688" t="9694" r="16491" b="34513"/>
          <a:stretch/>
        </p:blipFill>
        <p:spPr>
          <a:xfrm>
            <a:off x="10639108" y="3869120"/>
            <a:ext cx="1053720" cy="1267920"/>
          </a:xfrm>
          <a:prstGeom prst="rect">
            <a:avLst/>
          </a:prstGeom>
          <a:ln>
            <a:noFill/>
          </a:ln>
        </p:spPr>
      </p:pic>
      <p:sp>
        <p:nvSpPr>
          <p:cNvPr id="60" name="CustomShape 45"/>
          <p:cNvSpPr/>
          <p:nvPr/>
        </p:nvSpPr>
        <p:spPr>
          <a:xfrm>
            <a:off x="247528" y="996680"/>
            <a:ext cx="311940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x-none" sz="2400" b="1" strike="noStrike" spc="-1">
                <a:solidFill>
                  <a:srgbClr val="000000"/>
                </a:solidFill>
                <a:latin typeface="Calibri"/>
              </a:rPr>
              <a:t>Precision spectroscopy,</a:t>
            </a:r>
            <a:r>
              <a:rPr dirty="0"/>
              <a:t/>
            </a:r>
            <a:br>
              <a:rPr dirty="0"/>
            </a:br>
            <a:r>
              <a:rPr lang="x-none" sz="2400" b="1" strike="noStrike" spc="-1">
                <a:solidFill>
                  <a:srgbClr val="000000"/>
                </a:solidFill>
                <a:latin typeface="Calibri"/>
              </a:rPr>
              <a:t>from IR to XUV</a:t>
            </a:r>
            <a:endParaRPr lang="nl-NL" sz="2400" b="0" strike="noStrike" spc="-1" dirty="0">
              <a:latin typeface="Calibri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8116509" y="1282160"/>
            <a:ext cx="3985718" cy="672169"/>
            <a:chOff x="5498324" y="8412818"/>
            <a:chExt cx="4344439" cy="732666"/>
          </a:xfrm>
        </p:grpSpPr>
        <p:sp>
          <p:nvSpPr>
            <p:cNvPr id="62" name="Rectangle 61"/>
            <p:cNvSpPr/>
            <p:nvPr/>
          </p:nvSpPr>
          <p:spPr>
            <a:xfrm>
              <a:off x="5499109" y="8426686"/>
              <a:ext cx="4292600" cy="71879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498324" y="8412818"/>
              <a:ext cx="4344439" cy="704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pc="-1" dirty="0">
                  <a:solidFill>
                    <a:srgbClr val="000000"/>
                  </a:solidFill>
                </a:rPr>
                <a:t>m</a:t>
              </a:r>
              <a:r>
                <a:rPr lang="x-none" spc="-1" baseline="-25000" dirty="0">
                  <a:solidFill>
                    <a:srgbClr val="000000"/>
                  </a:solidFill>
                </a:rPr>
                <a:t>p</a:t>
              </a:r>
              <a:r>
                <a:rPr lang="x-none" spc="-1" dirty="0">
                  <a:solidFill>
                    <a:srgbClr val="000000"/>
                  </a:solidFill>
                </a:rPr>
                <a:t>/m</a:t>
              </a:r>
              <a:r>
                <a:rPr lang="x-none" spc="-1" baseline="-25000" dirty="0">
                  <a:solidFill>
                    <a:srgbClr val="000000"/>
                  </a:solidFill>
                </a:rPr>
                <a:t>e </a:t>
              </a:r>
              <a:r>
                <a:rPr lang="x-none" spc="-1" dirty="0">
                  <a:solidFill>
                    <a:srgbClr val="000000"/>
                  </a:solidFill>
                </a:rPr>
                <a:t>ratio from HD+ spectroscopy</a:t>
              </a:r>
              <a:endParaRPr lang="nl-NL" spc="-1" dirty="0"/>
            </a:p>
            <a:p>
              <a:pPr>
                <a:lnSpc>
                  <a:spcPct val="100000"/>
                </a:lnSpc>
              </a:pPr>
              <a:r>
                <a:rPr lang="x-none" spc="-1" dirty="0">
                  <a:solidFill>
                    <a:srgbClr val="000000"/>
                  </a:solidFill>
                </a:rPr>
                <a:t>S. Patra et al., Science 369, 1238 (2020)</a:t>
              </a:r>
              <a:endParaRPr lang="nl-NL" spc="-1" dirty="0"/>
            </a:p>
          </p:txBody>
        </p:sp>
      </p:grpSp>
      <p:sp>
        <p:nvSpPr>
          <p:cNvPr id="64" name="Rechthoek 63"/>
          <p:cNvSpPr/>
          <p:nvPr/>
        </p:nvSpPr>
        <p:spPr>
          <a:xfrm>
            <a:off x="1699900" y="5777839"/>
            <a:ext cx="22804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>
                <a:solidFill>
                  <a:srgbClr val="201F1E"/>
                </a:solidFill>
              </a:rPr>
              <a:t>Program leader </a:t>
            </a:r>
            <a:endParaRPr lang="nl-NL" sz="2000" dirty="0" smtClean="0">
              <a:solidFill>
                <a:srgbClr val="201F1E"/>
              </a:solidFill>
            </a:endParaRPr>
          </a:p>
          <a:p>
            <a:r>
              <a:rPr lang="nl-NL" sz="2000" dirty="0" smtClean="0">
                <a:solidFill>
                  <a:srgbClr val="201F1E"/>
                </a:solidFill>
              </a:rPr>
              <a:t>proton </a:t>
            </a:r>
            <a:r>
              <a:rPr lang="nl-NL" sz="2000" dirty="0" err="1">
                <a:solidFill>
                  <a:srgbClr val="201F1E"/>
                </a:solidFill>
              </a:rPr>
              <a:t>size</a:t>
            </a:r>
            <a:r>
              <a:rPr lang="nl-NL" sz="2000" dirty="0">
                <a:solidFill>
                  <a:srgbClr val="201F1E"/>
                </a:solidFill>
              </a:rPr>
              <a:t> program</a:t>
            </a:r>
            <a:endParaRPr lang="nl-NL" sz="2000" dirty="0"/>
          </a:p>
        </p:txBody>
      </p:sp>
      <p:pic>
        <p:nvPicPr>
          <p:cNvPr id="65" name="Afbeelding 64"/>
          <p:cNvPicPr>
            <a:picLocks noChangeAspect="1"/>
          </p:cNvPicPr>
          <p:nvPr/>
        </p:nvPicPr>
        <p:blipFill rotWithShape="1">
          <a:blip r:embed="rId12"/>
          <a:srcRect l="36795" t="18262" r="41025" b="29316"/>
          <a:stretch/>
        </p:blipFill>
        <p:spPr>
          <a:xfrm>
            <a:off x="227403" y="2214920"/>
            <a:ext cx="965485" cy="1283593"/>
          </a:xfrm>
          <a:prstGeom prst="rect">
            <a:avLst/>
          </a:prstGeom>
        </p:spPr>
      </p:pic>
      <p:sp>
        <p:nvSpPr>
          <p:cNvPr id="66" name="CustomShape 41"/>
          <p:cNvSpPr/>
          <p:nvPr/>
        </p:nvSpPr>
        <p:spPr>
          <a:xfrm>
            <a:off x="156088" y="3415834"/>
            <a:ext cx="12823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 dirty="0" smtClean="0">
                <a:solidFill>
                  <a:srgbClr val="000000"/>
                </a:solidFill>
                <a:latin typeface="Calibri"/>
              </a:rPr>
              <a:t>Beyer</a:t>
            </a:r>
            <a:endParaRPr lang="nl-NL" sz="20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33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496018" y="5749170"/>
            <a:ext cx="7179209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Brand new</a:t>
            </a:r>
            <a:r>
              <a:rPr lang="nl-NL" dirty="0" smtClean="0"/>
              <a:t> laser system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 err="1" smtClean="0"/>
              <a:t>Selectively</a:t>
            </a:r>
            <a:r>
              <a:rPr lang="nl-NL" sz="2400" dirty="0" smtClean="0"/>
              <a:t> </a:t>
            </a:r>
            <a:r>
              <a:rPr lang="nl-NL" sz="2400" dirty="0" err="1" smtClean="0"/>
              <a:t>amplify</a:t>
            </a:r>
            <a:r>
              <a:rPr lang="nl-NL" sz="2400" dirty="0" smtClean="0"/>
              <a:t> 2 FC </a:t>
            </a:r>
            <a:r>
              <a:rPr lang="nl-NL" sz="2400" dirty="0" err="1" smtClean="0"/>
              <a:t>pulses</a:t>
            </a:r>
            <a:r>
              <a:rPr lang="nl-NL" sz="2400" dirty="0" smtClean="0"/>
              <a:t> in NOPCPA</a:t>
            </a:r>
            <a:endParaRPr lang="nl-NL" sz="2400" dirty="0"/>
          </a:p>
          <a:p>
            <a:endParaRPr lang="nl-NL" sz="2400" dirty="0" smtClean="0"/>
          </a:p>
          <a:p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nl-NL" sz="1600" dirty="0" smtClean="0"/>
          </a:p>
          <a:p>
            <a:pPr marL="0" indent="0">
              <a:buNone/>
            </a:pPr>
            <a:endParaRPr lang="nl-NL" sz="2400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20</a:t>
            </a:fld>
            <a:endParaRPr lang="nl-NL" dirty="0"/>
          </a:p>
        </p:txBody>
      </p:sp>
      <p:sp>
        <p:nvSpPr>
          <p:cNvPr id="10" name="TextBox 10"/>
          <p:cNvSpPr txBox="1"/>
          <p:nvPr/>
        </p:nvSpPr>
        <p:spPr>
          <a:xfrm>
            <a:off x="5842084" y="1769736"/>
            <a:ext cx="140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rgbClr val="00B050"/>
                </a:solidFill>
              </a:rPr>
              <a:t>532 nm</a:t>
            </a:r>
          </a:p>
          <a:p>
            <a:pPr algn="ctr"/>
            <a:r>
              <a:rPr lang="nl-NL" dirty="0" smtClean="0">
                <a:solidFill>
                  <a:srgbClr val="00B050"/>
                </a:solidFill>
              </a:rPr>
              <a:t>45 </a:t>
            </a:r>
            <a:r>
              <a:rPr lang="nl-NL" dirty="0" err="1" smtClean="0">
                <a:solidFill>
                  <a:srgbClr val="00B050"/>
                </a:solidFill>
              </a:rPr>
              <a:t>mJ</a:t>
            </a:r>
            <a:r>
              <a:rPr lang="nl-NL" dirty="0" smtClean="0">
                <a:solidFill>
                  <a:srgbClr val="00B050"/>
                </a:solidFill>
              </a:rPr>
              <a:t>, 50 </a:t>
            </a:r>
            <a:r>
              <a:rPr lang="nl-NL" dirty="0" err="1" smtClean="0">
                <a:solidFill>
                  <a:srgbClr val="00B050"/>
                </a:solidFill>
              </a:rPr>
              <a:t>ps</a:t>
            </a:r>
            <a:endParaRPr lang="nl-NL" dirty="0">
              <a:solidFill>
                <a:srgbClr val="00B050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96" y="2416067"/>
            <a:ext cx="11035014" cy="3308735"/>
          </a:xfrm>
          <a:prstGeom prst="rect">
            <a:avLst/>
          </a:prstGeom>
        </p:spPr>
      </p:pic>
      <p:sp>
        <p:nvSpPr>
          <p:cNvPr id="12" name="Rectangle 12"/>
          <p:cNvSpPr/>
          <p:nvPr/>
        </p:nvSpPr>
        <p:spPr>
          <a:xfrm>
            <a:off x="8030162" y="2633508"/>
            <a:ext cx="12041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>
                <a:solidFill>
                  <a:srgbClr val="FF0000"/>
                </a:solidFill>
              </a:rPr>
              <a:t>4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mJ</a:t>
            </a:r>
            <a:r>
              <a:rPr lang="nl-NL" dirty="0" smtClean="0">
                <a:solidFill>
                  <a:srgbClr val="FF0000"/>
                </a:solidFill>
              </a:rPr>
              <a:t>/</a:t>
            </a:r>
            <a:r>
              <a:rPr lang="nl-NL" dirty="0" err="1" smtClean="0">
                <a:solidFill>
                  <a:srgbClr val="FF0000"/>
                </a:solidFill>
              </a:rPr>
              <a:t>pulse</a:t>
            </a:r>
            <a:endParaRPr lang="nl-NL" dirty="0" smtClean="0">
              <a:solidFill>
                <a:srgbClr val="FF0000"/>
              </a:solidFill>
            </a:endParaRPr>
          </a:p>
          <a:p>
            <a:pPr algn="ctr"/>
            <a:r>
              <a:rPr lang="nl-NL" dirty="0" smtClean="0">
                <a:solidFill>
                  <a:srgbClr val="FF0000"/>
                </a:solidFill>
              </a:rPr>
              <a:t>15 </a:t>
            </a:r>
            <a:r>
              <a:rPr lang="nl-NL" dirty="0" err="1" smtClean="0">
                <a:solidFill>
                  <a:srgbClr val="FF0000"/>
                </a:solidFill>
              </a:rPr>
              <a:t>ps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5" name="Rectangle 12"/>
          <p:cNvSpPr/>
          <p:nvPr/>
        </p:nvSpPr>
        <p:spPr>
          <a:xfrm>
            <a:off x="10731134" y="2633508"/>
            <a:ext cx="1204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 smtClean="0">
                <a:solidFill>
                  <a:srgbClr val="FF0000"/>
                </a:solidFill>
              </a:rPr>
              <a:t>2 </a:t>
            </a:r>
            <a:r>
              <a:rPr lang="nl-NL" dirty="0" err="1" smtClean="0">
                <a:solidFill>
                  <a:srgbClr val="FF0000"/>
                </a:solidFill>
              </a:rPr>
              <a:t>mJ</a:t>
            </a:r>
            <a:r>
              <a:rPr lang="nl-NL" dirty="0" smtClean="0">
                <a:solidFill>
                  <a:srgbClr val="FF0000"/>
                </a:solidFill>
              </a:rPr>
              <a:t>/</a:t>
            </a:r>
            <a:r>
              <a:rPr lang="nl-NL" dirty="0" err="1" smtClean="0">
                <a:solidFill>
                  <a:srgbClr val="FF0000"/>
                </a:solidFill>
              </a:rPr>
              <a:t>pulse</a:t>
            </a:r>
            <a:endParaRPr lang="nl-NL" dirty="0" smtClean="0">
              <a:solidFill>
                <a:srgbClr val="FF0000"/>
              </a:solidFill>
            </a:endParaRPr>
          </a:p>
          <a:p>
            <a:pPr algn="ctr"/>
            <a:r>
              <a:rPr lang="nl-NL" dirty="0" smtClean="0">
                <a:solidFill>
                  <a:srgbClr val="FF0000"/>
                </a:solidFill>
              </a:rPr>
              <a:t>100 </a:t>
            </a:r>
            <a:r>
              <a:rPr lang="nl-NL" dirty="0">
                <a:solidFill>
                  <a:srgbClr val="FF0000"/>
                </a:solidFill>
              </a:rPr>
              <a:t>f</a:t>
            </a:r>
            <a:r>
              <a:rPr lang="nl-NL" dirty="0" smtClean="0">
                <a:solidFill>
                  <a:srgbClr val="FF0000"/>
                </a:solidFill>
              </a:rPr>
              <a:t>s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6" name="Rectangle 12"/>
          <p:cNvSpPr/>
          <p:nvPr/>
        </p:nvSpPr>
        <p:spPr>
          <a:xfrm>
            <a:off x="3680599" y="3424103"/>
            <a:ext cx="1141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 smtClean="0">
                <a:solidFill>
                  <a:srgbClr val="FF0000"/>
                </a:solidFill>
              </a:rPr>
              <a:t>3 </a:t>
            </a:r>
            <a:r>
              <a:rPr lang="nl-NL" dirty="0">
                <a:solidFill>
                  <a:srgbClr val="FF0000"/>
                </a:solidFill>
              </a:rPr>
              <a:t>n</a:t>
            </a:r>
            <a:r>
              <a:rPr lang="nl-NL" dirty="0" smtClean="0">
                <a:solidFill>
                  <a:srgbClr val="FF0000"/>
                </a:solidFill>
              </a:rPr>
              <a:t>J/pulse</a:t>
            </a:r>
          </a:p>
          <a:p>
            <a:pPr algn="ctr"/>
            <a:r>
              <a:rPr lang="nl-NL" dirty="0" smtClean="0">
                <a:solidFill>
                  <a:srgbClr val="FF0000"/>
                </a:solidFill>
              </a:rPr>
              <a:t>10 </a:t>
            </a:r>
            <a:r>
              <a:rPr lang="nl-NL" dirty="0" err="1">
                <a:solidFill>
                  <a:srgbClr val="FF0000"/>
                </a:solidFill>
              </a:rPr>
              <a:t>f</a:t>
            </a:r>
            <a:r>
              <a:rPr lang="nl-NL" dirty="0" err="1" smtClean="0">
                <a:solidFill>
                  <a:srgbClr val="FF0000"/>
                </a:solidFill>
              </a:rPr>
              <a:t>s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7" name="Rectangle 12"/>
          <p:cNvSpPr/>
          <p:nvPr/>
        </p:nvSpPr>
        <p:spPr>
          <a:xfrm>
            <a:off x="5943126" y="3486324"/>
            <a:ext cx="1199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 smtClean="0">
                <a:solidFill>
                  <a:srgbClr val="FF0000"/>
                </a:solidFill>
              </a:rPr>
              <a:t>.3 </a:t>
            </a:r>
            <a:r>
              <a:rPr lang="nl-NL" dirty="0">
                <a:solidFill>
                  <a:srgbClr val="FF0000"/>
                </a:solidFill>
              </a:rPr>
              <a:t>n</a:t>
            </a:r>
            <a:r>
              <a:rPr lang="nl-NL" dirty="0" smtClean="0">
                <a:solidFill>
                  <a:srgbClr val="FF0000"/>
                </a:solidFill>
              </a:rPr>
              <a:t>J/pulse</a:t>
            </a:r>
          </a:p>
          <a:p>
            <a:pPr algn="ctr"/>
            <a:r>
              <a:rPr lang="nl-NL" dirty="0" smtClean="0">
                <a:solidFill>
                  <a:srgbClr val="FF0000"/>
                </a:solidFill>
              </a:rPr>
              <a:t>15 </a:t>
            </a:r>
            <a:r>
              <a:rPr lang="nl-NL" dirty="0" err="1" smtClean="0">
                <a:solidFill>
                  <a:srgbClr val="FF0000"/>
                </a:solidFill>
              </a:rPr>
              <a:t>ps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www.thorlabs.de/images/xlarge/TTN131448-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3614" r="35" b="-91"/>
          <a:stretch/>
        </p:blipFill>
        <p:spPr bwMode="auto">
          <a:xfrm>
            <a:off x="0" y="76200"/>
            <a:ext cx="3225370" cy="358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416036"/>
            <a:ext cx="3225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Menlo systems </a:t>
            </a:r>
            <a:r>
              <a:rPr lang="nl-NL" b="1" dirty="0"/>
              <a:t>FC1500-250-ULN</a:t>
            </a:r>
            <a:endParaRPr lang="nl-NL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639050" y="2092901"/>
            <a:ext cx="142875" cy="16924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58075" y="1466850"/>
            <a:ext cx="3459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New OPA based on LBO crystals for</a:t>
            </a:r>
            <a:br>
              <a:rPr lang="nl-NL" dirty="0" smtClean="0"/>
            </a:br>
            <a:r>
              <a:rPr lang="nl-NL" dirty="0" smtClean="0"/>
              <a:t>reduced phase noise</a:t>
            </a:r>
            <a:endParaRPr lang="nl-NL" dirty="0"/>
          </a:p>
        </p:txBody>
      </p:sp>
      <p:sp>
        <p:nvSpPr>
          <p:cNvPr id="14" name="TextBox 13"/>
          <p:cNvSpPr txBox="1"/>
          <p:nvPr/>
        </p:nvSpPr>
        <p:spPr>
          <a:xfrm>
            <a:off x="2496018" y="5749170"/>
            <a:ext cx="7179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/>
              <a:t>ULN comb phase stability is ~30 mrad, LBO OPA </a:t>
            </a:r>
            <a:r>
              <a:rPr lang="nl-NL" sz="2000" dirty="0" err="1" smtClean="0"/>
              <a:t>expected</a:t>
            </a:r>
            <a:r>
              <a:rPr lang="nl-NL" sz="2000" dirty="0" smtClean="0"/>
              <a:t> </a:t>
            </a:r>
            <a:r>
              <a:rPr lang="nl-NL" sz="2000" dirty="0" smtClean="0"/>
              <a:t>&lt;30 </a:t>
            </a:r>
            <a:r>
              <a:rPr lang="nl-NL" sz="2000" dirty="0" smtClean="0"/>
              <a:t>mrad</a:t>
            </a:r>
          </a:p>
          <a:p>
            <a:r>
              <a:rPr lang="nl-NL" sz="2000" dirty="0" smtClean="0"/>
              <a:t>Total RMS </a:t>
            </a:r>
            <a:r>
              <a:rPr lang="nl-NL" sz="2000" dirty="0" smtClean="0"/>
              <a:t>&lt;45 </a:t>
            </a:r>
            <a:r>
              <a:rPr lang="nl-NL" sz="2000" dirty="0" smtClean="0"/>
              <a:t>mrad, good enough for first experiment!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9619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11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Brand new laser system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22-6-2022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21</a:t>
            </a:fld>
            <a:endParaRPr lang="nl-NL" dirty="0"/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61CAD5BD-2632-6B46-A3A4-05D885B76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967" y="2132971"/>
            <a:ext cx="3061901" cy="4082535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EFBFE91F-ABE0-AC40-B1BB-291E11C1B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925" y="2132971"/>
            <a:ext cx="3061901" cy="4082535"/>
          </a:xfrm>
          <a:prstGeom prst="rect">
            <a:avLst/>
          </a:prstGeom>
        </p:spPr>
      </p:pic>
      <p:sp>
        <p:nvSpPr>
          <p:cNvPr id="23" name="TextBox 21">
            <a:extLst>
              <a:ext uri="{FF2B5EF4-FFF2-40B4-BE49-F238E27FC236}">
                <a16:creationId xmlns:a16="http://schemas.microsoft.com/office/drawing/2014/main" id="{78F27339-23E0-F244-954D-962D269340D5}"/>
              </a:ext>
            </a:extLst>
          </p:cNvPr>
          <p:cNvSpPr txBox="1"/>
          <p:nvPr/>
        </p:nvSpPr>
        <p:spPr>
          <a:xfrm>
            <a:off x="1959380" y="1660940"/>
            <a:ext cx="1375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Pump laser</a:t>
            </a:r>
            <a:endParaRPr lang="en-NL" sz="2000" b="1" dirty="0"/>
          </a:p>
        </p:txBody>
      </p:sp>
      <p:pic>
        <p:nvPicPr>
          <p:cNvPr id="24" name="Picture 14" descr="IMG_20211004_150410">
            <a:extLst>
              <a:ext uri="{FF2B5EF4-FFF2-40B4-BE49-F238E27FC236}">
                <a16:creationId xmlns:a16="http://schemas.microsoft.com/office/drawing/2014/main" id="{33672A15-2B8C-4B42-9E39-B786A15528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80"/>
          <a:stretch/>
        </p:blipFill>
        <p:spPr>
          <a:xfrm>
            <a:off x="7650933" y="2032247"/>
            <a:ext cx="3230427" cy="4135262"/>
          </a:xfrm>
          <a:prstGeom prst="rect">
            <a:avLst/>
          </a:prstGeom>
          <a:effectLst/>
        </p:spPr>
      </p:pic>
      <p:sp>
        <p:nvSpPr>
          <p:cNvPr id="25" name="TextBox 15">
            <a:extLst>
              <a:ext uri="{FF2B5EF4-FFF2-40B4-BE49-F238E27FC236}">
                <a16:creationId xmlns:a16="http://schemas.microsoft.com/office/drawing/2014/main" id="{A191AE70-7ADB-E948-B411-72912630FD47}"/>
              </a:ext>
            </a:extLst>
          </p:cNvPr>
          <p:cNvSpPr txBox="1"/>
          <p:nvPr/>
        </p:nvSpPr>
        <p:spPr>
          <a:xfrm>
            <a:off x="4151257" y="1696901"/>
            <a:ext cx="3499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Bounce amp &amp; ULN Comb laser</a:t>
            </a:r>
            <a:endParaRPr lang="en-NL" sz="2000" b="1" dirty="0"/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33384D03-1237-0941-825B-0FB55BEA7A22}"/>
              </a:ext>
            </a:extLst>
          </p:cNvPr>
          <p:cNvSpPr txBox="1"/>
          <p:nvPr/>
        </p:nvSpPr>
        <p:spPr>
          <a:xfrm>
            <a:off x="7792044" y="1666536"/>
            <a:ext cx="2913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New parametric amplifier</a:t>
            </a:r>
            <a:endParaRPr lang="en-NL" sz="2000" b="1" dirty="0"/>
          </a:p>
        </p:txBody>
      </p:sp>
      <p:sp>
        <p:nvSpPr>
          <p:cNvPr id="28" name="Tijdelijke aanduiding voor inhoud 2"/>
          <p:cNvSpPr>
            <a:spLocks noGrp="1"/>
          </p:cNvSpPr>
          <p:nvPr>
            <p:ph idx="1"/>
          </p:nvPr>
        </p:nvSpPr>
        <p:spPr>
          <a:xfrm>
            <a:off x="624417" y="1052513"/>
            <a:ext cx="10972800" cy="5218112"/>
          </a:xfrm>
        </p:spPr>
        <p:txBody>
          <a:bodyPr/>
          <a:lstStyle/>
          <a:p>
            <a:r>
              <a:rPr lang="nl-NL" sz="2400" dirty="0" smtClean="0"/>
              <a:t>New Ramsey-Comb laser ready!</a:t>
            </a:r>
            <a:endParaRPr lang="nl-NL" sz="2400" dirty="0"/>
          </a:p>
          <a:p>
            <a:endParaRPr lang="nl-NL" sz="2400" dirty="0" smtClean="0"/>
          </a:p>
          <a:p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nl-NL" sz="1600" dirty="0" smtClean="0"/>
          </a:p>
          <a:p>
            <a:pPr marL="0" indent="0">
              <a:buNone/>
            </a:pPr>
            <a:endParaRPr lang="nl-NL" sz="2400" dirty="0" smtClean="0"/>
          </a:p>
        </p:txBody>
      </p:sp>
    </p:spTree>
    <p:extLst>
      <p:ext uri="{BB962C8B-B14F-4D97-AF65-F5344CB8AC3E}">
        <p14:creationId xmlns:p14="http://schemas.microsoft.com/office/powerpoint/2010/main" val="56628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55" y="1772005"/>
            <a:ext cx="11659124" cy="40754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Current goal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 smtClean="0"/>
              <a:t>See the </a:t>
            </a:r>
            <a:r>
              <a:rPr lang="nl-NL" sz="2400" dirty="0" err="1" smtClean="0"/>
              <a:t>transition</a:t>
            </a:r>
            <a:r>
              <a:rPr lang="nl-NL" sz="2400" dirty="0" smtClean="0"/>
              <a:t> </a:t>
            </a:r>
            <a:r>
              <a:rPr lang="nl-NL" sz="2400" dirty="0" err="1" smtClean="0"/>
              <a:t>using</a:t>
            </a:r>
            <a:r>
              <a:rPr lang="nl-NL" sz="2400" dirty="0" smtClean="0"/>
              <a:t> </a:t>
            </a:r>
            <a:r>
              <a:rPr lang="nl-NL" sz="2400" dirty="0" smtClean="0"/>
              <a:t>an atomic beam of He</a:t>
            </a:r>
          </a:p>
          <a:p>
            <a:endParaRPr lang="nl-NL" sz="2400" dirty="0" smtClean="0"/>
          </a:p>
          <a:p>
            <a:pPr marL="0" indent="0">
              <a:buNone/>
            </a:pPr>
            <a:endParaRPr lang="nl-NL" sz="2400" dirty="0"/>
          </a:p>
          <a:p>
            <a:endParaRPr lang="nl-NL" sz="24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22</a:t>
            </a:fld>
            <a:endParaRPr lang="nl-NL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55" y="1528187"/>
            <a:ext cx="4382077" cy="3045025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1025285" y="4731200"/>
            <a:ext cx="486137" cy="5304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762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5" y="1470670"/>
            <a:ext cx="5791947" cy="326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55" y="1772005"/>
            <a:ext cx="11659124" cy="40754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Harmonic spectrum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 smtClean="0"/>
              <a:t>See the transition in an atomic beam of He</a:t>
            </a:r>
          </a:p>
          <a:p>
            <a:endParaRPr lang="nl-NL" sz="2400" dirty="0" smtClean="0"/>
          </a:p>
          <a:p>
            <a:pPr marL="0" indent="0">
              <a:buNone/>
            </a:pPr>
            <a:endParaRPr lang="nl-NL" sz="2400" dirty="0"/>
          </a:p>
          <a:p>
            <a:endParaRPr lang="nl-NL" sz="24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23</a:t>
            </a:fld>
            <a:endParaRPr lang="nl-NL" dirty="0"/>
          </a:p>
        </p:txBody>
      </p:sp>
      <p:sp>
        <p:nvSpPr>
          <p:cNvPr id="9" name="Rechthoek 8"/>
          <p:cNvSpPr/>
          <p:nvPr/>
        </p:nvSpPr>
        <p:spPr>
          <a:xfrm>
            <a:off x="1025285" y="4731200"/>
            <a:ext cx="486137" cy="5304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762500" y="2619375"/>
            <a:ext cx="390525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91075" y="2307193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32 nm!</a:t>
            </a:r>
            <a:endParaRPr lang="nl-NL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1069619" y="2764706"/>
            <a:ext cx="198456" cy="14358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935" y="950977"/>
            <a:ext cx="1813729" cy="181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9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Status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 smtClean="0"/>
              <a:t>New laser system is working: 4.5 mJ pulses after the OPA</a:t>
            </a:r>
          </a:p>
          <a:p>
            <a:endParaRPr lang="nl-NL" sz="2400" dirty="0"/>
          </a:p>
          <a:p>
            <a:r>
              <a:rPr lang="nl-NL" sz="2400" dirty="0" smtClean="0"/>
              <a:t>We are generating (and refocussing) harmonics again, making 25th harmonic (32 nm)</a:t>
            </a:r>
          </a:p>
          <a:p>
            <a:endParaRPr lang="nl-NL" sz="2400" dirty="0"/>
          </a:p>
          <a:p>
            <a:r>
              <a:rPr lang="nl-NL" sz="2400" dirty="0" smtClean="0"/>
              <a:t>Trap, cooling laser, electronics and basis of experimental control finished</a:t>
            </a:r>
          </a:p>
          <a:p>
            <a:endParaRPr lang="nl-NL" sz="2400" dirty="0"/>
          </a:p>
          <a:p>
            <a:r>
              <a:rPr lang="nl-NL" sz="2400" dirty="0" smtClean="0"/>
              <a:t>Single pulse experiment to see (not measure!!) the transition and calibrate the transition rate ongoing</a:t>
            </a:r>
          </a:p>
          <a:p>
            <a:pPr marL="0" indent="0">
              <a:buNone/>
            </a:pPr>
            <a:endParaRPr lang="nl-NL" sz="2400" dirty="0" smtClean="0"/>
          </a:p>
          <a:p>
            <a:r>
              <a:rPr lang="nl-NL" sz="2400" dirty="0" smtClean="0"/>
              <a:t>Then install the trap and look for the real signal</a:t>
            </a:r>
          </a:p>
          <a:p>
            <a:endParaRPr lang="nl-NL" sz="2400" dirty="0" smtClean="0"/>
          </a:p>
          <a:p>
            <a:pPr marL="0" indent="0">
              <a:buNone/>
            </a:pPr>
            <a:endParaRPr lang="nl-NL" sz="2400" dirty="0"/>
          </a:p>
          <a:p>
            <a:endParaRPr lang="nl-NL" sz="24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177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15901" y="1585201"/>
            <a:ext cx="4896280" cy="4322108"/>
            <a:chOff x="3983715" y="1419418"/>
            <a:chExt cx="4896280" cy="432210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63"/>
            <a:stretch/>
          </p:blipFill>
          <p:spPr>
            <a:xfrm>
              <a:off x="3983715" y="1419418"/>
              <a:ext cx="3183440" cy="432210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7"/>
            <a:stretch/>
          </p:blipFill>
          <p:spPr>
            <a:xfrm>
              <a:off x="7167155" y="1419418"/>
              <a:ext cx="1712840" cy="4322108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Metastable</a:t>
            </a:r>
            <a:r>
              <a:rPr lang="nl-NL" dirty="0" smtClean="0"/>
              <a:t> helium experiment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25</a:t>
            </a:fld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1" y="1585201"/>
            <a:ext cx="4894767" cy="4322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1" y="1585201"/>
            <a:ext cx="4894768" cy="4322108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256071" y="947026"/>
                <a:ext cx="5338517" cy="145389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 dirty="0" smtClean="0">
                    <a:solidFill>
                      <a:schemeClr val="tx1"/>
                    </a:solidFill>
                  </a:rPr>
                  <a:t>Metastable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GB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sSub>
                      <m:sSubPr>
                        <m:ctrlPr>
                          <a:rPr lang="en-GB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GB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GB" sz="2400" b="1" dirty="0">
                    <a:solidFill>
                      <a:schemeClr val="tx1"/>
                    </a:solidFill>
                  </a:rPr>
                  <a:t> state: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20 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</a:rPr>
                  <a:t> internal energy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GB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≈8000 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GB" sz="2400" dirty="0" smtClean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solidFill>
                      <a:schemeClr val="tx1"/>
                    </a:solidFill>
                  </a:rPr>
                  <a:t>Single-particle detection</a:t>
                </a:r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071" y="947026"/>
                <a:ext cx="5338517" cy="1453896"/>
              </a:xfrm>
              <a:prstGeom prst="rect">
                <a:avLst/>
              </a:prstGeom>
              <a:blipFill rotWithShape="1">
                <a:blip r:embed="rId4"/>
                <a:stretch>
                  <a:fillRect b="-3265"/>
                </a:stretch>
              </a:blipFill>
              <a:ln w="381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256074" y="2681462"/>
                <a:ext cx="5338517" cy="178067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 dirty="0" smtClean="0">
                    <a:solidFill>
                      <a:schemeClr val="tx1"/>
                    </a:solidFill>
                  </a:rPr>
                  <a:t>Accessible narrow transition: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1"/>
                    </a:solidFill>
                  </a:rPr>
                  <a:t>Doubly forbidden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sSub>
                      <m:sSub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tx1"/>
                    </a:solidFill>
                  </a:rPr>
                  <a:t> (1557 nm)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8 </m:t>
                    </m:r>
                    <m:r>
                      <m:rPr>
                        <m:sty m:val="p"/>
                      </m:rPr>
                      <a:rPr lang="en-GB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Hz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</a:rPr>
                  <a:t> natural linewidth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1"/>
                    </a:solidFill>
                  </a:rPr>
                  <a:t>Einstein A coefficient </a:t>
                </a:r>
                <a14:m>
                  <m:oMath xmlns:m="http://schemas.openxmlformats.org/officeDocument/2006/math">
                    <m: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 </m:t>
                    </m:r>
                    <m:r>
                      <a:rPr lang="en-GB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9.8⋅</m:t>
                    </m:r>
                    <m:sSup>
                      <m:sSup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074" y="2681462"/>
                <a:ext cx="5338517" cy="178067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381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256073" y="4709181"/>
                <a:ext cx="5338517" cy="173924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 dirty="0" smtClean="0">
                    <a:solidFill>
                      <a:schemeClr val="tx1"/>
                    </a:solidFill>
                  </a:rPr>
                  <a:t>Laser cooling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1"/>
                    </a:solidFill>
                  </a:rPr>
                  <a:t>Cycling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</a:rPr>
                  <a:t>transition (1083 nm)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1"/>
                    </a:solidFill>
                  </a:rPr>
                  <a:t>Trapped Quantum degenerate gases: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1"/>
                    </a:solidFill>
                  </a:rPr>
                  <a:t>Reduce Doppler, long interrogation </a:t>
                </a:r>
                <a:r>
                  <a:rPr lang="en-GB" sz="2000" dirty="0" smtClean="0">
                    <a:solidFill>
                      <a:schemeClr val="tx1"/>
                    </a:solidFill>
                  </a:rPr>
                  <a:t>times</a:t>
                </a:r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073" y="4709181"/>
                <a:ext cx="5338517" cy="173924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381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886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15901" y="1585201"/>
            <a:ext cx="4896280" cy="4322108"/>
            <a:chOff x="3983715" y="1419418"/>
            <a:chExt cx="4896280" cy="432210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63"/>
            <a:stretch/>
          </p:blipFill>
          <p:spPr>
            <a:xfrm>
              <a:off x="3983715" y="1419418"/>
              <a:ext cx="3183440" cy="432210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7"/>
            <a:stretch/>
          </p:blipFill>
          <p:spPr>
            <a:xfrm>
              <a:off x="7167155" y="1419418"/>
              <a:ext cx="1712840" cy="4322108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Metastable</a:t>
            </a:r>
            <a:r>
              <a:rPr lang="nl-NL" dirty="0"/>
              <a:t> helium experiment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26</a:t>
            </a:fld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1" y="1585201"/>
            <a:ext cx="4894767" cy="4322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1" y="1585201"/>
            <a:ext cx="4894768" cy="4322108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256072" y="2697284"/>
                <a:ext cx="5338517" cy="254146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algn="ctr"/>
                <a:r>
                  <a:rPr lang="en-GB" sz="2400" b="1" i="1" dirty="0" smtClean="0">
                    <a:solidFill>
                      <a:schemeClr val="tx1"/>
                    </a:solidFill>
                  </a:rPr>
                  <a:t>ab initio </a:t>
                </a:r>
                <a:r>
                  <a:rPr lang="en-GB" sz="2400" b="1" dirty="0" smtClean="0">
                    <a:solidFill>
                      <a:schemeClr val="tx1"/>
                    </a:solidFill>
                  </a:rPr>
                  <a:t>calculations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solidFill>
                      <a:schemeClr val="tx1"/>
                    </a:solidFill>
                  </a:rPr>
                  <a:t>Two-electron correlations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solidFill>
                      <a:schemeClr val="tx1"/>
                    </a:solidFill>
                  </a:rPr>
                  <a:t>Measure </a:t>
                </a:r>
                <a:r>
                  <a:rPr lang="en-GB" sz="2000" baseline="30000" dirty="0" smtClean="0">
                    <a:solidFill>
                      <a:schemeClr val="tx1"/>
                    </a:solidFill>
                  </a:rPr>
                  <a:t>4</a:t>
                </a:r>
                <a:r>
                  <a:rPr lang="en-GB" sz="2000" dirty="0" smtClean="0">
                    <a:solidFill>
                      <a:schemeClr val="tx1"/>
                    </a:solidFill>
                  </a:rPr>
                  <a:t>He – </a:t>
                </a:r>
                <a:r>
                  <a:rPr lang="en-GB" sz="2000" baseline="30000" dirty="0" smtClean="0">
                    <a:solidFill>
                      <a:schemeClr val="tx1"/>
                    </a:solidFill>
                  </a:rPr>
                  <a:t>3</a:t>
                </a:r>
                <a:r>
                  <a:rPr lang="en-GB" sz="2000" dirty="0" smtClean="0">
                    <a:solidFill>
                      <a:schemeClr val="tx1"/>
                    </a:solidFill>
                  </a:rPr>
                  <a:t>He isotope shift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solidFill>
                      <a:schemeClr val="tx1"/>
                    </a:solidFill>
                  </a:rPr>
                  <a:t>Fundamental constants:</a:t>
                </a:r>
              </a:p>
              <a:p>
                <a:pPr lvl="1"/>
                <a:r>
                  <a:rPr lang="en-GB" sz="2000" dirty="0">
                    <a:solidFill>
                      <a:schemeClr val="tx1"/>
                    </a:solidFill>
                  </a:rPr>
                  <a:t>	</a:t>
                </a:r>
                <a:r>
                  <a:rPr lang="en-GB" sz="2000" dirty="0" smtClean="0">
                    <a:solidFill>
                      <a:schemeClr val="tx1"/>
                    </a:solidFill>
                  </a:rPr>
                  <a:t>(differential) nuclear charge radius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000" i="1" baseline="30000" dirty="0" smtClean="0">
                    <a:solidFill>
                      <a:schemeClr val="tx1"/>
                    </a:solidFill>
                  </a:rPr>
                  <a:t>4</a:t>
                </a:r>
                <a:r>
                  <a:rPr lang="en-GB" sz="2000" i="1" dirty="0" smtClean="0">
                    <a:solidFill>
                      <a:schemeClr val="tx1"/>
                    </a:solidFill>
                  </a:rPr>
                  <a:t>He measured,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GB" sz="2000" i="1" dirty="0" smtClean="0">
                    <a:solidFill>
                      <a:schemeClr val="tx1"/>
                    </a:solidFill>
                  </a:rPr>
                  <a:t> level </a:t>
                </a:r>
                <a:r>
                  <a:rPr lang="en-GB" sz="1400" i="1" dirty="0" smtClean="0">
                    <a:solidFill>
                      <a:schemeClr val="tx1"/>
                    </a:solidFill>
                  </a:rPr>
                  <a:t>[Nat Phys 14, 2018]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000" b="1" dirty="0" smtClean="0">
                    <a:solidFill>
                      <a:schemeClr val="tx1"/>
                    </a:solidFill>
                  </a:rPr>
                  <a:t>Goal: </a:t>
                </a:r>
                <a:r>
                  <a:rPr lang="en-GB" sz="2000" dirty="0" smtClean="0">
                    <a:solidFill>
                      <a:schemeClr val="tx1"/>
                    </a:solidFill>
                  </a:rPr>
                  <a:t>Measure </a:t>
                </a:r>
                <a:r>
                  <a:rPr lang="en-GB" sz="2000" baseline="30000" dirty="0" smtClean="0">
                    <a:solidFill>
                      <a:schemeClr val="tx1"/>
                    </a:solidFill>
                  </a:rPr>
                  <a:t>3</a:t>
                </a:r>
                <a:r>
                  <a:rPr lang="en-GB" sz="2000" dirty="0" smtClean="0">
                    <a:solidFill>
                      <a:schemeClr val="tx1"/>
                    </a:solidFill>
                  </a:rPr>
                  <a:t>He with same accuracy</a:t>
                </a:r>
                <a:endParaRPr lang="en-GB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072" y="2697284"/>
                <a:ext cx="5338517" cy="254146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381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406761" y="897595"/>
            <a:ext cx="10985524" cy="5009714"/>
            <a:chOff x="235131" y="1425920"/>
            <a:chExt cx="10985524" cy="50097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02" t="-47663" r="-2663" b="-3900"/>
            <a:stretch/>
          </p:blipFill>
          <p:spPr>
            <a:xfrm>
              <a:off x="235131" y="1698171"/>
              <a:ext cx="5442858" cy="473746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97" t="26666" r="13197" b="26666"/>
            <a:stretch/>
          </p:blipFill>
          <p:spPr>
            <a:xfrm>
              <a:off x="6765713" y="1425920"/>
              <a:ext cx="4454942" cy="1771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63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He* setup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27</a:t>
            </a:fld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3" y="3778775"/>
            <a:ext cx="3214231" cy="2631650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67242" y="1383637"/>
                <a:ext cx="4574724" cy="19389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 smtClean="0"/>
                  <a:t>Atom detection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 smtClean="0"/>
                  <a:t>Microchannel plate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20 </m:t>
                    </m:r>
                    <m:r>
                      <m:rPr>
                        <m:sty m:val="p"/>
                      </m:rPr>
                      <a:rPr lang="en-GB" sz="2400" i="0" dirty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GB" sz="2400" dirty="0" smtClean="0"/>
                  <a:t> internal energy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 smtClean="0"/>
                  <a:t>Time-of-flight fitting: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sz="24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 smtClean="0"/>
                  <a:t>Spectroscopy: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𝑎𝑡𝑜𝑚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𝑙𝑎𝑠𝑒𝑟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42" y="1383637"/>
                <a:ext cx="4574724" cy="1938992"/>
              </a:xfrm>
              <a:prstGeom prst="rect">
                <a:avLst/>
              </a:prstGeom>
              <a:blipFill rotWithShape="1">
                <a:blip r:embed="rId3"/>
                <a:stretch>
                  <a:fillRect l="-2133" t="-2516" b="-62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3" r="5114" b="7468"/>
          <a:stretch/>
        </p:blipFill>
        <p:spPr>
          <a:xfrm>
            <a:off x="4513959" y="1737580"/>
            <a:ext cx="7651677" cy="35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4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Magic wavelength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28</a:t>
            </a:fld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 smtClean="0"/>
              <a:t>Dipole trap at 320 nm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 smtClean="0"/>
              <a:t>Same AC stark shift for ground</a:t>
            </a:r>
            <a:br>
              <a:rPr lang="nl-NL" sz="2400" dirty="0" smtClean="0"/>
            </a:br>
            <a:r>
              <a:rPr lang="nl-NL" sz="2400" dirty="0" smtClean="0"/>
              <a:t>and excited state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 smtClean="0"/>
              <a:t>Narrowing of the line for </a:t>
            </a:r>
            <a:r>
              <a:rPr lang="nl-NL" sz="2400" baseline="30000" dirty="0" smtClean="0"/>
              <a:t>3</a:t>
            </a:r>
            <a:r>
              <a:rPr lang="nl-NL" sz="2400" dirty="0" smtClean="0"/>
              <a:t>He!</a:t>
            </a:r>
            <a:endParaRPr lang="nl-NL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623170" y="1787454"/>
            <a:ext cx="5568830" cy="4302362"/>
            <a:chOff x="3511751" y="1833027"/>
            <a:chExt cx="5568830" cy="4302362"/>
          </a:xfrm>
        </p:grpSpPr>
        <p:grpSp>
          <p:nvGrpSpPr>
            <p:cNvPr id="12" name="Group 11"/>
            <p:cNvGrpSpPr/>
            <p:nvPr/>
          </p:nvGrpSpPr>
          <p:grpSpPr>
            <a:xfrm>
              <a:off x="3511751" y="1833027"/>
              <a:ext cx="5568830" cy="4302362"/>
              <a:chOff x="8020248" y="2128888"/>
              <a:chExt cx="4189831" cy="3236976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53" b="-235"/>
              <a:stretch/>
            </p:blipFill>
            <p:spPr>
              <a:xfrm>
                <a:off x="8020248" y="2128888"/>
                <a:ext cx="4189831" cy="3236976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8882380" y="4455155"/>
                <a:ext cx="1191260" cy="3530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824106" y="4427136"/>
                <a:ext cx="14748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i="1" dirty="0" smtClean="0">
                    <a:solidFill>
                      <a:srgbClr val="0B2DB1"/>
                    </a:solidFill>
                  </a:rPr>
                  <a:t>Doppler</a:t>
                </a:r>
              </a:p>
              <a:p>
                <a:r>
                  <a:rPr lang="en-GB" sz="1400" b="1" i="1" dirty="0" smtClean="0">
                    <a:solidFill>
                      <a:srgbClr val="CD0000"/>
                    </a:solidFill>
                  </a:rPr>
                  <a:t>Pauli blockade</a:t>
                </a:r>
                <a:endParaRPr lang="en-GB" sz="1400" b="1" i="1" dirty="0">
                  <a:solidFill>
                    <a:srgbClr val="CD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737848" y="4871395"/>
              <a:ext cx="20012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i="1" dirty="0" smtClean="0"/>
                <a:t>[Model developed </a:t>
              </a:r>
            </a:p>
            <a:p>
              <a:pPr algn="r"/>
              <a:r>
                <a:rPr lang="en-GB" sz="1600" i="1" dirty="0" smtClean="0"/>
                <a:t>by Raphael </a:t>
              </a:r>
              <a:r>
                <a:rPr lang="en-GB" sz="1600" i="1" dirty="0" err="1" smtClean="0"/>
                <a:t>Jannin</a:t>
              </a:r>
              <a:r>
                <a:rPr lang="en-GB" sz="1600" i="1" dirty="0" smtClean="0"/>
                <a:t>]</a:t>
              </a:r>
              <a:endParaRPr lang="en-GB" sz="1600" i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37223" y="3510218"/>
            <a:ext cx="4333900" cy="2849763"/>
            <a:chOff x="7179925" y="2539395"/>
            <a:chExt cx="4107562" cy="2716021"/>
          </a:xfrm>
        </p:grpSpPr>
        <p:grpSp>
          <p:nvGrpSpPr>
            <p:cNvPr id="18" name="Group 17"/>
            <p:cNvGrpSpPr/>
            <p:nvPr/>
          </p:nvGrpSpPr>
          <p:grpSpPr>
            <a:xfrm>
              <a:off x="7179925" y="2539395"/>
              <a:ext cx="4107562" cy="2716021"/>
              <a:chOff x="3235352" y="2290013"/>
              <a:chExt cx="4107562" cy="2716021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235352" y="2290013"/>
                <a:ext cx="4107562" cy="2716021"/>
                <a:chOff x="4870733" y="4166886"/>
                <a:chExt cx="3616893" cy="2391579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5659759" y="5741047"/>
                  <a:ext cx="2518966" cy="817417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5659759" y="4166886"/>
                  <a:ext cx="2518966" cy="817417"/>
                </a:xfrm>
                <a:prstGeom prst="rect">
                  <a:avLst/>
                </a:prstGeom>
              </p:spPr>
            </p:pic>
            <p:cxnSp>
              <p:nvCxnSpPr>
                <p:cNvPr id="25" name="Straight Arrow Connector 24"/>
                <p:cNvCxnSpPr/>
                <p:nvPr/>
              </p:nvCxnSpPr>
              <p:spPr>
                <a:xfrm flipV="1">
                  <a:off x="7068909" y="4897728"/>
                  <a:ext cx="22734" cy="1551008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>
                  <a:endCxn id="23" idx="0"/>
                </p:cNvCxnSpPr>
                <p:nvPr/>
              </p:nvCxnSpPr>
              <p:spPr>
                <a:xfrm flipH="1">
                  <a:off x="6919243" y="4963479"/>
                  <a:ext cx="28664" cy="1594986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7091642" y="5215335"/>
                  <a:ext cx="13959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 smtClean="0">
                      <a:solidFill>
                        <a:srgbClr val="FFC000"/>
                      </a:solidFill>
                    </a:rPr>
                    <a:t>excitation</a:t>
                  </a:r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4870733" y="5140683"/>
                  <a:ext cx="2175565" cy="37139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 smtClean="0">
                      <a:solidFill>
                        <a:srgbClr val="00B050"/>
                      </a:solidFill>
                    </a:rPr>
                    <a:t>Stimulated emission</a:t>
                  </a:r>
                  <a:endParaRPr lang="en-GB" dirty="0">
                    <a:solidFill>
                      <a:srgbClr val="00B050"/>
                    </a:solidFill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3976396" y="4187945"/>
                    <a:ext cx="801878" cy="351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smtClean="0">
                              <a:solidFill>
                                <a:srgbClr val="2F82BA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b="0" i="1" smtClean="0">
                              <a:solidFill>
                                <a:srgbClr val="2F82B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2F82B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Pre>
                                <m:sPrePr>
                                  <m:ctrlPr>
                                    <a:rPr lang="en-GB" b="0" i="1" smtClean="0">
                                      <a:solidFill>
                                        <a:srgbClr val="2F82B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GB" b="0" i="1" smtClean="0">
                                      <a:solidFill>
                                        <a:srgbClr val="2F82BA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GB" b="0" i="1" smtClean="0">
                                      <a:solidFill>
                                        <a:srgbClr val="2F82BA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solidFill>
                                        <a:srgbClr val="2F82BA"/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</m:sPre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2F82BA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2F82BA"/>
                              </a:solidFill>
                              <a:latin typeface="Cambria Math" panose="02040503050406030204" pitchFamily="18" charset="0"/>
                            </a:rPr>
                            <m:t>〉</m:t>
                          </m:r>
                        </m:oMath>
                      </m:oMathPara>
                    </a14:m>
                    <a:endParaRPr lang="en-GB" dirty="0">
                      <a:solidFill>
                        <a:srgbClr val="2F82BA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76396" y="4187945"/>
                    <a:ext cx="801878" cy="351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Rectangle 21"/>
                  <p:cNvSpPr/>
                  <p:nvPr/>
                </p:nvSpPr>
                <p:spPr>
                  <a:xfrm>
                    <a:off x="3971092" y="2368282"/>
                    <a:ext cx="806923" cy="351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smtClean="0">
                              <a:solidFill>
                                <a:srgbClr val="57B99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b="0" i="1" smtClean="0">
                              <a:solidFill>
                                <a:srgbClr val="57B99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57B99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Pre>
                                <m:sPrePr>
                                  <m:ctrlPr>
                                    <a:rPr lang="en-GB" b="0" i="1" smtClean="0">
                                      <a:solidFill>
                                        <a:srgbClr val="57B99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GB" b="0" i="1" smtClean="0">
                                      <a:solidFill>
                                        <a:srgbClr val="57B99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GB" b="0" i="1" smtClean="0">
                                      <a:solidFill>
                                        <a:srgbClr val="57B99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solidFill>
                                        <a:srgbClr val="57B990"/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</m:sPre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57B99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57B990"/>
                              </a:solidFill>
                              <a:latin typeface="Cambria Math" panose="02040503050406030204" pitchFamily="18" charset="0"/>
                            </a:rPr>
                            <m:t>〉</m:t>
                          </m:r>
                        </m:oMath>
                      </m:oMathPara>
                    </a14:m>
                    <a:endParaRPr lang="en-GB" dirty="0">
                      <a:solidFill>
                        <a:srgbClr val="57B99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71092" y="2368282"/>
                    <a:ext cx="806923" cy="351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Freeform 18"/>
            <p:cNvSpPr/>
            <p:nvPr/>
          </p:nvSpPr>
          <p:spPr>
            <a:xfrm rot="1734660">
              <a:off x="9527268" y="3066786"/>
              <a:ext cx="1352145" cy="206898"/>
            </a:xfrm>
            <a:custGeom>
              <a:avLst/>
              <a:gdLst>
                <a:gd name="connsiteX0" fmla="*/ 0 w 3667328"/>
                <a:gd name="connsiteY0" fmla="*/ 19460 h 398925"/>
                <a:gd name="connsiteX1" fmla="*/ 359924 w 3667328"/>
                <a:gd name="connsiteY1" fmla="*/ 389111 h 398925"/>
                <a:gd name="connsiteX2" fmla="*/ 671209 w 3667328"/>
                <a:gd name="connsiteY2" fmla="*/ 5 h 398925"/>
                <a:gd name="connsiteX3" fmla="*/ 1108953 w 3667328"/>
                <a:gd name="connsiteY3" fmla="*/ 398839 h 398925"/>
                <a:gd name="connsiteX4" fmla="*/ 1439694 w 3667328"/>
                <a:gd name="connsiteY4" fmla="*/ 38915 h 398925"/>
                <a:gd name="connsiteX5" fmla="*/ 1750979 w 3667328"/>
                <a:gd name="connsiteY5" fmla="*/ 350200 h 398925"/>
                <a:gd name="connsiteX6" fmla="*/ 2110902 w 3667328"/>
                <a:gd name="connsiteY6" fmla="*/ 38915 h 398925"/>
                <a:gd name="connsiteX7" fmla="*/ 2383277 w 3667328"/>
                <a:gd name="connsiteY7" fmla="*/ 311290 h 398925"/>
                <a:gd name="connsiteX8" fmla="*/ 2714017 w 3667328"/>
                <a:gd name="connsiteY8" fmla="*/ 38915 h 398925"/>
                <a:gd name="connsiteX9" fmla="*/ 3064213 w 3667328"/>
                <a:gd name="connsiteY9" fmla="*/ 350200 h 398925"/>
                <a:gd name="connsiteX10" fmla="*/ 3414409 w 3667328"/>
                <a:gd name="connsiteY10" fmla="*/ 126464 h 398925"/>
                <a:gd name="connsiteX11" fmla="*/ 3667328 w 3667328"/>
                <a:gd name="connsiteY11" fmla="*/ 116736 h 398925"/>
                <a:gd name="connsiteX0" fmla="*/ 0 w 3667328"/>
                <a:gd name="connsiteY0" fmla="*/ 19578 h 437947"/>
                <a:gd name="connsiteX1" fmla="*/ 359924 w 3667328"/>
                <a:gd name="connsiteY1" fmla="*/ 389229 h 437947"/>
                <a:gd name="connsiteX2" fmla="*/ 671209 w 3667328"/>
                <a:gd name="connsiteY2" fmla="*/ 123 h 437947"/>
                <a:gd name="connsiteX3" fmla="*/ 1089498 w 3667328"/>
                <a:gd name="connsiteY3" fmla="*/ 437868 h 437947"/>
                <a:gd name="connsiteX4" fmla="*/ 1439694 w 3667328"/>
                <a:gd name="connsiteY4" fmla="*/ 39033 h 437947"/>
                <a:gd name="connsiteX5" fmla="*/ 1750979 w 3667328"/>
                <a:gd name="connsiteY5" fmla="*/ 350318 h 437947"/>
                <a:gd name="connsiteX6" fmla="*/ 2110902 w 3667328"/>
                <a:gd name="connsiteY6" fmla="*/ 39033 h 437947"/>
                <a:gd name="connsiteX7" fmla="*/ 2383277 w 3667328"/>
                <a:gd name="connsiteY7" fmla="*/ 311408 h 437947"/>
                <a:gd name="connsiteX8" fmla="*/ 2714017 w 3667328"/>
                <a:gd name="connsiteY8" fmla="*/ 39033 h 437947"/>
                <a:gd name="connsiteX9" fmla="*/ 3064213 w 3667328"/>
                <a:gd name="connsiteY9" fmla="*/ 350318 h 437947"/>
                <a:gd name="connsiteX10" fmla="*/ 3414409 w 3667328"/>
                <a:gd name="connsiteY10" fmla="*/ 126582 h 437947"/>
                <a:gd name="connsiteX11" fmla="*/ 3667328 w 3667328"/>
                <a:gd name="connsiteY11" fmla="*/ 116854 h 437947"/>
                <a:gd name="connsiteX0" fmla="*/ 0 w 3667328"/>
                <a:gd name="connsiteY0" fmla="*/ 19578 h 437945"/>
                <a:gd name="connsiteX1" fmla="*/ 359924 w 3667328"/>
                <a:gd name="connsiteY1" fmla="*/ 389229 h 437945"/>
                <a:gd name="connsiteX2" fmla="*/ 671209 w 3667328"/>
                <a:gd name="connsiteY2" fmla="*/ 123 h 437945"/>
                <a:gd name="connsiteX3" fmla="*/ 1089498 w 3667328"/>
                <a:gd name="connsiteY3" fmla="*/ 437868 h 437945"/>
                <a:gd name="connsiteX4" fmla="*/ 1439694 w 3667328"/>
                <a:gd name="connsiteY4" fmla="*/ 39033 h 437945"/>
                <a:gd name="connsiteX5" fmla="*/ 1750979 w 3667328"/>
                <a:gd name="connsiteY5" fmla="*/ 418412 h 437945"/>
                <a:gd name="connsiteX6" fmla="*/ 2110902 w 3667328"/>
                <a:gd name="connsiteY6" fmla="*/ 39033 h 437945"/>
                <a:gd name="connsiteX7" fmla="*/ 2383277 w 3667328"/>
                <a:gd name="connsiteY7" fmla="*/ 311408 h 437945"/>
                <a:gd name="connsiteX8" fmla="*/ 2714017 w 3667328"/>
                <a:gd name="connsiteY8" fmla="*/ 39033 h 437945"/>
                <a:gd name="connsiteX9" fmla="*/ 3064213 w 3667328"/>
                <a:gd name="connsiteY9" fmla="*/ 350318 h 437945"/>
                <a:gd name="connsiteX10" fmla="*/ 3414409 w 3667328"/>
                <a:gd name="connsiteY10" fmla="*/ 126582 h 437945"/>
                <a:gd name="connsiteX11" fmla="*/ 3667328 w 3667328"/>
                <a:gd name="connsiteY11" fmla="*/ 116854 h 437945"/>
                <a:gd name="connsiteX0" fmla="*/ 0 w 3667328"/>
                <a:gd name="connsiteY0" fmla="*/ 19578 h 437945"/>
                <a:gd name="connsiteX1" fmla="*/ 359924 w 3667328"/>
                <a:gd name="connsiteY1" fmla="*/ 389229 h 437945"/>
                <a:gd name="connsiteX2" fmla="*/ 671209 w 3667328"/>
                <a:gd name="connsiteY2" fmla="*/ 123 h 437945"/>
                <a:gd name="connsiteX3" fmla="*/ 1089498 w 3667328"/>
                <a:gd name="connsiteY3" fmla="*/ 437868 h 437945"/>
                <a:gd name="connsiteX4" fmla="*/ 1439694 w 3667328"/>
                <a:gd name="connsiteY4" fmla="*/ 39033 h 437945"/>
                <a:gd name="connsiteX5" fmla="*/ 1750979 w 3667328"/>
                <a:gd name="connsiteY5" fmla="*/ 418412 h 437945"/>
                <a:gd name="connsiteX6" fmla="*/ 2110902 w 3667328"/>
                <a:gd name="connsiteY6" fmla="*/ 39033 h 437945"/>
                <a:gd name="connsiteX7" fmla="*/ 2393004 w 3667328"/>
                <a:gd name="connsiteY7" fmla="*/ 408685 h 437945"/>
                <a:gd name="connsiteX8" fmla="*/ 2714017 w 3667328"/>
                <a:gd name="connsiteY8" fmla="*/ 39033 h 437945"/>
                <a:gd name="connsiteX9" fmla="*/ 3064213 w 3667328"/>
                <a:gd name="connsiteY9" fmla="*/ 350318 h 437945"/>
                <a:gd name="connsiteX10" fmla="*/ 3414409 w 3667328"/>
                <a:gd name="connsiteY10" fmla="*/ 126582 h 437945"/>
                <a:gd name="connsiteX11" fmla="*/ 3667328 w 3667328"/>
                <a:gd name="connsiteY11" fmla="*/ 116854 h 437945"/>
                <a:gd name="connsiteX0" fmla="*/ 0 w 3667328"/>
                <a:gd name="connsiteY0" fmla="*/ 19578 h 437945"/>
                <a:gd name="connsiteX1" fmla="*/ 359924 w 3667328"/>
                <a:gd name="connsiteY1" fmla="*/ 389229 h 437945"/>
                <a:gd name="connsiteX2" fmla="*/ 671209 w 3667328"/>
                <a:gd name="connsiteY2" fmla="*/ 123 h 437945"/>
                <a:gd name="connsiteX3" fmla="*/ 1089498 w 3667328"/>
                <a:gd name="connsiteY3" fmla="*/ 437868 h 437945"/>
                <a:gd name="connsiteX4" fmla="*/ 1439694 w 3667328"/>
                <a:gd name="connsiteY4" fmla="*/ 39033 h 437945"/>
                <a:gd name="connsiteX5" fmla="*/ 1750979 w 3667328"/>
                <a:gd name="connsiteY5" fmla="*/ 418412 h 437945"/>
                <a:gd name="connsiteX6" fmla="*/ 2110902 w 3667328"/>
                <a:gd name="connsiteY6" fmla="*/ 39033 h 437945"/>
                <a:gd name="connsiteX7" fmla="*/ 2393004 w 3667328"/>
                <a:gd name="connsiteY7" fmla="*/ 408685 h 437945"/>
                <a:gd name="connsiteX8" fmla="*/ 2714017 w 3667328"/>
                <a:gd name="connsiteY8" fmla="*/ 39033 h 437945"/>
                <a:gd name="connsiteX9" fmla="*/ 3073941 w 3667328"/>
                <a:gd name="connsiteY9" fmla="*/ 418412 h 437945"/>
                <a:gd name="connsiteX10" fmla="*/ 3414409 w 3667328"/>
                <a:gd name="connsiteY10" fmla="*/ 126582 h 437945"/>
                <a:gd name="connsiteX11" fmla="*/ 3667328 w 3667328"/>
                <a:gd name="connsiteY11" fmla="*/ 116854 h 437945"/>
                <a:gd name="connsiteX0" fmla="*/ 0 w 3667328"/>
                <a:gd name="connsiteY0" fmla="*/ 19578 h 437945"/>
                <a:gd name="connsiteX1" fmla="*/ 359924 w 3667328"/>
                <a:gd name="connsiteY1" fmla="*/ 389229 h 437945"/>
                <a:gd name="connsiteX2" fmla="*/ 671209 w 3667328"/>
                <a:gd name="connsiteY2" fmla="*/ 123 h 437945"/>
                <a:gd name="connsiteX3" fmla="*/ 1089498 w 3667328"/>
                <a:gd name="connsiteY3" fmla="*/ 437868 h 437945"/>
                <a:gd name="connsiteX4" fmla="*/ 1439694 w 3667328"/>
                <a:gd name="connsiteY4" fmla="*/ 39033 h 437945"/>
                <a:gd name="connsiteX5" fmla="*/ 1750979 w 3667328"/>
                <a:gd name="connsiteY5" fmla="*/ 418412 h 437945"/>
                <a:gd name="connsiteX6" fmla="*/ 2110902 w 3667328"/>
                <a:gd name="connsiteY6" fmla="*/ 39033 h 437945"/>
                <a:gd name="connsiteX7" fmla="*/ 2393004 w 3667328"/>
                <a:gd name="connsiteY7" fmla="*/ 408685 h 437945"/>
                <a:gd name="connsiteX8" fmla="*/ 2714017 w 3667328"/>
                <a:gd name="connsiteY8" fmla="*/ 39033 h 437945"/>
                <a:gd name="connsiteX9" fmla="*/ 3073941 w 3667328"/>
                <a:gd name="connsiteY9" fmla="*/ 418412 h 437945"/>
                <a:gd name="connsiteX10" fmla="*/ 3375498 w 3667328"/>
                <a:gd name="connsiteY10" fmla="*/ 194675 h 437945"/>
                <a:gd name="connsiteX11" fmla="*/ 3667328 w 3667328"/>
                <a:gd name="connsiteY11" fmla="*/ 116854 h 437945"/>
                <a:gd name="connsiteX0" fmla="*/ 0 w 3667328"/>
                <a:gd name="connsiteY0" fmla="*/ 19578 h 437945"/>
                <a:gd name="connsiteX1" fmla="*/ 359924 w 3667328"/>
                <a:gd name="connsiteY1" fmla="*/ 389229 h 437945"/>
                <a:gd name="connsiteX2" fmla="*/ 671209 w 3667328"/>
                <a:gd name="connsiteY2" fmla="*/ 123 h 437945"/>
                <a:gd name="connsiteX3" fmla="*/ 1089498 w 3667328"/>
                <a:gd name="connsiteY3" fmla="*/ 437868 h 437945"/>
                <a:gd name="connsiteX4" fmla="*/ 1439694 w 3667328"/>
                <a:gd name="connsiteY4" fmla="*/ 39033 h 437945"/>
                <a:gd name="connsiteX5" fmla="*/ 1750979 w 3667328"/>
                <a:gd name="connsiteY5" fmla="*/ 418412 h 437945"/>
                <a:gd name="connsiteX6" fmla="*/ 2091447 w 3667328"/>
                <a:gd name="connsiteY6" fmla="*/ 123 h 437945"/>
                <a:gd name="connsiteX7" fmla="*/ 2393004 w 3667328"/>
                <a:gd name="connsiteY7" fmla="*/ 408685 h 437945"/>
                <a:gd name="connsiteX8" fmla="*/ 2714017 w 3667328"/>
                <a:gd name="connsiteY8" fmla="*/ 39033 h 437945"/>
                <a:gd name="connsiteX9" fmla="*/ 3073941 w 3667328"/>
                <a:gd name="connsiteY9" fmla="*/ 418412 h 437945"/>
                <a:gd name="connsiteX10" fmla="*/ 3375498 w 3667328"/>
                <a:gd name="connsiteY10" fmla="*/ 194675 h 437945"/>
                <a:gd name="connsiteX11" fmla="*/ 3667328 w 3667328"/>
                <a:gd name="connsiteY11" fmla="*/ 116854 h 43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7328" h="437945">
                  <a:moveTo>
                    <a:pt x="0" y="19578"/>
                  </a:moveTo>
                  <a:cubicBezTo>
                    <a:pt x="124028" y="206024"/>
                    <a:pt x="248056" y="392471"/>
                    <a:pt x="359924" y="389229"/>
                  </a:cubicBezTo>
                  <a:cubicBezTo>
                    <a:pt x="471792" y="385987"/>
                    <a:pt x="549613" y="-7983"/>
                    <a:pt x="671209" y="123"/>
                  </a:cubicBezTo>
                  <a:cubicBezTo>
                    <a:pt x="792805" y="8229"/>
                    <a:pt x="961417" y="431383"/>
                    <a:pt x="1089498" y="437868"/>
                  </a:cubicBezTo>
                  <a:cubicBezTo>
                    <a:pt x="1217579" y="444353"/>
                    <a:pt x="1329447" y="42276"/>
                    <a:pt x="1439694" y="39033"/>
                  </a:cubicBezTo>
                  <a:cubicBezTo>
                    <a:pt x="1549941" y="35790"/>
                    <a:pt x="1642354" y="424897"/>
                    <a:pt x="1750979" y="418412"/>
                  </a:cubicBezTo>
                  <a:cubicBezTo>
                    <a:pt x="1859604" y="411927"/>
                    <a:pt x="1984443" y="1744"/>
                    <a:pt x="2091447" y="123"/>
                  </a:cubicBezTo>
                  <a:cubicBezTo>
                    <a:pt x="2198451" y="-1498"/>
                    <a:pt x="2289242" y="402200"/>
                    <a:pt x="2393004" y="408685"/>
                  </a:cubicBezTo>
                  <a:cubicBezTo>
                    <a:pt x="2496766" y="415170"/>
                    <a:pt x="2600528" y="37412"/>
                    <a:pt x="2714017" y="39033"/>
                  </a:cubicBezTo>
                  <a:cubicBezTo>
                    <a:pt x="2827506" y="40654"/>
                    <a:pt x="2963694" y="392472"/>
                    <a:pt x="3073941" y="418412"/>
                  </a:cubicBezTo>
                  <a:cubicBezTo>
                    <a:pt x="3184188" y="444352"/>
                    <a:pt x="3276600" y="244935"/>
                    <a:pt x="3375498" y="194675"/>
                  </a:cubicBezTo>
                  <a:cubicBezTo>
                    <a:pt x="3474396" y="144415"/>
                    <a:pt x="3591128" y="102262"/>
                    <a:pt x="3667328" y="11685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 rot="1909525">
                <a:off x="4000779" y="3753969"/>
                <a:ext cx="13003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𝝉</m:t>
                      </m:r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𝐦𝐬</m:t>
                      </m:r>
                    </m:oMath>
                  </m:oMathPara>
                </a14:m>
                <a:endParaRPr lang="en-GB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9525">
                <a:off x="4000779" y="3753969"/>
                <a:ext cx="1300356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7767465" y="2058113"/>
            <a:ext cx="3369352" cy="4032100"/>
            <a:chOff x="173104" y="2159726"/>
            <a:chExt cx="3369352" cy="40321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04" y="3849381"/>
              <a:ext cx="3369352" cy="234244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43642" y="2159726"/>
              <a:ext cx="2598814" cy="16750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743401" y="4476453"/>
                  <a:ext cx="778919" cy="3154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i="1" smtClean="0">
                            <a:solidFill>
                              <a:srgbClr val="2F82BA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solidFill>
                              <a:srgbClr val="2F82B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rgbClr val="2F82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Pre>
                              <m:sPrePr>
                                <m:ctrlPr>
                                  <a:rPr lang="en-GB" sz="2000" b="0" i="1" smtClean="0">
                                    <a:solidFill>
                                      <a:srgbClr val="2F82B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en-GB" sz="2000" b="0" i="1" smtClean="0">
                                    <a:solidFill>
                                      <a:srgbClr val="2F82BA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GB" sz="2000" b="0" i="1" smtClean="0">
                                    <a:solidFill>
                                      <a:srgbClr val="2F82BA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  <m:e>
                                <m:r>
                                  <a:rPr lang="en-GB" sz="2000" b="0" i="1" smtClean="0">
                                    <a:solidFill>
                                      <a:srgbClr val="2F82BA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sPre>
                          </m:e>
                          <m:sub>
                            <m:r>
                              <a:rPr lang="en-GB" sz="2000" b="0" i="1" smtClean="0">
                                <a:solidFill>
                                  <a:srgbClr val="2F82BA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000" i="1">
                            <a:solidFill>
                              <a:srgbClr val="2F82BA"/>
                            </a:solidFill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GB" sz="2000" dirty="0">
                    <a:solidFill>
                      <a:srgbClr val="2F82BA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401" y="4476453"/>
                  <a:ext cx="778919" cy="315493"/>
                </a:xfrm>
                <a:prstGeom prst="rect">
                  <a:avLst/>
                </a:prstGeom>
                <a:blipFill>
                  <a:blip r:embed="rId9"/>
                  <a:stretch>
                    <a:fillRect l="-3125" r="-13281" b="-4423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739438" y="2286414"/>
                  <a:ext cx="783979" cy="3154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i="1" smtClean="0">
                            <a:solidFill>
                              <a:srgbClr val="57B99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solidFill>
                              <a:srgbClr val="57B99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rgbClr val="57B99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Pre>
                              <m:sPrePr>
                                <m:ctrlPr>
                                  <a:rPr lang="en-GB" sz="2000" b="0" i="1" smtClean="0">
                                    <a:solidFill>
                                      <a:srgbClr val="57B99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en-GB" sz="2000" b="0" i="1" smtClean="0">
                                    <a:solidFill>
                                      <a:srgbClr val="57B99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GB" sz="2000" b="0" i="1" smtClean="0">
                                    <a:solidFill>
                                      <a:srgbClr val="57B99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  <m:e>
                                <m:r>
                                  <a:rPr lang="en-GB" sz="2000" b="0" i="1" smtClean="0">
                                    <a:solidFill>
                                      <a:srgbClr val="57B99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sPre>
                          </m:e>
                          <m:sub>
                            <m:r>
                              <a:rPr lang="en-GB" sz="2000" b="0" i="1" smtClean="0">
                                <a:solidFill>
                                  <a:srgbClr val="57B99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GB" sz="2000" i="1">
                            <a:solidFill>
                              <a:srgbClr val="57B990"/>
                            </a:solidFill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GB" sz="2000" dirty="0">
                    <a:solidFill>
                      <a:srgbClr val="57B99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438" y="2286414"/>
                  <a:ext cx="783979" cy="315493"/>
                </a:xfrm>
                <a:prstGeom prst="rect">
                  <a:avLst/>
                </a:prstGeom>
                <a:blipFill>
                  <a:blip r:embed="rId10"/>
                  <a:stretch>
                    <a:fillRect l="-3906" r="-13281" b="-4423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/>
            <p:cNvSpPr txBox="1"/>
            <p:nvPr/>
          </p:nvSpPr>
          <p:spPr>
            <a:xfrm>
              <a:off x="193131" y="2900474"/>
              <a:ext cx="1077311" cy="728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Fermi-Dirac</a:t>
              </a:r>
            </a:p>
            <a:p>
              <a:r>
                <a:rPr lang="en-GB" dirty="0" smtClean="0"/>
                <a:t>state </a:t>
              </a:r>
            </a:p>
            <a:p>
              <a:r>
                <a:rPr lang="en-GB" dirty="0" smtClean="0"/>
                <a:t>occupation</a:t>
              </a:r>
              <a:endParaRPr lang="en-GB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168914" y="2623020"/>
            <a:ext cx="94760" cy="2249496"/>
            <a:chOff x="2557943" y="2736038"/>
            <a:chExt cx="94760" cy="2249496"/>
          </a:xfrm>
        </p:grpSpPr>
        <p:cxnSp>
          <p:nvCxnSpPr>
            <p:cNvPr id="37" name="Straight Arrow Connector 36"/>
            <p:cNvCxnSpPr/>
            <p:nvPr/>
          </p:nvCxnSpPr>
          <p:spPr>
            <a:xfrm flipV="1">
              <a:off x="2557943" y="2736038"/>
              <a:ext cx="12477" cy="224949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2640226" y="2736038"/>
              <a:ext cx="12477" cy="224949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7776644" y="2052617"/>
            <a:ext cx="3369352" cy="4032100"/>
            <a:chOff x="173104" y="2159726"/>
            <a:chExt cx="3369352" cy="403210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04" y="3849381"/>
              <a:ext cx="3369352" cy="234244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43642" y="2159726"/>
              <a:ext cx="2598814" cy="16750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743401" y="4476453"/>
                  <a:ext cx="778919" cy="3154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i="1" smtClean="0">
                            <a:solidFill>
                              <a:srgbClr val="2F82BA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solidFill>
                              <a:srgbClr val="2F82B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rgbClr val="2F82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Pre>
                              <m:sPrePr>
                                <m:ctrlPr>
                                  <a:rPr lang="en-GB" sz="2000" b="0" i="1" smtClean="0">
                                    <a:solidFill>
                                      <a:srgbClr val="2F82B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en-GB" sz="2000" b="0" i="1" smtClean="0">
                                    <a:solidFill>
                                      <a:srgbClr val="2F82BA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GB" sz="2000" b="0" i="1" smtClean="0">
                                    <a:solidFill>
                                      <a:srgbClr val="2F82BA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  <m:e>
                                <m:r>
                                  <a:rPr lang="en-GB" sz="2000" b="0" i="1" smtClean="0">
                                    <a:solidFill>
                                      <a:srgbClr val="2F82BA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sPre>
                          </m:e>
                          <m:sub>
                            <m:r>
                              <a:rPr lang="en-GB" sz="2000" b="0" i="1" smtClean="0">
                                <a:solidFill>
                                  <a:srgbClr val="2F82BA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000" i="1">
                            <a:solidFill>
                              <a:srgbClr val="2F82BA"/>
                            </a:solidFill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GB" sz="2000" dirty="0">
                    <a:solidFill>
                      <a:srgbClr val="2F82BA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401" y="4476453"/>
                  <a:ext cx="778919" cy="315493"/>
                </a:xfrm>
                <a:prstGeom prst="rect">
                  <a:avLst/>
                </a:prstGeom>
                <a:blipFill>
                  <a:blip r:embed="rId11"/>
                  <a:stretch>
                    <a:fillRect l="-3125" r="-13281" b="-4423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739438" y="2286414"/>
                  <a:ext cx="783979" cy="3154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i="1" smtClean="0">
                            <a:solidFill>
                              <a:srgbClr val="57B99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solidFill>
                              <a:srgbClr val="57B99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rgbClr val="57B99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Pre>
                              <m:sPrePr>
                                <m:ctrlPr>
                                  <a:rPr lang="en-GB" sz="2000" b="0" i="1" smtClean="0">
                                    <a:solidFill>
                                      <a:srgbClr val="57B99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en-GB" sz="2000" b="0" i="1" smtClean="0">
                                    <a:solidFill>
                                      <a:srgbClr val="57B99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GB" sz="2000" b="0" i="1" smtClean="0">
                                    <a:solidFill>
                                      <a:srgbClr val="57B99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  <m:e>
                                <m:r>
                                  <a:rPr lang="en-GB" sz="2000" b="0" i="1" smtClean="0">
                                    <a:solidFill>
                                      <a:srgbClr val="57B99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sPre>
                          </m:e>
                          <m:sub>
                            <m:r>
                              <a:rPr lang="en-GB" sz="2000" b="0" i="1" smtClean="0">
                                <a:solidFill>
                                  <a:srgbClr val="57B99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GB" sz="2000" i="1">
                            <a:solidFill>
                              <a:srgbClr val="57B990"/>
                            </a:solidFill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GB" sz="2000" dirty="0">
                    <a:solidFill>
                      <a:srgbClr val="57B99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438" y="2286414"/>
                  <a:ext cx="783979" cy="315493"/>
                </a:xfrm>
                <a:prstGeom prst="rect">
                  <a:avLst/>
                </a:prstGeom>
                <a:blipFill>
                  <a:blip r:embed="rId12"/>
                  <a:stretch>
                    <a:fillRect l="-3906" r="-13281" b="-4423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/>
            <p:cNvSpPr txBox="1"/>
            <p:nvPr/>
          </p:nvSpPr>
          <p:spPr>
            <a:xfrm>
              <a:off x="193131" y="2900474"/>
              <a:ext cx="1077311" cy="728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Fermi-Dirac</a:t>
              </a:r>
            </a:p>
            <a:p>
              <a:r>
                <a:rPr lang="en-GB" dirty="0" smtClean="0"/>
                <a:t>state </a:t>
              </a:r>
            </a:p>
            <a:p>
              <a:r>
                <a:rPr lang="en-GB" dirty="0" smtClean="0"/>
                <a:t>occupation</a:t>
              </a:r>
              <a:endParaRPr lang="en-GB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790030" y="3545829"/>
            <a:ext cx="94760" cy="2249496"/>
            <a:chOff x="2557943" y="2736038"/>
            <a:chExt cx="94760" cy="2249496"/>
          </a:xfrm>
        </p:grpSpPr>
        <p:cxnSp>
          <p:nvCxnSpPr>
            <p:cNvPr id="46" name="Straight Arrow Connector 45"/>
            <p:cNvCxnSpPr/>
            <p:nvPr/>
          </p:nvCxnSpPr>
          <p:spPr>
            <a:xfrm flipV="1">
              <a:off x="2557943" y="2736038"/>
              <a:ext cx="12477" cy="224949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2640226" y="2736038"/>
              <a:ext cx="12477" cy="2249495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9905865" y="3312208"/>
            <a:ext cx="1293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1F77B4"/>
                </a:solidFill>
              </a:rPr>
              <a:t>Pauli blocked</a:t>
            </a:r>
            <a:endParaRPr lang="en-GB" sz="2400" b="1" dirty="0">
              <a:solidFill>
                <a:srgbClr val="1F77B4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67747" y="2906040"/>
            <a:ext cx="5531154" cy="181588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First observation of Pauli blockade of coherent atom dynamics</a:t>
            </a:r>
          </a:p>
          <a:p>
            <a:pPr algn="ctr"/>
            <a:r>
              <a:rPr lang="en-GB" sz="2800" i="1" dirty="0" smtClean="0"/>
              <a:t>paper in review!</a:t>
            </a:r>
          </a:p>
          <a:p>
            <a:pPr algn="ctr"/>
            <a:r>
              <a:rPr lang="en-GB" sz="2800" i="1" dirty="0" smtClean="0"/>
              <a:t>arXiv:2204.00439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121794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4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Systematics analysis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29</a:t>
            </a:fld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32539" y="1927836"/>
            <a:ext cx="2263412" cy="981075"/>
          </a:xfrm>
        </p:spPr>
        <p:txBody>
          <a:bodyPr/>
          <a:lstStyle/>
          <a:p>
            <a:r>
              <a:rPr lang="nl-NL" sz="2400" dirty="0" smtClean="0"/>
              <a:t>Zeeman</a:t>
            </a:r>
            <a:endParaRPr lang="nl-NL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37" y="948845"/>
            <a:ext cx="6335614" cy="293905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8431" y="2406082"/>
            <a:ext cx="7909310" cy="4451918"/>
            <a:chOff x="262677" y="2201919"/>
            <a:chExt cx="7909310" cy="4451918"/>
          </a:xfrm>
        </p:grpSpPr>
        <p:grpSp>
          <p:nvGrpSpPr>
            <p:cNvPr id="9" name="Group 8"/>
            <p:cNvGrpSpPr/>
            <p:nvPr/>
          </p:nvGrpSpPr>
          <p:grpSpPr>
            <a:xfrm>
              <a:off x="262677" y="2201919"/>
              <a:ext cx="7909310" cy="4451918"/>
              <a:chOff x="262677" y="2201919"/>
              <a:chExt cx="7909310" cy="445191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0" t="1223" r="6632" b="102"/>
              <a:stretch/>
            </p:blipFill>
            <p:spPr>
              <a:xfrm>
                <a:off x="262677" y="2201919"/>
                <a:ext cx="7909310" cy="4451918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988067" y="5470842"/>
                <a:ext cx="20999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b="1" dirty="0" smtClean="0"/>
                  <a:t>Spectroscopy laser Stark shift</a:t>
                </a:r>
                <a:endParaRPr lang="en-GB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313713" y="5465069"/>
                <a:ext cx="15230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b="1" dirty="0" smtClean="0"/>
                  <a:t>Dipole trap Stark shift</a:t>
                </a:r>
                <a:endParaRPr lang="en-GB" b="1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20242" y="2624988"/>
              <a:ext cx="2077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chemeClr val="bg1">
                      <a:lumMod val="50000"/>
                      <a:alpha val="26000"/>
                    </a:schemeClr>
                  </a:solidFill>
                </a:rPr>
                <a:t>PRELIMINARY</a:t>
              </a:r>
              <a:endParaRPr lang="en-GB" sz="2400" dirty="0">
                <a:solidFill>
                  <a:schemeClr val="bg1">
                    <a:lumMod val="50000"/>
                    <a:alpha val="26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4570" y="2629586"/>
              <a:ext cx="2077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chemeClr val="bg1">
                      <a:lumMod val="50000"/>
                      <a:alpha val="26000"/>
                    </a:schemeClr>
                  </a:solidFill>
                </a:rPr>
                <a:t>PRELIMINARY</a:t>
              </a:r>
              <a:endParaRPr lang="en-GB" sz="2400" dirty="0">
                <a:solidFill>
                  <a:schemeClr val="bg1">
                    <a:lumMod val="50000"/>
                    <a:alpha val="26000"/>
                  </a:schemeClr>
                </a:solidFill>
              </a:endParaRPr>
            </a:p>
          </p:txBody>
        </p:sp>
      </p:grpSp>
      <p:sp>
        <p:nvSpPr>
          <p:cNvPr id="16" name="Content Placeholder 5"/>
          <p:cNvSpPr txBox="1">
            <a:spLocks/>
          </p:cNvSpPr>
          <p:nvPr/>
        </p:nvSpPr>
        <p:spPr bwMode="auto">
          <a:xfrm>
            <a:off x="8151309" y="4464684"/>
            <a:ext cx="226341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l-NL" sz="2400" kern="0" dirty="0" smtClean="0"/>
              <a:t>AC Stark</a:t>
            </a:r>
            <a:endParaRPr lang="nl-NL" sz="240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789760" y="3547782"/>
                <a:ext cx="6197318" cy="52564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 anchor="ctr" anchorCtr="0"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𝟏𝟗𝟐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𝟓𝟎𝟒𝟗𝟏𝟒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…?</m:t>
                    </m:r>
                    <m:r>
                      <a:rPr lang="en-GB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𝐓𝐇𝐳</m:t>
                    </m:r>
                  </m:oMath>
                </a14:m>
                <a:r>
                  <a:rPr lang="en-GB" sz="2400" b="1" dirty="0" smtClean="0">
                    <a:solidFill>
                      <a:srgbClr val="FF0000"/>
                    </a:solidFill>
                  </a:rPr>
                  <a:t> </a:t>
                </a:r>
                <a:endParaRPr lang="en-GB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760" y="3547782"/>
                <a:ext cx="6197318" cy="525646"/>
              </a:xfrm>
              <a:prstGeom prst="rect">
                <a:avLst/>
              </a:prstGeom>
              <a:blipFill rotWithShape="1">
                <a:blip r:embed="rId4"/>
                <a:stretch>
                  <a:fillRect l="-686" b="-6593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619712" y="3579772"/>
                <a:ext cx="328487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GB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𝟎𝟎𝟎𝟎𝟎𝟎𝟎𝟎𝟎𝟐</m:t>
                      </m:r>
                      <m:r>
                        <a:rPr lang="en-GB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𝐓𝐇𝐳</m:t>
                      </m:r>
                      <m:r>
                        <a:rPr lang="en-GB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712" y="3579772"/>
                <a:ext cx="3284874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742" r="-2968" b="-131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835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1S-2S in He</a:t>
            </a:r>
            <a:r>
              <a:rPr lang="nl-NL" baseline="30000" dirty="0" smtClean="0"/>
              <a:t>+</a:t>
            </a:r>
            <a:endParaRPr lang="nl-NL" baseline="30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4417" y="1052513"/>
            <a:ext cx="5547263" cy="521811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sz="2400" dirty="0" smtClean="0"/>
              <a:t>Hydrogen-like, calculable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x-none" sz="2400" spc="-1" dirty="0">
                <a:solidFill>
                  <a:srgbClr val="000000"/>
                </a:solidFill>
              </a:rPr>
              <a:t>QED and nuclear size effects bigger in He</a:t>
            </a:r>
            <a:r>
              <a:rPr lang="x-none" sz="2400" spc="-1" baseline="30000" dirty="0">
                <a:solidFill>
                  <a:srgbClr val="000000"/>
                </a:solidFill>
              </a:rPr>
              <a:t>+</a:t>
            </a:r>
            <a:r>
              <a:rPr lang="x-none" sz="2400" spc="-1" dirty="0">
                <a:solidFill>
                  <a:srgbClr val="000000"/>
                </a:solidFill>
              </a:rPr>
              <a:t> than H </a:t>
            </a:r>
            <a:endParaRPr lang="nl-NL" sz="2400" spc="-1" dirty="0"/>
          </a:p>
          <a:p>
            <a:pPr>
              <a:buFont typeface="Arial" panose="020B0604020202020204" pitchFamily="34" charset="0"/>
              <a:buChar char="•"/>
            </a:pPr>
            <a:r>
              <a:rPr lang="x-none" sz="2400" spc="-1" dirty="0">
                <a:solidFill>
                  <a:srgbClr val="000000"/>
                </a:solidFill>
              </a:rPr>
              <a:t>Compare with </a:t>
            </a:r>
            <a:r>
              <a:rPr lang="x-none" sz="2400" b="1" spc="-1" dirty="0">
                <a:solidFill>
                  <a:srgbClr val="000000"/>
                </a:solidFill>
              </a:rPr>
              <a:t>(</a:t>
            </a:r>
            <a:r>
              <a:rPr lang="x-none" sz="2400" b="1" spc="-1" dirty="0">
                <a:solidFill>
                  <a:srgbClr val="000000"/>
                </a:solidFill>
                <a:latin typeface="Symbol"/>
              </a:rPr>
              <a:t>m</a:t>
            </a:r>
            <a:r>
              <a:rPr lang="x-none" sz="2400" b="1" spc="-1" baseline="30000" dirty="0">
                <a:solidFill>
                  <a:srgbClr val="000000"/>
                </a:solidFill>
              </a:rPr>
              <a:t>4</a:t>
            </a:r>
            <a:r>
              <a:rPr lang="x-none" sz="2400" b="1" spc="-1" dirty="0">
                <a:solidFill>
                  <a:srgbClr val="000000"/>
                </a:solidFill>
              </a:rPr>
              <a:t>He)</a:t>
            </a:r>
            <a:r>
              <a:rPr lang="x-none" sz="2400" b="1" spc="-1" baseline="30000" dirty="0">
                <a:solidFill>
                  <a:srgbClr val="000000"/>
                </a:solidFill>
              </a:rPr>
              <a:t>+</a:t>
            </a:r>
            <a:r>
              <a:rPr lang="x-none" sz="2400" b="1" spc="-1" dirty="0">
                <a:solidFill>
                  <a:srgbClr val="000000"/>
                </a:solidFill>
              </a:rPr>
              <a:t> </a:t>
            </a:r>
            <a:r>
              <a:rPr lang="x-none" sz="2400" spc="-1" dirty="0">
                <a:solidFill>
                  <a:srgbClr val="000000"/>
                </a:solidFill>
              </a:rPr>
              <a:t>measurements</a:t>
            </a:r>
            <a:endParaRPr lang="nl-NL" sz="2400" spc="-1" dirty="0"/>
          </a:p>
          <a:p>
            <a:pPr marL="0" indent="0">
              <a:buNone/>
            </a:pPr>
            <a:r>
              <a:rPr lang="en-GB" sz="2400" spc="-1" dirty="0">
                <a:solidFill>
                  <a:srgbClr val="000000"/>
                </a:solidFill>
                <a:latin typeface="Calibri Light"/>
              </a:rPr>
              <a:t>See: J.J. </a:t>
            </a:r>
            <a:r>
              <a:rPr lang="en-US" sz="2400" spc="-1" dirty="0" err="1">
                <a:solidFill>
                  <a:srgbClr val="000000"/>
                </a:solidFill>
                <a:latin typeface="Calibri Light"/>
              </a:rPr>
              <a:t>Krauth</a:t>
            </a:r>
            <a:r>
              <a:rPr lang="en-US" sz="2400" spc="-1" dirty="0">
                <a:solidFill>
                  <a:srgbClr val="000000"/>
                </a:solidFill>
                <a:latin typeface="Calibri Light"/>
              </a:rPr>
              <a:t> </a:t>
            </a:r>
            <a:r>
              <a:rPr lang="en-US" sz="2400" i="1" spc="-1" dirty="0">
                <a:solidFill>
                  <a:srgbClr val="000000"/>
                </a:solidFill>
                <a:latin typeface="Calibri Light"/>
              </a:rPr>
              <a:t>et al.</a:t>
            </a:r>
            <a:r>
              <a:rPr lang="en-US" sz="2400" spc="-1" dirty="0">
                <a:solidFill>
                  <a:srgbClr val="000000"/>
                </a:solidFill>
                <a:latin typeface="Calibri Light"/>
              </a:rPr>
              <a:t> </a:t>
            </a:r>
            <a:r>
              <a:rPr lang="en-US" sz="2400" i="1" spc="-1" dirty="0">
                <a:solidFill>
                  <a:srgbClr val="000000"/>
                </a:solidFill>
                <a:latin typeface="Calibri Light"/>
              </a:rPr>
              <a:t>Nature</a:t>
            </a:r>
            <a:r>
              <a:rPr lang="en-US" sz="2400" spc="-1" dirty="0">
                <a:solidFill>
                  <a:srgbClr val="000000"/>
                </a:solidFill>
                <a:latin typeface="Calibri Light"/>
              </a:rPr>
              <a:t> </a:t>
            </a:r>
            <a:r>
              <a:rPr lang="en-US" sz="2400" b="1" spc="-1" dirty="0">
                <a:solidFill>
                  <a:srgbClr val="000000"/>
                </a:solidFill>
                <a:latin typeface="Calibri Light"/>
              </a:rPr>
              <a:t>589, </a:t>
            </a:r>
            <a:r>
              <a:rPr lang="en-US" sz="2400" spc="-1" dirty="0">
                <a:solidFill>
                  <a:srgbClr val="000000"/>
                </a:solidFill>
                <a:latin typeface="Calibri Light"/>
              </a:rPr>
              <a:t>527–531 (2021)</a:t>
            </a:r>
            <a:r>
              <a:rPr lang="en-GB" sz="2400" spc="-1" dirty="0">
                <a:solidFill>
                  <a:srgbClr val="000000"/>
                </a:solidFill>
                <a:latin typeface="Calibri Light"/>
              </a:rPr>
              <a:t> </a:t>
            </a:r>
            <a:endParaRPr lang="nl-NL" sz="2400" dirty="0" smtClean="0"/>
          </a:p>
          <a:p>
            <a:pPr marL="0" indent="0">
              <a:buNone/>
            </a:pPr>
            <a:endParaRPr lang="nl-NL" sz="2400" dirty="0" smtClean="0"/>
          </a:p>
          <a:p>
            <a:pPr marL="343260">
              <a:buClr>
                <a:srgbClr val="000000"/>
              </a:buClr>
            </a:pPr>
            <a:r>
              <a:rPr lang="x-none" sz="2400" spc="-1" dirty="0">
                <a:solidFill>
                  <a:srgbClr val="000000"/>
                </a:solidFill>
              </a:rPr>
              <a:t>Can be trapped in a Paul trap for long observation </a:t>
            </a:r>
            <a:r>
              <a:rPr lang="nl-NL" sz="2400" spc="-1" dirty="0" err="1" smtClean="0">
                <a:solidFill>
                  <a:srgbClr val="000000"/>
                </a:solidFill>
              </a:rPr>
              <a:t>times</a:t>
            </a:r>
            <a:endParaRPr lang="nl-NL" sz="2400" spc="-1" dirty="0"/>
          </a:p>
          <a:p>
            <a:pPr marL="343260">
              <a:buClr>
                <a:srgbClr val="000000"/>
              </a:buClr>
            </a:pPr>
            <a:r>
              <a:rPr lang="x-none" sz="2400" spc="-1" dirty="0">
                <a:solidFill>
                  <a:srgbClr val="000000"/>
                </a:solidFill>
              </a:rPr>
              <a:t>No nuclear spin for </a:t>
            </a:r>
            <a:r>
              <a:rPr lang="x-none" sz="2400" spc="-1" baseline="30000" dirty="0" smtClean="0">
                <a:solidFill>
                  <a:srgbClr val="000000"/>
                </a:solidFill>
              </a:rPr>
              <a:t>4</a:t>
            </a:r>
            <a:r>
              <a:rPr lang="x-none" sz="2400" spc="-1" dirty="0" smtClean="0">
                <a:solidFill>
                  <a:srgbClr val="000000"/>
                </a:solidFill>
              </a:rPr>
              <a:t>He</a:t>
            </a:r>
            <a:endParaRPr lang="nl-NL" sz="2400" dirty="0" smtClean="0"/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 smtClean="0"/>
          </a:p>
          <a:p>
            <a:pPr>
              <a:buFont typeface="Wingdings" panose="05000000000000000000" pitchFamily="2" charset="2"/>
              <a:buChar char="Ø"/>
            </a:pPr>
            <a:endParaRPr lang="nl-NL" sz="1600" dirty="0" smtClean="0"/>
          </a:p>
          <a:p>
            <a:pPr marL="0" indent="0">
              <a:buNone/>
            </a:pPr>
            <a:endParaRPr lang="nl-NL" sz="2400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36" name="CustomShape 2"/>
          <p:cNvSpPr/>
          <p:nvPr/>
        </p:nvSpPr>
        <p:spPr>
          <a:xfrm>
            <a:off x="9360900" y="1845000"/>
            <a:ext cx="790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Symbol"/>
                <a:ea typeface="ＭＳ Ｐゴシック"/>
              </a:rPr>
              <a:t>m</a:t>
            </a:r>
            <a:r>
              <a:rPr lang="en-US" sz="2400" b="1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He</a:t>
            </a:r>
            <a:r>
              <a:rPr lang="en-US" sz="2400" b="1" strike="noStrike" spc="-1" baseline="30000">
                <a:solidFill>
                  <a:srgbClr val="000000"/>
                </a:solidFill>
                <a:latin typeface="Calibri"/>
                <a:ea typeface="ＭＳ Ｐゴシック"/>
              </a:rPr>
              <a:t>+</a:t>
            </a:r>
            <a:endParaRPr lang="nl-NL" sz="2400" b="0" strike="noStrike" spc="-1">
              <a:latin typeface="Calibri"/>
            </a:endParaRPr>
          </a:p>
        </p:txBody>
      </p:sp>
      <p:grpSp>
        <p:nvGrpSpPr>
          <p:cNvPr id="37" name="Group 3"/>
          <p:cNvGrpSpPr/>
          <p:nvPr/>
        </p:nvGrpSpPr>
        <p:grpSpPr>
          <a:xfrm>
            <a:off x="9936180" y="2767680"/>
            <a:ext cx="1341360" cy="2822400"/>
            <a:chOff x="7379280" y="2767680"/>
            <a:chExt cx="1341360" cy="2822400"/>
          </a:xfrm>
        </p:grpSpPr>
        <p:sp>
          <p:nvSpPr>
            <p:cNvPr id="38" name="Line 4"/>
            <p:cNvSpPr/>
            <p:nvPr/>
          </p:nvSpPr>
          <p:spPr>
            <a:xfrm>
              <a:off x="7379280" y="5590080"/>
              <a:ext cx="5871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9" name="Line 5"/>
            <p:cNvSpPr/>
            <p:nvPr/>
          </p:nvSpPr>
          <p:spPr>
            <a:xfrm>
              <a:off x="7379280" y="3264480"/>
              <a:ext cx="587160" cy="0"/>
            </a:xfrm>
            <a:prstGeom prst="line">
              <a:avLst/>
            </a:prstGeom>
            <a:ln w="3492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0" name="Line 6"/>
            <p:cNvSpPr/>
            <p:nvPr/>
          </p:nvSpPr>
          <p:spPr>
            <a:xfrm>
              <a:off x="8133120" y="2767680"/>
              <a:ext cx="587520" cy="0"/>
            </a:xfrm>
            <a:prstGeom prst="line">
              <a:avLst/>
            </a:prstGeom>
            <a:ln w="3492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41" name="CustomShape 7"/>
          <p:cNvSpPr/>
          <p:nvPr/>
        </p:nvSpPr>
        <p:spPr>
          <a:xfrm flipV="1">
            <a:off x="10220580" y="2780280"/>
            <a:ext cx="732960" cy="46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680">
            <a:solidFill>
              <a:srgbClr val="FF66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2" name="CustomShape 8"/>
          <p:cNvSpPr/>
          <p:nvPr/>
        </p:nvSpPr>
        <p:spPr>
          <a:xfrm>
            <a:off x="9673020" y="2694960"/>
            <a:ext cx="883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812 nm</a:t>
            </a:r>
            <a:endParaRPr lang="nl-NL" sz="1800" b="0" strike="noStrike" spc="-1">
              <a:latin typeface="Calibri"/>
            </a:endParaRPr>
          </a:p>
        </p:txBody>
      </p:sp>
      <p:sp>
        <p:nvSpPr>
          <p:cNvPr id="43" name="CustomShape 9"/>
          <p:cNvSpPr/>
          <p:nvPr/>
        </p:nvSpPr>
        <p:spPr>
          <a:xfrm flipH="1">
            <a:off x="10341900" y="2810520"/>
            <a:ext cx="588600" cy="1630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4" name="CustomShape 10"/>
          <p:cNvSpPr/>
          <p:nvPr/>
        </p:nvSpPr>
        <p:spPr>
          <a:xfrm>
            <a:off x="9908100" y="4525920"/>
            <a:ext cx="9993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0.15 nm</a:t>
            </a:r>
            <a:endParaRPr lang="nl-NL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(8.2 keV)</a:t>
            </a:r>
            <a:endParaRPr lang="nl-NL" sz="1800" b="0" strike="noStrike" spc="-1">
              <a:latin typeface="Calibri"/>
            </a:endParaRPr>
          </a:p>
        </p:txBody>
      </p:sp>
      <p:sp>
        <p:nvSpPr>
          <p:cNvPr id="45" name="CustomShape 12"/>
          <p:cNvSpPr/>
          <p:nvPr/>
        </p:nvSpPr>
        <p:spPr>
          <a:xfrm>
            <a:off x="9556020" y="2991960"/>
            <a:ext cx="4021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2S</a:t>
            </a:r>
            <a:endParaRPr lang="nl-NL" sz="1800" b="0" strike="noStrike" spc="-1">
              <a:latin typeface="Calibri"/>
            </a:endParaRPr>
          </a:p>
        </p:txBody>
      </p:sp>
      <p:sp>
        <p:nvSpPr>
          <p:cNvPr id="46" name="CustomShape 13"/>
          <p:cNvSpPr/>
          <p:nvPr/>
        </p:nvSpPr>
        <p:spPr>
          <a:xfrm>
            <a:off x="10978740" y="2396520"/>
            <a:ext cx="414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2P</a:t>
            </a:r>
            <a:endParaRPr lang="nl-NL" sz="1800" b="0" strike="noStrike" spc="-1">
              <a:latin typeface="Calibri"/>
            </a:endParaRPr>
          </a:p>
        </p:txBody>
      </p:sp>
      <p:grpSp>
        <p:nvGrpSpPr>
          <p:cNvPr id="47" name="Group 14"/>
          <p:cNvGrpSpPr/>
          <p:nvPr/>
        </p:nvGrpSpPr>
        <p:grpSpPr>
          <a:xfrm>
            <a:off x="10316340" y="1863000"/>
            <a:ext cx="423360" cy="423360"/>
            <a:chOff x="7759440" y="1863000"/>
            <a:chExt cx="423360" cy="423360"/>
          </a:xfrm>
        </p:grpSpPr>
        <p:sp>
          <p:nvSpPr>
            <p:cNvPr id="48" name="CustomShape 15"/>
            <p:cNvSpPr/>
            <p:nvPr/>
          </p:nvSpPr>
          <p:spPr>
            <a:xfrm>
              <a:off x="7759440" y="1863000"/>
              <a:ext cx="423360" cy="423360"/>
            </a:xfrm>
            <a:prstGeom prst="ellipse">
              <a:avLst/>
            </a:prstGeom>
            <a:gradFill rotWithShape="0">
              <a:gsLst>
                <a:gs pos="0">
                  <a:srgbClr val="660066">
                    <a:alpha val="50196"/>
                  </a:srgbClr>
                </a:gs>
                <a:gs pos="100000">
                  <a:srgbClr val="FFFFFF">
                    <a:alpha val="50196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9" name="CustomShape 16"/>
            <p:cNvSpPr/>
            <p:nvPr/>
          </p:nvSpPr>
          <p:spPr>
            <a:xfrm>
              <a:off x="8034840" y="1880280"/>
              <a:ext cx="74160" cy="74160"/>
            </a:xfrm>
            <a:prstGeom prst="ellipse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grpSp>
          <p:nvGrpSpPr>
            <p:cNvPr id="50" name="Group 17"/>
            <p:cNvGrpSpPr/>
            <p:nvPr/>
          </p:nvGrpSpPr>
          <p:grpSpPr>
            <a:xfrm>
              <a:off x="7871400" y="1975320"/>
              <a:ext cx="214200" cy="194760"/>
              <a:chOff x="7871400" y="1975320"/>
              <a:chExt cx="214200" cy="194760"/>
            </a:xfrm>
          </p:grpSpPr>
          <p:sp>
            <p:nvSpPr>
              <p:cNvPr id="51" name="CustomShape 18"/>
              <p:cNvSpPr/>
              <p:nvPr/>
            </p:nvSpPr>
            <p:spPr>
              <a:xfrm>
                <a:off x="7952400" y="1975320"/>
                <a:ext cx="107640" cy="10908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52" name="CustomShape 19"/>
              <p:cNvSpPr/>
              <p:nvPr/>
            </p:nvSpPr>
            <p:spPr>
              <a:xfrm>
                <a:off x="7871400" y="1986480"/>
                <a:ext cx="107640" cy="1090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53" name="CustomShape 20"/>
              <p:cNvSpPr/>
              <p:nvPr/>
            </p:nvSpPr>
            <p:spPr>
              <a:xfrm>
                <a:off x="7977960" y="2035800"/>
                <a:ext cx="107640" cy="1090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54" name="CustomShape 21"/>
              <p:cNvSpPr/>
              <p:nvPr/>
            </p:nvSpPr>
            <p:spPr>
              <a:xfrm>
                <a:off x="7900200" y="2061000"/>
                <a:ext cx="107640" cy="10908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</p:grpSp>
      </p:grpSp>
      <p:sp>
        <p:nvSpPr>
          <p:cNvPr id="55" name="CustomShape 23"/>
          <p:cNvSpPr/>
          <p:nvPr/>
        </p:nvSpPr>
        <p:spPr>
          <a:xfrm flipV="1">
            <a:off x="7555340" y="4709160"/>
            <a:ext cx="360" cy="879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680">
            <a:solidFill>
              <a:srgbClr val="FF28F9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6" name="CustomShape 24"/>
          <p:cNvSpPr/>
          <p:nvPr/>
        </p:nvSpPr>
        <p:spPr>
          <a:xfrm flipV="1">
            <a:off x="7555340" y="3888720"/>
            <a:ext cx="360" cy="879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680">
            <a:solidFill>
              <a:srgbClr val="FF28F9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7" name="CustomShape 26"/>
          <p:cNvSpPr/>
          <p:nvPr/>
        </p:nvSpPr>
        <p:spPr>
          <a:xfrm>
            <a:off x="7049180" y="3618720"/>
            <a:ext cx="4021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2S</a:t>
            </a:r>
            <a:endParaRPr lang="nl-NL" sz="1800" b="0" strike="noStrike" spc="-1">
              <a:latin typeface="Calibri"/>
            </a:endParaRPr>
          </a:p>
        </p:txBody>
      </p:sp>
      <p:sp>
        <p:nvSpPr>
          <p:cNvPr id="58" name="CustomShape 27"/>
          <p:cNvSpPr/>
          <p:nvPr/>
        </p:nvSpPr>
        <p:spPr>
          <a:xfrm>
            <a:off x="6419900" y="4027680"/>
            <a:ext cx="1132200" cy="13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2x 60 nm</a:t>
            </a:r>
            <a:endParaRPr lang="nl-NL" sz="20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nl-NL" sz="20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MPQ</a:t>
            </a:r>
            <a:endParaRPr lang="nl-NL" sz="20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Munich</a:t>
            </a:r>
            <a:endParaRPr lang="nl-NL" sz="2000" b="0" strike="noStrike" spc="-1">
              <a:latin typeface="Calibri"/>
            </a:endParaRPr>
          </a:p>
        </p:txBody>
      </p:sp>
      <p:sp>
        <p:nvSpPr>
          <p:cNvPr id="59" name="CustomShape 28"/>
          <p:cNvSpPr/>
          <p:nvPr/>
        </p:nvSpPr>
        <p:spPr>
          <a:xfrm>
            <a:off x="7799060" y="4361760"/>
            <a:ext cx="183960" cy="36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29"/>
          <p:cNvSpPr/>
          <p:nvPr/>
        </p:nvSpPr>
        <p:spPr>
          <a:xfrm>
            <a:off x="6709340" y="1831680"/>
            <a:ext cx="6156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He</a:t>
            </a:r>
            <a:r>
              <a:rPr lang="en-US" sz="2400" b="1" strike="noStrike" spc="-1" baseline="30000">
                <a:solidFill>
                  <a:srgbClr val="000000"/>
                </a:solidFill>
                <a:latin typeface="Calibri"/>
                <a:ea typeface="ＭＳ Ｐゴシック"/>
              </a:rPr>
              <a:t>+</a:t>
            </a:r>
            <a:endParaRPr lang="nl-NL" sz="2400" b="0" strike="noStrike" spc="-1">
              <a:latin typeface="Calibri"/>
            </a:endParaRPr>
          </a:p>
        </p:txBody>
      </p:sp>
      <p:grpSp>
        <p:nvGrpSpPr>
          <p:cNvPr id="61" name="Group 30"/>
          <p:cNvGrpSpPr/>
          <p:nvPr/>
        </p:nvGrpSpPr>
        <p:grpSpPr>
          <a:xfrm>
            <a:off x="7416380" y="3209040"/>
            <a:ext cx="588960" cy="2379600"/>
            <a:chOff x="2994480" y="3209040"/>
            <a:chExt cx="588960" cy="2379600"/>
          </a:xfrm>
        </p:grpSpPr>
        <p:sp>
          <p:nvSpPr>
            <p:cNvPr id="62" name="Line 31"/>
            <p:cNvSpPr/>
            <p:nvPr/>
          </p:nvSpPr>
          <p:spPr>
            <a:xfrm>
              <a:off x="2994480" y="5588640"/>
              <a:ext cx="588960" cy="0"/>
            </a:xfrm>
            <a:prstGeom prst="line">
              <a:avLst/>
            </a:prstGeom>
            <a:ln w="3168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3" name="Line 32"/>
            <p:cNvSpPr/>
            <p:nvPr/>
          </p:nvSpPr>
          <p:spPr>
            <a:xfrm>
              <a:off x="2994480" y="3597840"/>
              <a:ext cx="588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4" name="Line 33"/>
            <p:cNvSpPr/>
            <p:nvPr/>
          </p:nvSpPr>
          <p:spPr>
            <a:xfrm>
              <a:off x="2994480" y="3871080"/>
              <a:ext cx="588960" cy="0"/>
            </a:xfrm>
            <a:prstGeom prst="line">
              <a:avLst/>
            </a:prstGeom>
            <a:ln w="3492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5" name="Line 34"/>
            <p:cNvSpPr/>
            <p:nvPr/>
          </p:nvSpPr>
          <p:spPr>
            <a:xfrm>
              <a:off x="2994480" y="3464640"/>
              <a:ext cx="588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6" name="Line 35"/>
            <p:cNvSpPr/>
            <p:nvPr/>
          </p:nvSpPr>
          <p:spPr>
            <a:xfrm>
              <a:off x="2994480" y="3391560"/>
              <a:ext cx="588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7" name="Line 36"/>
            <p:cNvSpPr/>
            <p:nvPr/>
          </p:nvSpPr>
          <p:spPr>
            <a:xfrm>
              <a:off x="2994480" y="3336120"/>
              <a:ext cx="588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8" name="Line 37"/>
            <p:cNvSpPr/>
            <p:nvPr/>
          </p:nvSpPr>
          <p:spPr>
            <a:xfrm>
              <a:off x="2994480" y="3292920"/>
              <a:ext cx="588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9" name="Line 38"/>
            <p:cNvSpPr/>
            <p:nvPr/>
          </p:nvSpPr>
          <p:spPr>
            <a:xfrm>
              <a:off x="2994480" y="3258000"/>
              <a:ext cx="588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70" name="Line 39"/>
            <p:cNvSpPr/>
            <p:nvPr/>
          </p:nvSpPr>
          <p:spPr>
            <a:xfrm>
              <a:off x="2994480" y="3226320"/>
              <a:ext cx="588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71" name="Line 40"/>
            <p:cNvSpPr/>
            <p:nvPr/>
          </p:nvSpPr>
          <p:spPr>
            <a:xfrm>
              <a:off x="2994480" y="3209040"/>
              <a:ext cx="588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grpSp>
        <p:nvGrpSpPr>
          <p:cNvPr id="72" name="Group 41"/>
          <p:cNvGrpSpPr/>
          <p:nvPr/>
        </p:nvGrpSpPr>
        <p:grpSpPr>
          <a:xfrm>
            <a:off x="7367420" y="1740600"/>
            <a:ext cx="667800" cy="667800"/>
            <a:chOff x="2945520" y="1740600"/>
            <a:chExt cx="667800" cy="667800"/>
          </a:xfrm>
        </p:grpSpPr>
        <p:sp>
          <p:nvSpPr>
            <p:cNvPr id="73" name="CustomShape 42"/>
            <p:cNvSpPr/>
            <p:nvPr/>
          </p:nvSpPr>
          <p:spPr>
            <a:xfrm>
              <a:off x="2945520" y="1740600"/>
              <a:ext cx="667800" cy="667800"/>
            </a:xfrm>
            <a:prstGeom prst="ellipse">
              <a:avLst/>
            </a:prstGeom>
            <a:gradFill rotWithShape="0">
              <a:gsLst>
                <a:gs pos="0">
                  <a:srgbClr val="3366FF">
                    <a:alpha val="50196"/>
                  </a:srgbClr>
                </a:gs>
                <a:gs pos="100000">
                  <a:srgbClr val="FFFFFF">
                    <a:alpha val="50196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4" name="CustomShape 43"/>
            <p:cNvSpPr/>
            <p:nvPr/>
          </p:nvSpPr>
          <p:spPr>
            <a:xfrm>
              <a:off x="3337560" y="1807200"/>
              <a:ext cx="48960" cy="489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grpSp>
          <p:nvGrpSpPr>
            <p:cNvPr id="75" name="Group 44"/>
            <p:cNvGrpSpPr/>
            <p:nvPr/>
          </p:nvGrpSpPr>
          <p:grpSpPr>
            <a:xfrm>
              <a:off x="3172680" y="1977120"/>
              <a:ext cx="213840" cy="194760"/>
              <a:chOff x="3172680" y="1977120"/>
              <a:chExt cx="213840" cy="194760"/>
            </a:xfrm>
          </p:grpSpPr>
          <p:sp>
            <p:nvSpPr>
              <p:cNvPr id="76" name="CustomShape 45"/>
              <p:cNvSpPr/>
              <p:nvPr/>
            </p:nvSpPr>
            <p:spPr>
              <a:xfrm>
                <a:off x="3253320" y="1977120"/>
                <a:ext cx="107640" cy="10908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77" name="CustomShape 46"/>
              <p:cNvSpPr/>
              <p:nvPr/>
            </p:nvSpPr>
            <p:spPr>
              <a:xfrm>
                <a:off x="3172680" y="1987920"/>
                <a:ext cx="107640" cy="1090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78" name="CustomShape 47"/>
              <p:cNvSpPr/>
              <p:nvPr/>
            </p:nvSpPr>
            <p:spPr>
              <a:xfrm>
                <a:off x="3278880" y="2037240"/>
                <a:ext cx="107640" cy="1090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79" name="CustomShape 48"/>
              <p:cNvSpPr/>
              <p:nvPr/>
            </p:nvSpPr>
            <p:spPr>
              <a:xfrm>
                <a:off x="3201120" y="2062800"/>
                <a:ext cx="107640" cy="10908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</p:grpSp>
      </p:grpSp>
      <p:sp>
        <p:nvSpPr>
          <p:cNvPr id="80" name="CustomShape 49"/>
          <p:cNvSpPr/>
          <p:nvPr/>
        </p:nvSpPr>
        <p:spPr>
          <a:xfrm flipV="1">
            <a:off x="7828580" y="4114080"/>
            <a:ext cx="360" cy="1464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680">
            <a:solidFill>
              <a:srgbClr val="7030A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1" name="CustomShape 50"/>
          <p:cNvSpPr/>
          <p:nvPr/>
        </p:nvSpPr>
        <p:spPr>
          <a:xfrm flipV="1">
            <a:off x="7829300" y="3888000"/>
            <a:ext cx="360" cy="225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680"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2" name="CustomShape 51"/>
          <p:cNvSpPr/>
          <p:nvPr/>
        </p:nvSpPr>
        <p:spPr>
          <a:xfrm>
            <a:off x="7882940" y="4055040"/>
            <a:ext cx="18756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7030A0"/>
                </a:solidFill>
                <a:latin typeface="Calibri"/>
                <a:ea typeface="ＭＳ Ｐゴシック"/>
              </a:rPr>
              <a:t>32 nm </a:t>
            </a:r>
            <a:r>
              <a:rPr lang="en-US" sz="2000" b="1" strike="noStrike" spc="-1">
                <a:solidFill>
                  <a:srgbClr val="FF0000"/>
                </a:solidFill>
                <a:latin typeface="Calibri"/>
                <a:ea typeface="ＭＳ Ｐゴシック"/>
              </a:rPr>
              <a:t>+ 790 nm</a:t>
            </a:r>
            <a:endParaRPr lang="nl-NL" sz="2000" b="0" strike="noStrike" spc="-1">
              <a:latin typeface="Calibri"/>
            </a:endParaRPr>
          </a:p>
        </p:txBody>
      </p:sp>
      <p:sp>
        <p:nvSpPr>
          <p:cNvPr id="83" name="CustomShape 52"/>
          <p:cNvSpPr/>
          <p:nvPr/>
        </p:nvSpPr>
        <p:spPr>
          <a:xfrm>
            <a:off x="7887980" y="4561560"/>
            <a:ext cx="148572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 dirty="0" err="1">
                <a:solidFill>
                  <a:srgbClr val="056BFF"/>
                </a:solidFill>
                <a:latin typeface="Calibri"/>
                <a:ea typeface="ＭＳ Ｐゴシック"/>
              </a:rPr>
              <a:t>LaserLaB</a:t>
            </a:r>
            <a:r>
              <a:rPr lang="en-US" sz="2000" b="1" strike="noStrike" spc="-1" dirty="0">
                <a:solidFill>
                  <a:srgbClr val="056BFF"/>
                </a:solidFill>
                <a:latin typeface="Calibri"/>
                <a:ea typeface="ＭＳ Ｐゴシック"/>
              </a:rPr>
              <a:t> VU</a:t>
            </a:r>
            <a:endParaRPr lang="nl-NL" sz="2000" b="0" strike="noStrike" spc="-1" dirty="0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56BFF"/>
                </a:solidFill>
                <a:latin typeface="Calibri"/>
                <a:ea typeface="ＭＳ Ｐゴシック"/>
              </a:rPr>
              <a:t>Amsterdam</a:t>
            </a:r>
            <a:endParaRPr lang="nl-NL" sz="2000" b="0" strike="noStrike" spc="-1" dirty="0">
              <a:latin typeface="Calibri"/>
            </a:endParaRPr>
          </a:p>
        </p:txBody>
      </p:sp>
      <p:sp>
        <p:nvSpPr>
          <p:cNvPr id="84" name="Line 57"/>
          <p:cNvSpPr/>
          <p:nvPr/>
        </p:nvSpPr>
        <p:spPr>
          <a:xfrm>
            <a:off x="8145740" y="3868560"/>
            <a:ext cx="588960" cy="0"/>
          </a:xfrm>
          <a:prstGeom prst="line">
            <a:avLst/>
          </a:prstGeom>
          <a:ln w="3492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5" name="CustomShape 58"/>
          <p:cNvSpPr/>
          <p:nvPr/>
        </p:nvSpPr>
        <p:spPr>
          <a:xfrm>
            <a:off x="8693300" y="3630600"/>
            <a:ext cx="414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2P</a:t>
            </a:r>
            <a:endParaRPr lang="nl-NL" sz="1800" b="0" strike="noStrike" spc="-1">
              <a:latin typeface="Calibri"/>
            </a:endParaRPr>
          </a:p>
        </p:txBody>
      </p:sp>
      <p:sp>
        <p:nvSpPr>
          <p:cNvPr id="86" name="CustomShape 52"/>
          <p:cNvSpPr/>
          <p:nvPr/>
        </p:nvSpPr>
        <p:spPr>
          <a:xfrm>
            <a:off x="10739700" y="3795952"/>
            <a:ext cx="966588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2000" b="1" strike="noStrike" spc="-1" dirty="0" smtClean="0">
                <a:latin typeface="Calibri"/>
              </a:rPr>
              <a:t>CREMA</a:t>
            </a:r>
            <a:endParaRPr lang="nl-NL" sz="2000" b="1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43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8"/>
              <p:cNvSpPr txBox="1"/>
              <p:nvPr/>
            </p:nvSpPr>
            <p:spPr>
              <a:xfrm>
                <a:off x="4285550" y="1837321"/>
                <a:ext cx="3620901" cy="52564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 anchor="ctr" anchorCtr="0">
                <a:no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nl-NL" sz="2400" b="0" i="0" baseline="30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nl-NL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=1.0???</m:t>
                    </m:r>
                    <m:r>
                      <a:rPr lang="en-GB" sz="2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2400" dirty="0" smtClean="0">
                    <a:solidFill>
                      <a:srgbClr val="FF0000"/>
                    </a:solidFill>
                  </a:rPr>
                  <a:t> 0.0015 fm</a:t>
                </a:r>
                <a:r>
                  <a:rPr lang="en-GB" sz="2400" baseline="30000" dirty="0">
                    <a:solidFill>
                      <a:srgbClr val="FF0000"/>
                    </a:solidFill>
                  </a:rPr>
                  <a:t>2</a:t>
                </a:r>
                <a:endParaRPr lang="en-GB" sz="2400" baseline="30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550" y="1837321"/>
                <a:ext cx="3620901" cy="525646"/>
              </a:xfrm>
              <a:prstGeom prst="rect">
                <a:avLst/>
              </a:prstGeom>
              <a:blipFill>
                <a:blip r:embed="rId2"/>
                <a:stretch>
                  <a:fillRect l="-167" b="-15217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Preliminary </a:t>
            </a:r>
            <a:r>
              <a:rPr lang="nl-NL" dirty="0" err="1" smtClean="0"/>
              <a:t>result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30</a:t>
            </a:fld>
            <a:endParaRPr lang="nl-NL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2" t="-13114" r="-2663" b="-3901"/>
          <a:stretch/>
        </p:blipFill>
        <p:spPr>
          <a:xfrm>
            <a:off x="3348852" y="2307237"/>
            <a:ext cx="6276946" cy="4218107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651885" y="2957356"/>
            <a:ext cx="3744686" cy="836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7" t="19416" r="53964" b="75268"/>
          <a:stretch/>
        </p:blipFill>
        <p:spPr>
          <a:xfrm>
            <a:off x="5084445" y="3484224"/>
            <a:ext cx="1191476" cy="191589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848113" y="2862406"/>
            <a:ext cx="166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63DC93"/>
                </a:solidFill>
              </a:rPr>
              <a:t>Amsterdam 2022?</a:t>
            </a:r>
            <a:endParaRPr lang="en-GB" b="1" dirty="0">
              <a:solidFill>
                <a:srgbClr val="63DC93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997341" y="1051320"/>
            <a:ext cx="6197318" cy="525646"/>
            <a:chOff x="2789760" y="4062124"/>
            <a:chExt cx="6197318" cy="5256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789760" y="4062124"/>
                  <a:ext cx="6197318" cy="525646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GB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𝟏𝟗𝟐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𝟓𝟎𝟒𝟗𝟏𝟒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…?</m:t>
                      </m:r>
                      <m:r>
                        <a:rPr lang="en-GB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𝐓𝐇𝐳</m:t>
                      </m:r>
                    </m:oMath>
                  </a14:m>
                  <a:r>
                    <a:rPr lang="en-GB" sz="2400" b="1" dirty="0" smtClean="0">
                      <a:solidFill>
                        <a:srgbClr val="FF0000"/>
                      </a:solidFill>
                    </a:rPr>
                    <a:t> </a:t>
                  </a:r>
                  <a:endParaRPr lang="en-GB" sz="2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9760" y="4062124"/>
                  <a:ext cx="6197318" cy="525646"/>
                </a:xfrm>
                <a:prstGeom prst="rect">
                  <a:avLst/>
                </a:prstGeom>
                <a:blipFill>
                  <a:blip r:embed="rId4"/>
                  <a:stretch>
                    <a:fillRect l="-686" b="-5435"/>
                  </a:stretch>
                </a:blipFill>
                <a:ln w="2857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5619712" y="4094114"/>
                  <a:ext cx="3284874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GB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GB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𝟎𝟎𝟎𝟎𝟎𝟎𝟎𝟎𝟎𝟐</m:t>
                        </m:r>
                        <m:r>
                          <a:rPr lang="en-GB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𝐓𝐇𝐳</m:t>
                        </m:r>
                        <m:r>
                          <a:rPr lang="en-GB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9712" y="4094114"/>
                  <a:ext cx="3284874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742" r="-2968" b="-2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tangle 2"/>
          <p:cNvSpPr/>
          <p:nvPr/>
        </p:nvSpPr>
        <p:spPr>
          <a:xfrm rot="20331186">
            <a:off x="1937106" y="2498029"/>
            <a:ext cx="4610101" cy="6667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schemeClr val="tx1"/>
                </a:solidFill>
              </a:rPr>
              <a:t>More on ECAMP 2022 by Yuri van der Werf</a:t>
            </a:r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8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C 0.02305 -0.00023 0.04206 -0.00092 0.05196 -0.00185 L 0.075 -0.0044 C 0.07995 -0.00486 0.08803 -0.00509 0.09805 -0.00509 C 0.11198 -0.00509 0.12396 -0.0044 0.125 -0.00347 C 0.12396 -0.00254 0.11198 -0.00185 0.09805 -0.00185 C 0.08803 -0.00185 0.07995 -0.00208 0.075 -0.00254 L 0.05196 -0.00509 C 0.04206 -0.00602 0.02305 -0.00671 -4.16667E-6 -0.00671 C -0.02304 -0.00671 -0.04205 -0.00602 -0.05195 -0.00509 L -0.075 -0.00254 C -0.07994 -0.00208 -0.08802 -0.00185 -0.09804 -0.00185 C -0.11197 -0.00185 -0.12395 -0.00254 -0.125 -0.00347 C -0.12395 -0.0044 -0.11197 -0.00509 -0.09804 -0.00509 C -0.08802 -0.00509 -0.07994 -0.00486 -0.075 -0.0044 L -0.05195 -0.00185 C -0.04205 -0.00092 -0.02304 -0.00023 -4.16667E-6 -2.59259E-6 Z " pathEditMode="relative" rAng="0" ptsTypes="AAAAAAAAAAAAAAA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06150"/>
            <a:r>
              <a:rPr lang="en-US">
                <a:solidFill>
                  <a:prstClr val="black"/>
                </a:solidFill>
              </a:rPr>
              <a:t>05.10.2020</a:t>
            </a:r>
          </a:p>
        </p:txBody>
      </p:sp>
      <p:sp>
        <p:nvSpPr>
          <p:cNvPr id="1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06150"/>
            <a:fld id="{25000037-002A-4BEA-BA2E-F7C8D7455BB9}" type="slidenum">
              <a:rPr lang="en-US">
                <a:solidFill>
                  <a:prstClr val="black"/>
                </a:solidFill>
              </a:rPr>
              <a:pPr defTabSz="1106150"/>
              <a:t>31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7" y="1"/>
            <a:ext cx="12189876" cy="68566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4"/>
          <p:cNvSpPr txBox="1">
            <a:spLocks noGrp="1"/>
          </p:cNvSpPr>
          <p:nvPr>
            <p:ph type="title" idx="4294967295"/>
          </p:nvPr>
        </p:nvSpPr>
        <p:spPr>
          <a:xfrm>
            <a:off x="221665" y="465995"/>
            <a:ext cx="8296432" cy="2319516"/>
          </a:xfrm>
        </p:spPr>
        <p:txBody>
          <a:bodyPr wrap="square" lIns="108877" tIns="54439" rIns="108877" bIns="54439" anchor="t">
            <a:noAutofit/>
          </a:bodyPr>
          <a:lstStyle/>
          <a:p>
            <a:pPr lvl="0" hangingPunct="1"/>
            <a:r>
              <a:rPr lang="en-US">
                <a:solidFill>
                  <a:srgbClr val="FFFFFF"/>
                </a:solidFill>
                <a:latin typeface="Calibri" pitchFamily="18"/>
              </a:rPr>
              <a:t>Thank you for your attention!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21665" y="1997776"/>
            <a:ext cx="3591957" cy="609373"/>
          </a:xfrm>
          <a:prstGeom prst="rect">
            <a:avLst/>
          </a:prstGeom>
          <a:noFill/>
          <a:ln>
            <a:noFill/>
          </a:ln>
        </p:spPr>
        <p:txBody>
          <a:bodyPr wrap="none" lIns="108877" tIns="54439" rIns="108877" bIns="54439" anchorCtr="0" compatLnSpc="0">
            <a:spAutoFit/>
          </a:bodyPr>
          <a:lstStyle/>
          <a:p>
            <a:pPr defTabSz="1106150" hangingPunct="0"/>
            <a:r>
              <a:rPr lang="en-US" sz="3387" dirty="0"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The H</a:t>
            </a:r>
            <a:r>
              <a:rPr lang="en-US" sz="3387" baseline="-25000" dirty="0"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2</a:t>
            </a:r>
            <a:r>
              <a:rPr lang="en-US" sz="3387" dirty="0"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 / He</a:t>
            </a:r>
            <a:r>
              <a:rPr lang="en-US" sz="3387" baseline="30000" dirty="0"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+</a:t>
            </a:r>
            <a:r>
              <a:rPr lang="en-US" sz="3387" dirty="0"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 group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7510" b="-2022"/>
          <a:stretch>
            <a:fillRect/>
          </a:stretch>
        </p:blipFill>
        <p:spPr>
          <a:xfrm>
            <a:off x="232988" y="2975393"/>
            <a:ext cx="1316106" cy="1806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b="7486"/>
          <a:stretch>
            <a:fillRect/>
          </a:stretch>
        </p:blipFill>
        <p:spPr>
          <a:xfrm>
            <a:off x="232988" y="4742685"/>
            <a:ext cx="1493793" cy="18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850394" y="2961457"/>
            <a:ext cx="1548666" cy="1868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t="4992" b="4992"/>
          <a:stretch>
            <a:fillRect/>
          </a:stretch>
        </p:blipFill>
        <p:spPr>
          <a:xfrm>
            <a:off x="1530367" y="2975393"/>
            <a:ext cx="1346156" cy="1767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 l="27304" t="9476"/>
          <a:stretch>
            <a:fillRect/>
          </a:stretch>
        </p:blipFill>
        <p:spPr>
          <a:xfrm>
            <a:off x="2876522" y="4740072"/>
            <a:ext cx="1524279" cy="190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11128970" y="307034"/>
            <a:ext cx="834868" cy="1352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9513670" y="311389"/>
            <a:ext cx="1438047" cy="139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Vincent Barbé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989" y="4740072"/>
            <a:ext cx="1423819" cy="190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3"/>
          <p:cNvSpPr txBox="1"/>
          <p:nvPr/>
        </p:nvSpPr>
        <p:spPr>
          <a:xfrm>
            <a:off x="7776601" y="1997776"/>
            <a:ext cx="2777055" cy="609373"/>
          </a:xfrm>
          <a:prstGeom prst="rect">
            <a:avLst/>
          </a:prstGeom>
          <a:noFill/>
          <a:ln>
            <a:noFill/>
          </a:ln>
        </p:spPr>
        <p:txBody>
          <a:bodyPr wrap="none" lIns="108877" tIns="54439" rIns="108877" bIns="54439" anchorCtr="0" compatLnSpc="0">
            <a:spAutoFit/>
          </a:bodyPr>
          <a:lstStyle/>
          <a:p>
            <a:pPr defTabSz="1106150" hangingPunct="0"/>
            <a:r>
              <a:rPr lang="en-US" sz="3387" dirty="0"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The </a:t>
            </a:r>
            <a:r>
              <a:rPr lang="en-US" sz="3387" dirty="0" smtClean="0"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He</a:t>
            </a:r>
            <a:r>
              <a:rPr lang="en-US" sz="3387" baseline="30000" dirty="0"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*</a:t>
            </a:r>
            <a:r>
              <a:rPr lang="en-US" sz="3387" dirty="0" smtClean="0"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 </a:t>
            </a:r>
            <a:r>
              <a:rPr lang="en-US" sz="3387" dirty="0"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group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12"/>
          <a:srcRect l="28626" t="4595" b="3674"/>
          <a:stretch/>
        </p:blipFill>
        <p:spPr>
          <a:xfrm>
            <a:off x="6495528" y="2619192"/>
            <a:ext cx="4933510" cy="422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1S-2S in He</a:t>
            </a:r>
            <a:r>
              <a:rPr lang="nl-NL" baseline="30000" dirty="0" smtClean="0"/>
              <a:t>+</a:t>
            </a:r>
            <a:endParaRPr lang="nl-NL" baseline="300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25" y="1735816"/>
            <a:ext cx="7818049" cy="81876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22376" y="2873025"/>
            <a:ext cx="1706987" cy="820891"/>
            <a:chOff x="2771800" y="3096519"/>
            <a:chExt cx="1125175" cy="561215"/>
          </a:xfrm>
        </p:grpSpPr>
        <p:sp>
          <p:nvSpPr>
            <p:cNvPr id="12" name="Oval 11"/>
            <p:cNvSpPr/>
            <p:nvPr/>
          </p:nvSpPr>
          <p:spPr>
            <a:xfrm>
              <a:off x="2771800" y="3096519"/>
              <a:ext cx="1125175" cy="56121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38343" y="3256136"/>
              <a:ext cx="792088" cy="241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700" dirty="0" smtClean="0">
                  <a:solidFill>
                    <a:schemeClr val="bg1"/>
                  </a:solidFill>
                </a:rPr>
                <a:t>Bohr levels</a:t>
              </a:r>
              <a:endParaRPr lang="nl-NL" sz="1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55243" y="2778532"/>
            <a:ext cx="1967074" cy="1137504"/>
            <a:chOff x="4159407" y="2941242"/>
            <a:chExt cx="1430433" cy="752037"/>
          </a:xfrm>
        </p:grpSpPr>
        <p:sp>
          <p:nvSpPr>
            <p:cNvPr id="15" name="Oval 14"/>
            <p:cNvSpPr/>
            <p:nvPr/>
          </p:nvSpPr>
          <p:spPr>
            <a:xfrm>
              <a:off x="4159407" y="2941242"/>
              <a:ext cx="1430433" cy="752037"/>
            </a:xfrm>
            <a:prstGeom prst="ellipse">
              <a:avLst/>
            </a:prstGeom>
            <a:solidFill>
              <a:srgbClr val="AA04B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13074" y="3036113"/>
              <a:ext cx="1323097" cy="579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700" dirty="0" smtClean="0">
                  <a:solidFill>
                    <a:schemeClr val="bg1"/>
                  </a:solidFill>
                </a:rPr>
                <a:t>Fine/Hyperfine structure, QED, rel. effects</a:t>
              </a:r>
              <a:endParaRPr lang="nl-NL" sz="1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814936" y="2813708"/>
            <a:ext cx="2084266" cy="977428"/>
            <a:chOff x="5638642" y="3075806"/>
            <a:chExt cx="1093598" cy="512849"/>
          </a:xfrm>
        </p:grpSpPr>
        <p:sp>
          <p:nvSpPr>
            <p:cNvPr id="18" name="Oval 17"/>
            <p:cNvSpPr/>
            <p:nvPr/>
          </p:nvSpPr>
          <p:spPr>
            <a:xfrm>
              <a:off x="5686249" y="3075806"/>
              <a:ext cx="998384" cy="512849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38642" y="3239227"/>
              <a:ext cx="1093598" cy="185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700" dirty="0" smtClean="0">
                  <a:solidFill>
                    <a:schemeClr val="bg1"/>
                  </a:solidFill>
                </a:rPr>
                <a:t>Nuclear size</a:t>
              </a:r>
              <a:endParaRPr lang="nl-NL" sz="17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831785" y="4024666"/>
            <a:ext cx="88816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900" dirty="0" smtClean="0"/>
              <a:t>19 kHz</a:t>
            </a:r>
            <a:endParaRPr lang="nl-NL" sz="1900" dirty="0"/>
          </a:p>
        </p:txBody>
      </p:sp>
      <p:sp>
        <p:nvSpPr>
          <p:cNvPr id="21" name="TextBox 20"/>
          <p:cNvSpPr txBox="1"/>
          <p:nvPr/>
        </p:nvSpPr>
        <p:spPr>
          <a:xfrm>
            <a:off x="7998720" y="4031686"/>
            <a:ext cx="10801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900" dirty="0" smtClean="0"/>
              <a:t>~41 kHz</a:t>
            </a:r>
            <a:endParaRPr lang="nl-NL" sz="1900" dirty="0"/>
          </a:p>
        </p:txBody>
      </p:sp>
      <p:sp>
        <p:nvSpPr>
          <p:cNvPr id="22" name="TextBox 21"/>
          <p:cNvSpPr txBox="1"/>
          <p:nvPr/>
        </p:nvSpPr>
        <p:spPr>
          <a:xfrm>
            <a:off x="5615798" y="4644285"/>
            <a:ext cx="1259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/>
              <a:t>From new CODATA 2018</a:t>
            </a:r>
            <a:endParaRPr lang="nl-NL" sz="1400" dirty="0"/>
          </a:p>
        </p:txBody>
      </p:sp>
      <p:sp>
        <p:nvSpPr>
          <p:cNvPr id="23" name="Rectangle 22"/>
          <p:cNvSpPr/>
          <p:nvPr/>
        </p:nvSpPr>
        <p:spPr>
          <a:xfrm>
            <a:off x="7397538" y="4644285"/>
            <a:ext cx="2282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b-NO" sz="1400" dirty="0" smtClean="0"/>
              <a:t>Karshenboim </a:t>
            </a:r>
            <a:r>
              <a:rPr lang="nb-NO" sz="1400" dirty="0"/>
              <a:t>et al</a:t>
            </a:r>
            <a:r>
              <a:rPr lang="nb-NO" sz="1400" dirty="0" smtClean="0"/>
              <a:t>.,</a:t>
            </a:r>
          </a:p>
          <a:p>
            <a:pPr algn="ctr">
              <a:defRPr/>
            </a:pPr>
            <a:r>
              <a:rPr lang="nb-NO" sz="1400" dirty="0" smtClean="0"/>
              <a:t> </a:t>
            </a:r>
            <a:r>
              <a:rPr lang="nb-NO" sz="1400" dirty="0"/>
              <a:t>Phys. Lett. B </a:t>
            </a:r>
            <a:r>
              <a:rPr lang="nb-NO" sz="1400" b="1" dirty="0"/>
              <a:t>795</a:t>
            </a:r>
            <a:r>
              <a:rPr lang="nb-NO" sz="1400" dirty="0"/>
              <a:t>, </a:t>
            </a:r>
            <a:r>
              <a:rPr lang="nb-NO" sz="1400" dirty="0" smtClean="0"/>
              <a:t>432 </a:t>
            </a:r>
            <a:r>
              <a:rPr lang="nb-NO" sz="1400" dirty="0"/>
              <a:t>(</a:t>
            </a:r>
            <a:r>
              <a:rPr lang="nb-NO" sz="1400" dirty="0" smtClean="0"/>
              <a:t>2019</a:t>
            </a:r>
            <a:r>
              <a:rPr lang="nb-NO" sz="1000" dirty="0" smtClean="0"/>
              <a:t>)</a:t>
            </a:r>
            <a:endParaRPr lang="nl-NL" sz="1000" dirty="0"/>
          </a:p>
        </p:txBody>
      </p:sp>
      <p:sp>
        <p:nvSpPr>
          <p:cNvPr id="24" name="Rectangle 23"/>
          <p:cNvSpPr/>
          <p:nvPr/>
        </p:nvSpPr>
        <p:spPr>
          <a:xfrm>
            <a:off x="9866197" y="4644285"/>
            <a:ext cx="2265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spc="-1" dirty="0">
                <a:solidFill>
                  <a:srgbClr val="000000"/>
                </a:solidFill>
                <a:latin typeface="Calibri Light"/>
              </a:rPr>
              <a:t>J.J. </a:t>
            </a:r>
            <a:r>
              <a:rPr lang="en-US" sz="1400" spc="-1" dirty="0" err="1">
                <a:solidFill>
                  <a:srgbClr val="000000"/>
                </a:solidFill>
                <a:latin typeface="Calibri Light"/>
              </a:rPr>
              <a:t>Krauth</a:t>
            </a:r>
            <a:r>
              <a:rPr lang="en-US" sz="1400" spc="-1" dirty="0">
                <a:solidFill>
                  <a:srgbClr val="000000"/>
                </a:solidFill>
                <a:latin typeface="Calibri Light"/>
              </a:rPr>
              <a:t> et al. </a:t>
            </a:r>
            <a:endParaRPr lang="en-US" sz="1400" spc="-1" dirty="0" smtClean="0">
              <a:solidFill>
                <a:srgbClr val="000000"/>
              </a:solidFill>
              <a:latin typeface="Calibri Light"/>
            </a:endParaRPr>
          </a:p>
          <a:p>
            <a:pPr algn="ctr"/>
            <a:r>
              <a:rPr lang="en-US" sz="1400" spc="-1" dirty="0" smtClean="0">
                <a:solidFill>
                  <a:srgbClr val="000000"/>
                </a:solidFill>
                <a:latin typeface="Calibri Light"/>
              </a:rPr>
              <a:t>Nature </a:t>
            </a:r>
            <a:r>
              <a:rPr lang="en-US" sz="1400" b="1" spc="-1" dirty="0">
                <a:solidFill>
                  <a:srgbClr val="000000"/>
                </a:solidFill>
                <a:latin typeface="Calibri Light"/>
              </a:rPr>
              <a:t>589, </a:t>
            </a:r>
            <a:r>
              <a:rPr lang="en-US" sz="1400" spc="-1" dirty="0">
                <a:solidFill>
                  <a:srgbClr val="000000"/>
                </a:solidFill>
                <a:latin typeface="Calibri Light"/>
              </a:rPr>
              <a:t>527–531 (2021)</a:t>
            </a:r>
            <a:r>
              <a:rPr lang="en-GB" sz="1400" spc="-1" dirty="0">
                <a:solidFill>
                  <a:srgbClr val="000000"/>
                </a:solidFill>
                <a:latin typeface="Calibri Light"/>
              </a:rPr>
              <a:t> </a:t>
            </a:r>
            <a:endParaRPr lang="nl-NL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3605725" y="3939353"/>
            <a:ext cx="201007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Uncertainties on the 1S-2S transition</a:t>
            </a:r>
            <a:r>
              <a:rPr lang="nl-NL" sz="1900" dirty="0" smtClean="0"/>
              <a:t>:</a:t>
            </a:r>
            <a:endParaRPr lang="nl-NL" sz="1900" dirty="0"/>
          </a:p>
        </p:txBody>
      </p:sp>
      <p:sp>
        <p:nvSpPr>
          <p:cNvPr id="30" name="TextBox 29"/>
          <p:cNvSpPr txBox="1"/>
          <p:nvPr/>
        </p:nvSpPr>
        <p:spPr>
          <a:xfrm>
            <a:off x="10056200" y="4031686"/>
            <a:ext cx="1672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/>
              <a:t>~60 kHz</a:t>
            </a:r>
            <a:endParaRPr lang="nl-NL" sz="2000" dirty="0"/>
          </a:p>
        </p:txBody>
      </p:sp>
      <p:sp>
        <p:nvSpPr>
          <p:cNvPr id="32" name="Rectangle 16"/>
          <p:cNvSpPr/>
          <p:nvPr/>
        </p:nvSpPr>
        <p:spPr>
          <a:xfrm>
            <a:off x="3845654" y="5739040"/>
            <a:ext cx="4500692" cy="432048"/>
          </a:xfrm>
          <a:prstGeom prst="rect">
            <a:avLst/>
          </a:prstGeom>
          <a:solidFill>
            <a:schemeClr val="bg1">
              <a:alpha val="4980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b="1" dirty="0" err="1" smtClean="0">
                <a:solidFill>
                  <a:schemeClr val="accent4"/>
                </a:solidFill>
              </a:rPr>
              <a:t>Initial</a:t>
            </a:r>
            <a:r>
              <a:rPr lang="nl-NL" b="1" dirty="0" smtClean="0">
                <a:solidFill>
                  <a:schemeClr val="accent4"/>
                </a:solidFill>
              </a:rPr>
              <a:t> experiment goal</a:t>
            </a:r>
            <a:r>
              <a:rPr lang="fr-FR" b="1" dirty="0" smtClean="0">
                <a:solidFill>
                  <a:schemeClr val="accent4"/>
                </a:solidFill>
              </a:rPr>
              <a:t>: &lt;1 </a:t>
            </a:r>
            <a:r>
              <a:rPr lang="fr-FR" b="1" dirty="0" smtClean="0">
                <a:solidFill>
                  <a:schemeClr val="accent4"/>
                </a:solidFill>
              </a:rPr>
              <a:t>kHz </a:t>
            </a:r>
            <a:r>
              <a:rPr lang="nl-NL" b="1" dirty="0" smtClean="0">
                <a:solidFill>
                  <a:srgbClr val="000000"/>
                </a:solidFill>
              </a:rPr>
              <a:t>or </a:t>
            </a:r>
            <a:r>
              <a:rPr lang="nl-NL" b="1" dirty="0" smtClean="0">
                <a:solidFill>
                  <a:srgbClr val="000000"/>
                </a:solidFill>
                <a:latin typeface="Symbol" pitchFamily="18" charset="2"/>
              </a:rPr>
              <a:t>Dn/n</a:t>
            </a:r>
            <a:r>
              <a:rPr lang="nl-NL" b="1" dirty="0" smtClean="0">
                <a:solidFill>
                  <a:srgbClr val="000000"/>
                </a:solidFill>
              </a:rPr>
              <a:t> = 10</a:t>
            </a:r>
            <a:r>
              <a:rPr lang="nl-NL" b="1" baseline="30000" dirty="0" smtClean="0">
                <a:solidFill>
                  <a:srgbClr val="000000"/>
                </a:solidFill>
              </a:rPr>
              <a:t>-13</a:t>
            </a:r>
            <a:endParaRPr lang="nl-NL" b="1" baseline="30000" dirty="0">
              <a:solidFill>
                <a:srgbClr val="000000"/>
              </a:solidFill>
            </a:endParaRPr>
          </a:p>
        </p:txBody>
      </p:sp>
      <p:sp>
        <p:nvSpPr>
          <p:cNvPr id="26" name="CustomShape 23"/>
          <p:cNvSpPr/>
          <p:nvPr/>
        </p:nvSpPr>
        <p:spPr>
          <a:xfrm flipV="1">
            <a:off x="1154329" y="4453313"/>
            <a:ext cx="360" cy="879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680">
            <a:solidFill>
              <a:srgbClr val="FF28F9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7" name="CustomShape 24"/>
          <p:cNvSpPr/>
          <p:nvPr/>
        </p:nvSpPr>
        <p:spPr>
          <a:xfrm flipV="1">
            <a:off x="1154329" y="3632873"/>
            <a:ext cx="360" cy="879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680">
            <a:solidFill>
              <a:srgbClr val="FF28F9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8" name="CustomShape 26"/>
          <p:cNvSpPr/>
          <p:nvPr/>
        </p:nvSpPr>
        <p:spPr>
          <a:xfrm>
            <a:off x="648169" y="3362873"/>
            <a:ext cx="4021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2S</a:t>
            </a:r>
            <a:endParaRPr lang="nl-NL" sz="1800" b="0" strike="noStrike" spc="-1">
              <a:latin typeface="Calibri"/>
            </a:endParaRPr>
          </a:p>
        </p:txBody>
      </p:sp>
      <p:sp>
        <p:nvSpPr>
          <p:cNvPr id="29" name="CustomShape 27"/>
          <p:cNvSpPr/>
          <p:nvPr/>
        </p:nvSpPr>
        <p:spPr>
          <a:xfrm>
            <a:off x="18889" y="3771833"/>
            <a:ext cx="1132200" cy="13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2x 60 nm</a:t>
            </a:r>
            <a:endParaRPr lang="nl-NL" sz="20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nl-NL" sz="20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MPQ</a:t>
            </a:r>
            <a:endParaRPr lang="nl-NL" sz="20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Munich</a:t>
            </a:r>
            <a:endParaRPr lang="nl-NL" sz="2000" b="0" strike="noStrike" spc="-1">
              <a:latin typeface="Calibri"/>
            </a:endParaRPr>
          </a:p>
        </p:txBody>
      </p:sp>
      <p:sp>
        <p:nvSpPr>
          <p:cNvPr id="33" name="CustomShape 28"/>
          <p:cNvSpPr/>
          <p:nvPr/>
        </p:nvSpPr>
        <p:spPr>
          <a:xfrm>
            <a:off x="1398049" y="4105913"/>
            <a:ext cx="183960" cy="36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" name="CustomShape 29"/>
          <p:cNvSpPr/>
          <p:nvPr/>
        </p:nvSpPr>
        <p:spPr>
          <a:xfrm>
            <a:off x="308329" y="1575833"/>
            <a:ext cx="6156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He</a:t>
            </a:r>
            <a:r>
              <a:rPr lang="en-US" sz="2400" b="1" strike="noStrike" spc="-1" baseline="30000">
                <a:solidFill>
                  <a:srgbClr val="000000"/>
                </a:solidFill>
                <a:latin typeface="Calibri"/>
                <a:ea typeface="ＭＳ Ｐゴシック"/>
              </a:rPr>
              <a:t>+</a:t>
            </a:r>
            <a:endParaRPr lang="nl-NL" sz="2400" b="0" strike="noStrike" spc="-1">
              <a:latin typeface="Calibri"/>
            </a:endParaRPr>
          </a:p>
        </p:txBody>
      </p:sp>
      <p:grpSp>
        <p:nvGrpSpPr>
          <p:cNvPr id="35" name="Group 30"/>
          <p:cNvGrpSpPr/>
          <p:nvPr/>
        </p:nvGrpSpPr>
        <p:grpSpPr>
          <a:xfrm>
            <a:off x="1015369" y="2953193"/>
            <a:ext cx="588960" cy="2379600"/>
            <a:chOff x="2994480" y="3209040"/>
            <a:chExt cx="588960" cy="2379600"/>
          </a:xfrm>
        </p:grpSpPr>
        <p:sp>
          <p:nvSpPr>
            <p:cNvPr id="36" name="Line 31"/>
            <p:cNvSpPr/>
            <p:nvPr/>
          </p:nvSpPr>
          <p:spPr>
            <a:xfrm>
              <a:off x="2994480" y="5588640"/>
              <a:ext cx="588960" cy="0"/>
            </a:xfrm>
            <a:prstGeom prst="line">
              <a:avLst/>
            </a:prstGeom>
            <a:ln w="3168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7" name="Line 32"/>
            <p:cNvSpPr/>
            <p:nvPr/>
          </p:nvSpPr>
          <p:spPr>
            <a:xfrm>
              <a:off x="2994480" y="3597840"/>
              <a:ext cx="588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8" name="Line 33"/>
            <p:cNvSpPr/>
            <p:nvPr/>
          </p:nvSpPr>
          <p:spPr>
            <a:xfrm>
              <a:off x="2994480" y="3871080"/>
              <a:ext cx="588960" cy="0"/>
            </a:xfrm>
            <a:prstGeom prst="line">
              <a:avLst/>
            </a:prstGeom>
            <a:ln w="3492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9" name="Line 34"/>
            <p:cNvSpPr/>
            <p:nvPr/>
          </p:nvSpPr>
          <p:spPr>
            <a:xfrm>
              <a:off x="2994480" y="3464640"/>
              <a:ext cx="588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0" name="Line 35"/>
            <p:cNvSpPr/>
            <p:nvPr/>
          </p:nvSpPr>
          <p:spPr>
            <a:xfrm>
              <a:off x="2994480" y="3391560"/>
              <a:ext cx="588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1" name="Line 36"/>
            <p:cNvSpPr/>
            <p:nvPr/>
          </p:nvSpPr>
          <p:spPr>
            <a:xfrm>
              <a:off x="2994480" y="3336120"/>
              <a:ext cx="588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2" name="Line 37"/>
            <p:cNvSpPr/>
            <p:nvPr/>
          </p:nvSpPr>
          <p:spPr>
            <a:xfrm>
              <a:off x="2994480" y="3292920"/>
              <a:ext cx="588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3" name="Line 38"/>
            <p:cNvSpPr/>
            <p:nvPr/>
          </p:nvSpPr>
          <p:spPr>
            <a:xfrm>
              <a:off x="2994480" y="3258000"/>
              <a:ext cx="588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4" name="Line 39"/>
            <p:cNvSpPr/>
            <p:nvPr/>
          </p:nvSpPr>
          <p:spPr>
            <a:xfrm>
              <a:off x="2994480" y="3226320"/>
              <a:ext cx="588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5" name="Line 40"/>
            <p:cNvSpPr/>
            <p:nvPr/>
          </p:nvSpPr>
          <p:spPr>
            <a:xfrm>
              <a:off x="2994480" y="3209040"/>
              <a:ext cx="588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grpSp>
        <p:nvGrpSpPr>
          <p:cNvPr id="46" name="Group 41"/>
          <p:cNvGrpSpPr/>
          <p:nvPr/>
        </p:nvGrpSpPr>
        <p:grpSpPr>
          <a:xfrm>
            <a:off x="966409" y="1484753"/>
            <a:ext cx="667800" cy="667800"/>
            <a:chOff x="2945520" y="1740600"/>
            <a:chExt cx="667800" cy="667800"/>
          </a:xfrm>
        </p:grpSpPr>
        <p:sp>
          <p:nvSpPr>
            <p:cNvPr id="47" name="CustomShape 42"/>
            <p:cNvSpPr/>
            <p:nvPr/>
          </p:nvSpPr>
          <p:spPr>
            <a:xfrm>
              <a:off x="2945520" y="1740600"/>
              <a:ext cx="667800" cy="667800"/>
            </a:xfrm>
            <a:prstGeom prst="ellipse">
              <a:avLst/>
            </a:prstGeom>
            <a:gradFill rotWithShape="0">
              <a:gsLst>
                <a:gs pos="0">
                  <a:srgbClr val="3366FF">
                    <a:alpha val="50196"/>
                  </a:srgbClr>
                </a:gs>
                <a:gs pos="100000">
                  <a:srgbClr val="FFFFFF">
                    <a:alpha val="50196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8" name="CustomShape 43"/>
            <p:cNvSpPr/>
            <p:nvPr/>
          </p:nvSpPr>
          <p:spPr>
            <a:xfrm>
              <a:off x="3337560" y="1807200"/>
              <a:ext cx="48960" cy="489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grpSp>
          <p:nvGrpSpPr>
            <p:cNvPr id="49" name="Group 44"/>
            <p:cNvGrpSpPr/>
            <p:nvPr/>
          </p:nvGrpSpPr>
          <p:grpSpPr>
            <a:xfrm>
              <a:off x="3172680" y="1977120"/>
              <a:ext cx="213840" cy="194760"/>
              <a:chOff x="3172680" y="1977120"/>
              <a:chExt cx="213840" cy="194760"/>
            </a:xfrm>
          </p:grpSpPr>
          <p:sp>
            <p:nvSpPr>
              <p:cNvPr id="50" name="CustomShape 45"/>
              <p:cNvSpPr/>
              <p:nvPr/>
            </p:nvSpPr>
            <p:spPr>
              <a:xfrm>
                <a:off x="3253320" y="1977120"/>
                <a:ext cx="107640" cy="10908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51" name="CustomShape 46"/>
              <p:cNvSpPr/>
              <p:nvPr/>
            </p:nvSpPr>
            <p:spPr>
              <a:xfrm>
                <a:off x="3172680" y="1987920"/>
                <a:ext cx="107640" cy="1090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52" name="CustomShape 47"/>
              <p:cNvSpPr/>
              <p:nvPr/>
            </p:nvSpPr>
            <p:spPr>
              <a:xfrm>
                <a:off x="3278880" y="2037240"/>
                <a:ext cx="107640" cy="1090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53" name="CustomShape 48"/>
              <p:cNvSpPr/>
              <p:nvPr/>
            </p:nvSpPr>
            <p:spPr>
              <a:xfrm>
                <a:off x="3201120" y="2062800"/>
                <a:ext cx="107640" cy="10908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</p:grpSp>
      </p:grpSp>
      <p:sp>
        <p:nvSpPr>
          <p:cNvPr id="54" name="CustomShape 49"/>
          <p:cNvSpPr/>
          <p:nvPr/>
        </p:nvSpPr>
        <p:spPr>
          <a:xfrm flipV="1">
            <a:off x="1427569" y="3858233"/>
            <a:ext cx="360" cy="1464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680">
            <a:solidFill>
              <a:srgbClr val="7030A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5" name="CustomShape 50"/>
          <p:cNvSpPr/>
          <p:nvPr/>
        </p:nvSpPr>
        <p:spPr>
          <a:xfrm flipV="1">
            <a:off x="1428289" y="3632153"/>
            <a:ext cx="360" cy="225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680"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6" name="CustomShape 51"/>
          <p:cNvSpPr/>
          <p:nvPr/>
        </p:nvSpPr>
        <p:spPr>
          <a:xfrm>
            <a:off x="1481929" y="3799193"/>
            <a:ext cx="18756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7030A0"/>
                </a:solidFill>
                <a:latin typeface="Calibri"/>
                <a:ea typeface="ＭＳ Ｐゴシック"/>
              </a:rPr>
              <a:t>32 nm </a:t>
            </a:r>
            <a:r>
              <a:rPr lang="en-US" sz="2000" b="1" strike="noStrike" spc="-1">
                <a:solidFill>
                  <a:srgbClr val="FF0000"/>
                </a:solidFill>
                <a:latin typeface="Calibri"/>
                <a:ea typeface="ＭＳ Ｐゴシック"/>
              </a:rPr>
              <a:t>+ 790 nm</a:t>
            </a:r>
            <a:endParaRPr lang="nl-NL" sz="2000" b="0" strike="noStrike" spc="-1">
              <a:latin typeface="Calibri"/>
            </a:endParaRPr>
          </a:p>
        </p:txBody>
      </p:sp>
      <p:sp>
        <p:nvSpPr>
          <p:cNvPr id="57" name="CustomShape 52"/>
          <p:cNvSpPr/>
          <p:nvPr/>
        </p:nvSpPr>
        <p:spPr>
          <a:xfrm>
            <a:off x="1486969" y="4305713"/>
            <a:ext cx="148572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 dirty="0" err="1">
                <a:solidFill>
                  <a:srgbClr val="056BFF"/>
                </a:solidFill>
                <a:latin typeface="Calibri"/>
                <a:ea typeface="ＭＳ Ｐゴシック"/>
              </a:rPr>
              <a:t>LaserLaB</a:t>
            </a:r>
            <a:r>
              <a:rPr lang="en-US" sz="2000" b="1" strike="noStrike" spc="-1" dirty="0">
                <a:solidFill>
                  <a:srgbClr val="056BFF"/>
                </a:solidFill>
                <a:latin typeface="Calibri"/>
                <a:ea typeface="ＭＳ Ｐゴシック"/>
              </a:rPr>
              <a:t> VU</a:t>
            </a:r>
            <a:endParaRPr lang="nl-NL" sz="2000" b="0" strike="noStrike" spc="-1" dirty="0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56BFF"/>
                </a:solidFill>
                <a:latin typeface="Calibri"/>
                <a:ea typeface="ＭＳ Ｐゴシック"/>
              </a:rPr>
              <a:t>Amsterdam</a:t>
            </a:r>
            <a:endParaRPr lang="nl-NL" sz="2000" b="0" strike="noStrike" spc="-1" dirty="0">
              <a:latin typeface="Calibri"/>
            </a:endParaRPr>
          </a:p>
        </p:txBody>
      </p:sp>
      <p:sp>
        <p:nvSpPr>
          <p:cNvPr id="58" name="Line 57"/>
          <p:cNvSpPr/>
          <p:nvPr/>
        </p:nvSpPr>
        <p:spPr>
          <a:xfrm>
            <a:off x="1744729" y="3612713"/>
            <a:ext cx="588960" cy="0"/>
          </a:xfrm>
          <a:prstGeom prst="line">
            <a:avLst/>
          </a:prstGeom>
          <a:ln w="3492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9" name="CustomShape 58"/>
          <p:cNvSpPr/>
          <p:nvPr/>
        </p:nvSpPr>
        <p:spPr>
          <a:xfrm>
            <a:off x="2292289" y="3374753"/>
            <a:ext cx="414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2P</a:t>
            </a:r>
            <a:endParaRPr lang="nl-NL" sz="18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97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High precision spectroscopy in the XUV</a:t>
            </a:r>
            <a:endParaRPr lang="nl-NL" baseline="30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nl-NL" sz="2400" dirty="0" smtClean="0"/>
              <a:t>Generate extreme ultraviolet (XUV) wavelengths (high peak intensity)</a:t>
            </a:r>
          </a:p>
          <a:p>
            <a:pPr marL="457200" indent="-457200">
              <a:buAutoNum type="arabicPeriod"/>
            </a:pPr>
            <a:r>
              <a:rPr lang="nl-NL" sz="2400" dirty="0" smtClean="0"/>
              <a:t>Perform high precision spectroscopy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14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4443" y="1972296"/>
            <a:ext cx="6046857" cy="446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6099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High Harmonic Generation (HHG)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4417" y="1052513"/>
            <a:ext cx="10972800" cy="4287972"/>
          </a:xfrm>
        </p:spPr>
        <p:txBody>
          <a:bodyPr/>
          <a:lstStyle/>
          <a:p>
            <a:endParaRPr lang="nl-NL" sz="2400" dirty="0" smtClean="0"/>
          </a:p>
          <a:p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nl-NL" sz="1600" dirty="0" smtClean="0"/>
          </a:p>
          <a:p>
            <a:pPr marL="0" indent="0">
              <a:buNone/>
            </a:pPr>
            <a:endParaRPr lang="nl-NL" sz="2400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8871"/>
            <a:ext cx="10756900" cy="451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90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High Harmonic Generation (HHG)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4417" y="1052513"/>
            <a:ext cx="10972800" cy="4287972"/>
          </a:xfrm>
        </p:spPr>
        <p:txBody>
          <a:bodyPr/>
          <a:lstStyle/>
          <a:p>
            <a:endParaRPr lang="nl-NL" sz="2400" dirty="0" smtClean="0"/>
          </a:p>
          <a:p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nl-NL" sz="1600" dirty="0" smtClean="0"/>
          </a:p>
          <a:p>
            <a:pPr marL="0" indent="0">
              <a:buNone/>
            </a:pPr>
            <a:endParaRPr lang="nl-NL" sz="2400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4" y="1301648"/>
            <a:ext cx="10641013" cy="466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8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High precision spectroscopy in the XUV</a:t>
            </a:r>
            <a:endParaRPr lang="nl-NL" baseline="30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 err="1" smtClean="0"/>
              <a:t>Nonlinear</a:t>
            </a:r>
            <a:r>
              <a:rPr lang="nl-NL" sz="2400" dirty="0" smtClean="0"/>
              <a:t> </a:t>
            </a:r>
            <a:r>
              <a:rPr lang="nl-NL" sz="2400" dirty="0" smtClean="0"/>
              <a:t>upconversion of a frequency comb (FC) </a:t>
            </a:r>
            <a:r>
              <a:rPr lang="nl-NL" sz="2400" dirty="0" smtClean="0"/>
              <a:t>laser</a:t>
            </a:r>
            <a:endParaRPr lang="nl-NL" sz="1600" dirty="0" smtClean="0"/>
          </a:p>
          <a:p>
            <a:pPr marL="0" indent="0">
              <a:buNone/>
            </a:pPr>
            <a:endParaRPr lang="nl-NL" sz="2400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6" name="Left-Right-Up Arrow 5"/>
          <p:cNvSpPr/>
          <p:nvPr/>
        </p:nvSpPr>
        <p:spPr>
          <a:xfrm>
            <a:off x="5349666" y="1955024"/>
            <a:ext cx="1538243" cy="589660"/>
          </a:xfrm>
          <a:prstGeom prst="leftRightUp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239282" y="2901135"/>
            <a:ext cx="4990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Direct FC spectroscopy</a:t>
            </a:r>
            <a:r>
              <a:rPr lang="nl-NL" dirty="0" smtClean="0"/>
              <a:t>: Amplify full repetition rate comb and upconvert in an enhancement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Requires HHG in enhancement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/>
              <a:t>Maintains</a:t>
            </a:r>
            <a:r>
              <a:rPr lang="nl-NL" dirty="0" smtClean="0"/>
              <a:t> </a:t>
            </a:r>
            <a:r>
              <a:rPr lang="nl-NL" dirty="0" smtClean="0"/>
              <a:t>the </a:t>
            </a:r>
            <a:r>
              <a:rPr lang="nl-NL" dirty="0" err="1" smtClean="0"/>
              <a:t>comb</a:t>
            </a:r>
            <a:r>
              <a:rPr lang="nl-NL" dirty="0" smtClean="0"/>
              <a:t> </a:t>
            </a:r>
            <a:r>
              <a:rPr lang="nl-NL" dirty="0" err="1" smtClean="0"/>
              <a:t>structure</a:t>
            </a:r>
            <a:endParaRPr lang="nl-NL" dirty="0" smtClean="0"/>
          </a:p>
        </p:txBody>
      </p:sp>
      <p:sp>
        <p:nvSpPr>
          <p:cNvPr id="9" name="Rectangle 8"/>
          <p:cNvSpPr/>
          <p:nvPr/>
        </p:nvSpPr>
        <p:spPr>
          <a:xfrm>
            <a:off x="1341689" y="5298749"/>
            <a:ext cx="2367185" cy="45292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schemeClr val="tx1"/>
                </a:solidFill>
              </a:rPr>
              <a:t>MPQ, Garching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56277" y="2901135"/>
            <a:ext cx="53040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Ramsey Comb Spectroscopy</a:t>
            </a:r>
            <a:r>
              <a:rPr lang="nl-NL" dirty="0" smtClean="0"/>
              <a:t>: Select, amplify and convert 2 pulses and </a:t>
            </a:r>
            <a:r>
              <a:rPr lang="nl-NL" dirty="0" err="1" smtClean="0"/>
              <a:t>perform</a:t>
            </a:r>
            <a:r>
              <a:rPr lang="nl-NL" dirty="0" smtClean="0"/>
              <a:t> </a:t>
            </a:r>
            <a:r>
              <a:rPr lang="nl-NL" dirty="0" smtClean="0"/>
              <a:t>a pair of</a:t>
            </a:r>
            <a:r>
              <a:rPr lang="nl-NL" dirty="0" smtClean="0"/>
              <a:t> </a:t>
            </a:r>
            <a:r>
              <a:rPr lang="nl-NL" dirty="0" smtClean="0"/>
              <a:t>Ramsey </a:t>
            </a:r>
            <a:r>
              <a:rPr lang="nl-NL" dirty="0" err="1" smtClean="0"/>
              <a:t>measurements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High peak intensities achievable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Straightforward harmonic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Narrow comb structure restored by measuring at different </a:t>
            </a:r>
            <a:r>
              <a:rPr lang="nl-NL" dirty="0" err="1" smtClean="0"/>
              <a:t>delays</a:t>
            </a:r>
            <a:endParaRPr lang="nl-NL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8356361" y="5288700"/>
            <a:ext cx="2367185" cy="45292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schemeClr val="tx1"/>
                </a:solidFill>
              </a:rPr>
              <a:t>VU, Amsterdam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1" name="CustomShape 9"/>
          <p:cNvSpPr/>
          <p:nvPr/>
        </p:nvSpPr>
        <p:spPr>
          <a:xfrm>
            <a:off x="711200" y="6129397"/>
            <a:ext cx="9982200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x-none" sz="1500" b="0" strike="noStrike" spc="-1">
                <a:solidFill>
                  <a:srgbClr val="000000"/>
                </a:solidFill>
                <a:latin typeface="Calibri"/>
              </a:rPr>
              <a:t>For direct frequency comb excitation see e.g. review by </a:t>
            </a:r>
            <a:r>
              <a:rPr lang="nl-NL" sz="1500" dirty="0" smtClean="0"/>
              <a:t>: </a:t>
            </a:r>
            <a:r>
              <a:rPr lang="x-none" sz="1500" b="0" strike="noStrike" spc="-1" smtClean="0">
                <a:solidFill>
                  <a:srgbClr val="000000"/>
                </a:solidFill>
                <a:latin typeface="Calibri"/>
              </a:rPr>
              <a:t>N</a:t>
            </a:r>
            <a:r>
              <a:rPr lang="x-none" sz="1500" b="0" strike="noStrike" spc="-1">
                <a:solidFill>
                  <a:srgbClr val="000000"/>
                </a:solidFill>
                <a:latin typeface="Calibri"/>
              </a:rPr>
              <a:t>. Picqué and T.W. Hänsch, Nature Photonics </a:t>
            </a:r>
            <a:r>
              <a:rPr lang="x-none" sz="1500" b="1" strike="noStrike" spc="-1">
                <a:solidFill>
                  <a:srgbClr val="000000"/>
                </a:solidFill>
                <a:latin typeface="Calibri"/>
              </a:rPr>
              <a:t>13</a:t>
            </a:r>
            <a:r>
              <a:rPr lang="x-none" sz="1500" b="0" strike="noStrike" spc="-1">
                <a:solidFill>
                  <a:srgbClr val="000000"/>
                </a:solidFill>
                <a:latin typeface="Calibri"/>
              </a:rPr>
              <a:t>, 146-157 (2019</a:t>
            </a:r>
            <a:r>
              <a:rPr lang="x-none" sz="2000" b="0" strike="noStrike" spc="-1">
                <a:solidFill>
                  <a:srgbClr val="000000"/>
                </a:solidFill>
                <a:latin typeface="Calibri"/>
              </a:rPr>
              <a:t>) </a:t>
            </a:r>
            <a:endParaRPr lang="nl-NL" sz="20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050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Ramsey-Comb </a:t>
            </a:r>
            <a:r>
              <a:rPr lang="nl-NL" dirty="0" err="1" smtClean="0"/>
              <a:t>Spectroscopy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0DA0-0FE9-48E7-B665-9D5A3B4418EE}" type="datetime1">
              <a:rPr lang="nl-NL" smtClean="0"/>
              <a:pPr/>
              <a:t>21-6-2022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3B6B-D259-4787-9DD8-C94577F447E6}" type="slidenum">
              <a:rPr lang="nl-NL" smtClean="0"/>
              <a:pPr/>
              <a:t>9</a:t>
            </a:fld>
            <a:endParaRPr lang="nl-NL" dirty="0"/>
          </a:p>
        </p:txBody>
      </p:sp>
      <p:grpSp>
        <p:nvGrpSpPr>
          <p:cNvPr id="47" name="Group 2"/>
          <p:cNvGrpSpPr/>
          <p:nvPr/>
        </p:nvGrpSpPr>
        <p:grpSpPr>
          <a:xfrm>
            <a:off x="794320" y="1340768"/>
            <a:ext cx="7563882" cy="3365987"/>
            <a:chOff x="609600" y="2209801"/>
            <a:chExt cx="7563882" cy="3365987"/>
          </a:xfrm>
        </p:grpSpPr>
        <p:pic>
          <p:nvPicPr>
            <p:cNvPr id="48" name="Picture 5" descr="C:\Users\Robert Altmann\Desktop\Maxime Stuff\Talks\Blue_pulse.png"/>
            <p:cNvPicPr>
              <a:picLocks noChangeAspect="1" noChangeArrowheads="1"/>
            </p:cNvPicPr>
            <p:nvPr/>
          </p:nvPicPr>
          <p:blipFill>
            <a:blip r:embed="rId2" cstate="print"/>
            <a:srcRect l="22500" t="10000" r="17500" b="10000"/>
            <a:stretch>
              <a:fillRect/>
            </a:stretch>
          </p:blipFill>
          <p:spPr bwMode="auto">
            <a:xfrm>
              <a:off x="2209800" y="2929445"/>
              <a:ext cx="685800" cy="685800"/>
            </a:xfrm>
            <a:prstGeom prst="rect">
              <a:avLst/>
            </a:prstGeom>
            <a:noFill/>
          </p:spPr>
        </p:pic>
        <p:sp>
          <p:nvSpPr>
            <p:cNvPr id="49" name="TextBox 10"/>
            <p:cNvSpPr txBox="1"/>
            <p:nvPr/>
          </p:nvSpPr>
          <p:spPr>
            <a:xfrm>
              <a:off x="638628" y="2959925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Excitation</a:t>
              </a:r>
            </a:p>
            <a:p>
              <a:r>
                <a:rPr lang="en-US" dirty="0" smtClean="0">
                  <a:solidFill>
                    <a:schemeClr val="accent2"/>
                  </a:solidFill>
                </a:rPr>
                <a:t>pulse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pic>
          <p:nvPicPr>
            <p:cNvPr id="50" name="Picture 5" descr="C:\Users\Robert Altmann\Desktop\Maxime Stuff\Talks\Blue_pulse.png"/>
            <p:cNvPicPr>
              <a:picLocks noChangeAspect="1" noChangeArrowheads="1"/>
            </p:cNvPicPr>
            <p:nvPr/>
          </p:nvPicPr>
          <p:blipFill>
            <a:blip r:embed="rId2" cstate="print"/>
            <a:srcRect l="22500" t="10000" r="17500" b="10000"/>
            <a:stretch>
              <a:fillRect/>
            </a:stretch>
          </p:blipFill>
          <p:spPr bwMode="auto">
            <a:xfrm>
              <a:off x="3124200" y="2921825"/>
              <a:ext cx="685800" cy="685800"/>
            </a:xfrm>
            <a:prstGeom prst="rect">
              <a:avLst/>
            </a:prstGeom>
            <a:noFill/>
          </p:spPr>
        </p:pic>
        <p:sp>
          <p:nvSpPr>
            <p:cNvPr id="51" name="TextBox 16"/>
            <p:cNvSpPr txBox="1"/>
            <p:nvPr/>
          </p:nvSpPr>
          <p:spPr>
            <a:xfrm>
              <a:off x="838200" y="2260937"/>
              <a:ext cx="624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Selection of </a:t>
              </a:r>
              <a:r>
                <a:rPr lang="en-US" b="1" dirty="0" smtClean="0"/>
                <a:t>two subsequent</a:t>
              </a:r>
              <a:r>
                <a:rPr lang="en-US" dirty="0" smtClean="0"/>
                <a:t> comb pulses</a:t>
              </a:r>
              <a:endParaRPr lang="en-US" dirty="0"/>
            </a:p>
          </p:txBody>
        </p:sp>
        <p:cxnSp>
          <p:nvCxnSpPr>
            <p:cNvPr id="52" name="Straight Connector 17"/>
            <p:cNvCxnSpPr/>
            <p:nvPr/>
          </p:nvCxnSpPr>
          <p:spPr>
            <a:xfrm flipH="1">
              <a:off x="1809750" y="4083875"/>
              <a:ext cx="3657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Straight Connector 18"/>
            <p:cNvCxnSpPr/>
            <p:nvPr/>
          </p:nvCxnSpPr>
          <p:spPr>
            <a:xfrm flipH="1">
              <a:off x="1809750" y="4293425"/>
              <a:ext cx="3657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Straight Connector 19"/>
            <p:cNvCxnSpPr/>
            <p:nvPr/>
          </p:nvCxnSpPr>
          <p:spPr>
            <a:xfrm flipH="1">
              <a:off x="2809876" y="4083875"/>
              <a:ext cx="3657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Connector 20"/>
            <p:cNvCxnSpPr/>
            <p:nvPr/>
          </p:nvCxnSpPr>
          <p:spPr>
            <a:xfrm flipH="1">
              <a:off x="2809876" y="4293425"/>
              <a:ext cx="3657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6" name="Oval 23"/>
            <p:cNvSpPr/>
            <p:nvPr/>
          </p:nvSpPr>
          <p:spPr>
            <a:xfrm>
              <a:off x="1904998" y="4203615"/>
              <a:ext cx="182880" cy="182880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24"/>
            <p:cNvSpPr/>
            <p:nvPr/>
          </p:nvSpPr>
          <p:spPr>
            <a:xfrm>
              <a:off x="2947036" y="4248180"/>
              <a:ext cx="91440" cy="91440"/>
            </a:xfrm>
            <a:prstGeom prst="ellipse">
              <a:avLst/>
            </a:prstGeom>
            <a:solidFill>
              <a:srgbClr val="339933">
                <a:alpha val="60000"/>
              </a:srgb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25"/>
            <p:cNvSpPr/>
            <p:nvPr/>
          </p:nvSpPr>
          <p:spPr>
            <a:xfrm>
              <a:off x="2947036" y="4036250"/>
              <a:ext cx="91440" cy="91440"/>
            </a:xfrm>
            <a:prstGeom prst="ellipse">
              <a:avLst/>
            </a:prstGeom>
            <a:solidFill>
              <a:srgbClr val="339933">
                <a:alpha val="60000"/>
              </a:srgb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28"/>
            <p:cNvSpPr txBox="1"/>
            <p:nvPr/>
          </p:nvSpPr>
          <p:spPr>
            <a:xfrm>
              <a:off x="609600" y="3798125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6600"/>
                  </a:solidFill>
                </a:rPr>
                <a:t>Atomic</a:t>
              </a:r>
            </a:p>
            <a:p>
              <a:r>
                <a:rPr lang="en-US" dirty="0" smtClean="0">
                  <a:solidFill>
                    <a:srgbClr val="006600"/>
                  </a:solidFill>
                </a:rPr>
                <a:t>state</a:t>
              </a:r>
              <a:endParaRPr lang="en-US" dirty="0">
                <a:solidFill>
                  <a:srgbClr val="006600"/>
                </a:solidFill>
              </a:endParaRPr>
            </a:p>
          </p:txBody>
        </p:sp>
        <p:cxnSp>
          <p:nvCxnSpPr>
            <p:cNvPr id="60" name="Straight Connector 30"/>
            <p:cNvCxnSpPr/>
            <p:nvPr/>
          </p:nvCxnSpPr>
          <p:spPr>
            <a:xfrm flipH="1">
              <a:off x="3672840" y="4086255"/>
              <a:ext cx="3657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Connector 31"/>
            <p:cNvCxnSpPr/>
            <p:nvPr/>
          </p:nvCxnSpPr>
          <p:spPr>
            <a:xfrm flipH="1">
              <a:off x="3672840" y="4295805"/>
              <a:ext cx="3657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2" name="Oval 32"/>
            <p:cNvSpPr/>
            <p:nvPr/>
          </p:nvSpPr>
          <p:spPr>
            <a:xfrm>
              <a:off x="3831429" y="4262465"/>
              <a:ext cx="64008" cy="64008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33"/>
            <p:cNvSpPr/>
            <p:nvPr/>
          </p:nvSpPr>
          <p:spPr>
            <a:xfrm>
              <a:off x="3800476" y="4026725"/>
              <a:ext cx="118872" cy="118872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Arrow Connector 34"/>
            <p:cNvCxnSpPr/>
            <p:nvPr/>
          </p:nvCxnSpPr>
          <p:spPr>
            <a:xfrm flipV="1">
              <a:off x="6801882" y="2895600"/>
              <a:ext cx="0" cy="13716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5" name="Straight Arrow Connector 35"/>
            <p:cNvCxnSpPr/>
            <p:nvPr/>
          </p:nvCxnSpPr>
          <p:spPr>
            <a:xfrm rot="5400000" flipV="1">
              <a:off x="7487682" y="3581400"/>
              <a:ext cx="0" cy="13716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6" name="TextBox 36"/>
            <p:cNvSpPr txBox="1"/>
            <p:nvPr/>
          </p:nvSpPr>
          <p:spPr>
            <a:xfrm rot="16200000">
              <a:off x="5890009" y="2688224"/>
              <a:ext cx="1295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Signal</a:t>
              </a:r>
              <a:endParaRPr lang="en-US" sz="1600" dirty="0"/>
            </a:p>
          </p:txBody>
        </p:sp>
        <p:cxnSp>
          <p:nvCxnSpPr>
            <p:cNvPr id="67" name="Straight Arrow Connector 39"/>
            <p:cNvCxnSpPr/>
            <p:nvPr/>
          </p:nvCxnSpPr>
          <p:spPr>
            <a:xfrm>
              <a:off x="6945046" y="3830231"/>
              <a:ext cx="457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8" name="TextBox 40"/>
            <p:cNvSpPr txBox="1"/>
            <p:nvPr/>
          </p:nvSpPr>
          <p:spPr>
            <a:xfrm>
              <a:off x="7006732" y="3834639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δ</a:t>
              </a:r>
              <a:r>
                <a:rPr lang="en-US" dirty="0" smtClean="0"/>
                <a:t>t</a:t>
              </a:r>
              <a:endParaRPr lang="en-US" dirty="0"/>
            </a:p>
          </p:txBody>
        </p:sp>
        <p:pic>
          <p:nvPicPr>
            <p:cNvPr id="69" name="Picture 6" descr="C:\Users\Robert Altmann\Desktop\Maxime Stuff\Talks\Ramsey_fringe.png"/>
            <p:cNvPicPr>
              <a:picLocks noChangeAspect="1" noChangeArrowheads="1"/>
            </p:cNvPicPr>
            <p:nvPr/>
          </p:nvPicPr>
          <p:blipFill>
            <a:blip r:embed="rId3" cstate="print"/>
            <a:srcRect l="12500" t="9722" r="10417" b="11111"/>
            <a:stretch>
              <a:fillRect/>
            </a:stretch>
          </p:blipFill>
          <p:spPr bwMode="auto">
            <a:xfrm>
              <a:off x="7006732" y="3298479"/>
              <a:ext cx="304800" cy="410862"/>
            </a:xfrm>
            <a:prstGeom prst="rect">
              <a:avLst/>
            </a:prstGeom>
            <a:noFill/>
          </p:spPr>
        </p:pic>
        <p:sp>
          <p:nvSpPr>
            <p:cNvPr id="70" name="TextBox 4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09600" y="4749256"/>
              <a:ext cx="4182299" cy="369332"/>
            </a:xfrm>
            <a:prstGeom prst="rect">
              <a:avLst/>
            </a:prstGeom>
            <a:blipFill rotWithShape="1">
              <a:blip r:embed="rId4" cstate="print"/>
              <a:stretch>
                <a:fillRect t="-8197" r="-1458" b="-24590"/>
              </a:stretch>
            </a:blipFill>
          </p:spPr>
          <p:txBody>
            <a:bodyPr/>
            <a:lstStyle/>
            <a:p>
              <a:r>
                <a:rPr lang="fr-FR">
                  <a:noFill/>
                </a:rPr>
                <a:t> </a:t>
              </a:r>
            </a:p>
          </p:txBody>
        </p:sp>
        <p:sp>
          <p:nvSpPr>
            <p:cNvPr id="71" name="TextBox 43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10209" y="5206456"/>
              <a:ext cx="992644" cy="369332"/>
            </a:xfrm>
            <a:prstGeom prst="rect">
              <a:avLst/>
            </a:prstGeom>
            <a:blipFill rotWithShape="1">
              <a:blip r:embed="rId5" cstate="print"/>
              <a:stretch>
                <a:fillRect t="-8197" r="-7975" b="-24590"/>
              </a:stretch>
            </a:blipFill>
          </p:spPr>
          <p:txBody>
            <a:bodyPr/>
            <a:lstStyle/>
            <a:p>
              <a:r>
                <a:rPr lang="fr-FR">
                  <a:noFill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898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,2134"/>
  <p:tag name="ORIGINALWIDTH" val="2800,9"/>
  <p:tag name="LATEXADDIN" val="\documentclass{article}&#10;\usepackage{amsmath}&#10;\usepackage{xcolor}&#10;\pagestyle{empty}&#10;\begin{document}&#10;\begin{equation*}&#10;E(n,l,j)/h= \textcolor{blue}{-\frac{Z^2cR_{\infty}}{n^2}\frac{m_{red}}{m_e}} + \textcolor{violet}{\Delta(n,l,j)} +\textcolor{olive}{\frac{E_{NS}}{n^3}\delta_{l0} }&#10;\end{equation*}&#10;&#10;&#10;\end{document}"/>
  <p:tag name="IGUANATEXSIZE" val="16"/>
  <p:tag name="IGUANATEXCURSOR" val="248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serLab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68029</TotalTime>
  <Words>1139</Words>
  <Application>Microsoft Office PowerPoint</Application>
  <PresentationFormat>Breedbeeld</PresentationFormat>
  <Paragraphs>376</Paragraphs>
  <Slides>31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31</vt:i4>
      </vt:variant>
    </vt:vector>
  </HeadingPairs>
  <TitlesOfParts>
    <vt:vector size="48" baseType="lpstr">
      <vt:lpstr>ＭＳ Ｐゴシック</vt:lpstr>
      <vt:lpstr>ＭＳ Ｐゴシック</vt:lpstr>
      <vt:lpstr>Arial</vt:lpstr>
      <vt:lpstr>Calibri</vt:lpstr>
      <vt:lpstr>Calibri Light</vt:lpstr>
      <vt:lpstr>Cambria Math</vt:lpstr>
      <vt:lpstr>Comic Sans MS</vt:lpstr>
      <vt:lpstr>DejaVu Sans</vt:lpstr>
      <vt:lpstr>Liberation Sans</vt:lpstr>
      <vt:lpstr>Liberation Serif</vt:lpstr>
      <vt:lpstr>Lohit Devanagari</vt:lpstr>
      <vt:lpstr>Noto Sans CJK SC Regular</vt:lpstr>
      <vt:lpstr>Symbol</vt:lpstr>
      <vt:lpstr>Wingdings</vt:lpstr>
      <vt:lpstr>Kantoorthema</vt:lpstr>
      <vt:lpstr>LaserLab</vt:lpstr>
      <vt:lpstr>Default</vt:lpstr>
      <vt:lpstr>PowerPoint-presentatie</vt:lpstr>
      <vt:lpstr>Activities relating to the PRP</vt:lpstr>
      <vt:lpstr>1S-2S in He+</vt:lpstr>
      <vt:lpstr>1S-2S in He+</vt:lpstr>
      <vt:lpstr>High precision spectroscopy in the XUV</vt:lpstr>
      <vt:lpstr>High Harmonic Generation (HHG)</vt:lpstr>
      <vt:lpstr>High Harmonic Generation (HHG)</vt:lpstr>
      <vt:lpstr>High precision spectroscopy in the XUV</vt:lpstr>
      <vt:lpstr>Ramsey-Comb Spectroscopy</vt:lpstr>
      <vt:lpstr>Ramsey-Comb Spectroscopy</vt:lpstr>
      <vt:lpstr>The laser</vt:lpstr>
      <vt:lpstr>Xenon experiment</vt:lpstr>
      <vt:lpstr>Xenon experiment</vt:lpstr>
      <vt:lpstr>Key features He+ spectroscopy</vt:lpstr>
      <vt:lpstr>Setup</vt:lpstr>
      <vt:lpstr>Vacuum system</vt:lpstr>
      <vt:lpstr>Ion trap</vt:lpstr>
      <vt:lpstr>Cooling laser</vt:lpstr>
      <vt:lpstr>Moveable trap mount</vt:lpstr>
      <vt:lpstr>Brand new laser system</vt:lpstr>
      <vt:lpstr>Brand new laser system</vt:lpstr>
      <vt:lpstr>Current goal</vt:lpstr>
      <vt:lpstr>Harmonic spectrum</vt:lpstr>
      <vt:lpstr>Status</vt:lpstr>
      <vt:lpstr>Metastable helium experiment</vt:lpstr>
      <vt:lpstr>Metastable helium experiment</vt:lpstr>
      <vt:lpstr>He* setup</vt:lpstr>
      <vt:lpstr>Magic wavelength</vt:lpstr>
      <vt:lpstr>Systematics analysis</vt:lpstr>
      <vt:lpstr>Preliminary result</vt:lpstr>
      <vt:lpstr>Thank you for your attention!</vt:lpstr>
    </vt:vector>
  </TitlesOfParts>
  <Company>Vrije Universiteit Amsterdam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Elmer Gründeman</dc:creator>
  <cp:lastModifiedBy>Elmer Gründeman</cp:lastModifiedBy>
  <cp:revision>405</cp:revision>
  <dcterms:created xsi:type="dcterms:W3CDTF">2020-09-02T13:59:41Z</dcterms:created>
  <dcterms:modified xsi:type="dcterms:W3CDTF">2022-06-23T11:10:44Z</dcterms:modified>
</cp:coreProperties>
</file>