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499" r:id="rId3"/>
    <p:sldId id="312" r:id="rId4"/>
    <p:sldId id="372" r:id="rId5"/>
    <p:sldId id="350" r:id="rId6"/>
    <p:sldId id="352" r:id="rId7"/>
    <p:sldId id="389" r:id="rId8"/>
    <p:sldId id="351" r:id="rId9"/>
    <p:sldId id="386" r:id="rId10"/>
    <p:sldId id="401" r:id="rId11"/>
    <p:sldId id="400" r:id="rId12"/>
    <p:sldId id="392" r:id="rId13"/>
    <p:sldId id="403" r:id="rId14"/>
    <p:sldId id="496" r:id="rId15"/>
    <p:sldId id="497" r:id="rId16"/>
    <p:sldId id="500" r:id="rId17"/>
    <p:sldId id="443" r:id="rId18"/>
    <p:sldId id="374" r:id="rId19"/>
    <p:sldId id="495" r:id="rId20"/>
    <p:sldId id="458" r:id="rId21"/>
    <p:sldId id="433" r:id="rId22"/>
    <p:sldId id="464" r:id="rId23"/>
    <p:sldId id="434" r:id="rId24"/>
    <p:sldId id="30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D8E705-3EB7-A54B-A496-45718D65B6DF}">
          <p14:sldIdLst>
            <p14:sldId id="257"/>
            <p14:sldId id="499"/>
            <p14:sldId id="312"/>
            <p14:sldId id="372"/>
            <p14:sldId id="350"/>
            <p14:sldId id="352"/>
            <p14:sldId id="389"/>
            <p14:sldId id="351"/>
            <p14:sldId id="386"/>
            <p14:sldId id="401"/>
            <p14:sldId id="400"/>
            <p14:sldId id="392"/>
            <p14:sldId id="403"/>
            <p14:sldId id="496"/>
            <p14:sldId id="497"/>
            <p14:sldId id="500"/>
            <p14:sldId id="443"/>
            <p14:sldId id="374"/>
            <p14:sldId id="495"/>
            <p14:sldId id="458"/>
            <p14:sldId id="433"/>
            <p14:sldId id="464"/>
            <p14:sldId id="434"/>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C0F"/>
    <a:srgbClr val="F5AB31"/>
    <a:srgbClr val="6CFF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45"/>
    <p:restoredTop sz="94663"/>
  </p:normalViewPr>
  <p:slideViewPr>
    <p:cSldViewPr snapToGrid="0" snapToObjects="1">
      <p:cViewPr>
        <p:scale>
          <a:sx n="213" d="100"/>
          <a:sy n="213" d="100"/>
        </p:scale>
        <p:origin x="144" y="-39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51282-4C1C-DA40-BBEC-291CA98F00A8}" type="datetimeFigureOut">
              <a:rPr lang="en-US" smtClean="0"/>
              <a:t>6/18/22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5F228E-48B9-E647-91DC-B974B5F10D06}" type="slidenum">
              <a:rPr lang="en-US" smtClean="0"/>
              <a:t>‹#›</a:t>
            </a:fld>
            <a:endParaRPr lang="en-US"/>
          </a:p>
        </p:txBody>
      </p:sp>
    </p:spTree>
    <p:extLst>
      <p:ext uri="{BB962C8B-B14F-4D97-AF65-F5344CB8AC3E}">
        <p14:creationId xmlns:p14="http://schemas.microsoft.com/office/powerpoint/2010/main" val="1858593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5F228E-48B9-E647-91DC-B974B5F10D06}" type="slidenum">
              <a:rPr lang="en-US" smtClean="0"/>
              <a:t>1</a:t>
            </a:fld>
            <a:endParaRPr lang="en-US"/>
          </a:p>
        </p:txBody>
      </p:sp>
    </p:spTree>
    <p:extLst>
      <p:ext uri="{BB962C8B-B14F-4D97-AF65-F5344CB8AC3E}">
        <p14:creationId xmlns:p14="http://schemas.microsoft.com/office/powerpoint/2010/main" val="2029453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ACDB27-CDD4-4252-A662-59BDD4C78C4B}" type="slidenum">
              <a:rPr lang="en-US" smtClean="0"/>
              <a:t>4</a:t>
            </a:fld>
            <a:endParaRPr lang="en-US"/>
          </a:p>
        </p:txBody>
      </p:sp>
    </p:spTree>
    <p:extLst>
      <p:ext uri="{BB962C8B-B14F-4D97-AF65-F5344CB8AC3E}">
        <p14:creationId xmlns:p14="http://schemas.microsoft.com/office/powerpoint/2010/main" val="745350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Thank you for your interest in this work.  My name is Samuel Cooper and I’m going to talk about some of the work we’ve been doing at CSU on the Optical Deceleration of Atomic Hydrogen.  SO, in 2022, why is atomic hydrogen still interesting after being studied for the past 100+ years.  </a:t>
            </a:r>
          </a:p>
        </p:txBody>
      </p:sp>
      <p:sp>
        <p:nvSpPr>
          <p:cNvPr id="4" name="Slide Number Placeholder 3"/>
          <p:cNvSpPr>
            <a:spLocks noGrp="1"/>
          </p:cNvSpPr>
          <p:nvPr>
            <p:ph type="sldNum" sz="quarter" idx="5"/>
          </p:nvPr>
        </p:nvSpPr>
        <p:spPr/>
        <p:txBody>
          <a:bodyPr/>
          <a:lstStyle/>
          <a:p>
            <a:fld id="{E1B958EC-C3EE-4247-8107-70E6233FC97C}" type="slidenum">
              <a:rPr lang="en-US" smtClean="0"/>
              <a:t>17</a:t>
            </a:fld>
            <a:endParaRPr lang="en-US" dirty="0"/>
          </a:p>
        </p:txBody>
      </p:sp>
    </p:spTree>
    <p:extLst>
      <p:ext uri="{BB962C8B-B14F-4D97-AF65-F5344CB8AC3E}">
        <p14:creationId xmlns:p14="http://schemas.microsoft.com/office/powerpoint/2010/main" val="127184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 we constructed is based on these three levels of atomic hydrogen.  We use a high power 243 nm radiation source to excite the two-photon 1S-2S transition to populate the metastable state.  The atoms that are here have an average lifetime of 122 </a:t>
            </a:r>
            <a:r>
              <a:rPr lang="en-US" dirty="0" err="1"/>
              <a:t>ms.</a:t>
            </a:r>
            <a:r>
              <a:rPr lang="en-US" dirty="0"/>
              <a:t>  This allows us to interact a second laser beam that is detuned from the 2S-4P transition generating an optical lattice potential.  Because our source of atoms is moving at median speed of approximately 300 m/s we offset one direction of the optical lattice by a small frequency shift so that the lattice is comoving with the atomic beam.  For reasonable laser intensities and laser </a:t>
            </a:r>
            <a:r>
              <a:rPr lang="en-US" dirty="0" err="1"/>
              <a:t>detunings</a:t>
            </a:r>
            <a:r>
              <a:rPr lang="en-US" dirty="0"/>
              <a:t> from the 2S-4p transition, the optical lattice depth is approximately 15 m/s deep which allows us to capture a macroscopic fraction of the velocity distribution into the standing wave.  A static-moving lattice like this would </a:t>
            </a:r>
            <a:r>
              <a:rPr lang="en-US" dirty="0" err="1"/>
              <a:t>dnot</a:t>
            </a:r>
            <a:r>
              <a:rPr lang="en-US" dirty="0"/>
              <a:t> be able to affect the velocities that are trapped however, so we must perform some transformations of the lattice in order to affect the atomic trajectories.  </a:t>
            </a:r>
          </a:p>
        </p:txBody>
      </p:sp>
      <p:sp>
        <p:nvSpPr>
          <p:cNvPr id="4" name="Slide Number Placeholder 3"/>
          <p:cNvSpPr>
            <a:spLocks noGrp="1"/>
          </p:cNvSpPr>
          <p:nvPr>
            <p:ph type="sldNum" sz="quarter" idx="5"/>
          </p:nvPr>
        </p:nvSpPr>
        <p:spPr/>
        <p:txBody>
          <a:bodyPr/>
          <a:lstStyle/>
          <a:p>
            <a:fld id="{E1B958EC-C3EE-4247-8107-70E6233FC97C}" type="slidenum">
              <a:rPr lang="en-US" smtClean="0"/>
              <a:t>18</a:t>
            </a:fld>
            <a:endParaRPr lang="en-US"/>
          </a:p>
        </p:txBody>
      </p:sp>
    </p:spTree>
    <p:extLst>
      <p:ext uri="{BB962C8B-B14F-4D97-AF65-F5344CB8AC3E}">
        <p14:creationId xmlns:p14="http://schemas.microsoft.com/office/powerpoint/2010/main" val="2122448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B958EC-C3EE-4247-8107-70E6233FC97C}" type="slidenum">
              <a:rPr lang="en-US" smtClean="0"/>
              <a:t>19</a:t>
            </a:fld>
            <a:endParaRPr lang="en-US"/>
          </a:p>
        </p:txBody>
      </p:sp>
    </p:spTree>
    <p:extLst>
      <p:ext uri="{BB962C8B-B14F-4D97-AF65-F5344CB8AC3E}">
        <p14:creationId xmlns:p14="http://schemas.microsoft.com/office/powerpoint/2010/main" val="835289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 we use to then manipulate and control the atomic beam is outlined here on this slide.   In the graphic on the left, the blue function indicates the velocity of the lattice which initially begins around 300 m/s.  The lattice is intensity is shown in red however, so it begins shut off.  As soon as the lattice is beginning to decelerate we quickly snap on the lattice intensity with an amplitude modulator which loads atoms in to the standing wave potential.  We then decelerate the potential quickly over the pulse of the beam and when we’ve moved the lattice to a new selected speed, we rapidly shut the lattice off allowing the atoms to be release for detection or experiments. A monte-</a:t>
            </a:r>
            <a:r>
              <a:rPr lang="en-US" dirty="0" err="1"/>
              <a:t>carlo</a:t>
            </a:r>
            <a:r>
              <a:rPr lang="en-US" dirty="0"/>
              <a:t> simulation for atoms near the lattice initial speed is shown in the density plot here which shows that the atoms oscillate within the potential wells while the intensity is on, but end up slower at the shutoff of the lattice.</a:t>
            </a:r>
          </a:p>
        </p:txBody>
      </p:sp>
      <p:sp>
        <p:nvSpPr>
          <p:cNvPr id="4" name="Slide Number Placeholder 3"/>
          <p:cNvSpPr>
            <a:spLocks noGrp="1"/>
          </p:cNvSpPr>
          <p:nvPr>
            <p:ph type="sldNum" sz="quarter" idx="5"/>
          </p:nvPr>
        </p:nvSpPr>
        <p:spPr/>
        <p:txBody>
          <a:bodyPr/>
          <a:lstStyle/>
          <a:p>
            <a:fld id="{E1B958EC-C3EE-4247-8107-70E6233FC97C}" type="slidenum">
              <a:rPr lang="en-US" smtClean="0"/>
              <a:t>20</a:t>
            </a:fld>
            <a:endParaRPr lang="en-US"/>
          </a:p>
        </p:txBody>
      </p:sp>
    </p:spTree>
    <p:extLst>
      <p:ext uri="{BB962C8B-B14F-4D97-AF65-F5344CB8AC3E}">
        <p14:creationId xmlns:p14="http://schemas.microsoft.com/office/powerpoint/2010/main" val="420113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able to modulate the optical lattice with both an acceleration and a deceleration.  By controlling the Pockels Cell and Phase modulator simultaneously with a two channel RF generator, we are able to align the lattice intensity with varied portions of the lattice velocity profile.  Shown here are traces taken from a Michelson interferometer of the lattice pulse and lattice velocity.  Shown on the bottom right is a plot of the expected flux at the detector plane as we change the phase of the pulse from decelerating, to a quasi-stationary lattice, to an accelerating lattice.   Where we have highlighted this plot, there is a CEM which will see variation of the integrated signal off axis from the metastable beam which varies as we change the timing alignment of the pulse and modulation.</a:t>
            </a:r>
          </a:p>
        </p:txBody>
      </p:sp>
      <p:sp>
        <p:nvSpPr>
          <p:cNvPr id="4" name="Slide Number Placeholder 3"/>
          <p:cNvSpPr>
            <a:spLocks noGrp="1"/>
          </p:cNvSpPr>
          <p:nvPr>
            <p:ph type="sldNum" sz="quarter" idx="5"/>
          </p:nvPr>
        </p:nvSpPr>
        <p:spPr/>
        <p:txBody>
          <a:bodyPr/>
          <a:lstStyle/>
          <a:p>
            <a:fld id="{E1B958EC-C3EE-4247-8107-70E6233FC97C}" type="slidenum">
              <a:rPr lang="en-US" smtClean="0"/>
              <a:t>21</a:t>
            </a:fld>
            <a:endParaRPr lang="en-US"/>
          </a:p>
        </p:txBody>
      </p:sp>
    </p:spTree>
    <p:extLst>
      <p:ext uri="{BB962C8B-B14F-4D97-AF65-F5344CB8AC3E}">
        <p14:creationId xmlns:p14="http://schemas.microsoft.com/office/powerpoint/2010/main" val="3090015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able to modulate the optical lattice with both an acceleration and a deceleration.  By controlling the Pockels Cell and Phase modulator simultaneously with a two channel RF generator, we are able to align the lattice intensity with varied portions of the lattice velocity profile.  Shown here are traces taken from a Michelson interferometer of the lattice pulse and lattice velocity.  Shown on the bottom right is a plot of the expected flux at the detector plane as we change the phase of the pulse from decelerating, to a quasi-stationary lattice, to an accelerating lattice.   Where we have highlighted this plot, there is a CEM which will see variation of the integrated signal off axis from the metastable beam which varies as we change the timing alignment of the pulse and modulation.</a:t>
            </a:r>
          </a:p>
        </p:txBody>
      </p:sp>
      <p:sp>
        <p:nvSpPr>
          <p:cNvPr id="4" name="Slide Number Placeholder 3"/>
          <p:cNvSpPr>
            <a:spLocks noGrp="1"/>
          </p:cNvSpPr>
          <p:nvPr>
            <p:ph type="sldNum" sz="quarter" idx="5"/>
          </p:nvPr>
        </p:nvSpPr>
        <p:spPr/>
        <p:txBody>
          <a:bodyPr/>
          <a:lstStyle/>
          <a:p>
            <a:fld id="{E1B958EC-C3EE-4247-8107-70E6233FC97C}" type="slidenum">
              <a:rPr lang="en-US" smtClean="0"/>
              <a:t>22</a:t>
            </a:fld>
            <a:endParaRPr lang="en-US"/>
          </a:p>
        </p:txBody>
      </p:sp>
    </p:spTree>
    <p:extLst>
      <p:ext uri="{BB962C8B-B14F-4D97-AF65-F5344CB8AC3E}">
        <p14:creationId xmlns:p14="http://schemas.microsoft.com/office/powerpoint/2010/main" val="2250125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be interesting to look at dedicated high pulse energy pulsed laser sources instead of switching CW and dumping the extra power</a:t>
            </a:r>
          </a:p>
          <a:p>
            <a:r>
              <a:rPr lang="en-US" dirty="0"/>
              <a:t>Acceleration defined by electro-optical phase modulator, there’s no immediate fundamental limit to the voltage applied</a:t>
            </a:r>
          </a:p>
          <a:p>
            <a:r>
              <a:rPr lang="en-US" dirty="0"/>
              <a:t>More power could be larger beams </a:t>
            </a:r>
          </a:p>
          <a:p>
            <a:endParaRPr lang="en-US" dirty="0"/>
          </a:p>
          <a:p>
            <a:r>
              <a:rPr lang="en-US" dirty="0"/>
              <a:t>Here is an example of a result of tuning this pulse alignment with the RF generator which shows the control of the atomic trajectories with the optical lattice.  We notice a minimum signal when the lattice is tuned to the “stationary” places on the sinusoidal lattice velocity modulation, and a maximum where the lattice is in deceleration mode.  It is interesting to note that the lattice is additionally able to decelerate atoms when the lattice is speeding up.  This can easily be understood as the method akin to the “paddle slower” where atoms that are starting on a slope that rapid accelerates away from it wind up being imparted with a backward going momentum in the original frame.  This data represents 5 seconds of integration time at each point, and shows the modulation of nearly 10% of their original velocity in a 40 ns duration.  </a:t>
            </a:r>
          </a:p>
        </p:txBody>
      </p:sp>
      <p:sp>
        <p:nvSpPr>
          <p:cNvPr id="4" name="Slide Number Placeholder 3"/>
          <p:cNvSpPr>
            <a:spLocks noGrp="1"/>
          </p:cNvSpPr>
          <p:nvPr>
            <p:ph type="sldNum" sz="quarter" idx="5"/>
          </p:nvPr>
        </p:nvSpPr>
        <p:spPr/>
        <p:txBody>
          <a:bodyPr/>
          <a:lstStyle/>
          <a:p>
            <a:fld id="{E1B958EC-C3EE-4247-8107-70E6233FC97C}" type="slidenum">
              <a:rPr lang="en-US" smtClean="0"/>
              <a:t>23</a:t>
            </a:fld>
            <a:endParaRPr lang="en-US"/>
          </a:p>
        </p:txBody>
      </p:sp>
    </p:spTree>
    <p:extLst>
      <p:ext uri="{BB962C8B-B14F-4D97-AF65-F5344CB8AC3E}">
        <p14:creationId xmlns:p14="http://schemas.microsoft.com/office/powerpoint/2010/main" val="3501712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36A16-38BC-444D-A0D3-895E3333F1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2E9DD7-1C25-D246-BF49-E1CE8133D9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EE6FC9-4CAB-B245-AD97-EADEBD035ADD}"/>
              </a:ext>
            </a:extLst>
          </p:cNvPr>
          <p:cNvSpPr>
            <a:spLocks noGrp="1"/>
          </p:cNvSpPr>
          <p:nvPr>
            <p:ph type="dt" sz="half" idx="10"/>
          </p:nvPr>
        </p:nvSpPr>
        <p:spPr/>
        <p:txBody>
          <a:bodyPr/>
          <a:lstStyle/>
          <a:p>
            <a:fld id="{4A8A6253-9362-5843-B57B-5E6375E932A6}" type="datetimeFigureOut">
              <a:rPr lang="en-US" smtClean="0"/>
              <a:t>6/18/22</a:t>
            </a:fld>
            <a:endParaRPr lang="en-US"/>
          </a:p>
        </p:txBody>
      </p:sp>
      <p:sp>
        <p:nvSpPr>
          <p:cNvPr id="5" name="Footer Placeholder 4">
            <a:extLst>
              <a:ext uri="{FF2B5EF4-FFF2-40B4-BE49-F238E27FC236}">
                <a16:creationId xmlns:a16="http://schemas.microsoft.com/office/drawing/2014/main" id="{A6AA98AE-3287-9148-9A9A-08CFCB6E3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10060-FE16-E746-984F-AB0195FFF542}"/>
              </a:ext>
            </a:extLst>
          </p:cNvPr>
          <p:cNvSpPr>
            <a:spLocks noGrp="1"/>
          </p:cNvSpPr>
          <p:nvPr>
            <p:ph type="sldNum" sz="quarter" idx="12"/>
          </p:nvPr>
        </p:nvSpPr>
        <p:spPr/>
        <p:txBody>
          <a:bodyPr/>
          <a:lstStyle/>
          <a:p>
            <a:fld id="{CF115025-EE13-204E-819D-3DE2934AA205}" type="slidenum">
              <a:rPr lang="en-US" smtClean="0"/>
              <a:t>‹#›</a:t>
            </a:fld>
            <a:endParaRPr lang="en-US"/>
          </a:p>
        </p:txBody>
      </p:sp>
    </p:spTree>
    <p:extLst>
      <p:ext uri="{BB962C8B-B14F-4D97-AF65-F5344CB8AC3E}">
        <p14:creationId xmlns:p14="http://schemas.microsoft.com/office/powerpoint/2010/main" val="3720873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CC2E-7C6A-4E43-8A7A-A0DD363E2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56D9DC-5533-A84D-99A5-01F424A7EA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CF812-7F9B-3742-B29A-743E4B2C4441}"/>
              </a:ext>
            </a:extLst>
          </p:cNvPr>
          <p:cNvSpPr>
            <a:spLocks noGrp="1"/>
          </p:cNvSpPr>
          <p:nvPr>
            <p:ph type="dt" sz="half" idx="10"/>
          </p:nvPr>
        </p:nvSpPr>
        <p:spPr/>
        <p:txBody>
          <a:bodyPr/>
          <a:lstStyle/>
          <a:p>
            <a:fld id="{4A8A6253-9362-5843-B57B-5E6375E932A6}" type="datetimeFigureOut">
              <a:rPr lang="en-US" smtClean="0"/>
              <a:t>6/18/22</a:t>
            </a:fld>
            <a:endParaRPr lang="en-US"/>
          </a:p>
        </p:txBody>
      </p:sp>
      <p:sp>
        <p:nvSpPr>
          <p:cNvPr id="5" name="Footer Placeholder 4">
            <a:extLst>
              <a:ext uri="{FF2B5EF4-FFF2-40B4-BE49-F238E27FC236}">
                <a16:creationId xmlns:a16="http://schemas.microsoft.com/office/drawing/2014/main" id="{9B17F165-59DF-E24B-823A-28D4EEF35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FB1D7-400E-C04A-AC77-CEC697C6C439}"/>
              </a:ext>
            </a:extLst>
          </p:cNvPr>
          <p:cNvSpPr>
            <a:spLocks noGrp="1"/>
          </p:cNvSpPr>
          <p:nvPr>
            <p:ph type="sldNum" sz="quarter" idx="12"/>
          </p:nvPr>
        </p:nvSpPr>
        <p:spPr/>
        <p:txBody>
          <a:bodyPr/>
          <a:lstStyle/>
          <a:p>
            <a:fld id="{CF115025-EE13-204E-819D-3DE2934AA205}" type="slidenum">
              <a:rPr lang="en-US" smtClean="0"/>
              <a:t>‹#›</a:t>
            </a:fld>
            <a:endParaRPr lang="en-US"/>
          </a:p>
        </p:txBody>
      </p:sp>
    </p:spTree>
    <p:extLst>
      <p:ext uri="{BB962C8B-B14F-4D97-AF65-F5344CB8AC3E}">
        <p14:creationId xmlns:p14="http://schemas.microsoft.com/office/powerpoint/2010/main" val="2886241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61F52D-160C-E245-B7A8-F715AB375D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21B006-E3BF-BE4D-8BAD-72D65C45D4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E4868-0336-EB40-8142-D05D7DEA5B42}"/>
              </a:ext>
            </a:extLst>
          </p:cNvPr>
          <p:cNvSpPr>
            <a:spLocks noGrp="1"/>
          </p:cNvSpPr>
          <p:nvPr>
            <p:ph type="dt" sz="half" idx="10"/>
          </p:nvPr>
        </p:nvSpPr>
        <p:spPr/>
        <p:txBody>
          <a:bodyPr/>
          <a:lstStyle/>
          <a:p>
            <a:fld id="{4A8A6253-9362-5843-B57B-5E6375E932A6}" type="datetimeFigureOut">
              <a:rPr lang="en-US" smtClean="0"/>
              <a:t>6/18/22</a:t>
            </a:fld>
            <a:endParaRPr lang="en-US"/>
          </a:p>
        </p:txBody>
      </p:sp>
      <p:sp>
        <p:nvSpPr>
          <p:cNvPr id="5" name="Footer Placeholder 4">
            <a:extLst>
              <a:ext uri="{FF2B5EF4-FFF2-40B4-BE49-F238E27FC236}">
                <a16:creationId xmlns:a16="http://schemas.microsoft.com/office/drawing/2014/main" id="{14D6224A-A77C-FE41-8056-F458032C8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CB5CD2-2595-454D-B265-E84959CAD898}"/>
              </a:ext>
            </a:extLst>
          </p:cNvPr>
          <p:cNvSpPr>
            <a:spLocks noGrp="1"/>
          </p:cNvSpPr>
          <p:nvPr>
            <p:ph type="sldNum" sz="quarter" idx="12"/>
          </p:nvPr>
        </p:nvSpPr>
        <p:spPr/>
        <p:txBody>
          <a:bodyPr/>
          <a:lstStyle/>
          <a:p>
            <a:fld id="{CF115025-EE13-204E-819D-3DE2934AA205}" type="slidenum">
              <a:rPr lang="en-US" smtClean="0"/>
              <a:t>‹#›</a:t>
            </a:fld>
            <a:endParaRPr lang="en-US"/>
          </a:p>
        </p:txBody>
      </p:sp>
    </p:spTree>
    <p:extLst>
      <p:ext uri="{BB962C8B-B14F-4D97-AF65-F5344CB8AC3E}">
        <p14:creationId xmlns:p14="http://schemas.microsoft.com/office/powerpoint/2010/main" val="3180187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54F5-069A-AD45-B48F-0E7FD9400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563B0F-1C2E-B147-8C81-2E67F4584E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E212E-5892-4944-BF47-4BF90C3227E7}"/>
              </a:ext>
            </a:extLst>
          </p:cNvPr>
          <p:cNvSpPr>
            <a:spLocks noGrp="1"/>
          </p:cNvSpPr>
          <p:nvPr>
            <p:ph type="dt" sz="half" idx="10"/>
          </p:nvPr>
        </p:nvSpPr>
        <p:spPr/>
        <p:txBody>
          <a:bodyPr/>
          <a:lstStyle/>
          <a:p>
            <a:fld id="{4A8A6253-9362-5843-B57B-5E6375E932A6}" type="datetimeFigureOut">
              <a:rPr lang="en-US" smtClean="0"/>
              <a:t>6/18/22</a:t>
            </a:fld>
            <a:endParaRPr lang="en-US"/>
          </a:p>
        </p:txBody>
      </p:sp>
      <p:sp>
        <p:nvSpPr>
          <p:cNvPr id="5" name="Footer Placeholder 4">
            <a:extLst>
              <a:ext uri="{FF2B5EF4-FFF2-40B4-BE49-F238E27FC236}">
                <a16:creationId xmlns:a16="http://schemas.microsoft.com/office/drawing/2014/main" id="{C843E4DA-67F2-A540-8ABC-477DF3358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112D4-1187-7344-8E59-0128BCE5D010}"/>
              </a:ext>
            </a:extLst>
          </p:cNvPr>
          <p:cNvSpPr>
            <a:spLocks noGrp="1"/>
          </p:cNvSpPr>
          <p:nvPr>
            <p:ph type="sldNum" sz="quarter" idx="12"/>
          </p:nvPr>
        </p:nvSpPr>
        <p:spPr/>
        <p:txBody>
          <a:bodyPr/>
          <a:lstStyle/>
          <a:p>
            <a:fld id="{CF115025-EE13-204E-819D-3DE2934AA205}" type="slidenum">
              <a:rPr lang="en-US" smtClean="0"/>
              <a:t>‹#›</a:t>
            </a:fld>
            <a:endParaRPr lang="en-US"/>
          </a:p>
        </p:txBody>
      </p:sp>
    </p:spTree>
    <p:extLst>
      <p:ext uri="{BB962C8B-B14F-4D97-AF65-F5344CB8AC3E}">
        <p14:creationId xmlns:p14="http://schemas.microsoft.com/office/powerpoint/2010/main" val="2691253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B2DE-0365-EA4A-801F-FA6E45881D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3F38BC-53FA-9347-839B-7FDAEA274C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194830-EF7D-C74B-B29C-1B09A4A2E6B8}"/>
              </a:ext>
            </a:extLst>
          </p:cNvPr>
          <p:cNvSpPr>
            <a:spLocks noGrp="1"/>
          </p:cNvSpPr>
          <p:nvPr>
            <p:ph type="dt" sz="half" idx="10"/>
          </p:nvPr>
        </p:nvSpPr>
        <p:spPr/>
        <p:txBody>
          <a:bodyPr/>
          <a:lstStyle/>
          <a:p>
            <a:fld id="{4A8A6253-9362-5843-B57B-5E6375E932A6}" type="datetimeFigureOut">
              <a:rPr lang="en-US" smtClean="0"/>
              <a:t>6/18/22</a:t>
            </a:fld>
            <a:endParaRPr lang="en-US"/>
          </a:p>
        </p:txBody>
      </p:sp>
      <p:sp>
        <p:nvSpPr>
          <p:cNvPr id="5" name="Footer Placeholder 4">
            <a:extLst>
              <a:ext uri="{FF2B5EF4-FFF2-40B4-BE49-F238E27FC236}">
                <a16:creationId xmlns:a16="http://schemas.microsoft.com/office/drawing/2014/main" id="{AE7BB579-3751-9444-BEF7-9EB394C58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76DB6-3A82-6E4A-97D7-5AE4821EDA1A}"/>
              </a:ext>
            </a:extLst>
          </p:cNvPr>
          <p:cNvSpPr>
            <a:spLocks noGrp="1"/>
          </p:cNvSpPr>
          <p:nvPr>
            <p:ph type="sldNum" sz="quarter" idx="12"/>
          </p:nvPr>
        </p:nvSpPr>
        <p:spPr/>
        <p:txBody>
          <a:bodyPr/>
          <a:lstStyle/>
          <a:p>
            <a:fld id="{CF115025-EE13-204E-819D-3DE2934AA205}" type="slidenum">
              <a:rPr lang="en-US" smtClean="0"/>
              <a:t>‹#›</a:t>
            </a:fld>
            <a:endParaRPr lang="en-US"/>
          </a:p>
        </p:txBody>
      </p:sp>
    </p:spTree>
    <p:extLst>
      <p:ext uri="{BB962C8B-B14F-4D97-AF65-F5344CB8AC3E}">
        <p14:creationId xmlns:p14="http://schemas.microsoft.com/office/powerpoint/2010/main" val="226431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0473-38FA-8643-8BD3-E1020F3F55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F4DAD5-334A-8541-A18C-7B5799E429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60F171-901B-F44F-B5B9-9D262FDDE2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8C710C-F9C5-A846-A5B9-9958920795FC}"/>
              </a:ext>
            </a:extLst>
          </p:cNvPr>
          <p:cNvSpPr>
            <a:spLocks noGrp="1"/>
          </p:cNvSpPr>
          <p:nvPr>
            <p:ph type="dt" sz="half" idx="10"/>
          </p:nvPr>
        </p:nvSpPr>
        <p:spPr/>
        <p:txBody>
          <a:bodyPr/>
          <a:lstStyle/>
          <a:p>
            <a:fld id="{4A8A6253-9362-5843-B57B-5E6375E932A6}" type="datetimeFigureOut">
              <a:rPr lang="en-US" smtClean="0"/>
              <a:t>6/18/22</a:t>
            </a:fld>
            <a:endParaRPr lang="en-US"/>
          </a:p>
        </p:txBody>
      </p:sp>
      <p:sp>
        <p:nvSpPr>
          <p:cNvPr id="6" name="Footer Placeholder 5">
            <a:extLst>
              <a:ext uri="{FF2B5EF4-FFF2-40B4-BE49-F238E27FC236}">
                <a16:creationId xmlns:a16="http://schemas.microsoft.com/office/drawing/2014/main" id="{BB9F6654-8C80-8C4E-9EF9-95B1A1BA5B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455605-9CB1-5547-9CA0-638660A5A7A0}"/>
              </a:ext>
            </a:extLst>
          </p:cNvPr>
          <p:cNvSpPr>
            <a:spLocks noGrp="1"/>
          </p:cNvSpPr>
          <p:nvPr>
            <p:ph type="sldNum" sz="quarter" idx="12"/>
          </p:nvPr>
        </p:nvSpPr>
        <p:spPr/>
        <p:txBody>
          <a:bodyPr/>
          <a:lstStyle/>
          <a:p>
            <a:fld id="{CF115025-EE13-204E-819D-3DE2934AA205}" type="slidenum">
              <a:rPr lang="en-US" smtClean="0"/>
              <a:t>‹#›</a:t>
            </a:fld>
            <a:endParaRPr lang="en-US"/>
          </a:p>
        </p:txBody>
      </p:sp>
    </p:spTree>
    <p:extLst>
      <p:ext uri="{BB962C8B-B14F-4D97-AF65-F5344CB8AC3E}">
        <p14:creationId xmlns:p14="http://schemas.microsoft.com/office/powerpoint/2010/main" val="2385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EE863-57DE-144E-820E-173AA1979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5C8351-AE63-2B40-82D0-5160780984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667BC3-8C34-C044-8BBF-AFEC755105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146F56-184A-6948-9D12-A9A7ED35DD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234D94-2CD0-B942-8C22-24196E63D8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4C097C-BF5A-C242-9C6E-3EBF67336846}"/>
              </a:ext>
            </a:extLst>
          </p:cNvPr>
          <p:cNvSpPr>
            <a:spLocks noGrp="1"/>
          </p:cNvSpPr>
          <p:nvPr>
            <p:ph type="dt" sz="half" idx="10"/>
          </p:nvPr>
        </p:nvSpPr>
        <p:spPr/>
        <p:txBody>
          <a:bodyPr/>
          <a:lstStyle/>
          <a:p>
            <a:fld id="{4A8A6253-9362-5843-B57B-5E6375E932A6}" type="datetimeFigureOut">
              <a:rPr lang="en-US" smtClean="0"/>
              <a:t>6/18/22</a:t>
            </a:fld>
            <a:endParaRPr lang="en-US"/>
          </a:p>
        </p:txBody>
      </p:sp>
      <p:sp>
        <p:nvSpPr>
          <p:cNvPr id="8" name="Footer Placeholder 7">
            <a:extLst>
              <a:ext uri="{FF2B5EF4-FFF2-40B4-BE49-F238E27FC236}">
                <a16:creationId xmlns:a16="http://schemas.microsoft.com/office/drawing/2014/main" id="{F3DE5130-D23C-6740-8789-0A43CB5367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B258FB-2DBE-C04A-BADE-CFB330CEB1B9}"/>
              </a:ext>
            </a:extLst>
          </p:cNvPr>
          <p:cNvSpPr>
            <a:spLocks noGrp="1"/>
          </p:cNvSpPr>
          <p:nvPr>
            <p:ph type="sldNum" sz="quarter" idx="12"/>
          </p:nvPr>
        </p:nvSpPr>
        <p:spPr/>
        <p:txBody>
          <a:bodyPr/>
          <a:lstStyle/>
          <a:p>
            <a:fld id="{CF115025-EE13-204E-819D-3DE2934AA205}" type="slidenum">
              <a:rPr lang="en-US" smtClean="0"/>
              <a:t>‹#›</a:t>
            </a:fld>
            <a:endParaRPr lang="en-US"/>
          </a:p>
        </p:txBody>
      </p:sp>
    </p:spTree>
    <p:extLst>
      <p:ext uri="{BB962C8B-B14F-4D97-AF65-F5344CB8AC3E}">
        <p14:creationId xmlns:p14="http://schemas.microsoft.com/office/powerpoint/2010/main" val="384157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576D7-A5E1-4D4F-99D6-E6C7B98346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565B11-6846-F043-A1A4-B730014FBACF}"/>
              </a:ext>
            </a:extLst>
          </p:cNvPr>
          <p:cNvSpPr>
            <a:spLocks noGrp="1"/>
          </p:cNvSpPr>
          <p:nvPr>
            <p:ph type="dt" sz="half" idx="10"/>
          </p:nvPr>
        </p:nvSpPr>
        <p:spPr/>
        <p:txBody>
          <a:bodyPr/>
          <a:lstStyle/>
          <a:p>
            <a:fld id="{4A8A6253-9362-5843-B57B-5E6375E932A6}" type="datetimeFigureOut">
              <a:rPr lang="en-US" smtClean="0"/>
              <a:t>6/18/22</a:t>
            </a:fld>
            <a:endParaRPr lang="en-US"/>
          </a:p>
        </p:txBody>
      </p:sp>
      <p:sp>
        <p:nvSpPr>
          <p:cNvPr id="4" name="Footer Placeholder 3">
            <a:extLst>
              <a:ext uri="{FF2B5EF4-FFF2-40B4-BE49-F238E27FC236}">
                <a16:creationId xmlns:a16="http://schemas.microsoft.com/office/drawing/2014/main" id="{C62843E7-AA7E-3A4A-9FA5-070582BBA4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C00673-1DB1-3C42-90D3-6BF6CED9B8E8}"/>
              </a:ext>
            </a:extLst>
          </p:cNvPr>
          <p:cNvSpPr>
            <a:spLocks noGrp="1"/>
          </p:cNvSpPr>
          <p:nvPr>
            <p:ph type="sldNum" sz="quarter" idx="12"/>
          </p:nvPr>
        </p:nvSpPr>
        <p:spPr/>
        <p:txBody>
          <a:bodyPr/>
          <a:lstStyle/>
          <a:p>
            <a:fld id="{CF115025-EE13-204E-819D-3DE2934AA205}" type="slidenum">
              <a:rPr lang="en-US" smtClean="0"/>
              <a:t>‹#›</a:t>
            </a:fld>
            <a:endParaRPr lang="en-US"/>
          </a:p>
        </p:txBody>
      </p:sp>
    </p:spTree>
    <p:extLst>
      <p:ext uri="{BB962C8B-B14F-4D97-AF65-F5344CB8AC3E}">
        <p14:creationId xmlns:p14="http://schemas.microsoft.com/office/powerpoint/2010/main" val="3938231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927D9C-349B-AB49-92DB-F33024EC1F20}"/>
              </a:ext>
            </a:extLst>
          </p:cNvPr>
          <p:cNvSpPr>
            <a:spLocks noGrp="1"/>
          </p:cNvSpPr>
          <p:nvPr>
            <p:ph type="dt" sz="half" idx="10"/>
          </p:nvPr>
        </p:nvSpPr>
        <p:spPr/>
        <p:txBody>
          <a:bodyPr/>
          <a:lstStyle/>
          <a:p>
            <a:fld id="{4A8A6253-9362-5843-B57B-5E6375E932A6}" type="datetimeFigureOut">
              <a:rPr lang="en-US" smtClean="0"/>
              <a:t>6/18/22</a:t>
            </a:fld>
            <a:endParaRPr lang="en-US"/>
          </a:p>
        </p:txBody>
      </p:sp>
      <p:sp>
        <p:nvSpPr>
          <p:cNvPr id="3" name="Footer Placeholder 2">
            <a:extLst>
              <a:ext uri="{FF2B5EF4-FFF2-40B4-BE49-F238E27FC236}">
                <a16:creationId xmlns:a16="http://schemas.microsoft.com/office/drawing/2014/main" id="{CE20E15D-053A-4E4C-8837-3C0164FA2F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E7479D-6975-5849-A1D8-4EAB333FC324}"/>
              </a:ext>
            </a:extLst>
          </p:cNvPr>
          <p:cNvSpPr>
            <a:spLocks noGrp="1"/>
          </p:cNvSpPr>
          <p:nvPr>
            <p:ph type="sldNum" sz="quarter" idx="12"/>
          </p:nvPr>
        </p:nvSpPr>
        <p:spPr/>
        <p:txBody>
          <a:bodyPr/>
          <a:lstStyle/>
          <a:p>
            <a:fld id="{CF115025-EE13-204E-819D-3DE2934AA205}" type="slidenum">
              <a:rPr lang="en-US" smtClean="0"/>
              <a:t>‹#›</a:t>
            </a:fld>
            <a:endParaRPr lang="en-US"/>
          </a:p>
        </p:txBody>
      </p:sp>
    </p:spTree>
    <p:extLst>
      <p:ext uri="{BB962C8B-B14F-4D97-AF65-F5344CB8AC3E}">
        <p14:creationId xmlns:p14="http://schemas.microsoft.com/office/powerpoint/2010/main" val="1879753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3CB3-6582-C14B-B628-BBB2140B62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AFE030-F363-6043-9741-42A82E2AFB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1F3114-07A5-F84D-ABF1-033DF368A1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110376-EEAA-4147-AD3C-E6E242AF050C}"/>
              </a:ext>
            </a:extLst>
          </p:cNvPr>
          <p:cNvSpPr>
            <a:spLocks noGrp="1"/>
          </p:cNvSpPr>
          <p:nvPr>
            <p:ph type="dt" sz="half" idx="10"/>
          </p:nvPr>
        </p:nvSpPr>
        <p:spPr/>
        <p:txBody>
          <a:bodyPr/>
          <a:lstStyle/>
          <a:p>
            <a:fld id="{4A8A6253-9362-5843-B57B-5E6375E932A6}" type="datetimeFigureOut">
              <a:rPr lang="en-US" smtClean="0"/>
              <a:t>6/18/22</a:t>
            </a:fld>
            <a:endParaRPr lang="en-US"/>
          </a:p>
        </p:txBody>
      </p:sp>
      <p:sp>
        <p:nvSpPr>
          <p:cNvPr id="6" name="Footer Placeholder 5">
            <a:extLst>
              <a:ext uri="{FF2B5EF4-FFF2-40B4-BE49-F238E27FC236}">
                <a16:creationId xmlns:a16="http://schemas.microsoft.com/office/drawing/2014/main" id="{A817DDC0-3F16-5C4C-9C9E-7ED64CB2AA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C237A3-A857-574B-A192-47C64D04B3BA}"/>
              </a:ext>
            </a:extLst>
          </p:cNvPr>
          <p:cNvSpPr>
            <a:spLocks noGrp="1"/>
          </p:cNvSpPr>
          <p:nvPr>
            <p:ph type="sldNum" sz="quarter" idx="12"/>
          </p:nvPr>
        </p:nvSpPr>
        <p:spPr/>
        <p:txBody>
          <a:bodyPr/>
          <a:lstStyle/>
          <a:p>
            <a:fld id="{CF115025-EE13-204E-819D-3DE2934AA205}" type="slidenum">
              <a:rPr lang="en-US" smtClean="0"/>
              <a:t>‹#›</a:t>
            </a:fld>
            <a:endParaRPr lang="en-US"/>
          </a:p>
        </p:txBody>
      </p:sp>
    </p:spTree>
    <p:extLst>
      <p:ext uri="{BB962C8B-B14F-4D97-AF65-F5344CB8AC3E}">
        <p14:creationId xmlns:p14="http://schemas.microsoft.com/office/powerpoint/2010/main" val="445315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90A57-08A8-BC42-9110-0F7332800D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4A2768-E950-3143-A342-4ABBBAB443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B0EB65-16F1-184D-BF8F-29AA9A6DA6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BE527D-7FB0-A14E-87EB-FABD9B31843E}"/>
              </a:ext>
            </a:extLst>
          </p:cNvPr>
          <p:cNvSpPr>
            <a:spLocks noGrp="1"/>
          </p:cNvSpPr>
          <p:nvPr>
            <p:ph type="dt" sz="half" idx="10"/>
          </p:nvPr>
        </p:nvSpPr>
        <p:spPr/>
        <p:txBody>
          <a:bodyPr/>
          <a:lstStyle/>
          <a:p>
            <a:fld id="{4A8A6253-9362-5843-B57B-5E6375E932A6}" type="datetimeFigureOut">
              <a:rPr lang="en-US" smtClean="0"/>
              <a:t>6/18/22</a:t>
            </a:fld>
            <a:endParaRPr lang="en-US"/>
          </a:p>
        </p:txBody>
      </p:sp>
      <p:sp>
        <p:nvSpPr>
          <p:cNvPr id="6" name="Footer Placeholder 5">
            <a:extLst>
              <a:ext uri="{FF2B5EF4-FFF2-40B4-BE49-F238E27FC236}">
                <a16:creationId xmlns:a16="http://schemas.microsoft.com/office/drawing/2014/main" id="{5D111424-CC7B-D445-AD70-7E3144BE94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F5023E-4CD8-FC41-8840-D848A64E99BD}"/>
              </a:ext>
            </a:extLst>
          </p:cNvPr>
          <p:cNvSpPr>
            <a:spLocks noGrp="1"/>
          </p:cNvSpPr>
          <p:nvPr>
            <p:ph type="sldNum" sz="quarter" idx="12"/>
          </p:nvPr>
        </p:nvSpPr>
        <p:spPr/>
        <p:txBody>
          <a:bodyPr/>
          <a:lstStyle/>
          <a:p>
            <a:fld id="{CF115025-EE13-204E-819D-3DE2934AA205}" type="slidenum">
              <a:rPr lang="en-US" smtClean="0"/>
              <a:t>‹#›</a:t>
            </a:fld>
            <a:endParaRPr lang="en-US"/>
          </a:p>
        </p:txBody>
      </p:sp>
    </p:spTree>
    <p:extLst>
      <p:ext uri="{BB962C8B-B14F-4D97-AF65-F5344CB8AC3E}">
        <p14:creationId xmlns:p14="http://schemas.microsoft.com/office/powerpoint/2010/main" val="2822952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FB248B-EE76-5045-B2BE-5FAEC3478E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1A6DAF-294C-1145-83CB-AFA42875D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940C38-8A63-B54A-8CD6-24C6EFE787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A6253-9362-5843-B57B-5E6375E932A6}" type="datetimeFigureOut">
              <a:rPr lang="en-US" smtClean="0"/>
              <a:t>6/18/22</a:t>
            </a:fld>
            <a:endParaRPr lang="en-US"/>
          </a:p>
        </p:txBody>
      </p:sp>
      <p:sp>
        <p:nvSpPr>
          <p:cNvPr id="5" name="Footer Placeholder 4">
            <a:extLst>
              <a:ext uri="{FF2B5EF4-FFF2-40B4-BE49-F238E27FC236}">
                <a16:creationId xmlns:a16="http://schemas.microsoft.com/office/drawing/2014/main" id="{D35E8B32-EB96-7B4D-9EF9-8E664B3058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260AEA-8736-ED4F-ACCB-20BDB1C269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15025-EE13-204E-819D-3DE2934AA205}" type="slidenum">
              <a:rPr lang="en-US" smtClean="0"/>
              <a:t>‹#›</a:t>
            </a:fld>
            <a:endParaRPr lang="en-US"/>
          </a:p>
        </p:txBody>
      </p:sp>
    </p:spTree>
    <p:extLst>
      <p:ext uri="{BB962C8B-B14F-4D97-AF65-F5344CB8AC3E}">
        <p14:creationId xmlns:p14="http://schemas.microsoft.com/office/powerpoint/2010/main" val="932254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110.png"/><Relationship Id="rId12" Type="http://schemas.openxmlformats.org/officeDocument/2006/relationships/image" Target="../media/image26.png"/><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10.png"/><Relationship Id="rId1" Type="http://schemas.openxmlformats.org/officeDocument/2006/relationships/slideLayout" Target="../slideLayouts/slideLayout2.xml"/><Relationship Id="rId11" Type="http://schemas.openxmlformats.org/officeDocument/2006/relationships/image" Target="../media/image14.png"/><Relationship Id="rId15" Type="http://schemas.openxmlformats.org/officeDocument/2006/relationships/image" Target="../media/image9.png"/><Relationship Id="rId10"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2.jpe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Oval 3"/>
          <p:cNvSpPr/>
          <p:nvPr/>
        </p:nvSpPr>
        <p:spPr>
          <a:xfrm>
            <a:off x="2621927" y="1226854"/>
            <a:ext cx="3466001" cy="2841133"/>
          </a:xfrm>
          <a:prstGeom prst="ellipse">
            <a:avLst/>
          </a:prstGeom>
          <a:solidFill>
            <a:schemeClr val="tx2">
              <a:lumMod val="75000"/>
            </a:schemeClr>
          </a:solidFill>
          <a:effectLst>
            <a:glow rad="812800">
              <a:schemeClr val="tx2">
                <a:lumMod val="75000"/>
                <a:alpha val="75000"/>
              </a:schemeClr>
            </a:glow>
            <a:softEdge rad="4953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09800" y="1742999"/>
            <a:ext cx="7772400" cy="1470025"/>
          </a:xfrm>
        </p:spPr>
        <p:txBody>
          <a:bodyPr>
            <a:normAutofit/>
          </a:bodyPr>
          <a:lstStyle/>
          <a:p>
            <a:r>
              <a:rPr lang="en-US" sz="4400" dirty="0">
                <a:solidFill>
                  <a:schemeClr val="bg1"/>
                </a:solidFill>
              </a:rPr>
              <a:t>Hydrogen Atom Spectroscopy at Colorado State University</a:t>
            </a:r>
          </a:p>
        </p:txBody>
      </p:sp>
      <p:sp>
        <p:nvSpPr>
          <p:cNvPr id="3" name="Subtitle 2"/>
          <p:cNvSpPr>
            <a:spLocks noGrp="1"/>
          </p:cNvSpPr>
          <p:nvPr>
            <p:ph type="subTitle" idx="1"/>
          </p:nvPr>
        </p:nvSpPr>
        <p:spPr>
          <a:xfrm>
            <a:off x="2381922" y="4293875"/>
            <a:ext cx="7086600" cy="2657015"/>
          </a:xfrm>
        </p:spPr>
        <p:txBody>
          <a:bodyPr>
            <a:normAutofit/>
          </a:bodyPr>
          <a:lstStyle/>
          <a:p>
            <a:r>
              <a:rPr lang="en-US" dirty="0">
                <a:solidFill>
                  <a:schemeClr val="bg1"/>
                </a:solidFill>
                <a:latin typeface="Avenir Book"/>
                <a:cs typeface="Avenir Book"/>
              </a:rPr>
              <a:t>Dylan Yost</a:t>
            </a:r>
          </a:p>
          <a:p>
            <a:r>
              <a:rPr lang="en-US" dirty="0">
                <a:solidFill>
                  <a:schemeClr val="bg1"/>
                </a:solidFill>
                <a:latin typeface="Avenir Book"/>
                <a:cs typeface="Avenir Book"/>
              </a:rPr>
              <a:t>PREN Conference 2022</a:t>
            </a:r>
          </a:p>
          <a:p>
            <a:r>
              <a:rPr lang="en-US" dirty="0">
                <a:solidFill>
                  <a:schemeClr val="bg1"/>
                </a:solidFill>
                <a:latin typeface="Avenir Book"/>
                <a:cs typeface="Avenir Book"/>
              </a:rPr>
              <a:t>June 20</a:t>
            </a:r>
            <a:r>
              <a:rPr lang="en-US" baseline="30000" dirty="0">
                <a:solidFill>
                  <a:schemeClr val="bg1"/>
                </a:solidFill>
                <a:latin typeface="Avenir Book"/>
                <a:cs typeface="Avenir Book"/>
              </a:rPr>
              <a:t>th</a:t>
            </a:r>
            <a:r>
              <a:rPr lang="en-US" dirty="0">
                <a:solidFill>
                  <a:schemeClr val="bg1"/>
                </a:solidFill>
                <a:latin typeface="Avenir Book"/>
                <a:cs typeface="Avenir Book"/>
              </a:rPr>
              <a:t> 2022</a:t>
            </a:r>
          </a:p>
          <a:p>
            <a:endParaRPr lang="en-US" dirty="0">
              <a:latin typeface="Avenir Book"/>
              <a:cs typeface="Avenir Book"/>
            </a:endParaRPr>
          </a:p>
        </p:txBody>
      </p:sp>
      <p:pic>
        <p:nvPicPr>
          <p:cNvPr id="6" name="Picture 5">
            <a:extLst>
              <a:ext uri="{FF2B5EF4-FFF2-40B4-BE49-F238E27FC236}">
                <a16:creationId xmlns:a16="http://schemas.microsoft.com/office/drawing/2014/main" id="{3266A3EC-A819-DD46-B91F-A12DC6FD3E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2828" y="4847909"/>
            <a:ext cx="1398744" cy="1398744"/>
          </a:xfrm>
          <a:prstGeom prst="rect">
            <a:avLst/>
          </a:prstGeom>
        </p:spPr>
      </p:pic>
    </p:spTree>
    <p:extLst>
      <p:ext uri="{BB962C8B-B14F-4D97-AF65-F5344CB8AC3E}">
        <p14:creationId xmlns:p14="http://schemas.microsoft.com/office/powerpoint/2010/main" val="3033850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333138-D558-8F40-AD80-CC31963DA271}"/>
              </a:ext>
            </a:extLst>
          </p:cNvPr>
          <p:cNvPicPr>
            <a:picLocks noChangeAspect="1"/>
          </p:cNvPicPr>
          <p:nvPr/>
        </p:nvPicPr>
        <p:blipFill>
          <a:blip r:embed="rId2"/>
          <a:stretch>
            <a:fillRect/>
          </a:stretch>
        </p:blipFill>
        <p:spPr>
          <a:xfrm>
            <a:off x="182447" y="587830"/>
            <a:ext cx="11549624" cy="5812970"/>
          </a:xfrm>
          <a:prstGeom prst="rect">
            <a:avLst/>
          </a:prstGeom>
        </p:spPr>
      </p:pic>
      <p:pic>
        <p:nvPicPr>
          <p:cNvPr id="2" name="Picture 1">
            <a:extLst>
              <a:ext uri="{FF2B5EF4-FFF2-40B4-BE49-F238E27FC236}">
                <a16:creationId xmlns:a16="http://schemas.microsoft.com/office/drawing/2014/main" id="{9EE3BB9B-20A6-C144-AEFB-38EFF9E54459}"/>
              </a:ext>
            </a:extLst>
          </p:cNvPr>
          <p:cNvPicPr>
            <a:picLocks noChangeAspect="1"/>
          </p:cNvPicPr>
          <p:nvPr/>
        </p:nvPicPr>
        <p:blipFill>
          <a:blip r:embed="rId3"/>
          <a:stretch>
            <a:fillRect/>
          </a:stretch>
        </p:blipFill>
        <p:spPr>
          <a:xfrm>
            <a:off x="1291770" y="2819400"/>
            <a:ext cx="8839200" cy="1219200"/>
          </a:xfrm>
          <a:prstGeom prst="rect">
            <a:avLst/>
          </a:prstGeom>
        </p:spPr>
      </p:pic>
      <p:sp>
        <p:nvSpPr>
          <p:cNvPr id="4" name="Rectangle 3">
            <a:extLst>
              <a:ext uri="{FF2B5EF4-FFF2-40B4-BE49-F238E27FC236}">
                <a16:creationId xmlns:a16="http://schemas.microsoft.com/office/drawing/2014/main" id="{FD7892B5-48B8-A043-B35A-DAADCC4BFD0D}"/>
              </a:ext>
            </a:extLst>
          </p:cNvPr>
          <p:cNvSpPr/>
          <p:nvPr/>
        </p:nvSpPr>
        <p:spPr>
          <a:xfrm>
            <a:off x="0" y="5457370"/>
            <a:ext cx="11897967"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a:extLst>
              <a:ext uri="{FF2B5EF4-FFF2-40B4-BE49-F238E27FC236}">
                <a16:creationId xmlns:a16="http://schemas.microsoft.com/office/drawing/2014/main" id="{0ECC0FAA-ADDF-8C42-9913-3E4833347716}"/>
              </a:ext>
            </a:extLst>
          </p:cNvPr>
          <p:cNvSpPr txBox="1">
            <a:spLocks noChangeArrowheads="1"/>
          </p:cNvSpPr>
          <p:nvPr/>
        </p:nvSpPr>
        <p:spPr>
          <a:xfrm>
            <a:off x="1981920" y="-25769"/>
            <a:ext cx="8226720" cy="1144921"/>
          </a:xfrm>
          <a:prstGeom prst="rect">
            <a:avLst/>
          </a:prstGeom>
        </p:spPr>
        <p:txBody>
          <a:bodyPr vert="horz" lIns="91440" tIns="35173"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656650" algn="l"/>
                <a:tab pos="1313299" algn="l"/>
                <a:tab pos="1969949" algn="l"/>
                <a:tab pos="2626599" algn="l"/>
                <a:tab pos="3283248" algn="l"/>
                <a:tab pos="3938459" algn="l"/>
                <a:tab pos="4595108" algn="l"/>
                <a:tab pos="5253198" algn="l"/>
                <a:tab pos="5896887" algn="l"/>
                <a:tab pos="6563617" algn="l"/>
                <a:tab pos="7214506" algn="l"/>
                <a:tab pos="7879796" algn="l"/>
              </a:tabLst>
              <a:defRPr/>
            </a:pPr>
            <a:r>
              <a:rPr lang="en-US" sz="3200" b="1" dirty="0">
                <a:solidFill>
                  <a:schemeClr val="bg1"/>
                </a:solidFill>
                <a:cs typeface="Gill Sans"/>
              </a:rPr>
              <a:t>Hydrogen Theory Simplified</a:t>
            </a:r>
          </a:p>
        </p:txBody>
      </p:sp>
    </p:spTree>
    <p:extLst>
      <p:ext uri="{BB962C8B-B14F-4D97-AF65-F5344CB8AC3E}">
        <p14:creationId xmlns:p14="http://schemas.microsoft.com/office/powerpoint/2010/main" val="2933687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9207EB-CFA8-CD4E-AFF8-46E085E9149B}"/>
              </a:ext>
            </a:extLst>
          </p:cNvPr>
          <p:cNvSpPr>
            <a:spLocks noChangeArrowheads="1"/>
          </p:cNvSpPr>
          <p:nvPr/>
        </p:nvSpPr>
        <p:spPr bwMode="auto">
          <a:xfrm>
            <a:off x="400050" y="259362"/>
            <a:ext cx="11391900" cy="1036909"/>
          </a:xfrm>
          <a:prstGeom prst="rect">
            <a:avLst/>
          </a:prstGeom>
          <a:solidFill>
            <a:schemeClr val="tx1">
              <a:lumMod val="75000"/>
              <a:lumOff val="25000"/>
            </a:schemeClr>
          </a:solidFill>
          <a:ln>
            <a:noFill/>
          </a:ln>
          <a:effectLst/>
        </p:spPr>
        <p:txBody>
          <a:bodyPr wrap="none" lIns="82945" tIns="41473" rIns="82945" bIns="41473" anchor="ctr"/>
          <a:lstStyle/>
          <a:p>
            <a:pPr algn="ctr"/>
            <a:r>
              <a:rPr lang="en-US" sz="3200" dirty="0">
                <a:solidFill>
                  <a:schemeClr val="bg1"/>
                </a:solidFill>
              </a:rPr>
              <a:t>Rydberg Constant Puzzle</a:t>
            </a:r>
          </a:p>
        </p:txBody>
      </p:sp>
      <p:pic>
        <p:nvPicPr>
          <p:cNvPr id="2" name="Picture 1">
            <a:extLst>
              <a:ext uri="{FF2B5EF4-FFF2-40B4-BE49-F238E27FC236}">
                <a16:creationId xmlns:a16="http://schemas.microsoft.com/office/drawing/2014/main" id="{22ECC906-D072-8442-A07A-B61B7DA900C4}"/>
              </a:ext>
            </a:extLst>
          </p:cNvPr>
          <p:cNvPicPr>
            <a:picLocks noChangeAspect="1"/>
          </p:cNvPicPr>
          <p:nvPr/>
        </p:nvPicPr>
        <p:blipFill>
          <a:blip r:embed="rId2"/>
          <a:stretch>
            <a:fillRect/>
          </a:stretch>
        </p:blipFill>
        <p:spPr>
          <a:xfrm>
            <a:off x="2239992" y="1614396"/>
            <a:ext cx="7712015" cy="4220421"/>
          </a:xfrm>
          <a:prstGeom prst="rect">
            <a:avLst/>
          </a:prstGeom>
        </p:spPr>
      </p:pic>
      <p:sp>
        <p:nvSpPr>
          <p:cNvPr id="3" name="TextBox 2">
            <a:extLst>
              <a:ext uri="{FF2B5EF4-FFF2-40B4-BE49-F238E27FC236}">
                <a16:creationId xmlns:a16="http://schemas.microsoft.com/office/drawing/2014/main" id="{0C65F559-3A5C-1747-98B3-36DA2306BEBD}"/>
              </a:ext>
            </a:extLst>
          </p:cNvPr>
          <p:cNvSpPr txBox="1"/>
          <p:nvPr/>
        </p:nvSpPr>
        <p:spPr>
          <a:xfrm>
            <a:off x="5036731" y="6152942"/>
            <a:ext cx="2768065" cy="369332"/>
          </a:xfrm>
          <a:prstGeom prst="rect">
            <a:avLst/>
          </a:prstGeom>
          <a:noFill/>
        </p:spPr>
        <p:txBody>
          <a:bodyPr wrap="none" rtlCol="0">
            <a:spAutoFit/>
          </a:bodyPr>
          <a:lstStyle/>
          <a:p>
            <a:r>
              <a:rPr lang="en-US" dirty="0"/>
              <a:t>Reduced Chi Squared of 4.8</a:t>
            </a:r>
          </a:p>
        </p:txBody>
      </p:sp>
      <p:cxnSp>
        <p:nvCxnSpPr>
          <p:cNvPr id="5" name="Straight Arrow Connector 4">
            <a:extLst>
              <a:ext uri="{FF2B5EF4-FFF2-40B4-BE49-F238E27FC236}">
                <a16:creationId xmlns:a16="http://schemas.microsoft.com/office/drawing/2014/main" id="{2645BDB1-7877-AA30-4B7C-609C5322AFFB}"/>
              </a:ext>
            </a:extLst>
          </p:cNvPr>
          <p:cNvCxnSpPr>
            <a:cxnSpLocks/>
          </p:cNvCxnSpPr>
          <p:nvPr/>
        </p:nvCxnSpPr>
        <p:spPr>
          <a:xfrm flipV="1">
            <a:off x="4526280" y="1844040"/>
            <a:ext cx="2316480" cy="3139440"/>
          </a:xfrm>
          <a:prstGeom prst="straightConnector1">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49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953F54-50FA-7843-B5DD-367FB98F1C41}"/>
              </a:ext>
            </a:extLst>
          </p:cNvPr>
          <p:cNvPicPr>
            <a:picLocks noChangeAspect="1"/>
          </p:cNvPicPr>
          <p:nvPr/>
        </p:nvPicPr>
        <p:blipFill>
          <a:blip r:embed="rId2"/>
          <a:stretch>
            <a:fillRect/>
          </a:stretch>
        </p:blipFill>
        <p:spPr>
          <a:xfrm>
            <a:off x="0" y="1294446"/>
            <a:ext cx="7361695" cy="2648212"/>
          </a:xfrm>
          <a:prstGeom prst="rect">
            <a:avLst/>
          </a:prstGeom>
        </p:spPr>
      </p:pic>
      <p:sp>
        <p:nvSpPr>
          <p:cNvPr id="3" name="Rectangle 2">
            <a:extLst>
              <a:ext uri="{FF2B5EF4-FFF2-40B4-BE49-F238E27FC236}">
                <a16:creationId xmlns:a16="http://schemas.microsoft.com/office/drawing/2014/main" id="{D6DB736B-0DA8-4348-AE3A-3DEC71F25DA4}"/>
              </a:ext>
            </a:extLst>
          </p:cNvPr>
          <p:cNvSpPr>
            <a:spLocks noChangeArrowheads="1"/>
          </p:cNvSpPr>
          <p:nvPr/>
        </p:nvSpPr>
        <p:spPr bwMode="auto">
          <a:xfrm>
            <a:off x="400050" y="259362"/>
            <a:ext cx="11391900" cy="1036909"/>
          </a:xfrm>
          <a:prstGeom prst="rect">
            <a:avLst/>
          </a:prstGeom>
          <a:solidFill>
            <a:schemeClr val="tx1">
              <a:lumMod val="75000"/>
              <a:lumOff val="25000"/>
            </a:schemeClr>
          </a:solidFill>
          <a:ln>
            <a:noFill/>
          </a:ln>
          <a:effectLst/>
        </p:spPr>
        <p:txBody>
          <a:bodyPr wrap="none" lIns="82945" tIns="41473" rIns="82945" bIns="41473" anchor="ctr"/>
          <a:lstStyle/>
          <a:p>
            <a:pPr algn="ctr"/>
            <a:r>
              <a:rPr lang="en-US" sz="3200" dirty="0">
                <a:solidFill>
                  <a:schemeClr val="bg1"/>
                </a:solidFill>
              </a:rPr>
              <a:t>Variation of Rydberg constant with principal quantum number?</a:t>
            </a:r>
          </a:p>
        </p:txBody>
      </p:sp>
      <p:pic>
        <p:nvPicPr>
          <p:cNvPr id="4" name="Picture 3">
            <a:extLst>
              <a:ext uri="{FF2B5EF4-FFF2-40B4-BE49-F238E27FC236}">
                <a16:creationId xmlns:a16="http://schemas.microsoft.com/office/drawing/2014/main" id="{0C55F5C7-2276-7843-9C33-B4045824529B}"/>
              </a:ext>
            </a:extLst>
          </p:cNvPr>
          <p:cNvPicPr>
            <a:picLocks noChangeAspect="1"/>
          </p:cNvPicPr>
          <p:nvPr/>
        </p:nvPicPr>
        <p:blipFill>
          <a:blip r:embed="rId3"/>
          <a:stretch>
            <a:fillRect/>
          </a:stretch>
        </p:blipFill>
        <p:spPr>
          <a:xfrm>
            <a:off x="963760" y="4411833"/>
            <a:ext cx="5194232" cy="1131817"/>
          </a:xfrm>
          <a:prstGeom prst="rect">
            <a:avLst/>
          </a:prstGeom>
        </p:spPr>
      </p:pic>
      <p:sp>
        <p:nvSpPr>
          <p:cNvPr id="7" name="TextBox 6">
            <a:extLst>
              <a:ext uri="{FF2B5EF4-FFF2-40B4-BE49-F238E27FC236}">
                <a16:creationId xmlns:a16="http://schemas.microsoft.com/office/drawing/2014/main" id="{779E706B-3946-DA45-88C8-A99C7C457FD5}"/>
              </a:ext>
            </a:extLst>
          </p:cNvPr>
          <p:cNvSpPr txBox="1"/>
          <p:nvPr/>
        </p:nvSpPr>
        <p:spPr>
          <a:xfrm>
            <a:off x="6793146" y="2226146"/>
            <a:ext cx="4998804" cy="1477328"/>
          </a:xfrm>
          <a:prstGeom prst="rect">
            <a:avLst/>
          </a:prstGeom>
          <a:noFill/>
        </p:spPr>
        <p:txBody>
          <a:bodyPr wrap="none" rtlCol="0">
            <a:spAutoFit/>
          </a:bodyPr>
          <a:lstStyle/>
          <a:p>
            <a:r>
              <a:rPr lang="en-US" dirty="0"/>
              <a:t>See also S. G. </a:t>
            </a:r>
            <a:r>
              <a:rPr lang="en-US" dirty="0" err="1"/>
              <a:t>Karshenboim</a:t>
            </a:r>
            <a:r>
              <a:rPr lang="en-US" dirty="0"/>
              <a:t>, </a:t>
            </a:r>
          </a:p>
          <a:p>
            <a:r>
              <a:rPr lang="en-US" dirty="0"/>
              <a:t>“Precision Physics of Simple Atoms and Constraints </a:t>
            </a:r>
          </a:p>
          <a:p>
            <a:r>
              <a:rPr lang="en-US" dirty="0"/>
              <a:t>on a Light Boson with Ultraweak Coupling“</a:t>
            </a:r>
          </a:p>
          <a:p>
            <a:r>
              <a:rPr lang="en-US" dirty="0"/>
              <a:t>PRL </a:t>
            </a:r>
            <a:r>
              <a:rPr lang="en-US" b="1" dirty="0"/>
              <a:t>104</a:t>
            </a:r>
            <a:r>
              <a:rPr lang="en-US" dirty="0"/>
              <a:t>, 220406 (2010). </a:t>
            </a:r>
          </a:p>
          <a:p>
            <a:endParaRPr lang="en-US" dirty="0"/>
          </a:p>
        </p:txBody>
      </p:sp>
    </p:spTree>
    <p:extLst>
      <p:ext uri="{BB962C8B-B14F-4D97-AF65-F5344CB8AC3E}">
        <p14:creationId xmlns:p14="http://schemas.microsoft.com/office/powerpoint/2010/main" val="953127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9207EB-CFA8-CD4E-AFF8-46E085E9149B}"/>
              </a:ext>
            </a:extLst>
          </p:cNvPr>
          <p:cNvSpPr>
            <a:spLocks noChangeArrowheads="1"/>
          </p:cNvSpPr>
          <p:nvPr/>
        </p:nvSpPr>
        <p:spPr bwMode="auto">
          <a:xfrm>
            <a:off x="400050" y="259362"/>
            <a:ext cx="11391900" cy="1036909"/>
          </a:xfrm>
          <a:prstGeom prst="rect">
            <a:avLst/>
          </a:prstGeom>
          <a:solidFill>
            <a:schemeClr val="tx1">
              <a:lumMod val="75000"/>
              <a:lumOff val="25000"/>
            </a:schemeClr>
          </a:solidFill>
          <a:ln>
            <a:noFill/>
          </a:ln>
          <a:effectLst/>
        </p:spPr>
        <p:txBody>
          <a:bodyPr wrap="none" lIns="82945" tIns="41473" rIns="82945" bIns="41473" anchor="ctr"/>
          <a:lstStyle/>
          <a:p>
            <a:pPr algn="ctr"/>
            <a:r>
              <a:rPr lang="en-US" sz="3200" dirty="0">
                <a:solidFill>
                  <a:schemeClr val="bg1"/>
                </a:solidFill>
              </a:rPr>
              <a:t>Rydberg Constant Puzzle</a:t>
            </a:r>
          </a:p>
        </p:txBody>
      </p:sp>
      <p:pic>
        <p:nvPicPr>
          <p:cNvPr id="3" name="Picture 2">
            <a:extLst>
              <a:ext uri="{FF2B5EF4-FFF2-40B4-BE49-F238E27FC236}">
                <a16:creationId xmlns:a16="http://schemas.microsoft.com/office/drawing/2014/main" id="{86935C49-FCA6-114E-9A1A-EA8A1DE605C1}"/>
              </a:ext>
            </a:extLst>
          </p:cNvPr>
          <p:cNvPicPr>
            <a:picLocks noChangeAspect="1"/>
          </p:cNvPicPr>
          <p:nvPr/>
        </p:nvPicPr>
        <p:blipFill>
          <a:blip r:embed="rId2"/>
          <a:stretch>
            <a:fillRect/>
          </a:stretch>
        </p:blipFill>
        <p:spPr>
          <a:xfrm>
            <a:off x="103020" y="2434086"/>
            <a:ext cx="5992980" cy="3621657"/>
          </a:xfrm>
          <a:prstGeom prst="rect">
            <a:avLst/>
          </a:prstGeom>
        </p:spPr>
      </p:pic>
      <p:pic>
        <p:nvPicPr>
          <p:cNvPr id="4" name="Picture 3">
            <a:extLst>
              <a:ext uri="{FF2B5EF4-FFF2-40B4-BE49-F238E27FC236}">
                <a16:creationId xmlns:a16="http://schemas.microsoft.com/office/drawing/2014/main" id="{A3BEF8D0-8DAC-7C41-982C-C8424829E03F}"/>
              </a:ext>
            </a:extLst>
          </p:cNvPr>
          <p:cNvPicPr>
            <a:picLocks noChangeAspect="1"/>
          </p:cNvPicPr>
          <p:nvPr/>
        </p:nvPicPr>
        <p:blipFill>
          <a:blip r:embed="rId3"/>
          <a:stretch>
            <a:fillRect/>
          </a:stretch>
        </p:blipFill>
        <p:spPr>
          <a:xfrm>
            <a:off x="5720036" y="2333024"/>
            <a:ext cx="6368944" cy="3823779"/>
          </a:xfrm>
          <a:prstGeom prst="rect">
            <a:avLst/>
          </a:prstGeom>
        </p:spPr>
      </p:pic>
      <p:sp>
        <p:nvSpPr>
          <p:cNvPr id="5" name="TextBox 4">
            <a:extLst>
              <a:ext uri="{FF2B5EF4-FFF2-40B4-BE49-F238E27FC236}">
                <a16:creationId xmlns:a16="http://schemas.microsoft.com/office/drawing/2014/main" id="{0837D409-CE7A-C746-94CE-0539205528A7}"/>
              </a:ext>
            </a:extLst>
          </p:cNvPr>
          <p:cNvSpPr txBox="1"/>
          <p:nvPr/>
        </p:nvSpPr>
        <p:spPr>
          <a:xfrm>
            <a:off x="1632279" y="1576519"/>
            <a:ext cx="3388685" cy="646331"/>
          </a:xfrm>
          <a:prstGeom prst="rect">
            <a:avLst/>
          </a:prstGeom>
          <a:noFill/>
        </p:spPr>
        <p:txBody>
          <a:bodyPr wrap="none" rtlCol="0">
            <a:spAutoFit/>
          </a:bodyPr>
          <a:lstStyle/>
          <a:p>
            <a:pPr algn="ctr"/>
            <a:r>
              <a:rPr lang="en-US" dirty="0"/>
              <a:t>Perturbation to Rydberg Constant </a:t>
            </a:r>
          </a:p>
          <a:p>
            <a:pPr algn="ctr"/>
            <a:r>
              <a:rPr lang="en-US" dirty="0"/>
              <a:t>from Yukawa potential</a:t>
            </a:r>
          </a:p>
        </p:txBody>
      </p:sp>
      <p:sp>
        <p:nvSpPr>
          <p:cNvPr id="7" name="TextBox 6">
            <a:extLst>
              <a:ext uri="{FF2B5EF4-FFF2-40B4-BE49-F238E27FC236}">
                <a16:creationId xmlns:a16="http://schemas.microsoft.com/office/drawing/2014/main" id="{242562BA-A36D-1047-B049-C444330EDB93}"/>
              </a:ext>
            </a:extLst>
          </p:cNvPr>
          <p:cNvSpPr txBox="1"/>
          <p:nvPr/>
        </p:nvSpPr>
        <p:spPr>
          <a:xfrm>
            <a:off x="7592951" y="1715018"/>
            <a:ext cx="3780137" cy="646331"/>
          </a:xfrm>
          <a:prstGeom prst="rect">
            <a:avLst/>
          </a:prstGeom>
          <a:noFill/>
        </p:spPr>
        <p:txBody>
          <a:bodyPr wrap="none" rtlCol="0">
            <a:spAutoFit/>
          </a:bodyPr>
          <a:lstStyle/>
          <a:p>
            <a:pPr algn="ctr"/>
            <a:r>
              <a:rPr lang="en-US" dirty="0"/>
              <a:t>Effect on Rydberg constant extractions</a:t>
            </a:r>
          </a:p>
          <a:p>
            <a:pPr algn="ctr"/>
            <a:r>
              <a:rPr lang="en-US" dirty="0"/>
              <a:t>Length Scale of 34 a</a:t>
            </a:r>
            <a:r>
              <a:rPr lang="en-US" baseline="-25000" dirty="0"/>
              <a:t>0</a:t>
            </a:r>
          </a:p>
        </p:txBody>
      </p:sp>
      <p:sp>
        <p:nvSpPr>
          <p:cNvPr id="8" name="TextBox 7">
            <a:extLst>
              <a:ext uri="{FF2B5EF4-FFF2-40B4-BE49-F238E27FC236}">
                <a16:creationId xmlns:a16="http://schemas.microsoft.com/office/drawing/2014/main" id="{B367689F-DA1C-6426-6E1C-4EBEDCFE6CBB}"/>
              </a:ext>
            </a:extLst>
          </p:cNvPr>
          <p:cNvSpPr txBox="1"/>
          <p:nvPr/>
        </p:nvSpPr>
        <p:spPr>
          <a:xfrm>
            <a:off x="4117921" y="6310938"/>
            <a:ext cx="4098407" cy="461665"/>
          </a:xfrm>
          <a:prstGeom prst="rect">
            <a:avLst/>
          </a:prstGeom>
          <a:noFill/>
        </p:spPr>
        <p:txBody>
          <a:bodyPr wrap="square" rtlCol="0">
            <a:spAutoFit/>
          </a:bodyPr>
          <a:lstStyle/>
          <a:p>
            <a:r>
              <a:rPr lang="en-US" sz="1200" dirty="0"/>
              <a:t>Hélène </a:t>
            </a:r>
            <a:r>
              <a:rPr lang="en-US" sz="1200" dirty="0" err="1"/>
              <a:t>Fleurbaey</a:t>
            </a:r>
            <a:r>
              <a:rPr lang="en-US" sz="1200" dirty="0"/>
              <a:t>, et al </a:t>
            </a:r>
          </a:p>
          <a:p>
            <a:r>
              <a:rPr lang="en-US" sz="1200" dirty="0"/>
              <a:t>Phys. Rev. Lett. </a:t>
            </a:r>
            <a:r>
              <a:rPr lang="en-US" sz="1200" b="1" dirty="0"/>
              <a:t>120</a:t>
            </a:r>
            <a:r>
              <a:rPr lang="en-US" sz="1200" dirty="0"/>
              <a:t>, 183001 (2018)</a:t>
            </a:r>
          </a:p>
        </p:txBody>
      </p:sp>
      <p:sp>
        <p:nvSpPr>
          <p:cNvPr id="9" name="TextBox 8">
            <a:extLst>
              <a:ext uri="{FF2B5EF4-FFF2-40B4-BE49-F238E27FC236}">
                <a16:creationId xmlns:a16="http://schemas.microsoft.com/office/drawing/2014/main" id="{F803E1CE-880B-1B5E-30A5-B9A37B9FB073}"/>
              </a:ext>
            </a:extLst>
          </p:cNvPr>
          <p:cNvSpPr txBox="1"/>
          <p:nvPr/>
        </p:nvSpPr>
        <p:spPr>
          <a:xfrm>
            <a:off x="46886" y="5944029"/>
            <a:ext cx="4098407"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P. J. Mohr, D. B. Newell, and B. N. Taylor (CODATA), Rev. Mod. Phys. </a:t>
            </a:r>
            <a:r>
              <a:rPr lang="en-US" sz="1200" b="1" dirty="0">
                <a:latin typeface="Times New Roman" panose="02020603050405020304" pitchFamily="18" charset="0"/>
                <a:cs typeface="Times New Roman" panose="02020603050405020304" pitchFamily="18" charset="0"/>
              </a:rPr>
              <a:t>88</a:t>
            </a:r>
            <a:r>
              <a:rPr lang="en-US" sz="1200" dirty="0">
                <a:latin typeface="Times New Roman" panose="02020603050405020304" pitchFamily="18" charset="0"/>
                <a:cs typeface="Times New Roman" panose="02020603050405020304" pitchFamily="18" charset="0"/>
              </a:rPr>
              <a:t>, 035009 (2016).</a:t>
            </a:r>
          </a:p>
        </p:txBody>
      </p:sp>
      <p:sp>
        <p:nvSpPr>
          <p:cNvPr id="10" name="TextBox 9">
            <a:extLst>
              <a:ext uri="{FF2B5EF4-FFF2-40B4-BE49-F238E27FC236}">
                <a16:creationId xmlns:a16="http://schemas.microsoft.com/office/drawing/2014/main" id="{567DD14C-6B61-28C8-AE1C-E8D17B03C531}"/>
              </a:ext>
            </a:extLst>
          </p:cNvPr>
          <p:cNvSpPr txBox="1"/>
          <p:nvPr/>
        </p:nvSpPr>
        <p:spPr>
          <a:xfrm>
            <a:off x="4115942" y="5928041"/>
            <a:ext cx="4098407"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Yost et al Phys. Rev. A </a:t>
            </a:r>
            <a:r>
              <a:rPr lang="en-US" sz="1200" b="1" dirty="0">
                <a:latin typeface="Times New Roman" panose="02020603050405020304" pitchFamily="18" charset="0"/>
                <a:cs typeface="Times New Roman" panose="02020603050405020304" pitchFamily="18" charset="0"/>
              </a:rPr>
              <a:t>93</a:t>
            </a:r>
            <a:r>
              <a:rPr lang="en-US" sz="1200" dirty="0">
                <a:latin typeface="Times New Roman" panose="02020603050405020304" pitchFamily="18" charset="0"/>
                <a:cs typeface="Times New Roman" panose="02020603050405020304" pitchFamily="18" charset="0"/>
              </a:rPr>
              <a:t>, 042509 (2016)</a:t>
            </a:r>
          </a:p>
          <a:p>
            <a:r>
              <a:rPr lang="en-US" sz="1200" dirty="0">
                <a:latin typeface="Times New Roman" panose="02020603050405020304" pitchFamily="18" charset="0"/>
                <a:cs typeface="Times New Roman" panose="02020603050405020304" pitchFamily="18" charset="0"/>
              </a:rPr>
              <a:t>A. </a:t>
            </a:r>
            <a:r>
              <a:rPr lang="en-US" sz="1200" dirty="0" err="1">
                <a:latin typeface="Times New Roman" panose="02020603050405020304" pitchFamily="18" charset="0"/>
                <a:cs typeface="Times New Roman" panose="02020603050405020304" pitchFamily="18" charset="0"/>
              </a:rPr>
              <a:t>Grinnin</a:t>
            </a:r>
            <a:r>
              <a:rPr lang="en-US" sz="1200" dirty="0">
                <a:latin typeface="Times New Roman" panose="02020603050405020304" pitchFamily="18" charset="0"/>
                <a:cs typeface="Times New Roman" panose="02020603050405020304" pitchFamily="18" charset="0"/>
              </a:rPr>
              <a:t>, et al, Science </a:t>
            </a:r>
            <a:r>
              <a:rPr lang="en-US" sz="1200" b="1" dirty="0">
                <a:latin typeface="Times New Roman" panose="02020603050405020304" pitchFamily="18" charset="0"/>
                <a:cs typeface="Times New Roman" panose="02020603050405020304" pitchFamily="18" charset="0"/>
              </a:rPr>
              <a:t>370</a:t>
            </a:r>
            <a:r>
              <a:rPr lang="en-US" sz="1200" dirty="0">
                <a:latin typeface="Times New Roman" panose="02020603050405020304" pitchFamily="18" charset="0"/>
                <a:cs typeface="Times New Roman" panose="02020603050405020304" pitchFamily="18" charset="0"/>
              </a:rPr>
              <a:t> 1061 (2020)</a:t>
            </a:r>
          </a:p>
        </p:txBody>
      </p:sp>
      <p:sp>
        <p:nvSpPr>
          <p:cNvPr id="11" name="TextBox 10">
            <a:extLst>
              <a:ext uri="{FF2B5EF4-FFF2-40B4-BE49-F238E27FC236}">
                <a16:creationId xmlns:a16="http://schemas.microsoft.com/office/drawing/2014/main" id="{08242740-05F2-6469-4955-67B8EF46551B}"/>
              </a:ext>
            </a:extLst>
          </p:cNvPr>
          <p:cNvSpPr txBox="1"/>
          <p:nvPr/>
        </p:nvSpPr>
        <p:spPr>
          <a:xfrm>
            <a:off x="48232" y="6548807"/>
            <a:ext cx="2549096"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A. Beyer </a:t>
            </a:r>
            <a:r>
              <a:rPr lang="en-US" sz="1200" i="1" dirty="0">
                <a:latin typeface="Times New Roman" panose="02020603050405020304" pitchFamily="18" charset="0"/>
                <a:cs typeface="Times New Roman" panose="02020603050405020304" pitchFamily="18" charset="0"/>
              </a:rPr>
              <a:t>et al Science </a:t>
            </a:r>
            <a:r>
              <a:rPr lang="en-US" sz="1200" b="1" dirty="0">
                <a:latin typeface="Times New Roman" panose="02020603050405020304" pitchFamily="18" charset="0"/>
                <a:cs typeface="Times New Roman" panose="02020603050405020304" pitchFamily="18" charset="0"/>
              </a:rPr>
              <a:t>358</a:t>
            </a:r>
            <a:r>
              <a:rPr lang="en-US" sz="1200" dirty="0">
                <a:latin typeface="Times New Roman" panose="02020603050405020304" pitchFamily="18" charset="0"/>
                <a:cs typeface="Times New Roman" panose="02020603050405020304" pitchFamily="18" charset="0"/>
              </a:rPr>
              <a:t>, 79 (2017).</a:t>
            </a:r>
          </a:p>
        </p:txBody>
      </p:sp>
      <p:sp>
        <p:nvSpPr>
          <p:cNvPr id="12" name="TextBox 11">
            <a:extLst>
              <a:ext uri="{FF2B5EF4-FFF2-40B4-BE49-F238E27FC236}">
                <a16:creationId xmlns:a16="http://schemas.microsoft.com/office/drawing/2014/main" id="{0E58852B-6D02-0931-8C84-E73B566ED3BF}"/>
              </a:ext>
            </a:extLst>
          </p:cNvPr>
          <p:cNvSpPr txBox="1"/>
          <p:nvPr/>
        </p:nvSpPr>
        <p:spPr>
          <a:xfrm>
            <a:off x="52280" y="6355666"/>
            <a:ext cx="4098407"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 Pohl et al Nature </a:t>
            </a:r>
            <a:r>
              <a:rPr lang="en-US" sz="1200" b="1" dirty="0">
                <a:latin typeface="Times New Roman" panose="02020603050405020304" pitchFamily="18" charset="0"/>
                <a:cs typeface="Times New Roman" panose="02020603050405020304" pitchFamily="18" charset="0"/>
              </a:rPr>
              <a:t>466</a:t>
            </a:r>
            <a:r>
              <a:rPr lang="en-US" sz="1200" dirty="0">
                <a:latin typeface="Times New Roman" panose="02020603050405020304" pitchFamily="18" charset="0"/>
                <a:cs typeface="Times New Roman" panose="02020603050405020304" pitchFamily="18" charset="0"/>
              </a:rPr>
              <a:t>, 213 (2010)</a:t>
            </a:r>
          </a:p>
        </p:txBody>
      </p:sp>
      <p:sp>
        <p:nvSpPr>
          <p:cNvPr id="13" name="TextBox 12">
            <a:extLst>
              <a:ext uri="{FF2B5EF4-FFF2-40B4-BE49-F238E27FC236}">
                <a16:creationId xmlns:a16="http://schemas.microsoft.com/office/drawing/2014/main" id="{6A980F03-7D2D-160E-4222-58CDAE3A8301}"/>
              </a:ext>
            </a:extLst>
          </p:cNvPr>
          <p:cNvSpPr txBox="1"/>
          <p:nvPr/>
        </p:nvSpPr>
        <p:spPr>
          <a:xfrm>
            <a:off x="8734591" y="6055743"/>
            <a:ext cx="2864887"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N. </a:t>
            </a:r>
            <a:r>
              <a:rPr lang="en-US" sz="1200" dirty="0" err="1">
                <a:latin typeface="Times New Roman" panose="02020603050405020304" pitchFamily="18" charset="0"/>
                <a:cs typeface="Times New Roman" panose="02020603050405020304" pitchFamily="18" charset="0"/>
              </a:rPr>
              <a:t>Bezginov</a:t>
            </a:r>
            <a:r>
              <a:rPr lang="en-US" sz="1200" dirty="0">
                <a:latin typeface="Times New Roman" panose="02020603050405020304" pitchFamily="18" charset="0"/>
                <a:cs typeface="Times New Roman" panose="02020603050405020304" pitchFamily="18" charset="0"/>
              </a:rPr>
              <a:t> et al Nature </a:t>
            </a:r>
            <a:r>
              <a:rPr lang="en-US" sz="1200" b="1" dirty="0">
                <a:latin typeface="Times New Roman" panose="02020603050405020304" pitchFamily="18" charset="0"/>
                <a:cs typeface="Times New Roman" panose="02020603050405020304" pitchFamily="18" charset="0"/>
              </a:rPr>
              <a:t>365</a:t>
            </a:r>
            <a:r>
              <a:rPr lang="en-US" sz="1200" dirty="0">
                <a:latin typeface="Times New Roman" panose="02020603050405020304" pitchFamily="18" charset="0"/>
                <a:cs typeface="Times New Roman" panose="02020603050405020304" pitchFamily="18" charset="0"/>
              </a:rPr>
              <a:t>, 1007 (2019) </a:t>
            </a:r>
          </a:p>
        </p:txBody>
      </p:sp>
    </p:spTree>
    <p:extLst>
      <p:ext uri="{BB962C8B-B14F-4D97-AF65-F5344CB8AC3E}">
        <p14:creationId xmlns:p14="http://schemas.microsoft.com/office/powerpoint/2010/main" val="4266200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7A7622-2686-3D50-684D-80C17E9740CD}"/>
              </a:ext>
            </a:extLst>
          </p:cNvPr>
          <p:cNvSpPr>
            <a:spLocks noChangeArrowheads="1"/>
          </p:cNvSpPr>
          <p:nvPr/>
        </p:nvSpPr>
        <p:spPr bwMode="auto">
          <a:xfrm>
            <a:off x="400050" y="259362"/>
            <a:ext cx="11391900" cy="1036909"/>
          </a:xfrm>
          <a:prstGeom prst="rect">
            <a:avLst/>
          </a:prstGeom>
          <a:solidFill>
            <a:schemeClr val="tx1">
              <a:lumMod val="75000"/>
              <a:lumOff val="25000"/>
            </a:schemeClr>
          </a:solidFill>
          <a:ln>
            <a:noFill/>
          </a:ln>
          <a:effectLst/>
        </p:spPr>
        <p:txBody>
          <a:bodyPr wrap="none" lIns="82945" tIns="41473" rIns="82945" bIns="41473" anchor="ctr"/>
          <a:lstStyle/>
          <a:p>
            <a:pPr algn="ctr"/>
            <a:r>
              <a:rPr lang="en-US" sz="3200" dirty="0">
                <a:solidFill>
                  <a:schemeClr val="bg1"/>
                </a:solidFill>
              </a:rPr>
              <a:t>What’s Next? 2S-nS transitions</a:t>
            </a:r>
          </a:p>
        </p:txBody>
      </p:sp>
      <p:grpSp>
        <p:nvGrpSpPr>
          <p:cNvPr id="7" name="Group 6">
            <a:extLst>
              <a:ext uri="{FF2B5EF4-FFF2-40B4-BE49-F238E27FC236}">
                <a16:creationId xmlns:a16="http://schemas.microsoft.com/office/drawing/2014/main" id="{0D7C6042-29C3-8C2E-813A-ADA8B319FCC8}"/>
              </a:ext>
            </a:extLst>
          </p:cNvPr>
          <p:cNvGrpSpPr/>
          <p:nvPr/>
        </p:nvGrpSpPr>
        <p:grpSpPr>
          <a:xfrm>
            <a:off x="-167640" y="3251080"/>
            <a:ext cx="12192000" cy="2885680"/>
            <a:chOff x="0" y="1986160"/>
            <a:chExt cx="12192000" cy="2885680"/>
          </a:xfrm>
        </p:grpSpPr>
        <p:pic>
          <p:nvPicPr>
            <p:cNvPr id="2" name="Picture 1">
              <a:extLst>
                <a:ext uri="{FF2B5EF4-FFF2-40B4-BE49-F238E27FC236}">
                  <a16:creationId xmlns:a16="http://schemas.microsoft.com/office/drawing/2014/main" id="{2838B8C6-4109-92FE-13EB-6A2794C9CB6A}"/>
                </a:ext>
              </a:extLst>
            </p:cNvPr>
            <p:cNvPicPr>
              <a:picLocks noChangeAspect="1"/>
            </p:cNvPicPr>
            <p:nvPr/>
          </p:nvPicPr>
          <p:blipFill>
            <a:blip r:embed="rId2"/>
            <a:stretch>
              <a:fillRect/>
            </a:stretch>
          </p:blipFill>
          <p:spPr>
            <a:xfrm>
              <a:off x="0" y="1986160"/>
              <a:ext cx="12192000" cy="2885680"/>
            </a:xfrm>
            <a:prstGeom prst="rect">
              <a:avLst/>
            </a:prstGeom>
          </p:spPr>
        </p:pic>
        <p:sp>
          <p:nvSpPr>
            <p:cNvPr id="4" name="Rectangle 3">
              <a:extLst>
                <a:ext uri="{FF2B5EF4-FFF2-40B4-BE49-F238E27FC236}">
                  <a16:creationId xmlns:a16="http://schemas.microsoft.com/office/drawing/2014/main" id="{18E1D156-B8C6-87A6-1366-7D5DAF2E8C83}"/>
                </a:ext>
              </a:extLst>
            </p:cNvPr>
            <p:cNvSpPr/>
            <p:nvPr/>
          </p:nvSpPr>
          <p:spPr>
            <a:xfrm>
              <a:off x="1051560" y="2316480"/>
              <a:ext cx="487680" cy="47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C67378F-9C41-863A-E497-BEF5C350A851}"/>
                </a:ext>
              </a:extLst>
            </p:cNvPr>
            <p:cNvSpPr/>
            <p:nvPr/>
          </p:nvSpPr>
          <p:spPr>
            <a:xfrm>
              <a:off x="4968240" y="2316480"/>
              <a:ext cx="487680" cy="47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C302E6-2E8C-73B5-F7CA-CCD2C1C41591}"/>
                </a:ext>
              </a:extLst>
            </p:cNvPr>
            <p:cNvSpPr/>
            <p:nvPr/>
          </p:nvSpPr>
          <p:spPr>
            <a:xfrm>
              <a:off x="8854440" y="2316480"/>
              <a:ext cx="487680" cy="47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46A37171-AF49-CBF3-FAD7-235C80391E21}"/>
              </a:ext>
            </a:extLst>
          </p:cNvPr>
          <p:cNvSpPr txBox="1"/>
          <p:nvPr/>
        </p:nvSpPr>
        <p:spPr>
          <a:xfrm>
            <a:off x="1371600" y="1479348"/>
            <a:ext cx="9550756" cy="954107"/>
          </a:xfrm>
          <a:prstGeom prst="rect">
            <a:avLst/>
          </a:prstGeom>
          <a:noFill/>
        </p:spPr>
        <p:txBody>
          <a:bodyPr wrap="none" rtlCol="0">
            <a:spAutoFit/>
          </a:bodyPr>
          <a:lstStyle/>
          <a:p>
            <a:r>
              <a:rPr lang="en-US" sz="2800" dirty="0"/>
              <a:t>Proton Radius Puzzle when measured using different transitions </a:t>
            </a:r>
          </a:p>
          <a:p>
            <a:pPr algn="ctr"/>
            <a:r>
              <a:rPr lang="en-US" sz="2800" dirty="0"/>
              <a:t>(natural linewidths) </a:t>
            </a:r>
          </a:p>
        </p:txBody>
      </p:sp>
      <p:sp>
        <p:nvSpPr>
          <p:cNvPr id="9" name="TextBox 8">
            <a:extLst>
              <a:ext uri="{FF2B5EF4-FFF2-40B4-BE49-F238E27FC236}">
                <a16:creationId xmlns:a16="http://schemas.microsoft.com/office/drawing/2014/main" id="{4114BC92-515B-E152-D0EC-7FE17FED0C52}"/>
              </a:ext>
            </a:extLst>
          </p:cNvPr>
          <p:cNvSpPr txBox="1"/>
          <p:nvPr/>
        </p:nvSpPr>
        <p:spPr>
          <a:xfrm>
            <a:off x="1371600" y="2763775"/>
            <a:ext cx="1890839" cy="369332"/>
          </a:xfrm>
          <a:prstGeom prst="rect">
            <a:avLst/>
          </a:prstGeom>
          <a:noFill/>
        </p:spPr>
        <p:txBody>
          <a:bodyPr wrap="none" rtlCol="0">
            <a:spAutoFit/>
          </a:bodyPr>
          <a:lstStyle/>
          <a:p>
            <a:r>
              <a:rPr lang="en-US" dirty="0"/>
              <a:t>2S-8D</a:t>
            </a:r>
            <a:r>
              <a:rPr lang="en-US" baseline="-25000" dirty="0"/>
              <a:t>5/2</a:t>
            </a:r>
            <a:r>
              <a:rPr lang="en-US" dirty="0"/>
              <a:t> (572 kHz)</a:t>
            </a:r>
          </a:p>
        </p:txBody>
      </p:sp>
      <p:sp>
        <p:nvSpPr>
          <p:cNvPr id="10" name="TextBox 9">
            <a:extLst>
              <a:ext uri="{FF2B5EF4-FFF2-40B4-BE49-F238E27FC236}">
                <a16:creationId xmlns:a16="http://schemas.microsoft.com/office/drawing/2014/main" id="{E67746B8-C1BB-8774-DDAA-DC994EC52F14}"/>
              </a:ext>
            </a:extLst>
          </p:cNvPr>
          <p:cNvSpPr txBox="1"/>
          <p:nvPr/>
        </p:nvSpPr>
        <p:spPr>
          <a:xfrm>
            <a:off x="5425440" y="2784888"/>
            <a:ext cx="1690463" cy="369332"/>
          </a:xfrm>
          <a:prstGeom prst="rect">
            <a:avLst/>
          </a:prstGeom>
          <a:noFill/>
        </p:spPr>
        <p:txBody>
          <a:bodyPr wrap="none" rtlCol="0">
            <a:spAutoFit/>
          </a:bodyPr>
          <a:lstStyle/>
          <a:p>
            <a:r>
              <a:rPr lang="en-US" dirty="0"/>
              <a:t>2S-8S (144 kHz)</a:t>
            </a:r>
          </a:p>
        </p:txBody>
      </p:sp>
      <p:sp>
        <p:nvSpPr>
          <p:cNvPr id="11" name="TextBox 10">
            <a:extLst>
              <a:ext uri="{FF2B5EF4-FFF2-40B4-BE49-F238E27FC236}">
                <a16:creationId xmlns:a16="http://schemas.microsoft.com/office/drawing/2014/main" id="{8453F1FC-A85E-C106-0250-CC2C2A09998F}"/>
              </a:ext>
            </a:extLst>
          </p:cNvPr>
          <p:cNvSpPr txBox="1"/>
          <p:nvPr/>
        </p:nvSpPr>
        <p:spPr>
          <a:xfrm>
            <a:off x="9353315" y="2784428"/>
            <a:ext cx="1637564" cy="369332"/>
          </a:xfrm>
          <a:prstGeom prst="rect">
            <a:avLst/>
          </a:prstGeom>
          <a:noFill/>
        </p:spPr>
        <p:txBody>
          <a:bodyPr wrap="none" rtlCol="0">
            <a:spAutoFit/>
          </a:bodyPr>
          <a:lstStyle/>
          <a:p>
            <a:r>
              <a:rPr lang="en-US" dirty="0"/>
              <a:t>2S-12S (50 kHz)</a:t>
            </a:r>
          </a:p>
        </p:txBody>
      </p:sp>
    </p:spTree>
    <p:extLst>
      <p:ext uri="{BB962C8B-B14F-4D97-AF65-F5344CB8AC3E}">
        <p14:creationId xmlns:p14="http://schemas.microsoft.com/office/powerpoint/2010/main" val="90534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602968-0CEE-7B8F-EC92-C96D04EF25D1}"/>
              </a:ext>
            </a:extLst>
          </p:cNvPr>
          <p:cNvPicPr>
            <a:picLocks noChangeAspect="1"/>
          </p:cNvPicPr>
          <p:nvPr/>
        </p:nvPicPr>
        <p:blipFill>
          <a:blip r:embed="rId2"/>
          <a:stretch>
            <a:fillRect/>
          </a:stretch>
        </p:blipFill>
        <p:spPr>
          <a:xfrm>
            <a:off x="2636171" y="1450432"/>
            <a:ext cx="6919658" cy="4874167"/>
          </a:xfrm>
          <a:prstGeom prst="rect">
            <a:avLst/>
          </a:prstGeom>
        </p:spPr>
      </p:pic>
      <p:pic>
        <p:nvPicPr>
          <p:cNvPr id="3" name="Picture 2">
            <a:extLst>
              <a:ext uri="{FF2B5EF4-FFF2-40B4-BE49-F238E27FC236}">
                <a16:creationId xmlns:a16="http://schemas.microsoft.com/office/drawing/2014/main" id="{2694A786-68E9-0BDE-5D6E-0C62D0E2C03C}"/>
              </a:ext>
            </a:extLst>
          </p:cNvPr>
          <p:cNvPicPr>
            <a:picLocks noChangeAspect="1"/>
          </p:cNvPicPr>
          <p:nvPr/>
        </p:nvPicPr>
        <p:blipFill>
          <a:blip r:embed="rId3"/>
          <a:stretch>
            <a:fillRect/>
          </a:stretch>
        </p:blipFill>
        <p:spPr>
          <a:xfrm>
            <a:off x="1101264" y="1391262"/>
            <a:ext cx="9368616" cy="4890135"/>
          </a:xfrm>
          <a:prstGeom prst="rect">
            <a:avLst/>
          </a:prstGeom>
        </p:spPr>
      </p:pic>
      <p:sp>
        <p:nvSpPr>
          <p:cNvPr id="5" name="Rectangle 4">
            <a:extLst>
              <a:ext uri="{FF2B5EF4-FFF2-40B4-BE49-F238E27FC236}">
                <a16:creationId xmlns:a16="http://schemas.microsoft.com/office/drawing/2014/main" id="{573A18AA-0A2C-0AFC-5014-7EF1387D9E56}"/>
              </a:ext>
            </a:extLst>
          </p:cNvPr>
          <p:cNvSpPr>
            <a:spLocks noChangeArrowheads="1"/>
          </p:cNvSpPr>
          <p:nvPr/>
        </p:nvSpPr>
        <p:spPr bwMode="auto">
          <a:xfrm>
            <a:off x="400050" y="259362"/>
            <a:ext cx="11391900" cy="1036909"/>
          </a:xfrm>
          <a:prstGeom prst="rect">
            <a:avLst/>
          </a:prstGeom>
          <a:solidFill>
            <a:schemeClr val="tx1">
              <a:lumMod val="75000"/>
              <a:lumOff val="25000"/>
            </a:schemeClr>
          </a:solidFill>
          <a:ln>
            <a:noFill/>
          </a:ln>
          <a:effectLst/>
        </p:spPr>
        <p:txBody>
          <a:bodyPr wrap="none" lIns="82945" tIns="41473" rIns="82945" bIns="41473" anchor="ctr"/>
          <a:lstStyle/>
          <a:p>
            <a:pPr algn="ctr"/>
            <a:r>
              <a:rPr lang="en-US" sz="3200" dirty="0">
                <a:solidFill>
                  <a:schemeClr val="bg1"/>
                </a:solidFill>
              </a:rPr>
              <a:t>AC Stark shift more challenging</a:t>
            </a:r>
          </a:p>
        </p:txBody>
      </p:sp>
      <p:pic>
        <p:nvPicPr>
          <p:cNvPr id="6" name="Picture 5">
            <a:extLst>
              <a:ext uri="{FF2B5EF4-FFF2-40B4-BE49-F238E27FC236}">
                <a16:creationId xmlns:a16="http://schemas.microsoft.com/office/drawing/2014/main" id="{6D48A588-FB67-8A52-CF04-3DBF0FFDE86D}"/>
              </a:ext>
            </a:extLst>
          </p:cNvPr>
          <p:cNvPicPr>
            <a:picLocks noChangeAspect="1"/>
          </p:cNvPicPr>
          <p:nvPr/>
        </p:nvPicPr>
        <p:blipFill>
          <a:blip r:embed="rId4"/>
          <a:stretch>
            <a:fillRect/>
          </a:stretch>
        </p:blipFill>
        <p:spPr>
          <a:xfrm>
            <a:off x="2742851" y="6376388"/>
            <a:ext cx="6057900" cy="444500"/>
          </a:xfrm>
          <a:prstGeom prst="rect">
            <a:avLst/>
          </a:prstGeom>
        </p:spPr>
      </p:pic>
    </p:spTree>
    <p:extLst>
      <p:ext uri="{BB962C8B-B14F-4D97-AF65-F5344CB8AC3E}">
        <p14:creationId xmlns:p14="http://schemas.microsoft.com/office/powerpoint/2010/main" val="419541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42846C-23F1-8A68-E975-7731B6DAF772}"/>
              </a:ext>
            </a:extLst>
          </p:cNvPr>
          <p:cNvSpPr>
            <a:spLocks noChangeArrowheads="1"/>
          </p:cNvSpPr>
          <p:nvPr/>
        </p:nvSpPr>
        <p:spPr bwMode="auto">
          <a:xfrm>
            <a:off x="198120" y="164259"/>
            <a:ext cx="3352800" cy="1359741"/>
          </a:xfrm>
          <a:prstGeom prst="rect">
            <a:avLst/>
          </a:prstGeom>
          <a:solidFill>
            <a:schemeClr val="tx1">
              <a:lumMod val="75000"/>
              <a:lumOff val="25000"/>
            </a:schemeClr>
          </a:solidFill>
          <a:ln>
            <a:noFill/>
          </a:ln>
          <a:effectLst/>
        </p:spPr>
        <p:txBody>
          <a:bodyPr wrap="none" lIns="82945" tIns="41473" rIns="82945" bIns="41473" anchor="ctr"/>
          <a:lstStyle/>
          <a:p>
            <a:pPr algn="ctr"/>
            <a:r>
              <a:rPr lang="en-US" sz="3200" dirty="0">
                <a:solidFill>
                  <a:schemeClr val="bg1"/>
                </a:solidFill>
              </a:rPr>
              <a:t>AC Stark Shift </a:t>
            </a:r>
          </a:p>
          <a:p>
            <a:pPr algn="ctr"/>
            <a:r>
              <a:rPr lang="en-US" sz="3200" dirty="0">
                <a:solidFill>
                  <a:schemeClr val="bg1"/>
                </a:solidFill>
              </a:rPr>
              <a:t>Compensation</a:t>
            </a:r>
          </a:p>
        </p:txBody>
      </p:sp>
      <p:pic>
        <p:nvPicPr>
          <p:cNvPr id="3" name="Picture 2">
            <a:extLst>
              <a:ext uri="{FF2B5EF4-FFF2-40B4-BE49-F238E27FC236}">
                <a16:creationId xmlns:a16="http://schemas.microsoft.com/office/drawing/2014/main" id="{90A49E92-73C7-A76C-0DE0-43B0317CFA7A}"/>
              </a:ext>
            </a:extLst>
          </p:cNvPr>
          <p:cNvPicPr>
            <a:picLocks noChangeAspect="1"/>
          </p:cNvPicPr>
          <p:nvPr/>
        </p:nvPicPr>
        <p:blipFill>
          <a:blip r:embed="rId2"/>
          <a:stretch>
            <a:fillRect/>
          </a:stretch>
        </p:blipFill>
        <p:spPr>
          <a:xfrm>
            <a:off x="3550920" y="11858"/>
            <a:ext cx="8641080" cy="6747959"/>
          </a:xfrm>
          <a:prstGeom prst="rect">
            <a:avLst/>
          </a:prstGeom>
        </p:spPr>
      </p:pic>
    </p:spTree>
    <p:extLst>
      <p:ext uri="{BB962C8B-B14F-4D97-AF65-F5344CB8AC3E}">
        <p14:creationId xmlns:p14="http://schemas.microsoft.com/office/powerpoint/2010/main" val="1985933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night&#10;&#10;Description automatically generated">
            <a:extLst>
              <a:ext uri="{FF2B5EF4-FFF2-40B4-BE49-F238E27FC236}">
                <a16:creationId xmlns:a16="http://schemas.microsoft.com/office/drawing/2014/main" id="{10EFF9CE-9339-23F0-5E9F-75EAB9334BED}"/>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37000"/>
                    </a14:imgEffect>
                  </a14:imgLayer>
                </a14:imgProps>
              </a:ext>
              <a:ext uri="{28A0092B-C50C-407E-A947-70E740481C1C}">
                <a14:useLocalDpi xmlns:a14="http://schemas.microsoft.com/office/drawing/2010/main"/>
              </a:ext>
            </a:extLst>
          </a:blip>
          <a:stretch>
            <a:fillRect/>
          </a:stretch>
        </p:blipFill>
        <p:spPr>
          <a:xfrm>
            <a:off x="0" y="-400045"/>
            <a:ext cx="12192000" cy="8136835"/>
          </a:xfrm>
          <a:prstGeom prst="rect">
            <a:avLst/>
          </a:prstGeom>
          <a:solidFill>
            <a:schemeClr val="tx1"/>
          </a:solidFill>
        </p:spPr>
      </p:pic>
      <p:sp>
        <p:nvSpPr>
          <p:cNvPr id="18" name="Title 1">
            <a:extLst>
              <a:ext uri="{FF2B5EF4-FFF2-40B4-BE49-F238E27FC236}">
                <a16:creationId xmlns:a16="http://schemas.microsoft.com/office/drawing/2014/main" id="{1D16AB14-9B2A-1C79-D4CB-7BB387397DC1}"/>
              </a:ext>
            </a:extLst>
          </p:cNvPr>
          <p:cNvSpPr>
            <a:spLocks noGrp="1"/>
          </p:cNvSpPr>
          <p:nvPr>
            <p:ph type="ctrTitle"/>
          </p:nvPr>
        </p:nvSpPr>
        <p:spPr>
          <a:xfrm>
            <a:off x="-444711" y="617840"/>
            <a:ext cx="10914346" cy="934412"/>
          </a:xfrm>
          <a:noFill/>
          <a:effectLst>
            <a:outerShdw blurRad="317500" dist="50800" dir="5400000" sx="13000" sy="13000" algn="ctr" rotWithShape="0">
              <a:srgbClr val="000000">
                <a:alpha val="96000"/>
              </a:srgbClr>
            </a:outerShdw>
          </a:effectLst>
        </p:spPr>
        <p:txBody>
          <a:bodyPr>
            <a:normAutofit/>
          </a:bodyPr>
          <a:lstStyle/>
          <a:p>
            <a:r>
              <a:rPr lang="en-US" sz="5400" dirty="0">
                <a:solidFill>
                  <a:schemeClr val="bg1"/>
                </a:solidFill>
                <a:effectLst>
                  <a:outerShdw blurRad="254000" dist="50800" dir="5400000" algn="ctr" rotWithShape="0">
                    <a:srgbClr val="000000">
                      <a:alpha val="75000"/>
                    </a:srgbClr>
                  </a:outerShdw>
                </a:effectLst>
                <a:latin typeface="Bahnschrift Light Condensed" panose="020B0502040204020203" pitchFamily="34" charset="0"/>
              </a:rPr>
              <a:t>Optical deceleration of atomic hydrogen</a:t>
            </a:r>
          </a:p>
        </p:txBody>
      </p:sp>
      <p:sp>
        <p:nvSpPr>
          <p:cNvPr id="28" name="Subtitle 2">
            <a:extLst>
              <a:ext uri="{FF2B5EF4-FFF2-40B4-BE49-F238E27FC236}">
                <a16:creationId xmlns:a16="http://schemas.microsoft.com/office/drawing/2014/main" id="{41144CDC-BC06-7006-9572-8E4546C2F6DE}"/>
              </a:ext>
            </a:extLst>
          </p:cNvPr>
          <p:cNvSpPr txBox="1">
            <a:spLocks/>
          </p:cNvSpPr>
          <p:nvPr/>
        </p:nvSpPr>
        <p:spPr>
          <a:xfrm>
            <a:off x="4499400" y="6193286"/>
            <a:ext cx="6670891" cy="2387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solidFill>
                <a:schemeClr val="bg1"/>
              </a:solidFill>
              <a:effectLst>
                <a:outerShdw blurRad="292100" dist="50800" dir="5400000" algn="ctr" rotWithShape="0">
                  <a:srgbClr val="000000">
                    <a:alpha val="59000"/>
                  </a:srgbClr>
                </a:outerShdw>
              </a:effectLst>
              <a:latin typeface="Bahnschrift Light Condensed" panose="020B0502040204020203" pitchFamily="34" charset="0"/>
            </a:endParaRPr>
          </a:p>
        </p:txBody>
      </p:sp>
      <p:pic>
        <p:nvPicPr>
          <p:cNvPr id="7" name="Picture 6" descr="Text&#10;&#10;Description automatically generated">
            <a:extLst>
              <a:ext uri="{FF2B5EF4-FFF2-40B4-BE49-F238E27FC236}">
                <a16:creationId xmlns:a16="http://schemas.microsoft.com/office/drawing/2014/main" id="{A9950894-10FB-8216-9A69-EAA37AAB20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715425"/>
            <a:ext cx="5559972" cy="1142575"/>
          </a:xfrm>
          <a:prstGeom prst="rect">
            <a:avLst/>
          </a:prstGeom>
        </p:spPr>
      </p:pic>
      <p:sp>
        <p:nvSpPr>
          <p:cNvPr id="2" name="Slide Number Placeholder 1">
            <a:extLst>
              <a:ext uri="{FF2B5EF4-FFF2-40B4-BE49-F238E27FC236}">
                <a16:creationId xmlns:a16="http://schemas.microsoft.com/office/drawing/2014/main" id="{92B503D7-106C-2879-E016-4E3DDA4A1DBD}"/>
              </a:ext>
            </a:extLst>
          </p:cNvPr>
          <p:cNvSpPr>
            <a:spLocks noGrp="1"/>
          </p:cNvSpPr>
          <p:nvPr>
            <p:ph type="sldNum" sz="quarter" idx="12"/>
          </p:nvPr>
        </p:nvSpPr>
        <p:spPr/>
        <p:txBody>
          <a:bodyPr/>
          <a:lstStyle/>
          <a:p>
            <a:fld id="{78B8970B-035B-4A7D-85A2-8FB386E24945}" type="slidenum">
              <a:rPr lang="en-US" smtClean="0"/>
              <a:t>17</a:t>
            </a:fld>
            <a:endParaRPr lang="en-US"/>
          </a:p>
        </p:txBody>
      </p:sp>
    </p:spTree>
    <p:extLst>
      <p:ext uri="{BB962C8B-B14F-4D97-AF65-F5344CB8AC3E}">
        <p14:creationId xmlns:p14="http://schemas.microsoft.com/office/powerpoint/2010/main" val="1707436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65929" y="337800"/>
            <a:ext cx="3713709" cy="707886"/>
          </a:xfrm>
          <a:prstGeom prst="rect">
            <a:avLst/>
          </a:prstGeom>
          <a:noFill/>
        </p:spPr>
        <p:txBody>
          <a:bodyPr wrap="none" rtlCol="0">
            <a:spAutoFit/>
          </a:bodyPr>
          <a:lstStyle/>
          <a:p>
            <a:pPr algn="ctr"/>
            <a:r>
              <a:rPr lang="en-US" sz="4000" dirty="0">
                <a:latin typeface="+mj-lt"/>
                <a:cs typeface="Andale Mono"/>
              </a:rPr>
              <a:t>1D Lattice slower</a:t>
            </a:r>
          </a:p>
        </p:txBody>
      </p:sp>
      <p:sp>
        <p:nvSpPr>
          <p:cNvPr id="14" name="Slide Number Placeholder 13"/>
          <p:cNvSpPr>
            <a:spLocks noGrp="1"/>
          </p:cNvSpPr>
          <p:nvPr>
            <p:ph type="sldNum" sz="quarter" idx="12"/>
          </p:nvPr>
        </p:nvSpPr>
        <p:spPr/>
        <p:txBody>
          <a:bodyPr/>
          <a:lstStyle/>
          <a:p>
            <a:fld id="{01461DCD-C93F-4896-8FD0-616DBB763C33}" type="slidenum">
              <a:rPr lang="en-US" smtClean="0"/>
              <a:t>18</a:t>
            </a:fld>
            <a:endParaRPr lang="en-US"/>
          </a:p>
        </p:txBody>
      </p:sp>
      <p:grpSp>
        <p:nvGrpSpPr>
          <p:cNvPr id="26" name="Group 25">
            <a:extLst>
              <a:ext uri="{FF2B5EF4-FFF2-40B4-BE49-F238E27FC236}">
                <a16:creationId xmlns:a16="http://schemas.microsoft.com/office/drawing/2014/main" id="{61B05A23-A5A5-A0D8-2053-A8E48AD70EF6}"/>
              </a:ext>
            </a:extLst>
          </p:cNvPr>
          <p:cNvGrpSpPr/>
          <p:nvPr/>
        </p:nvGrpSpPr>
        <p:grpSpPr>
          <a:xfrm>
            <a:off x="83137" y="1814953"/>
            <a:ext cx="5275662" cy="4434138"/>
            <a:chOff x="3745809" y="1886023"/>
            <a:chExt cx="5275662" cy="4434138"/>
          </a:xfrm>
        </p:grpSpPr>
        <p:cxnSp>
          <p:nvCxnSpPr>
            <p:cNvPr id="58" name="Straight Connector 57">
              <a:extLst>
                <a:ext uri="{FF2B5EF4-FFF2-40B4-BE49-F238E27FC236}">
                  <a16:creationId xmlns:a16="http://schemas.microsoft.com/office/drawing/2014/main" id="{A5E1CFDB-E01B-40B5-A3B0-A52E93214115}"/>
                </a:ext>
              </a:extLst>
            </p:cNvPr>
            <p:cNvCxnSpPr/>
            <p:nvPr/>
          </p:nvCxnSpPr>
          <p:spPr>
            <a:xfrm flipV="1">
              <a:off x="6640307" y="2237147"/>
              <a:ext cx="1860294"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7D1FB604-1792-4EBC-BC9C-AD615DDA4F73}"/>
                </a:ext>
              </a:extLst>
            </p:cNvPr>
            <p:cNvSpPr txBox="1"/>
            <p:nvPr/>
          </p:nvSpPr>
          <p:spPr>
            <a:xfrm>
              <a:off x="6035689" y="1916508"/>
              <a:ext cx="636713" cy="369332"/>
            </a:xfrm>
            <a:prstGeom prst="rect">
              <a:avLst/>
            </a:prstGeom>
            <a:noFill/>
            <a:ln>
              <a:noFill/>
            </a:ln>
          </p:spPr>
          <p:txBody>
            <a:bodyPr wrap="none" rtlCol="0">
              <a:spAutoFit/>
            </a:bodyPr>
            <a:lstStyle/>
            <a:p>
              <a:r>
                <a:rPr lang="en-US" i="1" dirty="0">
                  <a:latin typeface="Andale Mono"/>
                </a:rPr>
                <a:t>4P</a:t>
              </a:r>
              <a:r>
                <a:rPr lang="en-US" i="1" baseline="-25000" dirty="0">
                  <a:latin typeface="Andale Mono"/>
                </a:rPr>
                <a:t>3/2</a:t>
              </a:r>
              <a:endParaRPr lang="en-US" i="1" dirty="0">
                <a:latin typeface="Andale Mono"/>
              </a:endParaRPr>
            </a:p>
          </p:txBody>
        </p:sp>
        <p:sp>
          <p:nvSpPr>
            <p:cNvPr id="60" name="TextBox 59">
              <a:extLst>
                <a:ext uri="{FF2B5EF4-FFF2-40B4-BE49-F238E27FC236}">
                  <a16:creationId xmlns:a16="http://schemas.microsoft.com/office/drawing/2014/main" id="{C4AD095B-6535-45F1-884F-7C327202DCEF}"/>
                </a:ext>
              </a:extLst>
            </p:cNvPr>
            <p:cNvSpPr txBox="1"/>
            <p:nvPr/>
          </p:nvSpPr>
          <p:spPr>
            <a:xfrm>
              <a:off x="3747972" y="5950829"/>
              <a:ext cx="679994" cy="369332"/>
            </a:xfrm>
            <a:prstGeom prst="rect">
              <a:avLst/>
            </a:prstGeom>
            <a:noFill/>
            <a:ln>
              <a:noFill/>
            </a:ln>
          </p:spPr>
          <p:txBody>
            <a:bodyPr wrap="none" rtlCol="0">
              <a:spAutoFit/>
            </a:bodyPr>
            <a:lstStyle/>
            <a:p>
              <a:r>
                <a:rPr lang="en-US" i="1" dirty="0">
                  <a:latin typeface="Andale Mono"/>
                </a:rPr>
                <a:t>1S</a:t>
              </a:r>
              <a:r>
                <a:rPr lang="en-US" i="1" baseline="-25000" dirty="0">
                  <a:latin typeface="Andale Mono"/>
                </a:rPr>
                <a:t>1/2</a:t>
              </a:r>
              <a:endParaRPr lang="en-US" i="1" dirty="0">
                <a:latin typeface="Andale Mono"/>
              </a:endParaRPr>
            </a:p>
          </p:txBody>
        </p:sp>
        <p:cxnSp>
          <p:nvCxnSpPr>
            <p:cNvPr id="61" name="Straight Connector 60">
              <a:extLst>
                <a:ext uri="{FF2B5EF4-FFF2-40B4-BE49-F238E27FC236}">
                  <a16:creationId xmlns:a16="http://schemas.microsoft.com/office/drawing/2014/main" id="{B7188674-E5C6-41E7-A3C8-99ED8916DAA5}"/>
                </a:ext>
              </a:extLst>
            </p:cNvPr>
            <p:cNvCxnSpPr/>
            <p:nvPr/>
          </p:nvCxnSpPr>
          <p:spPr>
            <a:xfrm flipV="1">
              <a:off x="4316551" y="6156487"/>
              <a:ext cx="1860294"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733DBD8E-C4FF-42D8-A2AD-6AB0DE250115}"/>
                </a:ext>
              </a:extLst>
            </p:cNvPr>
            <p:cNvCxnSpPr/>
            <p:nvPr/>
          </p:nvCxnSpPr>
          <p:spPr>
            <a:xfrm flipV="1">
              <a:off x="4316551" y="3222977"/>
              <a:ext cx="1860294"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8A92BCCC-6148-4720-92A9-1FA0FEDBC5DE}"/>
                </a:ext>
              </a:extLst>
            </p:cNvPr>
            <p:cNvCxnSpPr>
              <a:cxnSpLocks/>
            </p:cNvCxnSpPr>
            <p:nvPr/>
          </p:nvCxnSpPr>
          <p:spPr>
            <a:xfrm flipV="1">
              <a:off x="5209216" y="3262684"/>
              <a:ext cx="0" cy="1368310"/>
            </a:xfrm>
            <a:prstGeom prst="straightConnector1">
              <a:avLst/>
            </a:prstGeom>
            <a:ln>
              <a:solidFill>
                <a:schemeClr val="tx2">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FB09CCBE-BE89-4CE5-882E-55A9CAEC3165}"/>
                </a:ext>
              </a:extLst>
            </p:cNvPr>
            <p:cNvCxnSpPr/>
            <p:nvPr/>
          </p:nvCxnSpPr>
          <p:spPr>
            <a:xfrm flipV="1">
              <a:off x="4316551" y="4689731"/>
              <a:ext cx="1860294" cy="1"/>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852D420B-2AF8-4EC7-BDAB-5C6DAA566915}"/>
                </a:ext>
              </a:extLst>
            </p:cNvPr>
            <p:cNvSpPr txBox="1"/>
            <p:nvPr/>
          </p:nvSpPr>
          <p:spPr>
            <a:xfrm>
              <a:off x="3745809" y="3040436"/>
              <a:ext cx="679994" cy="222248"/>
            </a:xfrm>
            <a:prstGeom prst="rect">
              <a:avLst/>
            </a:prstGeom>
            <a:noFill/>
            <a:ln>
              <a:noFill/>
            </a:ln>
          </p:spPr>
          <p:txBody>
            <a:bodyPr wrap="none" rtlCol="0">
              <a:spAutoFit/>
            </a:bodyPr>
            <a:lstStyle/>
            <a:p>
              <a:r>
                <a:rPr lang="en-US" i="1" dirty="0">
                  <a:latin typeface="Andale Mono"/>
                </a:rPr>
                <a:t>2S</a:t>
              </a:r>
              <a:r>
                <a:rPr lang="en-US" i="1" baseline="-25000" dirty="0">
                  <a:latin typeface="Andale Mono"/>
                </a:rPr>
                <a:t>1/2</a:t>
              </a:r>
              <a:endParaRPr lang="en-US" i="1" dirty="0">
                <a:latin typeface="Andale Mono"/>
              </a:endParaRPr>
            </a:p>
          </p:txBody>
        </p:sp>
        <p:sp>
          <p:nvSpPr>
            <p:cNvPr id="67" name="TextBox 66">
              <a:extLst>
                <a:ext uri="{FF2B5EF4-FFF2-40B4-BE49-F238E27FC236}">
                  <a16:creationId xmlns:a16="http://schemas.microsoft.com/office/drawing/2014/main" id="{7DC658D5-A346-4C76-802C-D2EA1B13EDB5}"/>
                </a:ext>
              </a:extLst>
            </p:cNvPr>
            <p:cNvSpPr txBox="1"/>
            <p:nvPr/>
          </p:nvSpPr>
          <p:spPr>
            <a:xfrm>
              <a:off x="4367452" y="3782399"/>
              <a:ext cx="716835" cy="222248"/>
            </a:xfrm>
            <a:prstGeom prst="rect">
              <a:avLst/>
            </a:prstGeom>
            <a:noFill/>
            <a:ln>
              <a:noFill/>
            </a:ln>
          </p:spPr>
          <p:txBody>
            <a:bodyPr wrap="none" rtlCol="0">
              <a:spAutoFit/>
            </a:bodyPr>
            <a:lstStyle/>
            <a:p>
              <a:r>
                <a:rPr lang="en-US" dirty="0">
                  <a:latin typeface="Andale Mono"/>
                </a:rPr>
                <a:t>243 nm</a:t>
              </a:r>
            </a:p>
          </p:txBody>
        </p:sp>
        <p:sp>
          <p:nvSpPr>
            <p:cNvPr id="69" name="TextBox 68">
              <a:extLst>
                <a:ext uri="{FF2B5EF4-FFF2-40B4-BE49-F238E27FC236}">
                  <a16:creationId xmlns:a16="http://schemas.microsoft.com/office/drawing/2014/main" id="{B5272D78-DF33-407D-9FC6-6CDCABE78B63}"/>
                </a:ext>
              </a:extLst>
            </p:cNvPr>
            <p:cNvSpPr txBox="1"/>
            <p:nvPr/>
          </p:nvSpPr>
          <p:spPr>
            <a:xfrm>
              <a:off x="6165709" y="2966894"/>
              <a:ext cx="941283" cy="369332"/>
            </a:xfrm>
            <a:prstGeom prst="rect">
              <a:avLst/>
            </a:prstGeom>
            <a:noFill/>
            <a:ln>
              <a:noFill/>
            </a:ln>
          </p:spPr>
          <p:txBody>
            <a:bodyPr wrap="none" rtlCol="0">
              <a:spAutoFit/>
            </a:bodyPr>
            <a:lstStyle/>
            <a:p>
              <a:r>
                <a:rPr lang="en-US" dirty="0">
                  <a:latin typeface="Andale Mono"/>
                </a:rPr>
                <a:t>122 </a:t>
              </a:r>
              <a:r>
                <a:rPr lang="en-US" dirty="0" err="1">
                  <a:latin typeface="Andale Mono"/>
                </a:rPr>
                <a:t>ms</a:t>
              </a:r>
              <a:endParaRPr lang="en-US" dirty="0">
                <a:latin typeface="Andale Mono"/>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31C1C595-2E99-471A-BCDA-857089AAE398}"/>
                    </a:ext>
                  </a:extLst>
                </p:cNvPr>
                <p:cNvSpPr txBox="1"/>
                <p:nvPr/>
              </p:nvSpPr>
              <p:spPr>
                <a:xfrm>
                  <a:off x="8689329" y="1928974"/>
                  <a:ext cx="332142" cy="307777"/>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𝛿</m:t>
                        </m:r>
                      </m:oMath>
                    </m:oMathPara>
                  </a14:m>
                  <a:endParaRPr lang="en-US" sz="1400" dirty="0">
                    <a:latin typeface="Andale Mono"/>
                  </a:endParaRPr>
                </a:p>
              </p:txBody>
            </p:sp>
          </mc:Choice>
          <mc:Fallback xmlns="">
            <p:sp>
              <p:nvSpPr>
                <p:cNvPr id="70" name="TextBox 69">
                  <a:extLst>
                    <a:ext uri="{FF2B5EF4-FFF2-40B4-BE49-F238E27FC236}">
                      <a16:creationId xmlns:a16="http://schemas.microsoft.com/office/drawing/2014/main" id="{31C1C595-2E99-471A-BCDA-857089AAE398}"/>
                    </a:ext>
                  </a:extLst>
                </p:cNvPr>
                <p:cNvSpPr txBox="1">
                  <a:spLocks noRot="1" noChangeAspect="1" noMove="1" noResize="1" noEditPoints="1" noAdjustHandles="1" noChangeArrowheads="1" noChangeShapeType="1" noTextEdit="1"/>
                </p:cNvSpPr>
                <p:nvPr/>
              </p:nvSpPr>
              <p:spPr>
                <a:xfrm>
                  <a:off x="8689329" y="1928974"/>
                  <a:ext cx="332142" cy="307777"/>
                </a:xfrm>
                <a:prstGeom prst="rect">
                  <a:avLst/>
                </a:prstGeom>
                <a:blipFill>
                  <a:blip r:embed="rId3"/>
                  <a:stretch>
                    <a:fillRect/>
                  </a:stretch>
                </a:blipFill>
                <a:ln>
                  <a:noFill/>
                </a:ln>
              </p:spPr>
              <p:txBody>
                <a:bodyPr/>
                <a:lstStyle/>
                <a:p>
                  <a:r>
                    <a:rPr lang="en-US">
                      <a:noFill/>
                    </a:rPr>
                    <a:t> </a:t>
                  </a:r>
                </a:p>
              </p:txBody>
            </p:sp>
          </mc:Fallback>
        </mc:AlternateContent>
        <p:cxnSp>
          <p:nvCxnSpPr>
            <p:cNvPr id="71" name="Straight Arrow Connector 70">
              <a:extLst>
                <a:ext uri="{FF2B5EF4-FFF2-40B4-BE49-F238E27FC236}">
                  <a16:creationId xmlns:a16="http://schemas.microsoft.com/office/drawing/2014/main" id="{035FA5C5-01B9-4C7D-AEBD-BAB6B8491EE7}"/>
                </a:ext>
              </a:extLst>
            </p:cNvPr>
            <p:cNvCxnSpPr>
              <a:cxnSpLocks/>
            </p:cNvCxnSpPr>
            <p:nvPr/>
          </p:nvCxnSpPr>
          <p:spPr>
            <a:xfrm flipV="1">
              <a:off x="5851543" y="1961880"/>
              <a:ext cx="1255449" cy="115537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7958E3A-9CFE-4EB9-8126-021BA67DF6F1}"/>
                </a:ext>
              </a:extLst>
            </p:cNvPr>
            <p:cNvCxnSpPr/>
            <p:nvPr/>
          </p:nvCxnSpPr>
          <p:spPr>
            <a:xfrm flipV="1">
              <a:off x="6640307" y="1886023"/>
              <a:ext cx="1860294" cy="1"/>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73" name="Left Brace 72">
              <a:extLst>
                <a:ext uri="{FF2B5EF4-FFF2-40B4-BE49-F238E27FC236}">
                  <a16:creationId xmlns:a16="http://schemas.microsoft.com/office/drawing/2014/main" id="{198E5435-69B2-44FC-9D00-603A7D013FDD}"/>
                </a:ext>
              </a:extLst>
            </p:cNvPr>
            <p:cNvSpPr/>
            <p:nvPr/>
          </p:nvSpPr>
          <p:spPr>
            <a:xfrm flipH="1">
              <a:off x="8643610" y="1923997"/>
              <a:ext cx="45719" cy="3038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TextBox 73">
              <a:extLst>
                <a:ext uri="{FF2B5EF4-FFF2-40B4-BE49-F238E27FC236}">
                  <a16:creationId xmlns:a16="http://schemas.microsoft.com/office/drawing/2014/main" id="{C8759044-5048-47E2-8B33-E140D6792B2D}"/>
                </a:ext>
              </a:extLst>
            </p:cNvPr>
            <p:cNvSpPr txBox="1"/>
            <p:nvPr/>
          </p:nvSpPr>
          <p:spPr>
            <a:xfrm>
              <a:off x="6555933" y="2472695"/>
              <a:ext cx="894797" cy="369332"/>
            </a:xfrm>
            <a:prstGeom prst="rect">
              <a:avLst/>
            </a:prstGeom>
            <a:noFill/>
            <a:ln>
              <a:noFill/>
            </a:ln>
          </p:spPr>
          <p:txBody>
            <a:bodyPr wrap="none" rtlCol="0">
              <a:spAutoFit/>
            </a:bodyPr>
            <a:lstStyle/>
            <a:p>
              <a:r>
                <a:rPr lang="en-US" dirty="0">
                  <a:latin typeface="Andale Mono"/>
                </a:rPr>
                <a:t>486 nm</a:t>
              </a:r>
            </a:p>
          </p:txBody>
        </p:sp>
        <p:grpSp>
          <p:nvGrpSpPr>
            <p:cNvPr id="75" name="Group 74">
              <a:extLst>
                <a:ext uri="{FF2B5EF4-FFF2-40B4-BE49-F238E27FC236}">
                  <a16:creationId xmlns:a16="http://schemas.microsoft.com/office/drawing/2014/main" id="{E168BCD8-282B-4169-8480-7103BBA99C10}"/>
                </a:ext>
              </a:extLst>
            </p:cNvPr>
            <p:cNvGrpSpPr/>
            <p:nvPr/>
          </p:nvGrpSpPr>
          <p:grpSpPr>
            <a:xfrm>
              <a:off x="4491843" y="3001680"/>
              <a:ext cx="1631668" cy="151309"/>
              <a:chOff x="7274220" y="3711323"/>
              <a:chExt cx="1631668" cy="151309"/>
            </a:xfrm>
          </p:grpSpPr>
          <p:sp>
            <p:nvSpPr>
              <p:cNvPr id="76" name="Oval 75">
                <a:extLst>
                  <a:ext uri="{FF2B5EF4-FFF2-40B4-BE49-F238E27FC236}">
                    <a16:creationId xmlns:a16="http://schemas.microsoft.com/office/drawing/2014/main" id="{01F6A3EB-D948-4D8D-9399-14367B343C15}"/>
                  </a:ext>
                </a:extLst>
              </p:cNvPr>
              <p:cNvSpPr/>
              <p:nvPr/>
            </p:nvSpPr>
            <p:spPr>
              <a:xfrm>
                <a:off x="7274220" y="3711523"/>
                <a:ext cx="148234" cy="1482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5002849E-B97E-4EC2-A9E2-EFD1D481A434}"/>
                  </a:ext>
                </a:extLst>
              </p:cNvPr>
              <p:cNvSpPr/>
              <p:nvPr/>
            </p:nvSpPr>
            <p:spPr>
              <a:xfrm>
                <a:off x="7612887" y="3711523"/>
                <a:ext cx="148234" cy="1482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8D802D4E-B678-4A32-803E-58081AFBE2A2}"/>
                  </a:ext>
                </a:extLst>
              </p:cNvPr>
              <p:cNvSpPr/>
              <p:nvPr/>
            </p:nvSpPr>
            <p:spPr>
              <a:xfrm>
                <a:off x="7941820" y="3714398"/>
                <a:ext cx="148234" cy="1482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A36424D0-D783-4584-8503-318AA64E8012}"/>
                  </a:ext>
                </a:extLst>
              </p:cNvPr>
              <p:cNvSpPr/>
              <p:nvPr/>
            </p:nvSpPr>
            <p:spPr>
              <a:xfrm>
                <a:off x="8280487" y="3714398"/>
                <a:ext cx="148234" cy="1482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EF156F9-1947-4599-B8C8-83E0A071A917}"/>
                  </a:ext>
                </a:extLst>
              </p:cNvPr>
              <p:cNvSpPr/>
              <p:nvPr/>
            </p:nvSpPr>
            <p:spPr>
              <a:xfrm>
                <a:off x="7751387" y="3711323"/>
                <a:ext cx="148234" cy="1482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4FEAC3D9-B224-45D5-AB33-E634F90D2134}"/>
                  </a:ext>
                </a:extLst>
              </p:cNvPr>
              <p:cNvSpPr/>
              <p:nvPr/>
            </p:nvSpPr>
            <p:spPr>
              <a:xfrm>
                <a:off x="8090054" y="3711323"/>
                <a:ext cx="148234" cy="1482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D2519C0-3221-4C43-930E-9322692F244C}"/>
                  </a:ext>
                </a:extLst>
              </p:cNvPr>
              <p:cNvSpPr/>
              <p:nvPr/>
            </p:nvSpPr>
            <p:spPr>
              <a:xfrm>
                <a:off x="8418987" y="3714198"/>
                <a:ext cx="148234" cy="1482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6F6F07B-0F22-4DD1-9153-2A6E501D5420}"/>
                  </a:ext>
                </a:extLst>
              </p:cNvPr>
              <p:cNvSpPr/>
              <p:nvPr/>
            </p:nvSpPr>
            <p:spPr>
              <a:xfrm>
                <a:off x="8757654" y="3714198"/>
                <a:ext cx="148234" cy="1482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Arrow Connector 34">
              <a:extLst>
                <a:ext uri="{FF2B5EF4-FFF2-40B4-BE49-F238E27FC236}">
                  <a16:creationId xmlns:a16="http://schemas.microsoft.com/office/drawing/2014/main" id="{6D985328-17C5-DFC0-AD05-7D6249433A5C}"/>
                </a:ext>
              </a:extLst>
            </p:cNvPr>
            <p:cNvCxnSpPr>
              <a:cxnSpLocks/>
            </p:cNvCxnSpPr>
            <p:nvPr/>
          </p:nvCxnSpPr>
          <p:spPr>
            <a:xfrm flipV="1">
              <a:off x="5209216" y="4737293"/>
              <a:ext cx="0" cy="1368310"/>
            </a:xfrm>
            <a:prstGeom prst="straightConnector1">
              <a:avLst/>
            </a:prstGeom>
            <a:ln>
              <a:solidFill>
                <a:schemeClr val="tx2">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15849F3E-0C28-2FD8-56A0-F4455CB73070}"/>
                </a:ext>
              </a:extLst>
            </p:cNvPr>
            <p:cNvSpPr txBox="1"/>
            <p:nvPr/>
          </p:nvSpPr>
          <p:spPr>
            <a:xfrm>
              <a:off x="4367452" y="5257008"/>
              <a:ext cx="716835" cy="222248"/>
            </a:xfrm>
            <a:prstGeom prst="rect">
              <a:avLst/>
            </a:prstGeom>
            <a:noFill/>
            <a:ln>
              <a:noFill/>
            </a:ln>
          </p:spPr>
          <p:txBody>
            <a:bodyPr wrap="none" rtlCol="0">
              <a:spAutoFit/>
            </a:bodyPr>
            <a:lstStyle/>
            <a:p>
              <a:r>
                <a:rPr lang="en-US" dirty="0">
                  <a:latin typeface="Andale Mono"/>
                </a:rPr>
                <a:t>243 nm</a:t>
              </a:r>
            </a:p>
          </p:txBody>
        </p:sp>
      </p:grpSp>
      <p:sp>
        <p:nvSpPr>
          <p:cNvPr id="27" name="TextBox 26">
            <a:extLst>
              <a:ext uri="{FF2B5EF4-FFF2-40B4-BE49-F238E27FC236}">
                <a16:creationId xmlns:a16="http://schemas.microsoft.com/office/drawing/2014/main" id="{22C6F263-B6F7-35AA-2D2F-DEF79834F701}"/>
              </a:ext>
            </a:extLst>
          </p:cNvPr>
          <p:cNvSpPr txBox="1"/>
          <p:nvPr/>
        </p:nvSpPr>
        <p:spPr>
          <a:xfrm>
            <a:off x="4378518" y="4185168"/>
            <a:ext cx="3460691" cy="461665"/>
          </a:xfrm>
          <a:prstGeom prst="rect">
            <a:avLst/>
          </a:prstGeom>
          <a:noFill/>
        </p:spPr>
        <p:txBody>
          <a:bodyPr wrap="none" rtlCol="0">
            <a:spAutoFit/>
          </a:bodyPr>
          <a:lstStyle/>
          <a:p>
            <a:r>
              <a:rPr lang="en-US" sz="2400" dirty="0"/>
              <a:t>~1 W with 80 um spot size</a:t>
            </a:r>
          </a:p>
        </p:txBody>
      </p:sp>
      <p:grpSp>
        <p:nvGrpSpPr>
          <p:cNvPr id="13" name="Group 12">
            <a:extLst>
              <a:ext uri="{FF2B5EF4-FFF2-40B4-BE49-F238E27FC236}">
                <a16:creationId xmlns:a16="http://schemas.microsoft.com/office/drawing/2014/main" id="{60AD95AE-A266-A65A-22A9-43AE163A8BE3}"/>
              </a:ext>
            </a:extLst>
          </p:cNvPr>
          <p:cNvGrpSpPr/>
          <p:nvPr/>
        </p:nvGrpSpPr>
        <p:grpSpPr>
          <a:xfrm>
            <a:off x="10287868" y="2459296"/>
            <a:ext cx="1331880" cy="873899"/>
            <a:chOff x="10567268" y="2675196"/>
            <a:chExt cx="1331880" cy="873899"/>
          </a:xfrm>
        </p:grpSpPr>
        <p:sp>
          <p:nvSpPr>
            <p:cNvPr id="89" name="Arrow: Right 88">
              <a:extLst>
                <a:ext uri="{FF2B5EF4-FFF2-40B4-BE49-F238E27FC236}">
                  <a16:creationId xmlns:a16="http://schemas.microsoft.com/office/drawing/2014/main" id="{AC5D580D-3D4B-098F-12D9-086F7E0EBA39}"/>
                </a:ext>
              </a:extLst>
            </p:cNvPr>
            <p:cNvSpPr/>
            <p:nvPr/>
          </p:nvSpPr>
          <p:spPr>
            <a:xfrm flipH="1">
              <a:off x="10567268" y="2675196"/>
              <a:ext cx="1331880" cy="873899"/>
            </a:xfrm>
            <a:prstGeom prst="rightArrow">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7E4649F-ACB4-0DA3-8C10-BDD7CE7144DA}"/>
                    </a:ext>
                  </a:extLst>
                </p:cNvPr>
                <p:cNvSpPr txBox="1"/>
                <p:nvPr/>
              </p:nvSpPr>
              <p:spPr>
                <a:xfrm>
                  <a:off x="11057464" y="2862574"/>
                  <a:ext cx="54656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𝜔</m:t>
                            </m:r>
                          </m:e>
                          <m:sub>
                            <m:r>
                              <a:rPr lang="en-US" sz="2000" b="0" i="1" smtClean="0">
                                <a:latin typeface="Cambria Math" panose="02040503050406030204" pitchFamily="18" charset="0"/>
                              </a:rPr>
                              <m:t>𝐿</m:t>
                            </m:r>
                          </m:sub>
                        </m:sSub>
                      </m:oMath>
                    </m:oMathPara>
                  </a14:m>
                  <a:endParaRPr lang="en-US" sz="2000" dirty="0"/>
                </a:p>
              </p:txBody>
            </p:sp>
          </mc:Choice>
          <mc:Fallback xmlns="">
            <p:sp>
              <p:nvSpPr>
                <p:cNvPr id="90" name="TextBox 89">
                  <a:extLst>
                    <a:ext uri="{FF2B5EF4-FFF2-40B4-BE49-F238E27FC236}">
                      <a16:creationId xmlns:a16="http://schemas.microsoft.com/office/drawing/2014/main" id="{D7E4649F-ACB4-0DA3-8C10-BDD7CE7144DA}"/>
                    </a:ext>
                  </a:extLst>
                </p:cNvPr>
                <p:cNvSpPr txBox="1">
                  <a:spLocks noRot="1" noChangeAspect="1" noMove="1" noResize="1" noEditPoints="1" noAdjustHandles="1" noChangeArrowheads="1" noChangeShapeType="1" noTextEdit="1"/>
                </p:cNvSpPr>
                <p:nvPr/>
              </p:nvSpPr>
              <p:spPr>
                <a:xfrm>
                  <a:off x="11057464" y="2862574"/>
                  <a:ext cx="546560" cy="400110"/>
                </a:xfrm>
                <a:prstGeom prst="rect">
                  <a:avLst/>
                </a:prstGeom>
                <a:blipFill>
                  <a:blip r:embed="rId10"/>
                  <a:stretch>
                    <a:fillRect b="-1538"/>
                  </a:stretch>
                </a:blipFill>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2D0B29E5-F6D4-0D39-7516-60F8CA66BF47}"/>
              </a:ext>
            </a:extLst>
          </p:cNvPr>
          <p:cNvGrpSpPr/>
          <p:nvPr/>
        </p:nvGrpSpPr>
        <p:grpSpPr>
          <a:xfrm>
            <a:off x="4157128" y="2538697"/>
            <a:ext cx="1331880" cy="873899"/>
            <a:chOff x="4436528" y="2754597"/>
            <a:chExt cx="1331880" cy="873899"/>
          </a:xfrm>
        </p:grpSpPr>
        <p:sp>
          <p:nvSpPr>
            <p:cNvPr id="91" name="Arrow: Right 90">
              <a:extLst>
                <a:ext uri="{FF2B5EF4-FFF2-40B4-BE49-F238E27FC236}">
                  <a16:creationId xmlns:a16="http://schemas.microsoft.com/office/drawing/2014/main" id="{35B4F15B-E989-C58E-6AE8-9696DFAF4E00}"/>
                </a:ext>
              </a:extLst>
            </p:cNvPr>
            <p:cNvSpPr/>
            <p:nvPr/>
          </p:nvSpPr>
          <p:spPr>
            <a:xfrm>
              <a:off x="4436528" y="2754597"/>
              <a:ext cx="1331880" cy="873899"/>
            </a:xfrm>
            <a:prstGeom prst="rightArrow">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29074061-BF1A-126F-8DF6-6020D4F6827F}"/>
                    </a:ext>
                  </a:extLst>
                </p:cNvPr>
                <p:cNvSpPr txBox="1"/>
                <p:nvPr/>
              </p:nvSpPr>
              <p:spPr>
                <a:xfrm flipH="1">
                  <a:off x="4504160" y="2971146"/>
                  <a:ext cx="1166921"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𝜔</m:t>
                            </m:r>
                          </m:e>
                          <m:sub>
                            <m:r>
                              <a:rPr lang="en-US" sz="2000" b="0" i="1" smtClean="0">
                                <a:latin typeface="Cambria Math" panose="02040503050406030204" pitchFamily="18" charset="0"/>
                              </a:rPr>
                              <m:t>𝐿</m:t>
                            </m:r>
                          </m:sub>
                        </m:sSub>
                      </m:oMath>
                    </m:oMathPara>
                  </a14:m>
                  <a:endParaRPr lang="en-US" sz="2000" dirty="0"/>
                </a:p>
              </p:txBody>
            </p:sp>
          </mc:Choice>
          <mc:Fallback xmlns="">
            <p:sp>
              <p:nvSpPr>
                <p:cNvPr id="92" name="TextBox 91">
                  <a:extLst>
                    <a:ext uri="{FF2B5EF4-FFF2-40B4-BE49-F238E27FC236}">
                      <a16:creationId xmlns:a16="http://schemas.microsoft.com/office/drawing/2014/main" id="{29074061-BF1A-126F-8DF6-6020D4F6827F}"/>
                    </a:ext>
                  </a:extLst>
                </p:cNvPr>
                <p:cNvSpPr txBox="1">
                  <a:spLocks noRot="1" noChangeAspect="1" noMove="1" noResize="1" noEditPoints="1" noAdjustHandles="1" noChangeArrowheads="1" noChangeShapeType="1" noTextEdit="1"/>
                </p:cNvSpPr>
                <p:nvPr/>
              </p:nvSpPr>
              <p:spPr>
                <a:xfrm flipH="1">
                  <a:off x="4504160" y="2971146"/>
                  <a:ext cx="1166921" cy="400110"/>
                </a:xfrm>
                <a:prstGeom prst="rect">
                  <a:avLst/>
                </a:prstGeom>
                <a:blipFill>
                  <a:blip r:embed="rId11"/>
                  <a:stretch>
                    <a:fillRect/>
                  </a:stretch>
                </a:blipFill>
              </p:spPr>
              <p:txBody>
                <a:bodyPr/>
                <a:lstStyle/>
                <a:p>
                  <a:r>
                    <a:rPr lang="en-US">
                      <a:noFill/>
                    </a:rPr>
                    <a:t> </a:t>
                  </a:r>
                </a:p>
              </p:txBody>
            </p:sp>
          </mc:Fallback>
        </mc:AlternateContent>
      </p:grpSp>
      <p:grpSp>
        <p:nvGrpSpPr>
          <p:cNvPr id="12" name="Group 11">
            <a:extLst>
              <a:ext uri="{FF2B5EF4-FFF2-40B4-BE49-F238E27FC236}">
                <a16:creationId xmlns:a16="http://schemas.microsoft.com/office/drawing/2014/main" id="{6AD12394-6C75-0468-A47A-464DA7FAD31C}"/>
              </a:ext>
            </a:extLst>
          </p:cNvPr>
          <p:cNvGrpSpPr/>
          <p:nvPr/>
        </p:nvGrpSpPr>
        <p:grpSpPr>
          <a:xfrm>
            <a:off x="5377675" y="2512445"/>
            <a:ext cx="5015690" cy="902452"/>
            <a:chOff x="5657075" y="2728345"/>
            <a:chExt cx="5015690" cy="902452"/>
          </a:xfrm>
        </p:grpSpPr>
        <p:sp>
          <p:nvSpPr>
            <p:cNvPr id="86" name="Oval 85">
              <a:extLst>
                <a:ext uri="{FF2B5EF4-FFF2-40B4-BE49-F238E27FC236}">
                  <a16:creationId xmlns:a16="http://schemas.microsoft.com/office/drawing/2014/main" id="{4217AC24-7DB9-DB8C-96BE-8FE7A66F16D8}"/>
                </a:ext>
              </a:extLst>
            </p:cNvPr>
            <p:cNvSpPr/>
            <p:nvPr/>
          </p:nvSpPr>
          <p:spPr>
            <a:xfrm>
              <a:off x="8699547" y="3424052"/>
              <a:ext cx="125042" cy="12504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0A1A525F-C650-B30E-60C1-7EB91428AC91}"/>
                </a:ext>
              </a:extLst>
            </p:cNvPr>
            <p:cNvCxnSpPr>
              <a:cxnSpLocks/>
            </p:cNvCxnSpPr>
            <p:nvPr/>
          </p:nvCxnSpPr>
          <p:spPr>
            <a:xfrm>
              <a:off x="5657075" y="2728345"/>
              <a:ext cx="5001683" cy="0"/>
            </a:xfrm>
            <a:prstGeom prst="line">
              <a:avLst/>
            </a:prstGeom>
            <a:ln w="19050">
              <a:prstDash val="lgDashDot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EB4EB14-A18F-39BD-61B5-F811518A9BA1}"/>
                </a:ext>
              </a:extLst>
            </p:cNvPr>
            <p:cNvCxnSpPr>
              <a:cxnSpLocks/>
            </p:cNvCxnSpPr>
            <p:nvPr/>
          </p:nvCxnSpPr>
          <p:spPr>
            <a:xfrm>
              <a:off x="5671082" y="3630797"/>
              <a:ext cx="5001683" cy="0"/>
            </a:xfrm>
            <a:prstGeom prst="line">
              <a:avLst/>
            </a:prstGeom>
            <a:ln w="19050">
              <a:prstDash val="lgDashDotDot"/>
            </a:ln>
          </p:spPr>
          <p:style>
            <a:lnRef idx="1">
              <a:schemeClr val="accent1"/>
            </a:lnRef>
            <a:fillRef idx="0">
              <a:schemeClr val="accent1"/>
            </a:fillRef>
            <a:effectRef idx="0">
              <a:schemeClr val="accent1"/>
            </a:effectRef>
            <a:fontRef idx="minor">
              <a:schemeClr val="tx1"/>
            </a:fontRef>
          </p:style>
        </p:cxnSp>
        <p:sp>
          <p:nvSpPr>
            <p:cNvPr id="94" name="Freeform 5">
              <a:extLst>
                <a:ext uri="{FF2B5EF4-FFF2-40B4-BE49-F238E27FC236}">
                  <a16:creationId xmlns:a16="http://schemas.microsoft.com/office/drawing/2014/main" id="{F52142E5-EFB4-32EB-0128-4F32FF0691AD}"/>
                </a:ext>
              </a:extLst>
            </p:cNvPr>
            <p:cNvSpPr>
              <a:spLocks/>
            </p:cNvSpPr>
            <p:nvPr/>
          </p:nvSpPr>
          <p:spPr bwMode="auto">
            <a:xfrm>
              <a:off x="5756623" y="2759611"/>
              <a:ext cx="4812818" cy="847530"/>
            </a:xfrm>
            <a:custGeom>
              <a:avLst/>
              <a:gdLst>
                <a:gd name="T0" fmla="*/ 29 w 4609"/>
                <a:gd name="T1" fmla="*/ 5 h 809"/>
                <a:gd name="T2" fmla="*/ 70 w 4609"/>
                <a:gd name="T3" fmla="*/ 28 h 809"/>
                <a:gd name="T4" fmla="*/ 143 w 4609"/>
                <a:gd name="T5" fmla="*/ 116 h 809"/>
                <a:gd name="T6" fmla="*/ 303 w 4609"/>
                <a:gd name="T7" fmla="*/ 436 h 809"/>
                <a:gd name="T8" fmla="*/ 421 w 4609"/>
                <a:gd name="T9" fmla="*/ 671 h 809"/>
                <a:gd name="T10" fmla="*/ 482 w 4609"/>
                <a:gd name="T11" fmla="*/ 756 h 809"/>
                <a:gd name="T12" fmla="*/ 539 w 4609"/>
                <a:gd name="T13" fmla="*/ 800 h 809"/>
                <a:gd name="T14" fmla="*/ 565 w 4609"/>
                <a:gd name="T15" fmla="*/ 808 h 809"/>
                <a:gd name="T16" fmla="*/ 589 w 4609"/>
                <a:gd name="T17" fmla="*/ 808 h 809"/>
                <a:gd name="T18" fmla="*/ 615 w 4609"/>
                <a:gd name="T19" fmla="*/ 800 h 809"/>
                <a:gd name="T20" fmla="*/ 669 w 4609"/>
                <a:gd name="T21" fmla="*/ 758 h 809"/>
                <a:gd name="T22" fmla="*/ 765 w 4609"/>
                <a:gd name="T23" fmla="*/ 613 h 809"/>
                <a:gd name="T24" fmla="*/ 945 w 4609"/>
                <a:gd name="T25" fmla="*/ 233 h 809"/>
                <a:gd name="T26" fmla="*/ 1057 w 4609"/>
                <a:gd name="T27" fmla="*/ 54 h 809"/>
                <a:gd name="T28" fmla="*/ 1107 w 4609"/>
                <a:gd name="T29" fmla="*/ 12 h 809"/>
                <a:gd name="T30" fmla="*/ 1141 w 4609"/>
                <a:gd name="T31" fmla="*/ 1 h 809"/>
                <a:gd name="T32" fmla="*/ 1177 w 4609"/>
                <a:gd name="T33" fmla="*/ 3 h 809"/>
                <a:gd name="T34" fmla="*/ 1222 w 4609"/>
                <a:gd name="T35" fmla="*/ 29 h 809"/>
                <a:gd name="T36" fmla="*/ 1312 w 4609"/>
                <a:gd name="T37" fmla="*/ 143 h 809"/>
                <a:gd name="T38" fmla="*/ 1527 w 4609"/>
                <a:gd name="T39" fmla="*/ 589 h 809"/>
                <a:gd name="T40" fmla="*/ 1631 w 4609"/>
                <a:gd name="T41" fmla="*/ 753 h 809"/>
                <a:gd name="T42" fmla="*/ 1680 w 4609"/>
                <a:gd name="T43" fmla="*/ 795 h 809"/>
                <a:gd name="T44" fmla="*/ 1712 w 4609"/>
                <a:gd name="T45" fmla="*/ 807 h 809"/>
                <a:gd name="T46" fmla="*/ 1738 w 4609"/>
                <a:gd name="T47" fmla="*/ 808 h 809"/>
                <a:gd name="T48" fmla="*/ 1769 w 4609"/>
                <a:gd name="T49" fmla="*/ 799 h 809"/>
                <a:gd name="T50" fmla="*/ 1814 w 4609"/>
                <a:gd name="T51" fmla="*/ 765 h 809"/>
                <a:gd name="T52" fmla="*/ 2069 w 4609"/>
                <a:gd name="T53" fmla="*/ 290 h 809"/>
                <a:gd name="T54" fmla="*/ 2173 w 4609"/>
                <a:gd name="T55" fmla="*/ 100 h 809"/>
                <a:gd name="T56" fmla="*/ 2236 w 4609"/>
                <a:gd name="T57" fmla="*/ 28 h 809"/>
                <a:gd name="T58" fmla="*/ 2273 w 4609"/>
                <a:gd name="T59" fmla="*/ 6 h 809"/>
                <a:gd name="T60" fmla="*/ 2306 w 4609"/>
                <a:gd name="T61" fmla="*/ 0 h 809"/>
                <a:gd name="T62" fmla="*/ 2348 w 4609"/>
                <a:gd name="T63" fmla="*/ 11 h 809"/>
                <a:gd name="T64" fmla="*/ 2403 w 4609"/>
                <a:gd name="T65" fmla="*/ 57 h 809"/>
                <a:gd name="T66" fmla="*/ 2635 w 4609"/>
                <a:gd name="T67" fmla="*/ 497 h 809"/>
                <a:gd name="T68" fmla="*/ 2755 w 4609"/>
                <a:gd name="T69" fmla="*/ 718 h 809"/>
                <a:gd name="T70" fmla="*/ 2816 w 4609"/>
                <a:gd name="T71" fmla="*/ 784 h 809"/>
                <a:gd name="T72" fmla="*/ 2855 w 4609"/>
                <a:gd name="T73" fmla="*/ 805 h 809"/>
                <a:gd name="T74" fmla="*/ 2887 w 4609"/>
                <a:gd name="T75" fmla="*/ 809 h 809"/>
                <a:gd name="T76" fmla="*/ 2916 w 4609"/>
                <a:gd name="T77" fmla="*/ 801 h 809"/>
                <a:gd name="T78" fmla="*/ 2966 w 4609"/>
                <a:gd name="T79" fmla="*/ 766 h 809"/>
                <a:gd name="T80" fmla="*/ 3055 w 4609"/>
                <a:gd name="T81" fmla="*/ 639 h 809"/>
                <a:gd name="T82" fmla="*/ 3208 w 4609"/>
                <a:gd name="T83" fmla="*/ 318 h 809"/>
                <a:gd name="T84" fmla="*/ 3315 w 4609"/>
                <a:gd name="T85" fmla="*/ 115 h 809"/>
                <a:gd name="T86" fmla="*/ 3385 w 4609"/>
                <a:gd name="T87" fmla="*/ 30 h 809"/>
                <a:gd name="T88" fmla="*/ 3421 w 4609"/>
                <a:gd name="T89" fmla="*/ 7 h 809"/>
                <a:gd name="T90" fmla="*/ 3445 w 4609"/>
                <a:gd name="T91" fmla="*/ 0 h 809"/>
                <a:gd name="T92" fmla="*/ 3468 w 4609"/>
                <a:gd name="T93" fmla="*/ 1 h 809"/>
                <a:gd name="T94" fmla="*/ 3511 w 4609"/>
                <a:gd name="T95" fmla="*/ 17 h 809"/>
                <a:gd name="T96" fmla="*/ 3570 w 4609"/>
                <a:gd name="T97" fmla="*/ 75 h 809"/>
                <a:gd name="T98" fmla="*/ 3687 w 4609"/>
                <a:gd name="T99" fmla="*/ 279 h 809"/>
                <a:gd name="T100" fmla="*/ 3857 w 4609"/>
                <a:gd name="T101" fmla="*/ 637 h 809"/>
                <a:gd name="T102" fmla="*/ 3938 w 4609"/>
                <a:gd name="T103" fmla="*/ 757 h 809"/>
                <a:gd name="T104" fmla="*/ 3997 w 4609"/>
                <a:gd name="T105" fmla="*/ 801 h 809"/>
                <a:gd name="T106" fmla="*/ 4034 w 4609"/>
                <a:gd name="T107" fmla="*/ 809 h 809"/>
                <a:gd name="T108" fmla="*/ 4065 w 4609"/>
                <a:gd name="T109" fmla="*/ 802 h 809"/>
                <a:gd name="T110" fmla="*/ 4105 w 4609"/>
                <a:gd name="T111" fmla="*/ 778 h 809"/>
                <a:gd name="T112" fmla="*/ 4187 w 4609"/>
                <a:gd name="T113" fmla="*/ 673 h 809"/>
                <a:gd name="T114" fmla="*/ 4332 w 4609"/>
                <a:gd name="T115" fmla="*/ 380 h 809"/>
                <a:gd name="T116" fmla="*/ 4445 w 4609"/>
                <a:gd name="T117" fmla="*/ 150 h 809"/>
                <a:gd name="T118" fmla="*/ 4514 w 4609"/>
                <a:gd name="T119" fmla="*/ 53 h 809"/>
                <a:gd name="T120" fmla="*/ 4561 w 4609"/>
                <a:gd name="T121" fmla="*/ 13 h 809"/>
                <a:gd name="T122" fmla="*/ 4593 w 4609"/>
                <a:gd name="T123" fmla="*/ 1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09" h="809">
                  <a:moveTo>
                    <a:pt x="0" y="0"/>
                  </a:moveTo>
                  <a:lnTo>
                    <a:pt x="0" y="0"/>
                  </a:lnTo>
                  <a:lnTo>
                    <a:pt x="2" y="0"/>
                  </a:lnTo>
                  <a:lnTo>
                    <a:pt x="3" y="0"/>
                  </a:lnTo>
                  <a:lnTo>
                    <a:pt x="5" y="0"/>
                  </a:lnTo>
                  <a:lnTo>
                    <a:pt x="9" y="0"/>
                  </a:lnTo>
                  <a:lnTo>
                    <a:pt x="10" y="0"/>
                  </a:lnTo>
                  <a:lnTo>
                    <a:pt x="13" y="1"/>
                  </a:lnTo>
                  <a:lnTo>
                    <a:pt x="15" y="1"/>
                  </a:lnTo>
                  <a:lnTo>
                    <a:pt x="17" y="1"/>
                  </a:lnTo>
                  <a:lnTo>
                    <a:pt x="20" y="2"/>
                  </a:lnTo>
                  <a:lnTo>
                    <a:pt x="23" y="3"/>
                  </a:lnTo>
                  <a:lnTo>
                    <a:pt x="24" y="3"/>
                  </a:lnTo>
                  <a:lnTo>
                    <a:pt x="26" y="4"/>
                  </a:lnTo>
                  <a:lnTo>
                    <a:pt x="29" y="5"/>
                  </a:lnTo>
                  <a:lnTo>
                    <a:pt x="30" y="5"/>
                  </a:lnTo>
                  <a:lnTo>
                    <a:pt x="32" y="6"/>
                  </a:lnTo>
                  <a:lnTo>
                    <a:pt x="34" y="7"/>
                  </a:lnTo>
                  <a:lnTo>
                    <a:pt x="36" y="7"/>
                  </a:lnTo>
                  <a:lnTo>
                    <a:pt x="37" y="8"/>
                  </a:lnTo>
                  <a:lnTo>
                    <a:pt x="40" y="9"/>
                  </a:lnTo>
                  <a:lnTo>
                    <a:pt x="46" y="12"/>
                  </a:lnTo>
                  <a:lnTo>
                    <a:pt x="49" y="14"/>
                  </a:lnTo>
                  <a:lnTo>
                    <a:pt x="51" y="15"/>
                  </a:lnTo>
                  <a:lnTo>
                    <a:pt x="57" y="19"/>
                  </a:lnTo>
                  <a:lnTo>
                    <a:pt x="58" y="20"/>
                  </a:lnTo>
                  <a:lnTo>
                    <a:pt x="60" y="21"/>
                  </a:lnTo>
                  <a:lnTo>
                    <a:pt x="63" y="23"/>
                  </a:lnTo>
                  <a:lnTo>
                    <a:pt x="68" y="27"/>
                  </a:lnTo>
                  <a:lnTo>
                    <a:pt x="70" y="28"/>
                  </a:lnTo>
                  <a:lnTo>
                    <a:pt x="74" y="32"/>
                  </a:lnTo>
                  <a:lnTo>
                    <a:pt x="80" y="37"/>
                  </a:lnTo>
                  <a:lnTo>
                    <a:pt x="91" y="48"/>
                  </a:lnTo>
                  <a:lnTo>
                    <a:pt x="92" y="50"/>
                  </a:lnTo>
                  <a:lnTo>
                    <a:pt x="94" y="51"/>
                  </a:lnTo>
                  <a:lnTo>
                    <a:pt x="97" y="55"/>
                  </a:lnTo>
                  <a:lnTo>
                    <a:pt x="103" y="62"/>
                  </a:lnTo>
                  <a:lnTo>
                    <a:pt x="115" y="77"/>
                  </a:lnTo>
                  <a:lnTo>
                    <a:pt x="117" y="79"/>
                  </a:lnTo>
                  <a:lnTo>
                    <a:pt x="119" y="81"/>
                  </a:lnTo>
                  <a:lnTo>
                    <a:pt x="122" y="85"/>
                  </a:lnTo>
                  <a:lnTo>
                    <a:pt x="128" y="93"/>
                  </a:lnTo>
                  <a:lnTo>
                    <a:pt x="140" y="111"/>
                  </a:lnTo>
                  <a:lnTo>
                    <a:pt x="142" y="114"/>
                  </a:lnTo>
                  <a:lnTo>
                    <a:pt x="143" y="116"/>
                  </a:lnTo>
                  <a:lnTo>
                    <a:pt x="146" y="121"/>
                  </a:lnTo>
                  <a:lnTo>
                    <a:pt x="152" y="131"/>
                  </a:lnTo>
                  <a:lnTo>
                    <a:pt x="164" y="151"/>
                  </a:lnTo>
                  <a:lnTo>
                    <a:pt x="189" y="195"/>
                  </a:lnTo>
                  <a:lnTo>
                    <a:pt x="192" y="201"/>
                  </a:lnTo>
                  <a:lnTo>
                    <a:pt x="195" y="206"/>
                  </a:lnTo>
                  <a:lnTo>
                    <a:pt x="200" y="217"/>
                  </a:lnTo>
                  <a:lnTo>
                    <a:pt x="212" y="240"/>
                  </a:lnTo>
                  <a:lnTo>
                    <a:pt x="235" y="287"/>
                  </a:lnTo>
                  <a:lnTo>
                    <a:pt x="281" y="387"/>
                  </a:lnTo>
                  <a:lnTo>
                    <a:pt x="282" y="390"/>
                  </a:lnTo>
                  <a:lnTo>
                    <a:pt x="283" y="393"/>
                  </a:lnTo>
                  <a:lnTo>
                    <a:pt x="286" y="399"/>
                  </a:lnTo>
                  <a:lnTo>
                    <a:pt x="292" y="411"/>
                  </a:lnTo>
                  <a:lnTo>
                    <a:pt x="303" y="436"/>
                  </a:lnTo>
                  <a:lnTo>
                    <a:pt x="325" y="485"/>
                  </a:lnTo>
                  <a:lnTo>
                    <a:pt x="331" y="497"/>
                  </a:lnTo>
                  <a:lnTo>
                    <a:pt x="337" y="509"/>
                  </a:lnTo>
                  <a:lnTo>
                    <a:pt x="348" y="533"/>
                  </a:lnTo>
                  <a:lnTo>
                    <a:pt x="370" y="579"/>
                  </a:lnTo>
                  <a:lnTo>
                    <a:pt x="373" y="585"/>
                  </a:lnTo>
                  <a:lnTo>
                    <a:pt x="376" y="591"/>
                  </a:lnTo>
                  <a:lnTo>
                    <a:pt x="383" y="603"/>
                  </a:lnTo>
                  <a:lnTo>
                    <a:pt x="395" y="626"/>
                  </a:lnTo>
                  <a:lnTo>
                    <a:pt x="396" y="628"/>
                  </a:lnTo>
                  <a:lnTo>
                    <a:pt x="398" y="631"/>
                  </a:lnTo>
                  <a:lnTo>
                    <a:pt x="401" y="637"/>
                  </a:lnTo>
                  <a:lnTo>
                    <a:pt x="407" y="648"/>
                  </a:lnTo>
                  <a:lnTo>
                    <a:pt x="419" y="669"/>
                  </a:lnTo>
                  <a:lnTo>
                    <a:pt x="421" y="671"/>
                  </a:lnTo>
                  <a:lnTo>
                    <a:pt x="422" y="674"/>
                  </a:lnTo>
                  <a:lnTo>
                    <a:pt x="425" y="679"/>
                  </a:lnTo>
                  <a:lnTo>
                    <a:pt x="431" y="688"/>
                  </a:lnTo>
                  <a:lnTo>
                    <a:pt x="443" y="707"/>
                  </a:lnTo>
                  <a:lnTo>
                    <a:pt x="445" y="709"/>
                  </a:lnTo>
                  <a:lnTo>
                    <a:pt x="446" y="711"/>
                  </a:lnTo>
                  <a:lnTo>
                    <a:pt x="449" y="715"/>
                  </a:lnTo>
                  <a:lnTo>
                    <a:pt x="456" y="724"/>
                  </a:lnTo>
                  <a:lnTo>
                    <a:pt x="468" y="740"/>
                  </a:lnTo>
                  <a:lnTo>
                    <a:pt x="469" y="741"/>
                  </a:lnTo>
                  <a:lnTo>
                    <a:pt x="471" y="743"/>
                  </a:lnTo>
                  <a:lnTo>
                    <a:pt x="473" y="746"/>
                  </a:lnTo>
                  <a:lnTo>
                    <a:pt x="479" y="753"/>
                  </a:lnTo>
                  <a:lnTo>
                    <a:pt x="480" y="755"/>
                  </a:lnTo>
                  <a:lnTo>
                    <a:pt x="482" y="756"/>
                  </a:lnTo>
                  <a:lnTo>
                    <a:pt x="485" y="759"/>
                  </a:lnTo>
                  <a:lnTo>
                    <a:pt x="490" y="765"/>
                  </a:lnTo>
                  <a:lnTo>
                    <a:pt x="492" y="766"/>
                  </a:lnTo>
                  <a:lnTo>
                    <a:pt x="493" y="768"/>
                  </a:lnTo>
                  <a:lnTo>
                    <a:pt x="496" y="771"/>
                  </a:lnTo>
                  <a:lnTo>
                    <a:pt x="502" y="776"/>
                  </a:lnTo>
                  <a:lnTo>
                    <a:pt x="513" y="785"/>
                  </a:lnTo>
                  <a:lnTo>
                    <a:pt x="516" y="787"/>
                  </a:lnTo>
                  <a:lnTo>
                    <a:pt x="519" y="789"/>
                  </a:lnTo>
                  <a:lnTo>
                    <a:pt x="524" y="793"/>
                  </a:lnTo>
                  <a:lnTo>
                    <a:pt x="527" y="794"/>
                  </a:lnTo>
                  <a:lnTo>
                    <a:pt x="530" y="796"/>
                  </a:lnTo>
                  <a:lnTo>
                    <a:pt x="536" y="799"/>
                  </a:lnTo>
                  <a:lnTo>
                    <a:pt x="537" y="800"/>
                  </a:lnTo>
                  <a:lnTo>
                    <a:pt x="539" y="800"/>
                  </a:lnTo>
                  <a:lnTo>
                    <a:pt x="542" y="801"/>
                  </a:lnTo>
                  <a:lnTo>
                    <a:pt x="543" y="802"/>
                  </a:lnTo>
                  <a:lnTo>
                    <a:pt x="544" y="803"/>
                  </a:lnTo>
                  <a:lnTo>
                    <a:pt x="547" y="804"/>
                  </a:lnTo>
                  <a:lnTo>
                    <a:pt x="549" y="804"/>
                  </a:lnTo>
                  <a:lnTo>
                    <a:pt x="550" y="805"/>
                  </a:lnTo>
                  <a:lnTo>
                    <a:pt x="551" y="805"/>
                  </a:lnTo>
                  <a:lnTo>
                    <a:pt x="553" y="805"/>
                  </a:lnTo>
                  <a:lnTo>
                    <a:pt x="554" y="806"/>
                  </a:lnTo>
                  <a:lnTo>
                    <a:pt x="556" y="806"/>
                  </a:lnTo>
                  <a:lnTo>
                    <a:pt x="559" y="807"/>
                  </a:lnTo>
                  <a:lnTo>
                    <a:pt x="560" y="807"/>
                  </a:lnTo>
                  <a:lnTo>
                    <a:pt x="562" y="807"/>
                  </a:lnTo>
                  <a:lnTo>
                    <a:pt x="563" y="808"/>
                  </a:lnTo>
                  <a:lnTo>
                    <a:pt x="565" y="808"/>
                  </a:lnTo>
                  <a:lnTo>
                    <a:pt x="566" y="808"/>
                  </a:lnTo>
                  <a:lnTo>
                    <a:pt x="568" y="808"/>
                  </a:lnTo>
                  <a:lnTo>
                    <a:pt x="569" y="808"/>
                  </a:lnTo>
                  <a:lnTo>
                    <a:pt x="571" y="809"/>
                  </a:lnTo>
                  <a:lnTo>
                    <a:pt x="572" y="809"/>
                  </a:lnTo>
                  <a:lnTo>
                    <a:pt x="574" y="809"/>
                  </a:lnTo>
                  <a:lnTo>
                    <a:pt x="575" y="809"/>
                  </a:lnTo>
                  <a:lnTo>
                    <a:pt x="579" y="809"/>
                  </a:lnTo>
                  <a:lnTo>
                    <a:pt x="580" y="809"/>
                  </a:lnTo>
                  <a:lnTo>
                    <a:pt x="582" y="809"/>
                  </a:lnTo>
                  <a:lnTo>
                    <a:pt x="583" y="809"/>
                  </a:lnTo>
                  <a:lnTo>
                    <a:pt x="585" y="808"/>
                  </a:lnTo>
                  <a:lnTo>
                    <a:pt x="586" y="808"/>
                  </a:lnTo>
                  <a:lnTo>
                    <a:pt x="588" y="808"/>
                  </a:lnTo>
                  <a:lnTo>
                    <a:pt x="589" y="808"/>
                  </a:lnTo>
                  <a:lnTo>
                    <a:pt x="591" y="808"/>
                  </a:lnTo>
                  <a:lnTo>
                    <a:pt x="592" y="807"/>
                  </a:lnTo>
                  <a:lnTo>
                    <a:pt x="594" y="807"/>
                  </a:lnTo>
                  <a:lnTo>
                    <a:pt x="595" y="807"/>
                  </a:lnTo>
                  <a:lnTo>
                    <a:pt x="597" y="806"/>
                  </a:lnTo>
                  <a:lnTo>
                    <a:pt x="599" y="806"/>
                  </a:lnTo>
                  <a:lnTo>
                    <a:pt x="600" y="805"/>
                  </a:lnTo>
                  <a:lnTo>
                    <a:pt x="602" y="805"/>
                  </a:lnTo>
                  <a:lnTo>
                    <a:pt x="603" y="805"/>
                  </a:lnTo>
                  <a:lnTo>
                    <a:pt x="605" y="804"/>
                  </a:lnTo>
                  <a:lnTo>
                    <a:pt x="608" y="803"/>
                  </a:lnTo>
                  <a:lnTo>
                    <a:pt x="609" y="802"/>
                  </a:lnTo>
                  <a:lnTo>
                    <a:pt x="611" y="802"/>
                  </a:lnTo>
                  <a:lnTo>
                    <a:pt x="614" y="800"/>
                  </a:lnTo>
                  <a:lnTo>
                    <a:pt x="615" y="800"/>
                  </a:lnTo>
                  <a:lnTo>
                    <a:pt x="617" y="799"/>
                  </a:lnTo>
                  <a:lnTo>
                    <a:pt x="620" y="797"/>
                  </a:lnTo>
                  <a:lnTo>
                    <a:pt x="622" y="797"/>
                  </a:lnTo>
                  <a:lnTo>
                    <a:pt x="623" y="796"/>
                  </a:lnTo>
                  <a:lnTo>
                    <a:pt x="626" y="794"/>
                  </a:lnTo>
                  <a:lnTo>
                    <a:pt x="632" y="790"/>
                  </a:lnTo>
                  <a:lnTo>
                    <a:pt x="634" y="789"/>
                  </a:lnTo>
                  <a:lnTo>
                    <a:pt x="635" y="788"/>
                  </a:lnTo>
                  <a:lnTo>
                    <a:pt x="639" y="786"/>
                  </a:lnTo>
                  <a:lnTo>
                    <a:pt x="645" y="781"/>
                  </a:lnTo>
                  <a:lnTo>
                    <a:pt x="657" y="770"/>
                  </a:lnTo>
                  <a:lnTo>
                    <a:pt x="659" y="769"/>
                  </a:lnTo>
                  <a:lnTo>
                    <a:pt x="660" y="767"/>
                  </a:lnTo>
                  <a:lnTo>
                    <a:pt x="663" y="765"/>
                  </a:lnTo>
                  <a:lnTo>
                    <a:pt x="669" y="758"/>
                  </a:lnTo>
                  <a:lnTo>
                    <a:pt x="681" y="745"/>
                  </a:lnTo>
                  <a:lnTo>
                    <a:pt x="684" y="741"/>
                  </a:lnTo>
                  <a:lnTo>
                    <a:pt x="687" y="737"/>
                  </a:lnTo>
                  <a:lnTo>
                    <a:pt x="693" y="729"/>
                  </a:lnTo>
                  <a:lnTo>
                    <a:pt x="705" y="713"/>
                  </a:lnTo>
                  <a:lnTo>
                    <a:pt x="707" y="711"/>
                  </a:lnTo>
                  <a:lnTo>
                    <a:pt x="708" y="709"/>
                  </a:lnTo>
                  <a:lnTo>
                    <a:pt x="711" y="704"/>
                  </a:lnTo>
                  <a:lnTo>
                    <a:pt x="717" y="695"/>
                  </a:lnTo>
                  <a:lnTo>
                    <a:pt x="730" y="676"/>
                  </a:lnTo>
                  <a:lnTo>
                    <a:pt x="754" y="634"/>
                  </a:lnTo>
                  <a:lnTo>
                    <a:pt x="755" y="631"/>
                  </a:lnTo>
                  <a:lnTo>
                    <a:pt x="757" y="629"/>
                  </a:lnTo>
                  <a:lnTo>
                    <a:pt x="759" y="624"/>
                  </a:lnTo>
                  <a:lnTo>
                    <a:pt x="765" y="613"/>
                  </a:lnTo>
                  <a:lnTo>
                    <a:pt x="776" y="591"/>
                  </a:lnTo>
                  <a:lnTo>
                    <a:pt x="799" y="546"/>
                  </a:lnTo>
                  <a:lnTo>
                    <a:pt x="844" y="450"/>
                  </a:lnTo>
                  <a:lnTo>
                    <a:pt x="845" y="446"/>
                  </a:lnTo>
                  <a:lnTo>
                    <a:pt x="847" y="443"/>
                  </a:lnTo>
                  <a:lnTo>
                    <a:pt x="850" y="436"/>
                  </a:lnTo>
                  <a:lnTo>
                    <a:pt x="856" y="423"/>
                  </a:lnTo>
                  <a:lnTo>
                    <a:pt x="868" y="396"/>
                  </a:lnTo>
                  <a:lnTo>
                    <a:pt x="893" y="342"/>
                  </a:lnTo>
                  <a:lnTo>
                    <a:pt x="896" y="335"/>
                  </a:lnTo>
                  <a:lnTo>
                    <a:pt x="899" y="329"/>
                  </a:lnTo>
                  <a:lnTo>
                    <a:pt x="905" y="316"/>
                  </a:lnTo>
                  <a:lnTo>
                    <a:pt x="917" y="289"/>
                  </a:lnTo>
                  <a:lnTo>
                    <a:pt x="942" y="239"/>
                  </a:lnTo>
                  <a:lnTo>
                    <a:pt x="945" y="233"/>
                  </a:lnTo>
                  <a:lnTo>
                    <a:pt x="947" y="227"/>
                  </a:lnTo>
                  <a:lnTo>
                    <a:pt x="953" y="216"/>
                  </a:lnTo>
                  <a:lnTo>
                    <a:pt x="965" y="194"/>
                  </a:lnTo>
                  <a:lnTo>
                    <a:pt x="987" y="153"/>
                  </a:lnTo>
                  <a:lnTo>
                    <a:pt x="989" y="151"/>
                  </a:lnTo>
                  <a:lnTo>
                    <a:pt x="990" y="148"/>
                  </a:lnTo>
                  <a:lnTo>
                    <a:pt x="993" y="143"/>
                  </a:lnTo>
                  <a:lnTo>
                    <a:pt x="999" y="134"/>
                  </a:lnTo>
                  <a:lnTo>
                    <a:pt x="1010" y="116"/>
                  </a:lnTo>
                  <a:lnTo>
                    <a:pt x="1033" y="83"/>
                  </a:lnTo>
                  <a:lnTo>
                    <a:pt x="1034" y="81"/>
                  </a:lnTo>
                  <a:lnTo>
                    <a:pt x="1039" y="75"/>
                  </a:lnTo>
                  <a:lnTo>
                    <a:pt x="1044" y="68"/>
                  </a:lnTo>
                  <a:lnTo>
                    <a:pt x="1055" y="55"/>
                  </a:lnTo>
                  <a:lnTo>
                    <a:pt x="1057" y="54"/>
                  </a:lnTo>
                  <a:lnTo>
                    <a:pt x="1058" y="52"/>
                  </a:lnTo>
                  <a:lnTo>
                    <a:pt x="1061" y="49"/>
                  </a:lnTo>
                  <a:lnTo>
                    <a:pt x="1067" y="43"/>
                  </a:lnTo>
                  <a:lnTo>
                    <a:pt x="1078" y="33"/>
                  </a:lnTo>
                  <a:lnTo>
                    <a:pt x="1079" y="32"/>
                  </a:lnTo>
                  <a:lnTo>
                    <a:pt x="1081" y="30"/>
                  </a:lnTo>
                  <a:lnTo>
                    <a:pt x="1083" y="28"/>
                  </a:lnTo>
                  <a:lnTo>
                    <a:pt x="1089" y="24"/>
                  </a:lnTo>
                  <a:lnTo>
                    <a:pt x="1092" y="22"/>
                  </a:lnTo>
                  <a:lnTo>
                    <a:pt x="1095" y="20"/>
                  </a:lnTo>
                  <a:lnTo>
                    <a:pt x="1100" y="16"/>
                  </a:lnTo>
                  <a:lnTo>
                    <a:pt x="1102" y="15"/>
                  </a:lnTo>
                  <a:lnTo>
                    <a:pt x="1103" y="14"/>
                  </a:lnTo>
                  <a:lnTo>
                    <a:pt x="1106" y="13"/>
                  </a:lnTo>
                  <a:lnTo>
                    <a:pt x="1107" y="12"/>
                  </a:lnTo>
                  <a:lnTo>
                    <a:pt x="1109" y="11"/>
                  </a:lnTo>
                  <a:lnTo>
                    <a:pt x="1111" y="10"/>
                  </a:lnTo>
                  <a:lnTo>
                    <a:pt x="1113" y="9"/>
                  </a:lnTo>
                  <a:lnTo>
                    <a:pt x="1114" y="9"/>
                  </a:lnTo>
                  <a:lnTo>
                    <a:pt x="1117" y="7"/>
                  </a:lnTo>
                  <a:lnTo>
                    <a:pt x="1120" y="6"/>
                  </a:lnTo>
                  <a:lnTo>
                    <a:pt x="1123" y="5"/>
                  </a:lnTo>
                  <a:lnTo>
                    <a:pt x="1124" y="5"/>
                  </a:lnTo>
                  <a:lnTo>
                    <a:pt x="1129" y="3"/>
                  </a:lnTo>
                  <a:lnTo>
                    <a:pt x="1130" y="3"/>
                  </a:lnTo>
                  <a:lnTo>
                    <a:pt x="1132" y="2"/>
                  </a:lnTo>
                  <a:lnTo>
                    <a:pt x="1135" y="2"/>
                  </a:lnTo>
                  <a:lnTo>
                    <a:pt x="1138" y="1"/>
                  </a:lnTo>
                  <a:lnTo>
                    <a:pt x="1139" y="1"/>
                  </a:lnTo>
                  <a:lnTo>
                    <a:pt x="1141" y="1"/>
                  </a:lnTo>
                  <a:lnTo>
                    <a:pt x="1142" y="0"/>
                  </a:lnTo>
                  <a:lnTo>
                    <a:pt x="1145" y="0"/>
                  </a:lnTo>
                  <a:lnTo>
                    <a:pt x="1148" y="0"/>
                  </a:lnTo>
                  <a:lnTo>
                    <a:pt x="1151" y="0"/>
                  </a:lnTo>
                  <a:lnTo>
                    <a:pt x="1154" y="0"/>
                  </a:lnTo>
                  <a:lnTo>
                    <a:pt x="1156" y="0"/>
                  </a:lnTo>
                  <a:lnTo>
                    <a:pt x="1160" y="0"/>
                  </a:lnTo>
                  <a:lnTo>
                    <a:pt x="1162" y="0"/>
                  </a:lnTo>
                  <a:lnTo>
                    <a:pt x="1163" y="0"/>
                  </a:lnTo>
                  <a:lnTo>
                    <a:pt x="1165" y="1"/>
                  </a:lnTo>
                  <a:lnTo>
                    <a:pt x="1168" y="1"/>
                  </a:lnTo>
                  <a:lnTo>
                    <a:pt x="1171" y="2"/>
                  </a:lnTo>
                  <a:lnTo>
                    <a:pt x="1174" y="3"/>
                  </a:lnTo>
                  <a:lnTo>
                    <a:pt x="1176" y="3"/>
                  </a:lnTo>
                  <a:lnTo>
                    <a:pt x="1177" y="3"/>
                  </a:lnTo>
                  <a:lnTo>
                    <a:pt x="1180" y="4"/>
                  </a:lnTo>
                  <a:lnTo>
                    <a:pt x="1183" y="5"/>
                  </a:lnTo>
                  <a:lnTo>
                    <a:pt x="1186" y="7"/>
                  </a:lnTo>
                  <a:lnTo>
                    <a:pt x="1189" y="8"/>
                  </a:lnTo>
                  <a:lnTo>
                    <a:pt x="1195" y="11"/>
                  </a:lnTo>
                  <a:lnTo>
                    <a:pt x="1197" y="11"/>
                  </a:lnTo>
                  <a:lnTo>
                    <a:pt x="1198" y="12"/>
                  </a:lnTo>
                  <a:lnTo>
                    <a:pt x="1201" y="14"/>
                  </a:lnTo>
                  <a:lnTo>
                    <a:pt x="1207" y="18"/>
                  </a:lnTo>
                  <a:lnTo>
                    <a:pt x="1209" y="19"/>
                  </a:lnTo>
                  <a:lnTo>
                    <a:pt x="1211" y="20"/>
                  </a:lnTo>
                  <a:lnTo>
                    <a:pt x="1214" y="22"/>
                  </a:lnTo>
                  <a:lnTo>
                    <a:pt x="1220" y="27"/>
                  </a:lnTo>
                  <a:lnTo>
                    <a:pt x="1221" y="28"/>
                  </a:lnTo>
                  <a:lnTo>
                    <a:pt x="1222" y="29"/>
                  </a:lnTo>
                  <a:lnTo>
                    <a:pt x="1225" y="31"/>
                  </a:lnTo>
                  <a:lnTo>
                    <a:pt x="1231" y="36"/>
                  </a:lnTo>
                  <a:lnTo>
                    <a:pt x="1242" y="47"/>
                  </a:lnTo>
                  <a:lnTo>
                    <a:pt x="1244" y="49"/>
                  </a:lnTo>
                  <a:lnTo>
                    <a:pt x="1245" y="50"/>
                  </a:lnTo>
                  <a:lnTo>
                    <a:pt x="1248" y="53"/>
                  </a:lnTo>
                  <a:lnTo>
                    <a:pt x="1254" y="60"/>
                  </a:lnTo>
                  <a:lnTo>
                    <a:pt x="1265" y="73"/>
                  </a:lnTo>
                  <a:lnTo>
                    <a:pt x="1266" y="75"/>
                  </a:lnTo>
                  <a:lnTo>
                    <a:pt x="1268" y="77"/>
                  </a:lnTo>
                  <a:lnTo>
                    <a:pt x="1271" y="81"/>
                  </a:lnTo>
                  <a:lnTo>
                    <a:pt x="1276" y="88"/>
                  </a:lnTo>
                  <a:lnTo>
                    <a:pt x="1288" y="105"/>
                  </a:lnTo>
                  <a:lnTo>
                    <a:pt x="1310" y="140"/>
                  </a:lnTo>
                  <a:lnTo>
                    <a:pt x="1312" y="143"/>
                  </a:lnTo>
                  <a:lnTo>
                    <a:pt x="1313" y="146"/>
                  </a:lnTo>
                  <a:lnTo>
                    <a:pt x="1316" y="151"/>
                  </a:lnTo>
                  <a:lnTo>
                    <a:pt x="1323" y="162"/>
                  </a:lnTo>
                  <a:lnTo>
                    <a:pt x="1335" y="184"/>
                  </a:lnTo>
                  <a:lnTo>
                    <a:pt x="1359" y="231"/>
                  </a:lnTo>
                  <a:lnTo>
                    <a:pt x="1408" y="334"/>
                  </a:lnTo>
                  <a:lnTo>
                    <a:pt x="1414" y="347"/>
                  </a:lnTo>
                  <a:lnTo>
                    <a:pt x="1420" y="360"/>
                  </a:lnTo>
                  <a:lnTo>
                    <a:pt x="1433" y="387"/>
                  </a:lnTo>
                  <a:lnTo>
                    <a:pt x="1457" y="440"/>
                  </a:lnTo>
                  <a:lnTo>
                    <a:pt x="1505" y="543"/>
                  </a:lnTo>
                  <a:lnTo>
                    <a:pt x="1508" y="549"/>
                  </a:lnTo>
                  <a:lnTo>
                    <a:pt x="1510" y="555"/>
                  </a:lnTo>
                  <a:lnTo>
                    <a:pt x="1516" y="566"/>
                  </a:lnTo>
                  <a:lnTo>
                    <a:pt x="1527" y="589"/>
                  </a:lnTo>
                  <a:lnTo>
                    <a:pt x="1550" y="631"/>
                  </a:lnTo>
                  <a:lnTo>
                    <a:pt x="1551" y="634"/>
                  </a:lnTo>
                  <a:lnTo>
                    <a:pt x="1553" y="637"/>
                  </a:lnTo>
                  <a:lnTo>
                    <a:pt x="1555" y="642"/>
                  </a:lnTo>
                  <a:lnTo>
                    <a:pt x="1561" y="652"/>
                  </a:lnTo>
                  <a:lnTo>
                    <a:pt x="1572" y="671"/>
                  </a:lnTo>
                  <a:lnTo>
                    <a:pt x="1595" y="706"/>
                  </a:lnTo>
                  <a:lnTo>
                    <a:pt x="1596" y="708"/>
                  </a:lnTo>
                  <a:lnTo>
                    <a:pt x="1598" y="710"/>
                  </a:lnTo>
                  <a:lnTo>
                    <a:pt x="1601" y="715"/>
                  </a:lnTo>
                  <a:lnTo>
                    <a:pt x="1607" y="723"/>
                  </a:lnTo>
                  <a:lnTo>
                    <a:pt x="1619" y="739"/>
                  </a:lnTo>
                  <a:lnTo>
                    <a:pt x="1622" y="743"/>
                  </a:lnTo>
                  <a:lnTo>
                    <a:pt x="1625" y="746"/>
                  </a:lnTo>
                  <a:lnTo>
                    <a:pt x="1631" y="753"/>
                  </a:lnTo>
                  <a:lnTo>
                    <a:pt x="1644" y="766"/>
                  </a:lnTo>
                  <a:lnTo>
                    <a:pt x="1645" y="768"/>
                  </a:lnTo>
                  <a:lnTo>
                    <a:pt x="1647" y="769"/>
                  </a:lnTo>
                  <a:lnTo>
                    <a:pt x="1650" y="772"/>
                  </a:lnTo>
                  <a:lnTo>
                    <a:pt x="1656" y="777"/>
                  </a:lnTo>
                  <a:lnTo>
                    <a:pt x="1657" y="779"/>
                  </a:lnTo>
                  <a:lnTo>
                    <a:pt x="1659" y="780"/>
                  </a:lnTo>
                  <a:lnTo>
                    <a:pt x="1662" y="782"/>
                  </a:lnTo>
                  <a:lnTo>
                    <a:pt x="1668" y="787"/>
                  </a:lnTo>
                  <a:lnTo>
                    <a:pt x="1669" y="788"/>
                  </a:lnTo>
                  <a:lnTo>
                    <a:pt x="1671" y="789"/>
                  </a:lnTo>
                  <a:lnTo>
                    <a:pt x="1674" y="791"/>
                  </a:lnTo>
                  <a:lnTo>
                    <a:pt x="1676" y="792"/>
                  </a:lnTo>
                  <a:lnTo>
                    <a:pt x="1677" y="793"/>
                  </a:lnTo>
                  <a:lnTo>
                    <a:pt x="1680" y="795"/>
                  </a:lnTo>
                  <a:lnTo>
                    <a:pt x="1682" y="796"/>
                  </a:lnTo>
                  <a:lnTo>
                    <a:pt x="1683" y="796"/>
                  </a:lnTo>
                  <a:lnTo>
                    <a:pt x="1686" y="798"/>
                  </a:lnTo>
                  <a:lnTo>
                    <a:pt x="1692" y="801"/>
                  </a:lnTo>
                  <a:lnTo>
                    <a:pt x="1694" y="802"/>
                  </a:lnTo>
                  <a:lnTo>
                    <a:pt x="1695" y="802"/>
                  </a:lnTo>
                  <a:lnTo>
                    <a:pt x="1698" y="803"/>
                  </a:lnTo>
                  <a:lnTo>
                    <a:pt x="1699" y="804"/>
                  </a:lnTo>
                  <a:lnTo>
                    <a:pt x="1701" y="804"/>
                  </a:lnTo>
                  <a:lnTo>
                    <a:pt x="1704" y="805"/>
                  </a:lnTo>
                  <a:lnTo>
                    <a:pt x="1705" y="806"/>
                  </a:lnTo>
                  <a:lnTo>
                    <a:pt x="1707" y="806"/>
                  </a:lnTo>
                  <a:lnTo>
                    <a:pt x="1709" y="807"/>
                  </a:lnTo>
                  <a:lnTo>
                    <a:pt x="1711" y="807"/>
                  </a:lnTo>
                  <a:lnTo>
                    <a:pt x="1712" y="807"/>
                  </a:lnTo>
                  <a:lnTo>
                    <a:pt x="1714" y="807"/>
                  </a:lnTo>
                  <a:lnTo>
                    <a:pt x="1715" y="808"/>
                  </a:lnTo>
                  <a:lnTo>
                    <a:pt x="1717" y="808"/>
                  </a:lnTo>
                  <a:lnTo>
                    <a:pt x="1718" y="808"/>
                  </a:lnTo>
                  <a:lnTo>
                    <a:pt x="1719" y="808"/>
                  </a:lnTo>
                  <a:lnTo>
                    <a:pt x="1721" y="808"/>
                  </a:lnTo>
                  <a:lnTo>
                    <a:pt x="1724" y="809"/>
                  </a:lnTo>
                  <a:lnTo>
                    <a:pt x="1725" y="809"/>
                  </a:lnTo>
                  <a:lnTo>
                    <a:pt x="1726" y="809"/>
                  </a:lnTo>
                  <a:lnTo>
                    <a:pt x="1729" y="809"/>
                  </a:lnTo>
                  <a:lnTo>
                    <a:pt x="1731" y="809"/>
                  </a:lnTo>
                  <a:lnTo>
                    <a:pt x="1734" y="809"/>
                  </a:lnTo>
                  <a:lnTo>
                    <a:pt x="1735" y="809"/>
                  </a:lnTo>
                  <a:lnTo>
                    <a:pt x="1736" y="808"/>
                  </a:lnTo>
                  <a:lnTo>
                    <a:pt x="1738" y="808"/>
                  </a:lnTo>
                  <a:lnTo>
                    <a:pt x="1739" y="808"/>
                  </a:lnTo>
                  <a:lnTo>
                    <a:pt x="1742" y="808"/>
                  </a:lnTo>
                  <a:lnTo>
                    <a:pt x="1744" y="807"/>
                  </a:lnTo>
                  <a:lnTo>
                    <a:pt x="1745" y="807"/>
                  </a:lnTo>
                  <a:lnTo>
                    <a:pt x="1746" y="807"/>
                  </a:lnTo>
                  <a:lnTo>
                    <a:pt x="1749" y="806"/>
                  </a:lnTo>
                  <a:lnTo>
                    <a:pt x="1752" y="805"/>
                  </a:lnTo>
                  <a:lnTo>
                    <a:pt x="1755" y="805"/>
                  </a:lnTo>
                  <a:lnTo>
                    <a:pt x="1756" y="804"/>
                  </a:lnTo>
                  <a:lnTo>
                    <a:pt x="1758" y="804"/>
                  </a:lnTo>
                  <a:lnTo>
                    <a:pt x="1761" y="803"/>
                  </a:lnTo>
                  <a:lnTo>
                    <a:pt x="1762" y="802"/>
                  </a:lnTo>
                  <a:lnTo>
                    <a:pt x="1763" y="801"/>
                  </a:lnTo>
                  <a:lnTo>
                    <a:pt x="1766" y="800"/>
                  </a:lnTo>
                  <a:lnTo>
                    <a:pt x="1769" y="799"/>
                  </a:lnTo>
                  <a:lnTo>
                    <a:pt x="1772" y="797"/>
                  </a:lnTo>
                  <a:lnTo>
                    <a:pt x="1775" y="796"/>
                  </a:lnTo>
                  <a:lnTo>
                    <a:pt x="1778" y="794"/>
                  </a:lnTo>
                  <a:lnTo>
                    <a:pt x="1783" y="791"/>
                  </a:lnTo>
                  <a:lnTo>
                    <a:pt x="1785" y="790"/>
                  </a:lnTo>
                  <a:lnTo>
                    <a:pt x="1786" y="789"/>
                  </a:lnTo>
                  <a:lnTo>
                    <a:pt x="1790" y="787"/>
                  </a:lnTo>
                  <a:lnTo>
                    <a:pt x="1796" y="782"/>
                  </a:lnTo>
                  <a:lnTo>
                    <a:pt x="1797" y="781"/>
                  </a:lnTo>
                  <a:lnTo>
                    <a:pt x="1799" y="779"/>
                  </a:lnTo>
                  <a:lnTo>
                    <a:pt x="1802" y="777"/>
                  </a:lnTo>
                  <a:lnTo>
                    <a:pt x="1808" y="771"/>
                  </a:lnTo>
                  <a:lnTo>
                    <a:pt x="1810" y="770"/>
                  </a:lnTo>
                  <a:lnTo>
                    <a:pt x="1811" y="768"/>
                  </a:lnTo>
                  <a:lnTo>
                    <a:pt x="1814" y="765"/>
                  </a:lnTo>
                  <a:lnTo>
                    <a:pt x="1820" y="759"/>
                  </a:lnTo>
                  <a:lnTo>
                    <a:pt x="1833" y="745"/>
                  </a:lnTo>
                  <a:lnTo>
                    <a:pt x="1834" y="743"/>
                  </a:lnTo>
                  <a:lnTo>
                    <a:pt x="1836" y="741"/>
                  </a:lnTo>
                  <a:lnTo>
                    <a:pt x="1839" y="738"/>
                  </a:lnTo>
                  <a:lnTo>
                    <a:pt x="1845" y="730"/>
                  </a:lnTo>
                  <a:lnTo>
                    <a:pt x="1857" y="713"/>
                  </a:lnTo>
                  <a:lnTo>
                    <a:pt x="1882" y="675"/>
                  </a:lnTo>
                  <a:lnTo>
                    <a:pt x="1885" y="670"/>
                  </a:lnTo>
                  <a:lnTo>
                    <a:pt x="1888" y="665"/>
                  </a:lnTo>
                  <a:lnTo>
                    <a:pt x="1894" y="655"/>
                  </a:lnTo>
                  <a:lnTo>
                    <a:pt x="1906" y="633"/>
                  </a:lnTo>
                  <a:lnTo>
                    <a:pt x="1930" y="587"/>
                  </a:lnTo>
                  <a:lnTo>
                    <a:pt x="1979" y="487"/>
                  </a:lnTo>
                  <a:lnTo>
                    <a:pt x="2069" y="290"/>
                  </a:lnTo>
                  <a:lnTo>
                    <a:pt x="2071" y="286"/>
                  </a:lnTo>
                  <a:lnTo>
                    <a:pt x="2072" y="283"/>
                  </a:lnTo>
                  <a:lnTo>
                    <a:pt x="2075" y="277"/>
                  </a:lnTo>
                  <a:lnTo>
                    <a:pt x="2081" y="264"/>
                  </a:lnTo>
                  <a:lnTo>
                    <a:pt x="2094" y="239"/>
                  </a:lnTo>
                  <a:lnTo>
                    <a:pt x="2118" y="191"/>
                  </a:lnTo>
                  <a:lnTo>
                    <a:pt x="2120" y="188"/>
                  </a:lnTo>
                  <a:lnTo>
                    <a:pt x="2121" y="186"/>
                  </a:lnTo>
                  <a:lnTo>
                    <a:pt x="2124" y="180"/>
                  </a:lnTo>
                  <a:lnTo>
                    <a:pt x="2130" y="169"/>
                  </a:lnTo>
                  <a:lnTo>
                    <a:pt x="2143" y="147"/>
                  </a:lnTo>
                  <a:lnTo>
                    <a:pt x="2167" y="108"/>
                  </a:lnTo>
                  <a:lnTo>
                    <a:pt x="2169" y="106"/>
                  </a:lnTo>
                  <a:lnTo>
                    <a:pt x="2170" y="104"/>
                  </a:lnTo>
                  <a:lnTo>
                    <a:pt x="2173" y="100"/>
                  </a:lnTo>
                  <a:lnTo>
                    <a:pt x="2179" y="91"/>
                  </a:lnTo>
                  <a:lnTo>
                    <a:pt x="2190" y="76"/>
                  </a:lnTo>
                  <a:lnTo>
                    <a:pt x="2191" y="74"/>
                  </a:lnTo>
                  <a:lnTo>
                    <a:pt x="2193" y="72"/>
                  </a:lnTo>
                  <a:lnTo>
                    <a:pt x="2196" y="69"/>
                  </a:lnTo>
                  <a:lnTo>
                    <a:pt x="2201" y="62"/>
                  </a:lnTo>
                  <a:lnTo>
                    <a:pt x="2213" y="49"/>
                  </a:lnTo>
                  <a:lnTo>
                    <a:pt x="2214" y="48"/>
                  </a:lnTo>
                  <a:lnTo>
                    <a:pt x="2216" y="46"/>
                  </a:lnTo>
                  <a:lnTo>
                    <a:pt x="2219" y="43"/>
                  </a:lnTo>
                  <a:lnTo>
                    <a:pt x="2224" y="38"/>
                  </a:lnTo>
                  <a:lnTo>
                    <a:pt x="2226" y="36"/>
                  </a:lnTo>
                  <a:lnTo>
                    <a:pt x="2227" y="35"/>
                  </a:lnTo>
                  <a:lnTo>
                    <a:pt x="2230" y="33"/>
                  </a:lnTo>
                  <a:lnTo>
                    <a:pt x="2236" y="28"/>
                  </a:lnTo>
                  <a:lnTo>
                    <a:pt x="2237" y="27"/>
                  </a:lnTo>
                  <a:lnTo>
                    <a:pt x="2239" y="26"/>
                  </a:lnTo>
                  <a:lnTo>
                    <a:pt x="2241" y="23"/>
                  </a:lnTo>
                  <a:lnTo>
                    <a:pt x="2247" y="19"/>
                  </a:lnTo>
                  <a:lnTo>
                    <a:pt x="2249" y="18"/>
                  </a:lnTo>
                  <a:lnTo>
                    <a:pt x="2250" y="17"/>
                  </a:lnTo>
                  <a:lnTo>
                    <a:pt x="2253" y="16"/>
                  </a:lnTo>
                  <a:lnTo>
                    <a:pt x="2259" y="12"/>
                  </a:lnTo>
                  <a:lnTo>
                    <a:pt x="2260" y="12"/>
                  </a:lnTo>
                  <a:lnTo>
                    <a:pt x="2261" y="11"/>
                  </a:lnTo>
                  <a:lnTo>
                    <a:pt x="2266" y="9"/>
                  </a:lnTo>
                  <a:lnTo>
                    <a:pt x="2267" y="8"/>
                  </a:lnTo>
                  <a:lnTo>
                    <a:pt x="2270" y="7"/>
                  </a:lnTo>
                  <a:lnTo>
                    <a:pt x="2271" y="6"/>
                  </a:lnTo>
                  <a:lnTo>
                    <a:pt x="2273" y="6"/>
                  </a:lnTo>
                  <a:lnTo>
                    <a:pt x="2275" y="5"/>
                  </a:lnTo>
                  <a:lnTo>
                    <a:pt x="2277" y="4"/>
                  </a:lnTo>
                  <a:lnTo>
                    <a:pt x="2281" y="3"/>
                  </a:lnTo>
                  <a:lnTo>
                    <a:pt x="2282" y="3"/>
                  </a:lnTo>
                  <a:lnTo>
                    <a:pt x="2284" y="2"/>
                  </a:lnTo>
                  <a:lnTo>
                    <a:pt x="2288" y="1"/>
                  </a:lnTo>
                  <a:lnTo>
                    <a:pt x="2289" y="1"/>
                  </a:lnTo>
                  <a:lnTo>
                    <a:pt x="2291" y="1"/>
                  </a:lnTo>
                  <a:lnTo>
                    <a:pt x="2292" y="1"/>
                  </a:lnTo>
                  <a:lnTo>
                    <a:pt x="2294" y="0"/>
                  </a:lnTo>
                  <a:lnTo>
                    <a:pt x="2295" y="0"/>
                  </a:lnTo>
                  <a:lnTo>
                    <a:pt x="2296" y="0"/>
                  </a:lnTo>
                  <a:lnTo>
                    <a:pt x="2299" y="0"/>
                  </a:lnTo>
                  <a:lnTo>
                    <a:pt x="2303" y="0"/>
                  </a:lnTo>
                  <a:lnTo>
                    <a:pt x="2306" y="0"/>
                  </a:lnTo>
                  <a:lnTo>
                    <a:pt x="2309" y="0"/>
                  </a:lnTo>
                  <a:lnTo>
                    <a:pt x="2310" y="0"/>
                  </a:lnTo>
                  <a:lnTo>
                    <a:pt x="2312" y="0"/>
                  </a:lnTo>
                  <a:lnTo>
                    <a:pt x="2316" y="1"/>
                  </a:lnTo>
                  <a:lnTo>
                    <a:pt x="2317" y="1"/>
                  </a:lnTo>
                  <a:lnTo>
                    <a:pt x="2322" y="1"/>
                  </a:lnTo>
                  <a:lnTo>
                    <a:pt x="2323" y="2"/>
                  </a:lnTo>
                  <a:lnTo>
                    <a:pt x="2326" y="2"/>
                  </a:lnTo>
                  <a:lnTo>
                    <a:pt x="2329" y="3"/>
                  </a:lnTo>
                  <a:lnTo>
                    <a:pt x="2331" y="4"/>
                  </a:lnTo>
                  <a:lnTo>
                    <a:pt x="2334" y="5"/>
                  </a:lnTo>
                  <a:lnTo>
                    <a:pt x="2337" y="6"/>
                  </a:lnTo>
                  <a:lnTo>
                    <a:pt x="2340" y="7"/>
                  </a:lnTo>
                  <a:lnTo>
                    <a:pt x="2343" y="8"/>
                  </a:lnTo>
                  <a:lnTo>
                    <a:pt x="2348" y="11"/>
                  </a:lnTo>
                  <a:lnTo>
                    <a:pt x="2351" y="13"/>
                  </a:lnTo>
                  <a:lnTo>
                    <a:pt x="2354" y="15"/>
                  </a:lnTo>
                  <a:lnTo>
                    <a:pt x="2360" y="18"/>
                  </a:lnTo>
                  <a:lnTo>
                    <a:pt x="2362" y="19"/>
                  </a:lnTo>
                  <a:lnTo>
                    <a:pt x="2363" y="20"/>
                  </a:lnTo>
                  <a:lnTo>
                    <a:pt x="2367" y="23"/>
                  </a:lnTo>
                  <a:lnTo>
                    <a:pt x="2373" y="27"/>
                  </a:lnTo>
                  <a:lnTo>
                    <a:pt x="2374" y="29"/>
                  </a:lnTo>
                  <a:lnTo>
                    <a:pt x="2376" y="30"/>
                  </a:lnTo>
                  <a:lnTo>
                    <a:pt x="2379" y="32"/>
                  </a:lnTo>
                  <a:lnTo>
                    <a:pt x="2385" y="38"/>
                  </a:lnTo>
                  <a:lnTo>
                    <a:pt x="2397" y="50"/>
                  </a:lnTo>
                  <a:lnTo>
                    <a:pt x="2398" y="52"/>
                  </a:lnTo>
                  <a:lnTo>
                    <a:pt x="2400" y="53"/>
                  </a:lnTo>
                  <a:lnTo>
                    <a:pt x="2403" y="57"/>
                  </a:lnTo>
                  <a:lnTo>
                    <a:pt x="2409" y="64"/>
                  </a:lnTo>
                  <a:lnTo>
                    <a:pt x="2421" y="79"/>
                  </a:lnTo>
                  <a:lnTo>
                    <a:pt x="2423" y="81"/>
                  </a:lnTo>
                  <a:lnTo>
                    <a:pt x="2424" y="83"/>
                  </a:lnTo>
                  <a:lnTo>
                    <a:pt x="2427" y="87"/>
                  </a:lnTo>
                  <a:lnTo>
                    <a:pt x="2433" y="96"/>
                  </a:lnTo>
                  <a:lnTo>
                    <a:pt x="2446" y="114"/>
                  </a:lnTo>
                  <a:lnTo>
                    <a:pt x="2447" y="116"/>
                  </a:lnTo>
                  <a:lnTo>
                    <a:pt x="2448" y="118"/>
                  </a:lnTo>
                  <a:lnTo>
                    <a:pt x="2451" y="122"/>
                  </a:lnTo>
                  <a:lnTo>
                    <a:pt x="2457" y="132"/>
                  </a:lnTo>
                  <a:lnTo>
                    <a:pt x="2468" y="151"/>
                  </a:lnTo>
                  <a:lnTo>
                    <a:pt x="2491" y="191"/>
                  </a:lnTo>
                  <a:lnTo>
                    <a:pt x="2536" y="282"/>
                  </a:lnTo>
                  <a:lnTo>
                    <a:pt x="2635" y="497"/>
                  </a:lnTo>
                  <a:lnTo>
                    <a:pt x="2636" y="500"/>
                  </a:lnTo>
                  <a:lnTo>
                    <a:pt x="2638" y="503"/>
                  </a:lnTo>
                  <a:lnTo>
                    <a:pt x="2647" y="522"/>
                  </a:lnTo>
                  <a:lnTo>
                    <a:pt x="2659" y="547"/>
                  </a:lnTo>
                  <a:lnTo>
                    <a:pt x="2683" y="596"/>
                  </a:lnTo>
                  <a:lnTo>
                    <a:pt x="2686" y="602"/>
                  </a:lnTo>
                  <a:lnTo>
                    <a:pt x="2689" y="608"/>
                  </a:lnTo>
                  <a:lnTo>
                    <a:pt x="2695" y="619"/>
                  </a:lnTo>
                  <a:lnTo>
                    <a:pt x="2707" y="641"/>
                  </a:lnTo>
                  <a:lnTo>
                    <a:pt x="2731" y="682"/>
                  </a:lnTo>
                  <a:lnTo>
                    <a:pt x="2734" y="687"/>
                  </a:lnTo>
                  <a:lnTo>
                    <a:pt x="2737" y="691"/>
                  </a:lnTo>
                  <a:lnTo>
                    <a:pt x="2743" y="700"/>
                  </a:lnTo>
                  <a:lnTo>
                    <a:pt x="2754" y="716"/>
                  </a:lnTo>
                  <a:lnTo>
                    <a:pt x="2755" y="718"/>
                  </a:lnTo>
                  <a:lnTo>
                    <a:pt x="2757" y="720"/>
                  </a:lnTo>
                  <a:lnTo>
                    <a:pt x="2759" y="724"/>
                  </a:lnTo>
                  <a:lnTo>
                    <a:pt x="2765" y="731"/>
                  </a:lnTo>
                  <a:lnTo>
                    <a:pt x="2776" y="745"/>
                  </a:lnTo>
                  <a:lnTo>
                    <a:pt x="2778" y="747"/>
                  </a:lnTo>
                  <a:lnTo>
                    <a:pt x="2782" y="752"/>
                  </a:lnTo>
                  <a:lnTo>
                    <a:pt x="2788" y="758"/>
                  </a:lnTo>
                  <a:lnTo>
                    <a:pt x="2789" y="759"/>
                  </a:lnTo>
                  <a:lnTo>
                    <a:pt x="2793" y="764"/>
                  </a:lnTo>
                  <a:lnTo>
                    <a:pt x="2799" y="769"/>
                  </a:lnTo>
                  <a:lnTo>
                    <a:pt x="2802" y="772"/>
                  </a:lnTo>
                  <a:lnTo>
                    <a:pt x="2804" y="775"/>
                  </a:lnTo>
                  <a:lnTo>
                    <a:pt x="2810" y="779"/>
                  </a:lnTo>
                  <a:lnTo>
                    <a:pt x="2813" y="782"/>
                  </a:lnTo>
                  <a:lnTo>
                    <a:pt x="2816" y="784"/>
                  </a:lnTo>
                  <a:lnTo>
                    <a:pt x="2821" y="788"/>
                  </a:lnTo>
                  <a:lnTo>
                    <a:pt x="2823" y="789"/>
                  </a:lnTo>
                  <a:lnTo>
                    <a:pt x="2824" y="790"/>
                  </a:lnTo>
                  <a:lnTo>
                    <a:pt x="2827" y="792"/>
                  </a:lnTo>
                  <a:lnTo>
                    <a:pt x="2829" y="793"/>
                  </a:lnTo>
                  <a:lnTo>
                    <a:pt x="2831" y="794"/>
                  </a:lnTo>
                  <a:lnTo>
                    <a:pt x="2834" y="796"/>
                  </a:lnTo>
                  <a:lnTo>
                    <a:pt x="2837" y="797"/>
                  </a:lnTo>
                  <a:lnTo>
                    <a:pt x="2840" y="799"/>
                  </a:lnTo>
                  <a:lnTo>
                    <a:pt x="2846" y="802"/>
                  </a:lnTo>
                  <a:lnTo>
                    <a:pt x="2847" y="802"/>
                  </a:lnTo>
                  <a:lnTo>
                    <a:pt x="2849" y="803"/>
                  </a:lnTo>
                  <a:lnTo>
                    <a:pt x="2852" y="804"/>
                  </a:lnTo>
                  <a:lnTo>
                    <a:pt x="2853" y="804"/>
                  </a:lnTo>
                  <a:lnTo>
                    <a:pt x="2855" y="805"/>
                  </a:lnTo>
                  <a:lnTo>
                    <a:pt x="2858" y="806"/>
                  </a:lnTo>
                  <a:lnTo>
                    <a:pt x="2863" y="807"/>
                  </a:lnTo>
                  <a:lnTo>
                    <a:pt x="2864" y="807"/>
                  </a:lnTo>
                  <a:lnTo>
                    <a:pt x="2866" y="807"/>
                  </a:lnTo>
                  <a:lnTo>
                    <a:pt x="2867" y="808"/>
                  </a:lnTo>
                  <a:lnTo>
                    <a:pt x="2869" y="808"/>
                  </a:lnTo>
                  <a:lnTo>
                    <a:pt x="2870" y="808"/>
                  </a:lnTo>
                  <a:lnTo>
                    <a:pt x="2872" y="808"/>
                  </a:lnTo>
                  <a:lnTo>
                    <a:pt x="2873" y="808"/>
                  </a:lnTo>
                  <a:lnTo>
                    <a:pt x="2876" y="809"/>
                  </a:lnTo>
                  <a:lnTo>
                    <a:pt x="2878" y="809"/>
                  </a:lnTo>
                  <a:lnTo>
                    <a:pt x="2879" y="809"/>
                  </a:lnTo>
                  <a:lnTo>
                    <a:pt x="2882" y="809"/>
                  </a:lnTo>
                  <a:lnTo>
                    <a:pt x="2884" y="809"/>
                  </a:lnTo>
                  <a:lnTo>
                    <a:pt x="2887" y="809"/>
                  </a:lnTo>
                  <a:lnTo>
                    <a:pt x="2889" y="808"/>
                  </a:lnTo>
                  <a:lnTo>
                    <a:pt x="2890" y="808"/>
                  </a:lnTo>
                  <a:lnTo>
                    <a:pt x="2892" y="808"/>
                  </a:lnTo>
                  <a:lnTo>
                    <a:pt x="2893" y="808"/>
                  </a:lnTo>
                  <a:lnTo>
                    <a:pt x="2896" y="807"/>
                  </a:lnTo>
                  <a:lnTo>
                    <a:pt x="2898" y="807"/>
                  </a:lnTo>
                  <a:lnTo>
                    <a:pt x="2899" y="807"/>
                  </a:lnTo>
                  <a:lnTo>
                    <a:pt x="2901" y="806"/>
                  </a:lnTo>
                  <a:lnTo>
                    <a:pt x="2902" y="806"/>
                  </a:lnTo>
                  <a:lnTo>
                    <a:pt x="2904" y="806"/>
                  </a:lnTo>
                  <a:lnTo>
                    <a:pt x="2907" y="805"/>
                  </a:lnTo>
                  <a:lnTo>
                    <a:pt x="2908" y="804"/>
                  </a:lnTo>
                  <a:lnTo>
                    <a:pt x="2910" y="804"/>
                  </a:lnTo>
                  <a:lnTo>
                    <a:pt x="2913" y="802"/>
                  </a:lnTo>
                  <a:lnTo>
                    <a:pt x="2916" y="801"/>
                  </a:lnTo>
                  <a:lnTo>
                    <a:pt x="2919" y="800"/>
                  </a:lnTo>
                  <a:lnTo>
                    <a:pt x="2920" y="799"/>
                  </a:lnTo>
                  <a:lnTo>
                    <a:pt x="2922" y="799"/>
                  </a:lnTo>
                  <a:lnTo>
                    <a:pt x="2925" y="797"/>
                  </a:lnTo>
                  <a:lnTo>
                    <a:pt x="2930" y="794"/>
                  </a:lnTo>
                  <a:lnTo>
                    <a:pt x="2932" y="793"/>
                  </a:lnTo>
                  <a:lnTo>
                    <a:pt x="2933" y="792"/>
                  </a:lnTo>
                  <a:lnTo>
                    <a:pt x="2936" y="790"/>
                  </a:lnTo>
                  <a:lnTo>
                    <a:pt x="2942" y="786"/>
                  </a:lnTo>
                  <a:lnTo>
                    <a:pt x="2943" y="785"/>
                  </a:lnTo>
                  <a:lnTo>
                    <a:pt x="2945" y="784"/>
                  </a:lnTo>
                  <a:lnTo>
                    <a:pt x="2948" y="782"/>
                  </a:lnTo>
                  <a:lnTo>
                    <a:pt x="2953" y="777"/>
                  </a:lnTo>
                  <a:lnTo>
                    <a:pt x="2965" y="767"/>
                  </a:lnTo>
                  <a:lnTo>
                    <a:pt x="2966" y="766"/>
                  </a:lnTo>
                  <a:lnTo>
                    <a:pt x="2968" y="764"/>
                  </a:lnTo>
                  <a:lnTo>
                    <a:pt x="2970" y="761"/>
                  </a:lnTo>
                  <a:lnTo>
                    <a:pt x="2976" y="755"/>
                  </a:lnTo>
                  <a:lnTo>
                    <a:pt x="2987" y="742"/>
                  </a:lnTo>
                  <a:lnTo>
                    <a:pt x="2989" y="740"/>
                  </a:lnTo>
                  <a:lnTo>
                    <a:pt x="2990" y="738"/>
                  </a:lnTo>
                  <a:lnTo>
                    <a:pt x="2993" y="735"/>
                  </a:lnTo>
                  <a:lnTo>
                    <a:pt x="2999" y="727"/>
                  </a:lnTo>
                  <a:lnTo>
                    <a:pt x="3010" y="712"/>
                  </a:lnTo>
                  <a:lnTo>
                    <a:pt x="3012" y="710"/>
                  </a:lnTo>
                  <a:lnTo>
                    <a:pt x="3013" y="708"/>
                  </a:lnTo>
                  <a:lnTo>
                    <a:pt x="3016" y="703"/>
                  </a:lnTo>
                  <a:lnTo>
                    <a:pt x="3021" y="695"/>
                  </a:lnTo>
                  <a:lnTo>
                    <a:pt x="3033" y="677"/>
                  </a:lnTo>
                  <a:lnTo>
                    <a:pt x="3055" y="639"/>
                  </a:lnTo>
                  <a:lnTo>
                    <a:pt x="3056" y="637"/>
                  </a:lnTo>
                  <a:lnTo>
                    <a:pt x="3058" y="634"/>
                  </a:lnTo>
                  <a:lnTo>
                    <a:pt x="3061" y="629"/>
                  </a:lnTo>
                  <a:lnTo>
                    <a:pt x="3066" y="619"/>
                  </a:lnTo>
                  <a:lnTo>
                    <a:pt x="3077" y="597"/>
                  </a:lnTo>
                  <a:lnTo>
                    <a:pt x="3100" y="553"/>
                  </a:lnTo>
                  <a:lnTo>
                    <a:pt x="3101" y="549"/>
                  </a:lnTo>
                  <a:lnTo>
                    <a:pt x="3103" y="546"/>
                  </a:lnTo>
                  <a:lnTo>
                    <a:pt x="3106" y="540"/>
                  </a:lnTo>
                  <a:lnTo>
                    <a:pt x="3112" y="527"/>
                  </a:lnTo>
                  <a:lnTo>
                    <a:pt x="3124" y="502"/>
                  </a:lnTo>
                  <a:lnTo>
                    <a:pt x="3148" y="449"/>
                  </a:lnTo>
                  <a:lnTo>
                    <a:pt x="3197" y="342"/>
                  </a:lnTo>
                  <a:lnTo>
                    <a:pt x="3202" y="330"/>
                  </a:lnTo>
                  <a:lnTo>
                    <a:pt x="3208" y="318"/>
                  </a:lnTo>
                  <a:lnTo>
                    <a:pt x="3219" y="294"/>
                  </a:lnTo>
                  <a:lnTo>
                    <a:pt x="3242" y="247"/>
                  </a:lnTo>
                  <a:lnTo>
                    <a:pt x="3243" y="244"/>
                  </a:lnTo>
                  <a:lnTo>
                    <a:pt x="3245" y="241"/>
                  </a:lnTo>
                  <a:lnTo>
                    <a:pt x="3248" y="235"/>
                  </a:lnTo>
                  <a:lnTo>
                    <a:pt x="3253" y="224"/>
                  </a:lnTo>
                  <a:lnTo>
                    <a:pt x="3265" y="202"/>
                  </a:lnTo>
                  <a:lnTo>
                    <a:pt x="3287" y="160"/>
                  </a:lnTo>
                  <a:lnTo>
                    <a:pt x="3289" y="158"/>
                  </a:lnTo>
                  <a:lnTo>
                    <a:pt x="3290" y="155"/>
                  </a:lnTo>
                  <a:lnTo>
                    <a:pt x="3293" y="150"/>
                  </a:lnTo>
                  <a:lnTo>
                    <a:pt x="3299" y="139"/>
                  </a:lnTo>
                  <a:lnTo>
                    <a:pt x="3312" y="119"/>
                  </a:lnTo>
                  <a:lnTo>
                    <a:pt x="3313" y="117"/>
                  </a:lnTo>
                  <a:lnTo>
                    <a:pt x="3315" y="115"/>
                  </a:lnTo>
                  <a:lnTo>
                    <a:pt x="3318" y="110"/>
                  </a:lnTo>
                  <a:lnTo>
                    <a:pt x="3324" y="101"/>
                  </a:lnTo>
                  <a:lnTo>
                    <a:pt x="3336" y="84"/>
                  </a:lnTo>
                  <a:lnTo>
                    <a:pt x="3339" y="80"/>
                  </a:lnTo>
                  <a:lnTo>
                    <a:pt x="3342" y="76"/>
                  </a:lnTo>
                  <a:lnTo>
                    <a:pt x="3349" y="68"/>
                  </a:lnTo>
                  <a:lnTo>
                    <a:pt x="3350" y="66"/>
                  </a:lnTo>
                  <a:lnTo>
                    <a:pt x="3352" y="64"/>
                  </a:lnTo>
                  <a:lnTo>
                    <a:pt x="3355" y="61"/>
                  </a:lnTo>
                  <a:lnTo>
                    <a:pt x="3361" y="54"/>
                  </a:lnTo>
                  <a:lnTo>
                    <a:pt x="3362" y="52"/>
                  </a:lnTo>
                  <a:lnTo>
                    <a:pt x="3364" y="50"/>
                  </a:lnTo>
                  <a:lnTo>
                    <a:pt x="3367" y="47"/>
                  </a:lnTo>
                  <a:lnTo>
                    <a:pt x="3373" y="41"/>
                  </a:lnTo>
                  <a:lnTo>
                    <a:pt x="3385" y="30"/>
                  </a:lnTo>
                  <a:lnTo>
                    <a:pt x="3387" y="29"/>
                  </a:lnTo>
                  <a:lnTo>
                    <a:pt x="3388" y="27"/>
                  </a:lnTo>
                  <a:lnTo>
                    <a:pt x="3391" y="25"/>
                  </a:lnTo>
                  <a:lnTo>
                    <a:pt x="3397" y="21"/>
                  </a:lnTo>
                  <a:lnTo>
                    <a:pt x="3398" y="20"/>
                  </a:lnTo>
                  <a:lnTo>
                    <a:pt x="3400" y="19"/>
                  </a:lnTo>
                  <a:lnTo>
                    <a:pt x="3402" y="17"/>
                  </a:lnTo>
                  <a:lnTo>
                    <a:pt x="3408" y="14"/>
                  </a:lnTo>
                  <a:lnTo>
                    <a:pt x="3410" y="13"/>
                  </a:lnTo>
                  <a:lnTo>
                    <a:pt x="3411" y="12"/>
                  </a:lnTo>
                  <a:lnTo>
                    <a:pt x="3414" y="11"/>
                  </a:lnTo>
                  <a:lnTo>
                    <a:pt x="3415" y="10"/>
                  </a:lnTo>
                  <a:lnTo>
                    <a:pt x="3417" y="9"/>
                  </a:lnTo>
                  <a:lnTo>
                    <a:pt x="3420" y="8"/>
                  </a:lnTo>
                  <a:lnTo>
                    <a:pt x="3421" y="7"/>
                  </a:lnTo>
                  <a:lnTo>
                    <a:pt x="3423" y="7"/>
                  </a:lnTo>
                  <a:lnTo>
                    <a:pt x="3425" y="6"/>
                  </a:lnTo>
                  <a:lnTo>
                    <a:pt x="3427" y="5"/>
                  </a:lnTo>
                  <a:lnTo>
                    <a:pt x="3428" y="5"/>
                  </a:lnTo>
                  <a:lnTo>
                    <a:pt x="3431" y="4"/>
                  </a:lnTo>
                  <a:lnTo>
                    <a:pt x="3433" y="3"/>
                  </a:lnTo>
                  <a:lnTo>
                    <a:pt x="3434" y="3"/>
                  </a:lnTo>
                  <a:lnTo>
                    <a:pt x="3435" y="2"/>
                  </a:lnTo>
                  <a:lnTo>
                    <a:pt x="3437" y="2"/>
                  </a:lnTo>
                  <a:lnTo>
                    <a:pt x="3438" y="2"/>
                  </a:lnTo>
                  <a:lnTo>
                    <a:pt x="3440" y="1"/>
                  </a:lnTo>
                  <a:lnTo>
                    <a:pt x="3441" y="1"/>
                  </a:lnTo>
                  <a:lnTo>
                    <a:pt x="3443" y="1"/>
                  </a:lnTo>
                  <a:lnTo>
                    <a:pt x="3444" y="1"/>
                  </a:lnTo>
                  <a:lnTo>
                    <a:pt x="3445" y="0"/>
                  </a:lnTo>
                  <a:lnTo>
                    <a:pt x="3447" y="0"/>
                  </a:lnTo>
                  <a:lnTo>
                    <a:pt x="3448" y="0"/>
                  </a:lnTo>
                  <a:lnTo>
                    <a:pt x="3450" y="0"/>
                  </a:lnTo>
                  <a:lnTo>
                    <a:pt x="3451" y="0"/>
                  </a:lnTo>
                  <a:lnTo>
                    <a:pt x="3453" y="0"/>
                  </a:lnTo>
                  <a:lnTo>
                    <a:pt x="3454" y="0"/>
                  </a:lnTo>
                  <a:lnTo>
                    <a:pt x="3455" y="0"/>
                  </a:lnTo>
                  <a:lnTo>
                    <a:pt x="3458" y="0"/>
                  </a:lnTo>
                  <a:lnTo>
                    <a:pt x="3460" y="0"/>
                  </a:lnTo>
                  <a:lnTo>
                    <a:pt x="3461" y="0"/>
                  </a:lnTo>
                  <a:lnTo>
                    <a:pt x="3463" y="0"/>
                  </a:lnTo>
                  <a:lnTo>
                    <a:pt x="3464" y="0"/>
                  </a:lnTo>
                  <a:lnTo>
                    <a:pt x="3465" y="0"/>
                  </a:lnTo>
                  <a:lnTo>
                    <a:pt x="3467" y="0"/>
                  </a:lnTo>
                  <a:lnTo>
                    <a:pt x="3468" y="1"/>
                  </a:lnTo>
                  <a:lnTo>
                    <a:pt x="3470" y="1"/>
                  </a:lnTo>
                  <a:lnTo>
                    <a:pt x="3471" y="1"/>
                  </a:lnTo>
                  <a:lnTo>
                    <a:pt x="3473" y="1"/>
                  </a:lnTo>
                  <a:lnTo>
                    <a:pt x="3474" y="2"/>
                  </a:lnTo>
                  <a:lnTo>
                    <a:pt x="3477" y="2"/>
                  </a:lnTo>
                  <a:lnTo>
                    <a:pt x="3480" y="3"/>
                  </a:lnTo>
                  <a:lnTo>
                    <a:pt x="3483" y="4"/>
                  </a:lnTo>
                  <a:lnTo>
                    <a:pt x="3485" y="5"/>
                  </a:lnTo>
                  <a:lnTo>
                    <a:pt x="3490" y="6"/>
                  </a:lnTo>
                  <a:lnTo>
                    <a:pt x="3491" y="7"/>
                  </a:lnTo>
                  <a:lnTo>
                    <a:pt x="3494" y="8"/>
                  </a:lnTo>
                  <a:lnTo>
                    <a:pt x="3499" y="11"/>
                  </a:lnTo>
                  <a:lnTo>
                    <a:pt x="3502" y="12"/>
                  </a:lnTo>
                  <a:lnTo>
                    <a:pt x="3505" y="14"/>
                  </a:lnTo>
                  <a:lnTo>
                    <a:pt x="3511" y="17"/>
                  </a:lnTo>
                  <a:lnTo>
                    <a:pt x="3512" y="18"/>
                  </a:lnTo>
                  <a:lnTo>
                    <a:pt x="3513" y="19"/>
                  </a:lnTo>
                  <a:lnTo>
                    <a:pt x="3516" y="21"/>
                  </a:lnTo>
                  <a:lnTo>
                    <a:pt x="3522" y="25"/>
                  </a:lnTo>
                  <a:lnTo>
                    <a:pt x="3525" y="27"/>
                  </a:lnTo>
                  <a:lnTo>
                    <a:pt x="3527" y="30"/>
                  </a:lnTo>
                  <a:lnTo>
                    <a:pt x="3533" y="35"/>
                  </a:lnTo>
                  <a:lnTo>
                    <a:pt x="3544" y="45"/>
                  </a:lnTo>
                  <a:lnTo>
                    <a:pt x="3546" y="47"/>
                  </a:lnTo>
                  <a:lnTo>
                    <a:pt x="3547" y="48"/>
                  </a:lnTo>
                  <a:lnTo>
                    <a:pt x="3550" y="51"/>
                  </a:lnTo>
                  <a:lnTo>
                    <a:pt x="3556" y="57"/>
                  </a:lnTo>
                  <a:lnTo>
                    <a:pt x="3567" y="71"/>
                  </a:lnTo>
                  <a:lnTo>
                    <a:pt x="3568" y="73"/>
                  </a:lnTo>
                  <a:lnTo>
                    <a:pt x="3570" y="75"/>
                  </a:lnTo>
                  <a:lnTo>
                    <a:pt x="3573" y="78"/>
                  </a:lnTo>
                  <a:lnTo>
                    <a:pt x="3579" y="87"/>
                  </a:lnTo>
                  <a:lnTo>
                    <a:pt x="3591" y="104"/>
                  </a:lnTo>
                  <a:lnTo>
                    <a:pt x="3615" y="142"/>
                  </a:lnTo>
                  <a:lnTo>
                    <a:pt x="3617" y="145"/>
                  </a:lnTo>
                  <a:lnTo>
                    <a:pt x="3619" y="148"/>
                  </a:lnTo>
                  <a:lnTo>
                    <a:pt x="3622" y="153"/>
                  </a:lnTo>
                  <a:lnTo>
                    <a:pt x="3628" y="164"/>
                  </a:lnTo>
                  <a:lnTo>
                    <a:pt x="3640" y="186"/>
                  </a:lnTo>
                  <a:lnTo>
                    <a:pt x="3664" y="233"/>
                  </a:lnTo>
                  <a:lnTo>
                    <a:pt x="3666" y="236"/>
                  </a:lnTo>
                  <a:lnTo>
                    <a:pt x="3667" y="238"/>
                  </a:lnTo>
                  <a:lnTo>
                    <a:pt x="3670" y="244"/>
                  </a:lnTo>
                  <a:lnTo>
                    <a:pt x="3676" y="256"/>
                  </a:lnTo>
                  <a:lnTo>
                    <a:pt x="3687" y="279"/>
                  </a:lnTo>
                  <a:lnTo>
                    <a:pt x="3710" y="328"/>
                  </a:lnTo>
                  <a:lnTo>
                    <a:pt x="3755" y="428"/>
                  </a:lnTo>
                  <a:lnTo>
                    <a:pt x="3757" y="431"/>
                  </a:lnTo>
                  <a:lnTo>
                    <a:pt x="3758" y="434"/>
                  </a:lnTo>
                  <a:lnTo>
                    <a:pt x="3761" y="441"/>
                  </a:lnTo>
                  <a:lnTo>
                    <a:pt x="3767" y="455"/>
                  </a:lnTo>
                  <a:lnTo>
                    <a:pt x="3780" y="482"/>
                  </a:lnTo>
                  <a:lnTo>
                    <a:pt x="3804" y="534"/>
                  </a:lnTo>
                  <a:lnTo>
                    <a:pt x="3806" y="537"/>
                  </a:lnTo>
                  <a:lnTo>
                    <a:pt x="3807" y="541"/>
                  </a:lnTo>
                  <a:lnTo>
                    <a:pt x="3811" y="547"/>
                  </a:lnTo>
                  <a:lnTo>
                    <a:pt x="3817" y="560"/>
                  </a:lnTo>
                  <a:lnTo>
                    <a:pt x="3829" y="584"/>
                  </a:lnTo>
                  <a:lnTo>
                    <a:pt x="3854" y="631"/>
                  </a:lnTo>
                  <a:lnTo>
                    <a:pt x="3857" y="637"/>
                  </a:lnTo>
                  <a:lnTo>
                    <a:pt x="3860" y="642"/>
                  </a:lnTo>
                  <a:lnTo>
                    <a:pt x="3866" y="653"/>
                  </a:lnTo>
                  <a:lnTo>
                    <a:pt x="3878" y="673"/>
                  </a:lnTo>
                  <a:lnTo>
                    <a:pt x="3879" y="676"/>
                  </a:lnTo>
                  <a:lnTo>
                    <a:pt x="3884" y="683"/>
                  </a:lnTo>
                  <a:lnTo>
                    <a:pt x="3890" y="693"/>
                  </a:lnTo>
                  <a:lnTo>
                    <a:pt x="3902" y="711"/>
                  </a:lnTo>
                  <a:lnTo>
                    <a:pt x="3904" y="713"/>
                  </a:lnTo>
                  <a:lnTo>
                    <a:pt x="3905" y="715"/>
                  </a:lnTo>
                  <a:lnTo>
                    <a:pt x="3908" y="719"/>
                  </a:lnTo>
                  <a:lnTo>
                    <a:pt x="3914" y="727"/>
                  </a:lnTo>
                  <a:lnTo>
                    <a:pt x="3926" y="743"/>
                  </a:lnTo>
                  <a:lnTo>
                    <a:pt x="3929" y="746"/>
                  </a:lnTo>
                  <a:lnTo>
                    <a:pt x="3932" y="750"/>
                  </a:lnTo>
                  <a:lnTo>
                    <a:pt x="3938" y="757"/>
                  </a:lnTo>
                  <a:lnTo>
                    <a:pt x="3950" y="769"/>
                  </a:lnTo>
                  <a:lnTo>
                    <a:pt x="3952" y="770"/>
                  </a:lnTo>
                  <a:lnTo>
                    <a:pt x="3956" y="774"/>
                  </a:lnTo>
                  <a:lnTo>
                    <a:pt x="3962" y="779"/>
                  </a:lnTo>
                  <a:lnTo>
                    <a:pt x="3964" y="781"/>
                  </a:lnTo>
                  <a:lnTo>
                    <a:pt x="3967" y="784"/>
                  </a:lnTo>
                  <a:lnTo>
                    <a:pt x="3973" y="788"/>
                  </a:lnTo>
                  <a:lnTo>
                    <a:pt x="3974" y="789"/>
                  </a:lnTo>
                  <a:lnTo>
                    <a:pt x="3979" y="791"/>
                  </a:lnTo>
                  <a:lnTo>
                    <a:pt x="3981" y="793"/>
                  </a:lnTo>
                  <a:lnTo>
                    <a:pt x="3984" y="795"/>
                  </a:lnTo>
                  <a:lnTo>
                    <a:pt x="3987" y="796"/>
                  </a:lnTo>
                  <a:lnTo>
                    <a:pt x="3990" y="798"/>
                  </a:lnTo>
                  <a:lnTo>
                    <a:pt x="3996" y="801"/>
                  </a:lnTo>
                  <a:lnTo>
                    <a:pt x="3997" y="801"/>
                  </a:lnTo>
                  <a:lnTo>
                    <a:pt x="3998" y="802"/>
                  </a:lnTo>
                  <a:lnTo>
                    <a:pt x="4001" y="803"/>
                  </a:lnTo>
                  <a:lnTo>
                    <a:pt x="4003" y="803"/>
                  </a:lnTo>
                  <a:lnTo>
                    <a:pt x="4004" y="804"/>
                  </a:lnTo>
                  <a:lnTo>
                    <a:pt x="4007" y="805"/>
                  </a:lnTo>
                  <a:lnTo>
                    <a:pt x="4010" y="806"/>
                  </a:lnTo>
                  <a:lnTo>
                    <a:pt x="4012" y="806"/>
                  </a:lnTo>
                  <a:lnTo>
                    <a:pt x="4015" y="807"/>
                  </a:lnTo>
                  <a:lnTo>
                    <a:pt x="4019" y="808"/>
                  </a:lnTo>
                  <a:lnTo>
                    <a:pt x="4021" y="808"/>
                  </a:lnTo>
                  <a:lnTo>
                    <a:pt x="4025" y="808"/>
                  </a:lnTo>
                  <a:lnTo>
                    <a:pt x="4027" y="809"/>
                  </a:lnTo>
                  <a:lnTo>
                    <a:pt x="4028" y="809"/>
                  </a:lnTo>
                  <a:lnTo>
                    <a:pt x="4031" y="809"/>
                  </a:lnTo>
                  <a:lnTo>
                    <a:pt x="4034" y="809"/>
                  </a:lnTo>
                  <a:lnTo>
                    <a:pt x="4038" y="809"/>
                  </a:lnTo>
                  <a:lnTo>
                    <a:pt x="4039" y="809"/>
                  </a:lnTo>
                  <a:lnTo>
                    <a:pt x="4041" y="808"/>
                  </a:lnTo>
                  <a:lnTo>
                    <a:pt x="4042" y="808"/>
                  </a:lnTo>
                  <a:lnTo>
                    <a:pt x="4045" y="808"/>
                  </a:lnTo>
                  <a:lnTo>
                    <a:pt x="4047" y="808"/>
                  </a:lnTo>
                  <a:lnTo>
                    <a:pt x="4048" y="807"/>
                  </a:lnTo>
                  <a:lnTo>
                    <a:pt x="4050" y="807"/>
                  </a:lnTo>
                  <a:lnTo>
                    <a:pt x="4051" y="807"/>
                  </a:lnTo>
                  <a:lnTo>
                    <a:pt x="4053" y="806"/>
                  </a:lnTo>
                  <a:lnTo>
                    <a:pt x="4054" y="806"/>
                  </a:lnTo>
                  <a:lnTo>
                    <a:pt x="4056" y="806"/>
                  </a:lnTo>
                  <a:lnTo>
                    <a:pt x="4059" y="805"/>
                  </a:lnTo>
                  <a:lnTo>
                    <a:pt x="4062" y="804"/>
                  </a:lnTo>
                  <a:lnTo>
                    <a:pt x="4065" y="802"/>
                  </a:lnTo>
                  <a:lnTo>
                    <a:pt x="4067" y="802"/>
                  </a:lnTo>
                  <a:lnTo>
                    <a:pt x="4068" y="801"/>
                  </a:lnTo>
                  <a:lnTo>
                    <a:pt x="4071" y="800"/>
                  </a:lnTo>
                  <a:lnTo>
                    <a:pt x="4073" y="799"/>
                  </a:lnTo>
                  <a:lnTo>
                    <a:pt x="4074" y="798"/>
                  </a:lnTo>
                  <a:lnTo>
                    <a:pt x="4077" y="797"/>
                  </a:lnTo>
                  <a:lnTo>
                    <a:pt x="4079" y="796"/>
                  </a:lnTo>
                  <a:lnTo>
                    <a:pt x="4080" y="795"/>
                  </a:lnTo>
                  <a:lnTo>
                    <a:pt x="4083" y="793"/>
                  </a:lnTo>
                  <a:lnTo>
                    <a:pt x="4090" y="789"/>
                  </a:lnTo>
                  <a:lnTo>
                    <a:pt x="4091" y="788"/>
                  </a:lnTo>
                  <a:lnTo>
                    <a:pt x="4093" y="787"/>
                  </a:lnTo>
                  <a:lnTo>
                    <a:pt x="4096" y="785"/>
                  </a:lnTo>
                  <a:lnTo>
                    <a:pt x="4102" y="780"/>
                  </a:lnTo>
                  <a:lnTo>
                    <a:pt x="4105" y="778"/>
                  </a:lnTo>
                  <a:lnTo>
                    <a:pt x="4108" y="775"/>
                  </a:lnTo>
                  <a:lnTo>
                    <a:pt x="4114" y="769"/>
                  </a:lnTo>
                  <a:lnTo>
                    <a:pt x="4116" y="768"/>
                  </a:lnTo>
                  <a:lnTo>
                    <a:pt x="4117" y="766"/>
                  </a:lnTo>
                  <a:lnTo>
                    <a:pt x="4120" y="763"/>
                  </a:lnTo>
                  <a:lnTo>
                    <a:pt x="4126" y="757"/>
                  </a:lnTo>
                  <a:lnTo>
                    <a:pt x="4139" y="743"/>
                  </a:lnTo>
                  <a:lnTo>
                    <a:pt x="4140" y="741"/>
                  </a:lnTo>
                  <a:lnTo>
                    <a:pt x="4141" y="740"/>
                  </a:lnTo>
                  <a:lnTo>
                    <a:pt x="4144" y="736"/>
                  </a:lnTo>
                  <a:lnTo>
                    <a:pt x="4150" y="729"/>
                  </a:lnTo>
                  <a:lnTo>
                    <a:pt x="4161" y="713"/>
                  </a:lnTo>
                  <a:lnTo>
                    <a:pt x="4184" y="678"/>
                  </a:lnTo>
                  <a:lnTo>
                    <a:pt x="4186" y="676"/>
                  </a:lnTo>
                  <a:lnTo>
                    <a:pt x="4187" y="673"/>
                  </a:lnTo>
                  <a:lnTo>
                    <a:pt x="4190" y="669"/>
                  </a:lnTo>
                  <a:lnTo>
                    <a:pt x="4196" y="659"/>
                  </a:lnTo>
                  <a:lnTo>
                    <a:pt x="4207" y="639"/>
                  </a:lnTo>
                  <a:lnTo>
                    <a:pt x="4230" y="596"/>
                  </a:lnTo>
                  <a:lnTo>
                    <a:pt x="4231" y="593"/>
                  </a:lnTo>
                  <a:lnTo>
                    <a:pt x="4233" y="591"/>
                  </a:lnTo>
                  <a:lnTo>
                    <a:pt x="4235" y="585"/>
                  </a:lnTo>
                  <a:lnTo>
                    <a:pt x="4241" y="574"/>
                  </a:lnTo>
                  <a:lnTo>
                    <a:pt x="4252" y="551"/>
                  </a:lnTo>
                  <a:lnTo>
                    <a:pt x="4275" y="504"/>
                  </a:lnTo>
                  <a:lnTo>
                    <a:pt x="4319" y="407"/>
                  </a:lnTo>
                  <a:lnTo>
                    <a:pt x="4321" y="403"/>
                  </a:lnTo>
                  <a:lnTo>
                    <a:pt x="4322" y="400"/>
                  </a:lnTo>
                  <a:lnTo>
                    <a:pt x="4325" y="393"/>
                  </a:lnTo>
                  <a:lnTo>
                    <a:pt x="4332" y="380"/>
                  </a:lnTo>
                  <a:lnTo>
                    <a:pt x="4344" y="353"/>
                  </a:lnTo>
                  <a:lnTo>
                    <a:pt x="4368" y="301"/>
                  </a:lnTo>
                  <a:lnTo>
                    <a:pt x="4371" y="294"/>
                  </a:lnTo>
                  <a:lnTo>
                    <a:pt x="4374" y="288"/>
                  </a:lnTo>
                  <a:lnTo>
                    <a:pt x="4380" y="275"/>
                  </a:lnTo>
                  <a:lnTo>
                    <a:pt x="4392" y="250"/>
                  </a:lnTo>
                  <a:lnTo>
                    <a:pt x="4417" y="202"/>
                  </a:lnTo>
                  <a:lnTo>
                    <a:pt x="4418" y="199"/>
                  </a:lnTo>
                  <a:lnTo>
                    <a:pt x="4419" y="196"/>
                  </a:lnTo>
                  <a:lnTo>
                    <a:pt x="4422" y="191"/>
                  </a:lnTo>
                  <a:lnTo>
                    <a:pt x="4428" y="181"/>
                  </a:lnTo>
                  <a:lnTo>
                    <a:pt x="4439" y="160"/>
                  </a:lnTo>
                  <a:lnTo>
                    <a:pt x="4441" y="158"/>
                  </a:lnTo>
                  <a:lnTo>
                    <a:pt x="4442" y="155"/>
                  </a:lnTo>
                  <a:lnTo>
                    <a:pt x="4445" y="150"/>
                  </a:lnTo>
                  <a:lnTo>
                    <a:pt x="4451" y="141"/>
                  </a:lnTo>
                  <a:lnTo>
                    <a:pt x="4462" y="122"/>
                  </a:lnTo>
                  <a:lnTo>
                    <a:pt x="4463" y="120"/>
                  </a:lnTo>
                  <a:lnTo>
                    <a:pt x="4465" y="118"/>
                  </a:lnTo>
                  <a:lnTo>
                    <a:pt x="4468" y="113"/>
                  </a:lnTo>
                  <a:lnTo>
                    <a:pt x="4473" y="105"/>
                  </a:lnTo>
                  <a:lnTo>
                    <a:pt x="4485" y="89"/>
                  </a:lnTo>
                  <a:lnTo>
                    <a:pt x="4486" y="87"/>
                  </a:lnTo>
                  <a:lnTo>
                    <a:pt x="4487" y="85"/>
                  </a:lnTo>
                  <a:lnTo>
                    <a:pt x="4490" y="81"/>
                  </a:lnTo>
                  <a:lnTo>
                    <a:pt x="4496" y="74"/>
                  </a:lnTo>
                  <a:lnTo>
                    <a:pt x="4507" y="60"/>
                  </a:lnTo>
                  <a:lnTo>
                    <a:pt x="4509" y="58"/>
                  </a:lnTo>
                  <a:lnTo>
                    <a:pt x="4510" y="56"/>
                  </a:lnTo>
                  <a:lnTo>
                    <a:pt x="4514" y="53"/>
                  </a:lnTo>
                  <a:lnTo>
                    <a:pt x="4520" y="46"/>
                  </a:lnTo>
                  <a:lnTo>
                    <a:pt x="4522" y="44"/>
                  </a:lnTo>
                  <a:lnTo>
                    <a:pt x="4523" y="43"/>
                  </a:lnTo>
                  <a:lnTo>
                    <a:pt x="4526" y="40"/>
                  </a:lnTo>
                  <a:lnTo>
                    <a:pt x="4533" y="34"/>
                  </a:lnTo>
                  <a:lnTo>
                    <a:pt x="4534" y="33"/>
                  </a:lnTo>
                  <a:lnTo>
                    <a:pt x="4536" y="31"/>
                  </a:lnTo>
                  <a:lnTo>
                    <a:pt x="4539" y="29"/>
                  </a:lnTo>
                  <a:lnTo>
                    <a:pt x="4545" y="24"/>
                  </a:lnTo>
                  <a:lnTo>
                    <a:pt x="4547" y="22"/>
                  </a:lnTo>
                  <a:lnTo>
                    <a:pt x="4548" y="21"/>
                  </a:lnTo>
                  <a:lnTo>
                    <a:pt x="4552" y="19"/>
                  </a:lnTo>
                  <a:lnTo>
                    <a:pt x="4558" y="15"/>
                  </a:lnTo>
                  <a:lnTo>
                    <a:pt x="4559" y="14"/>
                  </a:lnTo>
                  <a:lnTo>
                    <a:pt x="4561" y="13"/>
                  </a:lnTo>
                  <a:lnTo>
                    <a:pt x="4564" y="11"/>
                  </a:lnTo>
                  <a:lnTo>
                    <a:pt x="4567" y="10"/>
                  </a:lnTo>
                  <a:lnTo>
                    <a:pt x="4571" y="8"/>
                  </a:lnTo>
                  <a:lnTo>
                    <a:pt x="4572" y="8"/>
                  </a:lnTo>
                  <a:lnTo>
                    <a:pt x="4574" y="7"/>
                  </a:lnTo>
                  <a:lnTo>
                    <a:pt x="4577" y="6"/>
                  </a:lnTo>
                  <a:lnTo>
                    <a:pt x="4578" y="5"/>
                  </a:lnTo>
                  <a:lnTo>
                    <a:pt x="4580" y="5"/>
                  </a:lnTo>
                  <a:lnTo>
                    <a:pt x="4583" y="4"/>
                  </a:lnTo>
                  <a:lnTo>
                    <a:pt x="4585" y="3"/>
                  </a:lnTo>
                  <a:lnTo>
                    <a:pt x="4586" y="3"/>
                  </a:lnTo>
                  <a:lnTo>
                    <a:pt x="4588" y="2"/>
                  </a:lnTo>
                  <a:lnTo>
                    <a:pt x="4589" y="2"/>
                  </a:lnTo>
                  <a:lnTo>
                    <a:pt x="4591" y="2"/>
                  </a:lnTo>
                  <a:lnTo>
                    <a:pt x="4593" y="1"/>
                  </a:lnTo>
                  <a:lnTo>
                    <a:pt x="4594" y="1"/>
                  </a:lnTo>
                  <a:lnTo>
                    <a:pt x="4596" y="1"/>
                  </a:lnTo>
                  <a:lnTo>
                    <a:pt x="4597" y="0"/>
                  </a:lnTo>
                  <a:lnTo>
                    <a:pt x="4599" y="0"/>
                  </a:lnTo>
                  <a:lnTo>
                    <a:pt x="4601" y="0"/>
                  </a:lnTo>
                  <a:lnTo>
                    <a:pt x="4602" y="0"/>
                  </a:lnTo>
                  <a:lnTo>
                    <a:pt x="4604" y="0"/>
                  </a:lnTo>
                  <a:lnTo>
                    <a:pt x="4605" y="0"/>
                  </a:lnTo>
                  <a:lnTo>
                    <a:pt x="4607" y="0"/>
                  </a:lnTo>
                  <a:lnTo>
                    <a:pt x="4609" y="0"/>
                  </a:lnTo>
                </a:path>
              </a:pathLst>
            </a:custGeom>
            <a:noFill/>
            <a:ln w="285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98" name="TextBox 97">
            <a:extLst>
              <a:ext uri="{FF2B5EF4-FFF2-40B4-BE49-F238E27FC236}">
                <a16:creationId xmlns:a16="http://schemas.microsoft.com/office/drawing/2014/main" id="{400745BF-B251-062F-4199-1C7C400F2834}"/>
              </a:ext>
            </a:extLst>
          </p:cNvPr>
          <p:cNvSpPr txBox="1"/>
          <p:nvPr/>
        </p:nvSpPr>
        <p:spPr>
          <a:xfrm>
            <a:off x="5082069" y="1550526"/>
            <a:ext cx="6014660" cy="461665"/>
          </a:xfrm>
          <a:prstGeom prst="rect">
            <a:avLst/>
          </a:prstGeom>
          <a:noFill/>
        </p:spPr>
        <p:txBody>
          <a:bodyPr wrap="none" rtlCol="0">
            <a:spAutoFit/>
          </a:bodyPr>
          <a:lstStyle/>
          <a:p>
            <a:r>
              <a:rPr lang="en-US" sz="2400" dirty="0"/>
              <a:t>Lattice comoving with atomic beam at 300 m/s</a:t>
            </a:r>
          </a:p>
        </p:txBody>
      </p:sp>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5CE3AE43-DAEE-D573-03DB-83B43E13F974}"/>
                  </a:ext>
                </a:extLst>
              </p:cNvPr>
              <p:cNvSpPr txBox="1"/>
              <p:nvPr/>
            </p:nvSpPr>
            <p:spPr>
              <a:xfrm>
                <a:off x="8800602" y="3755023"/>
                <a:ext cx="29745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1</m:t>
                      </m:r>
                      <m:r>
                        <a:rPr lang="en-US" b="0" i="1" dirty="0" smtClean="0">
                          <a:latin typeface="Cambria Math" panose="02040503050406030204" pitchFamily="18" charset="0"/>
                          <a:ea typeface="Cambria Math" panose="02040503050406030204" pitchFamily="18" charset="0"/>
                        </a:rPr>
                        <m:t>800 </m:t>
                      </m:r>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𝐸</m:t>
                          </m:r>
                        </m:e>
                        <m:sub>
                          <m:r>
                            <a:rPr lang="en-US" b="0" i="1" dirty="0" smtClean="0">
                              <a:latin typeface="Cambria Math" panose="02040503050406030204" pitchFamily="18" charset="0"/>
                              <a:ea typeface="Cambria Math" panose="02040503050406030204" pitchFamily="18" charset="0"/>
                            </a:rPr>
                            <m:t>𝑅</m:t>
                          </m:r>
                        </m:sub>
                      </m:sSub>
                      <m:r>
                        <a:rPr lang="en-US" b="0" i="1" dirty="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74 </m:t>
                      </m:r>
                      <m:r>
                        <m:rPr>
                          <m:sty m:val="p"/>
                        </m:rPr>
                        <a:rPr lang="en-US" b="0" i="0" smtClean="0">
                          <a:latin typeface="Cambria Math" panose="02040503050406030204" pitchFamily="18" charset="0"/>
                          <a:ea typeface="Cambria Math" panose="02040503050406030204" pitchFamily="18" charset="0"/>
                        </a:rPr>
                        <m:t>mK</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≈35 </m:t>
                      </m:r>
                      <m:r>
                        <m:rPr>
                          <m:sty m:val="p"/>
                        </m:rPr>
                        <a:rPr lang="en-US" b="0" i="0" smtClean="0">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m:t>
                      </m:r>
                    </m:oMath>
                  </m:oMathPara>
                </a14:m>
                <a:endParaRPr lang="en-US" dirty="0"/>
              </a:p>
            </p:txBody>
          </p:sp>
        </mc:Choice>
        <mc:Fallback>
          <p:sp>
            <p:nvSpPr>
              <p:cNvPr id="53" name="TextBox 52">
                <a:extLst>
                  <a:ext uri="{FF2B5EF4-FFF2-40B4-BE49-F238E27FC236}">
                    <a16:creationId xmlns:a16="http://schemas.microsoft.com/office/drawing/2014/main" id="{5CE3AE43-DAEE-D573-03DB-83B43E13F974}"/>
                  </a:ext>
                </a:extLst>
              </p:cNvPr>
              <p:cNvSpPr txBox="1">
                <a:spLocks noRot="1" noChangeAspect="1" noMove="1" noResize="1" noEditPoints="1" noAdjustHandles="1" noChangeArrowheads="1" noChangeShapeType="1" noTextEdit="1"/>
              </p:cNvSpPr>
              <p:nvPr/>
            </p:nvSpPr>
            <p:spPr>
              <a:xfrm>
                <a:off x="8800602" y="3755023"/>
                <a:ext cx="2974532" cy="276999"/>
              </a:xfrm>
              <a:prstGeom prst="rect">
                <a:avLst/>
              </a:prstGeom>
              <a:blipFill>
                <a:blip r:embed="rId12"/>
                <a:stretch>
                  <a:fillRect l="-1702" t="-8696" r="-426" b="-347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4" name="TextBox 53">
                <a:extLst>
                  <a:ext uri="{FF2B5EF4-FFF2-40B4-BE49-F238E27FC236}">
                    <a16:creationId xmlns:a16="http://schemas.microsoft.com/office/drawing/2014/main" id="{5A4DE204-D242-8A87-9F52-C347714888F5}"/>
                  </a:ext>
                </a:extLst>
              </p:cNvPr>
              <p:cNvSpPr txBox="1"/>
              <p:nvPr/>
            </p:nvSpPr>
            <p:spPr>
              <a:xfrm>
                <a:off x="4911887" y="5725870"/>
                <a:ext cx="217059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sz="2000" i="1" smtClean="0">
                              <a:latin typeface="Cambria Math" panose="02040503050406030204" pitchFamily="18" charset="0"/>
                              <a:ea typeface="Cambria Math" panose="02040503050406030204" pitchFamily="18" charset="0"/>
                            </a:rPr>
                          </m:ctrlPr>
                        </m:sSubPr>
                        <m:e>
                          <m:r>
                            <m:rPr>
                              <m:sty m:val="p"/>
                            </m:rPr>
                            <a:rPr lang="el-GR" sz="2000" i="1" smtClean="0">
                              <a:latin typeface="Cambria Math" panose="02040503050406030204" pitchFamily="18" charset="0"/>
                              <a:ea typeface="Cambria Math" panose="02040503050406030204" pitchFamily="18" charset="0"/>
                            </a:rPr>
                            <m:t>Ω</m:t>
                          </m:r>
                        </m:e>
                        <m:sub>
                          <m:r>
                            <a:rPr lang="en-US" sz="2000" b="0" i="1" smtClean="0">
                              <a:latin typeface="Cambria Math" panose="02040503050406030204" pitchFamily="18" charset="0"/>
                              <a:ea typeface="Cambria Math" panose="02040503050406030204" pitchFamily="18" charset="0"/>
                            </a:rPr>
                            <m:t>𝑚𝑎𝑥</m:t>
                          </m:r>
                        </m:sub>
                      </m:sSub>
                      <m:r>
                        <a:rPr lang="el-GR"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×2 </m:t>
                      </m:r>
                      <m:r>
                        <m:rPr>
                          <m:sty m:val="p"/>
                        </m:rPr>
                        <a:rPr lang="en-US" sz="2000" b="0" i="0" smtClean="0">
                          <a:latin typeface="Cambria Math" panose="02040503050406030204" pitchFamily="18" charset="0"/>
                          <a:ea typeface="Cambria Math" panose="02040503050406030204" pitchFamily="18" charset="0"/>
                        </a:rPr>
                        <m:t>GHz</m:t>
                      </m:r>
                      <m:r>
                        <a:rPr lang="en-US" sz="2000" b="0" i="0" smtClean="0">
                          <a:latin typeface="Cambria Math" panose="02040503050406030204" pitchFamily="18" charset="0"/>
                          <a:ea typeface="Cambria Math" panose="02040503050406030204" pitchFamily="18" charset="0"/>
                        </a:rPr>
                        <m:t> </m:t>
                      </m:r>
                    </m:oMath>
                  </m:oMathPara>
                </a14:m>
                <a:endParaRPr lang="en-US" sz="2000" dirty="0"/>
              </a:p>
            </p:txBody>
          </p:sp>
        </mc:Choice>
        <mc:Fallback>
          <p:sp>
            <p:nvSpPr>
              <p:cNvPr id="54" name="TextBox 53">
                <a:extLst>
                  <a:ext uri="{FF2B5EF4-FFF2-40B4-BE49-F238E27FC236}">
                    <a16:creationId xmlns:a16="http://schemas.microsoft.com/office/drawing/2014/main" id="{5A4DE204-D242-8A87-9F52-C347714888F5}"/>
                  </a:ext>
                </a:extLst>
              </p:cNvPr>
              <p:cNvSpPr txBox="1">
                <a:spLocks noRot="1" noChangeAspect="1" noMove="1" noResize="1" noEditPoints="1" noAdjustHandles="1" noChangeArrowheads="1" noChangeShapeType="1" noTextEdit="1"/>
              </p:cNvSpPr>
              <p:nvPr/>
            </p:nvSpPr>
            <p:spPr>
              <a:xfrm>
                <a:off x="4911887" y="5725870"/>
                <a:ext cx="2170594" cy="307777"/>
              </a:xfrm>
              <a:prstGeom prst="rect">
                <a:avLst/>
              </a:prstGeom>
              <a:blipFill>
                <a:blip r:embed="rId13"/>
                <a:stretch>
                  <a:fillRect l="-1744" t="-3846" r="-4070" b="-3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CB4A711-1CFC-A593-F9F6-74E224D5CC61}"/>
                  </a:ext>
                </a:extLst>
              </p:cNvPr>
              <p:cNvSpPr txBox="1"/>
              <p:nvPr/>
            </p:nvSpPr>
            <p:spPr>
              <a:xfrm>
                <a:off x="4363896" y="4764112"/>
                <a:ext cx="1272400" cy="6175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𝐸</m:t>
                      </m:r>
                      <m:r>
                        <a:rPr lang="en-US" sz="2000" i="1">
                          <a:latin typeface="Cambria Math" panose="02040503050406030204" pitchFamily="18" charset="0"/>
                          <a:ea typeface="Cambria Math" panose="02040503050406030204" pitchFamily="18" charset="0"/>
                        </a:rPr>
                        <m:t>=</m:t>
                      </m:r>
                      <m:f>
                        <m:fPr>
                          <m:ctrlPr>
                            <a:rPr lang="el-GR" sz="2000" i="1">
                              <a:latin typeface="Cambria Math" panose="02040503050406030204" pitchFamily="18" charset="0"/>
                              <a:ea typeface="Cambria Math" panose="02040503050406030204" pitchFamily="18" charset="0"/>
                            </a:rPr>
                          </m:ctrlPr>
                        </m:fPr>
                        <m:num>
                          <m:r>
                            <a:rPr lang="el-GR" sz="2000" i="1">
                              <a:latin typeface="Cambria Math" panose="02040503050406030204" pitchFamily="18" charset="0"/>
                              <a:ea typeface="Cambria Math" panose="02040503050406030204" pitchFamily="18" charset="0"/>
                            </a:rPr>
                            <m:t>ℏ</m:t>
                          </m:r>
                          <m:r>
                            <a:rPr lang="en-US" sz="2000" i="1">
                              <a:latin typeface="Cambria Math" panose="02040503050406030204" pitchFamily="18" charset="0"/>
                              <a:ea typeface="Cambria Math" panose="02040503050406030204" pitchFamily="18" charset="0"/>
                            </a:rPr>
                            <m:t> </m:t>
                          </m:r>
                          <m:sSup>
                            <m:sSupPr>
                              <m:ctrlPr>
                                <a:rPr lang="en-US" sz="2000" i="1">
                                  <a:latin typeface="Cambria Math" panose="02040503050406030204" pitchFamily="18" charset="0"/>
                                  <a:ea typeface="Cambria Math" panose="02040503050406030204" pitchFamily="18" charset="0"/>
                                </a:rPr>
                              </m:ctrlPr>
                            </m:sSupPr>
                            <m:e>
                              <m:r>
                                <m:rPr>
                                  <m:sty m:val="p"/>
                                </m:rPr>
                                <a:rPr lang="el-GR" sz="2000" i="1">
                                  <a:latin typeface="Cambria Math" panose="02040503050406030204" pitchFamily="18" charset="0"/>
                                  <a:ea typeface="Cambria Math" panose="02040503050406030204" pitchFamily="18" charset="0"/>
                                </a:rPr>
                                <m:t>Ω</m:t>
                              </m:r>
                            </m:e>
                            <m:sup>
                              <m:r>
                                <a:rPr lang="en-US" sz="2000" i="1">
                                  <a:latin typeface="Cambria Math" panose="02040503050406030204" pitchFamily="18" charset="0"/>
                                  <a:ea typeface="Cambria Math" panose="02040503050406030204" pitchFamily="18" charset="0"/>
                                </a:rPr>
                                <m:t>2</m:t>
                              </m:r>
                            </m:sup>
                          </m:sSup>
                          <m:r>
                            <a:rPr lang="en-US" sz="2000" i="1">
                              <a:latin typeface="Cambria Math" panose="02040503050406030204" pitchFamily="18" charset="0"/>
                              <a:ea typeface="Cambria Math" panose="02040503050406030204" pitchFamily="18" charset="0"/>
                            </a:rPr>
                            <m:t> </m:t>
                          </m:r>
                        </m:num>
                        <m:den>
                          <m:r>
                            <a:rPr lang="en-US" sz="2000" i="1">
                              <a:latin typeface="Cambria Math" panose="02040503050406030204" pitchFamily="18" charset="0"/>
                              <a:ea typeface="Cambria Math" panose="02040503050406030204" pitchFamily="18" charset="0"/>
                            </a:rPr>
                            <m:t>4 </m:t>
                          </m:r>
                          <m:r>
                            <a:rPr lang="en-US" sz="2000" i="1">
                              <a:latin typeface="Cambria Math" panose="02040503050406030204" pitchFamily="18" charset="0"/>
                              <a:ea typeface="Cambria Math" panose="02040503050406030204" pitchFamily="18" charset="0"/>
                            </a:rPr>
                            <m:t>𝛿</m:t>
                          </m:r>
                        </m:den>
                      </m:f>
                    </m:oMath>
                  </m:oMathPara>
                </a14:m>
                <a:endParaRPr lang="en-US" sz="2000" dirty="0"/>
              </a:p>
            </p:txBody>
          </p:sp>
        </mc:Choice>
        <mc:Fallback xmlns="">
          <p:sp>
            <p:nvSpPr>
              <p:cNvPr id="63" name="TextBox 62">
                <a:extLst>
                  <a:ext uri="{FF2B5EF4-FFF2-40B4-BE49-F238E27FC236}">
                    <a16:creationId xmlns:a16="http://schemas.microsoft.com/office/drawing/2014/main" id="{1CB4A711-1CFC-A593-F9F6-74E224D5CC61}"/>
                  </a:ext>
                </a:extLst>
              </p:cNvPr>
              <p:cNvSpPr txBox="1">
                <a:spLocks noRot="1" noChangeAspect="1" noMove="1" noResize="1" noEditPoints="1" noAdjustHandles="1" noChangeArrowheads="1" noChangeShapeType="1" noTextEdit="1"/>
              </p:cNvSpPr>
              <p:nvPr/>
            </p:nvSpPr>
            <p:spPr>
              <a:xfrm>
                <a:off x="4363896" y="4764112"/>
                <a:ext cx="1272400" cy="61754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BF902598-38A7-3D46-9C34-2B269B26743E}"/>
                  </a:ext>
                </a:extLst>
              </p:cNvPr>
              <p:cNvSpPr txBox="1"/>
              <p:nvPr/>
            </p:nvSpPr>
            <p:spPr>
              <a:xfrm>
                <a:off x="6014156" y="4981320"/>
                <a:ext cx="178363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2000" i="1" smtClean="0">
                          <a:latin typeface="Cambria Math" panose="02040503050406030204" pitchFamily="18" charset="0"/>
                          <a:ea typeface="Cambria Math" panose="02040503050406030204" pitchFamily="18" charset="0"/>
                        </a:rPr>
                        <m:t>𝛿</m:t>
                      </m:r>
                      <m:r>
                        <a:rPr lang="el-GR" sz="2000" i="1" smtClean="0">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×2 </m:t>
                      </m:r>
                      <m:r>
                        <m:rPr>
                          <m:sty m:val="p"/>
                        </m:rPr>
                        <a:rPr lang="en-US" sz="2000" b="0" i="0" smtClean="0">
                          <a:latin typeface="Cambria Math" panose="02040503050406030204" pitchFamily="18" charset="0"/>
                          <a:ea typeface="Cambria Math" panose="02040503050406030204" pitchFamily="18" charset="0"/>
                        </a:rPr>
                        <m:t>GHz</m:t>
                      </m:r>
                    </m:oMath>
                  </m:oMathPara>
                </a14:m>
                <a:endParaRPr lang="en-US" sz="2000" dirty="0"/>
              </a:p>
            </p:txBody>
          </p:sp>
        </mc:Choice>
        <mc:Fallback xmlns="">
          <p:sp>
            <p:nvSpPr>
              <p:cNvPr id="68" name="TextBox 67">
                <a:extLst>
                  <a:ext uri="{FF2B5EF4-FFF2-40B4-BE49-F238E27FC236}">
                    <a16:creationId xmlns:a16="http://schemas.microsoft.com/office/drawing/2014/main" id="{BF902598-38A7-3D46-9C34-2B269B26743E}"/>
                  </a:ext>
                </a:extLst>
              </p:cNvPr>
              <p:cNvSpPr txBox="1">
                <a:spLocks noRot="1" noChangeAspect="1" noMove="1" noResize="1" noEditPoints="1" noAdjustHandles="1" noChangeArrowheads="1" noChangeShapeType="1" noTextEdit="1"/>
              </p:cNvSpPr>
              <p:nvPr/>
            </p:nvSpPr>
            <p:spPr>
              <a:xfrm>
                <a:off x="6014156" y="4981320"/>
                <a:ext cx="1783630" cy="307777"/>
              </a:xfrm>
              <a:prstGeom prst="rect">
                <a:avLst/>
              </a:prstGeom>
              <a:blipFill>
                <a:blip r:embed="rId16"/>
                <a:stretch>
                  <a:fillRect l="-3082" r="-3082" b="-5882"/>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4009FF57-65A0-0D6C-D8CC-D57C7D0619A4}"/>
              </a:ext>
            </a:extLst>
          </p:cNvPr>
          <p:cNvCxnSpPr>
            <a:cxnSpLocks/>
          </p:cNvCxnSpPr>
          <p:nvPr/>
        </p:nvCxnSpPr>
        <p:spPr>
          <a:xfrm flipV="1">
            <a:off x="7276538" y="2562035"/>
            <a:ext cx="0" cy="8120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9EB9515-8585-9805-AAB1-DDB50076C63B}"/>
              </a:ext>
            </a:extLst>
          </p:cNvPr>
          <p:cNvPicPr>
            <a:picLocks noChangeAspect="1"/>
          </p:cNvPicPr>
          <p:nvPr/>
        </p:nvPicPr>
        <p:blipFill>
          <a:blip r:embed="rId17"/>
          <a:stretch>
            <a:fillRect/>
          </a:stretch>
        </p:blipFill>
        <p:spPr>
          <a:xfrm>
            <a:off x="8563754" y="4032023"/>
            <a:ext cx="3448227" cy="2338072"/>
          </a:xfrm>
          <a:prstGeom prst="rect">
            <a:avLst/>
          </a:prstGeom>
        </p:spPr>
      </p:pic>
    </p:spTree>
    <p:extLst>
      <p:ext uri="{BB962C8B-B14F-4D97-AF65-F5344CB8AC3E}">
        <p14:creationId xmlns:p14="http://schemas.microsoft.com/office/powerpoint/2010/main" val="3993757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B50B933-6D50-9EDD-040C-E72D53120083}"/>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427A73F4-2949-E61D-3BDA-24CFC784FC67}"/>
              </a:ext>
            </a:extLst>
          </p:cNvPr>
          <p:cNvSpPr>
            <a:spLocks noGrp="1"/>
          </p:cNvSpPr>
          <p:nvPr>
            <p:ph type="sldNum" sz="quarter" idx="12"/>
          </p:nvPr>
        </p:nvSpPr>
        <p:spPr/>
        <p:txBody>
          <a:bodyPr/>
          <a:lstStyle/>
          <a:p>
            <a:fld id="{78B8970B-035B-4A7D-85A2-8FB386E24945}" type="slidenum">
              <a:rPr lang="en-US" smtClean="0"/>
              <a:t>19</a:t>
            </a:fld>
            <a:endParaRPr lang="en-US"/>
          </a:p>
        </p:txBody>
      </p:sp>
      <p:sp>
        <p:nvSpPr>
          <p:cNvPr id="8" name="Rectangle 7">
            <a:extLst>
              <a:ext uri="{FF2B5EF4-FFF2-40B4-BE49-F238E27FC236}">
                <a16:creationId xmlns:a16="http://schemas.microsoft.com/office/drawing/2014/main" id="{AEBF7BE2-3405-B39F-092A-9024C13F4CAF}"/>
              </a:ext>
            </a:extLst>
          </p:cNvPr>
          <p:cNvSpPr/>
          <p:nvPr/>
        </p:nvSpPr>
        <p:spPr>
          <a:xfrm>
            <a:off x="3581400" y="3746499"/>
            <a:ext cx="4818017" cy="2974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E45EA67-3A1B-6154-79D6-5AD8F1894617}"/>
              </a:ext>
            </a:extLst>
          </p:cNvPr>
          <p:cNvSpPr txBox="1"/>
          <p:nvPr/>
        </p:nvSpPr>
        <p:spPr>
          <a:xfrm>
            <a:off x="2730500" y="3749675"/>
            <a:ext cx="5668917"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By controlling the forward and back relative frequencies with electro-optics the lattice will move and accelerate.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Can move trapped region of velocity distribution to slower speeds</a:t>
            </a:r>
          </a:p>
        </p:txBody>
      </p:sp>
      <p:sp>
        <p:nvSpPr>
          <p:cNvPr id="14" name="Rectangle 13">
            <a:extLst>
              <a:ext uri="{FF2B5EF4-FFF2-40B4-BE49-F238E27FC236}">
                <a16:creationId xmlns:a16="http://schemas.microsoft.com/office/drawing/2014/main" id="{849211AD-1F59-9338-0B6F-476996032BDC}"/>
              </a:ext>
            </a:extLst>
          </p:cNvPr>
          <p:cNvSpPr/>
          <p:nvPr/>
        </p:nvSpPr>
        <p:spPr>
          <a:xfrm>
            <a:off x="4322763" y="2871788"/>
            <a:ext cx="788987" cy="239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F6A9164C-2907-CE7E-6835-4A2F66C1A16A}"/>
              </a:ext>
            </a:extLst>
          </p:cNvPr>
          <p:cNvSpPr/>
          <p:nvPr/>
        </p:nvSpPr>
        <p:spPr>
          <a:xfrm>
            <a:off x="4011731" y="2431962"/>
            <a:ext cx="1553227" cy="107723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184A5CE-6C05-EFEF-8177-D5981019F1D3}"/>
              </a:ext>
            </a:extLst>
          </p:cNvPr>
          <p:cNvGrpSpPr/>
          <p:nvPr/>
        </p:nvGrpSpPr>
        <p:grpSpPr>
          <a:xfrm>
            <a:off x="4157128" y="2538697"/>
            <a:ext cx="1331880" cy="873899"/>
            <a:chOff x="4436528" y="2754597"/>
            <a:chExt cx="1331880" cy="873899"/>
          </a:xfrm>
        </p:grpSpPr>
        <p:sp>
          <p:nvSpPr>
            <p:cNvPr id="19" name="Arrow: Right 18">
              <a:extLst>
                <a:ext uri="{FF2B5EF4-FFF2-40B4-BE49-F238E27FC236}">
                  <a16:creationId xmlns:a16="http://schemas.microsoft.com/office/drawing/2014/main" id="{8CCEA498-024E-6EA5-D070-9629A5323085}"/>
                </a:ext>
              </a:extLst>
            </p:cNvPr>
            <p:cNvSpPr/>
            <p:nvPr/>
          </p:nvSpPr>
          <p:spPr>
            <a:xfrm>
              <a:off x="4436528" y="2754597"/>
              <a:ext cx="1331880" cy="873899"/>
            </a:xfrm>
            <a:prstGeom prst="rightArrow">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142ADDA-06B4-E30E-9A47-38E9AFAF2913}"/>
                    </a:ext>
                  </a:extLst>
                </p:cNvPr>
                <p:cNvSpPr txBox="1"/>
                <p:nvPr/>
              </p:nvSpPr>
              <p:spPr>
                <a:xfrm flipH="1">
                  <a:off x="4504160" y="2971146"/>
                  <a:ext cx="1166921"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𝜔</m:t>
                            </m:r>
                          </m:e>
                          <m:sub>
                            <m:r>
                              <a:rPr lang="en-US" sz="2000" b="0" i="1" smtClean="0">
                                <a:latin typeface="Cambria Math" panose="02040503050406030204" pitchFamily="18" charset="0"/>
                              </a:rPr>
                              <m:t>𝐿</m:t>
                            </m:r>
                          </m:sub>
                        </m:sSub>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oMath>
                    </m:oMathPara>
                  </a14:m>
                  <a:endParaRPr lang="en-US" sz="2000" dirty="0"/>
                </a:p>
              </p:txBody>
            </p:sp>
          </mc:Choice>
          <mc:Fallback xmlns="">
            <p:sp>
              <p:nvSpPr>
                <p:cNvPr id="20" name="TextBox 19">
                  <a:extLst>
                    <a:ext uri="{FF2B5EF4-FFF2-40B4-BE49-F238E27FC236}">
                      <a16:creationId xmlns:a16="http://schemas.microsoft.com/office/drawing/2014/main" id="{2142ADDA-06B4-E30E-9A47-38E9AFAF2913}"/>
                    </a:ext>
                  </a:extLst>
                </p:cNvPr>
                <p:cNvSpPr txBox="1">
                  <a:spLocks noRot="1" noChangeAspect="1" noMove="1" noResize="1" noEditPoints="1" noAdjustHandles="1" noChangeArrowheads="1" noChangeShapeType="1" noTextEdit="1"/>
                </p:cNvSpPr>
                <p:nvPr/>
              </p:nvSpPr>
              <p:spPr>
                <a:xfrm flipH="1">
                  <a:off x="4504160" y="2971146"/>
                  <a:ext cx="1166921" cy="400110"/>
                </a:xfrm>
                <a:prstGeom prst="rect">
                  <a:avLst/>
                </a:prstGeom>
                <a:blipFill>
                  <a:blip r:embed="rId4"/>
                  <a:stretch>
                    <a:fillRect b="-13636"/>
                  </a:stretch>
                </a:blipFill>
              </p:spPr>
              <p:txBody>
                <a:bodyPr/>
                <a:lstStyle/>
                <a:p>
                  <a:r>
                    <a:rPr lang="en-US">
                      <a:noFill/>
                    </a:rPr>
                    <a:t> </a:t>
                  </a:r>
                </a:p>
              </p:txBody>
            </p:sp>
          </mc:Fallback>
        </mc:AlternateContent>
      </p:grpSp>
      <p:grpSp>
        <p:nvGrpSpPr>
          <p:cNvPr id="28" name="Group 27">
            <a:extLst>
              <a:ext uri="{FF2B5EF4-FFF2-40B4-BE49-F238E27FC236}">
                <a16:creationId xmlns:a16="http://schemas.microsoft.com/office/drawing/2014/main" id="{77A29278-4740-735F-7996-79ED344BF56A}"/>
              </a:ext>
            </a:extLst>
          </p:cNvPr>
          <p:cNvGrpSpPr/>
          <p:nvPr/>
        </p:nvGrpSpPr>
        <p:grpSpPr>
          <a:xfrm>
            <a:off x="9212780" y="4981030"/>
            <a:ext cx="107550" cy="914400"/>
            <a:chOff x="9407725" y="4984205"/>
            <a:chExt cx="107550" cy="914400"/>
          </a:xfrm>
        </p:grpSpPr>
        <p:sp>
          <p:nvSpPr>
            <p:cNvPr id="24" name="Right Triangle 23">
              <a:extLst>
                <a:ext uri="{FF2B5EF4-FFF2-40B4-BE49-F238E27FC236}">
                  <a16:creationId xmlns:a16="http://schemas.microsoft.com/office/drawing/2014/main" id="{098D2FEF-6DF4-34E0-1D5C-0A0B6A2E4F60}"/>
                </a:ext>
              </a:extLst>
            </p:cNvPr>
            <p:cNvSpPr/>
            <p:nvPr/>
          </p:nvSpPr>
          <p:spPr>
            <a:xfrm flipH="1">
              <a:off x="9407725" y="4984205"/>
              <a:ext cx="107549" cy="291635"/>
            </a:xfrm>
            <a:prstGeom prst="rtTriangl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541D3A9-D46F-944D-093C-1FB55C23A8A7}"/>
                </a:ext>
              </a:extLst>
            </p:cNvPr>
            <p:cNvGrpSpPr/>
            <p:nvPr/>
          </p:nvGrpSpPr>
          <p:grpSpPr>
            <a:xfrm>
              <a:off x="9407726" y="4984205"/>
              <a:ext cx="107549" cy="914400"/>
              <a:chOff x="9591675" y="4965700"/>
              <a:chExt cx="107549" cy="914400"/>
            </a:xfrm>
          </p:grpSpPr>
          <p:sp>
            <p:nvSpPr>
              <p:cNvPr id="25" name="Rectangle 24">
                <a:extLst>
                  <a:ext uri="{FF2B5EF4-FFF2-40B4-BE49-F238E27FC236}">
                    <a16:creationId xmlns:a16="http://schemas.microsoft.com/office/drawing/2014/main" id="{C228E564-533A-CEB3-ACF3-456C74E7B444}"/>
                  </a:ext>
                </a:extLst>
              </p:cNvPr>
              <p:cNvSpPr/>
              <p:nvPr/>
            </p:nvSpPr>
            <p:spPr>
              <a:xfrm>
                <a:off x="9591675" y="5251450"/>
                <a:ext cx="107549" cy="62865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F5C56D4-DEED-5FB7-4C64-75FA26E86441}"/>
                  </a:ext>
                </a:extLst>
              </p:cNvPr>
              <p:cNvCxnSpPr>
                <a:cxnSpLocks/>
              </p:cNvCxnSpPr>
              <p:nvPr/>
            </p:nvCxnSpPr>
            <p:spPr>
              <a:xfrm flipH="1">
                <a:off x="9591675" y="4965700"/>
                <a:ext cx="107549" cy="285750"/>
              </a:xfrm>
              <a:prstGeom prst="line">
                <a:avLst/>
              </a:prstGeom>
              <a:ln w="19050">
                <a:solidFill>
                  <a:srgbClr val="EF161C"/>
                </a:solidFill>
              </a:ln>
            </p:spPr>
            <p:style>
              <a:lnRef idx="1">
                <a:schemeClr val="accent1"/>
              </a:lnRef>
              <a:fillRef idx="0">
                <a:schemeClr val="accent1"/>
              </a:fillRef>
              <a:effectRef idx="0">
                <a:schemeClr val="accent1"/>
              </a:effectRef>
              <a:fontRef idx="minor">
                <a:schemeClr val="tx1"/>
              </a:fontRef>
            </p:style>
          </p:cxnSp>
        </p:grpSp>
      </p:grpSp>
      <p:cxnSp>
        <p:nvCxnSpPr>
          <p:cNvPr id="4" name="Straight Arrow Connector 3">
            <a:extLst>
              <a:ext uri="{FF2B5EF4-FFF2-40B4-BE49-F238E27FC236}">
                <a16:creationId xmlns:a16="http://schemas.microsoft.com/office/drawing/2014/main" id="{12AD6B10-FC19-CDB7-AF37-FBD601646FA5}"/>
              </a:ext>
            </a:extLst>
          </p:cNvPr>
          <p:cNvCxnSpPr>
            <a:cxnSpLocks/>
          </p:cNvCxnSpPr>
          <p:nvPr/>
        </p:nvCxnSpPr>
        <p:spPr>
          <a:xfrm flipH="1">
            <a:off x="9266555" y="5109729"/>
            <a:ext cx="379095" cy="0"/>
          </a:xfrm>
          <a:prstGeom prst="straightConnector1">
            <a:avLst/>
          </a:prstGeom>
          <a:ln w="28575">
            <a:solidFill>
              <a:srgbClr val="EF161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62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7E1CDC7-BED4-A1BD-5329-FB7441F1C770}"/>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5240" y="0"/>
            <a:ext cx="12192000" cy="6858000"/>
          </a:xfrm>
        </p:spPr>
      </p:pic>
    </p:spTree>
    <p:extLst>
      <p:ext uri="{BB962C8B-B14F-4D97-AF65-F5344CB8AC3E}">
        <p14:creationId xmlns:p14="http://schemas.microsoft.com/office/powerpoint/2010/main" val="2614378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E854922-E5E4-F393-1D82-19B8708C85A1}"/>
              </a:ext>
            </a:extLst>
          </p:cNvPr>
          <p:cNvSpPr>
            <a:spLocks noGrp="1"/>
          </p:cNvSpPr>
          <p:nvPr>
            <p:ph type="sldNum" sz="quarter" idx="12"/>
          </p:nvPr>
        </p:nvSpPr>
        <p:spPr/>
        <p:txBody>
          <a:bodyPr/>
          <a:lstStyle/>
          <a:p>
            <a:fld id="{78B8970B-035B-4A7D-85A2-8FB386E24945}" type="slidenum">
              <a:rPr lang="en-US" smtClean="0"/>
              <a:t>20</a:t>
            </a:fld>
            <a:endParaRPr lang="en-US"/>
          </a:p>
        </p:txBody>
      </p:sp>
      <p:sp>
        <p:nvSpPr>
          <p:cNvPr id="10" name="Content Placeholder 2">
            <a:extLst>
              <a:ext uri="{FF2B5EF4-FFF2-40B4-BE49-F238E27FC236}">
                <a16:creationId xmlns:a16="http://schemas.microsoft.com/office/drawing/2014/main" id="{FBCEB0AC-8B79-1230-B5DF-339602378466}"/>
              </a:ext>
            </a:extLst>
          </p:cNvPr>
          <p:cNvSpPr txBox="1">
            <a:spLocks/>
          </p:cNvSpPr>
          <p:nvPr/>
        </p:nvSpPr>
        <p:spPr>
          <a:xfrm>
            <a:off x="7011769" y="2032747"/>
            <a:ext cx="3735026" cy="3187696"/>
          </a:xfrm>
          <a:prstGeom prst="rect">
            <a:avLst/>
          </a:prstGeom>
          <a:solidFill>
            <a:schemeClr val="accent4">
              <a:lumMod val="40000"/>
              <a:lumOff val="60000"/>
            </a:schemeClr>
          </a:solidFill>
          <a:ln>
            <a:solidFill>
              <a:schemeClr val="tx1">
                <a:lumMod val="95000"/>
                <a:lumOff val="5000"/>
              </a:schemeClr>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2200" dirty="0"/>
              <a:t>Lattice is initially off</a:t>
            </a:r>
          </a:p>
          <a:p>
            <a:pPr marL="514350" indent="-514350">
              <a:buFont typeface="+mj-lt"/>
              <a:buAutoNum type="arabicPeriod"/>
            </a:pPr>
            <a:endParaRPr lang="en-US" sz="2200" dirty="0"/>
          </a:p>
          <a:p>
            <a:pPr marL="514350" indent="-514350">
              <a:buFont typeface="+mj-lt"/>
              <a:buAutoNum type="arabicPeriod"/>
            </a:pPr>
            <a:r>
              <a:rPr lang="en-US" sz="2200" dirty="0"/>
              <a:t>Atoms are loaded into optical lattice by turning on beam</a:t>
            </a:r>
          </a:p>
          <a:p>
            <a:pPr marL="514350" indent="-514350">
              <a:buFont typeface="+mj-lt"/>
              <a:buAutoNum type="arabicPeriod"/>
            </a:pPr>
            <a:r>
              <a:rPr lang="en-US" sz="2200" dirty="0"/>
              <a:t>Lattice is decelerated</a:t>
            </a:r>
          </a:p>
          <a:p>
            <a:pPr marL="514350" indent="-514350">
              <a:buFont typeface="+mj-lt"/>
              <a:buAutoNum type="arabicPeriod"/>
            </a:pPr>
            <a:endParaRPr lang="en-US" sz="2200" dirty="0"/>
          </a:p>
          <a:p>
            <a:pPr marL="514350" indent="-514350">
              <a:buFont typeface="+mj-lt"/>
              <a:buAutoNum type="arabicPeriod"/>
            </a:pPr>
            <a:r>
              <a:rPr lang="en-US" sz="2200" dirty="0"/>
              <a:t>Atoms are released by shutting off beam</a:t>
            </a:r>
          </a:p>
          <a:p>
            <a:pPr marL="514350" indent="-514350">
              <a:buFont typeface="+mj-lt"/>
              <a:buAutoNum type="arabicPeriod"/>
            </a:pPr>
            <a:r>
              <a:rPr lang="en-US" sz="2200" dirty="0"/>
              <a:t>Atoms propagate for use/detection</a:t>
            </a:r>
          </a:p>
          <a:p>
            <a:pPr marL="0" indent="0">
              <a:buNone/>
            </a:pPr>
            <a:endParaRPr lang="en-US" dirty="0"/>
          </a:p>
          <a:p>
            <a:endParaRPr lang="en-US" dirty="0"/>
          </a:p>
          <a:p>
            <a:pPr marL="457200" lvl="1" indent="0">
              <a:buNone/>
            </a:pPr>
            <a:endParaRPr lang="en-US" dirty="0"/>
          </a:p>
          <a:p>
            <a:pPr marL="0" indent="0">
              <a:buNone/>
            </a:pPr>
            <a:endParaRPr lang="en-US" dirty="0"/>
          </a:p>
          <a:p>
            <a:pPr marL="0" indent="0">
              <a:buNone/>
            </a:pPr>
            <a:endParaRPr lang="en-US" dirty="0"/>
          </a:p>
        </p:txBody>
      </p:sp>
      <p:sp>
        <p:nvSpPr>
          <p:cNvPr id="3" name="Rectangle 2">
            <a:extLst>
              <a:ext uri="{FF2B5EF4-FFF2-40B4-BE49-F238E27FC236}">
                <a16:creationId xmlns:a16="http://schemas.microsoft.com/office/drawing/2014/main" id="{E71E16B4-9A9C-7846-F3CF-A0138B2E53EA}"/>
              </a:ext>
            </a:extLst>
          </p:cNvPr>
          <p:cNvSpPr/>
          <p:nvPr/>
        </p:nvSpPr>
        <p:spPr>
          <a:xfrm>
            <a:off x="1524536" y="2744243"/>
            <a:ext cx="228600" cy="209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A701F8-D1F7-13C5-8F10-896376983163}"/>
              </a:ext>
            </a:extLst>
          </p:cNvPr>
          <p:cNvSpPr/>
          <p:nvPr/>
        </p:nvSpPr>
        <p:spPr>
          <a:xfrm>
            <a:off x="1556286" y="4532562"/>
            <a:ext cx="228600" cy="209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448E3-AB29-7DC1-A452-47BF9769A1D4}"/>
              </a:ext>
            </a:extLst>
          </p:cNvPr>
          <p:cNvSpPr>
            <a:spLocks noGrp="1"/>
          </p:cNvSpPr>
          <p:nvPr>
            <p:ph type="title"/>
          </p:nvPr>
        </p:nvSpPr>
        <p:spPr>
          <a:xfrm>
            <a:off x="4142021" y="170026"/>
            <a:ext cx="10515600" cy="1325563"/>
          </a:xfrm>
        </p:spPr>
        <p:txBody>
          <a:bodyPr>
            <a:normAutofit/>
          </a:bodyPr>
          <a:lstStyle/>
          <a:p>
            <a:r>
              <a:rPr lang="en-US" sz="4000" dirty="0"/>
              <a:t>Slowing process</a:t>
            </a:r>
          </a:p>
        </p:txBody>
      </p:sp>
      <p:sp>
        <p:nvSpPr>
          <p:cNvPr id="16" name="Rectangle 15">
            <a:extLst>
              <a:ext uri="{FF2B5EF4-FFF2-40B4-BE49-F238E27FC236}">
                <a16:creationId xmlns:a16="http://schemas.microsoft.com/office/drawing/2014/main" id="{BCC39681-0259-9368-7448-76BD3782D7FE}"/>
              </a:ext>
            </a:extLst>
          </p:cNvPr>
          <p:cNvSpPr/>
          <p:nvPr/>
        </p:nvSpPr>
        <p:spPr>
          <a:xfrm>
            <a:off x="2042061" y="3207042"/>
            <a:ext cx="191402" cy="949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52D955B-FFC5-EFD9-8743-19624597AA42}"/>
              </a:ext>
            </a:extLst>
          </p:cNvPr>
          <p:cNvSpPr txBox="1"/>
          <p:nvPr/>
        </p:nvSpPr>
        <p:spPr>
          <a:xfrm>
            <a:off x="1524536" y="4970349"/>
            <a:ext cx="393056" cy="584775"/>
          </a:xfrm>
          <a:prstGeom prst="rect">
            <a:avLst/>
          </a:prstGeom>
          <a:noFill/>
        </p:spPr>
        <p:txBody>
          <a:bodyPr wrap="none" rtlCol="0">
            <a:spAutoFit/>
          </a:bodyPr>
          <a:lstStyle/>
          <a:p>
            <a:r>
              <a:rPr lang="en-US" sz="3200" dirty="0"/>
              <a:t>1</a:t>
            </a:r>
            <a:endParaRPr lang="en-US" dirty="0"/>
          </a:p>
        </p:txBody>
      </p:sp>
      <p:sp>
        <p:nvSpPr>
          <p:cNvPr id="13" name="TextBox 12">
            <a:extLst>
              <a:ext uri="{FF2B5EF4-FFF2-40B4-BE49-F238E27FC236}">
                <a16:creationId xmlns:a16="http://schemas.microsoft.com/office/drawing/2014/main" id="{6B4D4F8D-4A00-67B3-793A-1471BA426AFE}"/>
              </a:ext>
            </a:extLst>
          </p:cNvPr>
          <p:cNvSpPr txBox="1"/>
          <p:nvPr/>
        </p:nvSpPr>
        <p:spPr>
          <a:xfrm>
            <a:off x="2440490" y="4970349"/>
            <a:ext cx="393056" cy="584775"/>
          </a:xfrm>
          <a:prstGeom prst="rect">
            <a:avLst/>
          </a:prstGeom>
          <a:noFill/>
        </p:spPr>
        <p:txBody>
          <a:bodyPr wrap="none" rtlCol="0">
            <a:spAutoFit/>
          </a:bodyPr>
          <a:lstStyle/>
          <a:p>
            <a:r>
              <a:rPr lang="en-US" sz="3200" dirty="0"/>
              <a:t>2</a:t>
            </a:r>
            <a:endParaRPr lang="en-US" dirty="0"/>
          </a:p>
        </p:txBody>
      </p:sp>
      <p:sp>
        <p:nvSpPr>
          <p:cNvPr id="14" name="TextBox 13">
            <a:extLst>
              <a:ext uri="{FF2B5EF4-FFF2-40B4-BE49-F238E27FC236}">
                <a16:creationId xmlns:a16="http://schemas.microsoft.com/office/drawing/2014/main" id="{E89D2C6F-7D2D-8110-E77E-E43C6146ACB9}"/>
              </a:ext>
            </a:extLst>
          </p:cNvPr>
          <p:cNvSpPr txBox="1"/>
          <p:nvPr/>
        </p:nvSpPr>
        <p:spPr>
          <a:xfrm>
            <a:off x="3192991" y="4970349"/>
            <a:ext cx="393056" cy="584775"/>
          </a:xfrm>
          <a:prstGeom prst="rect">
            <a:avLst/>
          </a:prstGeom>
          <a:noFill/>
        </p:spPr>
        <p:txBody>
          <a:bodyPr wrap="none" rtlCol="0">
            <a:spAutoFit/>
          </a:bodyPr>
          <a:lstStyle/>
          <a:p>
            <a:r>
              <a:rPr lang="en-US" sz="3200" dirty="0"/>
              <a:t>3</a:t>
            </a:r>
            <a:endParaRPr lang="en-US" dirty="0"/>
          </a:p>
        </p:txBody>
      </p:sp>
      <p:sp>
        <p:nvSpPr>
          <p:cNvPr id="15" name="TextBox 14">
            <a:extLst>
              <a:ext uri="{FF2B5EF4-FFF2-40B4-BE49-F238E27FC236}">
                <a16:creationId xmlns:a16="http://schemas.microsoft.com/office/drawing/2014/main" id="{BE22D08F-B780-EEF1-5EB0-F167612D22DC}"/>
              </a:ext>
            </a:extLst>
          </p:cNvPr>
          <p:cNvSpPr txBox="1"/>
          <p:nvPr/>
        </p:nvSpPr>
        <p:spPr>
          <a:xfrm>
            <a:off x="3945493" y="4970349"/>
            <a:ext cx="393056" cy="584775"/>
          </a:xfrm>
          <a:prstGeom prst="rect">
            <a:avLst/>
          </a:prstGeom>
          <a:noFill/>
        </p:spPr>
        <p:txBody>
          <a:bodyPr wrap="none" rtlCol="0">
            <a:spAutoFit/>
          </a:bodyPr>
          <a:lstStyle/>
          <a:p>
            <a:r>
              <a:rPr lang="en-US" sz="3200" dirty="0"/>
              <a:t>4</a:t>
            </a:r>
            <a:endParaRPr lang="en-US" dirty="0"/>
          </a:p>
        </p:txBody>
      </p:sp>
      <p:pic>
        <p:nvPicPr>
          <p:cNvPr id="21" name="Graphic 20">
            <a:extLst>
              <a:ext uri="{FF2B5EF4-FFF2-40B4-BE49-F238E27FC236}">
                <a16:creationId xmlns:a16="http://schemas.microsoft.com/office/drawing/2014/main" id="{8167253A-1F15-9EDE-DCB4-0F619E9C23E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7999" y="1290751"/>
            <a:ext cx="5741025" cy="3671205"/>
          </a:xfrm>
          <a:prstGeom prst="rect">
            <a:avLst/>
          </a:prstGeom>
        </p:spPr>
      </p:pic>
      <p:sp>
        <p:nvSpPr>
          <p:cNvPr id="23" name="TextBox 22">
            <a:extLst>
              <a:ext uri="{FF2B5EF4-FFF2-40B4-BE49-F238E27FC236}">
                <a16:creationId xmlns:a16="http://schemas.microsoft.com/office/drawing/2014/main" id="{7D2E87D7-4098-6296-1999-1FC21F403586}"/>
              </a:ext>
            </a:extLst>
          </p:cNvPr>
          <p:cNvSpPr txBox="1"/>
          <p:nvPr/>
        </p:nvSpPr>
        <p:spPr>
          <a:xfrm>
            <a:off x="6965893" y="5277505"/>
            <a:ext cx="4760407" cy="1200329"/>
          </a:xfrm>
          <a:prstGeom prst="rect">
            <a:avLst/>
          </a:prstGeom>
          <a:noFill/>
        </p:spPr>
        <p:txBody>
          <a:bodyPr wrap="square">
            <a:spAutoFit/>
          </a:bodyPr>
          <a:lstStyle/>
          <a:p>
            <a:pPr marL="285750" indent="-285750">
              <a:buFont typeface="Arial" panose="020B0604020202020204" pitchFamily="34" charset="0"/>
              <a:buChar char="•"/>
            </a:pPr>
            <a:r>
              <a:rPr lang="en-US" dirty="0"/>
              <a:t>Optical trap motion similar to Bloch oscillations experiments [4].</a:t>
            </a:r>
          </a:p>
          <a:p>
            <a:pPr marL="285750" indent="-285750">
              <a:buFont typeface="Arial" panose="020B0604020202020204" pitchFamily="34" charset="0"/>
              <a:buChar char="•"/>
            </a:pPr>
            <a:r>
              <a:rPr lang="en-US" dirty="0"/>
              <a:t>Constant velocity lattice slowing previously demonstrated with molecules [5].</a:t>
            </a:r>
          </a:p>
        </p:txBody>
      </p:sp>
      <p:sp>
        <p:nvSpPr>
          <p:cNvPr id="17" name="TextBox 16">
            <a:extLst>
              <a:ext uri="{FF2B5EF4-FFF2-40B4-BE49-F238E27FC236}">
                <a16:creationId xmlns:a16="http://schemas.microsoft.com/office/drawing/2014/main" id="{84746F8D-A2A1-8F93-3D7F-AA7BEC65823A}"/>
              </a:ext>
            </a:extLst>
          </p:cNvPr>
          <p:cNvSpPr txBox="1"/>
          <p:nvPr/>
        </p:nvSpPr>
        <p:spPr>
          <a:xfrm>
            <a:off x="-107949" y="6092282"/>
            <a:ext cx="7378700" cy="584775"/>
          </a:xfrm>
          <a:prstGeom prst="rect">
            <a:avLst/>
          </a:prstGeom>
          <a:noFill/>
        </p:spPr>
        <p:txBody>
          <a:bodyPr wrap="square">
            <a:spAutoFit/>
          </a:bodyPr>
          <a:lstStyle/>
          <a:p>
            <a:pPr lvl="1"/>
            <a:r>
              <a:rPr lang="en-US" sz="1600" dirty="0">
                <a:solidFill>
                  <a:schemeClr val="bg1">
                    <a:lumMod val="50000"/>
                  </a:schemeClr>
                </a:solidFill>
                <a:latin typeface="Arial" panose="020B0604020202020204" pitchFamily="34" charset="0"/>
                <a:cs typeface="Arial" panose="020B0604020202020204" pitchFamily="34" charset="0"/>
              </a:rPr>
              <a:t>[4] </a:t>
            </a:r>
            <a:r>
              <a:rPr lang="en-US" sz="1600" dirty="0" err="1">
                <a:solidFill>
                  <a:schemeClr val="bg1">
                    <a:lumMod val="50000"/>
                  </a:schemeClr>
                </a:solidFill>
                <a:latin typeface="Arial" panose="020B0604020202020204" pitchFamily="34" charset="0"/>
                <a:cs typeface="Arial" panose="020B0604020202020204" pitchFamily="34" charset="0"/>
              </a:rPr>
              <a:t>Dahan</a:t>
            </a:r>
            <a:r>
              <a:rPr lang="en-US" sz="1600" dirty="0">
                <a:solidFill>
                  <a:schemeClr val="bg1">
                    <a:lumMod val="50000"/>
                  </a:schemeClr>
                </a:solidFill>
                <a:latin typeface="Arial" panose="020B0604020202020204" pitchFamily="34" charset="0"/>
                <a:cs typeface="Arial" panose="020B0604020202020204" pitchFamily="34" charset="0"/>
              </a:rPr>
              <a:t>, M. </a:t>
            </a:r>
            <a:r>
              <a:rPr lang="en-US" sz="1600" i="1" dirty="0">
                <a:solidFill>
                  <a:schemeClr val="bg1">
                    <a:lumMod val="50000"/>
                  </a:schemeClr>
                </a:solidFill>
                <a:latin typeface="Arial" panose="020B0604020202020204" pitchFamily="34" charset="0"/>
                <a:cs typeface="Arial" panose="020B0604020202020204" pitchFamily="34" charset="0"/>
              </a:rPr>
              <a:t>et al</a:t>
            </a:r>
            <a:r>
              <a:rPr lang="en-US" sz="1600" dirty="0">
                <a:solidFill>
                  <a:schemeClr val="bg1">
                    <a:lumMod val="50000"/>
                  </a:schemeClr>
                </a:solidFill>
                <a:latin typeface="Arial" panose="020B0604020202020204" pitchFamily="34" charset="0"/>
                <a:cs typeface="Arial" panose="020B0604020202020204" pitchFamily="34" charset="0"/>
              </a:rPr>
              <a:t>. </a:t>
            </a:r>
            <a:r>
              <a:rPr lang="en-US" sz="1600" i="1" dirty="0">
                <a:solidFill>
                  <a:schemeClr val="bg1">
                    <a:lumMod val="50000"/>
                  </a:schemeClr>
                </a:solidFill>
                <a:latin typeface="Arial" panose="020B0604020202020204" pitchFamily="34" charset="0"/>
                <a:cs typeface="Arial" panose="020B0604020202020204" pitchFamily="34" charset="0"/>
              </a:rPr>
              <a:t>Phys. Rev. Lett.</a:t>
            </a:r>
            <a:r>
              <a:rPr lang="en-US" sz="1600" b="1" i="1" dirty="0">
                <a:solidFill>
                  <a:schemeClr val="bg1">
                    <a:lumMod val="50000"/>
                  </a:schemeClr>
                </a:solidFill>
                <a:latin typeface="Arial" panose="020B0604020202020204" pitchFamily="34" charset="0"/>
                <a:cs typeface="Arial" panose="020B0604020202020204" pitchFamily="34" charset="0"/>
              </a:rPr>
              <a:t> </a:t>
            </a:r>
            <a:r>
              <a:rPr lang="en-US" sz="1600" b="1" dirty="0">
                <a:solidFill>
                  <a:schemeClr val="bg1">
                    <a:lumMod val="50000"/>
                  </a:schemeClr>
                </a:solidFill>
                <a:latin typeface="Arial" panose="020B0604020202020204" pitchFamily="34" charset="0"/>
                <a:cs typeface="Arial" panose="020B0604020202020204" pitchFamily="34" charset="0"/>
              </a:rPr>
              <a:t>76</a:t>
            </a:r>
            <a:r>
              <a:rPr lang="en-US" sz="1600" dirty="0">
                <a:solidFill>
                  <a:schemeClr val="bg1">
                    <a:lumMod val="50000"/>
                  </a:schemeClr>
                </a:solidFill>
                <a:latin typeface="Arial" panose="020B0604020202020204" pitchFamily="34" charset="0"/>
                <a:cs typeface="Arial" panose="020B0604020202020204" pitchFamily="34" charset="0"/>
              </a:rPr>
              <a:t>, 4508 (1996)</a:t>
            </a:r>
          </a:p>
          <a:p>
            <a:pPr lvl="1"/>
            <a:r>
              <a:rPr lang="en-US" sz="1600" dirty="0">
                <a:solidFill>
                  <a:schemeClr val="bg1">
                    <a:lumMod val="50000"/>
                  </a:schemeClr>
                </a:solidFill>
                <a:latin typeface="Arial" panose="020B0604020202020204" pitchFamily="34" charset="0"/>
                <a:cs typeface="Arial" panose="020B0604020202020204" pitchFamily="34" charset="0"/>
              </a:rPr>
              <a:t>[5] Fulton, R., </a:t>
            </a:r>
            <a:r>
              <a:rPr lang="en-US" sz="1600" i="1" dirty="0">
                <a:solidFill>
                  <a:schemeClr val="bg1">
                    <a:lumMod val="50000"/>
                  </a:schemeClr>
                </a:solidFill>
                <a:latin typeface="Arial" panose="020B0604020202020204" pitchFamily="34" charset="0"/>
                <a:cs typeface="Arial" panose="020B0604020202020204" pitchFamily="34" charset="0"/>
              </a:rPr>
              <a:t>et al</a:t>
            </a:r>
            <a:r>
              <a:rPr lang="en-US" sz="1600" dirty="0">
                <a:solidFill>
                  <a:schemeClr val="bg1">
                    <a:lumMod val="50000"/>
                  </a:schemeClr>
                </a:solidFill>
                <a:latin typeface="Arial" panose="020B0604020202020204" pitchFamily="34" charset="0"/>
                <a:cs typeface="Arial" panose="020B0604020202020204" pitchFamily="34" charset="0"/>
              </a:rPr>
              <a:t>. </a:t>
            </a:r>
            <a:r>
              <a:rPr lang="en-US" sz="1600" i="1" dirty="0">
                <a:solidFill>
                  <a:schemeClr val="bg1">
                    <a:lumMod val="50000"/>
                  </a:schemeClr>
                </a:solidFill>
                <a:latin typeface="Arial" panose="020B0604020202020204" pitchFamily="34" charset="0"/>
                <a:cs typeface="Arial" panose="020B0604020202020204" pitchFamily="34" charset="0"/>
              </a:rPr>
              <a:t>Nature Phys</a:t>
            </a:r>
            <a:r>
              <a:rPr lang="en-US" sz="1600" dirty="0">
                <a:solidFill>
                  <a:schemeClr val="bg1">
                    <a:lumMod val="50000"/>
                  </a:schemeClr>
                </a:solidFill>
                <a:latin typeface="Arial" panose="020B0604020202020204" pitchFamily="34" charset="0"/>
                <a:cs typeface="Arial" panose="020B0604020202020204" pitchFamily="34" charset="0"/>
              </a:rPr>
              <a:t> </a:t>
            </a:r>
            <a:r>
              <a:rPr lang="en-US" sz="1600" b="1" dirty="0">
                <a:solidFill>
                  <a:schemeClr val="bg1">
                    <a:lumMod val="50000"/>
                  </a:schemeClr>
                </a:solidFill>
                <a:latin typeface="Arial" panose="020B0604020202020204" pitchFamily="34" charset="0"/>
                <a:cs typeface="Arial" panose="020B0604020202020204" pitchFamily="34" charset="0"/>
              </a:rPr>
              <a:t>2, </a:t>
            </a:r>
            <a:r>
              <a:rPr lang="en-US" sz="1600" dirty="0">
                <a:solidFill>
                  <a:schemeClr val="bg1">
                    <a:lumMod val="50000"/>
                  </a:schemeClr>
                </a:solidFill>
                <a:latin typeface="Arial" panose="020B0604020202020204" pitchFamily="34" charset="0"/>
                <a:cs typeface="Arial" panose="020B0604020202020204" pitchFamily="34" charset="0"/>
              </a:rPr>
              <a:t>465–468 (2006).</a:t>
            </a:r>
          </a:p>
        </p:txBody>
      </p:sp>
      <p:sp>
        <p:nvSpPr>
          <p:cNvPr id="18" name="TextBox 17">
            <a:extLst>
              <a:ext uri="{FF2B5EF4-FFF2-40B4-BE49-F238E27FC236}">
                <a16:creationId xmlns:a16="http://schemas.microsoft.com/office/drawing/2014/main" id="{0E6856D5-429D-B314-5F41-60903B64E086}"/>
              </a:ext>
            </a:extLst>
          </p:cNvPr>
          <p:cNvSpPr txBox="1"/>
          <p:nvPr/>
        </p:nvSpPr>
        <p:spPr>
          <a:xfrm>
            <a:off x="4787177" y="4970349"/>
            <a:ext cx="393056" cy="584775"/>
          </a:xfrm>
          <a:prstGeom prst="rect">
            <a:avLst/>
          </a:prstGeom>
          <a:noFill/>
        </p:spPr>
        <p:txBody>
          <a:bodyPr wrap="none" rtlCol="0">
            <a:spAutoFit/>
          </a:bodyPr>
          <a:lstStyle/>
          <a:p>
            <a:r>
              <a:rPr lang="en-US" sz="3200" dirty="0"/>
              <a:t>5</a:t>
            </a:r>
            <a:endParaRPr lang="en-US" dirty="0"/>
          </a:p>
        </p:txBody>
      </p:sp>
    </p:spTree>
    <p:extLst>
      <p:ext uri="{BB962C8B-B14F-4D97-AF65-F5344CB8AC3E}">
        <p14:creationId xmlns:p14="http://schemas.microsoft.com/office/powerpoint/2010/main" val="288907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2806-6B03-36C5-7C23-F0CDBA91503E}"/>
              </a:ext>
            </a:extLst>
          </p:cNvPr>
          <p:cNvSpPr>
            <a:spLocks noGrp="1"/>
          </p:cNvSpPr>
          <p:nvPr>
            <p:ph type="title"/>
          </p:nvPr>
        </p:nvSpPr>
        <p:spPr>
          <a:xfrm>
            <a:off x="838200" y="-179158"/>
            <a:ext cx="10515600" cy="1325563"/>
          </a:xfrm>
        </p:spPr>
        <p:txBody>
          <a:bodyPr/>
          <a:lstStyle/>
          <a:p>
            <a:r>
              <a:rPr lang="en-US" dirty="0"/>
              <a:t>Deceleration method</a:t>
            </a:r>
          </a:p>
        </p:txBody>
      </p:sp>
      <p:sp>
        <p:nvSpPr>
          <p:cNvPr id="5" name="Slide Number Placeholder 4">
            <a:extLst>
              <a:ext uri="{FF2B5EF4-FFF2-40B4-BE49-F238E27FC236}">
                <a16:creationId xmlns:a16="http://schemas.microsoft.com/office/drawing/2014/main" id="{45067352-7F10-AF9C-1E0D-5421E225F8E7}"/>
              </a:ext>
            </a:extLst>
          </p:cNvPr>
          <p:cNvSpPr>
            <a:spLocks noGrp="1"/>
          </p:cNvSpPr>
          <p:nvPr>
            <p:ph type="sldNum" sz="quarter" idx="12"/>
          </p:nvPr>
        </p:nvSpPr>
        <p:spPr/>
        <p:txBody>
          <a:bodyPr/>
          <a:lstStyle/>
          <a:p>
            <a:fld id="{78B8970B-035B-4A7D-85A2-8FB386E24945}" type="slidenum">
              <a:rPr lang="en-US" smtClean="0"/>
              <a:t>21</a:t>
            </a:fld>
            <a:endParaRPr lang="en-US"/>
          </a:p>
        </p:txBody>
      </p:sp>
      <p:pic>
        <p:nvPicPr>
          <p:cNvPr id="12" name="Content Placeholder 6">
            <a:extLst>
              <a:ext uri="{FF2B5EF4-FFF2-40B4-BE49-F238E27FC236}">
                <a16:creationId xmlns:a16="http://schemas.microsoft.com/office/drawing/2014/main" id="{A367A098-3909-3E19-28D5-366333B00D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421" y="2505560"/>
            <a:ext cx="6208866" cy="3035918"/>
          </a:xfrm>
          <a:prstGeom prst="rect">
            <a:avLst/>
          </a:prstGeom>
        </p:spPr>
      </p:pic>
      <p:sp>
        <p:nvSpPr>
          <p:cNvPr id="14" name="Rectangle 13">
            <a:extLst>
              <a:ext uri="{FF2B5EF4-FFF2-40B4-BE49-F238E27FC236}">
                <a16:creationId xmlns:a16="http://schemas.microsoft.com/office/drawing/2014/main" id="{BE62CB29-E77E-0BBA-B816-7CCB08666F66}"/>
              </a:ext>
            </a:extLst>
          </p:cNvPr>
          <p:cNvSpPr/>
          <p:nvPr/>
        </p:nvSpPr>
        <p:spPr>
          <a:xfrm>
            <a:off x="7529466" y="2245807"/>
            <a:ext cx="399333" cy="828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43CB3DA-B4DA-2FCC-F648-B5ACF3FED7D2}"/>
              </a:ext>
            </a:extLst>
          </p:cNvPr>
          <p:cNvSpPr/>
          <p:nvPr/>
        </p:nvSpPr>
        <p:spPr>
          <a:xfrm rot="20706833">
            <a:off x="3890217" y="2804431"/>
            <a:ext cx="223736" cy="1087007"/>
          </a:xfrm>
          <a:prstGeom prst="roundRect">
            <a:avLst/>
          </a:prstGeom>
          <a:no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3FDC401-6BEC-B29E-F0F6-2B81C5F3A936}"/>
              </a:ext>
            </a:extLst>
          </p:cNvPr>
          <p:cNvCxnSpPr>
            <a:cxnSpLocks/>
          </p:cNvCxnSpPr>
          <p:nvPr/>
        </p:nvCxnSpPr>
        <p:spPr>
          <a:xfrm flipH="1">
            <a:off x="601133" y="4020855"/>
            <a:ext cx="6138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D3C0625-0D4D-1277-EE95-800C96BA50B4}"/>
              </a:ext>
            </a:extLst>
          </p:cNvPr>
          <p:cNvCxnSpPr>
            <a:cxnSpLocks/>
          </p:cNvCxnSpPr>
          <p:nvPr/>
        </p:nvCxnSpPr>
        <p:spPr>
          <a:xfrm flipV="1">
            <a:off x="601133" y="2167842"/>
            <a:ext cx="32797" cy="1853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31562D0-83E1-D0BA-A474-1E66136B6629}"/>
              </a:ext>
            </a:extLst>
          </p:cNvPr>
          <p:cNvSpPr/>
          <p:nvPr/>
        </p:nvSpPr>
        <p:spPr>
          <a:xfrm>
            <a:off x="1934678" y="977477"/>
            <a:ext cx="2964581" cy="1013942"/>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C0A7F00E-484E-CE4B-6257-58C677699AF5}"/>
              </a:ext>
            </a:extLst>
          </p:cNvPr>
          <p:cNvCxnSpPr>
            <a:cxnSpLocks/>
          </p:cNvCxnSpPr>
          <p:nvPr/>
        </p:nvCxnSpPr>
        <p:spPr>
          <a:xfrm>
            <a:off x="607756" y="2167842"/>
            <a:ext cx="32308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C188BC5-BB21-1016-BAB6-756314CAE3D7}"/>
              </a:ext>
            </a:extLst>
          </p:cNvPr>
          <p:cNvCxnSpPr>
            <a:cxnSpLocks/>
          </p:cNvCxnSpPr>
          <p:nvPr/>
        </p:nvCxnSpPr>
        <p:spPr>
          <a:xfrm>
            <a:off x="4554852" y="2167842"/>
            <a:ext cx="23122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91D751-F828-39E2-B1D6-AF5779B5F54A}"/>
              </a:ext>
            </a:extLst>
          </p:cNvPr>
          <p:cNvCxnSpPr>
            <a:cxnSpLocks/>
          </p:cNvCxnSpPr>
          <p:nvPr/>
        </p:nvCxnSpPr>
        <p:spPr>
          <a:xfrm flipV="1">
            <a:off x="6867090" y="2167842"/>
            <a:ext cx="0" cy="12611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0E20ADC-3D9A-D8B6-2CC5-6405FDAF49BA}"/>
              </a:ext>
            </a:extLst>
          </p:cNvPr>
          <p:cNvSpPr txBox="1"/>
          <p:nvPr/>
        </p:nvSpPr>
        <p:spPr>
          <a:xfrm>
            <a:off x="1817047" y="674969"/>
            <a:ext cx="1388713" cy="369332"/>
          </a:xfrm>
          <a:prstGeom prst="rect">
            <a:avLst/>
          </a:prstGeom>
          <a:noFill/>
        </p:spPr>
        <p:txBody>
          <a:bodyPr wrap="none" rtlCol="0">
            <a:spAutoFit/>
          </a:bodyPr>
          <a:lstStyle/>
          <a:p>
            <a:r>
              <a:rPr lang="en-US" dirty="0"/>
              <a:t>RF generator</a:t>
            </a:r>
          </a:p>
        </p:txBody>
      </p:sp>
      <p:sp>
        <p:nvSpPr>
          <p:cNvPr id="33" name="TextBox 32">
            <a:extLst>
              <a:ext uri="{FF2B5EF4-FFF2-40B4-BE49-F238E27FC236}">
                <a16:creationId xmlns:a16="http://schemas.microsoft.com/office/drawing/2014/main" id="{9E1EC4CD-ED1F-AC90-7BD4-0C3004925D9B}"/>
              </a:ext>
            </a:extLst>
          </p:cNvPr>
          <p:cNvSpPr txBox="1"/>
          <p:nvPr/>
        </p:nvSpPr>
        <p:spPr>
          <a:xfrm>
            <a:off x="3466297" y="1371853"/>
            <a:ext cx="657552" cy="369332"/>
          </a:xfrm>
          <a:prstGeom prst="rect">
            <a:avLst/>
          </a:prstGeom>
          <a:noFill/>
          <a:ln>
            <a:noFill/>
          </a:ln>
        </p:spPr>
        <p:txBody>
          <a:bodyPr wrap="none" rtlCol="0">
            <a:spAutoFit/>
          </a:bodyPr>
          <a:lstStyle/>
          <a:p>
            <a:r>
              <a:rPr lang="en-US" dirty="0"/>
              <a:t>Ch. 1</a:t>
            </a:r>
          </a:p>
        </p:txBody>
      </p:sp>
      <p:sp>
        <p:nvSpPr>
          <p:cNvPr id="34" name="TextBox 33">
            <a:extLst>
              <a:ext uri="{FF2B5EF4-FFF2-40B4-BE49-F238E27FC236}">
                <a16:creationId xmlns:a16="http://schemas.microsoft.com/office/drawing/2014/main" id="{4E0E6654-F1E3-4A37-9BB3-A9EA587A2565}"/>
              </a:ext>
            </a:extLst>
          </p:cNvPr>
          <p:cNvSpPr txBox="1"/>
          <p:nvPr/>
        </p:nvSpPr>
        <p:spPr>
          <a:xfrm>
            <a:off x="4217693" y="1371853"/>
            <a:ext cx="657552" cy="369332"/>
          </a:xfrm>
          <a:prstGeom prst="rect">
            <a:avLst/>
          </a:prstGeom>
          <a:noFill/>
          <a:ln>
            <a:noFill/>
          </a:ln>
        </p:spPr>
        <p:txBody>
          <a:bodyPr wrap="none" rtlCol="0">
            <a:spAutoFit/>
          </a:bodyPr>
          <a:lstStyle/>
          <a:p>
            <a:r>
              <a:rPr lang="en-US" dirty="0"/>
              <a:t>Ch. 2</a:t>
            </a:r>
          </a:p>
        </p:txBody>
      </p:sp>
      <p:sp>
        <p:nvSpPr>
          <p:cNvPr id="45" name="Oval 44">
            <a:extLst>
              <a:ext uri="{FF2B5EF4-FFF2-40B4-BE49-F238E27FC236}">
                <a16:creationId xmlns:a16="http://schemas.microsoft.com/office/drawing/2014/main" id="{D7AA1EFA-DF5A-D4C1-537B-83F435E70B6D}"/>
              </a:ext>
            </a:extLst>
          </p:cNvPr>
          <p:cNvSpPr/>
          <p:nvPr/>
        </p:nvSpPr>
        <p:spPr>
          <a:xfrm>
            <a:off x="2096939" y="1687586"/>
            <a:ext cx="196840" cy="1888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8107055-4AA1-54A6-30FA-AB9D7BB7B46F}"/>
                  </a:ext>
                </a:extLst>
              </p:cNvPr>
              <p:cNvSpPr txBox="1"/>
              <p:nvPr/>
            </p:nvSpPr>
            <p:spPr>
              <a:xfrm>
                <a:off x="2554472" y="1096117"/>
                <a:ext cx="2149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𝜙</m:t>
                      </m:r>
                    </m:oMath>
                  </m:oMathPara>
                </a14:m>
                <a:endParaRPr lang="en-US" dirty="0"/>
              </a:p>
            </p:txBody>
          </p:sp>
        </mc:Choice>
        <mc:Fallback xmlns="">
          <p:sp>
            <p:nvSpPr>
              <p:cNvPr id="46" name="TextBox 45">
                <a:extLst>
                  <a:ext uri="{FF2B5EF4-FFF2-40B4-BE49-F238E27FC236}">
                    <a16:creationId xmlns:a16="http://schemas.microsoft.com/office/drawing/2014/main" id="{58107055-4AA1-54A6-30FA-AB9D7BB7B46F}"/>
                  </a:ext>
                </a:extLst>
              </p:cNvPr>
              <p:cNvSpPr txBox="1">
                <a:spLocks noRot="1" noChangeAspect="1" noMove="1" noResize="1" noEditPoints="1" noAdjustHandles="1" noChangeArrowheads="1" noChangeShapeType="1" noTextEdit="1"/>
              </p:cNvSpPr>
              <p:nvPr/>
            </p:nvSpPr>
            <p:spPr>
              <a:xfrm>
                <a:off x="2554472" y="1096117"/>
                <a:ext cx="214931" cy="276999"/>
              </a:xfrm>
              <a:prstGeom prst="rect">
                <a:avLst/>
              </a:prstGeom>
              <a:blipFill>
                <a:blip r:embed="rId6"/>
                <a:stretch>
                  <a:fillRect l="-37143" r="-37143" b="-33333"/>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D7C58E4B-D432-BE87-C2C9-C28181719CDB}"/>
              </a:ext>
            </a:extLst>
          </p:cNvPr>
          <p:cNvSpPr txBox="1"/>
          <p:nvPr/>
        </p:nvSpPr>
        <p:spPr>
          <a:xfrm>
            <a:off x="2044772" y="1279636"/>
            <a:ext cx="1317412" cy="338554"/>
          </a:xfrm>
          <a:prstGeom prst="rect">
            <a:avLst/>
          </a:prstGeom>
          <a:noFill/>
        </p:spPr>
        <p:txBody>
          <a:bodyPr wrap="none" rtlCol="0">
            <a:spAutoFit/>
          </a:bodyPr>
          <a:lstStyle/>
          <a:p>
            <a:r>
              <a:rPr lang="en-US" sz="1600" dirty="0"/>
              <a:t>Phase control</a:t>
            </a:r>
          </a:p>
        </p:txBody>
      </p:sp>
      <p:cxnSp>
        <p:nvCxnSpPr>
          <p:cNvPr id="38" name="Straight Connector 37">
            <a:extLst>
              <a:ext uri="{FF2B5EF4-FFF2-40B4-BE49-F238E27FC236}">
                <a16:creationId xmlns:a16="http://schemas.microsoft.com/office/drawing/2014/main" id="{A86FBFE1-21F3-6636-80D0-9C09A8EA2F84}"/>
              </a:ext>
            </a:extLst>
          </p:cNvPr>
          <p:cNvCxnSpPr>
            <a:cxnSpLocks/>
          </p:cNvCxnSpPr>
          <p:nvPr/>
        </p:nvCxnSpPr>
        <p:spPr>
          <a:xfrm>
            <a:off x="6626831" y="3429000"/>
            <a:ext cx="2402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0EC2B43-4545-F8E1-6EE2-29B864479173}"/>
              </a:ext>
            </a:extLst>
          </p:cNvPr>
          <p:cNvGrpSpPr/>
          <p:nvPr/>
        </p:nvGrpSpPr>
        <p:grpSpPr>
          <a:xfrm>
            <a:off x="4168867" y="1167230"/>
            <a:ext cx="662418" cy="172927"/>
            <a:chOff x="4954952" y="1729700"/>
            <a:chExt cx="662418" cy="172927"/>
          </a:xfrm>
        </p:grpSpPr>
        <p:cxnSp>
          <p:nvCxnSpPr>
            <p:cNvPr id="50" name="Straight Connector 49">
              <a:extLst>
                <a:ext uri="{FF2B5EF4-FFF2-40B4-BE49-F238E27FC236}">
                  <a16:creationId xmlns:a16="http://schemas.microsoft.com/office/drawing/2014/main" id="{8ED54670-F225-B0A9-21DD-F8B9650C5C4E}"/>
                </a:ext>
              </a:extLst>
            </p:cNvPr>
            <p:cNvCxnSpPr>
              <a:cxnSpLocks/>
            </p:cNvCxnSpPr>
            <p:nvPr/>
          </p:nvCxnSpPr>
          <p:spPr>
            <a:xfrm>
              <a:off x="4954952" y="1900217"/>
              <a:ext cx="211737" cy="0"/>
            </a:xfrm>
            <a:prstGeom prst="line">
              <a:avLst/>
            </a:prstGeom>
            <a:ln w="28575">
              <a:solidFill>
                <a:srgbClr val="3280B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C26FE3E-1C75-EF1A-4FE8-9A88B6D8F653}"/>
                </a:ext>
              </a:extLst>
            </p:cNvPr>
            <p:cNvCxnSpPr>
              <a:cxnSpLocks/>
            </p:cNvCxnSpPr>
            <p:nvPr/>
          </p:nvCxnSpPr>
          <p:spPr>
            <a:xfrm flipV="1">
              <a:off x="5166689" y="1729700"/>
              <a:ext cx="17981" cy="170517"/>
            </a:xfrm>
            <a:prstGeom prst="line">
              <a:avLst/>
            </a:prstGeom>
            <a:ln w="28575">
              <a:solidFill>
                <a:srgbClr val="3280B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A5CABD-5453-5ADC-3B91-909CAA88D7EA}"/>
                </a:ext>
              </a:extLst>
            </p:cNvPr>
            <p:cNvCxnSpPr>
              <a:cxnSpLocks/>
            </p:cNvCxnSpPr>
            <p:nvPr/>
          </p:nvCxnSpPr>
          <p:spPr>
            <a:xfrm flipH="1" flipV="1">
              <a:off x="5387652" y="1732110"/>
              <a:ext cx="17981" cy="170517"/>
            </a:xfrm>
            <a:prstGeom prst="line">
              <a:avLst/>
            </a:prstGeom>
            <a:ln w="28575">
              <a:solidFill>
                <a:srgbClr val="3280B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D8CBCBB-9691-E3B2-2AC7-5178A2826F75}"/>
                </a:ext>
              </a:extLst>
            </p:cNvPr>
            <p:cNvCxnSpPr>
              <a:cxnSpLocks/>
            </p:cNvCxnSpPr>
            <p:nvPr/>
          </p:nvCxnSpPr>
          <p:spPr>
            <a:xfrm>
              <a:off x="5180404" y="1735157"/>
              <a:ext cx="211737" cy="0"/>
            </a:xfrm>
            <a:prstGeom prst="line">
              <a:avLst/>
            </a:prstGeom>
            <a:ln w="28575">
              <a:solidFill>
                <a:srgbClr val="3280B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FFE10B5-9AD1-9807-5D33-A821AD188501}"/>
                </a:ext>
              </a:extLst>
            </p:cNvPr>
            <p:cNvCxnSpPr>
              <a:cxnSpLocks/>
            </p:cNvCxnSpPr>
            <p:nvPr/>
          </p:nvCxnSpPr>
          <p:spPr>
            <a:xfrm>
              <a:off x="5405633" y="1900217"/>
              <a:ext cx="211737" cy="0"/>
            </a:xfrm>
            <a:prstGeom prst="line">
              <a:avLst/>
            </a:prstGeom>
            <a:ln w="28575">
              <a:solidFill>
                <a:srgbClr val="3280BA"/>
              </a:solidFill>
            </a:ln>
          </p:spPr>
          <p:style>
            <a:lnRef idx="1">
              <a:schemeClr val="accent1"/>
            </a:lnRef>
            <a:fillRef idx="0">
              <a:schemeClr val="accent1"/>
            </a:fillRef>
            <a:effectRef idx="0">
              <a:schemeClr val="accent1"/>
            </a:effectRef>
            <a:fontRef idx="minor">
              <a:schemeClr val="tx1"/>
            </a:fontRef>
          </p:style>
        </p:cxnSp>
      </p:grpSp>
      <p:sp>
        <p:nvSpPr>
          <p:cNvPr id="51" name="Oval 50">
            <a:extLst>
              <a:ext uri="{FF2B5EF4-FFF2-40B4-BE49-F238E27FC236}">
                <a16:creationId xmlns:a16="http://schemas.microsoft.com/office/drawing/2014/main" id="{955F9D19-AECD-2479-0253-2FAA71F451A8}"/>
              </a:ext>
            </a:extLst>
          </p:cNvPr>
          <p:cNvSpPr/>
          <p:nvPr/>
        </p:nvSpPr>
        <p:spPr>
          <a:xfrm>
            <a:off x="4441776" y="1673490"/>
            <a:ext cx="226153" cy="2169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84580677-1444-3831-674F-78674C107BE7}"/>
              </a:ext>
            </a:extLst>
          </p:cNvPr>
          <p:cNvSpPr/>
          <p:nvPr/>
        </p:nvSpPr>
        <p:spPr>
          <a:xfrm>
            <a:off x="3710577" y="1668721"/>
            <a:ext cx="226153" cy="2169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811FF3A4-C52A-8BC3-FF16-48E5C824A2DF}"/>
              </a:ext>
            </a:extLst>
          </p:cNvPr>
          <p:cNvCxnSpPr>
            <a:cxnSpLocks/>
          </p:cNvCxnSpPr>
          <p:nvPr/>
        </p:nvCxnSpPr>
        <p:spPr>
          <a:xfrm flipV="1">
            <a:off x="3825650" y="1780853"/>
            <a:ext cx="0" cy="3869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D359A2A-A208-A434-49BF-42B7F483DAA2}"/>
              </a:ext>
            </a:extLst>
          </p:cNvPr>
          <p:cNvCxnSpPr>
            <a:cxnSpLocks/>
          </p:cNvCxnSpPr>
          <p:nvPr/>
        </p:nvCxnSpPr>
        <p:spPr>
          <a:xfrm flipV="1">
            <a:off x="4557170" y="1780853"/>
            <a:ext cx="0" cy="3869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52DD6D76-A3A9-DB05-2E8E-B0F197D6EF3B}"/>
              </a:ext>
            </a:extLst>
          </p:cNvPr>
          <p:cNvSpPr/>
          <p:nvPr/>
        </p:nvSpPr>
        <p:spPr>
          <a:xfrm>
            <a:off x="3590321" y="1106242"/>
            <a:ext cx="432722" cy="320939"/>
          </a:xfrm>
          <a:custGeom>
            <a:avLst/>
            <a:gdLst>
              <a:gd name="connsiteX0" fmla="*/ 0 w 609600"/>
              <a:gd name="connsiteY0" fmla="*/ 233683 h 452125"/>
              <a:gd name="connsiteX1" fmla="*/ 157480 w 609600"/>
              <a:gd name="connsiteY1" fmla="*/ 3 h 452125"/>
              <a:gd name="connsiteX2" fmla="*/ 309880 w 609600"/>
              <a:gd name="connsiteY2" fmla="*/ 228603 h 452125"/>
              <a:gd name="connsiteX3" fmla="*/ 462280 w 609600"/>
              <a:gd name="connsiteY3" fmla="*/ 452123 h 452125"/>
              <a:gd name="connsiteX4" fmla="*/ 609600 w 609600"/>
              <a:gd name="connsiteY4" fmla="*/ 233683 h 452125"/>
              <a:gd name="connsiteX5" fmla="*/ 609600 w 609600"/>
              <a:gd name="connsiteY5" fmla="*/ 233683 h 45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452125">
                <a:moveTo>
                  <a:pt x="0" y="233683"/>
                </a:moveTo>
                <a:cubicBezTo>
                  <a:pt x="52916" y="117266"/>
                  <a:pt x="105833" y="850"/>
                  <a:pt x="157480" y="3"/>
                </a:cubicBezTo>
                <a:cubicBezTo>
                  <a:pt x="209127" y="-844"/>
                  <a:pt x="259080" y="153250"/>
                  <a:pt x="309880" y="228603"/>
                </a:cubicBezTo>
                <a:cubicBezTo>
                  <a:pt x="360680" y="303956"/>
                  <a:pt x="412327" y="451276"/>
                  <a:pt x="462280" y="452123"/>
                </a:cubicBezTo>
                <a:cubicBezTo>
                  <a:pt x="512233" y="452970"/>
                  <a:pt x="609600" y="233683"/>
                  <a:pt x="609600" y="233683"/>
                </a:cubicBezTo>
                <a:lnTo>
                  <a:pt x="609600" y="233683"/>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014640C-9D7D-1559-4B7B-8AD5031DD6B9}"/>
              </a:ext>
            </a:extLst>
          </p:cNvPr>
          <p:cNvSpPr/>
          <p:nvPr/>
        </p:nvSpPr>
        <p:spPr>
          <a:xfrm>
            <a:off x="2030585" y="1129877"/>
            <a:ext cx="1370145" cy="433508"/>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D8AA4B8D-BCAB-CF92-8069-38850E7542CD}"/>
              </a:ext>
            </a:extLst>
          </p:cNvPr>
          <p:cNvSpPr/>
          <p:nvPr/>
        </p:nvSpPr>
        <p:spPr>
          <a:xfrm>
            <a:off x="2407920" y="1741185"/>
            <a:ext cx="196840" cy="88940"/>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5FD5BD81-E2FF-58BF-9B49-B2121982FF60}"/>
              </a:ext>
            </a:extLst>
          </p:cNvPr>
          <p:cNvSpPr/>
          <p:nvPr/>
        </p:nvSpPr>
        <p:spPr>
          <a:xfrm>
            <a:off x="2670983" y="1741185"/>
            <a:ext cx="196840" cy="88940"/>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35C9A023-E16D-F972-D79C-220FA02B421B}"/>
              </a:ext>
            </a:extLst>
          </p:cNvPr>
          <p:cNvSpPr/>
          <p:nvPr/>
        </p:nvSpPr>
        <p:spPr>
          <a:xfrm>
            <a:off x="2934046" y="1741185"/>
            <a:ext cx="196840" cy="88940"/>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2CF5A2FA-A932-BA60-DEC7-217FC90DAD7F}"/>
              </a:ext>
            </a:extLst>
          </p:cNvPr>
          <p:cNvSpPr/>
          <p:nvPr/>
        </p:nvSpPr>
        <p:spPr>
          <a:xfrm>
            <a:off x="3197109" y="1741185"/>
            <a:ext cx="196840" cy="88940"/>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288E86C1-2937-9D4D-CA60-F8C6E55AF5D6}"/>
              </a:ext>
            </a:extLst>
          </p:cNvPr>
          <p:cNvCxnSpPr>
            <a:cxnSpLocks/>
          </p:cNvCxnSpPr>
          <p:nvPr/>
        </p:nvCxnSpPr>
        <p:spPr>
          <a:xfrm>
            <a:off x="5778031" y="1409720"/>
            <a:ext cx="1068512"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66" name="Graphic 65">
            <a:extLst>
              <a:ext uri="{FF2B5EF4-FFF2-40B4-BE49-F238E27FC236}">
                <a16:creationId xmlns:a16="http://schemas.microsoft.com/office/drawing/2014/main" id="{66BF7295-7B2C-C9EC-74F4-7DCC0346AEA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81870" y="238192"/>
            <a:ext cx="4634708" cy="2759995"/>
          </a:xfrm>
          <a:prstGeom prst="rect">
            <a:avLst/>
          </a:prstGeom>
        </p:spPr>
      </p:pic>
      <p:cxnSp>
        <p:nvCxnSpPr>
          <p:cNvPr id="68" name="Straight Arrow Connector 67">
            <a:extLst>
              <a:ext uri="{FF2B5EF4-FFF2-40B4-BE49-F238E27FC236}">
                <a16:creationId xmlns:a16="http://schemas.microsoft.com/office/drawing/2014/main" id="{7A7DCCD0-CAB3-1302-1B63-8CE385BA0F84}"/>
              </a:ext>
            </a:extLst>
          </p:cNvPr>
          <p:cNvCxnSpPr/>
          <p:nvPr/>
        </p:nvCxnSpPr>
        <p:spPr>
          <a:xfrm>
            <a:off x="4292600" y="5181600"/>
            <a:ext cx="41910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CF6BB3EE-66F9-91DE-8421-FC9D274C4071}"/>
              </a:ext>
            </a:extLst>
          </p:cNvPr>
          <p:cNvSpPr txBox="1"/>
          <p:nvPr/>
        </p:nvSpPr>
        <p:spPr>
          <a:xfrm>
            <a:off x="4390250" y="5143500"/>
            <a:ext cx="359394" cy="246221"/>
          </a:xfrm>
          <a:prstGeom prst="rect">
            <a:avLst/>
          </a:prstGeom>
          <a:noFill/>
        </p:spPr>
        <p:txBody>
          <a:bodyPr wrap="none" rtlCol="0">
            <a:spAutoFit/>
          </a:bodyPr>
          <a:lstStyle/>
          <a:p>
            <a:r>
              <a:rPr lang="en-US" sz="1000" dirty="0">
                <a:solidFill>
                  <a:schemeClr val="bg1"/>
                </a:solidFill>
                <a:latin typeface="Arial" panose="020B0604020202020204" pitchFamily="34" charset="0"/>
                <a:cs typeface="Arial" panose="020B0604020202020204" pitchFamily="34" charset="0"/>
              </a:rPr>
              <a:t>+ x</a:t>
            </a:r>
          </a:p>
        </p:txBody>
      </p:sp>
      <p:sp>
        <p:nvSpPr>
          <p:cNvPr id="42" name="TextBox 41">
            <a:extLst>
              <a:ext uri="{FF2B5EF4-FFF2-40B4-BE49-F238E27FC236}">
                <a16:creationId xmlns:a16="http://schemas.microsoft.com/office/drawing/2014/main" id="{75D76771-F39C-3E66-94EA-69F0C69CE33A}"/>
              </a:ext>
            </a:extLst>
          </p:cNvPr>
          <p:cNvSpPr txBox="1"/>
          <p:nvPr/>
        </p:nvSpPr>
        <p:spPr>
          <a:xfrm>
            <a:off x="7231042" y="2998187"/>
            <a:ext cx="4798120" cy="3477875"/>
          </a:xfrm>
          <a:prstGeom prst="rect">
            <a:avLst/>
          </a:prstGeom>
          <a:noFill/>
        </p:spPr>
        <p:txBody>
          <a:bodyPr wrap="square" rtlCol="0">
            <a:spAutoFit/>
          </a:bodyPr>
          <a:lstStyle/>
          <a:p>
            <a:pPr marL="342900" indent="-342900">
              <a:buFont typeface="Arial" panose="020B0604020202020204" pitchFamily="34" charset="0"/>
              <a:buChar char="•"/>
            </a:pPr>
            <a:r>
              <a:rPr lang="en-US" sz="2200" dirty="0"/>
              <a:t>Pulse on for decreasing lattice velocity</a:t>
            </a:r>
          </a:p>
          <a:p>
            <a:pPr marL="342900" indent="-342900">
              <a:buFont typeface="Arial" panose="020B0604020202020204" pitchFamily="34" charset="0"/>
              <a:buChar char="•"/>
            </a:pPr>
            <a:r>
              <a:rPr lang="en-US" sz="2200" dirty="0"/>
              <a:t>Pulsed at 1 MHz repetition rate</a:t>
            </a:r>
          </a:p>
          <a:p>
            <a:pPr marL="342900" indent="-342900">
              <a:buFont typeface="Arial" panose="020B0604020202020204" pitchFamily="34" charset="0"/>
              <a:buChar char="•"/>
            </a:pPr>
            <a:r>
              <a:rPr lang="en-US" sz="2200" dirty="0"/>
              <a:t>Observe 100 cps in off axis detector</a:t>
            </a:r>
          </a:p>
          <a:p>
            <a:pPr marL="800100" lvl="1" indent="-342900">
              <a:buFont typeface="Arial" panose="020B0604020202020204" pitchFamily="34" charset="0"/>
              <a:buChar char="•"/>
            </a:pPr>
            <a:r>
              <a:rPr lang="en-US" sz="2200" dirty="0"/>
              <a:t>5% of trapped velocity distribution</a:t>
            </a:r>
          </a:p>
          <a:p>
            <a:pPr marL="800100" lvl="1" indent="-342900">
              <a:buFont typeface="Arial" panose="020B0604020202020204" pitchFamily="34" charset="0"/>
              <a:buChar char="•"/>
            </a:pPr>
            <a:r>
              <a:rPr lang="en-US" sz="2200" dirty="0"/>
              <a:t>Slowing beam 50% coverage of metastable beam</a:t>
            </a:r>
          </a:p>
          <a:p>
            <a:pPr marL="800100" lvl="1" indent="-342900">
              <a:buFont typeface="Arial" panose="020B0604020202020204" pitchFamily="34" charset="0"/>
              <a:buChar char="•"/>
            </a:pPr>
            <a:r>
              <a:rPr lang="en-US" sz="2200" dirty="0"/>
              <a:t>Using 1 W at 486 nm, in [6] we show more than 4 W at 486 nm</a:t>
            </a:r>
          </a:p>
        </p:txBody>
      </p:sp>
      <p:sp>
        <p:nvSpPr>
          <p:cNvPr id="41" name="TextBox 40">
            <a:extLst>
              <a:ext uri="{FF2B5EF4-FFF2-40B4-BE49-F238E27FC236}">
                <a16:creationId xmlns:a16="http://schemas.microsoft.com/office/drawing/2014/main" id="{78CB1945-7E47-2898-C1A9-7DA436BF7EB8}"/>
              </a:ext>
            </a:extLst>
          </p:cNvPr>
          <p:cNvSpPr txBox="1"/>
          <p:nvPr/>
        </p:nvSpPr>
        <p:spPr>
          <a:xfrm>
            <a:off x="-355016" y="6351469"/>
            <a:ext cx="6093912" cy="338554"/>
          </a:xfrm>
          <a:prstGeom prst="rect">
            <a:avLst/>
          </a:prstGeom>
          <a:noFill/>
        </p:spPr>
        <p:txBody>
          <a:bodyPr wrap="square">
            <a:spAutoFit/>
          </a:bodyPr>
          <a:lstStyle/>
          <a:p>
            <a:pPr lvl="1"/>
            <a:r>
              <a:rPr lang="en-US" sz="1600" dirty="0">
                <a:solidFill>
                  <a:schemeClr val="bg1">
                    <a:lumMod val="50000"/>
                  </a:schemeClr>
                </a:solidFill>
                <a:latin typeface="Arial" panose="020B0604020202020204" pitchFamily="34" charset="0"/>
                <a:cs typeface="Arial" panose="020B0604020202020204" pitchFamily="34" charset="0"/>
              </a:rPr>
              <a:t>[6] </a:t>
            </a:r>
            <a:r>
              <a:rPr lang="en-US" sz="1600" b="0" i="0" dirty="0">
                <a:solidFill>
                  <a:schemeClr val="bg1">
                    <a:lumMod val="50000"/>
                  </a:schemeClr>
                </a:solidFill>
                <a:effectLst/>
                <a:latin typeface="Arial" panose="020B0604020202020204" pitchFamily="34" charset="0"/>
                <a:cs typeface="Arial" panose="020B0604020202020204" pitchFamily="34" charset="0"/>
              </a:rPr>
              <a:t>Z. </a:t>
            </a:r>
            <a:r>
              <a:rPr lang="en-US" sz="1600" b="0" i="0" dirty="0" err="1">
                <a:solidFill>
                  <a:schemeClr val="bg1">
                    <a:lumMod val="50000"/>
                  </a:schemeClr>
                </a:solidFill>
                <a:effectLst/>
                <a:latin typeface="Arial" panose="020B0604020202020204" pitchFamily="34" charset="0"/>
                <a:cs typeface="Arial" panose="020B0604020202020204" pitchFamily="34" charset="0"/>
              </a:rPr>
              <a:t>Burkley</a:t>
            </a:r>
            <a:r>
              <a:rPr lang="en-US" sz="1600" b="0" i="0" dirty="0">
                <a:solidFill>
                  <a:schemeClr val="bg1">
                    <a:lumMod val="50000"/>
                  </a:schemeClr>
                </a:solidFill>
                <a:effectLst/>
                <a:latin typeface="Arial" panose="020B0604020202020204" pitchFamily="34" charset="0"/>
                <a:cs typeface="Arial" panose="020B0604020202020204" pitchFamily="34" charset="0"/>
              </a:rPr>
              <a:t>, </a:t>
            </a:r>
            <a:r>
              <a:rPr lang="en-US" sz="1600" b="0" i="1" dirty="0">
                <a:solidFill>
                  <a:schemeClr val="bg1">
                    <a:lumMod val="50000"/>
                  </a:schemeClr>
                </a:solidFill>
                <a:effectLst/>
                <a:latin typeface="Arial" panose="020B0604020202020204" pitchFamily="34" charset="0"/>
                <a:cs typeface="Arial" panose="020B0604020202020204" pitchFamily="34" charset="0"/>
              </a:rPr>
              <a:t>et al.</a:t>
            </a:r>
            <a:r>
              <a:rPr lang="en-US" sz="1600" b="0" i="0" dirty="0">
                <a:solidFill>
                  <a:schemeClr val="bg1">
                    <a:lumMod val="50000"/>
                  </a:schemeClr>
                </a:solidFill>
                <a:effectLst/>
                <a:latin typeface="Arial" panose="020B0604020202020204" pitchFamily="34" charset="0"/>
                <a:cs typeface="Arial" panose="020B0604020202020204" pitchFamily="34" charset="0"/>
              </a:rPr>
              <a:t>,</a:t>
            </a:r>
            <a:r>
              <a:rPr lang="en-US" sz="1600" b="0" i="1" dirty="0">
                <a:solidFill>
                  <a:schemeClr val="bg1">
                    <a:lumMod val="50000"/>
                  </a:schemeClr>
                </a:solidFill>
                <a:effectLst/>
                <a:latin typeface="Arial" panose="020B0604020202020204" pitchFamily="34" charset="0"/>
                <a:cs typeface="Arial" panose="020B0604020202020204" pitchFamily="34" charset="0"/>
              </a:rPr>
              <a:t> Appl. Opt.</a:t>
            </a:r>
            <a:r>
              <a:rPr lang="en-US" sz="1600" b="0" i="0" dirty="0">
                <a:solidFill>
                  <a:schemeClr val="bg1">
                    <a:lumMod val="50000"/>
                  </a:schemeClr>
                </a:solidFill>
                <a:effectLst/>
                <a:latin typeface="Arial" panose="020B0604020202020204" pitchFamily="34" charset="0"/>
                <a:cs typeface="Arial" panose="020B0604020202020204" pitchFamily="34" charset="0"/>
              </a:rPr>
              <a:t> </a:t>
            </a:r>
            <a:r>
              <a:rPr lang="en-US" sz="1600" b="1" i="0" dirty="0">
                <a:solidFill>
                  <a:schemeClr val="bg1">
                    <a:lumMod val="50000"/>
                  </a:schemeClr>
                </a:solidFill>
                <a:effectLst/>
                <a:latin typeface="Arial" panose="020B0604020202020204" pitchFamily="34" charset="0"/>
                <a:cs typeface="Arial" panose="020B0604020202020204" pitchFamily="34" charset="0"/>
              </a:rPr>
              <a:t>58</a:t>
            </a:r>
            <a:r>
              <a:rPr lang="en-US" sz="1600" b="0" i="0" dirty="0">
                <a:solidFill>
                  <a:schemeClr val="bg1">
                    <a:lumMod val="50000"/>
                  </a:schemeClr>
                </a:solidFill>
                <a:effectLst/>
                <a:latin typeface="Arial" panose="020B0604020202020204" pitchFamily="34" charset="0"/>
                <a:cs typeface="Arial" panose="020B0604020202020204" pitchFamily="34" charset="0"/>
              </a:rPr>
              <a:t>, 1657-1661(2019)</a:t>
            </a:r>
            <a:endParaRPr lang="en-US" sz="16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085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2806-6B03-36C5-7C23-F0CDBA91503E}"/>
              </a:ext>
            </a:extLst>
          </p:cNvPr>
          <p:cNvSpPr>
            <a:spLocks noGrp="1"/>
          </p:cNvSpPr>
          <p:nvPr>
            <p:ph type="title"/>
          </p:nvPr>
        </p:nvSpPr>
        <p:spPr>
          <a:xfrm>
            <a:off x="247357" y="-193226"/>
            <a:ext cx="10515600" cy="1325563"/>
          </a:xfrm>
        </p:spPr>
        <p:txBody>
          <a:bodyPr/>
          <a:lstStyle/>
          <a:p>
            <a:pPr algn="ctr"/>
            <a:r>
              <a:rPr lang="en-US" dirty="0"/>
              <a:t>Deceleration characterization</a:t>
            </a:r>
          </a:p>
        </p:txBody>
      </p:sp>
      <p:sp>
        <p:nvSpPr>
          <p:cNvPr id="5" name="Slide Number Placeholder 4">
            <a:extLst>
              <a:ext uri="{FF2B5EF4-FFF2-40B4-BE49-F238E27FC236}">
                <a16:creationId xmlns:a16="http://schemas.microsoft.com/office/drawing/2014/main" id="{45067352-7F10-AF9C-1E0D-5421E225F8E7}"/>
              </a:ext>
            </a:extLst>
          </p:cNvPr>
          <p:cNvSpPr>
            <a:spLocks noGrp="1"/>
          </p:cNvSpPr>
          <p:nvPr>
            <p:ph type="sldNum" sz="quarter" idx="12"/>
          </p:nvPr>
        </p:nvSpPr>
        <p:spPr/>
        <p:txBody>
          <a:bodyPr/>
          <a:lstStyle/>
          <a:p>
            <a:fld id="{78B8970B-035B-4A7D-85A2-8FB386E24945}" type="slidenum">
              <a:rPr lang="en-US" smtClean="0"/>
              <a:t>22</a:t>
            </a:fld>
            <a:endParaRPr lang="en-US"/>
          </a:p>
        </p:txBody>
      </p:sp>
      <p:sp>
        <p:nvSpPr>
          <p:cNvPr id="14" name="Rectangle 13">
            <a:extLst>
              <a:ext uri="{FF2B5EF4-FFF2-40B4-BE49-F238E27FC236}">
                <a16:creationId xmlns:a16="http://schemas.microsoft.com/office/drawing/2014/main" id="{BE62CB29-E77E-0BBA-B816-7CCB08666F66}"/>
              </a:ext>
            </a:extLst>
          </p:cNvPr>
          <p:cNvSpPr/>
          <p:nvPr/>
        </p:nvSpPr>
        <p:spPr>
          <a:xfrm>
            <a:off x="1385539" y="2414377"/>
            <a:ext cx="499223" cy="1063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Graphic 65">
            <a:extLst>
              <a:ext uri="{FF2B5EF4-FFF2-40B4-BE49-F238E27FC236}">
                <a16:creationId xmlns:a16="http://schemas.microsoft.com/office/drawing/2014/main" id="{66BF7295-7B2C-C9EC-74F4-7DCC0346AEA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319" y="2085843"/>
            <a:ext cx="5946600" cy="3541234"/>
          </a:xfrm>
          <a:prstGeom prst="rect">
            <a:avLst/>
          </a:prstGeom>
        </p:spPr>
      </p:pic>
      <p:pic>
        <p:nvPicPr>
          <p:cNvPr id="67" name="Graphic 66">
            <a:extLst>
              <a:ext uri="{FF2B5EF4-FFF2-40B4-BE49-F238E27FC236}">
                <a16:creationId xmlns:a16="http://schemas.microsoft.com/office/drawing/2014/main" id="{63ACE4EB-2F49-6013-4E3E-44712144FCB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9319" y="2085842"/>
            <a:ext cx="5946600" cy="3541234"/>
          </a:xfrm>
          <a:prstGeom prst="rect">
            <a:avLst/>
          </a:prstGeom>
        </p:spPr>
      </p:pic>
      <p:pic>
        <p:nvPicPr>
          <p:cNvPr id="7" name="Picture 6">
            <a:extLst>
              <a:ext uri="{FF2B5EF4-FFF2-40B4-BE49-F238E27FC236}">
                <a16:creationId xmlns:a16="http://schemas.microsoft.com/office/drawing/2014/main" id="{F5C45101-A7B5-BBD3-9739-E32D84470292}"/>
              </a:ext>
            </a:extLst>
          </p:cNvPr>
          <p:cNvPicPr>
            <a:picLocks noChangeAspect="1"/>
          </p:cNvPicPr>
          <p:nvPr/>
        </p:nvPicPr>
        <p:blipFill>
          <a:blip r:embed="rId7"/>
          <a:stretch>
            <a:fillRect/>
          </a:stretch>
        </p:blipFill>
        <p:spPr>
          <a:xfrm>
            <a:off x="6500365" y="945435"/>
            <a:ext cx="4448989" cy="5896250"/>
          </a:xfrm>
          <a:prstGeom prst="rect">
            <a:avLst/>
          </a:prstGeom>
        </p:spPr>
      </p:pic>
    </p:spTree>
    <p:extLst>
      <p:ext uri="{BB962C8B-B14F-4D97-AF65-F5344CB8AC3E}">
        <p14:creationId xmlns:p14="http://schemas.microsoft.com/office/powerpoint/2010/main" val="131527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928C4-6FA8-4532-F46A-22645C7AC687}"/>
              </a:ext>
            </a:extLst>
          </p:cNvPr>
          <p:cNvSpPr txBox="1"/>
          <p:nvPr/>
        </p:nvSpPr>
        <p:spPr>
          <a:xfrm>
            <a:off x="551406" y="1613847"/>
            <a:ext cx="5277894"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a:t>Affected atomic kinetic energy by 12% in 40 ns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Deceleration amount not limited by what is shown here.</a:t>
            </a:r>
          </a:p>
          <a:p>
            <a:pPr marL="800100" lvl="1" indent="-342900">
              <a:buFont typeface="Arial" panose="020B0604020202020204" pitchFamily="34" charset="0"/>
              <a:buChar char="•"/>
            </a:pPr>
            <a:r>
              <a:rPr lang="en-US" sz="2000" dirty="0"/>
              <a:t>More power -&gt; greater </a:t>
            </a:r>
            <a:r>
              <a:rPr lang="en-US" sz="2000" dirty="0" err="1"/>
              <a:t>detunings</a:t>
            </a:r>
            <a:r>
              <a:rPr lang="en-US" sz="2000" dirty="0"/>
              <a:t> -&gt; longer slowing times</a:t>
            </a:r>
          </a:p>
          <a:p>
            <a:pPr marL="800100" lvl="1" indent="-342900">
              <a:buFont typeface="Arial" panose="020B0604020202020204" pitchFamily="34" charset="0"/>
              <a:buChar char="•"/>
            </a:pPr>
            <a:r>
              <a:rPr lang="en-US" sz="2000" dirty="0"/>
              <a:t>Higher voltages to phase modulator</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1-D slowing can be used to load trap similar to pulsed magnetic decelerators [7,8].</a:t>
            </a:r>
          </a:p>
          <a:p>
            <a:pPr marL="342900" indent="-342900">
              <a:buFont typeface="Arial" panose="020B0604020202020204" pitchFamily="34" charset="0"/>
              <a:buChar char="•"/>
            </a:pPr>
            <a:endParaRPr lang="en-US" sz="2000" dirty="0"/>
          </a:p>
        </p:txBody>
      </p:sp>
      <p:sp>
        <p:nvSpPr>
          <p:cNvPr id="6" name="Rectangle 5">
            <a:extLst>
              <a:ext uri="{FF2B5EF4-FFF2-40B4-BE49-F238E27FC236}">
                <a16:creationId xmlns:a16="http://schemas.microsoft.com/office/drawing/2014/main" id="{6DE7FED9-B195-6EB4-6AB8-F22D77177B48}"/>
              </a:ext>
            </a:extLst>
          </p:cNvPr>
          <p:cNvSpPr/>
          <p:nvPr/>
        </p:nvSpPr>
        <p:spPr>
          <a:xfrm>
            <a:off x="1733107" y="535172"/>
            <a:ext cx="9144000" cy="393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77F748-C48F-B6EA-5559-E4E3C5C8B46A}"/>
              </a:ext>
            </a:extLst>
          </p:cNvPr>
          <p:cNvSpPr>
            <a:spLocks noGrp="1"/>
          </p:cNvSpPr>
          <p:nvPr>
            <p:ph type="title"/>
          </p:nvPr>
        </p:nvSpPr>
        <p:spPr/>
        <p:txBody>
          <a:bodyPr/>
          <a:lstStyle/>
          <a:p>
            <a:r>
              <a:rPr lang="en-US" dirty="0"/>
              <a:t>Results</a:t>
            </a:r>
          </a:p>
        </p:txBody>
      </p:sp>
      <p:sp>
        <p:nvSpPr>
          <p:cNvPr id="5" name="Slide Number Placeholder 4">
            <a:extLst>
              <a:ext uri="{FF2B5EF4-FFF2-40B4-BE49-F238E27FC236}">
                <a16:creationId xmlns:a16="http://schemas.microsoft.com/office/drawing/2014/main" id="{2789AAEC-FFB6-5F19-A6F5-475A527200AB}"/>
              </a:ext>
            </a:extLst>
          </p:cNvPr>
          <p:cNvSpPr>
            <a:spLocks noGrp="1"/>
          </p:cNvSpPr>
          <p:nvPr>
            <p:ph type="sldNum" sz="quarter" idx="12"/>
          </p:nvPr>
        </p:nvSpPr>
        <p:spPr/>
        <p:txBody>
          <a:bodyPr/>
          <a:lstStyle/>
          <a:p>
            <a:fld id="{78B8970B-035B-4A7D-85A2-8FB386E24945}" type="slidenum">
              <a:rPr lang="en-US" smtClean="0"/>
              <a:t>23</a:t>
            </a:fld>
            <a:endParaRPr lang="en-US"/>
          </a:p>
        </p:txBody>
      </p:sp>
      <p:sp>
        <p:nvSpPr>
          <p:cNvPr id="10" name="TextBox 9">
            <a:extLst>
              <a:ext uri="{FF2B5EF4-FFF2-40B4-BE49-F238E27FC236}">
                <a16:creationId xmlns:a16="http://schemas.microsoft.com/office/drawing/2014/main" id="{00DD3770-3022-A075-0B61-8695EBFC0802}"/>
              </a:ext>
            </a:extLst>
          </p:cNvPr>
          <p:cNvSpPr txBox="1"/>
          <p:nvPr/>
        </p:nvSpPr>
        <p:spPr>
          <a:xfrm>
            <a:off x="-277311" y="6200487"/>
            <a:ext cx="6093912" cy="584775"/>
          </a:xfrm>
          <a:prstGeom prst="rect">
            <a:avLst/>
          </a:prstGeom>
          <a:noFill/>
        </p:spPr>
        <p:txBody>
          <a:bodyPr wrap="square">
            <a:spAutoFit/>
          </a:bodyPr>
          <a:lstStyle/>
          <a:p>
            <a:pPr lvl="1"/>
            <a:r>
              <a:rPr lang="en-US" sz="1600" dirty="0">
                <a:solidFill>
                  <a:schemeClr val="bg1">
                    <a:lumMod val="50000"/>
                  </a:schemeClr>
                </a:solidFill>
                <a:latin typeface="Arial" panose="020B0604020202020204" pitchFamily="34" charset="0"/>
                <a:cs typeface="Arial" panose="020B0604020202020204" pitchFamily="34" charset="0"/>
              </a:rPr>
              <a:t>[7] Hogan, S.D. et al. </a:t>
            </a:r>
            <a:r>
              <a:rPr lang="en-US" sz="1600" i="1" dirty="0">
                <a:solidFill>
                  <a:schemeClr val="bg1">
                    <a:lumMod val="50000"/>
                  </a:schemeClr>
                </a:solidFill>
                <a:latin typeface="Arial" panose="020B0604020202020204" pitchFamily="34" charset="0"/>
                <a:cs typeface="Arial" panose="020B0604020202020204" pitchFamily="34" charset="0"/>
              </a:rPr>
              <a:t>Phys. Rev. Lett</a:t>
            </a:r>
            <a:r>
              <a:rPr lang="en-US" sz="1600" dirty="0">
                <a:solidFill>
                  <a:schemeClr val="bg1">
                    <a:lumMod val="50000"/>
                  </a:schemeClr>
                </a:solidFill>
                <a:latin typeface="Arial" panose="020B0604020202020204" pitchFamily="34" charset="0"/>
                <a:cs typeface="Arial" panose="020B0604020202020204" pitchFamily="34" charset="0"/>
              </a:rPr>
              <a:t>. </a:t>
            </a:r>
            <a:r>
              <a:rPr lang="en-US" sz="1600" b="1" dirty="0">
                <a:solidFill>
                  <a:schemeClr val="bg1">
                    <a:lumMod val="50000"/>
                  </a:schemeClr>
                </a:solidFill>
                <a:latin typeface="Arial" panose="020B0604020202020204" pitchFamily="34" charset="0"/>
                <a:cs typeface="Arial" panose="020B0604020202020204" pitchFamily="34" charset="0"/>
              </a:rPr>
              <a:t>101</a:t>
            </a:r>
            <a:r>
              <a:rPr lang="en-US" sz="1600" dirty="0">
                <a:solidFill>
                  <a:schemeClr val="bg1">
                    <a:lumMod val="50000"/>
                  </a:schemeClr>
                </a:solidFill>
                <a:latin typeface="Arial" panose="020B0604020202020204" pitchFamily="34" charset="0"/>
                <a:cs typeface="Arial" panose="020B0604020202020204" pitchFamily="34" charset="0"/>
              </a:rPr>
              <a:t>, 143001 (2008)</a:t>
            </a:r>
          </a:p>
          <a:p>
            <a:pPr lvl="1"/>
            <a:r>
              <a:rPr lang="fr-FR" sz="1600" dirty="0">
                <a:solidFill>
                  <a:schemeClr val="bg1">
                    <a:lumMod val="50000"/>
                  </a:schemeClr>
                </a:solidFill>
                <a:latin typeface="Arial" panose="020B0604020202020204" pitchFamily="34" charset="0"/>
                <a:cs typeface="Arial" panose="020B0604020202020204" pitchFamily="34" charset="0"/>
              </a:rPr>
              <a:t>[8] </a:t>
            </a:r>
            <a:r>
              <a:rPr lang="fr-FR" sz="1600" dirty="0" err="1">
                <a:solidFill>
                  <a:schemeClr val="bg1">
                    <a:lumMod val="50000"/>
                  </a:schemeClr>
                </a:solidFill>
                <a:latin typeface="Arial" panose="020B0604020202020204" pitchFamily="34" charset="0"/>
                <a:cs typeface="Arial" panose="020B0604020202020204" pitchFamily="34" charset="0"/>
              </a:rPr>
              <a:t>Narevicius</a:t>
            </a:r>
            <a:r>
              <a:rPr lang="fr-FR" sz="1600" dirty="0">
                <a:solidFill>
                  <a:schemeClr val="bg1">
                    <a:lumMod val="50000"/>
                  </a:schemeClr>
                </a:solidFill>
                <a:latin typeface="Arial" panose="020B0604020202020204" pitchFamily="34" charset="0"/>
                <a:cs typeface="Arial" panose="020B0604020202020204" pitchFamily="34" charset="0"/>
              </a:rPr>
              <a:t>, E., et al. </a:t>
            </a:r>
            <a:r>
              <a:rPr lang="fr-FR" sz="1600" i="1" dirty="0">
                <a:solidFill>
                  <a:schemeClr val="bg1">
                    <a:lumMod val="50000"/>
                  </a:schemeClr>
                </a:solidFill>
                <a:latin typeface="Arial" panose="020B0604020202020204" pitchFamily="34" charset="0"/>
                <a:cs typeface="Arial" panose="020B0604020202020204" pitchFamily="34" charset="0"/>
              </a:rPr>
              <a:t>New J. Phys</a:t>
            </a:r>
            <a:r>
              <a:rPr lang="fr-FR" sz="1600" dirty="0">
                <a:solidFill>
                  <a:schemeClr val="bg1">
                    <a:lumMod val="50000"/>
                  </a:schemeClr>
                </a:solidFill>
                <a:latin typeface="Arial" panose="020B0604020202020204" pitchFamily="34" charset="0"/>
                <a:cs typeface="Arial" panose="020B0604020202020204" pitchFamily="34" charset="0"/>
              </a:rPr>
              <a:t>. </a:t>
            </a:r>
            <a:r>
              <a:rPr lang="fr-FR" sz="1600" b="1" dirty="0">
                <a:solidFill>
                  <a:schemeClr val="bg1">
                    <a:lumMod val="50000"/>
                  </a:schemeClr>
                </a:solidFill>
                <a:latin typeface="Arial" panose="020B0604020202020204" pitchFamily="34" charset="0"/>
                <a:cs typeface="Arial" panose="020B0604020202020204" pitchFamily="34" charset="0"/>
              </a:rPr>
              <a:t>9</a:t>
            </a:r>
            <a:r>
              <a:rPr lang="fr-FR" sz="1600" dirty="0">
                <a:solidFill>
                  <a:schemeClr val="bg1">
                    <a:lumMod val="50000"/>
                  </a:schemeClr>
                </a:solidFill>
                <a:latin typeface="Arial" panose="020B0604020202020204" pitchFamily="34" charset="0"/>
                <a:cs typeface="Arial" panose="020B0604020202020204" pitchFamily="34" charset="0"/>
              </a:rPr>
              <a:t>,  358 (2007)</a:t>
            </a:r>
            <a:endParaRPr lang="en-US" sz="1600" dirty="0">
              <a:solidFill>
                <a:schemeClr val="bg1">
                  <a:lumMod val="50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4ECEC4F-F6E4-C34B-7C0A-AC05FD84BEA8}"/>
              </a:ext>
            </a:extLst>
          </p:cNvPr>
          <p:cNvPicPr>
            <a:picLocks noChangeAspect="1"/>
          </p:cNvPicPr>
          <p:nvPr/>
        </p:nvPicPr>
        <p:blipFill>
          <a:blip r:embed="rId3"/>
          <a:stretch>
            <a:fillRect/>
          </a:stretch>
        </p:blipFill>
        <p:spPr>
          <a:xfrm>
            <a:off x="6500365" y="29334"/>
            <a:ext cx="5140229" cy="6812351"/>
          </a:xfrm>
          <a:prstGeom prst="rect">
            <a:avLst/>
          </a:prstGeom>
        </p:spPr>
      </p:pic>
    </p:spTree>
    <p:extLst>
      <p:ext uri="{BB962C8B-B14F-4D97-AF65-F5344CB8AC3E}">
        <p14:creationId xmlns:p14="http://schemas.microsoft.com/office/powerpoint/2010/main" val="3929838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 night&#10;&#10;Description automatically generated">
            <a:extLst>
              <a:ext uri="{FF2B5EF4-FFF2-40B4-BE49-F238E27FC236}">
                <a16:creationId xmlns:a16="http://schemas.microsoft.com/office/drawing/2014/main" id="{EB6B7C18-7048-E620-4BC7-FC5A06F92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341"/>
            <a:ext cx="12192000" cy="6822419"/>
          </a:xfrm>
          <a:prstGeom prst="rect">
            <a:avLst/>
          </a:prstGeom>
        </p:spPr>
      </p:pic>
      <p:sp>
        <p:nvSpPr>
          <p:cNvPr id="8" name="Rectangle 2"/>
          <p:cNvSpPr>
            <a:spLocks noChangeArrowheads="1"/>
          </p:cNvSpPr>
          <p:nvPr/>
        </p:nvSpPr>
        <p:spPr bwMode="auto">
          <a:xfrm>
            <a:off x="264315" y="141674"/>
            <a:ext cx="11679703" cy="1036909"/>
          </a:xfrm>
          <a:prstGeom prst="rect">
            <a:avLst/>
          </a:prstGeom>
          <a:solidFill>
            <a:schemeClr val="tx1">
              <a:lumMod val="75000"/>
              <a:lumOff val="25000"/>
            </a:schemeClr>
          </a:solidFill>
          <a:ln>
            <a:noFill/>
          </a:ln>
          <a:effectLst/>
        </p:spPr>
        <p:txBody>
          <a:bodyPr wrap="none" lIns="82945" tIns="41473" rIns="82945" bIns="41473" anchor="ctr"/>
          <a:lstStyle/>
          <a:p>
            <a:pPr>
              <a:defRPr/>
            </a:pPr>
            <a:endParaRPr lang="en-US"/>
          </a:p>
        </p:txBody>
      </p:sp>
      <p:sp>
        <p:nvSpPr>
          <p:cNvPr id="9" name="Title 1"/>
          <p:cNvSpPr txBox="1">
            <a:spLocks/>
          </p:cNvSpPr>
          <p:nvPr/>
        </p:nvSpPr>
        <p:spPr>
          <a:xfrm>
            <a:off x="2011082" y="35582"/>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rPr>
              <a:t>Thank you!</a:t>
            </a:r>
          </a:p>
        </p:txBody>
      </p:sp>
      <p:sp>
        <p:nvSpPr>
          <p:cNvPr id="2" name="TextBox 1"/>
          <p:cNvSpPr txBox="1"/>
          <p:nvPr/>
        </p:nvSpPr>
        <p:spPr>
          <a:xfrm>
            <a:off x="557837" y="1590994"/>
            <a:ext cx="2548720" cy="4315027"/>
          </a:xfrm>
          <a:prstGeom prst="rect">
            <a:avLst/>
          </a:prstGeom>
          <a:solidFill>
            <a:schemeClr val="tx1">
              <a:lumMod val="65000"/>
              <a:lumOff val="35000"/>
              <a:alpha val="71000"/>
            </a:schemeClr>
          </a:solidFill>
        </p:spPr>
        <p:txBody>
          <a:bodyPr wrap="square" rtlCol="0">
            <a:spAutoFit/>
          </a:bodyPr>
          <a:lstStyle/>
          <a:p>
            <a:pPr>
              <a:lnSpc>
                <a:spcPct val="200000"/>
              </a:lnSpc>
            </a:pPr>
            <a:r>
              <a:rPr lang="en-US" sz="2000" u="sng" dirty="0">
                <a:solidFill>
                  <a:schemeClr val="bg1">
                    <a:lumMod val="95000"/>
                  </a:schemeClr>
                </a:solidFill>
              </a:rPr>
              <a:t>GRAs</a:t>
            </a:r>
            <a:endParaRPr lang="en-US" sz="2000" dirty="0">
              <a:solidFill>
                <a:schemeClr val="bg1">
                  <a:lumMod val="95000"/>
                </a:schemeClr>
              </a:solidFill>
            </a:endParaRPr>
          </a:p>
          <a:p>
            <a:pPr>
              <a:lnSpc>
                <a:spcPct val="200000"/>
              </a:lnSpc>
            </a:pPr>
            <a:r>
              <a:rPr lang="en-US" sz="2000" dirty="0">
                <a:solidFill>
                  <a:schemeClr val="bg1">
                    <a:lumMod val="95000"/>
                  </a:schemeClr>
                </a:solidFill>
              </a:rPr>
              <a:t>Sam Cooper</a:t>
            </a:r>
          </a:p>
          <a:p>
            <a:pPr>
              <a:lnSpc>
                <a:spcPct val="200000"/>
              </a:lnSpc>
            </a:pPr>
            <a:r>
              <a:rPr lang="en-US" sz="2000" dirty="0">
                <a:solidFill>
                  <a:schemeClr val="bg1">
                    <a:lumMod val="95000"/>
                  </a:schemeClr>
                </a:solidFill>
              </a:rPr>
              <a:t>Adam Brandt </a:t>
            </a:r>
          </a:p>
          <a:p>
            <a:pPr>
              <a:lnSpc>
                <a:spcPct val="200000"/>
              </a:lnSpc>
            </a:pPr>
            <a:r>
              <a:rPr lang="en-US" sz="2000" dirty="0">
                <a:solidFill>
                  <a:schemeClr val="bg1">
                    <a:lumMod val="95000"/>
                  </a:schemeClr>
                </a:solidFill>
              </a:rPr>
              <a:t>Cory </a:t>
            </a:r>
            <a:r>
              <a:rPr lang="en-US" sz="2000" dirty="0" err="1">
                <a:solidFill>
                  <a:schemeClr val="bg1">
                    <a:lumMod val="95000"/>
                  </a:schemeClr>
                </a:solidFill>
              </a:rPr>
              <a:t>Rasor</a:t>
            </a:r>
            <a:endParaRPr lang="en-US" sz="2000" dirty="0">
              <a:solidFill>
                <a:schemeClr val="bg1">
                  <a:lumMod val="95000"/>
                </a:schemeClr>
              </a:solidFill>
            </a:endParaRPr>
          </a:p>
          <a:p>
            <a:pPr>
              <a:lnSpc>
                <a:spcPct val="200000"/>
              </a:lnSpc>
            </a:pPr>
            <a:r>
              <a:rPr lang="en-US" sz="2000" dirty="0">
                <a:solidFill>
                  <a:schemeClr val="bg1">
                    <a:lumMod val="95000"/>
                  </a:schemeClr>
                </a:solidFill>
              </a:rPr>
              <a:t>Ryan </a:t>
            </a:r>
            <a:r>
              <a:rPr lang="en-US" sz="2000" dirty="0" err="1">
                <a:solidFill>
                  <a:schemeClr val="bg1">
                    <a:lumMod val="95000"/>
                  </a:schemeClr>
                </a:solidFill>
              </a:rPr>
              <a:t>Bullis</a:t>
            </a:r>
            <a:endParaRPr lang="en-US" sz="2000" dirty="0">
              <a:solidFill>
                <a:schemeClr val="bg1">
                  <a:lumMod val="95000"/>
                </a:schemeClr>
              </a:solidFill>
            </a:endParaRPr>
          </a:p>
          <a:p>
            <a:pPr>
              <a:lnSpc>
                <a:spcPct val="200000"/>
              </a:lnSpc>
            </a:pPr>
            <a:r>
              <a:rPr lang="en-US" sz="2000" dirty="0">
                <a:solidFill>
                  <a:schemeClr val="bg1">
                    <a:lumMod val="95000"/>
                  </a:schemeClr>
                </a:solidFill>
              </a:rPr>
              <a:t>Will Tavis</a:t>
            </a:r>
          </a:p>
          <a:p>
            <a:pPr>
              <a:lnSpc>
                <a:spcPct val="200000"/>
              </a:lnSpc>
            </a:pPr>
            <a:r>
              <a:rPr lang="en-US" sz="2000" dirty="0">
                <a:solidFill>
                  <a:schemeClr val="bg1">
                    <a:lumMod val="95000"/>
                  </a:schemeClr>
                </a:solidFill>
              </a:rPr>
              <a:t>Zak </a:t>
            </a:r>
            <a:r>
              <a:rPr lang="en-US" sz="2000" dirty="0" err="1">
                <a:solidFill>
                  <a:schemeClr val="bg1">
                    <a:lumMod val="95000"/>
                  </a:schemeClr>
                </a:solidFill>
              </a:rPr>
              <a:t>Burkley</a:t>
            </a:r>
            <a:endParaRPr lang="en-US" sz="2000" dirty="0">
              <a:solidFill>
                <a:schemeClr val="bg1">
                  <a:lumMod val="95000"/>
                </a:schemeClr>
              </a:solidFill>
            </a:endParaRPr>
          </a:p>
        </p:txBody>
      </p:sp>
      <p:sp>
        <p:nvSpPr>
          <p:cNvPr id="10" name="TextBox 9">
            <a:extLst>
              <a:ext uri="{FF2B5EF4-FFF2-40B4-BE49-F238E27FC236}">
                <a16:creationId xmlns:a16="http://schemas.microsoft.com/office/drawing/2014/main" id="{43FC6B59-1CB9-6547-83DE-CCD5B1D558B6}"/>
              </a:ext>
            </a:extLst>
          </p:cNvPr>
          <p:cNvSpPr txBox="1"/>
          <p:nvPr/>
        </p:nvSpPr>
        <p:spPr>
          <a:xfrm>
            <a:off x="3405275" y="2598633"/>
            <a:ext cx="4066995" cy="2978059"/>
          </a:xfrm>
          <a:prstGeom prst="rect">
            <a:avLst/>
          </a:prstGeom>
          <a:solidFill>
            <a:schemeClr val="tx1">
              <a:lumMod val="65000"/>
              <a:lumOff val="35000"/>
              <a:alpha val="71000"/>
            </a:schemeClr>
          </a:solidFill>
        </p:spPr>
        <p:txBody>
          <a:bodyPr wrap="square" rtlCol="0">
            <a:spAutoFit/>
          </a:bodyPr>
          <a:lstStyle/>
          <a:p>
            <a:pPr>
              <a:lnSpc>
                <a:spcPct val="200000"/>
              </a:lnSpc>
            </a:pPr>
            <a:r>
              <a:rPr lang="en-US" sz="1600" u="sng" dirty="0">
                <a:solidFill>
                  <a:schemeClr val="bg1">
                    <a:lumMod val="95000"/>
                  </a:schemeClr>
                </a:solidFill>
              </a:rPr>
              <a:t>Funding</a:t>
            </a:r>
          </a:p>
          <a:p>
            <a:pPr>
              <a:lnSpc>
                <a:spcPct val="200000"/>
              </a:lnSpc>
            </a:pPr>
            <a:r>
              <a:rPr lang="en-US" sz="1600" dirty="0">
                <a:solidFill>
                  <a:schemeClr val="bg1">
                    <a:lumMod val="95000"/>
                  </a:schemeClr>
                </a:solidFill>
              </a:rPr>
              <a:t>CSU Physics/CNS Startup</a:t>
            </a:r>
          </a:p>
          <a:p>
            <a:pPr>
              <a:lnSpc>
                <a:spcPct val="200000"/>
              </a:lnSpc>
            </a:pPr>
            <a:r>
              <a:rPr lang="en-US" sz="1600" dirty="0">
                <a:solidFill>
                  <a:schemeClr val="bg1">
                    <a:lumMod val="95000"/>
                  </a:schemeClr>
                </a:solidFill>
              </a:rPr>
              <a:t>NIST (Precision Measurement Grant)</a:t>
            </a:r>
          </a:p>
          <a:p>
            <a:pPr>
              <a:lnSpc>
                <a:spcPct val="200000"/>
              </a:lnSpc>
            </a:pPr>
            <a:r>
              <a:rPr lang="en-US" sz="1600" dirty="0">
                <a:solidFill>
                  <a:schemeClr val="bg1">
                    <a:lumMod val="95000"/>
                  </a:schemeClr>
                </a:solidFill>
              </a:rPr>
              <a:t>NSF (Career Award)</a:t>
            </a:r>
          </a:p>
          <a:p>
            <a:pPr>
              <a:lnSpc>
                <a:spcPct val="200000"/>
              </a:lnSpc>
            </a:pPr>
            <a:r>
              <a:rPr lang="en-US" sz="1600" dirty="0">
                <a:solidFill>
                  <a:schemeClr val="bg1">
                    <a:lumMod val="95000"/>
                  </a:schemeClr>
                </a:solidFill>
              </a:rPr>
              <a:t>Center for Fundamental Physics (Northwestern)</a:t>
            </a:r>
          </a:p>
        </p:txBody>
      </p:sp>
      <p:sp>
        <p:nvSpPr>
          <p:cNvPr id="14" name="TextBox 13">
            <a:extLst>
              <a:ext uri="{FF2B5EF4-FFF2-40B4-BE49-F238E27FC236}">
                <a16:creationId xmlns:a16="http://schemas.microsoft.com/office/drawing/2014/main" id="{280B4E9D-9598-1741-A844-EEE723C5E211}"/>
              </a:ext>
            </a:extLst>
          </p:cNvPr>
          <p:cNvSpPr txBox="1"/>
          <p:nvPr/>
        </p:nvSpPr>
        <p:spPr>
          <a:xfrm>
            <a:off x="7770988" y="1590994"/>
            <a:ext cx="4066995" cy="1180003"/>
          </a:xfrm>
          <a:prstGeom prst="rect">
            <a:avLst/>
          </a:prstGeom>
          <a:solidFill>
            <a:schemeClr val="tx1">
              <a:lumMod val="65000"/>
              <a:lumOff val="35000"/>
              <a:alpha val="71000"/>
            </a:schemeClr>
          </a:solidFill>
        </p:spPr>
        <p:txBody>
          <a:bodyPr wrap="square" rtlCol="0">
            <a:spAutoFit/>
          </a:bodyPr>
          <a:lstStyle/>
          <a:p>
            <a:pPr>
              <a:lnSpc>
                <a:spcPct val="200000"/>
              </a:lnSpc>
            </a:pPr>
            <a:r>
              <a:rPr lang="en-US" sz="1900" u="sng" dirty="0">
                <a:solidFill>
                  <a:schemeClr val="bg1">
                    <a:lumMod val="95000"/>
                  </a:schemeClr>
                </a:solidFill>
              </a:rPr>
              <a:t>Collaborators</a:t>
            </a:r>
          </a:p>
          <a:p>
            <a:pPr>
              <a:lnSpc>
                <a:spcPct val="200000"/>
              </a:lnSpc>
            </a:pPr>
            <a:r>
              <a:rPr lang="en-US" sz="1900" dirty="0">
                <a:solidFill>
                  <a:schemeClr val="bg1">
                    <a:lumMod val="95000"/>
                  </a:schemeClr>
                </a:solidFill>
              </a:rPr>
              <a:t>The </a:t>
            </a:r>
            <a:r>
              <a:rPr lang="en-US" sz="1900" dirty="0" err="1">
                <a:solidFill>
                  <a:schemeClr val="bg1">
                    <a:lumMod val="95000"/>
                  </a:schemeClr>
                </a:solidFill>
              </a:rPr>
              <a:t>Hänsch</a:t>
            </a:r>
            <a:r>
              <a:rPr lang="en-US" sz="1900" dirty="0">
                <a:solidFill>
                  <a:schemeClr val="bg1">
                    <a:lumMod val="95000"/>
                  </a:schemeClr>
                </a:solidFill>
              </a:rPr>
              <a:t> group</a:t>
            </a:r>
          </a:p>
        </p:txBody>
      </p:sp>
      <p:pic>
        <p:nvPicPr>
          <p:cNvPr id="13" name="Picture 12">
            <a:extLst>
              <a:ext uri="{FF2B5EF4-FFF2-40B4-BE49-F238E27FC236}">
                <a16:creationId xmlns:a16="http://schemas.microsoft.com/office/drawing/2014/main" id="{74D75A9E-D2A8-5542-8B64-135C5A6692A0}"/>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0669310" y="141674"/>
            <a:ext cx="1036908" cy="1036908"/>
          </a:xfrm>
          <a:prstGeom prst="rect">
            <a:avLst/>
          </a:prstGeom>
        </p:spPr>
      </p:pic>
      <p:sp>
        <p:nvSpPr>
          <p:cNvPr id="12" name="TextBox 11">
            <a:extLst>
              <a:ext uri="{FF2B5EF4-FFF2-40B4-BE49-F238E27FC236}">
                <a16:creationId xmlns:a16="http://schemas.microsoft.com/office/drawing/2014/main" id="{1D4A3D28-7FD6-2343-80C6-E341FE698E5F}"/>
              </a:ext>
            </a:extLst>
          </p:cNvPr>
          <p:cNvSpPr txBox="1"/>
          <p:nvPr/>
        </p:nvSpPr>
        <p:spPr>
          <a:xfrm>
            <a:off x="3405275" y="1590994"/>
            <a:ext cx="4066995" cy="595228"/>
          </a:xfrm>
          <a:prstGeom prst="rect">
            <a:avLst/>
          </a:prstGeom>
          <a:solidFill>
            <a:schemeClr val="tx1">
              <a:lumMod val="65000"/>
              <a:lumOff val="35000"/>
              <a:alpha val="71000"/>
            </a:schemeClr>
          </a:solidFill>
        </p:spPr>
        <p:txBody>
          <a:bodyPr wrap="square" rtlCol="0">
            <a:spAutoFit/>
          </a:bodyPr>
          <a:lstStyle/>
          <a:p>
            <a:pPr>
              <a:lnSpc>
                <a:spcPct val="200000"/>
              </a:lnSpc>
            </a:pPr>
            <a:r>
              <a:rPr lang="en-US" sz="1900" dirty="0">
                <a:solidFill>
                  <a:schemeClr val="bg1">
                    <a:lumMod val="95000"/>
                  </a:schemeClr>
                </a:solidFill>
              </a:rPr>
              <a:t>PREN!</a:t>
            </a:r>
          </a:p>
        </p:txBody>
      </p:sp>
    </p:spTree>
    <p:extLst>
      <p:ext uri="{BB962C8B-B14F-4D97-AF65-F5344CB8AC3E}">
        <p14:creationId xmlns:p14="http://schemas.microsoft.com/office/powerpoint/2010/main" val="1718381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62D0FC8-FE12-2A41-98C6-D881493DBDAB}"/>
              </a:ext>
            </a:extLst>
          </p:cNvPr>
          <p:cNvGrpSpPr/>
          <p:nvPr/>
        </p:nvGrpSpPr>
        <p:grpSpPr>
          <a:xfrm>
            <a:off x="371190" y="1422150"/>
            <a:ext cx="7684169" cy="5381632"/>
            <a:chOff x="346831" y="1690688"/>
            <a:chExt cx="6406320" cy="4843918"/>
          </a:xfrm>
        </p:grpSpPr>
        <p:grpSp>
          <p:nvGrpSpPr>
            <p:cNvPr id="10" name="Group 9">
              <a:extLst>
                <a:ext uri="{FF2B5EF4-FFF2-40B4-BE49-F238E27FC236}">
                  <a16:creationId xmlns:a16="http://schemas.microsoft.com/office/drawing/2014/main" id="{2A3C42D0-3CAF-1742-8979-A3DDC8C5D326}"/>
                </a:ext>
              </a:extLst>
            </p:cNvPr>
            <p:cNvGrpSpPr/>
            <p:nvPr/>
          </p:nvGrpSpPr>
          <p:grpSpPr>
            <a:xfrm>
              <a:off x="346831" y="1690688"/>
              <a:ext cx="6406320" cy="4413857"/>
              <a:chOff x="1828799" y="222421"/>
              <a:chExt cx="7628239" cy="5255741"/>
            </a:xfrm>
          </p:grpSpPr>
          <p:pic>
            <p:nvPicPr>
              <p:cNvPr id="12" name="Picture 11">
                <a:extLst>
                  <a:ext uri="{FF2B5EF4-FFF2-40B4-BE49-F238E27FC236}">
                    <a16:creationId xmlns:a16="http://schemas.microsoft.com/office/drawing/2014/main" id="{235F71FB-8025-D046-AD3D-9DE69CC463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8799" y="222421"/>
                <a:ext cx="7628239" cy="5255741"/>
              </a:xfrm>
              <a:prstGeom prst="rect">
                <a:avLst/>
              </a:prstGeom>
            </p:spPr>
          </p:pic>
          <p:sp>
            <p:nvSpPr>
              <p:cNvPr id="13" name="Rectangle 12">
                <a:extLst>
                  <a:ext uri="{FF2B5EF4-FFF2-40B4-BE49-F238E27FC236}">
                    <a16:creationId xmlns:a16="http://schemas.microsoft.com/office/drawing/2014/main" id="{D2ABEEDE-B333-F149-A7CF-9F6173B97296}"/>
                  </a:ext>
                </a:extLst>
              </p:cNvPr>
              <p:cNvSpPr/>
              <p:nvPr/>
            </p:nvSpPr>
            <p:spPr>
              <a:xfrm>
                <a:off x="7298724" y="4415480"/>
                <a:ext cx="899125" cy="239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id="{4074B55E-F7A5-174C-B44D-43485A3A2262}"/>
                </a:ext>
              </a:extLst>
            </p:cNvPr>
            <p:cNvSpPr txBox="1"/>
            <p:nvPr/>
          </p:nvSpPr>
          <p:spPr>
            <a:xfrm>
              <a:off x="595499" y="6008260"/>
              <a:ext cx="1926223" cy="526346"/>
            </a:xfrm>
            <a:prstGeom prst="rect">
              <a:avLst/>
            </a:prstGeom>
            <a:noFill/>
          </p:spPr>
          <p:txBody>
            <a:bodyPr wrap="none" rtlCol="0">
              <a:spAutoFit/>
            </a:bodyPr>
            <a:lstStyle/>
            <a:p>
              <a:r>
                <a:rPr lang="en-US" dirty="0"/>
                <a:t>See CODATA 2018 </a:t>
              </a:r>
              <a:r>
                <a:rPr lang="en-US" i="1" dirty="0"/>
                <a:t>and</a:t>
              </a:r>
              <a:r>
                <a:rPr lang="en-US" dirty="0"/>
                <a:t> </a:t>
              </a:r>
            </a:p>
            <a:p>
              <a:endParaRPr lang="en-US" sz="1400" dirty="0"/>
            </a:p>
          </p:txBody>
        </p:sp>
      </p:grpSp>
      <p:sp>
        <p:nvSpPr>
          <p:cNvPr id="8" name="Rectangle 2"/>
          <p:cNvSpPr>
            <a:spLocks noChangeArrowheads="1"/>
          </p:cNvSpPr>
          <p:nvPr/>
        </p:nvSpPr>
        <p:spPr bwMode="auto">
          <a:xfrm>
            <a:off x="397565" y="141674"/>
            <a:ext cx="11410122" cy="1036909"/>
          </a:xfrm>
          <a:prstGeom prst="rect">
            <a:avLst/>
          </a:prstGeom>
          <a:solidFill>
            <a:schemeClr val="tx1">
              <a:lumMod val="75000"/>
              <a:lumOff val="25000"/>
            </a:schemeClr>
          </a:solidFill>
          <a:ln>
            <a:noFill/>
          </a:ln>
          <a:effectLst/>
        </p:spPr>
        <p:txBody>
          <a:bodyPr wrap="none" lIns="82945" tIns="41473" rIns="82945" bIns="41473" anchor="ctr"/>
          <a:lstStyle/>
          <a:p>
            <a:pPr>
              <a:defRPr/>
            </a:pPr>
            <a:endParaRPr lang="en-US"/>
          </a:p>
        </p:txBody>
      </p:sp>
      <p:sp>
        <p:nvSpPr>
          <p:cNvPr id="9" name="Title 1"/>
          <p:cNvSpPr txBox="1">
            <a:spLocks/>
          </p:cNvSpPr>
          <p:nvPr/>
        </p:nvSpPr>
        <p:spPr>
          <a:xfrm>
            <a:off x="397565" y="141674"/>
            <a:ext cx="1139686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rPr>
              <a:t>Proton Radius Puzzle</a:t>
            </a:r>
          </a:p>
        </p:txBody>
      </p:sp>
      <p:sp>
        <p:nvSpPr>
          <p:cNvPr id="3" name="Oval 2">
            <a:extLst>
              <a:ext uri="{FF2B5EF4-FFF2-40B4-BE49-F238E27FC236}">
                <a16:creationId xmlns:a16="http://schemas.microsoft.com/office/drawing/2014/main" id="{D95AA3BE-5E35-524A-923E-D7E36FACFA4B}"/>
              </a:ext>
            </a:extLst>
          </p:cNvPr>
          <p:cNvSpPr/>
          <p:nvPr/>
        </p:nvSpPr>
        <p:spPr>
          <a:xfrm rot="1120433">
            <a:off x="3928290" y="3701340"/>
            <a:ext cx="1799773" cy="46425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fik 15">
            <a:extLst>
              <a:ext uri="{FF2B5EF4-FFF2-40B4-BE49-F238E27FC236}">
                <a16:creationId xmlns:a16="http://schemas.microsoft.com/office/drawing/2014/main" id="{CF4AB433-53B1-5F47-9B6A-AB9771676E25}"/>
              </a:ext>
            </a:extLst>
          </p:cNvPr>
          <p:cNvPicPr>
            <a:picLocks noChangeAspect="1"/>
          </p:cNvPicPr>
          <p:nvPr>
            <p:custDataLst>
              <p:tags r:id="rId1"/>
            </p:custDataLst>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739148" y="6567367"/>
            <a:ext cx="9144000" cy="257578"/>
          </a:xfrm>
          <a:prstGeom prst="rect">
            <a:avLst/>
          </a:prstGeom>
          <a:noFill/>
          <a:ln/>
          <a:effectLst/>
          <a:extLst>
            <a:ext uri="{909E8E84-426E-40dd-AFC4-6F175D3DCCD1}">
              <a14:hiddenFill xmlns="" xmlns:a14="http://schemas.microsoft.com/office/drawing/2010/main">
                <a:solidFill>
                  <a:srgbClr val="000000">
                    <a:alpha val="0"/>
                  </a:srgbClr>
                </a:solidFill>
              </a14:hiddenFill>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4" name="TextBox 3">
            <a:extLst>
              <a:ext uri="{FF2B5EF4-FFF2-40B4-BE49-F238E27FC236}">
                <a16:creationId xmlns:a16="http://schemas.microsoft.com/office/drawing/2014/main" id="{9D8982D2-D895-0A39-1EA1-EE40C71D1916}"/>
              </a:ext>
            </a:extLst>
          </p:cNvPr>
          <p:cNvSpPr txBox="1"/>
          <p:nvPr/>
        </p:nvSpPr>
        <p:spPr>
          <a:xfrm>
            <a:off x="7703698" y="3425433"/>
            <a:ext cx="4090736" cy="1477328"/>
          </a:xfrm>
          <a:prstGeom prst="rect">
            <a:avLst/>
          </a:prstGeom>
          <a:noFill/>
        </p:spPr>
        <p:txBody>
          <a:bodyPr wrap="square" rtlCol="0">
            <a:spAutoFit/>
          </a:bodyPr>
          <a:lstStyle/>
          <a:p>
            <a:r>
              <a:rPr lang="en-US" dirty="0"/>
              <a:t>B. De Beauvoir, F. Nez, L. Julien, B. </a:t>
            </a:r>
            <a:r>
              <a:rPr lang="en-US" dirty="0" err="1"/>
              <a:t>Cagnac</a:t>
            </a:r>
            <a:r>
              <a:rPr lang="en-US" dirty="0"/>
              <a:t>, F. </a:t>
            </a:r>
            <a:r>
              <a:rPr lang="en-US" dirty="0" err="1"/>
              <a:t>Biraben</a:t>
            </a:r>
            <a:r>
              <a:rPr lang="en-US" dirty="0"/>
              <a:t>, D. </a:t>
            </a:r>
            <a:r>
              <a:rPr lang="en-US" dirty="0" err="1"/>
              <a:t>Touahri</a:t>
            </a:r>
            <a:r>
              <a:rPr lang="en-US" dirty="0"/>
              <a:t>, L. </a:t>
            </a:r>
            <a:r>
              <a:rPr lang="en-US" dirty="0" err="1"/>
              <a:t>Hilico</a:t>
            </a:r>
            <a:r>
              <a:rPr lang="en-US" dirty="0"/>
              <a:t>, O. </a:t>
            </a:r>
            <a:r>
              <a:rPr lang="en-US" dirty="0" err="1"/>
              <a:t>Acef</a:t>
            </a:r>
            <a:r>
              <a:rPr lang="en-US" dirty="0"/>
              <a:t>, A. </a:t>
            </a:r>
            <a:r>
              <a:rPr lang="en-US" dirty="0" err="1"/>
              <a:t>Clairon</a:t>
            </a:r>
            <a:r>
              <a:rPr lang="en-US" dirty="0"/>
              <a:t>,</a:t>
            </a:r>
          </a:p>
          <a:p>
            <a:r>
              <a:rPr lang="en-US" dirty="0"/>
              <a:t>J. J. </a:t>
            </a:r>
            <a:r>
              <a:rPr lang="en-US" dirty="0" err="1"/>
              <a:t>Zondy</a:t>
            </a:r>
            <a:r>
              <a:rPr lang="en-US" dirty="0"/>
              <a:t>, Phys. Rev. Lett. </a:t>
            </a:r>
            <a:r>
              <a:rPr lang="en-US" b="1" dirty="0"/>
              <a:t>78</a:t>
            </a:r>
            <a:r>
              <a:rPr lang="en-US" dirty="0"/>
              <a:t>, 440 (1997).</a:t>
            </a:r>
          </a:p>
          <a:p>
            <a:endParaRPr lang="en-US" dirty="0"/>
          </a:p>
        </p:txBody>
      </p:sp>
    </p:spTree>
    <p:extLst>
      <p:ext uri="{BB962C8B-B14F-4D97-AF65-F5344CB8AC3E}">
        <p14:creationId xmlns:p14="http://schemas.microsoft.com/office/powerpoint/2010/main" val="299371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p:cNvSpPr/>
          <p:nvPr/>
        </p:nvSpPr>
        <p:spPr>
          <a:xfrm>
            <a:off x="4481788" y="4581566"/>
            <a:ext cx="1210962" cy="659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9" name="Rectangle 78"/>
          <p:cNvSpPr/>
          <p:nvPr/>
        </p:nvSpPr>
        <p:spPr>
          <a:xfrm>
            <a:off x="4481788" y="3514765"/>
            <a:ext cx="1210962" cy="659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Rectangle 79"/>
          <p:cNvSpPr/>
          <p:nvPr/>
        </p:nvSpPr>
        <p:spPr>
          <a:xfrm>
            <a:off x="6063453" y="2233782"/>
            <a:ext cx="1210962" cy="659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TextBox 74"/>
          <p:cNvSpPr txBox="1"/>
          <p:nvPr/>
        </p:nvSpPr>
        <p:spPr>
          <a:xfrm>
            <a:off x="5694951" y="4429851"/>
            <a:ext cx="407484" cy="369332"/>
          </a:xfrm>
          <a:prstGeom prst="rect">
            <a:avLst/>
          </a:prstGeom>
          <a:noFill/>
        </p:spPr>
        <p:txBody>
          <a:bodyPr wrap="none" rtlCol="0">
            <a:spAutoFit/>
          </a:bodyPr>
          <a:lstStyle/>
          <a:p>
            <a:r>
              <a:rPr lang="en-US" dirty="0"/>
              <a:t>1S</a:t>
            </a:r>
          </a:p>
        </p:txBody>
      </p:sp>
      <p:sp>
        <p:nvSpPr>
          <p:cNvPr id="76" name="TextBox 75"/>
          <p:cNvSpPr txBox="1"/>
          <p:nvPr/>
        </p:nvSpPr>
        <p:spPr>
          <a:xfrm>
            <a:off x="5698785" y="3363050"/>
            <a:ext cx="407484" cy="369332"/>
          </a:xfrm>
          <a:prstGeom prst="rect">
            <a:avLst/>
          </a:prstGeom>
          <a:noFill/>
        </p:spPr>
        <p:txBody>
          <a:bodyPr wrap="none" rtlCol="0">
            <a:spAutoFit/>
          </a:bodyPr>
          <a:lstStyle/>
          <a:p>
            <a:r>
              <a:rPr lang="en-US" dirty="0"/>
              <a:t>2S</a:t>
            </a:r>
          </a:p>
        </p:txBody>
      </p:sp>
      <p:sp>
        <p:nvSpPr>
          <p:cNvPr id="77" name="TextBox 76"/>
          <p:cNvSpPr txBox="1"/>
          <p:nvPr/>
        </p:nvSpPr>
        <p:spPr>
          <a:xfrm>
            <a:off x="7342233" y="2082067"/>
            <a:ext cx="444352" cy="369332"/>
          </a:xfrm>
          <a:prstGeom prst="rect">
            <a:avLst/>
          </a:prstGeom>
          <a:noFill/>
        </p:spPr>
        <p:txBody>
          <a:bodyPr wrap="none" rtlCol="0">
            <a:spAutoFit/>
          </a:bodyPr>
          <a:lstStyle/>
          <a:p>
            <a:r>
              <a:rPr lang="en-US" dirty="0"/>
              <a:t>8D</a:t>
            </a:r>
          </a:p>
        </p:txBody>
      </p:sp>
      <p:sp>
        <p:nvSpPr>
          <p:cNvPr id="72" name="Down Arrow 71"/>
          <p:cNvSpPr/>
          <p:nvPr/>
        </p:nvSpPr>
        <p:spPr>
          <a:xfrm rot="2700000" flipV="1">
            <a:off x="5535672" y="2804659"/>
            <a:ext cx="204599" cy="713347"/>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own Arrow 72"/>
          <p:cNvSpPr/>
          <p:nvPr/>
        </p:nvSpPr>
        <p:spPr>
          <a:xfrm rot="2700000" flipV="1">
            <a:off x="6057116" y="2283215"/>
            <a:ext cx="204599" cy="713347"/>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042702" y="3323423"/>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863607" y="3320990"/>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400761" y="2041637"/>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585736" y="2041637"/>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4762983" y="4396901"/>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4952703" y="4390224"/>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142423" y="4391785"/>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5332143" y="4393346"/>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9263628" y="3317886"/>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9084533" y="3315453"/>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15544" y="4581566"/>
            <a:ext cx="1210962" cy="659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Rectangle 58"/>
          <p:cNvSpPr/>
          <p:nvPr/>
        </p:nvSpPr>
        <p:spPr>
          <a:xfrm>
            <a:off x="515544" y="3514765"/>
            <a:ext cx="1210962" cy="659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Rectangle 59"/>
          <p:cNvSpPr/>
          <p:nvPr/>
        </p:nvSpPr>
        <p:spPr>
          <a:xfrm>
            <a:off x="2022561" y="2233782"/>
            <a:ext cx="1210962" cy="659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2" name="TextBox 51"/>
          <p:cNvSpPr txBox="1"/>
          <p:nvPr/>
        </p:nvSpPr>
        <p:spPr>
          <a:xfrm>
            <a:off x="1728707" y="4429851"/>
            <a:ext cx="407484" cy="369332"/>
          </a:xfrm>
          <a:prstGeom prst="rect">
            <a:avLst/>
          </a:prstGeom>
          <a:noFill/>
        </p:spPr>
        <p:txBody>
          <a:bodyPr wrap="none" rtlCol="0">
            <a:spAutoFit/>
          </a:bodyPr>
          <a:lstStyle/>
          <a:p>
            <a:r>
              <a:rPr lang="en-US" dirty="0"/>
              <a:t>1S</a:t>
            </a:r>
          </a:p>
        </p:txBody>
      </p:sp>
      <p:sp>
        <p:nvSpPr>
          <p:cNvPr id="53" name="TextBox 52"/>
          <p:cNvSpPr txBox="1"/>
          <p:nvPr/>
        </p:nvSpPr>
        <p:spPr>
          <a:xfrm>
            <a:off x="1732541" y="3363050"/>
            <a:ext cx="407484" cy="369332"/>
          </a:xfrm>
          <a:prstGeom prst="rect">
            <a:avLst/>
          </a:prstGeom>
          <a:noFill/>
        </p:spPr>
        <p:txBody>
          <a:bodyPr wrap="none" rtlCol="0">
            <a:spAutoFit/>
          </a:bodyPr>
          <a:lstStyle/>
          <a:p>
            <a:r>
              <a:rPr lang="en-US" dirty="0"/>
              <a:t>2S</a:t>
            </a:r>
          </a:p>
        </p:txBody>
      </p:sp>
      <p:sp>
        <p:nvSpPr>
          <p:cNvPr id="54" name="TextBox 53"/>
          <p:cNvSpPr txBox="1"/>
          <p:nvPr/>
        </p:nvSpPr>
        <p:spPr>
          <a:xfrm>
            <a:off x="3208031" y="2082067"/>
            <a:ext cx="444352" cy="369332"/>
          </a:xfrm>
          <a:prstGeom prst="rect">
            <a:avLst/>
          </a:prstGeom>
          <a:noFill/>
        </p:spPr>
        <p:txBody>
          <a:bodyPr wrap="none" rtlCol="0">
            <a:spAutoFit/>
          </a:bodyPr>
          <a:lstStyle/>
          <a:p>
            <a:r>
              <a:rPr lang="en-US" dirty="0"/>
              <a:t>8D</a:t>
            </a:r>
          </a:p>
        </p:txBody>
      </p:sp>
      <p:sp>
        <p:nvSpPr>
          <p:cNvPr id="56" name="Down Arrow 55"/>
          <p:cNvSpPr/>
          <p:nvPr/>
        </p:nvSpPr>
        <p:spPr>
          <a:xfrm flipV="1">
            <a:off x="1121025" y="4089012"/>
            <a:ext cx="177112" cy="4777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wn Arrow 56"/>
          <p:cNvSpPr/>
          <p:nvPr/>
        </p:nvSpPr>
        <p:spPr>
          <a:xfrm flipV="1">
            <a:off x="1121025" y="3595085"/>
            <a:ext cx="177112" cy="4777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28379" y="4394949"/>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54629" y="3313278"/>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300211" y="4396901"/>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96976" y="4394949"/>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126382" y="3316948"/>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471759" y="4399903"/>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76464" y="3315912"/>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198562" y="1522723"/>
            <a:ext cx="3496800" cy="470262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303721" y="1522723"/>
            <a:ext cx="3496800" cy="470262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8466068" y="1522723"/>
            <a:ext cx="3496800" cy="470262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303906" y="3320990"/>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598517" y="4578462"/>
            <a:ext cx="1210962" cy="659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p:cNvSpPr/>
          <p:nvPr/>
        </p:nvSpPr>
        <p:spPr>
          <a:xfrm>
            <a:off x="8598517" y="3511661"/>
            <a:ext cx="1210962" cy="659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p:cNvSpPr/>
          <p:nvPr/>
        </p:nvSpPr>
        <p:spPr>
          <a:xfrm>
            <a:off x="10180182" y="2230678"/>
            <a:ext cx="1210962" cy="659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ectangle 27"/>
          <p:cNvSpPr/>
          <p:nvPr/>
        </p:nvSpPr>
        <p:spPr>
          <a:xfrm>
            <a:off x="10397014" y="3541763"/>
            <a:ext cx="1210962" cy="65903"/>
          </a:xfrm>
          <a:prstGeom prst="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TextBox 21"/>
          <p:cNvSpPr txBox="1"/>
          <p:nvPr/>
        </p:nvSpPr>
        <p:spPr>
          <a:xfrm>
            <a:off x="9811680" y="4426747"/>
            <a:ext cx="407484" cy="369332"/>
          </a:xfrm>
          <a:prstGeom prst="rect">
            <a:avLst/>
          </a:prstGeom>
          <a:noFill/>
        </p:spPr>
        <p:txBody>
          <a:bodyPr wrap="none" rtlCol="0">
            <a:spAutoFit/>
          </a:bodyPr>
          <a:lstStyle/>
          <a:p>
            <a:r>
              <a:rPr lang="en-US" dirty="0"/>
              <a:t>1S</a:t>
            </a:r>
          </a:p>
        </p:txBody>
      </p:sp>
      <p:sp>
        <p:nvSpPr>
          <p:cNvPr id="23" name="TextBox 22"/>
          <p:cNvSpPr txBox="1"/>
          <p:nvPr/>
        </p:nvSpPr>
        <p:spPr>
          <a:xfrm>
            <a:off x="9815514" y="3359946"/>
            <a:ext cx="407484" cy="369332"/>
          </a:xfrm>
          <a:prstGeom prst="rect">
            <a:avLst/>
          </a:prstGeom>
          <a:noFill/>
        </p:spPr>
        <p:txBody>
          <a:bodyPr wrap="none" rtlCol="0">
            <a:spAutoFit/>
          </a:bodyPr>
          <a:lstStyle/>
          <a:p>
            <a:r>
              <a:rPr lang="en-US" dirty="0"/>
              <a:t>2S</a:t>
            </a:r>
          </a:p>
        </p:txBody>
      </p:sp>
      <p:sp>
        <p:nvSpPr>
          <p:cNvPr id="24" name="TextBox 23"/>
          <p:cNvSpPr txBox="1"/>
          <p:nvPr/>
        </p:nvSpPr>
        <p:spPr>
          <a:xfrm>
            <a:off x="11458962" y="2078963"/>
            <a:ext cx="444352" cy="369332"/>
          </a:xfrm>
          <a:prstGeom prst="rect">
            <a:avLst/>
          </a:prstGeom>
          <a:noFill/>
        </p:spPr>
        <p:txBody>
          <a:bodyPr wrap="none" rtlCol="0">
            <a:spAutoFit/>
          </a:bodyPr>
          <a:lstStyle/>
          <a:p>
            <a:r>
              <a:rPr lang="en-US" dirty="0"/>
              <a:t>8D</a:t>
            </a:r>
          </a:p>
        </p:txBody>
      </p:sp>
      <p:sp>
        <p:nvSpPr>
          <p:cNvPr id="14" name="Oval 13"/>
          <p:cNvSpPr/>
          <p:nvPr/>
        </p:nvSpPr>
        <p:spPr>
          <a:xfrm>
            <a:off x="10818790" y="2871598"/>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879712" y="4393797"/>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069432" y="4387120"/>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259152" y="4388681"/>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448872" y="4392428"/>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686168" y="4387120"/>
            <a:ext cx="166396" cy="1699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27" idx="2"/>
            <a:endCxn id="28" idx="0"/>
          </p:cNvCxnSpPr>
          <p:nvPr/>
        </p:nvCxnSpPr>
        <p:spPr>
          <a:xfrm>
            <a:off x="10785663" y="2296581"/>
            <a:ext cx="216832" cy="12451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a:stCxn id="28" idx="2"/>
          </p:cNvCxnSpPr>
          <p:nvPr/>
        </p:nvCxnSpPr>
        <p:spPr>
          <a:xfrm flipH="1">
            <a:off x="9809479" y="3607666"/>
            <a:ext cx="1193016" cy="7428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849219" y="6253262"/>
            <a:ext cx="2208938" cy="646331"/>
          </a:xfrm>
          <a:prstGeom prst="rect">
            <a:avLst/>
          </a:prstGeom>
          <a:noFill/>
        </p:spPr>
        <p:txBody>
          <a:bodyPr wrap="none" rtlCol="0">
            <a:spAutoFit/>
          </a:bodyPr>
          <a:lstStyle/>
          <a:p>
            <a:pPr algn="ctr"/>
            <a:r>
              <a:rPr lang="en-US" dirty="0"/>
              <a:t>Metastable Excitation</a:t>
            </a:r>
          </a:p>
          <a:p>
            <a:pPr algn="ctr"/>
            <a:r>
              <a:rPr lang="en-US" dirty="0"/>
              <a:t>~5 K Beam</a:t>
            </a:r>
          </a:p>
        </p:txBody>
      </p:sp>
      <p:sp>
        <p:nvSpPr>
          <p:cNvPr id="11" name="TextBox 10"/>
          <p:cNvSpPr txBox="1"/>
          <p:nvPr/>
        </p:nvSpPr>
        <p:spPr>
          <a:xfrm>
            <a:off x="5350494" y="6279784"/>
            <a:ext cx="1410451" cy="369332"/>
          </a:xfrm>
          <a:prstGeom prst="rect">
            <a:avLst/>
          </a:prstGeom>
          <a:noFill/>
        </p:spPr>
        <p:txBody>
          <a:bodyPr wrap="none" rtlCol="0">
            <a:spAutoFit/>
          </a:bodyPr>
          <a:lstStyle/>
          <a:p>
            <a:r>
              <a:rPr lang="en-US" dirty="0"/>
              <a:t>8D Excitation</a:t>
            </a:r>
          </a:p>
        </p:txBody>
      </p:sp>
      <p:sp>
        <p:nvSpPr>
          <p:cNvPr id="12" name="TextBox 11"/>
          <p:cNvSpPr txBox="1"/>
          <p:nvPr/>
        </p:nvSpPr>
        <p:spPr>
          <a:xfrm>
            <a:off x="9199210" y="6282058"/>
            <a:ext cx="1949252" cy="369332"/>
          </a:xfrm>
          <a:prstGeom prst="rect">
            <a:avLst/>
          </a:prstGeom>
          <a:noFill/>
        </p:spPr>
        <p:txBody>
          <a:bodyPr wrap="none" rtlCol="0">
            <a:spAutoFit/>
          </a:bodyPr>
          <a:lstStyle/>
          <a:p>
            <a:r>
              <a:rPr lang="en-US" dirty="0"/>
              <a:t>Count </a:t>
            </a:r>
            <a:r>
              <a:rPr lang="en-US" dirty="0" err="1"/>
              <a:t>Metastables</a:t>
            </a:r>
            <a:endParaRPr lang="en-US" dirty="0"/>
          </a:p>
        </p:txBody>
      </p:sp>
      <p:sp>
        <p:nvSpPr>
          <p:cNvPr id="81" name="TextBox 80"/>
          <p:cNvSpPr txBox="1"/>
          <p:nvPr/>
        </p:nvSpPr>
        <p:spPr>
          <a:xfrm>
            <a:off x="11569726" y="3390048"/>
            <a:ext cx="420308" cy="369332"/>
          </a:xfrm>
          <a:prstGeom prst="rect">
            <a:avLst/>
          </a:prstGeom>
          <a:noFill/>
        </p:spPr>
        <p:txBody>
          <a:bodyPr wrap="none" rtlCol="0">
            <a:spAutoFit/>
          </a:bodyPr>
          <a:lstStyle/>
          <a:p>
            <a:r>
              <a:rPr lang="en-US" dirty="0"/>
              <a:t>2P</a:t>
            </a:r>
          </a:p>
        </p:txBody>
      </p:sp>
      <p:sp>
        <p:nvSpPr>
          <p:cNvPr id="3" name="Right Arrow 2"/>
          <p:cNvSpPr/>
          <p:nvPr/>
        </p:nvSpPr>
        <p:spPr>
          <a:xfrm>
            <a:off x="3840480" y="3595085"/>
            <a:ext cx="325120" cy="32667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4" name="Right Arrow 83"/>
          <p:cNvSpPr/>
          <p:nvPr/>
        </p:nvSpPr>
        <p:spPr>
          <a:xfrm>
            <a:off x="7970734" y="3595084"/>
            <a:ext cx="325120" cy="32667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Oval 29"/>
          <p:cNvSpPr/>
          <p:nvPr/>
        </p:nvSpPr>
        <p:spPr>
          <a:xfrm>
            <a:off x="1052459" y="3518808"/>
            <a:ext cx="318388" cy="1219458"/>
          </a:xfrm>
          <a:prstGeom prst="ellipse">
            <a:avLst/>
          </a:prstGeom>
          <a:noFill/>
          <a:ln w="190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8889182">
            <a:off x="5038549" y="2675852"/>
            <a:ext cx="1704350" cy="423694"/>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8515105" y="3139440"/>
            <a:ext cx="1665077" cy="782320"/>
          </a:xfrm>
          <a:prstGeom prst="ellipse">
            <a:avLst/>
          </a:prstGeom>
          <a:noFill/>
          <a:ln w="19050">
            <a:prstDash val="sys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48DA00FA-BD32-4446-9B27-6CFB48816F5E}" type="slidenum">
              <a:rPr lang="en-US" smtClean="0"/>
              <a:t>4</a:t>
            </a:fld>
            <a:endParaRPr lang="en-US"/>
          </a:p>
        </p:txBody>
      </p:sp>
      <p:sp>
        <p:nvSpPr>
          <p:cNvPr id="71" name="Rectangle 2">
            <a:extLst>
              <a:ext uri="{FF2B5EF4-FFF2-40B4-BE49-F238E27FC236}">
                <a16:creationId xmlns:a16="http://schemas.microsoft.com/office/drawing/2014/main" id="{D5974D8E-4079-C24F-8FC8-F0F8542B84DC}"/>
              </a:ext>
            </a:extLst>
          </p:cNvPr>
          <p:cNvSpPr>
            <a:spLocks noChangeArrowheads="1"/>
          </p:cNvSpPr>
          <p:nvPr/>
        </p:nvSpPr>
        <p:spPr bwMode="auto">
          <a:xfrm>
            <a:off x="397565" y="141674"/>
            <a:ext cx="11410122" cy="1036909"/>
          </a:xfrm>
          <a:prstGeom prst="rect">
            <a:avLst/>
          </a:prstGeom>
          <a:solidFill>
            <a:schemeClr val="tx1">
              <a:lumMod val="75000"/>
              <a:lumOff val="25000"/>
            </a:schemeClr>
          </a:solidFill>
          <a:ln>
            <a:noFill/>
          </a:ln>
          <a:effectLst/>
        </p:spPr>
        <p:txBody>
          <a:bodyPr wrap="none" lIns="82945" tIns="41473" rIns="82945" bIns="41473" anchor="ctr"/>
          <a:lstStyle/>
          <a:p>
            <a:pPr algn="ctr">
              <a:defRPr/>
            </a:pPr>
            <a:r>
              <a:rPr lang="en-US" sz="3600" dirty="0">
                <a:solidFill>
                  <a:schemeClr val="bg1"/>
                </a:solidFill>
              </a:rPr>
              <a:t>2S/8D Overview of measurement </a:t>
            </a:r>
          </a:p>
        </p:txBody>
      </p:sp>
    </p:spTree>
    <p:extLst>
      <p:ext uri="{BB962C8B-B14F-4D97-AF65-F5344CB8AC3E}">
        <p14:creationId xmlns:p14="http://schemas.microsoft.com/office/powerpoint/2010/main" val="1398387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a:extLst>
              <a:ext uri="{FF2B5EF4-FFF2-40B4-BE49-F238E27FC236}">
                <a16:creationId xmlns:a16="http://schemas.microsoft.com/office/drawing/2014/main" id="{4A7B961A-1F48-F447-8852-C489B945C2A6}"/>
              </a:ext>
            </a:extLst>
          </p:cNvPr>
          <p:cNvSpPr>
            <a:spLocks noChangeArrowheads="1"/>
          </p:cNvSpPr>
          <p:nvPr/>
        </p:nvSpPr>
        <p:spPr bwMode="auto">
          <a:xfrm>
            <a:off x="429932" y="68862"/>
            <a:ext cx="11391900" cy="1036909"/>
          </a:xfrm>
          <a:prstGeom prst="rect">
            <a:avLst/>
          </a:prstGeom>
          <a:solidFill>
            <a:schemeClr val="tx1">
              <a:lumMod val="75000"/>
              <a:lumOff val="25000"/>
            </a:schemeClr>
          </a:solidFill>
          <a:ln>
            <a:noFill/>
          </a:ln>
          <a:effectLst/>
        </p:spPr>
        <p:txBody>
          <a:bodyPr wrap="none" lIns="82945" tIns="41473" rIns="82945" bIns="41473" anchor="ctr"/>
          <a:lstStyle/>
          <a:p>
            <a:pPr>
              <a:defRPr/>
            </a:pPr>
            <a:endParaRPr lang="en-US"/>
          </a:p>
        </p:txBody>
      </p:sp>
      <p:sp>
        <p:nvSpPr>
          <p:cNvPr id="64" name="Rectangle 63">
            <a:extLst>
              <a:ext uri="{FF2B5EF4-FFF2-40B4-BE49-F238E27FC236}">
                <a16:creationId xmlns:a16="http://schemas.microsoft.com/office/drawing/2014/main" id="{6927595A-01E1-424B-AA1A-4973A262503B}"/>
              </a:ext>
            </a:extLst>
          </p:cNvPr>
          <p:cNvSpPr/>
          <p:nvPr/>
        </p:nvSpPr>
        <p:spPr>
          <a:xfrm rot="5400000">
            <a:off x="7341393" y="2982205"/>
            <a:ext cx="395287" cy="17417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D113F45-974D-6A4B-8824-592FB8A5FDC5}"/>
              </a:ext>
            </a:extLst>
          </p:cNvPr>
          <p:cNvSpPr/>
          <p:nvPr/>
        </p:nvSpPr>
        <p:spPr>
          <a:xfrm rot="671392">
            <a:off x="3807471" y="2247711"/>
            <a:ext cx="1067989" cy="992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A38C8F4-EE3C-4449-9A74-3FEED3B4DB52}"/>
              </a:ext>
            </a:extLst>
          </p:cNvPr>
          <p:cNvSpPr/>
          <p:nvPr/>
        </p:nvSpPr>
        <p:spPr>
          <a:xfrm rot="671392">
            <a:off x="10103922" y="3527417"/>
            <a:ext cx="1067989" cy="992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4C8AE3B-C306-8044-A003-26431B39F10D}"/>
              </a:ext>
            </a:extLst>
          </p:cNvPr>
          <p:cNvSpPr/>
          <p:nvPr/>
        </p:nvSpPr>
        <p:spPr>
          <a:xfrm>
            <a:off x="4780533" y="1936843"/>
            <a:ext cx="5518782" cy="1741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D7ECA695-6208-D24A-8A75-4F79DB482112}"/>
              </a:ext>
            </a:extLst>
          </p:cNvPr>
          <p:cNvSpPr/>
          <p:nvPr/>
        </p:nvSpPr>
        <p:spPr>
          <a:xfrm>
            <a:off x="4643442" y="1711645"/>
            <a:ext cx="137091" cy="2243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D2418F3-1726-3347-8720-74DD0E32D95A}"/>
              </a:ext>
            </a:extLst>
          </p:cNvPr>
          <p:cNvSpPr/>
          <p:nvPr/>
        </p:nvSpPr>
        <p:spPr>
          <a:xfrm>
            <a:off x="10294751" y="1711645"/>
            <a:ext cx="137091" cy="2243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9E6B401-29D3-A14B-8293-82EE4442B28D}"/>
              </a:ext>
            </a:extLst>
          </p:cNvPr>
          <p:cNvSpPr/>
          <p:nvPr/>
        </p:nvSpPr>
        <p:spPr>
          <a:xfrm>
            <a:off x="5882709" y="2262050"/>
            <a:ext cx="3218326" cy="11212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9D95952-8F59-9D49-B0A8-F409BD1AFEBD}"/>
              </a:ext>
            </a:extLst>
          </p:cNvPr>
          <p:cNvSpPr/>
          <p:nvPr/>
        </p:nvSpPr>
        <p:spPr>
          <a:xfrm>
            <a:off x="2154008" y="2751911"/>
            <a:ext cx="2489434" cy="1027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CFB6D46-A53F-DD41-AA9F-DD6193BC0E1D}"/>
              </a:ext>
            </a:extLst>
          </p:cNvPr>
          <p:cNvSpPr/>
          <p:nvPr/>
        </p:nvSpPr>
        <p:spPr>
          <a:xfrm rot="5400000">
            <a:off x="7456208" y="2999039"/>
            <a:ext cx="137091" cy="2243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AD0DDAF-3C8E-AD45-8374-FEA06DCE3FF8}"/>
              </a:ext>
            </a:extLst>
          </p:cNvPr>
          <p:cNvSpPr/>
          <p:nvPr/>
        </p:nvSpPr>
        <p:spPr>
          <a:xfrm>
            <a:off x="218734" y="2119170"/>
            <a:ext cx="1825058" cy="13938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3A9A62A-C2FD-8F4B-B905-FD920331A8C5}"/>
              </a:ext>
            </a:extLst>
          </p:cNvPr>
          <p:cNvSpPr/>
          <p:nvPr/>
        </p:nvSpPr>
        <p:spPr>
          <a:xfrm>
            <a:off x="81642" y="1922665"/>
            <a:ext cx="1099794" cy="1795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83414A7-C290-0D4D-89C7-B893421F55D1}"/>
              </a:ext>
            </a:extLst>
          </p:cNvPr>
          <p:cNvSpPr/>
          <p:nvPr/>
        </p:nvSpPr>
        <p:spPr>
          <a:xfrm rot="641745">
            <a:off x="10947214" y="3329155"/>
            <a:ext cx="914400" cy="8708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6BA98944-F14D-3B45-8538-99E2C17985F0}"/>
              </a:ext>
            </a:extLst>
          </p:cNvPr>
          <p:cNvSpPr/>
          <p:nvPr/>
        </p:nvSpPr>
        <p:spPr>
          <a:xfrm rot="641958">
            <a:off x="3163867" y="1737991"/>
            <a:ext cx="914400" cy="8708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108440E7-62FD-8749-BA90-5DF05909B462}"/>
              </a:ext>
            </a:extLst>
          </p:cNvPr>
          <p:cNvSpPr/>
          <p:nvPr/>
        </p:nvSpPr>
        <p:spPr>
          <a:xfrm rot="635701">
            <a:off x="11403077" y="3546405"/>
            <a:ext cx="78948" cy="3888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71A8DB13-19FE-714C-9A63-B42C17F05F25}"/>
              </a:ext>
            </a:extLst>
          </p:cNvPr>
          <p:cNvSpPr/>
          <p:nvPr/>
        </p:nvSpPr>
        <p:spPr>
          <a:xfrm rot="692658">
            <a:off x="3557524" y="1957403"/>
            <a:ext cx="78948" cy="3888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F7E5972D-0562-4347-A97C-8748B6F72216}"/>
              </a:ext>
            </a:extLst>
          </p:cNvPr>
          <p:cNvSpPr/>
          <p:nvPr/>
        </p:nvSpPr>
        <p:spPr>
          <a:xfrm rot="21008586">
            <a:off x="5249215" y="3210509"/>
            <a:ext cx="78948" cy="3888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A83A9EA-4894-FD43-B34E-B5AD03EF7761}"/>
              </a:ext>
            </a:extLst>
          </p:cNvPr>
          <p:cNvSpPr/>
          <p:nvPr/>
        </p:nvSpPr>
        <p:spPr>
          <a:xfrm rot="21008586">
            <a:off x="9738180" y="2301275"/>
            <a:ext cx="78948" cy="3888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802D24D-DD82-0D49-B9F5-1B613D5A3CBF}"/>
              </a:ext>
            </a:extLst>
          </p:cNvPr>
          <p:cNvSpPr/>
          <p:nvPr/>
        </p:nvSpPr>
        <p:spPr>
          <a:xfrm>
            <a:off x="2033246" y="1921126"/>
            <a:ext cx="137091" cy="17951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F7382ECB-825B-8540-B546-76C843209963}"/>
              </a:ext>
            </a:extLst>
          </p:cNvPr>
          <p:cNvCxnSpPr>
            <a:cxnSpLocks/>
          </p:cNvCxnSpPr>
          <p:nvPr/>
        </p:nvCxnSpPr>
        <p:spPr>
          <a:xfrm>
            <a:off x="11486636" y="3764583"/>
            <a:ext cx="1657864" cy="35602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21D132F-8CE9-5449-95B2-5A1161075D5D}"/>
              </a:ext>
            </a:extLst>
          </p:cNvPr>
          <p:cNvCxnSpPr>
            <a:cxnSpLocks/>
          </p:cNvCxnSpPr>
          <p:nvPr/>
        </p:nvCxnSpPr>
        <p:spPr>
          <a:xfrm flipV="1">
            <a:off x="9865532" y="1893484"/>
            <a:ext cx="2195575" cy="54646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5F5EA274-EBEA-5B49-BD58-D657A84B089A}"/>
              </a:ext>
            </a:extLst>
          </p:cNvPr>
          <p:cNvGrpSpPr/>
          <p:nvPr/>
        </p:nvGrpSpPr>
        <p:grpSpPr>
          <a:xfrm>
            <a:off x="9199845" y="2686094"/>
            <a:ext cx="497116" cy="265247"/>
            <a:chOff x="9461409" y="2460833"/>
            <a:chExt cx="497116" cy="265247"/>
          </a:xfrm>
        </p:grpSpPr>
        <p:sp>
          <p:nvSpPr>
            <p:cNvPr id="102" name="Trapezoid 101">
              <a:extLst>
                <a:ext uri="{FF2B5EF4-FFF2-40B4-BE49-F238E27FC236}">
                  <a16:creationId xmlns:a16="http://schemas.microsoft.com/office/drawing/2014/main" id="{B2597159-C8D1-E14D-B8AC-432A9EA469C2}"/>
                </a:ext>
              </a:extLst>
            </p:cNvPr>
            <p:cNvSpPr/>
            <p:nvPr/>
          </p:nvSpPr>
          <p:spPr>
            <a:xfrm rot="5400000">
              <a:off x="9396546" y="2525696"/>
              <a:ext cx="265247" cy="135522"/>
            </a:xfrm>
            <a:prstGeom prst="trapezoid">
              <a:avLst>
                <a:gd name="adj" fmla="val 582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0E2BA6B7-40EC-874D-A9E3-BCA5814522F3}"/>
                </a:ext>
              </a:extLst>
            </p:cNvPr>
            <p:cNvGrpSpPr/>
            <p:nvPr/>
          </p:nvGrpSpPr>
          <p:grpSpPr>
            <a:xfrm rot="16200000">
              <a:off x="9709658" y="2398103"/>
              <a:ext cx="135132" cy="362602"/>
              <a:chOff x="4662089" y="5752162"/>
              <a:chExt cx="212849" cy="540533"/>
            </a:xfrm>
          </p:grpSpPr>
          <p:sp>
            <p:nvSpPr>
              <p:cNvPr id="103" name="Freeform 102">
                <a:extLst>
                  <a:ext uri="{FF2B5EF4-FFF2-40B4-BE49-F238E27FC236}">
                    <a16:creationId xmlns:a16="http://schemas.microsoft.com/office/drawing/2014/main" id="{93BFD727-AD8E-4244-B932-207A4BCB49FF}"/>
                  </a:ext>
                </a:extLst>
              </p:cNvPr>
              <p:cNvSpPr/>
              <p:nvPr/>
            </p:nvSpPr>
            <p:spPr>
              <a:xfrm>
                <a:off x="4662089" y="5752163"/>
                <a:ext cx="108123" cy="540532"/>
              </a:xfrm>
              <a:custGeom>
                <a:avLst/>
                <a:gdLst>
                  <a:gd name="connsiteX0" fmla="*/ 0 w 108122"/>
                  <a:gd name="connsiteY0" fmla="*/ 0 h 540532"/>
                  <a:gd name="connsiteX1" fmla="*/ 108106 w 108122"/>
                  <a:gd name="connsiteY1" fmla="*/ 139637 h 540532"/>
                  <a:gd name="connsiteX2" fmla="*/ 9009 w 108122"/>
                  <a:gd name="connsiteY2" fmla="*/ 211708 h 540532"/>
                  <a:gd name="connsiteX3" fmla="*/ 99097 w 108122"/>
                  <a:gd name="connsiteY3" fmla="*/ 319814 h 540532"/>
                  <a:gd name="connsiteX4" fmla="*/ 4504 w 108122"/>
                  <a:gd name="connsiteY4" fmla="*/ 391885 h 540532"/>
                  <a:gd name="connsiteX5" fmla="*/ 63062 w 108122"/>
                  <a:gd name="connsiteY5" fmla="*/ 490983 h 540532"/>
                  <a:gd name="connsiteX6" fmla="*/ 54053 w 108122"/>
                  <a:gd name="connsiteY6" fmla="*/ 540532 h 5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122" h="540532">
                    <a:moveTo>
                      <a:pt x="0" y="0"/>
                    </a:moveTo>
                    <a:cubicBezTo>
                      <a:pt x="53302" y="52176"/>
                      <a:pt x="106605" y="104352"/>
                      <a:pt x="108106" y="139637"/>
                    </a:cubicBezTo>
                    <a:cubicBezTo>
                      <a:pt x="109607" y="174922"/>
                      <a:pt x="10510" y="181679"/>
                      <a:pt x="9009" y="211708"/>
                    </a:cubicBezTo>
                    <a:cubicBezTo>
                      <a:pt x="7508" y="241737"/>
                      <a:pt x="99848" y="289785"/>
                      <a:pt x="99097" y="319814"/>
                    </a:cubicBezTo>
                    <a:cubicBezTo>
                      <a:pt x="98346" y="349843"/>
                      <a:pt x="10510" y="363357"/>
                      <a:pt x="4504" y="391885"/>
                    </a:cubicBezTo>
                    <a:cubicBezTo>
                      <a:pt x="-1502" y="420413"/>
                      <a:pt x="54804" y="466209"/>
                      <a:pt x="63062" y="490983"/>
                    </a:cubicBezTo>
                    <a:cubicBezTo>
                      <a:pt x="71320" y="515757"/>
                      <a:pt x="37537" y="534526"/>
                      <a:pt x="54053" y="54053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a:extLst>
                  <a:ext uri="{FF2B5EF4-FFF2-40B4-BE49-F238E27FC236}">
                    <a16:creationId xmlns:a16="http://schemas.microsoft.com/office/drawing/2014/main" id="{2C964CA7-7EBC-7D4E-95A4-71A7AE671FCA}"/>
                  </a:ext>
                </a:extLst>
              </p:cNvPr>
              <p:cNvSpPr/>
              <p:nvPr/>
            </p:nvSpPr>
            <p:spPr>
              <a:xfrm rot="357799">
                <a:off x="4766816" y="5752162"/>
                <a:ext cx="108122" cy="540532"/>
              </a:xfrm>
              <a:custGeom>
                <a:avLst/>
                <a:gdLst>
                  <a:gd name="connsiteX0" fmla="*/ 0 w 108122"/>
                  <a:gd name="connsiteY0" fmla="*/ 0 h 540532"/>
                  <a:gd name="connsiteX1" fmla="*/ 108106 w 108122"/>
                  <a:gd name="connsiteY1" fmla="*/ 139637 h 540532"/>
                  <a:gd name="connsiteX2" fmla="*/ 9009 w 108122"/>
                  <a:gd name="connsiteY2" fmla="*/ 211708 h 540532"/>
                  <a:gd name="connsiteX3" fmla="*/ 99097 w 108122"/>
                  <a:gd name="connsiteY3" fmla="*/ 319814 h 540532"/>
                  <a:gd name="connsiteX4" fmla="*/ 4504 w 108122"/>
                  <a:gd name="connsiteY4" fmla="*/ 391885 h 540532"/>
                  <a:gd name="connsiteX5" fmla="*/ 63062 w 108122"/>
                  <a:gd name="connsiteY5" fmla="*/ 490983 h 540532"/>
                  <a:gd name="connsiteX6" fmla="*/ 54053 w 108122"/>
                  <a:gd name="connsiteY6" fmla="*/ 540532 h 5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122" h="540532">
                    <a:moveTo>
                      <a:pt x="0" y="0"/>
                    </a:moveTo>
                    <a:cubicBezTo>
                      <a:pt x="53302" y="52176"/>
                      <a:pt x="106605" y="104352"/>
                      <a:pt x="108106" y="139637"/>
                    </a:cubicBezTo>
                    <a:cubicBezTo>
                      <a:pt x="109607" y="174922"/>
                      <a:pt x="10510" y="181679"/>
                      <a:pt x="9009" y="211708"/>
                    </a:cubicBezTo>
                    <a:cubicBezTo>
                      <a:pt x="7508" y="241737"/>
                      <a:pt x="99848" y="289785"/>
                      <a:pt x="99097" y="319814"/>
                    </a:cubicBezTo>
                    <a:cubicBezTo>
                      <a:pt x="98346" y="349843"/>
                      <a:pt x="10510" y="363357"/>
                      <a:pt x="4504" y="391885"/>
                    </a:cubicBezTo>
                    <a:cubicBezTo>
                      <a:pt x="-1502" y="420413"/>
                      <a:pt x="54804" y="466209"/>
                      <a:pt x="63062" y="490983"/>
                    </a:cubicBezTo>
                    <a:cubicBezTo>
                      <a:pt x="71320" y="515757"/>
                      <a:pt x="37537" y="534526"/>
                      <a:pt x="54053" y="54053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1" name="Rectangle 110">
            <a:extLst>
              <a:ext uri="{FF2B5EF4-FFF2-40B4-BE49-F238E27FC236}">
                <a16:creationId xmlns:a16="http://schemas.microsoft.com/office/drawing/2014/main" id="{5F39A8CF-C02A-724E-961B-90FCBAAFF038}"/>
              </a:ext>
            </a:extLst>
          </p:cNvPr>
          <p:cNvSpPr/>
          <p:nvPr/>
        </p:nvSpPr>
        <p:spPr>
          <a:xfrm>
            <a:off x="8949128" y="2523196"/>
            <a:ext cx="295879" cy="162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CF26A615-0D9E-0F4E-99A2-4752878FF1F7}"/>
              </a:ext>
            </a:extLst>
          </p:cNvPr>
          <p:cNvSpPr/>
          <p:nvPr/>
        </p:nvSpPr>
        <p:spPr>
          <a:xfrm>
            <a:off x="8995234" y="3182939"/>
            <a:ext cx="295879" cy="162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F535C2D3-F576-1844-A1A6-E094B4FE448F}"/>
              </a:ext>
            </a:extLst>
          </p:cNvPr>
          <p:cNvSpPr/>
          <p:nvPr/>
        </p:nvSpPr>
        <p:spPr>
          <a:xfrm>
            <a:off x="5702672" y="2506245"/>
            <a:ext cx="295879" cy="162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6E8CF144-A710-2142-A560-15C618276860}"/>
              </a:ext>
            </a:extLst>
          </p:cNvPr>
          <p:cNvSpPr/>
          <p:nvPr/>
        </p:nvSpPr>
        <p:spPr>
          <a:xfrm>
            <a:off x="5732184" y="2751911"/>
            <a:ext cx="295879" cy="162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360A6F94-10D3-1340-82B5-41D0360EEAD8}"/>
              </a:ext>
            </a:extLst>
          </p:cNvPr>
          <p:cNvSpPr/>
          <p:nvPr/>
        </p:nvSpPr>
        <p:spPr>
          <a:xfrm>
            <a:off x="5770024" y="3168909"/>
            <a:ext cx="295879" cy="162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19155154-4360-0B4D-8F76-36377B0DAC0E}"/>
              </a:ext>
            </a:extLst>
          </p:cNvPr>
          <p:cNvCxnSpPr>
            <a:cxnSpLocks/>
            <a:stCxn id="80" idx="3"/>
          </p:cNvCxnSpPr>
          <p:nvPr/>
        </p:nvCxnSpPr>
        <p:spPr>
          <a:xfrm flipV="1">
            <a:off x="5327580" y="2507858"/>
            <a:ext cx="4363959" cy="8903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0E99924-429B-2643-B198-638BD0F3B1B2}"/>
              </a:ext>
            </a:extLst>
          </p:cNvPr>
          <p:cNvCxnSpPr>
            <a:cxnSpLocks/>
          </p:cNvCxnSpPr>
          <p:nvPr/>
        </p:nvCxnSpPr>
        <p:spPr>
          <a:xfrm>
            <a:off x="3621067" y="2150768"/>
            <a:ext cx="7783347" cy="158431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CC5D5608-054F-7346-A073-B4A605B498CE}"/>
              </a:ext>
            </a:extLst>
          </p:cNvPr>
          <p:cNvSpPr/>
          <p:nvPr/>
        </p:nvSpPr>
        <p:spPr>
          <a:xfrm>
            <a:off x="8835419" y="2745220"/>
            <a:ext cx="295879" cy="162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8230EC29-84C8-A442-9523-CFEAE1BA8135}"/>
              </a:ext>
            </a:extLst>
          </p:cNvPr>
          <p:cNvCxnSpPr>
            <a:cxnSpLocks/>
            <a:endCxn id="102" idx="2"/>
          </p:cNvCxnSpPr>
          <p:nvPr/>
        </p:nvCxnSpPr>
        <p:spPr>
          <a:xfrm>
            <a:off x="1087969" y="2811316"/>
            <a:ext cx="8111876" cy="7403"/>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BDA6D3B2-80FA-5444-967C-7817A7C3A62A}"/>
              </a:ext>
            </a:extLst>
          </p:cNvPr>
          <p:cNvSpPr/>
          <p:nvPr/>
        </p:nvSpPr>
        <p:spPr>
          <a:xfrm rot="663926">
            <a:off x="3095413" y="1837140"/>
            <a:ext cx="76616" cy="400447"/>
          </a:xfrm>
          <a:prstGeom prst="rect">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35269108-135E-1E45-808D-B31221CB0855}"/>
              </a:ext>
            </a:extLst>
          </p:cNvPr>
          <p:cNvSpPr/>
          <p:nvPr/>
        </p:nvSpPr>
        <p:spPr>
          <a:xfrm rot="663926">
            <a:off x="11852051" y="3650308"/>
            <a:ext cx="76616" cy="400447"/>
          </a:xfrm>
          <a:prstGeom prst="rect">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E3095EB9-A4B5-8142-9124-47FDF8A223CB}"/>
              </a:ext>
            </a:extLst>
          </p:cNvPr>
          <p:cNvSpPr/>
          <p:nvPr/>
        </p:nvSpPr>
        <p:spPr>
          <a:xfrm>
            <a:off x="10439519" y="2086373"/>
            <a:ext cx="76616" cy="400447"/>
          </a:xfrm>
          <a:prstGeom prst="rect">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AE7EE658-3B0C-F549-A423-5B15B581187E}"/>
              </a:ext>
            </a:extLst>
          </p:cNvPr>
          <p:cNvSpPr/>
          <p:nvPr/>
        </p:nvSpPr>
        <p:spPr>
          <a:xfrm>
            <a:off x="4554107" y="3324590"/>
            <a:ext cx="76616" cy="400447"/>
          </a:xfrm>
          <a:prstGeom prst="rect">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3" name="Straight Connector 122">
            <a:extLst>
              <a:ext uri="{FF2B5EF4-FFF2-40B4-BE49-F238E27FC236}">
                <a16:creationId xmlns:a16="http://schemas.microsoft.com/office/drawing/2014/main" id="{39CBDA38-BCBF-2C4C-968E-D67779FDDBF7}"/>
              </a:ext>
            </a:extLst>
          </p:cNvPr>
          <p:cNvCxnSpPr>
            <a:cxnSpLocks/>
          </p:cNvCxnSpPr>
          <p:nvPr/>
        </p:nvCxnSpPr>
        <p:spPr>
          <a:xfrm flipV="1">
            <a:off x="4112602" y="3424129"/>
            <a:ext cx="1126961" cy="20453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CB91BF5-A281-B843-8928-A1D0A57C36DE}"/>
              </a:ext>
            </a:extLst>
          </p:cNvPr>
          <p:cNvCxnSpPr>
            <a:cxnSpLocks/>
            <a:endCxn id="79" idx="1"/>
          </p:cNvCxnSpPr>
          <p:nvPr/>
        </p:nvCxnSpPr>
        <p:spPr>
          <a:xfrm>
            <a:off x="2868305" y="2006791"/>
            <a:ext cx="690018" cy="137128"/>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881CEA24-F8C1-B344-82F9-DB34BCF55417}"/>
              </a:ext>
            </a:extLst>
          </p:cNvPr>
          <p:cNvGrpSpPr/>
          <p:nvPr/>
        </p:nvGrpSpPr>
        <p:grpSpPr>
          <a:xfrm>
            <a:off x="3886654" y="3495721"/>
            <a:ext cx="169606" cy="319394"/>
            <a:chOff x="3864209" y="3848987"/>
            <a:chExt cx="351603" cy="716877"/>
          </a:xfrm>
        </p:grpSpPr>
        <p:cxnSp>
          <p:nvCxnSpPr>
            <p:cNvPr id="130" name="Straight Connector 129">
              <a:extLst>
                <a:ext uri="{FF2B5EF4-FFF2-40B4-BE49-F238E27FC236}">
                  <a16:creationId xmlns:a16="http://schemas.microsoft.com/office/drawing/2014/main" id="{F1D82E48-5C1C-084C-81FE-1DD83D704789}"/>
                </a:ext>
              </a:extLst>
            </p:cNvPr>
            <p:cNvCxnSpPr>
              <a:cxnSpLocks/>
            </p:cNvCxnSpPr>
            <p:nvPr/>
          </p:nvCxnSpPr>
          <p:spPr>
            <a:xfrm>
              <a:off x="3864937" y="4037359"/>
              <a:ext cx="350875"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19B10C9-6FF8-9A44-98C9-281FBF224DC4}"/>
                </a:ext>
              </a:extLst>
            </p:cNvPr>
            <p:cNvCxnSpPr>
              <a:cxnSpLocks/>
            </p:cNvCxnSpPr>
            <p:nvPr/>
          </p:nvCxnSpPr>
          <p:spPr>
            <a:xfrm flipV="1">
              <a:off x="4056321" y="3848987"/>
              <a:ext cx="0" cy="716877"/>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28" name="Triangle 127">
              <a:extLst>
                <a:ext uri="{FF2B5EF4-FFF2-40B4-BE49-F238E27FC236}">
                  <a16:creationId xmlns:a16="http://schemas.microsoft.com/office/drawing/2014/main" id="{0DF34469-CFD8-1E49-A292-94C96A3E111F}"/>
                </a:ext>
              </a:extLst>
            </p:cNvPr>
            <p:cNvSpPr/>
            <p:nvPr/>
          </p:nvSpPr>
          <p:spPr>
            <a:xfrm>
              <a:off x="3907465" y="4045390"/>
              <a:ext cx="296264" cy="344921"/>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71D62CD2-54FD-A042-AEE8-2C92EC645723}"/>
                </a:ext>
              </a:extLst>
            </p:cNvPr>
            <p:cNvCxnSpPr>
              <a:cxnSpLocks/>
            </p:cNvCxnSpPr>
            <p:nvPr/>
          </p:nvCxnSpPr>
          <p:spPr>
            <a:xfrm flipV="1">
              <a:off x="3864209" y="4188292"/>
              <a:ext cx="191386" cy="20201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F39A258-0CC5-9D4E-9EE6-A8F2EF37517A}"/>
                </a:ext>
              </a:extLst>
            </p:cNvPr>
            <p:cNvCxnSpPr>
              <a:cxnSpLocks/>
            </p:cNvCxnSpPr>
            <p:nvPr/>
          </p:nvCxnSpPr>
          <p:spPr>
            <a:xfrm flipV="1">
              <a:off x="4012343" y="4114550"/>
              <a:ext cx="191386" cy="202019"/>
            </a:xfrm>
            <a:prstGeom prst="line">
              <a:avLst/>
            </a:prstGeom>
            <a:ln w="12700">
              <a:tailEnd type="stealt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F4156E6-C412-3141-B582-4D0DE30E4BA6}"/>
                </a:ext>
              </a:extLst>
            </p:cNvPr>
            <p:cNvCxnSpPr>
              <a:cxnSpLocks/>
            </p:cNvCxnSpPr>
            <p:nvPr/>
          </p:nvCxnSpPr>
          <p:spPr>
            <a:xfrm flipV="1">
              <a:off x="4013067" y="4188292"/>
              <a:ext cx="42528" cy="13891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6B8756F6-810A-2041-B1D8-CA7378B0B4FA}"/>
              </a:ext>
            </a:extLst>
          </p:cNvPr>
          <p:cNvGrpSpPr/>
          <p:nvPr/>
        </p:nvGrpSpPr>
        <p:grpSpPr>
          <a:xfrm>
            <a:off x="2652633" y="1820283"/>
            <a:ext cx="169606" cy="319394"/>
            <a:chOff x="3864209" y="3848987"/>
            <a:chExt cx="351603" cy="716877"/>
          </a:xfrm>
        </p:grpSpPr>
        <p:cxnSp>
          <p:nvCxnSpPr>
            <p:cNvPr id="154" name="Straight Connector 153">
              <a:extLst>
                <a:ext uri="{FF2B5EF4-FFF2-40B4-BE49-F238E27FC236}">
                  <a16:creationId xmlns:a16="http://schemas.microsoft.com/office/drawing/2014/main" id="{19423F70-1199-714B-A6C2-7C9ACA0A495C}"/>
                </a:ext>
              </a:extLst>
            </p:cNvPr>
            <p:cNvCxnSpPr>
              <a:cxnSpLocks/>
            </p:cNvCxnSpPr>
            <p:nvPr/>
          </p:nvCxnSpPr>
          <p:spPr>
            <a:xfrm>
              <a:off x="3864937" y="4037359"/>
              <a:ext cx="350875"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324FD98-4D10-834D-9F37-CC47887C0832}"/>
                </a:ext>
              </a:extLst>
            </p:cNvPr>
            <p:cNvCxnSpPr>
              <a:cxnSpLocks/>
            </p:cNvCxnSpPr>
            <p:nvPr/>
          </p:nvCxnSpPr>
          <p:spPr>
            <a:xfrm flipV="1">
              <a:off x="4056321" y="3848987"/>
              <a:ext cx="0" cy="716877"/>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56" name="Triangle 155">
              <a:extLst>
                <a:ext uri="{FF2B5EF4-FFF2-40B4-BE49-F238E27FC236}">
                  <a16:creationId xmlns:a16="http://schemas.microsoft.com/office/drawing/2014/main" id="{2EE6ED47-8349-F649-8220-43A9FBA8F535}"/>
                </a:ext>
              </a:extLst>
            </p:cNvPr>
            <p:cNvSpPr/>
            <p:nvPr/>
          </p:nvSpPr>
          <p:spPr>
            <a:xfrm>
              <a:off x="3907465" y="4045390"/>
              <a:ext cx="296264" cy="344921"/>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7" name="Straight Connector 156">
              <a:extLst>
                <a:ext uri="{FF2B5EF4-FFF2-40B4-BE49-F238E27FC236}">
                  <a16:creationId xmlns:a16="http://schemas.microsoft.com/office/drawing/2014/main" id="{DFDF386A-8B0E-8743-9488-DB2B3C5962A1}"/>
                </a:ext>
              </a:extLst>
            </p:cNvPr>
            <p:cNvCxnSpPr>
              <a:cxnSpLocks/>
            </p:cNvCxnSpPr>
            <p:nvPr/>
          </p:nvCxnSpPr>
          <p:spPr>
            <a:xfrm flipV="1">
              <a:off x="3864209" y="4188292"/>
              <a:ext cx="191386" cy="20201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4537EFEA-91C5-7B4A-A801-6CF8E7B1218F}"/>
                </a:ext>
              </a:extLst>
            </p:cNvPr>
            <p:cNvCxnSpPr>
              <a:cxnSpLocks/>
            </p:cNvCxnSpPr>
            <p:nvPr/>
          </p:nvCxnSpPr>
          <p:spPr>
            <a:xfrm flipV="1">
              <a:off x="4012343" y="4114550"/>
              <a:ext cx="191386" cy="202019"/>
            </a:xfrm>
            <a:prstGeom prst="line">
              <a:avLst/>
            </a:prstGeom>
            <a:ln w="12700">
              <a:tailEnd type="stealth"/>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817055A-3DFE-1F4E-BF70-45143D7AC7E1}"/>
                </a:ext>
              </a:extLst>
            </p:cNvPr>
            <p:cNvCxnSpPr>
              <a:cxnSpLocks/>
            </p:cNvCxnSpPr>
            <p:nvPr/>
          </p:nvCxnSpPr>
          <p:spPr>
            <a:xfrm flipV="1">
              <a:off x="4013067" y="4188292"/>
              <a:ext cx="42528" cy="13891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162" name="Rectangle 161">
            <a:extLst>
              <a:ext uri="{FF2B5EF4-FFF2-40B4-BE49-F238E27FC236}">
                <a16:creationId xmlns:a16="http://schemas.microsoft.com/office/drawing/2014/main" id="{E1A92545-379D-B84A-BC1E-6EBC01131672}"/>
              </a:ext>
            </a:extLst>
          </p:cNvPr>
          <p:cNvSpPr/>
          <p:nvPr/>
        </p:nvSpPr>
        <p:spPr>
          <a:xfrm>
            <a:off x="-1" y="5002305"/>
            <a:ext cx="12192001" cy="1739446"/>
          </a:xfrm>
          <a:prstGeom prst="rect">
            <a:avLst/>
          </a:prstGeom>
          <a:solidFill>
            <a:schemeClr val="accent6">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a:extLst>
              <a:ext uri="{FF2B5EF4-FFF2-40B4-BE49-F238E27FC236}">
                <a16:creationId xmlns:a16="http://schemas.microsoft.com/office/drawing/2014/main" id="{1698600D-7BCC-C647-9339-19765B85A6A7}"/>
              </a:ext>
            </a:extLst>
          </p:cNvPr>
          <p:cNvSpPr/>
          <p:nvPr/>
        </p:nvSpPr>
        <p:spPr>
          <a:xfrm>
            <a:off x="7926398" y="5502437"/>
            <a:ext cx="2766962" cy="67362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Straight Arrow Connector 167">
            <a:extLst>
              <a:ext uri="{FF2B5EF4-FFF2-40B4-BE49-F238E27FC236}">
                <a16:creationId xmlns:a16="http://schemas.microsoft.com/office/drawing/2014/main" id="{276C892C-8476-3D4D-87E1-169CC8974487}"/>
              </a:ext>
            </a:extLst>
          </p:cNvPr>
          <p:cNvCxnSpPr>
            <a:cxnSpLocks/>
          </p:cNvCxnSpPr>
          <p:nvPr/>
        </p:nvCxnSpPr>
        <p:spPr>
          <a:xfrm>
            <a:off x="169356" y="6446368"/>
            <a:ext cx="2291002" cy="10447"/>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37E441C3-1006-E545-A455-B6CDBFE5B684}"/>
              </a:ext>
            </a:extLst>
          </p:cNvPr>
          <p:cNvCxnSpPr>
            <a:cxnSpLocks/>
          </p:cNvCxnSpPr>
          <p:nvPr/>
        </p:nvCxnSpPr>
        <p:spPr>
          <a:xfrm>
            <a:off x="218734" y="5923859"/>
            <a:ext cx="2291002" cy="10447"/>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B782EB59-34C7-704A-A746-E44FD63B0B41}"/>
              </a:ext>
            </a:extLst>
          </p:cNvPr>
          <p:cNvCxnSpPr>
            <a:cxnSpLocks/>
          </p:cNvCxnSpPr>
          <p:nvPr/>
        </p:nvCxnSpPr>
        <p:spPr>
          <a:xfrm>
            <a:off x="169356" y="5361889"/>
            <a:ext cx="2291002" cy="10447"/>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59CEE104-61F2-2A4A-B85B-1DDE49984AD6}"/>
              </a:ext>
            </a:extLst>
          </p:cNvPr>
          <p:cNvSpPr txBox="1"/>
          <p:nvPr/>
        </p:nvSpPr>
        <p:spPr>
          <a:xfrm>
            <a:off x="155699" y="4193696"/>
            <a:ext cx="2740815" cy="584775"/>
          </a:xfrm>
          <a:prstGeom prst="rect">
            <a:avLst/>
          </a:prstGeom>
          <a:noFill/>
        </p:spPr>
        <p:txBody>
          <a:bodyPr wrap="none" rtlCol="0">
            <a:spAutoFit/>
          </a:bodyPr>
          <a:lstStyle/>
          <a:p>
            <a:r>
              <a:rPr lang="en-US" sz="1600" dirty="0"/>
              <a:t>Divergence ~ 1 </a:t>
            </a:r>
            <a:r>
              <a:rPr lang="en-US" sz="1600" dirty="0" err="1"/>
              <a:t>mrad</a:t>
            </a:r>
            <a:endParaRPr lang="en-US" sz="1600" dirty="0"/>
          </a:p>
          <a:p>
            <a:r>
              <a:rPr lang="en-US" sz="1600" dirty="0"/>
              <a:t>(2 mm nozzle 1.5 meter away) </a:t>
            </a:r>
          </a:p>
        </p:txBody>
      </p:sp>
      <p:sp>
        <p:nvSpPr>
          <p:cNvPr id="174" name="TextBox 173">
            <a:extLst>
              <a:ext uri="{FF2B5EF4-FFF2-40B4-BE49-F238E27FC236}">
                <a16:creationId xmlns:a16="http://schemas.microsoft.com/office/drawing/2014/main" id="{D99FA68B-2BD5-BB40-A7CC-1EA326516F30}"/>
              </a:ext>
            </a:extLst>
          </p:cNvPr>
          <p:cNvSpPr txBox="1"/>
          <p:nvPr/>
        </p:nvSpPr>
        <p:spPr>
          <a:xfrm>
            <a:off x="3712859" y="5339857"/>
            <a:ext cx="1175322" cy="369332"/>
          </a:xfrm>
          <a:prstGeom prst="rect">
            <a:avLst/>
          </a:prstGeom>
          <a:noFill/>
        </p:spPr>
        <p:txBody>
          <a:bodyPr wrap="none" rtlCol="0">
            <a:spAutoFit/>
          </a:bodyPr>
          <a:lstStyle/>
          <a:p>
            <a:r>
              <a:rPr lang="en-US" dirty="0"/>
              <a:t>w=130 um</a:t>
            </a:r>
          </a:p>
        </p:txBody>
      </p:sp>
      <p:sp>
        <p:nvSpPr>
          <p:cNvPr id="175" name="TextBox 174">
            <a:extLst>
              <a:ext uri="{FF2B5EF4-FFF2-40B4-BE49-F238E27FC236}">
                <a16:creationId xmlns:a16="http://schemas.microsoft.com/office/drawing/2014/main" id="{8E206D56-2B42-4A44-ACC6-BF9748E18AEF}"/>
              </a:ext>
            </a:extLst>
          </p:cNvPr>
          <p:cNvSpPr txBox="1"/>
          <p:nvPr/>
        </p:nvSpPr>
        <p:spPr>
          <a:xfrm>
            <a:off x="8628046" y="5052642"/>
            <a:ext cx="1175322" cy="369332"/>
          </a:xfrm>
          <a:prstGeom prst="rect">
            <a:avLst/>
          </a:prstGeom>
          <a:noFill/>
        </p:spPr>
        <p:txBody>
          <a:bodyPr wrap="none" rtlCol="0">
            <a:spAutoFit/>
          </a:bodyPr>
          <a:lstStyle/>
          <a:p>
            <a:r>
              <a:rPr lang="en-US" dirty="0"/>
              <a:t>w=650 um</a:t>
            </a:r>
          </a:p>
        </p:txBody>
      </p:sp>
      <p:sp>
        <p:nvSpPr>
          <p:cNvPr id="176" name="Trapezoid 175">
            <a:extLst>
              <a:ext uri="{FF2B5EF4-FFF2-40B4-BE49-F238E27FC236}">
                <a16:creationId xmlns:a16="http://schemas.microsoft.com/office/drawing/2014/main" id="{53F8964E-D32B-DD47-A271-E1BB4E0BE356}"/>
              </a:ext>
            </a:extLst>
          </p:cNvPr>
          <p:cNvSpPr/>
          <p:nvPr/>
        </p:nvSpPr>
        <p:spPr>
          <a:xfrm rot="16200000">
            <a:off x="8380572" y="2140859"/>
            <a:ext cx="211392" cy="7411468"/>
          </a:xfrm>
          <a:prstGeom prst="trapezoid">
            <a:avLst>
              <a:gd name="adj" fmla="val 30206"/>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C05AB9E3-D166-EB41-B438-C67BABBA018D}"/>
              </a:ext>
            </a:extLst>
          </p:cNvPr>
          <p:cNvSpPr/>
          <p:nvPr/>
        </p:nvSpPr>
        <p:spPr>
          <a:xfrm>
            <a:off x="3596998" y="5792705"/>
            <a:ext cx="1452558" cy="11800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extBox 176">
            <a:extLst>
              <a:ext uri="{FF2B5EF4-FFF2-40B4-BE49-F238E27FC236}">
                <a16:creationId xmlns:a16="http://schemas.microsoft.com/office/drawing/2014/main" id="{00053EA4-E5DF-5A49-AA26-E7DEF1B1D25D}"/>
              </a:ext>
            </a:extLst>
          </p:cNvPr>
          <p:cNvSpPr txBox="1"/>
          <p:nvPr/>
        </p:nvSpPr>
        <p:spPr>
          <a:xfrm>
            <a:off x="3495024" y="186804"/>
            <a:ext cx="5648149" cy="769441"/>
          </a:xfrm>
          <a:prstGeom prst="rect">
            <a:avLst/>
          </a:prstGeom>
          <a:noFill/>
        </p:spPr>
        <p:txBody>
          <a:bodyPr wrap="none" rtlCol="0">
            <a:spAutoFit/>
          </a:bodyPr>
          <a:lstStyle/>
          <a:p>
            <a:r>
              <a:rPr lang="en-US" sz="4400" dirty="0">
                <a:solidFill>
                  <a:schemeClr val="bg1"/>
                </a:solidFill>
              </a:rPr>
              <a:t>Experimental Geometry</a:t>
            </a:r>
          </a:p>
        </p:txBody>
      </p:sp>
      <p:sp>
        <p:nvSpPr>
          <p:cNvPr id="178" name="TextBox 177">
            <a:extLst>
              <a:ext uri="{FF2B5EF4-FFF2-40B4-BE49-F238E27FC236}">
                <a16:creationId xmlns:a16="http://schemas.microsoft.com/office/drawing/2014/main" id="{1A893CE5-92AE-E545-A515-B8716E904238}"/>
              </a:ext>
            </a:extLst>
          </p:cNvPr>
          <p:cNvSpPr txBox="1"/>
          <p:nvPr/>
        </p:nvSpPr>
        <p:spPr>
          <a:xfrm rot="821397">
            <a:off x="4880896" y="2115022"/>
            <a:ext cx="792205" cy="369332"/>
          </a:xfrm>
          <a:prstGeom prst="rect">
            <a:avLst/>
          </a:prstGeom>
          <a:noFill/>
        </p:spPr>
        <p:txBody>
          <a:bodyPr wrap="none" rtlCol="0">
            <a:spAutoFit/>
          </a:bodyPr>
          <a:lstStyle/>
          <a:p>
            <a:r>
              <a:rPr lang="en-US" dirty="0"/>
              <a:t>~10 W</a:t>
            </a:r>
          </a:p>
        </p:txBody>
      </p:sp>
      <p:sp>
        <p:nvSpPr>
          <p:cNvPr id="179" name="TextBox 178">
            <a:extLst>
              <a:ext uri="{FF2B5EF4-FFF2-40B4-BE49-F238E27FC236}">
                <a16:creationId xmlns:a16="http://schemas.microsoft.com/office/drawing/2014/main" id="{019382EE-B294-7841-8E8D-5A5A330DF315}"/>
              </a:ext>
            </a:extLst>
          </p:cNvPr>
          <p:cNvSpPr txBox="1"/>
          <p:nvPr/>
        </p:nvSpPr>
        <p:spPr>
          <a:xfrm rot="21026377">
            <a:off x="6327378" y="3063637"/>
            <a:ext cx="792205" cy="369332"/>
          </a:xfrm>
          <a:prstGeom prst="rect">
            <a:avLst/>
          </a:prstGeom>
          <a:noFill/>
        </p:spPr>
        <p:txBody>
          <a:bodyPr wrap="none" rtlCol="0">
            <a:spAutoFit/>
          </a:bodyPr>
          <a:lstStyle/>
          <a:p>
            <a:r>
              <a:rPr lang="en-US" dirty="0"/>
              <a:t>~50 W</a:t>
            </a:r>
          </a:p>
        </p:txBody>
      </p:sp>
      <p:sp>
        <p:nvSpPr>
          <p:cNvPr id="180" name="TextBox 179">
            <a:extLst>
              <a:ext uri="{FF2B5EF4-FFF2-40B4-BE49-F238E27FC236}">
                <a16:creationId xmlns:a16="http://schemas.microsoft.com/office/drawing/2014/main" id="{E0AD00AF-4353-244C-9FCE-3ED3EC7BD46F}"/>
              </a:ext>
            </a:extLst>
          </p:cNvPr>
          <p:cNvSpPr txBox="1"/>
          <p:nvPr/>
        </p:nvSpPr>
        <p:spPr>
          <a:xfrm>
            <a:off x="9125818" y="2844039"/>
            <a:ext cx="1229696" cy="523220"/>
          </a:xfrm>
          <a:prstGeom prst="rect">
            <a:avLst/>
          </a:prstGeom>
          <a:noFill/>
        </p:spPr>
        <p:txBody>
          <a:bodyPr wrap="none" rtlCol="0">
            <a:spAutoFit/>
          </a:bodyPr>
          <a:lstStyle/>
          <a:p>
            <a:r>
              <a:rPr lang="en-US" sz="1400" dirty="0" err="1"/>
              <a:t>Channeltron</a:t>
            </a:r>
            <a:endParaRPr lang="en-US" sz="1400" dirty="0"/>
          </a:p>
          <a:p>
            <a:r>
              <a:rPr lang="en-US" sz="1400" dirty="0"/>
              <a:t>~2% efficiency</a:t>
            </a:r>
          </a:p>
        </p:txBody>
      </p:sp>
      <p:sp>
        <p:nvSpPr>
          <p:cNvPr id="181" name="TextBox 180">
            <a:extLst>
              <a:ext uri="{FF2B5EF4-FFF2-40B4-BE49-F238E27FC236}">
                <a16:creationId xmlns:a16="http://schemas.microsoft.com/office/drawing/2014/main" id="{B670DCD7-A518-1C47-A817-D56D8770D21F}"/>
              </a:ext>
            </a:extLst>
          </p:cNvPr>
          <p:cNvSpPr txBox="1"/>
          <p:nvPr/>
        </p:nvSpPr>
        <p:spPr>
          <a:xfrm>
            <a:off x="87283" y="2141415"/>
            <a:ext cx="1903919" cy="646331"/>
          </a:xfrm>
          <a:prstGeom prst="rect">
            <a:avLst/>
          </a:prstGeom>
          <a:noFill/>
        </p:spPr>
        <p:txBody>
          <a:bodyPr wrap="none" rtlCol="0">
            <a:spAutoFit/>
          </a:bodyPr>
          <a:lstStyle/>
          <a:p>
            <a:r>
              <a:rPr lang="en-US" dirty="0"/>
              <a:t>From RF discharge</a:t>
            </a:r>
          </a:p>
          <a:p>
            <a:r>
              <a:rPr lang="en-US" dirty="0"/>
              <a:t>And </a:t>
            </a:r>
            <a:r>
              <a:rPr lang="en-US" dirty="0" err="1"/>
              <a:t>cryo</a:t>
            </a:r>
            <a:r>
              <a:rPr lang="en-US" dirty="0"/>
              <a:t> nozzle</a:t>
            </a:r>
          </a:p>
        </p:txBody>
      </p:sp>
      <p:sp>
        <p:nvSpPr>
          <p:cNvPr id="187" name="TextBox 186">
            <a:extLst>
              <a:ext uri="{FF2B5EF4-FFF2-40B4-BE49-F238E27FC236}">
                <a16:creationId xmlns:a16="http://schemas.microsoft.com/office/drawing/2014/main" id="{3F891CC4-73DC-C540-8F4C-620B92E44CF5}"/>
              </a:ext>
            </a:extLst>
          </p:cNvPr>
          <p:cNvSpPr txBox="1"/>
          <p:nvPr/>
        </p:nvSpPr>
        <p:spPr>
          <a:xfrm>
            <a:off x="6886072" y="1929638"/>
            <a:ext cx="970458" cy="369332"/>
          </a:xfrm>
          <a:prstGeom prst="rect">
            <a:avLst/>
          </a:prstGeom>
          <a:noFill/>
        </p:spPr>
        <p:txBody>
          <a:bodyPr wrap="none" rtlCol="0">
            <a:spAutoFit/>
          </a:bodyPr>
          <a:lstStyle/>
          <a:p>
            <a:r>
              <a:rPr lang="en-US" dirty="0"/>
              <a:t>10</a:t>
            </a:r>
            <a:r>
              <a:rPr lang="en-US" baseline="30000" dirty="0"/>
              <a:t>-7</a:t>
            </a:r>
            <a:r>
              <a:rPr lang="en-US" dirty="0"/>
              <a:t> Torr</a:t>
            </a:r>
          </a:p>
        </p:txBody>
      </p:sp>
      <p:cxnSp>
        <p:nvCxnSpPr>
          <p:cNvPr id="191" name="Straight Arrow Connector 190">
            <a:extLst>
              <a:ext uri="{FF2B5EF4-FFF2-40B4-BE49-F238E27FC236}">
                <a16:creationId xmlns:a16="http://schemas.microsoft.com/office/drawing/2014/main" id="{8118C29F-8066-CE42-AD1E-F3C1C78760CB}"/>
              </a:ext>
            </a:extLst>
          </p:cNvPr>
          <p:cNvCxnSpPr>
            <a:cxnSpLocks/>
          </p:cNvCxnSpPr>
          <p:nvPr/>
        </p:nvCxnSpPr>
        <p:spPr>
          <a:xfrm>
            <a:off x="4300520" y="6475843"/>
            <a:ext cx="4944487" cy="0"/>
          </a:xfrm>
          <a:prstGeom prst="straightConnector1">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BF6726C4-DD7C-7948-8600-175562454EA7}"/>
              </a:ext>
            </a:extLst>
          </p:cNvPr>
          <p:cNvCxnSpPr>
            <a:cxnSpLocks/>
          </p:cNvCxnSpPr>
          <p:nvPr/>
        </p:nvCxnSpPr>
        <p:spPr>
          <a:xfrm>
            <a:off x="4823171" y="2882108"/>
            <a:ext cx="537691" cy="9962"/>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7240CA81-8612-CC4B-BB0C-160369BE06BE}"/>
              </a:ext>
            </a:extLst>
          </p:cNvPr>
          <p:cNvCxnSpPr>
            <a:cxnSpLocks/>
          </p:cNvCxnSpPr>
          <p:nvPr/>
        </p:nvCxnSpPr>
        <p:spPr>
          <a:xfrm>
            <a:off x="4300520" y="6272944"/>
            <a:ext cx="0" cy="396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C1C883F-B834-394C-9661-2BDF30610BB9}"/>
              </a:ext>
            </a:extLst>
          </p:cNvPr>
          <p:cNvCxnSpPr>
            <a:cxnSpLocks/>
          </p:cNvCxnSpPr>
          <p:nvPr/>
        </p:nvCxnSpPr>
        <p:spPr>
          <a:xfrm>
            <a:off x="9244224" y="6272944"/>
            <a:ext cx="0" cy="443160"/>
          </a:xfrm>
          <a:prstGeom prst="line">
            <a:avLst/>
          </a:prstGeom>
        </p:spPr>
        <p:style>
          <a:lnRef idx="1">
            <a:schemeClr val="accent1"/>
          </a:lnRef>
          <a:fillRef idx="0">
            <a:schemeClr val="accent1"/>
          </a:fillRef>
          <a:effectRef idx="0">
            <a:schemeClr val="accent1"/>
          </a:effectRef>
          <a:fontRef idx="minor">
            <a:schemeClr val="tx1"/>
          </a:fontRef>
        </p:style>
      </p:cxnSp>
      <p:sp>
        <p:nvSpPr>
          <p:cNvPr id="203" name="TextBox 202">
            <a:extLst>
              <a:ext uri="{FF2B5EF4-FFF2-40B4-BE49-F238E27FC236}">
                <a16:creationId xmlns:a16="http://schemas.microsoft.com/office/drawing/2014/main" id="{46590112-98A3-CD40-9AB0-528A2C82135E}"/>
              </a:ext>
            </a:extLst>
          </p:cNvPr>
          <p:cNvSpPr txBox="1"/>
          <p:nvPr/>
        </p:nvSpPr>
        <p:spPr>
          <a:xfrm>
            <a:off x="6351109" y="6187838"/>
            <a:ext cx="753732" cy="369332"/>
          </a:xfrm>
          <a:prstGeom prst="rect">
            <a:avLst/>
          </a:prstGeom>
          <a:noFill/>
        </p:spPr>
        <p:txBody>
          <a:bodyPr wrap="none" rtlCol="0">
            <a:spAutoFit/>
          </a:bodyPr>
          <a:lstStyle/>
          <a:p>
            <a:r>
              <a:rPr lang="en-US" dirty="0"/>
              <a:t>15 cm</a:t>
            </a:r>
          </a:p>
        </p:txBody>
      </p:sp>
      <p:sp>
        <p:nvSpPr>
          <p:cNvPr id="204" name="TextBox 203">
            <a:extLst>
              <a:ext uri="{FF2B5EF4-FFF2-40B4-BE49-F238E27FC236}">
                <a16:creationId xmlns:a16="http://schemas.microsoft.com/office/drawing/2014/main" id="{F9635815-23AE-8446-B742-97F73635F9FC}"/>
              </a:ext>
            </a:extLst>
          </p:cNvPr>
          <p:cNvSpPr txBox="1"/>
          <p:nvPr/>
        </p:nvSpPr>
        <p:spPr>
          <a:xfrm>
            <a:off x="1920565" y="1533224"/>
            <a:ext cx="1157305" cy="338554"/>
          </a:xfrm>
          <a:prstGeom prst="rect">
            <a:avLst/>
          </a:prstGeom>
          <a:noFill/>
        </p:spPr>
        <p:txBody>
          <a:bodyPr wrap="none" rtlCol="0">
            <a:spAutoFit/>
          </a:bodyPr>
          <a:lstStyle/>
          <a:p>
            <a:r>
              <a:rPr lang="en-US" sz="1600" dirty="0"/>
              <a:t>photodiode</a:t>
            </a:r>
          </a:p>
        </p:txBody>
      </p:sp>
      <p:sp>
        <p:nvSpPr>
          <p:cNvPr id="206" name="TextBox 205">
            <a:extLst>
              <a:ext uri="{FF2B5EF4-FFF2-40B4-BE49-F238E27FC236}">
                <a16:creationId xmlns:a16="http://schemas.microsoft.com/office/drawing/2014/main" id="{8404C966-155B-F64B-AF57-D15980961BA2}"/>
              </a:ext>
            </a:extLst>
          </p:cNvPr>
          <p:cNvSpPr txBox="1"/>
          <p:nvPr/>
        </p:nvSpPr>
        <p:spPr>
          <a:xfrm rot="20800902">
            <a:off x="8117197" y="2388186"/>
            <a:ext cx="894797" cy="369332"/>
          </a:xfrm>
          <a:prstGeom prst="rect">
            <a:avLst/>
          </a:prstGeom>
          <a:noFill/>
        </p:spPr>
        <p:txBody>
          <a:bodyPr wrap="none" rtlCol="0">
            <a:spAutoFit/>
          </a:bodyPr>
          <a:lstStyle/>
          <a:p>
            <a:r>
              <a:rPr lang="en-US" dirty="0"/>
              <a:t>778 nm</a:t>
            </a:r>
          </a:p>
        </p:txBody>
      </p:sp>
      <p:sp>
        <p:nvSpPr>
          <p:cNvPr id="207" name="TextBox 206">
            <a:extLst>
              <a:ext uri="{FF2B5EF4-FFF2-40B4-BE49-F238E27FC236}">
                <a16:creationId xmlns:a16="http://schemas.microsoft.com/office/drawing/2014/main" id="{1DE3CE00-0348-E04E-BFBF-5B26B09273CD}"/>
              </a:ext>
            </a:extLst>
          </p:cNvPr>
          <p:cNvSpPr txBox="1"/>
          <p:nvPr/>
        </p:nvSpPr>
        <p:spPr>
          <a:xfrm rot="636511">
            <a:off x="5976151" y="2375088"/>
            <a:ext cx="894797" cy="369332"/>
          </a:xfrm>
          <a:prstGeom prst="rect">
            <a:avLst/>
          </a:prstGeom>
          <a:noFill/>
        </p:spPr>
        <p:txBody>
          <a:bodyPr wrap="none" rtlCol="0">
            <a:spAutoFit/>
          </a:bodyPr>
          <a:lstStyle/>
          <a:p>
            <a:r>
              <a:rPr lang="en-US" dirty="0"/>
              <a:t>243 nm</a:t>
            </a:r>
          </a:p>
        </p:txBody>
      </p:sp>
      <p:sp>
        <p:nvSpPr>
          <p:cNvPr id="208" name="Rectangle 207">
            <a:extLst>
              <a:ext uri="{FF2B5EF4-FFF2-40B4-BE49-F238E27FC236}">
                <a16:creationId xmlns:a16="http://schemas.microsoft.com/office/drawing/2014/main" id="{47CA4D7F-B1AA-E745-9317-7DF997E42F68}"/>
              </a:ext>
            </a:extLst>
          </p:cNvPr>
          <p:cNvSpPr/>
          <p:nvPr/>
        </p:nvSpPr>
        <p:spPr>
          <a:xfrm rot="577737">
            <a:off x="3509927" y="1944831"/>
            <a:ext cx="75020" cy="10486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CADFC021-FE01-724B-88EB-CB6900B438D3}"/>
              </a:ext>
            </a:extLst>
          </p:cNvPr>
          <p:cNvSpPr/>
          <p:nvPr/>
        </p:nvSpPr>
        <p:spPr>
          <a:xfrm rot="577737">
            <a:off x="3453080" y="2224457"/>
            <a:ext cx="75020" cy="10486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E5AC9A9E-9C5A-424F-9339-C64A6E7B806B}"/>
              </a:ext>
            </a:extLst>
          </p:cNvPr>
          <p:cNvSpPr/>
          <p:nvPr/>
        </p:nvSpPr>
        <p:spPr>
          <a:xfrm rot="20998563">
            <a:off x="5142571" y="3225086"/>
            <a:ext cx="75020" cy="10486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4B65B67A-BD40-514A-A126-51E35A275927}"/>
              </a:ext>
            </a:extLst>
          </p:cNvPr>
          <p:cNvSpPr/>
          <p:nvPr/>
        </p:nvSpPr>
        <p:spPr>
          <a:xfrm rot="20967005">
            <a:off x="5189048" y="3503462"/>
            <a:ext cx="75020" cy="10486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extBox 218">
            <a:extLst>
              <a:ext uri="{FF2B5EF4-FFF2-40B4-BE49-F238E27FC236}">
                <a16:creationId xmlns:a16="http://schemas.microsoft.com/office/drawing/2014/main" id="{0522CF78-45D9-9841-99CB-ADE26FC1BA0A}"/>
              </a:ext>
            </a:extLst>
          </p:cNvPr>
          <p:cNvSpPr txBox="1"/>
          <p:nvPr/>
        </p:nvSpPr>
        <p:spPr>
          <a:xfrm>
            <a:off x="6383511" y="3361241"/>
            <a:ext cx="2447786" cy="307777"/>
          </a:xfrm>
          <a:prstGeom prst="rect">
            <a:avLst/>
          </a:prstGeom>
          <a:noFill/>
        </p:spPr>
        <p:txBody>
          <a:bodyPr wrap="none" rtlCol="0">
            <a:spAutoFit/>
          </a:bodyPr>
          <a:lstStyle/>
          <a:p>
            <a:r>
              <a:rPr lang="en-US" sz="1400" dirty="0"/>
              <a:t>Faraday cage  and Mag. Shields</a:t>
            </a:r>
          </a:p>
        </p:txBody>
      </p:sp>
      <p:cxnSp>
        <p:nvCxnSpPr>
          <p:cNvPr id="99" name="Straight Arrow Connector 98">
            <a:extLst>
              <a:ext uri="{FF2B5EF4-FFF2-40B4-BE49-F238E27FC236}">
                <a16:creationId xmlns:a16="http://schemas.microsoft.com/office/drawing/2014/main" id="{5EDECA2C-E2E9-2040-9AFB-2DED7BA43CD9}"/>
              </a:ext>
            </a:extLst>
          </p:cNvPr>
          <p:cNvCxnSpPr>
            <a:cxnSpLocks/>
          </p:cNvCxnSpPr>
          <p:nvPr/>
        </p:nvCxnSpPr>
        <p:spPr>
          <a:xfrm>
            <a:off x="9797635" y="2816706"/>
            <a:ext cx="1023527" cy="3551"/>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023B9C1-69F2-0E45-A4F8-768F99AFE25A}"/>
              </a:ext>
            </a:extLst>
          </p:cNvPr>
          <p:cNvSpPr txBox="1"/>
          <p:nvPr/>
        </p:nvSpPr>
        <p:spPr>
          <a:xfrm>
            <a:off x="10820426" y="2621786"/>
            <a:ext cx="1207895" cy="369332"/>
          </a:xfrm>
          <a:prstGeom prst="rect">
            <a:avLst/>
          </a:prstGeom>
          <a:noFill/>
        </p:spPr>
        <p:txBody>
          <a:bodyPr wrap="none" rtlCol="0">
            <a:spAutoFit/>
          </a:bodyPr>
          <a:lstStyle/>
          <a:p>
            <a:r>
              <a:rPr lang="en-US" dirty="0"/>
              <a:t>To Counter</a:t>
            </a:r>
          </a:p>
        </p:txBody>
      </p:sp>
    </p:spTree>
    <p:extLst>
      <p:ext uri="{BB962C8B-B14F-4D97-AF65-F5344CB8AC3E}">
        <p14:creationId xmlns:p14="http://schemas.microsoft.com/office/powerpoint/2010/main" val="4175309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AC1231-C50B-434B-93CF-C6E241F2357B}"/>
              </a:ext>
            </a:extLst>
          </p:cNvPr>
          <p:cNvPicPr>
            <a:picLocks noChangeAspect="1"/>
          </p:cNvPicPr>
          <p:nvPr/>
        </p:nvPicPr>
        <p:blipFill>
          <a:blip r:embed="rId2"/>
          <a:stretch>
            <a:fillRect/>
          </a:stretch>
        </p:blipFill>
        <p:spPr>
          <a:xfrm>
            <a:off x="355131" y="2296886"/>
            <a:ext cx="5277850" cy="3555839"/>
          </a:xfrm>
          <a:prstGeom prst="rect">
            <a:avLst/>
          </a:prstGeom>
        </p:spPr>
      </p:pic>
      <p:pic>
        <p:nvPicPr>
          <p:cNvPr id="6" name="Picture 5">
            <a:extLst>
              <a:ext uri="{FF2B5EF4-FFF2-40B4-BE49-F238E27FC236}">
                <a16:creationId xmlns:a16="http://schemas.microsoft.com/office/drawing/2014/main" id="{3BF2463E-8057-F34E-9B1B-3F5C4FCF5573}"/>
              </a:ext>
            </a:extLst>
          </p:cNvPr>
          <p:cNvPicPr>
            <a:picLocks noChangeAspect="1"/>
          </p:cNvPicPr>
          <p:nvPr/>
        </p:nvPicPr>
        <p:blipFill>
          <a:blip r:embed="rId3"/>
          <a:stretch>
            <a:fillRect/>
          </a:stretch>
        </p:blipFill>
        <p:spPr>
          <a:xfrm>
            <a:off x="6559019" y="2195286"/>
            <a:ext cx="5277850" cy="3552013"/>
          </a:xfrm>
          <a:prstGeom prst="rect">
            <a:avLst/>
          </a:prstGeom>
        </p:spPr>
      </p:pic>
      <p:sp>
        <p:nvSpPr>
          <p:cNvPr id="7" name="Rectangle 6">
            <a:extLst>
              <a:ext uri="{FF2B5EF4-FFF2-40B4-BE49-F238E27FC236}">
                <a16:creationId xmlns:a16="http://schemas.microsoft.com/office/drawing/2014/main" id="{2FCEA0C8-1FEC-754E-899C-1C75A74C6C28}"/>
              </a:ext>
            </a:extLst>
          </p:cNvPr>
          <p:cNvSpPr>
            <a:spLocks noChangeArrowheads="1"/>
          </p:cNvSpPr>
          <p:nvPr/>
        </p:nvSpPr>
        <p:spPr bwMode="auto">
          <a:xfrm>
            <a:off x="429932" y="68862"/>
            <a:ext cx="11391900" cy="1036909"/>
          </a:xfrm>
          <a:prstGeom prst="rect">
            <a:avLst/>
          </a:prstGeom>
          <a:solidFill>
            <a:schemeClr val="tx1">
              <a:lumMod val="75000"/>
              <a:lumOff val="25000"/>
            </a:schemeClr>
          </a:solidFill>
          <a:ln>
            <a:noFill/>
          </a:ln>
          <a:effectLst/>
        </p:spPr>
        <p:txBody>
          <a:bodyPr wrap="none" lIns="82945" tIns="41473" rIns="82945" bIns="41473" anchor="ctr"/>
          <a:lstStyle/>
          <a:p>
            <a:pPr>
              <a:defRPr/>
            </a:pPr>
            <a:endParaRPr lang="en-US"/>
          </a:p>
        </p:txBody>
      </p:sp>
      <p:sp>
        <p:nvSpPr>
          <p:cNvPr id="8" name="TextBox 7">
            <a:extLst>
              <a:ext uri="{FF2B5EF4-FFF2-40B4-BE49-F238E27FC236}">
                <a16:creationId xmlns:a16="http://schemas.microsoft.com/office/drawing/2014/main" id="{E9685C5D-2A6B-214B-A04E-5730501D5698}"/>
              </a:ext>
            </a:extLst>
          </p:cNvPr>
          <p:cNvSpPr txBox="1"/>
          <p:nvPr/>
        </p:nvSpPr>
        <p:spPr>
          <a:xfrm>
            <a:off x="3495024" y="186804"/>
            <a:ext cx="6435416" cy="769441"/>
          </a:xfrm>
          <a:prstGeom prst="rect">
            <a:avLst/>
          </a:prstGeom>
          <a:noFill/>
        </p:spPr>
        <p:txBody>
          <a:bodyPr wrap="none" rtlCol="0">
            <a:spAutoFit/>
          </a:bodyPr>
          <a:lstStyle/>
          <a:p>
            <a:r>
              <a:rPr lang="en-US" sz="4400" dirty="0">
                <a:solidFill>
                  <a:schemeClr val="bg1"/>
                </a:solidFill>
              </a:rPr>
              <a:t>AC Stark shift extrapolation</a:t>
            </a:r>
          </a:p>
        </p:txBody>
      </p:sp>
      <p:sp>
        <p:nvSpPr>
          <p:cNvPr id="9" name="TextBox 8">
            <a:extLst>
              <a:ext uri="{FF2B5EF4-FFF2-40B4-BE49-F238E27FC236}">
                <a16:creationId xmlns:a16="http://schemas.microsoft.com/office/drawing/2014/main" id="{2163E2CE-6B1A-DD49-8CDD-CF556BF0CACD}"/>
              </a:ext>
            </a:extLst>
          </p:cNvPr>
          <p:cNvSpPr txBox="1"/>
          <p:nvPr/>
        </p:nvSpPr>
        <p:spPr>
          <a:xfrm>
            <a:off x="19050" y="6076949"/>
            <a:ext cx="7387856" cy="461665"/>
          </a:xfrm>
          <a:prstGeom prst="rect">
            <a:avLst/>
          </a:prstGeom>
          <a:noFill/>
        </p:spPr>
        <p:txBody>
          <a:bodyPr wrap="none" rtlCol="0">
            <a:spAutoFit/>
          </a:bodyPr>
          <a:lstStyle/>
          <a:p>
            <a:r>
              <a:rPr lang="en-US" sz="2400" dirty="0"/>
              <a:t>~10 kHz count rates, 1 second per point, 30 seconds/scan </a:t>
            </a:r>
          </a:p>
        </p:txBody>
      </p:sp>
      <p:sp>
        <p:nvSpPr>
          <p:cNvPr id="10" name="TextBox 9">
            <a:extLst>
              <a:ext uri="{FF2B5EF4-FFF2-40B4-BE49-F238E27FC236}">
                <a16:creationId xmlns:a16="http://schemas.microsoft.com/office/drawing/2014/main" id="{66247DFC-B845-4F4E-B223-72C0D2AF87EC}"/>
              </a:ext>
            </a:extLst>
          </p:cNvPr>
          <p:cNvSpPr txBox="1"/>
          <p:nvPr/>
        </p:nvSpPr>
        <p:spPr>
          <a:xfrm>
            <a:off x="7703902" y="5958141"/>
            <a:ext cx="3918189" cy="830997"/>
          </a:xfrm>
          <a:prstGeom prst="rect">
            <a:avLst/>
          </a:prstGeom>
          <a:noFill/>
        </p:spPr>
        <p:txBody>
          <a:bodyPr wrap="none" rtlCol="0">
            <a:spAutoFit/>
          </a:bodyPr>
          <a:lstStyle/>
          <a:p>
            <a:r>
              <a:rPr lang="en-US" sz="2400" dirty="0"/>
              <a:t>~200 scans per day</a:t>
            </a:r>
          </a:p>
          <a:p>
            <a:r>
              <a:rPr lang="en-US" sz="2400" dirty="0"/>
              <a:t>~ 5 kHz determination (6e-12)</a:t>
            </a:r>
          </a:p>
        </p:txBody>
      </p:sp>
    </p:spTree>
    <p:extLst>
      <p:ext uri="{BB962C8B-B14F-4D97-AF65-F5344CB8AC3E}">
        <p14:creationId xmlns:p14="http://schemas.microsoft.com/office/powerpoint/2010/main" val="72900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EE53A3-A9DE-7A44-B682-115AD5C179C8}"/>
              </a:ext>
            </a:extLst>
          </p:cNvPr>
          <p:cNvSpPr>
            <a:spLocks noChangeArrowheads="1"/>
          </p:cNvSpPr>
          <p:nvPr/>
        </p:nvSpPr>
        <p:spPr bwMode="auto">
          <a:xfrm>
            <a:off x="400050" y="259362"/>
            <a:ext cx="11391900" cy="1036909"/>
          </a:xfrm>
          <a:prstGeom prst="rect">
            <a:avLst/>
          </a:prstGeom>
          <a:solidFill>
            <a:schemeClr val="tx1">
              <a:lumMod val="75000"/>
              <a:lumOff val="25000"/>
            </a:schemeClr>
          </a:solidFill>
          <a:ln>
            <a:noFill/>
          </a:ln>
          <a:effectLst/>
        </p:spPr>
        <p:txBody>
          <a:bodyPr wrap="none" lIns="82945" tIns="41473" rIns="82945" bIns="41473" anchor="ctr"/>
          <a:lstStyle/>
          <a:p>
            <a:pPr algn="ctr"/>
            <a:r>
              <a:rPr lang="en-US" sz="3200" dirty="0">
                <a:solidFill>
                  <a:schemeClr val="bg1"/>
                </a:solidFill>
              </a:rPr>
              <a:t>DC Stark Shift Characterization – Comparison with experiment</a:t>
            </a:r>
          </a:p>
        </p:txBody>
      </p:sp>
      <p:sp>
        <p:nvSpPr>
          <p:cNvPr id="12" name="TextBox 11">
            <a:extLst>
              <a:ext uri="{FF2B5EF4-FFF2-40B4-BE49-F238E27FC236}">
                <a16:creationId xmlns:a16="http://schemas.microsoft.com/office/drawing/2014/main" id="{802FA99B-43B3-2F4B-9F52-B65E8A93ED03}"/>
              </a:ext>
            </a:extLst>
          </p:cNvPr>
          <p:cNvSpPr txBox="1"/>
          <p:nvPr/>
        </p:nvSpPr>
        <p:spPr>
          <a:xfrm>
            <a:off x="3822012" y="1628322"/>
            <a:ext cx="4547976" cy="461665"/>
          </a:xfrm>
          <a:prstGeom prst="rect">
            <a:avLst/>
          </a:prstGeom>
          <a:noFill/>
        </p:spPr>
        <p:txBody>
          <a:bodyPr wrap="none" rtlCol="0">
            <a:spAutoFit/>
          </a:bodyPr>
          <a:lstStyle/>
          <a:p>
            <a:r>
              <a:rPr lang="en-US" sz="2400" dirty="0"/>
              <a:t>2S-12D</a:t>
            </a:r>
            <a:r>
              <a:rPr lang="en-US" sz="2400" baseline="-25000" dirty="0"/>
              <a:t>5/2 </a:t>
            </a:r>
            <a:r>
              <a:rPr lang="en-US" sz="2400" dirty="0"/>
              <a:t>Simulation with 3 mV/cm</a:t>
            </a:r>
          </a:p>
        </p:txBody>
      </p:sp>
      <p:pic>
        <p:nvPicPr>
          <p:cNvPr id="3" name="Picture 2">
            <a:extLst>
              <a:ext uri="{FF2B5EF4-FFF2-40B4-BE49-F238E27FC236}">
                <a16:creationId xmlns:a16="http://schemas.microsoft.com/office/drawing/2014/main" id="{B05B13D7-C886-6444-93DD-95C6366D0737}"/>
              </a:ext>
            </a:extLst>
          </p:cNvPr>
          <p:cNvPicPr>
            <a:picLocks noChangeAspect="1"/>
          </p:cNvPicPr>
          <p:nvPr/>
        </p:nvPicPr>
        <p:blipFill>
          <a:blip r:embed="rId2"/>
          <a:stretch>
            <a:fillRect/>
          </a:stretch>
        </p:blipFill>
        <p:spPr>
          <a:xfrm>
            <a:off x="2011120" y="2422038"/>
            <a:ext cx="7535653" cy="4176600"/>
          </a:xfrm>
          <a:prstGeom prst="rect">
            <a:avLst/>
          </a:prstGeom>
        </p:spPr>
      </p:pic>
      <p:sp>
        <p:nvSpPr>
          <p:cNvPr id="5" name="Rectangle 4">
            <a:extLst>
              <a:ext uri="{FF2B5EF4-FFF2-40B4-BE49-F238E27FC236}">
                <a16:creationId xmlns:a16="http://schemas.microsoft.com/office/drawing/2014/main" id="{E891CCF3-78C8-9748-AC71-392F0293B79B}"/>
              </a:ext>
            </a:extLst>
          </p:cNvPr>
          <p:cNvSpPr/>
          <p:nvPr/>
        </p:nvSpPr>
        <p:spPr>
          <a:xfrm>
            <a:off x="2011120" y="2422038"/>
            <a:ext cx="559552" cy="579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6329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023833-F998-1640-B6E6-48E691ED481D}"/>
              </a:ext>
            </a:extLst>
          </p:cNvPr>
          <p:cNvPicPr>
            <a:picLocks noChangeAspect="1"/>
          </p:cNvPicPr>
          <p:nvPr/>
        </p:nvPicPr>
        <p:blipFill>
          <a:blip r:embed="rId2"/>
          <a:stretch>
            <a:fillRect/>
          </a:stretch>
        </p:blipFill>
        <p:spPr>
          <a:xfrm>
            <a:off x="482546" y="2262661"/>
            <a:ext cx="5692819" cy="3647621"/>
          </a:xfrm>
          <a:prstGeom prst="rect">
            <a:avLst/>
          </a:prstGeom>
        </p:spPr>
      </p:pic>
      <p:sp>
        <p:nvSpPr>
          <p:cNvPr id="5" name="Rectangle 4">
            <a:extLst>
              <a:ext uri="{FF2B5EF4-FFF2-40B4-BE49-F238E27FC236}">
                <a16:creationId xmlns:a16="http://schemas.microsoft.com/office/drawing/2014/main" id="{8A41F519-5855-7344-A70F-A20D47D1E86D}"/>
              </a:ext>
            </a:extLst>
          </p:cNvPr>
          <p:cNvSpPr>
            <a:spLocks noChangeArrowheads="1"/>
          </p:cNvSpPr>
          <p:nvPr/>
        </p:nvSpPr>
        <p:spPr bwMode="auto">
          <a:xfrm>
            <a:off x="400050" y="259362"/>
            <a:ext cx="11391900" cy="1036909"/>
          </a:xfrm>
          <a:prstGeom prst="rect">
            <a:avLst/>
          </a:prstGeom>
          <a:solidFill>
            <a:schemeClr val="tx1">
              <a:lumMod val="75000"/>
              <a:lumOff val="25000"/>
            </a:schemeClr>
          </a:solidFill>
          <a:ln>
            <a:noFill/>
          </a:ln>
          <a:effectLst/>
        </p:spPr>
        <p:txBody>
          <a:bodyPr wrap="none" lIns="82945" tIns="41473" rIns="82945" bIns="41473" anchor="ctr"/>
          <a:lstStyle/>
          <a:p>
            <a:pPr algn="ctr"/>
            <a:r>
              <a:rPr lang="en-US" sz="3200" dirty="0">
                <a:solidFill>
                  <a:schemeClr val="bg1"/>
                </a:solidFill>
              </a:rPr>
              <a:t>Total Result of Measurement run</a:t>
            </a:r>
          </a:p>
        </p:txBody>
      </p:sp>
      <p:sp>
        <p:nvSpPr>
          <p:cNvPr id="6" name="TextBox 5">
            <a:extLst>
              <a:ext uri="{FF2B5EF4-FFF2-40B4-BE49-F238E27FC236}">
                <a16:creationId xmlns:a16="http://schemas.microsoft.com/office/drawing/2014/main" id="{4B1D35F9-74C5-494E-957C-165B9D89C092}"/>
              </a:ext>
            </a:extLst>
          </p:cNvPr>
          <p:cNvSpPr txBox="1"/>
          <p:nvPr/>
        </p:nvSpPr>
        <p:spPr>
          <a:xfrm>
            <a:off x="7929802" y="2262661"/>
            <a:ext cx="3862148" cy="3785652"/>
          </a:xfrm>
          <a:prstGeom prst="rect">
            <a:avLst/>
          </a:prstGeom>
          <a:noFill/>
        </p:spPr>
        <p:txBody>
          <a:bodyPr wrap="none" rtlCol="0">
            <a:spAutoFit/>
          </a:bodyPr>
          <a:lstStyle/>
          <a:p>
            <a:r>
              <a:rPr lang="en-US" sz="2400" u="sng" dirty="0"/>
              <a:t>Summary</a:t>
            </a:r>
          </a:p>
          <a:p>
            <a:endParaRPr lang="en-US" sz="2400" u="sng" dirty="0"/>
          </a:p>
          <a:p>
            <a:r>
              <a:rPr lang="en-US" sz="2400" dirty="0"/>
              <a:t>Proton radius puzzle: ~20 kHz</a:t>
            </a:r>
          </a:p>
          <a:p>
            <a:endParaRPr lang="en-US" sz="2400" dirty="0"/>
          </a:p>
          <a:p>
            <a:r>
              <a:rPr lang="en-US" sz="2400" dirty="0"/>
              <a:t>Total  uncertainty: 2.0 kHz</a:t>
            </a:r>
          </a:p>
          <a:p>
            <a:endParaRPr lang="en-US" sz="2400" dirty="0"/>
          </a:p>
          <a:p>
            <a:r>
              <a:rPr lang="en-US" sz="2400" dirty="0"/>
              <a:t>17 days of data</a:t>
            </a:r>
          </a:p>
          <a:p>
            <a:endParaRPr lang="en-US" sz="2400" dirty="0"/>
          </a:p>
          <a:p>
            <a:r>
              <a:rPr lang="en-US" sz="2400" dirty="0"/>
              <a:t>2.6e-12 fractional uncertainty</a:t>
            </a:r>
          </a:p>
          <a:p>
            <a:r>
              <a:rPr lang="en-US" sz="2400" dirty="0"/>
              <a:t> </a:t>
            </a:r>
          </a:p>
        </p:txBody>
      </p:sp>
      <p:pic>
        <p:nvPicPr>
          <p:cNvPr id="3" name="Picture 2">
            <a:extLst>
              <a:ext uri="{FF2B5EF4-FFF2-40B4-BE49-F238E27FC236}">
                <a16:creationId xmlns:a16="http://schemas.microsoft.com/office/drawing/2014/main" id="{DECD8EB6-8B59-934E-8ECE-0E364C0D89E5}"/>
              </a:ext>
            </a:extLst>
          </p:cNvPr>
          <p:cNvPicPr>
            <a:picLocks noChangeAspect="1"/>
          </p:cNvPicPr>
          <p:nvPr/>
        </p:nvPicPr>
        <p:blipFill>
          <a:blip r:embed="rId3"/>
          <a:stretch>
            <a:fillRect/>
          </a:stretch>
        </p:blipFill>
        <p:spPr>
          <a:xfrm>
            <a:off x="6350181" y="1956809"/>
            <a:ext cx="5692819" cy="3964794"/>
          </a:xfrm>
          <a:prstGeom prst="rect">
            <a:avLst/>
          </a:prstGeom>
        </p:spPr>
      </p:pic>
    </p:spTree>
    <p:extLst>
      <p:ext uri="{BB962C8B-B14F-4D97-AF65-F5344CB8AC3E}">
        <p14:creationId xmlns:p14="http://schemas.microsoft.com/office/powerpoint/2010/main" val="661369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9207EB-CFA8-CD4E-AFF8-46E085E9149B}"/>
              </a:ext>
            </a:extLst>
          </p:cNvPr>
          <p:cNvSpPr>
            <a:spLocks noChangeArrowheads="1"/>
          </p:cNvSpPr>
          <p:nvPr/>
        </p:nvSpPr>
        <p:spPr bwMode="auto">
          <a:xfrm>
            <a:off x="400050" y="259362"/>
            <a:ext cx="11391900" cy="1036909"/>
          </a:xfrm>
          <a:prstGeom prst="rect">
            <a:avLst/>
          </a:prstGeom>
          <a:solidFill>
            <a:schemeClr val="tx1">
              <a:lumMod val="75000"/>
              <a:lumOff val="25000"/>
            </a:schemeClr>
          </a:solidFill>
          <a:ln>
            <a:noFill/>
          </a:ln>
          <a:effectLst/>
        </p:spPr>
        <p:txBody>
          <a:bodyPr wrap="none" lIns="82945" tIns="41473" rIns="82945" bIns="41473" anchor="ctr"/>
          <a:lstStyle/>
          <a:p>
            <a:pPr algn="ctr"/>
            <a:r>
              <a:rPr lang="en-US" sz="3200" dirty="0">
                <a:solidFill>
                  <a:schemeClr val="bg1"/>
                </a:solidFill>
              </a:rPr>
              <a:t>Proton Radius Puzzle</a:t>
            </a:r>
          </a:p>
        </p:txBody>
      </p:sp>
      <p:pic>
        <p:nvPicPr>
          <p:cNvPr id="5" name="Picture 4">
            <a:extLst>
              <a:ext uri="{FF2B5EF4-FFF2-40B4-BE49-F238E27FC236}">
                <a16:creationId xmlns:a16="http://schemas.microsoft.com/office/drawing/2014/main" id="{61F40EA2-92F8-5749-A74F-D2C7D561C816}"/>
              </a:ext>
            </a:extLst>
          </p:cNvPr>
          <p:cNvPicPr>
            <a:picLocks noChangeAspect="1"/>
          </p:cNvPicPr>
          <p:nvPr/>
        </p:nvPicPr>
        <p:blipFill>
          <a:blip r:embed="rId2"/>
          <a:stretch>
            <a:fillRect/>
          </a:stretch>
        </p:blipFill>
        <p:spPr>
          <a:xfrm>
            <a:off x="2098145" y="1296271"/>
            <a:ext cx="7995710" cy="4642101"/>
          </a:xfrm>
          <a:prstGeom prst="rect">
            <a:avLst/>
          </a:prstGeom>
        </p:spPr>
      </p:pic>
      <p:sp>
        <p:nvSpPr>
          <p:cNvPr id="11" name="TextBox 10">
            <a:extLst>
              <a:ext uri="{FF2B5EF4-FFF2-40B4-BE49-F238E27FC236}">
                <a16:creationId xmlns:a16="http://schemas.microsoft.com/office/drawing/2014/main" id="{922E7E46-614E-004E-9185-296D10CF7413}"/>
              </a:ext>
            </a:extLst>
          </p:cNvPr>
          <p:cNvSpPr txBox="1"/>
          <p:nvPr/>
        </p:nvSpPr>
        <p:spPr>
          <a:xfrm>
            <a:off x="2605177" y="5938372"/>
            <a:ext cx="4549643" cy="923330"/>
          </a:xfrm>
          <a:prstGeom prst="rect">
            <a:avLst/>
          </a:prstGeom>
          <a:noFill/>
        </p:spPr>
        <p:txBody>
          <a:bodyPr wrap="none" rtlCol="0">
            <a:spAutoFit/>
          </a:bodyPr>
          <a:lstStyle/>
          <a:p>
            <a:r>
              <a:rPr lang="en-US" dirty="0"/>
              <a:t>See CODATA 2018 and</a:t>
            </a:r>
          </a:p>
          <a:p>
            <a:pPr marL="342900" indent="-342900">
              <a:buAutoNum type="arabicParenR"/>
            </a:pPr>
            <a:r>
              <a:rPr lang="en-US" dirty="0"/>
              <a:t>A. </a:t>
            </a:r>
            <a:r>
              <a:rPr lang="en-US" dirty="0" err="1"/>
              <a:t>Grinin</a:t>
            </a:r>
            <a:r>
              <a:rPr lang="en-US" dirty="0"/>
              <a:t> et al, Science </a:t>
            </a:r>
            <a:r>
              <a:rPr lang="en-US" b="1" dirty="0"/>
              <a:t>370</a:t>
            </a:r>
            <a:r>
              <a:rPr lang="en-US" dirty="0"/>
              <a:t>, 1061 (2020).</a:t>
            </a:r>
          </a:p>
          <a:p>
            <a:pPr marL="342900" indent="-342900">
              <a:buAutoNum type="arabicParenR"/>
            </a:pPr>
            <a:r>
              <a:rPr lang="en-US" dirty="0"/>
              <a:t>N. </a:t>
            </a:r>
            <a:r>
              <a:rPr lang="en-US" dirty="0" err="1"/>
              <a:t>Bezginov</a:t>
            </a:r>
            <a:r>
              <a:rPr lang="en-US" dirty="0"/>
              <a:t> et al, Science </a:t>
            </a:r>
            <a:r>
              <a:rPr lang="en-US" b="1" dirty="0"/>
              <a:t>365</a:t>
            </a:r>
            <a:r>
              <a:rPr lang="en-US" dirty="0"/>
              <a:t>, 1007 (2019)</a:t>
            </a:r>
          </a:p>
        </p:txBody>
      </p:sp>
      <p:pic>
        <p:nvPicPr>
          <p:cNvPr id="2" name="Picture 1">
            <a:extLst>
              <a:ext uri="{FF2B5EF4-FFF2-40B4-BE49-F238E27FC236}">
                <a16:creationId xmlns:a16="http://schemas.microsoft.com/office/drawing/2014/main" id="{51EBEE25-E334-4744-8F32-2A99AFD2355E}"/>
              </a:ext>
            </a:extLst>
          </p:cNvPr>
          <p:cNvPicPr>
            <a:picLocks noChangeAspect="1"/>
          </p:cNvPicPr>
          <p:nvPr/>
        </p:nvPicPr>
        <p:blipFill>
          <a:blip r:embed="rId3"/>
          <a:stretch>
            <a:fillRect/>
          </a:stretch>
        </p:blipFill>
        <p:spPr>
          <a:xfrm>
            <a:off x="1302588" y="1504230"/>
            <a:ext cx="9586823" cy="4434142"/>
          </a:xfrm>
          <a:prstGeom prst="rect">
            <a:avLst/>
          </a:prstGeom>
          <a:ln>
            <a:solidFill>
              <a:schemeClr val="tx1"/>
            </a:solidFill>
          </a:ln>
        </p:spPr>
      </p:pic>
    </p:spTree>
    <p:extLst>
      <p:ext uri="{BB962C8B-B14F-4D97-AF65-F5344CB8AC3E}">
        <p14:creationId xmlns:p14="http://schemas.microsoft.com/office/powerpoint/2010/main" val="1432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textwidth=20cm&#10;\begin{document}&#10;Randolf Pohl {\sl et al.} Nature 466, 312 (2010); Aldo Antognini {\sl et al.} Science 339, 417 (2013)&#10;\end{document}&#10;"/>
  <p:tag name="FILENAME" val="TP_tmp"/>
  <p:tag name="FORMAT" val="bmp256"/>
  <p:tag name="RES" val="300"/>
  <p:tag name="BLEND" val="0"/>
  <p:tag name="TRANSPARENT" val="1"/>
  <p:tag name="TBUG" val="0"/>
  <p:tag name="ALLOWFS" val="0"/>
  <p:tag name="ORIGWIDTH" val="392"/>
  <p:tag name="PICTUREFILESIZE" val="763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33646</TotalTime>
  <Words>1842</Words>
  <Application>Microsoft Macintosh PowerPoint</Application>
  <PresentationFormat>Widescreen</PresentationFormat>
  <Paragraphs>202</Paragraphs>
  <Slides>24</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Andale Mono</vt:lpstr>
      <vt:lpstr>Arial</vt:lpstr>
      <vt:lpstr>Avenir Book</vt:lpstr>
      <vt:lpstr>Bahnschrift Light Condensed</vt:lpstr>
      <vt:lpstr>Calibri</vt:lpstr>
      <vt:lpstr>Calibri Light</vt:lpstr>
      <vt:lpstr>Cambria Math</vt:lpstr>
      <vt:lpstr>Times New Roman</vt:lpstr>
      <vt:lpstr>Office Theme</vt:lpstr>
      <vt:lpstr>Hydrogen Atom Spectroscopy at Colorado State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Optical deceleration of atomic hydrogen</vt:lpstr>
      <vt:lpstr>PowerPoint Presentation</vt:lpstr>
      <vt:lpstr>PowerPoint Presentation</vt:lpstr>
      <vt:lpstr>Slowing process</vt:lpstr>
      <vt:lpstr>Deceleration method</vt:lpstr>
      <vt:lpstr>Deceleration characterization</vt:lpstr>
      <vt:lpstr>Results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Yost,Dylan</dc:creator>
  <cp:lastModifiedBy>Yost Lab</cp:lastModifiedBy>
  <cp:revision>163</cp:revision>
  <dcterms:created xsi:type="dcterms:W3CDTF">2019-09-12T16:30:02Z</dcterms:created>
  <dcterms:modified xsi:type="dcterms:W3CDTF">2022-06-23T06:48:25Z</dcterms:modified>
</cp:coreProperties>
</file>