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18"/>
  </p:notesMasterIdLst>
  <p:handoutMasterIdLst>
    <p:handoutMasterId r:id="rId19"/>
  </p:handoutMasterIdLst>
  <p:sldIdLst>
    <p:sldId id="520" r:id="rId3"/>
    <p:sldId id="535" r:id="rId4"/>
    <p:sldId id="539" r:id="rId5"/>
    <p:sldId id="517" r:id="rId6"/>
    <p:sldId id="526" r:id="rId7"/>
    <p:sldId id="540" r:id="rId8"/>
    <p:sldId id="543" r:id="rId9"/>
    <p:sldId id="537" r:id="rId10"/>
    <p:sldId id="538" r:id="rId11"/>
    <p:sldId id="439" r:id="rId12"/>
    <p:sldId id="440" r:id="rId13"/>
    <p:sldId id="458" r:id="rId14"/>
    <p:sldId id="541" r:id="rId15"/>
    <p:sldId id="523" r:id="rId16"/>
    <p:sldId id="542" r:id="rId17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0FF00"/>
    <a:srgbClr val="C80A14"/>
    <a:srgbClr val="996600"/>
    <a:srgbClr val="505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8431" autoAdjust="0"/>
  </p:normalViewPr>
  <p:slideViewPr>
    <p:cSldViewPr>
      <p:cViewPr varScale="1">
        <p:scale>
          <a:sx n="126" d="100"/>
          <a:sy n="126" d="100"/>
        </p:scale>
        <p:origin x="14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64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0ECB61F-A59C-49E2-A530-FA609DF9D087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1F4E4D9-F0AA-4DD1-AF4B-4E8E9B4AB4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513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AA2C4C4-A80C-43FF-B18C-8A5EC136CD2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E227ECC-29BA-4FCC-88E2-C69DD36319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15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27648" y="3886200"/>
            <a:ext cx="7104789" cy="17526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53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79509" y="2204864"/>
            <a:ext cx="8736971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r>
              <a:rPr lang="de-DE" sz="3700" b="1" i="0" u="none" strike="noStrike" baseline="30000" dirty="0" err="1">
                <a:solidFill>
                  <a:srgbClr val="FFFFFF"/>
                </a:solidFill>
                <a:latin typeface="Arial"/>
              </a:rPr>
              <a:t>Acknowledgements</a:t>
            </a:r>
            <a:br>
              <a:rPr lang="de-DE" sz="4500" b="1" i="0" u="none" strike="noStrike" baseline="30000" dirty="0">
                <a:solidFill>
                  <a:srgbClr val="FFFFFF"/>
                </a:solidFill>
                <a:latin typeface="Arial"/>
              </a:rPr>
            </a:br>
            <a:br>
              <a:rPr lang="de-DE" sz="1500" b="0" i="0" u="none" strike="noStrike" baseline="30000" dirty="0">
                <a:solidFill>
                  <a:srgbClr val="FFFFFF"/>
                </a:solidFill>
                <a:latin typeface="Minion Pro"/>
              </a:rPr>
            </a:br>
            <a: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  <a:t>This talk is supported by the Cluster of Excellence “Precision Physics, </a:t>
            </a:r>
            <a:b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  <a:t>Fundamental Interactions, and Structure of Matter” (PRISMA) funded by </a:t>
            </a:r>
            <a:b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  <a:t>the German Research Foundation (DFG) within the German Excellence Initiative. </a:t>
            </a:r>
            <a:br>
              <a:rPr lang="en-US" sz="2600" b="0" i="0" u="none" strike="noStrike" baseline="30000" dirty="0">
                <a:solidFill>
                  <a:srgbClr val="FFFFFF"/>
                </a:solidFill>
                <a:latin typeface="Arial"/>
              </a:rPr>
            </a:br>
            <a:br>
              <a:rPr lang="en-US" sz="2600" b="0" i="0" u="none" strike="noStrike" baseline="30000" dirty="0">
                <a:solidFill>
                  <a:srgbClr val="FFFFFF"/>
                </a:solidFill>
                <a:latin typeface="Arial"/>
              </a:rPr>
            </a:br>
            <a:r>
              <a:rPr lang="de-DE" sz="2600" b="1" i="0" u="none" strike="noStrike" baseline="30000" dirty="0" err="1">
                <a:solidFill>
                  <a:srgbClr val="FFFFFF"/>
                </a:solidFill>
                <a:latin typeface="Arial"/>
              </a:rPr>
              <a:t>Visit</a:t>
            </a:r>
            <a:r>
              <a:rPr lang="de-DE" sz="2600" b="1" i="0" u="none" strike="noStrike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600" b="1" i="0" u="none" strike="noStrike" baseline="30000" dirty="0" err="1">
                <a:solidFill>
                  <a:srgbClr val="FFFFFF"/>
                </a:solidFill>
                <a:latin typeface="Arial"/>
              </a:rPr>
              <a:t>us</a:t>
            </a:r>
            <a:r>
              <a:rPr lang="de-DE" sz="2600" b="1" i="0" u="none" strike="noStrike" baseline="30000" dirty="0">
                <a:solidFill>
                  <a:srgbClr val="FFFFFF"/>
                </a:solidFill>
                <a:latin typeface="Arial"/>
              </a:rPr>
              <a:t> @ www.prisma.uni-mainz.de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76320" y="6309321"/>
            <a:ext cx="284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8AE6D60-56E6-4D45-AE9A-D2B9319B6214}" type="datetime1">
              <a:rPr lang="de-DE" smtClean="0"/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83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-ro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79509" y="2204864"/>
            <a:ext cx="8736971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76320" y="6309321"/>
            <a:ext cx="284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B7205D8-1494-4AAD-8C24-51265D81BA93}" type="datetime1">
              <a:rPr lang="de-DE" smtClean="0"/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86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4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993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9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79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18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22533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9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1352750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0506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864918"/>
            <a:ext cx="103632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5807968" y="5334388"/>
            <a:ext cx="5472608" cy="90292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000" dirty="0"/>
              <a:t>Kurt Aulenbacher</a:t>
            </a:r>
          </a:p>
          <a:p>
            <a:r>
              <a:rPr lang="de-DE" sz="2000" dirty="0"/>
              <a:t>MESA MAC </a:t>
            </a:r>
            <a:r>
              <a:rPr lang="de-DE" sz="2000" dirty="0" err="1"/>
              <a:t>meeting</a:t>
            </a:r>
            <a:endParaRPr lang="de-DE" sz="2000" dirty="0"/>
          </a:p>
          <a:p>
            <a:r>
              <a:rPr lang="de-DE" sz="2000" dirty="0"/>
              <a:t>June,10 (</a:t>
            </a:r>
            <a:r>
              <a:rPr lang="de-DE" sz="2000" dirty="0" err="1"/>
              <a:t>rmote</a:t>
            </a:r>
            <a:r>
              <a:rPr lang="de-DE" sz="2000" dirty="0"/>
              <a:t> via ZOOM) </a:t>
            </a:r>
          </a:p>
        </p:txBody>
      </p:sp>
    </p:spTree>
    <p:extLst>
      <p:ext uri="{BB962C8B-B14F-4D97-AF65-F5344CB8AC3E}">
        <p14:creationId xmlns:p14="http://schemas.microsoft.com/office/powerpoint/2010/main" val="56961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61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551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55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C8910C-24E4-43A6-BEA9-C12E1ABEFDB4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336037" cy="2484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6575221"/>
            <a:ext cx="618166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453DC-4716-4826-9B3E-DDE91B2B8EB7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75221"/>
            <a:ext cx="960107" cy="226815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dirty="0"/>
              <a:t>Textmasterformat – Fließtext linksbündig</a:t>
            </a:r>
          </a:p>
        </p:txBody>
      </p:sp>
    </p:spTree>
    <p:extLst>
      <p:ext uri="{BB962C8B-B14F-4D97-AF65-F5344CB8AC3E}">
        <p14:creationId xmlns:p14="http://schemas.microsoft.com/office/powerpoint/2010/main" val="17345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>
                <a:solidFill>
                  <a:srgbClr val="505064"/>
                </a:solidFill>
              </a:defRPr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>
                <a:solidFill>
                  <a:srgbClr val="505064"/>
                </a:solidFill>
              </a:defRPr>
            </a:lvl4pPr>
            <a:lvl5pPr>
              <a:defRPr sz="1800">
                <a:solidFill>
                  <a:srgbClr val="5050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/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/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/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3C00A-089E-4B5B-8E2D-208C55B0B545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1"/>
            <a:ext cx="960107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A2942E-7CFD-4B29-A4D8-6DE9716636D0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C42CAB2-3114-494E-9E4C-152F558FB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0" y="6614745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7B81A7-6660-47CD-A977-B1FFF69A6380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1"/>
            <a:ext cx="960107" cy="226815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5050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rgbClr val="505064"/>
                </a:solidFill>
              </a:rPr>
              <a:t>Titelmasterformat durch Klicken bearbeiten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850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26958-506C-40E9-9CD9-E412FC0EB415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336037" cy="2484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269AE6-3164-4D3D-83F9-9C02BFF9F6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2" y="6578253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69D-2703-4334-8462-704FF35C9704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81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69515" y="6520260"/>
            <a:ext cx="1390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2A69D-2703-4334-8462-704FF35C9704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79509" y="65202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416480" y="6520260"/>
            <a:ext cx="1165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1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63" r:id="rId7"/>
    <p:sldLayoutId id="2147483662" r:id="rId8"/>
    <p:sldLayoutId id="2147483700" r:id="rId9"/>
    <p:sldLayoutId id="2147483660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C80A1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3200" kern="1200">
          <a:solidFill>
            <a:srgbClr val="50506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2800" kern="1200">
          <a:solidFill>
            <a:srgbClr val="5050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05064"/>
        </a:buClr>
        <a:buFont typeface="Symbol" pitchFamily="18" charset="2"/>
        <a:buChar char="-"/>
        <a:defRPr sz="2400" kern="1200">
          <a:solidFill>
            <a:srgbClr val="5050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05064"/>
        </a:buClr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8589-E377-49BF-ABAD-9291D1E28E99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04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9496" y="692696"/>
            <a:ext cx="9073008" cy="2736304"/>
          </a:xfrm>
        </p:spPr>
        <p:txBody>
          <a:bodyPr anchor="ctr"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„Ultimate“ Precision </a:t>
            </a:r>
            <a:r>
              <a:rPr lang="de-DE" dirty="0" err="1">
                <a:solidFill>
                  <a:srgbClr val="C00000"/>
                </a:solidFill>
              </a:rPr>
              <a:t>polArimEtry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for</a:t>
            </a:r>
            <a:r>
              <a:rPr lang="de-DE" dirty="0">
                <a:solidFill>
                  <a:srgbClr val="C00000"/>
                </a:solidFill>
              </a:rPr>
              <a:t> Future PVES </a:t>
            </a:r>
            <a:r>
              <a:rPr lang="de-DE" dirty="0" err="1">
                <a:solidFill>
                  <a:srgbClr val="C00000"/>
                </a:solidFill>
              </a:rPr>
              <a:t>experiments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09800" y="3350129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Precision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neutral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coherent</a:t>
            </a:r>
            <a:r>
              <a:rPr lang="de-DE" dirty="0"/>
              <a:t> </a:t>
            </a:r>
            <a:r>
              <a:rPr lang="de-DE" dirty="0" err="1"/>
              <a:t>interactios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nuclei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Workshop at </a:t>
            </a:r>
            <a:r>
              <a:rPr lang="de-DE" dirty="0" err="1"/>
              <a:t>the</a:t>
            </a:r>
            <a:r>
              <a:rPr lang="de-DE" dirty="0"/>
              <a:t>  Mainz </a:t>
            </a:r>
            <a:r>
              <a:rPr lang="de-DE" dirty="0" err="1"/>
              <a:t>institute</a:t>
            </a:r>
            <a:r>
              <a:rPr lang="de-DE" dirty="0"/>
              <a:t>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theoretical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2022, May 24 </a:t>
            </a:r>
          </a:p>
          <a:p>
            <a:pPr algn="ctr"/>
            <a:r>
              <a:rPr lang="de-DE" dirty="0"/>
              <a:t>An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Kurt Aulenbacher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5542"/>
          <a:stretch/>
        </p:blipFill>
        <p:spPr bwMode="auto">
          <a:xfrm>
            <a:off x="4295800" y="4771445"/>
            <a:ext cx="3600400" cy="103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4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117026"/>
            <a:ext cx="8229600" cy="1143000"/>
          </a:xfrm>
        </p:spPr>
        <p:txBody>
          <a:bodyPr/>
          <a:lstStyle/>
          <a:p>
            <a:r>
              <a:rPr lang="de-DE" dirty="0"/>
              <a:t>Hydro-Möller: </a:t>
            </a:r>
            <a:r>
              <a:rPr lang="de-DE" dirty="0" err="1"/>
              <a:t>Promise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88241" y="1063245"/>
            <a:ext cx="83716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Areal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10</a:t>
            </a:r>
            <a:r>
              <a:rPr lang="de-DE" baseline="30000" dirty="0"/>
              <a:t>15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spins</a:t>
            </a:r>
            <a:r>
              <a:rPr lang="de-DE" dirty="0"/>
              <a:t>/cm</a:t>
            </a:r>
            <a:r>
              <a:rPr lang="de-DE" baseline="30000" dirty="0"/>
              <a:t>2</a:t>
            </a:r>
            <a:r>
              <a:rPr lang="en-US" dirty="0">
                <a:sym typeface="Wingdings" panose="05000000000000000000" pitchFamily="2" charset="2"/>
              </a:rPr>
              <a:t> sufficiently low for online operation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but reasonable statistical efficiency…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Hydrogen </a:t>
            </a:r>
            <a:r>
              <a:rPr lang="de-DE" dirty="0" err="1">
                <a:sym typeface="Wingdings" panose="05000000000000000000" pitchFamily="2" charset="2"/>
              </a:rPr>
              <a:t>Polarization</a:t>
            </a:r>
            <a:r>
              <a:rPr lang="de-DE" dirty="0">
                <a:sym typeface="Wingdings" panose="05000000000000000000" pitchFamily="2" charset="2"/>
              </a:rPr>
              <a:t> 1-</a:t>
            </a:r>
            <a:r>
              <a:rPr lang="de-DE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de-DE" dirty="0">
                <a:sym typeface="Wingdings" panose="05000000000000000000" pitchFamily="2" charset="2"/>
              </a:rPr>
              <a:t>&lt;10</a:t>
            </a:r>
            <a:r>
              <a:rPr lang="de-DE" baseline="30000" dirty="0">
                <a:sym typeface="Wingdings" panose="05000000000000000000" pitchFamily="2" charset="2"/>
              </a:rPr>
              <a:t>-4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suppression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error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target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polarization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Levchuk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effect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de-DE" dirty="0">
                <a:sym typeface="Wingdings" panose="05000000000000000000" pitchFamily="2" charset="2"/>
              </a:rPr>
              <a:t>P/P &lt; 0.5%?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2" y="3534252"/>
            <a:ext cx="3726307" cy="254948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27448" y="6112358"/>
            <a:ext cx="1092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Schematic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Hydro-Möller-Target, More:  V. </a:t>
            </a:r>
            <a:r>
              <a:rPr lang="de-DE" dirty="0" err="1"/>
              <a:t>Tyukin</a:t>
            </a:r>
            <a:r>
              <a:rPr lang="de-DE" dirty="0"/>
              <a:t> et al.</a:t>
            </a:r>
            <a:r>
              <a:rPr lang="en-US" dirty="0"/>
              <a:t> PSTP2019 (2020) 005</a:t>
            </a:r>
            <a:r>
              <a:rPr lang="de-DE" dirty="0"/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doi</a:t>
            </a:r>
            <a:r>
              <a:rPr lang="en-US" altLang="en-US" dirty="0">
                <a:latin typeface="Arial Unicode MS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10.22323/1.379.0005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de-DE" dirty="0"/>
              <a:t>  </a:t>
            </a:r>
            <a:endParaRPr lang="en-US" baseline="30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89" y="3356995"/>
            <a:ext cx="4500300" cy="178342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004810" y="5101215"/>
            <a:ext cx="4052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/>
              <a:t>Figure</a:t>
            </a:r>
            <a:r>
              <a:rPr lang="de-DE" sz="1200" b="1" dirty="0"/>
              <a:t>  </a:t>
            </a:r>
            <a:r>
              <a:rPr lang="de-DE" sz="1200" b="1" dirty="0" err="1"/>
              <a:t>from</a:t>
            </a:r>
            <a:r>
              <a:rPr lang="de-DE" sz="1200" b="1" dirty="0"/>
              <a:t>:  </a:t>
            </a:r>
            <a:r>
              <a:rPr lang="fr-FR" sz="1200" b="1" dirty="0"/>
              <a:t>D. Becker et al., </a:t>
            </a:r>
            <a:r>
              <a:rPr lang="fr-FR" sz="1200" b="1" dirty="0" err="1"/>
              <a:t>Eur</a:t>
            </a:r>
            <a:r>
              <a:rPr lang="fr-FR" sz="1200" b="1" dirty="0"/>
              <a:t>. Phys. J. A (2018) 54 : 208</a:t>
            </a:r>
            <a:r>
              <a:rPr lang="de-DE" sz="1200" b="1" dirty="0"/>
              <a:t> </a:t>
            </a:r>
            <a:endParaRPr lang="en-US" sz="12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3718D33-C5E0-5F7E-18D4-B12F1CAB5946}"/>
              </a:ext>
            </a:extLst>
          </p:cNvPr>
          <p:cNvSpPr txBox="1"/>
          <p:nvPr/>
        </p:nvSpPr>
        <p:spPr>
          <a:xfrm>
            <a:off x="6395038" y="117026"/>
            <a:ext cx="61226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100" dirty="0">
                <a:latin typeface="CMR9"/>
              </a:rPr>
              <a:t>[4] </a:t>
            </a:r>
            <a:r>
              <a:rPr lang="de-DE" sz="1100" b="0" i="0" u="none" strike="noStrike" baseline="0" dirty="0">
                <a:latin typeface="CMR9"/>
              </a:rPr>
              <a:t>E. </a:t>
            </a:r>
            <a:r>
              <a:rPr lang="de-DE" sz="1100" b="0" i="0" u="none" strike="noStrike" baseline="0" dirty="0" err="1">
                <a:latin typeface="CMR9"/>
              </a:rPr>
              <a:t>Chudakov</a:t>
            </a:r>
            <a:r>
              <a:rPr lang="de-DE" sz="1100" b="0" i="0" u="none" strike="noStrike" baseline="0" dirty="0">
                <a:latin typeface="CMR9"/>
              </a:rPr>
              <a:t> and V. </a:t>
            </a:r>
            <a:r>
              <a:rPr lang="de-DE" sz="1100" b="0" i="0" u="none" strike="noStrike" baseline="0" dirty="0" err="1">
                <a:latin typeface="CMR9"/>
              </a:rPr>
              <a:t>Luppov</a:t>
            </a:r>
            <a:r>
              <a:rPr lang="de-DE" sz="1100" b="0" i="0" u="none" strike="noStrike" baseline="0" dirty="0">
                <a:latin typeface="CMR9"/>
              </a:rPr>
              <a:t>, </a:t>
            </a:r>
            <a:r>
              <a:rPr lang="de-DE" sz="1100" b="0" i="1" u="none" strike="noStrike" baseline="0" dirty="0">
                <a:latin typeface="CMTI9"/>
              </a:rPr>
              <a:t>Eur. Phys. J. </a:t>
            </a:r>
            <a:r>
              <a:rPr lang="de-DE" sz="1100" b="1" i="0" u="none" strike="noStrike" baseline="0" dirty="0">
                <a:latin typeface="CMBX9"/>
              </a:rPr>
              <a:t>24 </a:t>
            </a:r>
            <a:r>
              <a:rPr lang="de-DE" sz="1100" b="0" i="0" u="none" strike="noStrike" baseline="0" dirty="0">
                <a:latin typeface="CMR9"/>
              </a:rPr>
              <a:t>(2005) 123, doi:10.1140/</a:t>
            </a:r>
            <a:r>
              <a:rPr lang="de-DE" sz="1100" b="0" i="0" u="none" strike="noStrike" baseline="0" dirty="0" err="1">
                <a:latin typeface="CMR9"/>
              </a:rPr>
              <a:t>epjad</a:t>
            </a:r>
            <a:r>
              <a:rPr lang="de-DE" sz="1100" b="0" i="0" u="none" strike="noStrike" baseline="0" dirty="0">
                <a:latin typeface="CMR9"/>
              </a:rPr>
              <a:t>/s2005- 04-028-8</a:t>
            </a:r>
            <a:r>
              <a:rPr lang="de-DE" sz="800" b="0" i="0" u="none" strike="noStrike" baseline="0" dirty="0">
                <a:latin typeface="CMR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71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-493662"/>
            <a:ext cx="10801200" cy="1753688"/>
          </a:xfrm>
        </p:spPr>
        <p:txBody>
          <a:bodyPr/>
          <a:lstStyle/>
          <a:p>
            <a:r>
              <a:rPr lang="de-DE" dirty="0"/>
              <a:t>Hydro-Möller:  Challenges and </a:t>
            </a:r>
            <a:r>
              <a:rPr lang="de-DE" dirty="0" err="1"/>
              <a:t>status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164189" y="5565134"/>
            <a:ext cx="387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Upper</a:t>
            </a:r>
            <a:r>
              <a:rPr lang="de-DE" dirty="0"/>
              <a:t> </a:t>
            </a:r>
            <a:r>
              <a:rPr lang="de-DE" dirty="0" err="1"/>
              <a:t>frame</a:t>
            </a:r>
            <a:r>
              <a:rPr lang="de-DE" dirty="0"/>
              <a:t>: </a:t>
            </a:r>
            <a:r>
              <a:rPr lang="de-DE" dirty="0" err="1"/>
              <a:t>Schematic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Refrigerator</a:t>
            </a:r>
          </a:p>
          <a:p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frame</a:t>
            </a:r>
            <a:r>
              <a:rPr lang="de-DE" dirty="0"/>
              <a:t>: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</a:p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refrigerator</a:t>
            </a:r>
            <a:r>
              <a:rPr lang="de-DE" dirty="0"/>
              <a:t> </a:t>
            </a:r>
            <a:endParaRPr lang="en-US" baseline="30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606" y="831201"/>
            <a:ext cx="4554847" cy="479827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503389" y="846861"/>
            <a:ext cx="42284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Powerful </a:t>
            </a:r>
            <a:r>
              <a:rPr lang="de-DE" dirty="0" err="1"/>
              <a:t>dilution</a:t>
            </a:r>
            <a:r>
              <a:rPr lang="de-DE" dirty="0"/>
              <a:t> </a:t>
            </a:r>
            <a:r>
              <a:rPr lang="de-DE" dirty="0" err="1"/>
              <a:t>refrigerator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</a:p>
          <a:p>
            <a:r>
              <a:rPr lang="de-DE" dirty="0"/>
              <a:t>     (50mW at 0.3K ????) </a:t>
            </a:r>
          </a:p>
          <a:p>
            <a:r>
              <a:rPr lang="de-DE" dirty="0">
                <a:sym typeface="Wingdings" panose="05000000000000000000" pitchFamily="2" charset="2"/>
              </a:rPr>
              <a:t>      expensive (</a:t>
            </a:r>
            <a:r>
              <a:rPr lang="de-DE" dirty="0" err="1">
                <a:sym typeface="Wingdings" panose="05000000000000000000" pitchFamily="2" charset="2"/>
              </a:rPr>
              <a:t>cooling</a:t>
            </a:r>
            <a:r>
              <a:rPr lang="de-DE" dirty="0">
                <a:sym typeface="Wingdings" panose="05000000000000000000" pitchFamily="2" charset="2"/>
              </a:rPr>
              <a:t> power!)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Cold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spin</a:t>
            </a:r>
            <a:r>
              <a:rPr lang="de-DE" dirty="0"/>
              <a:t> </a:t>
            </a:r>
            <a:r>
              <a:rPr lang="de-DE" dirty="0" err="1"/>
              <a:t>polarized</a:t>
            </a:r>
            <a:r>
              <a:rPr lang="de-DE" dirty="0"/>
              <a:t> </a:t>
            </a:r>
          </a:p>
          <a:p>
            <a:r>
              <a:rPr lang="de-DE" dirty="0"/>
              <a:t>     Hydrogen </a:t>
            </a:r>
            <a:r>
              <a:rPr lang="de-DE" dirty="0" err="1"/>
              <a:t>dissociator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incorporated</a:t>
            </a:r>
          </a:p>
          <a:p>
            <a:r>
              <a:rPr lang="de-DE" dirty="0">
                <a:sym typeface="Wingdings" panose="05000000000000000000" pitchFamily="2" charset="2"/>
              </a:rPr>
              <a:t>      </a:t>
            </a:r>
            <a:r>
              <a:rPr lang="de-DE" dirty="0" err="1">
                <a:sym typeface="Wingdings" panose="05000000000000000000" pitchFamily="2" charset="2"/>
              </a:rPr>
              <a:t>new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technology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tested</a:t>
            </a:r>
            <a:r>
              <a:rPr lang="de-DE" dirty="0">
                <a:sym typeface="Wingdings" panose="05000000000000000000" pitchFamily="2" charset="2"/>
              </a:rPr>
              <a:t> at HIM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Plasma </a:t>
            </a:r>
            <a:r>
              <a:rPr lang="de-DE" dirty="0" err="1"/>
              <a:t>effects</a:t>
            </a:r>
            <a:r>
              <a:rPr lang="de-DE" dirty="0"/>
              <a:t> –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trapping</a:t>
            </a:r>
            <a:r>
              <a:rPr lang="de-DE" dirty="0"/>
              <a:t>?</a:t>
            </a:r>
          </a:p>
          <a:p>
            <a:r>
              <a:rPr lang="de-DE" dirty="0"/>
              <a:t>     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further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investigations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needed</a:t>
            </a:r>
            <a:endParaRPr lang="de-DE" dirty="0"/>
          </a:p>
          <a:p>
            <a:r>
              <a:rPr lang="de-DE" dirty="0"/>
              <a:t>     </a:t>
            </a:r>
          </a:p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B15F63B-ADFE-427D-9008-659E1E67AD47}"/>
              </a:ext>
            </a:extLst>
          </p:cNvPr>
          <p:cNvGrpSpPr/>
          <p:nvPr/>
        </p:nvGrpSpPr>
        <p:grpSpPr>
          <a:xfrm>
            <a:off x="625049" y="3573016"/>
            <a:ext cx="4694480" cy="2693857"/>
            <a:chOff x="284154" y="3608268"/>
            <a:chExt cx="4694480" cy="269385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4DBC126-954C-4F4F-BDE7-29A36EC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558" y="3608268"/>
              <a:ext cx="4016076" cy="2693857"/>
            </a:xfrm>
            <a:prstGeom prst="rect">
              <a:avLst/>
            </a:prstGeom>
          </p:spPr>
        </p:pic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23BC52C7-47D1-4E9D-8F69-51208CE71F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9736" y="3706493"/>
              <a:ext cx="927701" cy="62641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30B72F1F-605A-4C5E-BE65-74FF3550C9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2558" y="5291278"/>
              <a:ext cx="927701" cy="62641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AD3577F-DF43-407F-BFE1-B6ECCEFDB332}"/>
                </a:ext>
              </a:extLst>
            </p:cNvPr>
            <p:cNvSpPr txBox="1"/>
            <p:nvPr/>
          </p:nvSpPr>
          <p:spPr>
            <a:xfrm>
              <a:off x="284154" y="5529552"/>
              <a:ext cx="950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To P2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74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-747464"/>
            <a:ext cx="10972800" cy="2036644"/>
          </a:xfrm>
        </p:spPr>
        <p:txBody>
          <a:bodyPr/>
          <a:lstStyle/>
          <a:p>
            <a:r>
              <a:rPr lang="en-US" dirty="0"/>
              <a:t>Political issue: Refrigerator parts…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1206044"/>
            <a:ext cx="6196859" cy="4397617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4952278" y="2228593"/>
            <a:ext cx="1219901" cy="216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704459" y="2492152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insert and </a:t>
            </a:r>
          </a:p>
          <a:p>
            <a:r>
              <a:rPr lang="en-US" dirty="0"/>
              <a:t>“Pumping line”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78669" y="3999457"/>
            <a:ext cx="2132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welded </a:t>
            </a:r>
          </a:p>
          <a:p>
            <a:r>
              <a:rPr lang="en-US" dirty="0"/>
              <a:t>heat exchangers</a:t>
            </a:r>
          </a:p>
          <a:p>
            <a:r>
              <a:rPr lang="en-US" dirty="0"/>
              <a:t>For precooling stage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09F92B8-157A-4274-8CA9-270B21F24DCA}"/>
              </a:ext>
            </a:extLst>
          </p:cNvPr>
          <p:cNvSpPr txBox="1"/>
          <p:nvPr/>
        </p:nvSpPr>
        <p:spPr>
          <a:xfrm>
            <a:off x="1703512" y="836712"/>
            <a:ext cx="3388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KPH/</a:t>
            </a:r>
            <a:r>
              <a:rPr lang="de-DE" dirty="0" err="1"/>
              <a:t>Swagelock</a:t>
            </a:r>
            <a:r>
              <a:rPr lang="de-DE" dirty="0"/>
              <a:t>: German </a:t>
            </a:r>
            <a:r>
              <a:rPr lang="de-DE" dirty="0" err="1"/>
              <a:t>products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6A32B12-2FC5-4D87-8C07-E4C805E2AC7B}"/>
              </a:ext>
            </a:extLst>
          </p:cNvPr>
          <p:cNvSpPr txBox="1"/>
          <p:nvPr/>
        </p:nvSpPr>
        <p:spPr>
          <a:xfrm>
            <a:off x="8678433" y="921169"/>
            <a:ext cx="2412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JINR - </a:t>
            </a:r>
            <a:r>
              <a:rPr lang="de-DE" dirty="0" err="1"/>
              <a:t>Russian</a:t>
            </a:r>
            <a:r>
              <a:rPr lang="de-DE" dirty="0"/>
              <a:t>  </a:t>
            </a:r>
            <a:r>
              <a:rPr lang="de-DE" dirty="0" err="1"/>
              <a:t>products</a:t>
            </a:r>
            <a:endParaRPr lang="de-DE" dirty="0"/>
          </a:p>
          <a:p>
            <a:r>
              <a:rPr lang="de-DE" dirty="0"/>
              <a:t>(</a:t>
            </a:r>
            <a:r>
              <a:rPr lang="de-DE" dirty="0" err="1"/>
              <a:t>examples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pic>
        <p:nvPicPr>
          <p:cNvPr id="12" name="Grafik 11" descr="Ein Bild, das drinnen, silbern enthält.&#10;&#10;Automatisch generierte Beschreibung">
            <a:extLst>
              <a:ext uri="{FF2B5EF4-FFF2-40B4-BE49-F238E27FC236}">
                <a16:creationId xmlns:a16="http://schemas.microsoft.com/office/drawing/2014/main" id="{EBD12A20-4DCD-47FF-8C9E-C2B5B14B8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71" y="1925027"/>
            <a:ext cx="2310129" cy="1540086"/>
          </a:xfrm>
          <a:prstGeom prst="rect">
            <a:avLst/>
          </a:prstGeom>
        </p:spPr>
      </p:pic>
      <p:pic>
        <p:nvPicPr>
          <p:cNvPr id="14" name="Grafik 13" descr="Ein Bild, das Metallwaren, Schraube enthält.&#10;&#10;Automatisch generierte Beschreibung">
            <a:extLst>
              <a:ext uri="{FF2B5EF4-FFF2-40B4-BE49-F238E27FC236}">
                <a16:creationId xmlns:a16="http://schemas.microsoft.com/office/drawing/2014/main" id="{8E53F74C-793D-4A30-A91E-8F9EC3CA4A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27" y="3731656"/>
            <a:ext cx="2285247" cy="152349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112D728-9AA2-4751-8BC1-7CC752A394CA}"/>
              </a:ext>
            </a:extLst>
          </p:cNvPr>
          <p:cNvSpPr txBox="1"/>
          <p:nvPr/>
        </p:nvSpPr>
        <p:spPr>
          <a:xfrm>
            <a:off x="8784299" y="5234329"/>
            <a:ext cx="147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Needle </a:t>
            </a:r>
            <a:r>
              <a:rPr lang="de-DE" dirty="0" err="1"/>
              <a:t>valves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D3EDBA7-CA5E-4E94-80FA-B073FCEF6793}"/>
              </a:ext>
            </a:extLst>
          </p:cNvPr>
          <p:cNvSpPr txBox="1"/>
          <p:nvPr/>
        </p:nvSpPr>
        <p:spPr>
          <a:xfrm>
            <a:off x="8855120" y="3426039"/>
            <a:ext cx="171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He-4 </a:t>
            </a:r>
            <a:r>
              <a:rPr lang="de-DE" dirty="0" err="1"/>
              <a:t>evaporator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71BBA0A-1712-4033-966D-F63F7E08ABF9}"/>
              </a:ext>
            </a:extLst>
          </p:cNvPr>
          <p:cNvSpPr txBox="1"/>
          <p:nvPr/>
        </p:nvSpPr>
        <p:spPr>
          <a:xfrm>
            <a:off x="516777" y="5742865"/>
            <a:ext cx="1115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Unavailability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russian</a:t>
            </a:r>
            <a:r>
              <a:rPr lang="de-DE" dirty="0"/>
              <a:t> </a:t>
            </a:r>
            <a:r>
              <a:rPr lang="de-DE" dirty="0" err="1"/>
              <a:t>institution</a:t>
            </a:r>
            <a:r>
              <a:rPr lang="de-DE" dirty="0"/>
              <a:t> 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compensated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Mainz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shops</a:t>
            </a:r>
            <a:r>
              <a:rPr lang="de-DE" dirty="0"/>
              <a:t> and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Rhein Main </a:t>
            </a:r>
            <a:r>
              <a:rPr lang="de-DE" dirty="0" err="1"/>
              <a:t>area</a:t>
            </a:r>
            <a:r>
              <a:rPr lang="de-DE" dirty="0"/>
              <a:t>.</a:t>
            </a:r>
          </a:p>
          <a:p>
            <a:r>
              <a:rPr lang="de-DE" dirty="0"/>
              <a:t>(but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expense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delays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 and limited </a:t>
            </a:r>
            <a:r>
              <a:rPr lang="de-DE" dirty="0" err="1"/>
              <a:t>capacities</a:t>
            </a:r>
            <a:r>
              <a:rPr lang="de-DE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21132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0400B-585C-D706-3060-DADF1356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934"/>
            <a:ext cx="10972800" cy="890678"/>
          </a:xfrm>
        </p:spPr>
        <p:txBody>
          <a:bodyPr/>
          <a:lstStyle/>
          <a:p>
            <a:r>
              <a:rPr lang="de-DE" dirty="0"/>
              <a:t>Hydro-Möller – </a:t>
            </a:r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unknowns</a:t>
            </a:r>
            <a:r>
              <a:rPr lang="de-DE" dirty="0"/>
              <a:t>?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9B85A7-62D8-B3DC-B87A-4FD901F13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E278CB-6F6A-91D6-8200-7EB4FA3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603E3B-F320-0445-FEEB-F32AFBED9603}"/>
              </a:ext>
            </a:extLst>
          </p:cNvPr>
          <p:cNvSpPr txBox="1"/>
          <p:nvPr/>
        </p:nvSpPr>
        <p:spPr>
          <a:xfrm>
            <a:off x="1306987" y="116531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Effect</a:t>
            </a:r>
            <a:r>
              <a:rPr lang="de-DE" dirty="0"/>
              <a:t>  </a:t>
            </a:r>
            <a:r>
              <a:rPr lang="de-DE" dirty="0" err="1"/>
              <a:t>of</a:t>
            </a:r>
            <a:r>
              <a:rPr lang="de-DE" dirty="0"/>
              <a:t> beam potential –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trapping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ions</a:t>
            </a:r>
            <a:r>
              <a:rPr lang="de-DE" dirty="0"/>
              <a:t> in UHV</a:t>
            </a:r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Thouroughly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investigate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plasma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induced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contaminations</a:t>
            </a:r>
            <a:r>
              <a:rPr lang="de-DE" dirty="0">
                <a:sym typeface="Wingdings" panose="05000000000000000000" pitchFamily="2" charset="2"/>
              </a:rPr>
              <a:t> , </a:t>
            </a:r>
            <a:r>
              <a:rPr lang="de-DE" dirty="0" err="1">
                <a:sym typeface="Wingdings" panose="05000000000000000000" pitchFamily="2" charset="2"/>
              </a:rPr>
              <a:t>magnetic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bottle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effects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field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variations</a:t>
            </a:r>
            <a:r>
              <a:rPr lang="de-DE" dirty="0">
                <a:sym typeface="Wingdings" panose="05000000000000000000" pitchFamily="2" charset="2"/>
              </a:rPr>
              <a:t>,….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F78B6E-424E-112F-0A2F-0408C8F64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87" y="3284984"/>
            <a:ext cx="2714480" cy="271448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84F89CB-3812-B310-1E5D-A0291D8B3DD5}"/>
              </a:ext>
            </a:extLst>
          </p:cNvPr>
          <p:cNvSpPr txBox="1"/>
          <p:nvPr/>
        </p:nvSpPr>
        <p:spPr>
          <a:xfrm>
            <a:off x="832875" y="2371184"/>
            <a:ext cx="39451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Sideview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0.5A  </a:t>
            </a:r>
            <a:r>
              <a:rPr lang="de-DE" dirty="0" err="1"/>
              <a:t>magnetized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beam in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&lt; 10</a:t>
            </a:r>
            <a:r>
              <a:rPr lang="de-DE" baseline="30000" dirty="0"/>
              <a:t>-9</a:t>
            </a:r>
            <a:r>
              <a:rPr lang="de-DE" dirty="0"/>
              <a:t> mbar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F0EA9E1-33E2-2E66-EF0F-B63022894C40}"/>
              </a:ext>
            </a:extLst>
          </p:cNvPr>
          <p:cNvSpPr txBox="1"/>
          <p:nvPr/>
        </p:nvSpPr>
        <p:spPr>
          <a:xfrm>
            <a:off x="3137879" y="5423389"/>
            <a:ext cx="860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Th</a:t>
            </a:r>
            <a:r>
              <a:rPr lang="de-DE" sz="1200" dirty="0">
                <a:solidFill>
                  <a:schemeClr val="bg1"/>
                </a:solidFill>
              </a:rPr>
              <a:t>. Beiser, </a:t>
            </a:r>
          </a:p>
          <a:p>
            <a:r>
              <a:rPr lang="de-DE" sz="1200" dirty="0" err="1">
                <a:solidFill>
                  <a:schemeClr val="bg1"/>
                </a:solidFill>
              </a:rPr>
              <a:t>January</a:t>
            </a:r>
            <a:r>
              <a:rPr lang="de-DE" sz="1200" dirty="0">
                <a:solidFill>
                  <a:schemeClr val="bg1"/>
                </a:solidFill>
              </a:rPr>
              <a:t> 21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E9F1D05-BCEB-B356-4E2B-32BFCDCCA005}"/>
              </a:ext>
            </a:extLst>
          </p:cNvPr>
          <p:cNvSpPr txBox="1"/>
          <p:nvPr/>
        </p:nvSpPr>
        <p:spPr>
          <a:xfrm>
            <a:off x="10843897" y="5390877"/>
            <a:ext cx="116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Th</a:t>
            </a:r>
            <a:r>
              <a:rPr lang="de-DE" sz="1200" dirty="0"/>
              <a:t>. Beiser, </a:t>
            </a:r>
          </a:p>
          <a:p>
            <a:r>
              <a:rPr lang="de-DE" sz="1200" dirty="0"/>
              <a:t>Talk at DPG </a:t>
            </a:r>
          </a:p>
          <a:p>
            <a:r>
              <a:rPr lang="de-DE" sz="1200" dirty="0"/>
              <a:t>Spring </a:t>
            </a:r>
            <a:r>
              <a:rPr lang="de-DE" sz="1200" dirty="0" err="1"/>
              <a:t>meeting</a:t>
            </a:r>
            <a:r>
              <a:rPr lang="de-DE" sz="1200" dirty="0"/>
              <a:t> </a:t>
            </a:r>
          </a:p>
          <a:p>
            <a:r>
              <a:rPr lang="de-DE" sz="1200" dirty="0"/>
              <a:t>March 22 </a:t>
            </a:r>
            <a:endParaRPr lang="en-US" sz="12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DB2E16C-4FDE-2917-EEAA-7FA9236B8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775" y="3047053"/>
            <a:ext cx="4921397" cy="308563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386C3E5-FDBA-5D54-CABB-1C1544E1DEF2}"/>
              </a:ext>
            </a:extLst>
          </p:cNvPr>
          <p:cNvSpPr txBox="1"/>
          <p:nvPr/>
        </p:nvSpPr>
        <p:spPr>
          <a:xfrm>
            <a:off x="6454326" y="2507922"/>
            <a:ext cx="39451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emitted</a:t>
            </a:r>
            <a:r>
              <a:rPr lang="de-DE" dirty="0"/>
              <a:t> </a:t>
            </a:r>
            <a:r>
              <a:rPr lang="de-DE" dirty="0" err="1"/>
              <a:t>radiation</a:t>
            </a:r>
            <a:endParaRPr lang="de-DE" dirty="0"/>
          </a:p>
          <a:p>
            <a:pPr algn="ctr"/>
            <a:r>
              <a:rPr lang="de-DE" dirty="0"/>
              <a:t>H</a:t>
            </a:r>
            <a:r>
              <a:rPr lang="de-DE" baseline="-25000" dirty="0"/>
              <a:t>2</a:t>
            </a:r>
            <a:r>
              <a:rPr lang="de-DE" baseline="30000" dirty="0"/>
              <a:t>+</a:t>
            </a:r>
            <a:r>
              <a:rPr lang="de-DE" dirty="0"/>
              <a:t> </a:t>
            </a:r>
            <a:r>
              <a:rPr lang="de-DE" dirty="0" err="1"/>
              <a:t>recombination</a:t>
            </a:r>
            <a:r>
              <a:rPr lang="de-DE" dirty="0"/>
              <a:t>?  </a:t>
            </a:r>
          </a:p>
          <a:p>
            <a:pPr algn="ctr"/>
            <a:r>
              <a:rPr lang="de-DE" dirty="0"/>
              <a:t>Space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neutralization</a:t>
            </a:r>
            <a:r>
              <a:rPr lang="de-DE" dirty="0"/>
              <a:t> ?? </a:t>
            </a:r>
          </a:p>
        </p:txBody>
      </p:sp>
    </p:spTree>
    <p:extLst>
      <p:ext uri="{BB962C8B-B14F-4D97-AF65-F5344CB8AC3E}">
        <p14:creationId xmlns:p14="http://schemas.microsoft.com/office/powerpoint/2010/main" val="361912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DF70E-5ABF-46BC-89AC-F1F27158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Consequences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EFA8FB-59C5-4C8C-AE76-A0122B7F5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Hydro</a:t>
            </a:r>
            <a:r>
              <a:rPr lang="de-DE" dirty="0"/>
              <a:t> Möller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realized</a:t>
            </a:r>
            <a:r>
              <a:rPr lang="de-DE" dirty="0"/>
              <a:t> </a:t>
            </a:r>
            <a:r>
              <a:rPr lang="de-DE" dirty="0" err="1"/>
              <a:t>soon</a:t>
            </a:r>
            <a:r>
              <a:rPr lang="de-DE" dirty="0"/>
              <a:t>, but a </a:t>
            </a:r>
            <a:r>
              <a:rPr lang="de-DE" dirty="0" err="1"/>
              <a:t>conventional</a:t>
            </a:r>
            <a:r>
              <a:rPr lang="de-DE" dirty="0"/>
              <a:t> Möller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8T </a:t>
            </a:r>
            <a:r>
              <a:rPr lang="de-DE" dirty="0" err="1"/>
              <a:t>solenoid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thing</a:t>
            </a:r>
            <a:r>
              <a:rPr lang="de-DE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HIM </a:t>
            </a:r>
            <a:r>
              <a:rPr lang="de-DE" dirty="0" err="1"/>
              <a:t>offers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possibilitiy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, in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cold</a:t>
            </a:r>
            <a:r>
              <a:rPr lang="de-DE" dirty="0"/>
              <a:t> hydrogen </a:t>
            </a:r>
            <a:r>
              <a:rPr lang="de-DE" dirty="0" err="1"/>
              <a:t>dissociator</a:t>
            </a:r>
            <a:r>
              <a:rPr lang="de-DE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 </a:t>
            </a:r>
            <a:r>
              <a:rPr lang="de-DE" dirty="0" err="1"/>
              <a:t>resolved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„</a:t>
            </a:r>
            <a:r>
              <a:rPr lang="de-DE" dirty="0" err="1"/>
              <a:t>local</a:t>
            </a:r>
            <a:r>
              <a:rPr lang="de-DE" dirty="0"/>
              <a:t>“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) </a:t>
            </a:r>
            <a:r>
              <a:rPr lang="de-DE" dirty="0" err="1"/>
              <a:t>means</a:t>
            </a:r>
            <a:r>
              <a:rPr lang="de-DE" dirty="0"/>
              <a:t> but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delays</a:t>
            </a:r>
            <a:r>
              <a:rPr lang="de-DE" dirty="0"/>
              <a:t> </a:t>
            </a:r>
            <a:r>
              <a:rPr lang="de-DE" dirty="0" err="1"/>
              <a:t>unavoidable</a:t>
            </a:r>
            <a:r>
              <a:rPr lang="de-DE" dirty="0"/>
              <a:t>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Goal: </a:t>
            </a:r>
            <a:r>
              <a:rPr lang="de-DE" dirty="0" err="1"/>
              <a:t>Optimized</a:t>
            </a:r>
            <a:r>
              <a:rPr lang="de-DE" dirty="0"/>
              <a:t> online </a:t>
            </a:r>
            <a:r>
              <a:rPr lang="de-DE" dirty="0" err="1"/>
              <a:t>performance</a:t>
            </a:r>
            <a:r>
              <a:rPr lang="de-DE" dirty="0"/>
              <a:t> and </a:t>
            </a:r>
            <a:r>
              <a:rPr lang="de-DE" dirty="0">
                <a:latin typeface="Symbol" panose="05050102010706020507" pitchFamily="18" charset="2"/>
              </a:rPr>
              <a:t>D</a:t>
            </a:r>
            <a:r>
              <a:rPr lang="de-DE" dirty="0"/>
              <a:t>P/P &lt;0.3% </a:t>
            </a:r>
            <a:r>
              <a:rPr lang="de-DE" dirty="0" err="1"/>
              <a:t>for</a:t>
            </a:r>
            <a:r>
              <a:rPr lang="de-DE" dirty="0"/>
              <a:t> Carbon </a:t>
            </a:r>
            <a:r>
              <a:rPr lang="de-DE" dirty="0" err="1"/>
              <a:t>measurements</a:t>
            </a:r>
            <a:r>
              <a:rPr lang="de-DE" dirty="0"/>
              <a:t> at P2.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4172C9-F075-47E1-BBC3-A32D91B5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910C-24E4-43A6-BEA9-C12E1ABEFDB4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579C50-B144-442D-9381-A0010704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99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1D05F-1ECA-3E26-799F-394DD87B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B4110E-E8BF-0D32-DDF1-9DF4E345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69D-2703-4334-8462-704FF35C9704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7B9106-9F80-329E-3997-16A7E20E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69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FD3DE-90C5-C1AD-5209-95865EA0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3660"/>
            <a:ext cx="10972800" cy="646331"/>
          </a:xfrm>
        </p:spPr>
        <p:txBody>
          <a:bodyPr/>
          <a:lstStyle/>
          <a:p>
            <a:r>
              <a:rPr lang="de-DE" dirty="0"/>
              <a:t>Precision </a:t>
            </a:r>
            <a:r>
              <a:rPr lang="de-DE" dirty="0" err="1"/>
              <a:t>polarimeters</a:t>
            </a:r>
            <a:r>
              <a:rPr lang="de-DE" dirty="0"/>
              <a:t> - </a:t>
            </a:r>
            <a:r>
              <a:rPr lang="de-DE" dirty="0" err="1"/>
              <a:t>overview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52ACB76-9A1E-9E7C-D0BA-1E294BB2C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904035"/>
              </p:ext>
            </p:extLst>
          </p:nvPr>
        </p:nvGraphicFramePr>
        <p:xfrm>
          <a:off x="191344" y="692696"/>
          <a:ext cx="982548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581">
                  <a:extLst>
                    <a:ext uri="{9D8B030D-6E8A-4147-A177-3AD203B41FA5}">
                      <a16:colId xmlns:a16="http://schemas.microsoft.com/office/drawing/2014/main" val="540616952"/>
                    </a:ext>
                  </a:extLst>
                </a:gridCol>
                <a:gridCol w="1637581">
                  <a:extLst>
                    <a:ext uri="{9D8B030D-6E8A-4147-A177-3AD203B41FA5}">
                      <a16:colId xmlns:a16="http://schemas.microsoft.com/office/drawing/2014/main" val="899817531"/>
                    </a:ext>
                  </a:extLst>
                </a:gridCol>
                <a:gridCol w="1637581">
                  <a:extLst>
                    <a:ext uri="{9D8B030D-6E8A-4147-A177-3AD203B41FA5}">
                      <a16:colId xmlns:a16="http://schemas.microsoft.com/office/drawing/2014/main" val="1655007145"/>
                    </a:ext>
                  </a:extLst>
                </a:gridCol>
                <a:gridCol w="1637581">
                  <a:extLst>
                    <a:ext uri="{9D8B030D-6E8A-4147-A177-3AD203B41FA5}">
                      <a16:colId xmlns:a16="http://schemas.microsoft.com/office/drawing/2014/main" val="3850662164"/>
                    </a:ext>
                  </a:extLst>
                </a:gridCol>
                <a:gridCol w="1637581">
                  <a:extLst>
                    <a:ext uri="{9D8B030D-6E8A-4147-A177-3AD203B41FA5}">
                      <a16:colId xmlns:a16="http://schemas.microsoft.com/office/drawing/2014/main" val="209412670"/>
                    </a:ext>
                  </a:extLst>
                </a:gridCol>
                <a:gridCol w="1637581">
                  <a:extLst>
                    <a:ext uri="{9D8B030D-6E8A-4147-A177-3AD203B41FA5}">
                      <a16:colId xmlns:a16="http://schemas.microsoft.com/office/drawing/2014/main" val="3254242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Process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</a:t>
                      </a:r>
                      <a:r>
                        <a:rPr lang="de-DE" dirty="0"/>
                        <a:t>  </a:t>
                      </a:r>
                      <a:r>
                        <a:rPr lang="de-DE" dirty="0" err="1"/>
                        <a:t>analyzing</a:t>
                      </a:r>
                      <a:r>
                        <a:rPr lang="de-DE" dirty="0"/>
                        <a:t> power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Exp</a:t>
                      </a:r>
                      <a:r>
                        <a:rPr lang="de-DE" dirty="0"/>
                        <a:t>. </a:t>
                      </a:r>
                      <a:r>
                        <a:rPr lang="de-DE" dirty="0" err="1"/>
                        <a:t>Complexity</a:t>
                      </a:r>
                      <a:r>
                        <a:rPr lang="de-DE" dirty="0"/>
                        <a:t>/</a:t>
                      </a:r>
                    </a:p>
                    <a:p>
                      <a:r>
                        <a:rPr lang="de-DE" dirty="0"/>
                        <a:t>ONLINE?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Main </a:t>
                      </a:r>
                      <a:r>
                        <a:rPr lang="de-DE" dirty="0" err="1"/>
                        <a:t>error</a:t>
                      </a:r>
                      <a:r>
                        <a:rPr lang="de-DE" dirty="0"/>
                        <a:t>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Typical</a:t>
                      </a:r>
                      <a:r>
                        <a:rPr lang="de-DE" dirty="0"/>
                        <a:t> Energy/</a:t>
                      </a:r>
                    </a:p>
                    <a:p>
                      <a:r>
                        <a:rPr lang="de-DE" dirty="0"/>
                        <a:t>Beam </a:t>
                      </a:r>
                      <a:r>
                        <a:rPr lang="de-DE" dirty="0" err="1"/>
                        <a:t>Current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de-DE" dirty="0"/>
                        <a:t>P/P [%]</a:t>
                      </a:r>
                    </a:p>
                    <a:p>
                      <a:r>
                        <a:rPr lang="de-DE" dirty="0"/>
                        <a:t>Ultimate??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27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Double  Mott </a:t>
                      </a:r>
                      <a:r>
                        <a:rPr lang="de-DE" dirty="0" err="1"/>
                        <a:t>scattering</a:t>
                      </a:r>
                      <a:r>
                        <a:rPr lang="de-DE" dirty="0"/>
                        <a:t> (DSMP)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2*Gold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High</a:t>
                      </a:r>
                    </a:p>
                    <a:p>
                      <a:r>
                        <a:rPr lang="de-DE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Instrumental </a:t>
                      </a:r>
                      <a:r>
                        <a:rPr lang="de-DE" dirty="0" err="1"/>
                        <a:t>asymmetry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0.1 MeV</a:t>
                      </a:r>
                    </a:p>
                    <a:p>
                      <a:r>
                        <a:rPr lang="de-DE" dirty="0"/>
                        <a:t>&lt; 10nA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0.6   [1]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&lt;0.3 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81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Single Mott</a:t>
                      </a:r>
                    </a:p>
                    <a:p>
                      <a:r>
                        <a:rPr lang="de-DE" dirty="0" err="1"/>
                        <a:t>scattering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Low-medium</a:t>
                      </a:r>
                    </a:p>
                    <a:p>
                      <a:r>
                        <a:rPr lang="de-DE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&lt;10MeV</a:t>
                      </a:r>
                    </a:p>
                    <a:p>
                      <a:r>
                        <a:rPr lang="de-DE" dirty="0"/>
                        <a:t>0.01-100muA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0.61  [2]</a:t>
                      </a:r>
                    </a:p>
                    <a:p>
                      <a:r>
                        <a:rPr lang="de-DE" dirty="0"/>
                        <a:t>&lt;0.5 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79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„Iron“-Möller</a:t>
                      </a:r>
                    </a:p>
                    <a:p>
                      <a:r>
                        <a:rPr lang="de-DE" dirty="0" err="1"/>
                        <a:t>scattering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Solid 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High </a:t>
                      </a:r>
                    </a:p>
                    <a:p>
                      <a:r>
                        <a:rPr lang="de-DE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Levchuk</a:t>
                      </a:r>
                      <a:r>
                        <a:rPr lang="de-DE" dirty="0"/>
                        <a:t>,</a:t>
                      </a:r>
                    </a:p>
                    <a:p>
                      <a:r>
                        <a:rPr lang="de-DE" dirty="0"/>
                        <a:t> Target pol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&gt;100 MeV</a:t>
                      </a:r>
                    </a:p>
                    <a:p>
                      <a:r>
                        <a:rPr lang="de-DE" dirty="0"/>
                        <a:t>1muA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0.5    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2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„</a:t>
                      </a:r>
                      <a:r>
                        <a:rPr lang="de-DE" dirty="0" err="1"/>
                        <a:t>Hydro</a:t>
                      </a:r>
                      <a:r>
                        <a:rPr lang="de-DE" dirty="0"/>
                        <a:t>“-Möller</a:t>
                      </a:r>
                    </a:p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proposed</a:t>
                      </a:r>
                      <a:r>
                        <a:rPr lang="de-DE" dirty="0"/>
                        <a:t> - [4])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trapped</a:t>
                      </a:r>
                      <a:endParaRPr lang="de-DE" dirty="0"/>
                    </a:p>
                    <a:p>
                      <a:r>
                        <a:rPr lang="de-DE" dirty="0"/>
                        <a:t>Hydrogen-Atoms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Very high </a:t>
                      </a:r>
                    </a:p>
                    <a:p>
                      <a:r>
                        <a:rPr lang="de-DE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Ion/Plasma-</a:t>
                      </a:r>
                      <a:r>
                        <a:rPr lang="de-DE" dirty="0" err="1"/>
                        <a:t>Contamination</a:t>
                      </a:r>
                      <a:endParaRPr lang="de-DE" dirty="0"/>
                    </a:p>
                    <a:p>
                      <a:r>
                        <a:rPr lang="de-DE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&gt;100 MeV</a:t>
                      </a:r>
                    </a:p>
                    <a:p>
                      <a:r>
                        <a:rPr lang="de-DE" dirty="0"/>
                        <a:t>&gt;100muA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&lt;0.3 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49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Laser-Compton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Laser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High</a:t>
                      </a:r>
                    </a:p>
                    <a:p>
                      <a:r>
                        <a:rPr lang="de-DE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Calibration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circular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polarization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&gt;1000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0.5     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21431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5BAB2A-1CA5-22E6-A964-B0CC5EEB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910C-24E4-43A6-BEA9-C12E1ABEFDB4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7FADA9-E8A9-0BF5-8695-93690614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1C7FE97-00C5-02F8-6B2F-8DD716338D5C}"/>
              </a:ext>
            </a:extLst>
          </p:cNvPr>
          <p:cNvSpPr txBox="1"/>
          <p:nvPr/>
        </p:nvSpPr>
        <p:spPr>
          <a:xfrm>
            <a:off x="1343472" y="5835105"/>
            <a:ext cx="100091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900" dirty="0">
                <a:latin typeface="CMR9"/>
              </a:rPr>
              <a:t>[1]</a:t>
            </a:r>
            <a:r>
              <a:rPr lang="en-US" sz="900" b="0" i="0" u="none" strike="noStrike" baseline="0" dirty="0">
                <a:latin typeface="CMR9"/>
              </a:rPr>
              <a:t>A. </a:t>
            </a:r>
            <a:r>
              <a:rPr lang="en-US" sz="900" b="0" i="0" u="none" strike="noStrike" baseline="0" dirty="0" err="1">
                <a:latin typeface="CMR9"/>
              </a:rPr>
              <a:t>Gellrich</a:t>
            </a:r>
            <a:r>
              <a:rPr lang="en-US" sz="900" b="0" i="0" u="none" strike="noStrike" baseline="0" dirty="0">
                <a:latin typeface="CMR9"/>
              </a:rPr>
              <a:t> and J. Kessler, </a:t>
            </a:r>
            <a:r>
              <a:rPr lang="en-US" sz="900" b="0" i="1" u="none" strike="noStrike" baseline="0" dirty="0">
                <a:latin typeface="CMTI9"/>
              </a:rPr>
              <a:t>Phys. Rev. A </a:t>
            </a:r>
            <a:r>
              <a:rPr lang="en-US" sz="900" b="1" i="0" u="none" strike="noStrike" baseline="0" dirty="0">
                <a:latin typeface="CMBX9"/>
              </a:rPr>
              <a:t>43 </a:t>
            </a:r>
            <a:r>
              <a:rPr lang="en-US" sz="900" b="0" i="0" u="none" strike="noStrike" baseline="0" dirty="0">
                <a:latin typeface="CMR9"/>
              </a:rPr>
              <a:t>(1991) 204, doi:10.1103/</a:t>
            </a:r>
            <a:r>
              <a:rPr lang="en-US" sz="900" b="0" i="0" u="none" strike="noStrike" baseline="0" dirty="0" err="1">
                <a:latin typeface="CMR9"/>
              </a:rPr>
              <a:t>PhysRevA</a:t>
            </a:r>
            <a:r>
              <a:rPr lang="en-US" sz="900" b="0" i="0" u="none" strike="noStrike" baseline="0" dirty="0">
                <a:latin typeface="CMR9"/>
              </a:rPr>
              <a:t>. </a:t>
            </a:r>
            <a:r>
              <a:rPr lang="de-DE" sz="900" b="0" i="0" u="none" strike="noStrike" baseline="0" dirty="0">
                <a:latin typeface="CMR9"/>
              </a:rPr>
              <a:t>43.204.    </a:t>
            </a:r>
            <a:r>
              <a:rPr lang="de-DE" sz="900" dirty="0">
                <a:latin typeface="CMR9"/>
              </a:rPr>
              <a:t>[2] </a:t>
            </a:r>
            <a:r>
              <a:rPr lang="en-US" sz="900" dirty="0">
                <a:latin typeface="CMR9"/>
              </a:rPr>
              <a:t> </a:t>
            </a:r>
            <a:r>
              <a:rPr lang="en-US" sz="900" dirty="0"/>
              <a:t>J. M. Grames, et al. Phys. Rev. C 102, 015501 </a:t>
            </a:r>
            <a:endParaRPr lang="de-DE" sz="900" b="0" i="0" u="none" strike="noStrike" baseline="0" dirty="0">
              <a:latin typeface="CMR9"/>
            </a:endParaRPr>
          </a:p>
          <a:p>
            <a:pPr algn="l"/>
            <a:r>
              <a:rPr lang="de-DE" sz="900" b="0" i="0" u="none" strike="noStrike" baseline="0" dirty="0">
                <a:latin typeface="CMR9"/>
              </a:rPr>
              <a:t>[3] M. </a:t>
            </a:r>
            <a:r>
              <a:rPr lang="de-DE" sz="900" b="0" i="0" u="none" strike="noStrike" baseline="0" dirty="0" err="1">
                <a:latin typeface="CMR9"/>
              </a:rPr>
              <a:t>Hauger</a:t>
            </a:r>
            <a:r>
              <a:rPr lang="de-DE" sz="900" b="0" i="0" u="none" strike="noStrike" baseline="0" dirty="0">
                <a:latin typeface="CMR9"/>
              </a:rPr>
              <a:t> </a:t>
            </a:r>
            <a:r>
              <a:rPr lang="de-DE" sz="900" b="0" i="1" u="none" strike="noStrike" baseline="0" dirty="0">
                <a:latin typeface="CMTI9"/>
              </a:rPr>
              <a:t>et al.</a:t>
            </a:r>
            <a:r>
              <a:rPr lang="de-DE" sz="900" b="0" i="0" u="none" strike="noStrike" baseline="0" dirty="0">
                <a:latin typeface="CMR9"/>
              </a:rPr>
              <a:t>, </a:t>
            </a:r>
            <a:r>
              <a:rPr lang="de-DE" sz="900" b="0" i="1" u="none" strike="noStrike" baseline="0" dirty="0" err="1">
                <a:latin typeface="CMTI9"/>
              </a:rPr>
              <a:t>Nucl</a:t>
            </a:r>
            <a:r>
              <a:rPr lang="de-DE" sz="900" b="0" i="1" u="none" strike="noStrike" baseline="0" dirty="0">
                <a:latin typeface="CMTI9"/>
              </a:rPr>
              <a:t>. </a:t>
            </a:r>
            <a:r>
              <a:rPr lang="de-DE" sz="900" b="0" i="1" u="none" strike="noStrike" baseline="0" dirty="0" err="1">
                <a:latin typeface="CMTI9"/>
              </a:rPr>
              <a:t>Instrum</a:t>
            </a:r>
            <a:r>
              <a:rPr lang="de-DE" sz="900" b="0" i="1" u="none" strike="noStrike" baseline="0" dirty="0">
                <a:latin typeface="CMTI9"/>
              </a:rPr>
              <a:t>. Methods A </a:t>
            </a:r>
            <a:r>
              <a:rPr lang="de-DE" sz="900" b="1" i="0" u="none" strike="noStrike" baseline="0" dirty="0">
                <a:latin typeface="CMBX9"/>
              </a:rPr>
              <a:t>462 </a:t>
            </a:r>
            <a:r>
              <a:rPr lang="de-DE" sz="900" b="0" i="0" u="none" strike="noStrike" baseline="0" dirty="0">
                <a:latin typeface="CMR9"/>
              </a:rPr>
              <a:t>(2001) 382, </a:t>
            </a:r>
            <a:r>
              <a:rPr lang="de-DE" sz="900" b="0" i="0" u="none" strike="noStrike" baseline="0" dirty="0" err="1">
                <a:latin typeface="CMR9"/>
              </a:rPr>
              <a:t>arXiv:nucl-ex</a:t>
            </a:r>
            <a:r>
              <a:rPr lang="de-DE" sz="900" b="0" i="0" u="none" strike="noStrike" baseline="0" dirty="0">
                <a:latin typeface="CMR9"/>
              </a:rPr>
              <a:t>/9910013 [</a:t>
            </a:r>
            <a:r>
              <a:rPr lang="de-DE" sz="900" b="0" i="0" u="none" strike="noStrike" baseline="0" dirty="0" err="1">
                <a:latin typeface="CMR9"/>
              </a:rPr>
              <a:t>nucl</a:t>
            </a:r>
            <a:r>
              <a:rPr lang="de-DE" sz="900" b="0" i="0" u="none" strike="noStrike" baseline="0" dirty="0">
                <a:latin typeface="CMR9"/>
              </a:rPr>
              <a:t>-ex], doi:10.1016/S0168-9002(01)00197-8.</a:t>
            </a:r>
          </a:p>
          <a:p>
            <a:pPr algn="l"/>
            <a:r>
              <a:rPr lang="de-DE" sz="900" dirty="0">
                <a:latin typeface="CMR9"/>
              </a:rPr>
              <a:t>[4] </a:t>
            </a:r>
            <a:r>
              <a:rPr lang="de-DE" sz="900" b="0" i="0" u="none" strike="noStrike" baseline="0" dirty="0">
                <a:latin typeface="CMR9"/>
              </a:rPr>
              <a:t>E. </a:t>
            </a:r>
            <a:r>
              <a:rPr lang="de-DE" sz="900" b="0" i="0" u="none" strike="noStrike" baseline="0" dirty="0" err="1">
                <a:latin typeface="CMR9"/>
              </a:rPr>
              <a:t>Chudakov</a:t>
            </a:r>
            <a:r>
              <a:rPr lang="de-DE" sz="900" b="0" i="0" u="none" strike="noStrike" baseline="0" dirty="0">
                <a:latin typeface="CMR9"/>
              </a:rPr>
              <a:t> and V. </a:t>
            </a:r>
            <a:r>
              <a:rPr lang="de-DE" sz="900" b="0" i="0" u="none" strike="noStrike" baseline="0" dirty="0" err="1">
                <a:latin typeface="CMR9"/>
              </a:rPr>
              <a:t>Luppov</a:t>
            </a:r>
            <a:r>
              <a:rPr lang="de-DE" sz="900" b="0" i="0" u="none" strike="noStrike" baseline="0" dirty="0">
                <a:latin typeface="CMR9"/>
              </a:rPr>
              <a:t>, </a:t>
            </a:r>
            <a:r>
              <a:rPr lang="de-DE" sz="900" b="0" i="1" u="none" strike="noStrike" baseline="0" dirty="0">
                <a:latin typeface="CMTI9"/>
              </a:rPr>
              <a:t>Eur. Phys. J. </a:t>
            </a:r>
            <a:r>
              <a:rPr lang="de-DE" sz="900" b="1" i="0" u="none" strike="noStrike" baseline="0" dirty="0">
                <a:latin typeface="CMBX9"/>
              </a:rPr>
              <a:t>24 </a:t>
            </a:r>
            <a:r>
              <a:rPr lang="de-DE" sz="900" b="0" i="0" u="none" strike="noStrike" baseline="0" dirty="0">
                <a:latin typeface="CMR9"/>
              </a:rPr>
              <a:t>(2005) 123, doi:10.1140/</a:t>
            </a:r>
            <a:r>
              <a:rPr lang="de-DE" sz="900" b="0" i="0" u="none" strike="noStrike" baseline="0" dirty="0" err="1">
                <a:latin typeface="CMR9"/>
              </a:rPr>
              <a:t>epjad</a:t>
            </a:r>
            <a:r>
              <a:rPr lang="de-DE" sz="900" b="0" i="0" u="none" strike="noStrike" baseline="0" dirty="0">
                <a:latin typeface="CMR9"/>
              </a:rPr>
              <a:t>/s2005- 04-028-8.</a:t>
            </a:r>
          </a:p>
          <a:p>
            <a:pPr algn="l"/>
            <a:r>
              <a:rPr lang="de-DE" sz="900" dirty="0">
                <a:latin typeface="CMR9"/>
              </a:rPr>
              <a:t>[5] </a:t>
            </a:r>
            <a:r>
              <a:rPr lang="de-DE" sz="900" b="0" i="0" u="none" strike="noStrike" baseline="0" dirty="0">
                <a:latin typeface="CMR9"/>
              </a:rPr>
              <a:t>SLD </a:t>
            </a:r>
            <a:r>
              <a:rPr lang="de-DE" sz="900" b="0" i="0" u="none" strike="noStrike" baseline="0" dirty="0" err="1">
                <a:latin typeface="CMR9"/>
              </a:rPr>
              <a:t>Collab</a:t>
            </a:r>
            <a:r>
              <a:rPr lang="de-DE" sz="900" b="0" i="0" u="none" strike="noStrike" baseline="0" dirty="0">
                <a:latin typeface="CMR9"/>
              </a:rPr>
              <a:t>. (K. Abe </a:t>
            </a:r>
            <a:r>
              <a:rPr lang="de-DE" sz="900" b="0" i="1" u="none" strike="noStrike" baseline="0" dirty="0">
                <a:latin typeface="CMTI9"/>
              </a:rPr>
              <a:t>et al.</a:t>
            </a:r>
            <a:r>
              <a:rPr lang="de-DE" sz="900" b="0" i="0" u="none" strike="noStrike" baseline="0" dirty="0">
                <a:latin typeface="CMR9"/>
              </a:rPr>
              <a:t>), </a:t>
            </a:r>
            <a:r>
              <a:rPr lang="de-DE" sz="900" b="0" i="1" u="none" strike="noStrike" baseline="0" dirty="0">
                <a:latin typeface="CMTI9"/>
              </a:rPr>
              <a:t>Phys. Rev. Lett. </a:t>
            </a:r>
            <a:r>
              <a:rPr lang="de-DE" sz="900" b="1" i="0" u="none" strike="noStrike" baseline="0" dirty="0">
                <a:latin typeface="CMBX9"/>
              </a:rPr>
              <a:t>84 </a:t>
            </a:r>
            <a:r>
              <a:rPr lang="de-DE" sz="900" b="0" i="0" u="none" strike="noStrike" baseline="0" dirty="0">
                <a:latin typeface="CMR9"/>
              </a:rPr>
              <a:t>(2000) 5945, </a:t>
            </a:r>
            <a:r>
              <a:rPr lang="de-DE" sz="900" b="0" i="0" u="none" strike="noStrike" baseline="0" dirty="0" err="1">
                <a:latin typeface="CMR9"/>
              </a:rPr>
              <a:t>arXiv:hep-ex</a:t>
            </a:r>
            <a:r>
              <a:rPr lang="de-DE" sz="900" b="0" i="0" u="none" strike="noStrike" baseline="0" dirty="0">
                <a:latin typeface="CMR9"/>
              </a:rPr>
              <a:t>/0004026 </a:t>
            </a:r>
            <a:r>
              <a:rPr lang="fr-FR" sz="900" b="0" i="0" u="none" strike="noStrike" baseline="0" dirty="0">
                <a:latin typeface="CMR9"/>
              </a:rPr>
              <a:t>[hep-ex], doi:10.1103/PhysRevLett.84.5945.</a:t>
            </a:r>
            <a:endParaRPr lang="de-DE" sz="900" b="0" i="0" u="none" strike="noStrike" baseline="0" dirty="0">
              <a:latin typeface="CMR9"/>
            </a:endParaRPr>
          </a:p>
        </p:txBody>
      </p:sp>
    </p:spTree>
    <p:extLst>
      <p:ext uri="{BB962C8B-B14F-4D97-AF65-F5344CB8AC3E}">
        <p14:creationId xmlns:p14="http://schemas.microsoft.com/office/powerpoint/2010/main" val="85833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FD3DE-90C5-C1AD-5209-95865EA0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3660"/>
            <a:ext cx="10972800" cy="1143000"/>
          </a:xfrm>
        </p:spPr>
        <p:txBody>
          <a:bodyPr/>
          <a:lstStyle/>
          <a:p>
            <a:r>
              <a:rPr lang="de-DE" dirty="0"/>
              <a:t>Precision </a:t>
            </a:r>
            <a:r>
              <a:rPr lang="de-DE" dirty="0" err="1"/>
              <a:t>polarimeters</a:t>
            </a:r>
            <a:r>
              <a:rPr lang="de-DE" dirty="0"/>
              <a:t>- </a:t>
            </a:r>
            <a:r>
              <a:rPr lang="de-DE" dirty="0" err="1"/>
              <a:t>for</a:t>
            </a:r>
            <a:r>
              <a:rPr lang="de-DE" dirty="0"/>
              <a:t> MESA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52ACB76-9A1E-9E7C-D0BA-1E294BB2C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086923"/>
              </p:ext>
            </p:extLst>
          </p:nvPr>
        </p:nvGraphicFramePr>
        <p:xfrm>
          <a:off x="191344" y="692696"/>
          <a:ext cx="982548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581">
                  <a:extLst>
                    <a:ext uri="{9D8B030D-6E8A-4147-A177-3AD203B41FA5}">
                      <a16:colId xmlns:a16="http://schemas.microsoft.com/office/drawing/2014/main" val="540616952"/>
                    </a:ext>
                  </a:extLst>
                </a:gridCol>
                <a:gridCol w="1637581">
                  <a:extLst>
                    <a:ext uri="{9D8B030D-6E8A-4147-A177-3AD203B41FA5}">
                      <a16:colId xmlns:a16="http://schemas.microsoft.com/office/drawing/2014/main" val="899817531"/>
                    </a:ext>
                  </a:extLst>
                </a:gridCol>
                <a:gridCol w="1637581">
                  <a:extLst>
                    <a:ext uri="{9D8B030D-6E8A-4147-A177-3AD203B41FA5}">
                      <a16:colId xmlns:a16="http://schemas.microsoft.com/office/drawing/2014/main" val="1655007145"/>
                    </a:ext>
                  </a:extLst>
                </a:gridCol>
                <a:gridCol w="1637581">
                  <a:extLst>
                    <a:ext uri="{9D8B030D-6E8A-4147-A177-3AD203B41FA5}">
                      <a16:colId xmlns:a16="http://schemas.microsoft.com/office/drawing/2014/main" val="3850662164"/>
                    </a:ext>
                  </a:extLst>
                </a:gridCol>
                <a:gridCol w="1637581">
                  <a:extLst>
                    <a:ext uri="{9D8B030D-6E8A-4147-A177-3AD203B41FA5}">
                      <a16:colId xmlns:a16="http://schemas.microsoft.com/office/drawing/2014/main" val="209412670"/>
                    </a:ext>
                  </a:extLst>
                </a:gridCol>
                <a:gridCol w="1637581">
                  <a:extLst>
                    <a:ext uri="{9D8B030D-6E8A-4147-A177-3AD203B41FA5}">
                      <a16:colId xmlns:a16="http://schemas.microsoft.com/office/drawing/2014/main" val="3254242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Process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</a:t>
                      </a:r>
                      <a:r>
                        <a:rPr lang="de-DE" dirty="0"/>
                        <a:t>  </a:t>
                      </a:r>
                      <a:r>
                        <a:rPr lang="de-DE" dirty="0" err="1"/>
                        <a:t>analyzing</a:t>
                      </a:r>
                      <a:r>
                        <a:rPr lang="de-DE" dirty="0"/>
                        <a:t> power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Exp</a:t>
                      </a:r>
                      <a:r>
                        <a:rPr lang="de-DE" dirty="0"/>
                        <a:t>. </a:t>
                      </a:r>
                      <a:r>
                        <a:rPr lang="de-DE" dirty="0" err="1"/>
                        <a:t>Complexity</a:t>
                      </a:r>
                      <a:r>
                        <a:rPr lang="de-DE" dirty="0"/>
                        <a:t>/</a:t>
                      </a:r>
                    </a:p>
                    <a:p>
                      <a:r>
                        <a:rPr lang="de-DE" dirty="0"/>
                        <a:t>ONLINE?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Main </a:t>
                      </a:r>
                      <a:r>
                        <a:rPr lang="de-DE" dirty="0" err="1"/>
                        <a:t>error</a:t>
                      </a:r>
                      <a:r>
                        <a:rPr lang="de-DE" dirty="0"/>
                        <a:t>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Typical</a:t>
                      </a:r>
                      <a:r>
                        <a:rPr lang="de-DE" dirty="0"/>
                        <a:t> Energy/</a:t>
                      </a:r>
                    </a:p>
                    <a:p>
                      <a:r>
                        <a:rPr lang="de-DE" dirty="0" err="1"/>
                        <a:t>current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de-DE" dirty="0"/>
                        <a:t>P/P [%]</a:t>
                      </a:r>
                    </a:p>
                    <a:p>
                      <a:r>
                        <a:rPr lang="de-DE" dirty="0"/>
                        <a:t>Ultimate??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27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Double  Mott </a:t>
                      </a:r>
                      <a:r>
                        <a:rPr lang="de-DE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scattering</a:t>
                      </a:r>
                      <a:r>
                        <a:rPr lang="de-D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(DSMP)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2*Gold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High</a:t>
                      </a:r>
                    </a:p>
                    <a:p>
                      <a:r>
                        <a:rPr lang="de-D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beam </a:t>
                      </a:r>
                      <a:r>
                        <a:rPr lang="de-DE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asymmetry</a:t>
                      </a:r>
                      <a:endParaRPr lang="de-DE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0.1 MeV</a:t>
                      </a:r>
                    </a:p>
                    <a:p>
                      <a:r>
                        <a:rPr lang="de-D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10nA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0.6   [1]</a:t>
                      </a:r>
                    </a:p>
                    <a:p>
                      <a:endParaRPr lang="de-DE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r>
                        <a:rPr lang="de-D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&lt;0.3 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81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Single Mott</a:t>
                      </a:r>
                    </a:p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scattering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Low-medium</a:t>
                      </a:r>
                    </a:p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theory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&lt;10MeV</a:t>
                      </a:r>
                    </a:p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0.01-100muA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0.61  [2]</a:t>
                      </a:r>
                    </a:p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&lt;0.5 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79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„Iron“-Möller</a:t>
                      </a:r>
                    </a:p>
                    <a:p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scattering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Solid 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High </a:t>
                      </a:r>
                    </a:p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Levchuk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Target pol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&gt;100 MeV</a:t>
                      </a:r>
                    </a:p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1muA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0.5    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2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„</a:t>
                      </a:r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Hydro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“-Möller</a:t>
                      </a:r>
                    </a:p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trapped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Hydrogen-Atoms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Very high </a:t>
                      </a:r>
                    </a:p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Contamination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(?????)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&gt;100 MeV</a:t>
                      </a:r>
                    </a:p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&gt;100muA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&lt;0.3 ?????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49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Laser-Compton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Laser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Calibration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circular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polarization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&gt;1000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0.5     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21431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5BAB2A-1CA5-22E6-A964-B0CC5EEB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910C-24E4-43A6-BEA9-C12E1ABEFDB4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7FADA9-E8A9-0BF5-8695-93690614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1C7FE97-00C5-02F8-6B2F-8DD716338D5C}"/>
              </a:ext>
            </a:extLst>
          </p:cNvPr>
          <p:cNvSpPr txBox="1"/>
          <p:nvPr/>
        </p:nvSpPr>
        <p:spPr>
          <a:xfrm>
            <a:off x="1271464" y="5795293"/>
            <a:ext cx="100091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900" dirty="0">
                <a:latin typeface="CMR9"/>
              </a:rPr>
              <a:t>[1]</a:t>
            </a:r>
            <a:r>
              <a:rPr lang="en-US" sz="900" b="0" i="0" u="none" strike="noStrike" baseline="0" dirty="0">
                <a:latin typeface="CMR9"/>
              </a:rPr>
              <a:t>A. </a:t>
            </a:r>
            <a:r>
              <a:rPr lang="en-US" sz="900" b="0" i="0" u="none" strike="noStrike" baseline="0" dirty="0" err="1">
                <a:latin typeface="CMR9"/>
              </a:rPr>
              <a:t>Gellrich</a:t>
            </a:r>
            <a:r>
              <a:rPr lang="en-US" sz="900" b="0" i="0" u="none" strike="noStrike" baseline="0" dirty="0">
                <a:latin typeface="CMR9"/>
              </a:rPr>
              <a:t> and J. Kessler, </a:t>
            </a:r>
            <a:r>
              <a:rPr lang="en-US" sz="900" b="0" i="1" u="none" strike="noStrike" baseline="0" dirty="0">
                <a:latin typeface="CMTI9"/>
              </a:rPr>
              <a:t>Phys. Rev. A </a:t>
            </a:r>
            <a:r>
              <a:rPr lang="en-US" sz="900" b="1" i="0" u="none" strike="noStrike" baseline="0" dirty="0">
                <a:latin typeface="CMBX9"/>
              </a:rPr>
              <a:t>43 </a:t>
            </a:r>
            <a:r>
              <a:rPr lang="en-US" sz="900" b="0" i="0" u="none" strike="noStrike" baseline="0" dirty="0">
                <a:latin typeface="CMR9"/>
              </a:rPr>
              <a:t>(1991) 204, doi:10.1103/</a:t>
            </a:r>
            <a:r>
              <a:rPr lang="en-US" sz="900" b="0" i="0" u="none" strike="noStrike" baseline="0" dirty="0" err="1">
                <a:latin typeface="CMR9"/>
              </a:rPr>
              <a:t>PhysRevA</a:t>
            </a:r>
            <a:r>
              <a:rPr lang="en-US" sz="900" b="0" i="0" u="none" strike="noStrike" baseline="0" dirty="0">
                <a:latin typeface="CMR9"/>
              </a:rPr>
              <a:t>. </a:t>
            </a:r>
            <a:r>
              <a:rPr lang="de-DE" sz="900" b="0" i="0" u="none" strike="noStrike" baseline="0" dirty="0">
                <a:latin typeface="CMR9"/>
              </a:rPr>
              <a:t>43.204.    </a:t>
            </a:r>
            <a:r>
              <a:rPr lang="de-DE" sz="900" dirty="0">
                <a:latin typeface="CMR9"/>
              </a:rPr>
              <a:t>[2] </a:t>
            </a:r>
            <a:r>
              <a:rPr lang="en-US" sz="900" dirty="0">
                <a:latin typeface="CMR9"/>
              </a:rPr>
              <a:t> </a:t>
            </a:r>
            <a:r>
              <a:rPr lang="en-US" sz="900" dirty="0"/>
              <a:t>J. M. Grames, et al. Phys. Rev. C 102, 015501 </a:t>
            </a:r>
            <a:endParaRPr lang="de-DE" sz="900" b="0" i="0" u="none" strike="noStrike" baseline="0" dirty="0">
              <a:latin typeface="CMR9"/>
            </a:endParaRPr>
          </a:p>
          <a:p>
            <a:pPr algn="l"/>
            <a:r>
              <a:rPr lang="de-DE" sz="900" b="0" i="0" u="none" strike="noStrike" baseline="0" dirty="0">
                <a:latin typeface="CMR9"/>
              </a:rPr>
              <a:t>[3] M. </a:t>
            </a:r>
            <a:r>
              <a:rPr lang="de-DE" sz="900" b="0" i="0" u="none" strike="noStrike" baseline="0" dirty="0" err="1">
                <a:latin typeface="CMR9"/>
              </a:rPr>
              <a:t>Hauger</a:t>
            </a:r>
            <a:r>
              <a:rPr lang="de-DE" sz="900" b="0" i="0" u="none" strike="noStrike" baseline="0" dirty="0">
                <a:latin typeface="CMR9"/>
              </a:rPr>
              <a:t> </a:t>
            </a:r>
            <a:r>
              <a:rPr lang="de-DE" sz="900" b="0" i="1" u="none" strike="noStrike" baseline="0" dirty="0">
                <a:latin typeface="CMTI9"/>
              </a:rPr>
              <a:t>et al.</a:t>
            </a:r>
            <a:r>
              <a:rPr lang="de-DE" sz="900" b="0" i="0" u="none" strike="noStrike" baseline="0" dirty="0">
                <a:latin typeface="CMR9"/>
              </a:rPr>
              <a:t>, </a:t>
            </a:r>
            <a:r>
              <a:rPr lang="de-DE" sz="900" b="0" i="1" u="none" strike="noStrike" baseline="0" dirty="0" err="1">
                <a:latin typeface="CMTI9"/>
              </a:rPr>
              <a:t>Nucl</a:t>
            </a:r>
            <a:r>
              <a:rPr lang="de-DE" sz="900" b="0" i="1" u="none" strike="noStrike" baseline="0" dirty="0">
                <a:latin typeface="CMTI9"/>
              </a:rPr>
              <a:t>. </a:t>
            </a:r>
            <a:r>
              <a:rPr lang="de-DE" sz="900" b="0" i="1" u="none" strike="noStrike" baseline="0" dirty="0" err="1">
                <a:latin typeface="CMTI9"/>
              </a:rPr>
              <a:t>Instrum</a:t>
            </a:r>
            <a:r>
              <a:rPr lang="de-DE" sz="900" b="0" i="1" u="none" strike="noStrike" baseline="0" dirty="0">
                <a:latin typeface="CMTI9"/>
              </a:rPr>
              <a:t>. Methods A </a:t>
            </a:r>
            <a:r>
              <a:rPr lang="de-DE" sz="900" b="1" i="0" u="none" strike="noStrike" baseline="0" dirty="0">
                <a:latin typeface="CMBX9"/>
              </a:rPr>
              <a:t>462 </a:t>
            </a:r>
            <a:r>
              <a:rPr lang="de-DE" sz="900" b="0" i="0" u="none" strike="noStrike" baseline="0" dirty="0">
                <a:latin typeface="CMR9"/>
              </a:rPr>
              <a:t>(2001) 382, </a:t>
            </a:r>
            <a:r>
              <a:rPr lang="de-DE" sz="900" b="0" i="0" u="none" strike="noStrike" baseline="0" dirty="0" err="1">
                <a:latin typeface="CMR9"/>
              </a:rPr>
              <a:t>arXiv:nucl-ex</a:t>
            </a:r>
            <a:r>
              <a:rPr lang="de-DE" sz="900" b="0" i="0" u="none" strike="noStrike" baseline="0" dirty="0">
                <a:latin typeface="CMR9"/>
              </a:rPr>
              <a:t>/9910013 [</a:t>
            </a:r>
            <a:r>
              <a:rPr lang="de-DE" sz="900" b="0" i="0" u="none" strike="noStrike" baseline="0" dirty="0" err="1">
                <a:latin typeface="CMR9"/>
              </a:rPr>
              <a:t>nucl</a:t>
            </a:r>
            <a:r>
              <a:rPr lang="de-DE" sz="900" b="0" i="0" u="none" strike="noStrike" baseline="0" dirty="0">
                <a:latin typeface="CMR9"/>
              </a:rPr>
              <a:t>-ex], doi:10.1016/S0168-9002(01)00197-8.</a:t>
            </a:r>
          </a:p>
          <a:p>
            <a:pPr algn="l"/>
            <a:r>
              <a:rPr lang="de-DE" sz="900" dirty="0">
                <a:latin typeface="CMR9"/>
              </a:rPr>
              <a:t>[4] </a:t>
            </a:r>
            <a:r>
              <a:rPr lang="de-DE" sz="900" b="0" i="0" u="none" strike="noStrike" baseline="0" dirty="0">
                <a:latin typeface="CMR9"/>
              </a:rPr>
              <a:t>E. </a:t>
            </a:r>
            <a:r>
              <a:rPr lang="de-DE" sz="900" b="0" i="0" u="none" strike="noStrike" baseline="0" dirty="0" err="1">
                <a:latin typeface="CMR9"/>
              </a:rPr>
              <a:t>Chudakov</a:t>
            </a:r>
            <a:r>
              <a:rPr lang="de-DE" sz="900" b="0" i="0" u="none" strike="noStrike" baseline="0" dirty="0">
                <a:latin typeface="CMR9"/>
              </a:rPr>
              <a:t> and V. </a:t>
            </a:r>
            <a:r>
              <a:rPr lang="de-DE" sz="900" b="0" i="0" u="none" strike="noStrike" baseline="0" dirty="0" err="1">
                <a:latin typeface="CMR9"/>
              </a:rPr>
              <a:t>Luppov</a:t>
            </a:r>
            <a:r>
              <a:rPr lang="de-DE" sz="900" b="0" i="0" u="none" strike="noStrike" baseline="0" dirty="0">
                <a:latin typeface="CMR9"/>
              </a:rPr>
              <a:t>, </a:t>
            </a:r>
            <a:r>
              <a:rPr lang="de-DE" sz="900" b="0" i="1" u="none" strike="noStrike" baseline="0" dirty="0">
                <a:latin typeface="CMTI9"/>
              </a:rPr>
              <a:t>Eur. Phys. J. </a:t>
            </a:r>
            <a:r>
              <a:rPr lang="de-DE" sz="900" b="1" i="0" u="none" strike="noStrike" baseline="0" dirty="0">
                <a:latin typeface="CMBX9"/>
              </a:rPr>
              <a:t>24 </a:t>
            </a:r>
            <a:r>
              <a:rPr lang="de-DE" sz="900" b="0" i="0" u="none" strike="noStrike" baseline="0" dirty="0">
                <a:latin typeface="CMR9"/>
              </a:rPr>
              <a:t>(2005) 123, doi:10.1140/</a:t>
            </a:r>
            <a:r>
              <a:rPr lang="de-DE" sz="900" b="0" i="0" u="none" strike="noStrike" baseline="0" dirty="0" err="1">
                <a:latin typeface="CMR9"/>
              </a:rPr>
              <a:t>epjad</a:t>
            </a:r>
            <a:r>
              <a:rPr lang="de-DE" sz="900" b="0" i="0" u="none" strike="noStrike" baseline="0" dirty="0">
                <a:latin typeface="CMR9"/>
              </a:rPr>
              <a:t>/s2005- 04-028-8.</a:t>
            </a:r>
          </a:p>
          <a:p>
            <a:pPr algn="l"/>
            <a:r>
              <a:rPr lang="de-DE" sz="900" dirty="0">
                <a:latin typeface="CMR9"/>
              </a:rPr>
              <a:t>[5] </a:t>
            </a:r>
            <a:r>
              <a:rPr lang="de-DE" sz="900" b="0" i="0" u="none" strike="noStrike" baseline="0" dirty="0">
                <a:latin typeface="CMR9"/>
              </a:rPr>
              <a:t>SLD </a:t>
            </a:r>
            <a:r>
              <a:rPr lang="de-DE" sz="900" b="0" i="0" u="none" strike="noStrike" baseline="0" dirty="0" err="1">
                <a:latin typeface="CMR9"/>
              </a:rPr>
              <a:t>Collab</a:t>
            </a:r>
            <a:r>
              <a:rPr lang="de-DE" sz="900" b="0" i="0" u="none" strike="noStrike" baseline="0" dirty="0">
                <a:latin typeface="CMR9"/>
              </a:rPr>
              <a:t>. (K. Abe </a:t>
            </a:r>
            <a:r>
              <a:rPr lang="de-DE" sz="900" b="0" i="1" u="none" strike="noStrike" baseline="0" dirty="0">
                <a:latin typeface="CMTI9"/>
              </a:rPr>
              <a:t>et al.</a:t>
            </a:r>
            <a:r>
              <a:rPr lang="de-DE" sz="900" b="0" i="0" u="none" strike="noStrike" baseline="0" dirty="0">
                <a:latin typeface="CMR9"/>
              </a:rPr>
              <a:t>), </a:t>
            </a:r>
            <a:r>
              <a:rPr lang="de-DE" sz="900" b="0" i="1" u="none" strike="noStrike" baseline="0" dirty="0">
                <a:latin typeface="CMTI9"/>
              </a:rPr>
              <a:t>Phys. Rev. Lett. </a:t>
            </a:r>
            <a:r>
              <a:rPr lang="de-DE" sz="900" b="1" i="0" u="none" strike="noStrike" baseline="0" dirty="0">
                <a:latin typeface="CMBX9"/>
              </a:rPr>
              <a:t>84 </a:t>
            </a:r>
            <a:r>
              <a:rPr lang="de-DE" sz="900" b="0" i="0" u="none" strike="noStrike" baseline="0" dirty="0">
                <a:latin typeface="CMR9"/>
              </a:rPr>
              <a:t>(2000) 5945, </a:t>
            </a:r>
            <a:r>
              <a:rPr lang="de-DE" sz="900" b="0" i="0" u="none" strike="noStrike" baseline="0" dirty="0" err="1">
                <a:latin typeface="CMR9"/>
              </a:rPr>
              <a:t>arXiv:hep-ex</a:t>
            </a:r>
            <a:r>
              <a:rPr lang="de-DE" sz="900" b="0" i="0" u="none" strike="noStrike" baseline="0" dirty="0">
                <a:latin typeface="CMR9"/>
              </a:rPr>
              <a:t>/0004026 </a:t>
            </a:r>
            <a:r>
              <a:rPr lang="fr-FR" sz="900" b="0" i="0" u="none" strike="noStrike" baseline="0" dirty="0">
                <a:latin typeface="CMR9"/>
              </a:rPr>
              <a:t>[hep-ex], doi:10.1103/PhysRevLett.84.5945.</a:t>
            </a:r>
            <a:endParaRPr lang="de-DE" sz="900" b="0" i="0" u="none" strike="noStrike" baseline="0" dirty="0">
              <a:latin typeface="CMR9"/>
            </a:endParaRPr>
          </a:p>
        </p:txBody>
      </p:sp>
    </p:spTree>
    <p:extLst>
      <p:ext uri="{BB962C8B-B14F-4D97-AF65-F5344CB8AC3E}">
        <p14:creationId xmlns:p14="http://schemas.microsoft.com/office/powerpoint/2010/main" val="154479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6958-506C-40E9-9CD9-E412FC0EB415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0DA31C5D-7B51-45CA-8F59-84B1F0043893}"/>
              </a:ext>
            </a:extLst>
          </p:cNvPr>
          <p:cNvSpPr txBox="1">
            <a:spLocks/>
          </p:cNvSpPr>
          <p:nvPr/>
        </p:nvSpPr>
        <p:spPr>
          <a:xfrm>
            <a:off x="129800" y="-641389"/>
            <a:ext cx="1216935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de-DE" dirty="0"/>
            </a:br>
            <a:endParaRPr lang="de-DE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E555964F-CA61-4E40-95D0-79101BF2A659}"/>
              </a:ext>
            </a:extLst>
          </p:cNvPr>
          <p:cNvSpPr txBox="1"/>
          <p:nvPr/>
        </p:nvSpPr>
        <p:spPr>
          <a:xfrm>
            <a:off x="695400" y="4629723"/>
            <a:ext cx="11233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In 2025 we will have at least one polarimeter which will achieve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P/P &lt;1% and could  realize  “quasi”  online measurement. Team: R. Thapa (MPA), V. </a:t>
            </a:r>
            <a:r>
              <a:rPr lang="en-US" dirty="0" err="1">
                <a:sym typeface="Wingdings" panose="05000000000000000000" pitchFamily="2" charset="2"/>
              </a:rPr>
              <a:t>Tioukine</a:t>
            </a:r>
            <a:r>
              <a:rPr lang="en-US" dirty="0">
                <a:sym typeface="Wingdings" panose="05000000000000000000" pitchFamily="2" charset="2"/>
              </a:rPr>
              <a:t>, Chr. Matejcek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Hydro-</a:t>
            </a:r>
            <a:r>
              <a:rPr lang="en-US" dirty="0" err="1">
                <a:sym typeface="Wingdings" panose="05000000000000000000" pitchFamily="2" charset="2"/>
              </a:rPr>
              <a:t>Möller</a:t>
            </a:r>
            <a:r>
              <a:rPr lang="en-US" dirty="0">
                <a:sym typeface="Wingdings" panose="05000000000000000000" pitchFamily="2" charset="2"/>
              </a:rPr>
              <a:t> may achieve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P/P &lt;0.5%  and could provide a real online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Hydro </a:t>
            </a:r>
            <a:r>
              <a:rPr lang="en-US" dirty="0" err="1">
                <a:sym typeface="Wingdings" panose="05000000000000000000" pitchFamily="2" charset="2"/>
              </a:rPr>
              <a:t>Möller</a:t>
            </a:r>
            <a:r>
              <a:rPr lang="en-US" dirty="0">
                <a:sym typeface="Wingdings" panose="05000000000000000000" pitchFamily="2" charset="2"/>
              </a:rPr>
              <a:t> is  delayed because of technological, budgetary and, meanwhile, also political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7802025-661F-4807-9DB7-4F78160ECEC3}"/>
              </a:ext>
            </a:extLst>
          </p:cNvPr>
          <p:cNvSpPr txBox="1"/>
          <p:nvPr/>
        </p:nvSpPr>
        <p:spPr>
          <a:xfrm>
            <a:off x="1271464" y="54029"/>
            <a:ext cx="9796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</a:rPr>
              <a:t>Polarimeters </a:t>
            </a:r>
            <a:r>
              <a:rPr lang="de-DE" sz="3200" b="1" dirty="0" err="1">
                <a:solidFill>
                  <a:srgbClr val="C00000"/>
                </a:solidFill>
              </a:rPr>
              <a:t>for</a:t>
            </a:r>
            <a:r>
              <a:rPr lang="de-DE" sz="3200" b="1" dirty="0">
                <a:solidFill>
                  <a:srgbClr val="C00000"/>
                </a:solidFill>
              </a:rPr>
              <a:t> P2 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887E801-9C16-DCA8-2717-130BB524F947}"/>
              </a:ext>
            </a:extLst>
          </p:cNvPr>
          <p:cNvGrpSpPr/>
          <p:nvPr/>
        </p:nvGrpSpPr>
        <p:grpSpPr>
          <a:xfrm>
            <a:off x="1380267" y="577059"/>
            <a:ext cx="7173252" cy="3788045"/>
            <a:chOff x="1380267" y="577059"/>
            <a:chExt cx="7173252" cy="3788045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7D3D7C35-2923-F2D3-5F7C-7381873E2943}"/>
                </a:ext>
              </a:extLst>
            </p:cNvPr>
            <p:cNvSpPr/>
            <p:nvPr/>
          </p:nvSpPr>
          <p:spPr>
            <a:xfrm rot="19421872">
              <a:off x="2334763" y="3987943"/>
              <a:ext cx="249112" cy="142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6108D9-8CBF-3A4F-48D5-8AA10BC40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568" y="577059"/>
              <a:ext cx="6703951" cy="3788045"/>
            </a:xfrm>
            <a:prstGeom prst="rect">
              <a:avLst/>
            </a:prstGeom>
          </p:spPr>
        </p:pic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FB07E51B-AAA7-FA19-0847-B9F1F64103B0}"/>
                </a:ext>
              </a:extLst>
            </p:cNvPr>
            <p:cNvCxnSpPr>
              <a:cxnSpLocks/>
            </p:cNvCxnSpPr>
            <p:nvPr/>
          </p:nvCxnSpPr>
          <p:spPr>
            <a:xfrm>
              <a:off x="3342038" y="2114199"/>
              <a:ext cx="256121" cy="1525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9367A391-7ECA-64E1-2C92-8C1FC1C75563}"/>
                </a:ext>
              </a:extLst>
            </p:cNvPr>
            <p:cNvSpPr txBox="1"/>
            <p:nvPr/>
          </p:nvSpPr>
          <p:spPr>
            <a:xfrm>
              <a:off x="1380267" y="1934676"/>
              <a:ext cx="1923126" cy="30777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P2-Beamline</a:t>
              </a:r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C393FB6F-C014-8839-2AEA-E03788B4C054}"/>
                </a:ext>
              </a:extLst>
            </p:cNvPr>
            <p:cNvCxnSpPr>
              <a:cxnSpLocks/>
            </p:cNvCxnSpPr>
            <p:nvPr/>
          </p:nvCxnSpPr>
          <p:spPr>
            <a:xfrm>
              <a:off x="3342038" y="2094241"/>
              <a:ext cx="818052" cy="14107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86DDA671-CCE4-CE48-30D1-6DD19FC57813}"/>
                </a:ext>
              </a:extLst>
            </p:cNvPr>
            <p:cNvSpPr txBox="1"/>
            <p:nvPr/>
          </p:nvSpPr>
          <p:spPr>
            <a:xfrm>
              <a:off x="1410722" y="1336033"/>
              <a:ext cx="1923126" cy="30777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MAGIX-</a:t>
              </a:r>
              <a:r>
                <a:rPr lang="de-DE" sz="1400" dirty="0" err="1"/>
                <a:t>Beamline</a:t>
              </a:r>
              <a:endParaRPr lang="de-DE" sz="1400" dirty="0"/>
            </a:p>
          </p:txBody>
        </p: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ECDA9113-6D2D-4923-55CD-B863D80CF3E6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3333848" y="1489922"/>
              <a:ext cx="1042610" cy="1742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30F55606-2CAB-EFDE-7BA5-1C0E95F377CE}"/>
                </a:ext>
              </a:extLst>
            </p:cNvPr>
            <p:cNvSpPr txBox="1"/>
            <p:nvPr/>
          </p:nvSpPr>
          <p:spPr>
            <a:xfrm>
              <a:off x="1434071" y="849442"/>
              <a:ext cx="1141285" cy="307777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5 MeV Mott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A4B0EC97-0C48-8759-AAE7-542106DA91B7}"/>
                </a:ext>
              </a:extLst>
            </p:cNvPr>
            <p:cNvCxnSpPr>
              <a:cxnSpLocks/>
            </p:cNvCxnSpPr>
            <p:nvPr/>
          </p:nvCxnSpPr>
          <p:spPr>
            <a:xfrm>
              <a:off x="3541124" y="1007891"/>
              <a:ext cx="1462651" cy="9169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74B60143-DE0B-F51D-DD48-7167A388D6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356" y="1007891"/>
              <a:ext cx="98822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28D0B2E8-1BC2-2F3A-0C7D-6CA155169853}"/>
                </a:ext>
              </a:extLst>
            </p:cNvPr>
            <p:cNvSpPr txBox="1"/>
            <p:nvPr/>
          </p:nvSpPr>
          <p:spPr>
            <a:xfrm>
              <a:off x="1417095" y="2523818"/>
              <a:ext cx="1652373" cy="265941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Hydro-Möller</a:t>
              </a:r>
            </a:p>
          </p:txBody>
        </p: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5B9AAEF8-A88E-6E2F-DEEA-764D5C8EDAA0}"/>
                </a:ext>
              </a:extLst>
            </p:cNvPr>
            <p:cNvCxnSpPr>
              <a:cxnSpLocks/>
            </p:cNvCxnSpPr>
            <p:nvPr/>
          </p:nvCxnSpPr>
          <p:spPr>
            <a:xfrm>
              <a:off x="3069468" y="2674180"/>
              <a:ext cx="372818" cy="11821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314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67F69-B5FE-4EC2-82A4-89859F01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07" y="116632"/>
            <a:ext cx="10972800" cy="1143000"/>
          </a:xfrm>
        </p:spPr>
        <p:txBody>
          <a:bodyPr/>
          <a:lstStyle/>
          <a:p>
            <a:r>
              <a:rPr lang="de-DE" dirty="0"/>
              <a:t> Multi- MeV </a:t>
            </a:r>
            <a:r>
              <a:rPr lang="de-DE" dirty="0" err="1"/>
              <a:t>Mottpolarimeter</a:t>
            </a:r>
            <a:r>
              <a:rPr lang="de-DE" dirty="0"/>
              <a:t> 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7DF6A1-D93B-4B1D-A931-9BFD269E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568654-27CB-4144-BB8F-515CC5B2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153AE0-45D8-4F0C-9F9A-E3AD08A81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561356"/>
            <a:ext cx="5060107" cy="302433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78A8A3E-C649-488B-BB81-67E77291229C}"/>
              </a:ext>
            </a:extLst>
          </p:cNvPr>
          <p:cNvSpPr txBox="1"/>
          <p:nvPr/>
        </p:nvSpPr>
        <p:spPr>
          <a:xfrm>
            <a:off x="839416" y="4933848"/>
            <a:ext cx="1159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-Roman"/>
              </a:rPr>
              <a:t>- PRISMA/P2 Team: R. Thapa/V. </a:t>
            </a:r>
            <a:r>
              <a:rPr lang="en-US" dirty="0" err="1">
                <a:latin typeface="Times-Roman"/>
              </a:rPr>
              <a:t>Tioukine</a:t>
            </a:r>
            <a:r>
              <a:rPr lang="en-US" dirty="0">
                <a:latin typeface="Times-Roman"/>
              </a:rPr>
              <a:t>: Explore Multiple scattering/Background </a:t>
            </a:r>
            <a:endParaRPr lang="en-US" sz="1800" b="0" i="0" u="none" strike="noStrike" baseline="0" dirty="0">
              <a:latin typeface="Times-Roman"/>
            </a:endParaRPr>
          </a:p>
          <a:p>
            <a:r>
              <a:rPr lang="en-US" dirty="0">
                <a:latin typeface="Times-Roman"/>
              </a:rPr>
              <a:t>- Full P2 beam power capability expected, “quasi”- online capability being explored </a:t>
            </a:r>
          </a:p>
          <a:p>
            <a:r>
              <a:rPr lang="en-US" dirty="0">
                <a:latin typeface="Times-Roman"/>
                <a:sym typeface="Wingdings" panose="05000000000000000000" pitchFamily="2" charset="2"/>
              </a:rPr>
              <a:t> Accuracy should be sufficient for P2-H  , but not for P2-C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0A961E-1F64-5AF7-0BD3-BB5A77A2D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561356"/>
            <a:ext cx="5538578" cy="312459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D9551EF-2015-6577-3E46-94F1A5712B4A}"/>
              </a:ext>
            </a:extLst>
          </p:cNvPr>
          <p:cNvSpPr txBox="1"/>
          <p:nvPr/>
        </p:nvSpPr>
        <p:spPr>
          <a:xfrm>
            <a:off x="479376" y="4482564"/>
            <a:ext cx="3618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u="none" strike="noStrike" baseline="0" dirty="0">
                <a:latin typeface="Times-Roman"/>
              </a:rPr>
              <a:t>V. </a:t>
            </a:r>
            <a:r>
              <a:rPr lang="en-US" sz="800" b="0" i="0" u="none" strike="noStrike" baseline="0" dirty="0" err="1">
                <a:latin typeface="Times-Roman"/>
              </a:rPr>
              <a:t>Tioukine</a:t>
            </a:r>
            <a:r>
              <a:rPr lang="en-US" sz="800" b="0" i="0" u="none" strike="noStrike" baseline="0" dirty="0">
                <a:latin typeface="Times-Roman"/>
              </a:rPr>
              <a:t> et al. REVIEW OF SCIENTIFIC INSTRUMENTS </a:t>
            </a:r>
            <a:r>
              <a:rPr lang="en-US" sz="800" b="1" i="0" u="none" strike="noStrike" baseline="0" dirty="0">
                <a:latin typeface="Times-Bold"/>
              </a:rPr>
              <a:t>82</a:t>
            </a:r>
            <a:r>
              <a:rPr lang="en-US" sz="800" b="0" i="0" u="none" strike="noStrike" baseline="0" dirty="0">
                <a:latin typeface="Times-Roman"/>
              </a:rPr>
              <a:t>, 033303 (2011),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98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91F15-4A09-19D0-816A-30B6BDA7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14" y="89625"/>
            <a:ext cx="11463064" cy="531765"/>
          </a:xfrm>
        </p:spPr>
        <p:txBody>
          <a:bodyPr/>
          <a:lstStyle/>
          <a:p>
            <a:r>
              <a:rPr lang="de-DE" dirty="0"/>
              <a:t>Spin </a:t>
            </a:r>
            <a:r>
              <a:rPr lang="de-DE" dirty="0" err="1"/>
              <a:t>diffusion</a:t>
            </a:r>
            <a:r>
              <a:rPr lang="de-DE" dirty="0"/>
              <a:t> and </a:t>
            </a:r>
            <a:r>
              <a:rPr lang="de-DE" dirty="0" err="1"/>
              <a:t>background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25E9A4-BD82-8764-D18D-AF2D5EE1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24.05.2022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0AEF93-6612-2E29-014B-69879E8A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D39138-CC60-EB87-7034-C7E0F381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548370"/>
            <a:ext cx="7712910" cy="367740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5C1B09E-4265-E1DA-2A69-51A43AC003C1}"/>
              </a:ext>
            </a:extLst>
          </p:cNvPr>
          <p:cNvSpPr txBox="1"/>
          <p:nvPr/>
        </p:nvSpPr>
        <p:spPr>
          <a:xfrm>
            <a:off x="767408" y="5394811"/>
            <a:ext cx="1180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MC </a:t>
            </a:r>
            <a:r>
              <a:rPr lang="de-DE" dirty="0" err="1"/>
              <a:t>simulation</a:t>
            </a:r>
            <a:r>
              <a:rPr lang="de-DE" dirty="0"/>
              <a:t>  </a:t>
            </a:r>
            <a:r>
              <a:rPr lang="de-DE" dirty="0" err="1"/>
              <a:t>has</a:t>
            </a:r>
            <a:r>
              <a:rPr lang="de-DE" dirty="0"/>
              <a:t> in </a:t>
            </a:r>
            <a:r>
              <a:rPr lang="de-DE" dirty="0" err="1"/>
              <a:t>principle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„fit“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.</a:t>
            </a:r>
          </a:p>
          <a:p>
            <a:r>
              <a:rPr lang="de-DE" dirty="0"/>
              <a:t>But </a:t>
            </a:r>
            <a:r>
              <a:rPr lang="de-DE" dirty="0" err="1"/>
              <a:t>the</a:t>
            </a:r>
            <a:r>
              <a:rPr lang="de-DE" dirty="0"/>
              <a:t> experimental 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comprise</a:t>
            </a:r>
            <a:r>
              <a:rPr lang="de-DE" dirty="0"/>
              <a:t>  (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induced</a:t>
            </a:r>
            <a:r>
              <a:rPr lang="de-DE" dirty="0"/>
              <a:t>)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beam </a:t>
            </a:r>
            <a:r>
              <a:rPr lang="de-DE" dirty="0" err="1"/>
              <a:t>dump</a:t>
            </a:r>
            <a:r>
              <a:rPr lang="de-DE" dirty="0"/>
              <a:t> !</a:t>
            </a:r>
          </a:p>
          <a:p>
            <a:r>
              <a:rPr lang="de-DE" dirty="0">
                <a:sym typeface="Wingdings" panose="05000000000000000000" pitchFamily="2" charset="2"/>
              </a:rPr>
              <a:t> Both </a:t>
            </a:r>
            <a:r>
              <a:rPr lang="de-DE" dirty="0" err="1">
                <a:sym typeface="Wingdings" panose="05000000000000000000" pitchFamily="2" charset="2"/>
              </a:rPr>
              <a:t>effects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nowadays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simulated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simultaneously</a:t>
            </a:r>
            <a:r>
              <a:rPr lang="de-DE" dirty="0">
                <a:sym typeface="Wingdings" panose="05000000000000000000" pitchFamily="2" charset="2"/>
              </a:rPr>
              <a:t>!  </a:t>
            </a:r>
            <a:r>
              <a:rPr lang="de-DE" dirty="0" err="1">
                <a:sym typeface="Wingdings" panose="05000000000000000000" pitchFamily="2" charset="2"/>
              </a:rPr>
              <a:t>error</a:t>
            </a:r>
            <a:r>
              <a:rPr lang="de-DE" dirty="0">
                <a:sym typeface="Wingdings" panose="05000000000000000000" pitchFamily="2" charset="2"/>
              </a:rPr>
              <a:t> will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limited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theory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/>
              <a:t>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D75F4A9-C5A5-6A52-A787-E01F354535D2}"/>
              </a:ext>
            </a:extLst>
          </p:cNvPr>
          <p:cNvSpPr txBox="1"/>
          <p:nvPr/>
        </p:nvSpPr>
        <p:spPr>
          <a:xfrm>
            <a:off x="740853" y="4531625"/>
            <a:ext cx="5544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K. Aulenbacher and V. </a:t>
            </a:r>
            <a:r>
              <a:rPr lang="de-DE" sz="800" dirty="0" err="1"/>
              <a:t>Tioukine</a:t>
            </a:r>
            <a:r>
              <a:rPr lang="de-DE" sz="800" dirty="0"/>
              <a:t> </a:t>
            </a:r>
            <a:r>
              <a:rPr lang="de-DE" sz="800" dirty="0" err="1"/>
              <a:t>proceedings</a:t>
            </a:r>
            <a:r>
              <a:rPr lang="de-DE" sz="800" dirty="0"/>
              <a:t> PESP2008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0FDDE14-407A-D673-38A4-FCD1D52F3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916832"/>
            <a:ext cx="3779596" cy="256697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A34DF19-5052-EB7F-9EFF-4F003C83BF6B}"/>
              </a:ext>
            </a:extLst>
          </p:cNvPr>
          <p:cNvSpPr txBox="1"/>
          <p:nvPr/>
        </p:nvSpPr>
        <p:spPr>
          <a:xfrm>
            <a:off x="1847528" y="112993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0.1 MeV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D3A6D5F-FEC6-009E-811B-6C9526CBF276}"/>
              </a:ext>
            </a:extLst>
          </p:cNvPr>
          <p:cNvSpPr txBox="1"/>
          <p:nvPr/>
        </p:nvSpPr>
        <p:spPr>
          <a:xfrm>
            <a:off x="5014171" y="109509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1  MeV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E2F9F5F-4A0F-AD7C-4CC0-3A3A779BC114}"/>
              </a:ext>
            </a:extLst>
          </p:cNvPr>
          <p:cNvSpPr txBox="1"/>
          <p:nvPr/>
        </p:nvSpPr>
        <p:spPr>
          <a:xfrm>
            <a:off x="8918104" y="107466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  MeV</a:t>
            </a:r>
          </a:p>
        </p:txBody>
      </p:sp>
    </p:spTree>
    <p:extLst>
      <p:ext uri="{BB962C8B-B14F-4D97-AF65-F5344CB8AC3E}">
        <p14:creationId xmlns:p14="http://schemas.microsoft.com/office/powerpoint/2010/main" val="96319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EDA02-8E36-E836-7636-157A9686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5719"/>
            <a:ext cx="10972800" cy="402242"/>
          </a:xfrm>
        </p:spPr>
        <p:txBody>
          <a:bodyPr/>
          <a:lstStyle/>
          <a:p>
            <a:r>
              <a:rPr lang="de-DE" dirty="0"/>
              <a:t>Mitigation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F904B5-B994-9220-2139-D43E2C13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69D-2703-4334-8462-704FF35C9704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949039-5B51-D6F4-9A7C-3BB501BC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F4EA8F-5267-93B2-1198-3876882F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268760"/>
            <a:ext cx="5755064" cy="410445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267A1D2-E83D-3F21-6931-E2086CF9A05C}"/>
              </a:ext>
            </a:extLst>
          </p:cNvPr>
          <p:cNvSpPr txBox="1"/>
          <p:nvPr/>
        </p:nvSpPr>
        <p:spPr>
          <a:xfrm>
            <a:off x="6556729" y="1628800"/>
            <a:ext cx="502567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self-energy</a:t>
            </a:r>
            <a:r>
              <a:rPr lang="de-DE" dirty="0"/>
              <a:t>  </a:t>
            </a:r>
            <a:r>
              <a:rPr lang="de-DE" dirty="0" err="1"/>
              <a:t>effect</a:t>
            </a:r>
            <a:r>
              <a:rPr lang="de-DE" dirty="0"/>
              <a:t> </a:t>
            </a:r>
          </a:p>
          <a:p>
            <a:pPr algn="l"/>
            <a:r>
              <a:rPr lang="de-DE" sz="800" b="0" i="0" u="none" strike="noStrike" baseline="0" dirty="0">
                <a:latin typeface="CMR9"/>
              </a:rPr>
              <a:t>X. Roca-</a:t>
            </a:r>
            <a:r>
              <a:rPr lang="de-DE" sz="800" b="0" i="0" u="none" strike="noStrike" baseline="0" dirty="0" err="1">
                <a:latin typeface="CMR9"/>
              </a:rPr>
              <a:t>Maza</a:t>
            </a:r>
            <a:r>
              <a:rPr lang="de-DE" sz="800" b="0" i="0" u="none" strike="noStrike" baseline="0" dirty="0">
                <a:latin typeface="CMR9"/>
              </a:rPr>
              <a:t>, EPL, </a:t>
            </a:r>
            <a:r>
              <a:rPr lang="de-DE" sz="800" b="1" i="0" u="none" strike="noStrike" baseline="0" dirty="0">
                <a:latin typeface="CMBX9"/>
              </a:rPr>
              <a:t>120 </a:t>
            </a:r>
            <a:r>
              <a:rPr lang="de-DE" sz="800" b="0" i="0" u="none" strike="noStrike" baseline="0" dirty="0">
                <a:latin typeface="CMR9"/>
              </a:rPr>
              <a:t>(2017) 33002 </a:t>
            </a:r>
            <a:r>
              <a:rPr lang="de-DE" sz="800" b="0" i="0" u="none" strike="noStrike" baseline="0" dirty="0">
                <a:latin typeface="CMTT9"/>
              </a:rPr>
              <a:t>www.epljournal.org</a:t>
            </a:r>
          </a:p>
          <a:p>
            <a:pPr algn="l"/>
            <a:r>
              <a:rPr lang="de-DE" sz="800" b="0" i="0" u="none" strike="noStrike" baseline="0" dirty="0" err="1">
                <a:latin typeface="CMR9"/>
              </a:rPr>
              <a:t>doi</a:t>
            </a:r>
            <a:r>
              <a:rPr lang="de-DE" sz="800" b="0" i="0" u="none" strike="noStrike" baseline="0" dirty="0">
                <a:latin typeface="CMR9"/>
              </a:rPr>
              <a:t>: </a:t>
            </a:r>
            <a:r>
              <a:rPr lang="de-DE" sz="800" b="0" i="0" u="none" strike="noStrike" baseline="0" dirty="0">
                <a:latin typeface="CMTT9"/>
              </a:rPr>
              <a:t>10.1209/0295-5075/120/33002</a:t>
            </a:r>
            <a:endParaRPr lang="de-DE" sz="800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Observation: The </a:t>
            </a:r>
            <a:r>
              <a:rPr lang="de-DE" dirty="0" err="1"/>
              <a:t>extracted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</a:p>
          <a:p>
            <a:r>
              <a:rPr lang="de-DE" dirty="0"/>
              <a:t>not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energy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0.5% </a:t>
            </a:r>
            <a:r>
              <a:rPr lang="de-DE" dirty="0" err="1"/>
              <a:t>level</a:t>
            </a:r>
            <a:r>
              <a:rPr lang="de-DE" dirty="0"/>
              <a:t>.</a:t>
            </a:r>
          </a:p>
          <a:p>
            <a:r>
              <a:rPr lang="de-DE" dirty="0"/>
              <a:t>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Dirac </a:t>
            </a:r>
            <a:r>
              <a:rPr lang="de-DE" dirty="0" err="1"/>
              <a:t>equation</a:t>
            </a:r>
            <a:r>
              <a:rPr lang="de-DE" dirty="0"/>
              <a:t> and 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radiative</a:t>
            </a:r>
            <a:r>
              <a:rPr lang="de-DE" dirty="0"/>
              <a:t> </a:t>
            </a:r>
            <a:r>
              <a:rPr lang="de-DE" dirty="0" err="1"/>
              <a:t>corrections</a:t>
            </a:r>
            <a:r>
              <a:rPr lang="de-DE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Could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indicate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radiative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corrections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Not „so“ </a:t>
            </a:r>
            <a:r>
              <a:rPr lang="de-DE" dirty="0" err="1">
                <a:sym typeface="Wingdings" panose="05000000000000000000" pitchFamily="2" charset="2"/>
              </a:rPr>
              <a:t>important</a:t>
            </a:r>
            <a:endParaRPr lang="de-DE" dirty="0"/>
          </a:p>
          <a:p>
            <a:endParaRPr lang="de-DE" dirty="0"/>
          </a:p>
          <a:p>
            <a:r>
              <a:rPr lang="de-DE" dirty="0"/>
              <a:t>Other </a:t>
            </a:r>
            <a:r>
              <a:rPr lang="de-DE" dirty="0" err="1"/>
              <a:t>option</a:t>
            </a:r>
            <a:r>
              <a:rPr lang="de-DE" dirty="0"/>
              <a:t>: Different Z- </a:t>
            </a:r>
            <a:r>
              <a:rPr lang="de-DE" dirty="0" err="1"/>
              <a:t>targets</a:t>
            </a:r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29F7B9F-4BF3-C72B-4FE0-6AA54B73DF0E}"/>
              </a:ext>
            </a:extLst>
          </p:cNvPr>
          <p:cNvSpPr txBox="1"/>
          <p:nvPr/>
        </p:nvSpPr>
        <p:spPr>
          <a:xfrm>
            <a:off x="1343472" y="5229200"/>
            <a:ext cx="3618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u="none" strike="noStrike" baseline="0" dirty="0">
                <a:latin typeface="Times-Roman"/>
              </a:rPr>
              <a:t>V. </a:t>
            </a:r>
            <a:r>
              <a:rPr lang="en-US" sz="800" b="0" i="0" u="none" strike="noStrike" baseline="0" dirty="0" err="1">
                <a:latin typeface="Times-Roman"/>
              </a:rPr>
              <a:t>Tioukine</a:t>
            </a:r>
            <a:r>
              <a:rPr lang="en-US" sz="800" b="0" i="0" u="none" strike="noStrike" baseline="0" dirty="0">
                <a:latin typeface="Times-Roman"/>
              </a:rPr>
              <a:t> et al. REVIEW OF SCIENTIFIC INSTRUMENTS </a:t>
            </a:r>
            <a:r>
              <a:rPr lang="en-US" sz="800" b="1" i="0" u="none" strike="noStrike" baseline="0" dirty="0">
                <a:latin typeface="Times-Bold"/>
              </a:rPr>
              <a:t>82</a:t>
            </a:r>
            <a:r>
              <a:rPr lang="en-US" sz="800" b="0" i="0" u="none" strike="noStrike" baseline="0" dirty="0">
                <a:latin typeface="Times-Roman"/>
              </a:rPr>
              <a:t>, 033303 (2011),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58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7D88242F-2089-3B5A-5EF4-03738A8D6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84" y="1484784"/>
            <a:ext cx="3477945" cy="1965201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43B5697-6BA3-D1FB-FA18-44571D1A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30711"/>
            <a:ext cx="10972800" cy="483485"/>
          </a:xfrm>
        </p:spPr>
        <p:txBody>
          <a:bodyPr/>
          <a:lstStyle/>
          <a:p>
            <a:r>
              <a:rPr lang="de-DE" dirty="0"/>
              <a:t> MESA-ARC-0 </a:t>
            </a:r>
            <a:r>
              <a:rPr lang="de-DE" dirty="0" err="1"/>
              <a:t>layout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1ECF8B-697B-C034-8547-1458E9B60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2019749"/>
            <a:ext cx="4770064" cy="158417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8FEBCEE-6FC2-6C3B-1A73-703C855736AE}"/>
              </a:ext>
            </a:extLst>
          </p:cNvPr>
          <p:cNvSpPr txBox="1"/>
          <p:nvPr/>
        </p:nvSpPr>
        <p:spPr>
          <a:xfrm>
            <a:off x="304488" y="128396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MESA MARC-0 </a:t>
            </a:r>
          </a:p>
          <a:p>
            <a:r>
              <a:rPr lang="de-DE" dirty="0"/>
              <a:t>Side </a:t>
            </a:r>
            <a:r>
              <a:rPr lang="de-DE" dirty="0" err="1"/>
              <a:t>view</a:t>
            </a:r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9B5BA4-81BE-FDCE-9EEA-ACF0D5A15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3645024"/>
            <a:ext cx="4196270" cy="29383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A8374C8-F5AB-3E0F-CF4B-F1CD5A9CFAF4}"/>
                  </a:ext>
                </a:extLst>
              </p:cNvPr>
              <p:cNvSpPr txBox="1"/>
              <p:nvPr/>
            </p:nvSpPr>
            <p:spPr>
              <a:xfrm>
                <a:off x="5094756" y="1317505"/>
                <a:ext cx="48965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de-DE" dirty="0"/>
                  <a:t>6 </a:t>
                </a:r>
                <a:r>
                  <a:rPr lang="de-DE" dirty="0" err="1"/>
                  <a:t>degree</a:t>
                </a:r>
                <a:r>
                  <a:rPr lang="de-DE" dirty="0"/>
                  <a:t> </a:t>
                </a:r>
                <a:r>
                  <a:rPr lang="de-DE" dirty="0" err="1"/>
                  <a:t>deflection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„</a:t>
                </a:r>
                <a:r>
                  <a:rPr lang="de-DE" dirty="0" err="1"/>
                  <a:t>kicker</a:t>
                </a:r>
                <a:r>
                  <a:rPr lang="de-DE" dirty="0"/>
                  <a:t>“ (</a:t>
                </a:r>
                <a:r>
                  <a:rPr lang="de-DE" dirty="0" err="1"/>
                  <a:t>air</a:t>
                </a:r>
                <a:r>
                  <a:rPr lang="de-DE" dirty="0"/>
                  <a:t> </a:t>
                </a:r>
                <a:r>
                  <a:rPr lang="de-DE" dirty="0" err="1"/>
                  <a:t>coil</a:t>
                </a:r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condensor</a:t>
                </a:r>
                <a:r>
                  <a:rPr lang="de-DE" dirty="0"/>
                  <a:t> </a:t>
                </a:r>
                <a:r>
                  <a:rPr lang="de-DE" dirty="0" err="1"/>
                  <a:t>plates</a:t>
                </a:r>
                <a:r>
                  <a:rPr lang="de-DE" dirty="0"/>
                  <a:t>, </a:t>
                </a:r>
                <a:r>
                  <a:rPr lang="de-DE" dirty="0" err="1"/>
                  <a:t>under</a:t>
                </a:r>
                <a:r>
                  <a:rPr lang="de-DE" dirty="0"/>
                  <a:t> design </a:t>
                </a:r>
                <a:r>
                  <a:rPr lang="de-DE" dirty="0" err="1"/>
                  <a:t>by</a:t>
                </a:r>
                <a:r>
                  <a:rPr lang="de-DE" dirty="0"/>
                  <a:t> V. </a:t>
                </a:r>
                <a:r>
                  <a:rPr lang="de-DE" dirty="0" err="1"/>
                  <a:t>Tioukine</a:t>
                </a:r>
                <a:r>
                  <a:rPr lang="de-DE" dirty="0"/>
                  <a:t>)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A8374C8-F5AB-3E0F-CF4B-F1CD5A9CF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756" y="1317505"/>
                <a:ext cx="4896544" cy="923330"/>
              </a:xfrm>
              <a:prstGeom prst="rect">
                <a:avLst/>
              </a:prstGeom>
              <a:blipFill>
                <a:blip r:embed="rId5"/>
                <a:stretch>
                  <a:fillRect l="-1121" t="-3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65910B8-9121-864B-2297-4A82681358F6}"/>
              </a:ext>
            </a:extLst>
          </p:cNvPr>
          <p:cNvCxnSpPr>
            <a:cxnSpLocks/>
          </p:cNvCxnSpPr>
          <p:nvPr/>
        </p:nvCxnSpPr>
        <p:spPr>
          <a:xfrm flipH="1">
            <a:off x="4003962" y="910431"/>
            <a:ext cx="1090794" cy="1634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1DBC4709-6E18-C3A5-71B8-10BC1C58DC0C}"/>
              </a:ext>
            </a:extLst>
          </p:cNvPr>
          <p:cNvSpPr txBox="1"/>
          <p:nvPr/>
        </p:nvSpPr>
        <p:spPr>
          <a:xfrm>
            <a:off x="119336" y="3024374"/>
            <a:ext cx="166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MESA MARC-0 </a:t>
            </a:r>
          </a:p>
          <a:p>
            <a:r>
              <a:rPr lang="de-DE" dirty="0"/>
              <a:t>Top  </a:t>
            </a:r>
            <a:r>
              <a:rPr lang="de-DE" dirty="0" err="1"/>
              <a:t>view</a:t>
            </a:r>
            <a:r>
              <a:rPr lang="de-DE" dirty="0"/>
              <a:t> 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DCAD117A-2F37-4C35-1DCB-62CCC00F331D}"/>
              </a:ext>
            </a:extLst>
          </p:cNvPr>
          <p:cNvCxnSpPr>
            <a:cxnSpLocks/>
          </p:cNvCxnSpPr>
          <p:nvPr/>
        </p:nvCxnSpPr>
        <p:spPr>
          <a:xfrm flipH="1">
            <a:off x="6054160" y="2131916"/>
            <a:ext cx="3725820" cy="466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8629FFB1-9EE2-45BC-1B40-CDD8753008C7}"/>
              </a:ext>
            </a:extLst>
          </p:cNvPr>
          <p:cNvCxnSpPr>
            <a:cxnSpLocks/>
          </p:cNvCxnSpPr>
          <p:nvPr/>
        </p:nvCxnSpPr>
        <p:spPr>
          <a:xfrm flipH="1">
            <a:off x="4771665" y="1413846"/>
            <a:ext cx="324991" cy="10348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D39BC00D-F376-BF43-1F75-7B3880226643}"/>
              </a:ext>
            </a:extLst>
          </p:cNvPr>
          <p:cNvSpPr txBox="1"/>
          <p:nvPr/>
        </p:nvSpPr>
        <p:spPr>
          <a:xfrm>
            <a:off x="5193830" y="448766"/>
            <a:ext cx="6086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Jefferson-Lab-type </a:t>
            </a:r>
            <a:r>
              <a:rPr lang="de-DE" dirty="0" err="1"/>
              <a:t>polarimeter</a:t>
            </a:r>
            <a:r>
              <a:rPr lang="de-DE" dirty="0"/>
              <a:t>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spectrometer</a:t>
            </a:r>
            <a:r>
              <a:rPr lang="de-DE" dirty="0"/>
              <a:t> (MAMI-type) (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investigation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R.Thapa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421567E-CF36-2F63-D398-394A36CA7959}"/>
              </a:ext>
            </a:extLst>
          </p:cNvPr>
          <p:cNvSpPr txBox="1"/>
          <p:nvPr/>
        </p:nvSpPr>
        <p:spPr>
          <a:xfrm>
            <a:off x="4957586" y="3911920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Beam </a:t>
            </a:r>
            <a:r>
              <a:rPr lang="de-DE" dirty="0" err="1"/>
              <a:t>dump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longitudinal </a:t>
            </a:r>
          </a:p>
          <a:p>
            <a:r>
              <a:rPr lang="de-DE" dirty="0"/>
              <a:t>Compton-Absorber </a:t>
            </a:r>
          </a:p>
          <a:p>
            <a:r>
              <a:rPr lang="de-DE" dirty="0"/>
              <a:t>-</a:t>
            </a:r>
            <a:r>
              <a:rPr lang="de-DE" dirty="0" err="1"/>
              <a:t>allows</a:t>
            </a:r>
            <a:r>
              <a:rPr lang="de-DE" dirty="0"/>
              <a:t> pol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at not </a:t>
            </a:r>
          </a:p>
          <a:p>
            <a:r>
              <a:rPr lang="de-DE" dirty="0" err="1"/>
              <a:t>completely</a:t>
            </a:r>
            <a:r>
              <a:rPr lang="de-DE" dirty="0"/>
              <a:t> </a:t>
            </a:r>
            <a:r>
              <a:rPr lang="de-DE" dirty="0" err="1"/>
              <a:t>transverse</a:t>
            </a:r>
            <a:r>
              <a:rPr lang="de-DE" dirty="0"/>
              <a:t> </a:t>
            </a:r>
            <a:r>
              <a:rPr lang="de-DE" dirty="0" err="1"/>
              <a:t>angles</a:t>
            </a:r>
            <a:r>
              <a:rPr lang="de-DE" dirty="0"/>
              <a:t>.</a:t>
            </a:r>
          </a:p>
          <a:p>
            <a:r>
              <a:rPr lang="de-DE" dirty="0"/>
              <a:t>-independent check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drifts</a:t>
            </a:r>
            <a:r>
              <a:rPr lang="de-DE" dirty="0"/>
              <a:t> </a:t>
            </a:r>
          </a:p>
          <a:p>
            <a:r>
              <a:rPr lang="de-DE" dirty="0"/>
              <a:t>and </a:t>
            </a:r>
            <a:r>
              <a:rPr lang="de-DE" dirty="0" err="1"/>
              <a:t>jumps</a:t>
            </a:r>
            <a:endParaRPr lang="de-DE" dirty="0"/>
          </a:p>
        </p:txBody>
      </p: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8724BE6E-BA8D-FF1A-4F19-CA9920EA650B}"/>
              </a:ext>
            </a:extLst>
          </p:cNvPr>
          <p:cNvCxnSpPr>
            <a:cxnSpLocks/>
          </p:cNvCxnSpPr>
          <p:nvPr/>
        </p:nvCxnSpPr>
        <p:spPr>
          <a:xfrm flipH="1">
            <a:off x="2714687" y="4077072"/>
            <a:ext cx="2280995" cy="10371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4895BDEC-7FEC-B097-ACD3-7412FB701D7C}"/>
              </a:ext>
            </a:extLst>
          </p:cNvPr>
          <p:cNvSpPr txBox="1"/>
          <p:nvPr/>
        </p:nvSpPr>
        <p:spPr>
          <a:xfrm>
            <a:off x="9854130" y="1924450"/>
            <a:ext cx="490342" cy="5034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109BA1D6-F8D8-59A8-86EA-A401CCF64E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469"/>
          <a:stretch/>
        </p:blipFill>
        <p:spPr>
          <a:xfrm>
            <a:off x="7946384" y="3603925"/>
            <a:ext cx="3815491" cy="2633387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5C42FC5C-CD6B-0007-985A-BAA467F78B90}"/>
              </a:ext>
            </a:extLst>
          </p:cNvPr>
          <p:cNvSpPr txBox="1"/>
          <p:nvPr/>
        </p:nvSpPr>
        <p:spPr>
          <a:xfrm>
            <a:off x="8645890" y="6237312"/>
            <a:ext cx="612417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b="0" i="0" u="none" strike="noStrike" baseline="0" dirty="0">
                <a:latin typeface="Arial" panose="020B0604020202020204" pitchFamily="34" charset="0"/>
              </a:rPr>
              <a:t>R </a:t>
            </a:r>
            <a:r>
              <a:rPr lang="de-DE" sz="800" b="0" i="0" u="none" strike="noStrike" baseline="0" dirty="0" err="1">
                <a:latin typeface="Arial" panose="020B0604020202020204" pitchFamily="34" charset="0"/>
              </a:rPr>
              <a:t>Barday</a:t>
            </a:r>
            <a:r>
              <a:rPr lang="de-DE" sz="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de-DE" sz="800" b="0" i="1" u="none" strike="noStrike" baseline="0" dirty="0">
                <a:latin typeface="Arial" panose="020B0604020202020204" pitchFamily="34" charset="0"/>
              </a:rPr>
              <a:t>et al </a:t>
            </a:r>
            <a:r>
              <a:rPr lang="de-DE" sz="800" b="0" i="0" u="none" strike="noStrike" baseline="0" dirty="0">
                <a:latin typeface="Arial" panose="020B0604020202020204" pitchFamily="34" charset="0"/>
              </a:rPr>
              <a:t>2011 </a:t>
            </a:r>
            <a:r>
              <a:rPr lang="de-DE" sz="800" b="0" i="1" u="none" strike="noStrike" baseline="0" dirty="0">
                <a:latin typeface="Arial" panose="020B0604020202020204" pitchFamily="34" charset="0"/>
              </a:rPr>
              <a:t>J. Phys.: </a:t>
            </a:r>
            <a:r>
              <a:rPr lang="de-DE" sz="800" b="0" i="1" u="none" strike="noStrike" baseline="0" dirty="0" err="1">
                <a:latin typeface="Arial" panose="020B0604020202020204" pitchFamily="34" charset="0"/>
              </a:rPr>
              <a:t>Conf</a:t>
            </a:r>
            <a:r>
              <a:rPr lang="de-DE" sz="800" b="0" i="1" u="none" strike="noStrike" baseline="0" dirty="0">
                <a:latin typeface="Arial" panose="020B0604020202020204" pitchFamily="34" charset="0"/>
              </a:rPr>
              <a:t>. </a:t>
            </a:r>
            <a:r>
              <a:rPr lang="de-DE" sz="800" b="0" i="1" u="none" strike="noStrike" baseline="0" dirty="0" err="1">
                <a:latin typeface="Arial" panose="020B0604020202020204" pitchFamily="34" charset="0"/>
              </a:rPr>
              <a:t>Ser</a:t>
            </a:r>
            <a:r>
              <a:rPr lang="de-DE" sz="800" b="0" i="1" u="none" strike="noStrike" baseline="0" dirty="0">
                <a:latin typeface="Arial" panose="020B0604020202020204" pitchFamily="34" charset="0"/>
              </a:rPr>
              <a:t>. </a:t>
            </a:r>
            <a:r>
              <a:rPr lang="de-DE" sz="800" b="1" i="0" u="none" strike="noStrike" baseline="0" dirty="0">
                <a:latin typeface="Arial" panose="020B0604020202020204" pitchFamily="34" charset="0"/>
              </a:rPr>
              <a:t>298 </a:t>
            </a:r>
            <a:r>
              <a:rPr lang="de-DE" sz="800" b="0" i="0" u="none" strike="noStrike" baseline="0" dirty="0">
                <a:latin typeface="Arial" panose="020B0604020202020204" pitchFamily="34" charset="0"/>
              </a:rPr>
              <a:t>012022</a:t>
            </a:r>
            <a:endParaRPr lang="de-DE" dirty="0"/>
          </a:p>
        </p:txBody>
      </p: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3779F382-FE30-8AE4-1C3B-338FB297E2E0}"/>
              </a:ext>
            </a:extLst>
          </p:cNvPr>
          <p:cNvCxnSpPr/>
          <p:nvPr/>
        </p:nvCxnSpPr>
        <p:spPr>
          <a:xfrm flipV="1">
            <a:off x="10632504" y="544522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4A052487-4CE7-58CE-A327-A13A89B0CA29}"/>
              </a:ext>
            </a:extLst>
          </p:cNvPr>
          <p:cNvSpPr txBox="1"/>
          <p:nvPr/>
        </p:nvSpPr>
        <p:spPr>
          <a:xfrm>
            <a:off x="10632504" y="5481580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2892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BB84B-D979-D0E6-C5CD-AD873386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4020"/>
            <a:ext cx="10972800" cy="1143000"/>
          </a:xfrm>
        </p:spPr>
        <p:txBody>
          <a:bodyPr/>
          <a:lstStyle/>
          <a:p>
            <a:r>
              <a:rPr lang="de-DE" dirty="0"/>
              <a:t>Hydro- </a:t>
            </a:r>
            <a:r>
              <a:rPr lang="de-DE" dirty="0" err="1"/>
              <a:t>möller</a:t>
            </a:r>
            <a:r>
              <a:rPr lang="de-DE" dirty="0"/>
              <a:t> @ MESA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B4D5EC-F966-0318-B81E-D57B1ACC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A39CDC-3171-6AA2-9F21-F9A011D0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CCCFF11-685A-D8EF-19AB-D67CEC4460D7}"/>
              </a:ext>
            </a:extLst>
          </p:cNvPr>
          <p:cNvGrpSpPr/>
          <p:nvPr/>
        </p:nvGrpSpPr>
        <p:grpSpPr>
          <a:xfrm>
            <a:off x="1611046" y="1484784"/>
            <a:ext cx="7797321" cy="4220093"/>
            <a:chOff x="1380267" y="577059"/>
            <a:chExt cx="7173252" cy="3788045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D3358C9-1EA5-0A8D-15B3-78A71C14361C}"/>
                </a:ext>
              </a:extLst>
            </p:cNvPr>
            <p:cNvSpPr/>
            <p:nvPr/>
          </p:nvSpPr>
          <p:spPr>
            <a:xfrm rot="19421872">
              <a:off x="2334763" y="3987943"/>
              <a:ext cx="249112" cy="142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F88A481-2437-DC2E-215B-314C1EF96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568" y="577059"/>
              <a:ext cx="6703951" cy="3788045"/>
            </a:xfrm>
            <a:prstGeom prst="rect">
              <a:avLst/>
            </a:prstGeom>
          </p:spPr>
        </p:pic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C6BC79CB-961E-8B9A-A380-7B2E895D0DB5}"/>
                </a:ext>
              </a:extLst>
            </p:cNvPr>
            <p:cNvCxnSpPr>
              <a:cxnSpLocks/>
            </p:cNvCxnSpPr>
            <p:nvPr/>
          </p:nvCxnSpPr>
          <p:spPr>
            <a:xfrm>
              <a:off x="3342038" y="2114199"/>
              <a:ext cx="256121" cy="1525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FB1C683-BD8E-0D03-51CE-16B7116F6F59}"/>
                </a:ext>
              </a:extLst>
            </p:cNvPr>
            <p:cNvSpPr txBox="1"/>
            <p:nvPr/>
          </p:nvSpPr>
          <p:spPr>
            <a:xfrm>
              <a:off x="1380267" y="1934676"/>
              <a:ext cx="1923126" cy="30777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P2-Beamline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77D4EEB2-5A51-5600-9FA5-F7A0E09E30C4}"/>
                </a:ext>
              </a:extLst>
            </p:cNvPr>
            <p:cNvCxnSpPr>
              <a:cxnSpLocks/>
            </p:cNvCxnSpPr>
            <p:nvPr/>
          </p:nvCxnSpPr>
          <p:spPr>
            <a:xfrm>
              <a:off x="3342038" y="2094241"/>
              <a:ext cx="818052" cy="14107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1374CFE-17E1-D2C6-BA6E-CBFDB7BF1CC8}"/>
                </a:ext>
              </a:extLst>
            </p:cNvPr>
            <p:cNvSpPr txBox="1"/>
            <p:nvPr/>
          </p:nvSpPr>
          <p:spPr>
            <a:xfrm>
              <a:off x="1410722" y="1336033"/>
              <a:ext cx="1923126" cy="30777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MAGIX-</a:t>
              </a:r>
              <a:r>
                <a:rPr lang="de-DE" sz="1400" dirty="0" err="1"/>
                <a:t>Beamline</a:t>
              </a:r>
              <a:endParaRPr lang="de-DE" sz="1400" dirty="0"/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20EF1622-8F71-B16E-AC3B-EC5ADDDD4504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3333848" y="1489922"/>
              <a:ext cx="1042610" cy="1742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C287FE0-E1C1-EC14-E5EF-A34E64A5C211}"/>
                </a:ext>
              </a:extLst>
            </p:cNvPr>
            <p:cNvSpPr txBox="1"/>
            <p:nvPr/>
          </p:nvSpPr>
          <p:spPr>
            <a:xfrm>
              <a:off x="1434071" y="849442"/>
              <a:ext cx="1141285" cy="307777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5 MeV Mott</a:t>
              </a: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B82BC65F-B00F-83A1-CF64-928E272A2CF8}"/>
                </a:ext>
              </a:extLst>
            </p:cNvPr>
            <p:cNvCxnSpPr>
              <a:cxnSpLocks/>
            </p:cNvCxnSpPr>
            <p:nvPr/>
          </p:nvCxnSpPr>
          <p:spPr>
            <a:xfrm>
              <a:off x="3541124" y="1007891"/>
              <a:ext cx="1462651" cy="9169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75A4780C-DE1E-3421-E627-B7541879A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356" y="1007891"/>
              <a:ext cx="98822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72257E04-4D3F-4575-701A-DAFE79FAE9AD}"/>
                </a:ext>
              </a:extLst>
            </p:cNvPr>
            <p:cNvSpPr txBox="1"/>
            <p:nvPr/>
          </p:nvSpPr>
          <p:spPr>
            <a:xfrm>
              <a:off x="1417095" y="2523818"/>
              <a:ext cx="1652373" cy="265941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Hydro-Möller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DABB842C-1D49-594A-8576-D738615FEB24}"/>
                </a:ext>
              </a:extLst>
            </p:cNvPr>
            <p:cNvCxnSpPr>
              <a:cxnSpLocks/>
            </p:cNvCxnSpPr>
            <p:nvPr/>
          </p:nvCxnSpPr>
          <p:spPr>
            <a:xfrm>
              <a:off x="3069468" y="2674180"/>
              <a:ext cx="372818" cy="11821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420924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</Template>
  <TotalTime>0</TotalTime>
  <Words>1470</Words>
  <Application>Microsoft Office PowerPoint</Application>
  <PresentationFormat>Breitbild</PresentationFormat>
  <Paragraphs>272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30" baseType="lpstr">
      <vt:lpstr>Arial</vt:lpstr>
      <vt:lpstr>Arial Unicode MS</vt:lpstr>
      <vt:lpstr>Calibri</vt:lpstr>
      <vt:lpstr>Cambria Math</vt:lpstr>
      <vt:lpstr>CMBX9</vt:lpstr>
      <vt:lpstr>CMR9</vt:lpstr>
      <vt:lpstr>CMTI9</vt:lpstr>
      <vt:lpstr>CMTT9</vt:lpstr>
      <vt:lpstr>Minion Pro</vt:lpstr>
      <vt:lpstr>Symbol</vt:lpstr>
      <vt:lpstr>Times-Bold</vt:lpstr>
      <vt:lpstr>Times-Roman</vt:lpstr>
      <vt:lpstr>Wingdings</vt:lpstr>
      <vt:lpstr>PRISMA</vt:lpstr>
      <vt:lpstr>Benutzerdefiniertes Design</vt:lpstr>
      <vt:lpstr>„Ultimate“ Precision polArimEtry for Future PVES experiments</vt:lpstr>
      <vt:lpstr>Precision polarimeters - overview</vt:lpstr>
      <vt:lpstr>Precision polarimeters- for MESA</vt:lpstr>
      <vt:lpstr>PowerPoint-Präsentation</vt:lpstr>
      <vt:lpstr> Multi- MeV Mottpolarimeter  </vt:lpstr>
      <vt:lpstr>Spin diffusion and background</vt:lpstr>
      <vt:lpstr>Mitigation of theory problem?</vt:lpstr>
      <vt:lpstr> MESA-ARC-0 layout</vt:lpstr>
      <vt:lpstr>Hydro- möller @ MESA</vt:lpstr>
      <vt:lpstr>Hydro-Möller: Promise</vt:lpstr>
      <vt:lpstr>Hydro-Möller:  Challenges and status </vt:lpstr>
      <vt:lpstr>Political issue: Refrigerator parts…</vt:lpstr>
      <vt:lpstr>Hydro-Möller – unknown unknowns? </vt:lpstr>
      <vt:lpstr>Consequences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labs</dc:creator>
  <cp:lastModifiedBy>Aulenbacher, Dr. Kurt</cp:lastModifiedBy>
  <cp:revision>322</cp:revision>
  <cp:lastPrinted>2015-10-27T10:25:21Z</cp:lastPrinted>
  <dcterms:created xsi:type="dcterms:W3CDTF">2013-05-06T21:14:49Z</dcterms:created>
  <dcterms:modified xsi:type="dcterms:W3CDTF">2022-05-24T10:00:59Z</dcterms:modified>
</cp:coreProperties>
</file>