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7F1B0B-BC90-9EDB-30D6-248C45F38A31}" v="3" dt="2022-11-15T14:12:08.0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8a622608e5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8a622608e5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8a622608e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8a622608e5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8a622608e5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8a622608e5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8a622608e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8a622608e5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1107105a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51107105a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8a622608e5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8a622608e5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a622608e5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8a622608e5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8c729052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8c729052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8a622608e5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18a622608e5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8a622608e5_0_3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8a622608e5_0_3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38d78ba67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38d78ba67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8a622608e5_0_3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8a622608e5_0_3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8a622608e5_0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8a622608e5_0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8a622608e5_0_3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8a622608e5_0_3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38d78ba67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38d78ba67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8a622608e5_0_4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8a622608e5_0_4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38e8afa63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38e8afa63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51107105a5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151107105a5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51700ead5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51700ead5b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57134205c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57134205c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138e8afa638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138e8afa638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8a622608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8a622608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51107105a5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51107105a5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8a622608e5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8a622608e5_0_4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51107105a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51107105a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fe967498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fe967498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fe9674983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fe9674983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fe9674983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fe9674983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e96749833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fe96749833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52ceb6e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52ceb6e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528acd45d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528acd45d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8a622608e5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8a622608e5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8a622608e5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18a622608e5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ff29bbbb1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ff29bbbb1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8a622608e5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8a622608e5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8a622608e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8a622608e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8a622608e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8a622608e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0000"/>
                </a:solidFill>
              </a:rPr>
              <a:t>MUonE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U. Marconi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MUonE2022, 2022 November 14th</a:t>
            </a: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2"/>
          <p:cNvSpPr txBox="1">
            <a:spLocks noGrp="1"/>
          </p:cNvSpPr>
          <p:nvPr>
            <p:ph type="title"/>
          </p:nvPr>
        </p:nvSpPr>
        <p:spPr>
          <a:xfrm>
            <a:off x="402125" y="2528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b="1">
                <a:solidFill>
                  <a:srgbClr val="FF0000"/>
                </a:solidFill>
              </a:rPr>
              <a:t>2S modules 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147" name="Google Shape;14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  <p:grpSp>
        <p:nvGrpSpPr>
          <p:cNvPr id="148" name="Google Shape;148;p22"/>
          <p:cNvGrpSpPr/>
          <p:nvPr/>
        </p:nvGrpSpPr>
        <p:grpSpPr>
          <a:xfrm>
            <a:off x="2819400" y="76200"/>
            <a:ext cx="5523850" cy="5056825"/>
            <a:chOff x="0" y="0"/>
            <a:chExt cx="5523850" cy="5056825"/>
          </a:xfrm>
        </p:grpSpPr>
        <p:pic>
          <p:nvPicPr>
            <p:cNvPr id="149" name="Google Shape;149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60475" y="1119150"/>
              <a:ext cx="4593377" cy="1966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0" name="Google Shape;150;p22"/>
            <p:cNvSpPr/>
            <p:nvPr/>
          </p:nvSpPr>
          <p:spPr>
            <a:xfrm>
              <a:off x="5048950" y="1017400"/>
              <a:ext cx="4749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2"/>
            <p:cNvSpPr/>
            <p:nvPr/>
          </p:nvSpPr>
          <p:spPr>
            <a:xfrm>
              <a:off x="464825" y="4199375"/>
              <a:ext cx="22668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2"/>
            <p:cNvSpPr txBox="1"/>
            <p:nvPr/>
          </p:nvSpPr>
          <p:spPr>
            <a:xfrm>
              <a:off x="0" y="0"/>
              <a:ext cx="3000000" cy="300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/>
                <a:t>￼</a:t>
              </a:r>
              <a:endParaRPr/>
            </a:p>
          </p:txBody>
        </p:sp>
        <p:pic>
          <p:nvPicPr>
            <p:cNvPr id="153" name="Google Shape;153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850" y="3334781"/>
              <a:ext cx="4337226" cy="1566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" name="Google Shape;154;p22"/>
            <p:cNvSpPr/>
            <p:nvPr/>
          </p:nvSpPr>
          <p:spPr>
            <a:xfrm>
              <a:off x="803950" y="2842850"/>
              <a:ext cx="13512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2"/>
            <p:cNvSpPr/>
            <p:nvPr/>
          </p:nvSpPr>
          <p:spPr>
            <a:xfrm>
              <a:off x="4454850" y="3312650"/>
              <a:ext cx="5487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2"/>
            <p:cNvSpPr/>
            <p:nvPr/>
          </p:nvSpPr>
          <p:spPr>
            <a:xfrm>
              <a:off x="515050" y="4663225"/>
              <a:ext cx="14025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2"/>
            <p:cNvSpPr/>
            <p:nvPr/>
          </p:nvSpPr>
          <p:spPr>
            <a:xfrm>
              <a:off x="515050" y="3236450"/>
              <a:ext cx="548700" cy="393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22"/>
          <p:cNvSpPr txBox="1"/>
          <p:nvPr/>
        </p:nvSpPr>
        <p:spPr>
          <a:xfrm>
            <a:off x="294375" y="1114575"/>
            <a:ext cx="32295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rgbClr val="0000FF"/>
                </a:solidFill>
              </a:rPr>
              <a:t>Digital readout at 40 MHz</a:t>
            </a:r>
            <a:endParaRPr sz="15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rgbClr val="0000FF"/>
                </a:solidFill>
              </a:rPr>
              <a:t>Expected resolution </a:t>
            </a:r>
            <a:r>
              <a:rPr lang="it" sz="1600" b="1">
                <a:solidFill>
                  <a:srgbClr val="0000FF"/>
                </a:solidFill>
              </a:rPr>
              <a:t>22 μm</a:t>
            </a:r>
            <a:endParaRPr sz="12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b="1">
                <a:solidFill>
                  <a:srgbClr val="0000FF"/>
                </a:solidFill>
              </a:rPr>
              <a:t>We use stubs i.e. trigger primitives for the CMS </a:t>
            </a:r>
            <a:br>
              <a:rPr lang="it" sz="1500" b="1">
                <a:solidFill>
                  <a:srgbClr val="0000FF"/>
                </a:solidFill>
              </a:rPr>
            </a:br>
            <a:r>
              <a:rPr lang="it" sz="1500" b="1">
                <a:solidFill>
                  <a:srgbClr val="0000FF"/>
                </a:solidFill>
              </a:rPr>
              <a:t>L1 trigger</a:t>
            </a:r>
            <a:endParaRPr sz="1500" b="1">
              <a:solidFill>
                <a:srgbClr val="0000FF"/>
              </a:solidFill>
            </a:endParaRPr>
          </a:p>
        </p:txBody>
      </p:sp>
      <p:cxnSp>
        <p:nvCxnSpPr>
          <p:cNvPr id="159" name="Google Shape;159;p22"/>
          <p:cNvCxnSpPr/>
          <p:nvPr/>
        </p:nvCxnSpPr>
        <p:spPr>
          <a:xfrm>
            <a:off x="518375" y="3485000"/>
            <a:ext cx="215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0" name="Google Shape;160;p22"/>
          <p:cNvCxnSpPr/>
          <p:nvPr/>
        </p:nvCxnSpPr>
        <p:spPr>
          <a:xfrm>
            <a:off x="518375" y="3866000"/>
            <a:ext cx="2154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1" name="Google Shape;161;p22"/>
          <p:cNvCxnSpPr/>
          <p:nvPr/>
        </p:nvCxnSpPr>
        <p:spPr>
          <a:xfrm rot="10800000" flipH="1">
            <a:off x="1111500" y="2876200"/>
            <a:ext cx="439500" cy="1998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62" name="Google Shape;162;p22"/>
          <p:cNvSpPr txBox="1"/>
          <p:nvPr/>
        </p:nvSpPr>
        <p:spPr>
          <a:xfrm>
            <a:off x="872375" y="3767400"/>
            <a:ext cx="62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x</a:t>
            </a:r>
            <a:r>
              <a:rPr lang="it" b="1" baseline="-25000"/>
              <a:t>1</a:t>
            </a:r>
            <a:endParaRPr b="1" baseline="-25000"/>
          </a:p>
        </p:txBody>
      </p:sp>
      <p:sp>
        <p:nvSpPr>
          <p:cNvPr id="163" name="Google Shape;163;p22"/>
          <p:cNvSpPr txBox="1"/>
          <p:nvPr/>
        </p:nvSpPr>
        <p:spPr>
          <a:xfrm>
            <a:off x="415175" y="3081600"/>
            <a:ext cx="898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x</a:t>
            </a:r>
            <a:r>
              <a:rPr lang="it" b="1" baseline="-25000"/>
              <a:t>1</a:t>
            </a:r>
            <a:r>
              <a:rPr lang="it" b="1"/>
              <a:t> + w</a:t>
            </a:r>
            <a:endParaRPr b="1"/>
          </a:p>
        </p:txBody>
      </p:sp>
      <p:sp>
        <p:nvSpPr>
          <p:cNvPr id="164" name="Google Shape;164;p22"/>
          <p:cNvSpPr txBox="1"/>
          <p:nvPr/>
        </p:nvSpPr>
        <p:spPr>
          <a:xfrm>
            <a:off x="1675550" y="4017825"/>
            <a:ext cx="146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bottom sensor</a:t>
            </a:r>
            <a:endParaRPr b="1"/>
          </a:p>
        </p:txBody>
      </p:sp>
      <p:sp>
        <p:nvSpPr>
          <p:cNvPr id="165" name="Google Shape;165;p22"/>
          <p:cNvSpPr txBox="1"/>
          <p:nvPr/>
        </p:nvSpPr>
        <p:spPr>
          <a:xfrm>
            <a:off x="1751750" y="3027225"/>
            <a:ext cx="1464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/>
              <a:t>top  sensor</a:t>
            </a:r>
            <a:endParaRPr b="1"/>
          </a:p>
        </p:txBody>
      </p:sp>
      <p:cxnSp>
        <p:nvCxnSpPr>
          <p:cNvPr id="166" name="Google Shape;166;p22"/>
          <p:cNvCxnSpPr/>
          <p:nvPr/>
        </p:nvCxnSpPr>
        <p:spPr>
          <a:xfrm rot="10800000">
            <a:off x="1292422" y="2856150"/>
            <a:ext cx="0" cy="198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The tracking station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72" name="Google Shape;172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  <p:grpSp>
        <p:nvGrpSpPr>
          <p:cNvPr id="173" name="Google Shape;173;p23"/>
          <p:cNvGrpSpPr/>
          <p:nvPr/>
        </p:nvGrpSpPr>
        <p:grpSpPr>
          <a:xfrm>
            <a:off x="829957" y="789118"/>
            <a:ext cx="7870304" cy="4278376"/>
            <a:chOff x="946070" y="865325"/>
            <a:chExt cx="7601955" cy="4049575"/>
          </a:xfrm>
        </p:grpSpPr>
        <p:pic>
          <p:nvPicPr>
            <p:cNvPr id="174" name="Google Shape;17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46070" y="865325"/>
              <a:ext cx="7538129" cy="40495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5" name="Google Shape;175;p23"/>
            <p:cNvSpPr/>
            <p:nvPr/>
          </p:nvSpPr>
          <p:spPr>
            <a:xfrm>
              <a:off x="8341325" y="4656725"/>
              <a:ext cx="206700" cy="24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6" name="Google Shape;176;p23"/>
          <p:cNvSpPr txBox="1"/>
          <p:nvPr/>
        </p:nvSpPr>
        <p:spPr>
          <a:xfrm>
            <a:off x="5610175" y="1158800"/>
            <a:ext cx="29637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Positions of the modules </a:t>
            </a:r>
            <a:br>
              <a:rPr lang="it" b="1">
                <a:solidFill>
                  <a:srgbClr val="0000FF"/>
                </a:solidFill>
              </a:rPr>
            </a:br>
            <a:r>
              <a:rPr lang="it" b="1">
                <a:solidFill>
                  <a:srgbClr val="0000FF"/>
                </a:solidFill>
              </a:rPr>
              <a:t>must be stable within 10 μm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0000FF"/>
              </a:solidFill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3019375" y="3521000"/>
            <a:ext cx="5234400" cy="14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00FF"/>
                </a:solidFill>
              </a:rPr>
              <a:t>Tilted X and Y modules to improve the resolution</a:t>
            </a:r>
            <a:endParaRPr sz="1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it" sz="1600" b="1">
                <a:solidFill>
                  <a:srgbClr val="0000FF"/>
                </a:solidFill>
              </a:rPr>
            </a:br>
            <a:r>
              <a:rPr lang="it" sz="1600" b="1">
                <a:solidFill>
                  <a:srgbClr val="0000FF"/>
                </a:solidFill>
              </a:rPr>
              <a:t>UV modules to solve reconstruction ambiguities</a:t>
            </a:r>
            <a:endParaRPr sz="1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To improve the spatial resolution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83" name="Google Shape;183;p24"/>
          <p:cNvSpPr txBox="1">
            <a:spLocks noGrp="1"/>
          </p:cNvSpPr>
          <p:nvPr>
            <p:ph type="body" idx="1"/>
          </p:nvPr>
        </p:nvSpPr>
        <p:spPr>
          <a:xfrm>
            <a:off x="311700" y="3271175"/>
            <a:ext cx="44304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0000FF"/>
                </a:solidFill>
              </a:rPr>
              <a:t>By tilting the module we do expect to improve the resolution:</a:t>
            </a:r>
            <a:br>
              <a:rPr lang="it">
                <a:solidFill>
                  <a:srgbClr val="0000FF"/>
                </a:solidFill>
              </a:rPr>
            </a:br>
            <a:r>
              <a:rPr lang="it" b="1">
                <a:solidFill>
                  <a:srgbClr val="0000FF"/>
                </a:solidFill>
              </a:rPr>
              <a:t>22 μm →10 μm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The tilting angle is </a:t>
            </a:r>
            <a:r>
              <a:rPr lang="it" b="1">
                <a:solidFill>
                  <a:srgbClr val="0000FF"/>
                </a:solidFill>
              </a:rPr>
              <a:t>14 degrees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84" name="Google Shape;18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4975" y="653402"/>
            <a:ext cx="7038224" cy="25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2200" y="3348920"/>
            <a:ext cx="3978850" cy="12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2S module on its frame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92" name="Google Shape;19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  <p:pic>
        <p:nvPicPr>
          <p:cNvPr id="193" name="Google Shape;19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2450" y="1081850"/>
            <a:ext cx="3638574" cy="273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025" y="1256675"/>
            <a:ext cx="4440625" cy="25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/>
        </p:nvSpPr>
        <p:spPr>
          <a:xfrm>
            <a:off x="561450" y="822800"/>
            <a:ext cx="3162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The support structure in INVAR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485250" y="3947000"/>
            <a:ext cx="3162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Very expensive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Difficult to machine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Status of the CMS 2S modules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02" name="Google Shape;202;p26"/>
          <p:cNvSpPr txBox="1">
            <a:spLocks noGrp="1"/>
          </p:cNvSpPr>
          <p:nvPr>
            <p:ph type="body" idx="1"/>
          </p:nvPr>
        </p:nvSpPr>
        <p:spPr>
          <a:xfrm>
            <a:off x="3879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●"/>
            </a:pPr>
            <a:r>
              <a:rPr lang="it" sz="1500">
                <a:solidFill>
                  <a:srgbClr val="0000FF"/>
                </a:solidFill>
              </a:rPr>
              <a:t>Four 2S modules assembled in Perugia.</a:t>
            </a:r>
            <a:endParaRPr sz="1500">
              <a:solidFill>
                <a:srgbClr val="0000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●"/>
            </a:pPr>
            <a:r>
              <a:rPr lang="it" sz="1500">
                <a:solidFill>
                  <a:srgbClr val="0000FF"/>
                </a:solidFill>
              </a:rPr>
              <a:t>First 2 built in 2021 and successfully tested in the first MUonE-CMS  combined test performed in November 2021 </a:t>
            </a:r>
            <a:endParaRPr sz="1500">
              <a:solidFill>
                <a:srgbClr val="0000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●"/>
            </a:pPr>
            <a:r>
              <a:rPr lang="it" sz="1500">
                <a:solidFill>
                  <a:srgbClr val="0000FF"/>
                </a:solidFill>
              </a:rPr>
              <a:t>The second pair of modules built in 2022 show problems: </a:t>
            </a:r>
            <a:endParaRPr sz="1500">
              <a:solidFill>
                <a:srgbClr val="0000FF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0"/>
              <a:buChar char="○"/>
            </a:pPr>
            <a:r>
              <a:rPr lang="it" sz="1100" b="1">
                <a:solidFill>
                  <a:srgbClr val="0000FF"/>
                </a:solidFill>
              </a:rPr>
              <a:t>Module-3</a:t>
            </a:r>
            <a:r>
              <a:rPr lang="it" sz="1100">
                <a:solidFill>
                  <a:srgbClr val="0000FF"/>
                </a:solidFill>
              </a:rPr>
              <a:t>: is presently unusable, because of electronics problems appeared after the assembling.</a:t>
            </a:r>
            <a:br>
              <a:rPr lang="it" sz="1100">
                <a:solidFill>
                  <a:srgbClr val="0000FF"/>
                </a:solidFill>
              </a:rPr>
            </a:br>
            <a:r>
              <a:rPr lang="it" sz="1100">
                <a:solidFill>
                  <a:srgbClr val="0000FF"/>
                </a:solidFill>
              </a:rPr>
              <a:t>It has to be returned to Perugia to try fixing the issue. </a:t>
            </a:r>
            <a:br>
              <a:rPr lang="it" sz="1100">
                <a:solidFill>
                  <a:srgbClr val="0000FF"/>
                </a:solidFill>
              </a:rPr>
            </a:br>
            <a:r>
              <a:rPr lang="it" sz="1100">
                <a:solidFill>
                  <a:srgbClr val="0000FF"/>
                </a:solidFill>
              </a:rPr>
              <a:t>The same problem has been observed in the Bruxelles laboratory.</a:t>
            </a:r>
            <a:endParaRPr sz="1100">
              <a:solidFill>
                <a:srgbClr val="0000FF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100"/>
              <a:buChar char="○"/>
            </a:pPr>
            <a:r>
              <a:rPr lang="it" sz="1100" b="1">
                <a:solidFill>
                  <a:srgbClr val="0000FF"/>
                </a:solidFill>
              </a:rPr>
              <a:t>Modules-4</a:t>
            </a:r>
            <a:r>
              <a:rPr lang="it" sz="1100">
                <a:solidFill>
                  <a:srgbClr val="0000FF"/>
                </a:solidFill>
              </a:rPr>
              <a:t>: half the module is effectively working. </a:t>
            </a:r>
            <a:br>
              <a:rPr lang="it" sz="1100">
                <a:solidFill>
                  <a:srgbClr val="0000FF"/>
                </a:solidFill>
              </a:rPr>
            </a:br>
            <a:r>
              <a:rPr lang="it" sz="1100">
                <a:solidFill>
                  <a:srgbClr val="0000FF"/>
                </a:solidFill>
              </a:rPr>
              <a:t>It’s a well known problem due to a faulty CIC. A fix exists and it’s relatively easy to apply. </a:t>
            </a:r>
            <a:endParaRPr sz="1100">
              <a:solidFill>
                <a:srgbClr val="0000FF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500"/>
              <a:buChar char="●"/>
            </a:pPr>
            <a:r>
              <a:rPr lang="it" sz="1500">
                <a:solidFill>
                  <a:srgbClr val="0000FF"/>
                </a:solidFill>
              </a:rPr>
              <a:t>A fifth module could be built, but again there is an issue with the electronics. </a:t>
            </a:r>
            <a:endParaRPr sz="1500">
              <a:solidFill>
                <a:srgbClr val="0000FF"/>
              </a:solidFill>
            </a:endParaRPr>
          </a:p>
        </p:txBody>
      </p:sp>
      <p:sp>
        <p:nvSpPr>
          <p:cNvPr id="203" name="Google Shape;203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2675" y="3153596"/>
            <a:ext cx="1560225" cy="194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8951" y="3153596"/>
            <a:ext cx="1560225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55227" y="3153596"/>
            <a:ext cx="1548000" cy="194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9279" y="3153596"/>
            <a:ext cx="1558800" cy="19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7"/>
          <p:cNvSpPr txBox="1">
            <a:spLocks noGrp="1"/>
          </p:cNvSpPr>
          <p:nvPr>
            <p:ph type="title"/>
          </p:nvPr>
        </p:nvSpPr>
        <p:spPr>
          <a:xfrm>
            <a:off x="159300" y="2926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Tracker beam test setup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13" name="Google Shape;213;p27"/>
          <p:cNvSpPr txBox="1">
            <a:spLocks noGrp="1"/>
          </p:cNvSpPr>
          <p:nvPr>
            <p:ph type="body" idx="1"/>
          </p:nvPr>
        </p:nvSpPr>
        <p:spPr>
          <a:xfrm>
            <a:off x="311700" y="3733425"/>
            <a:ext cx="5517300" cy="12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We managed to keep running for debugging the DAQ and testing the 2S modules available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The station placed on rails to allow easy movements in and out the M2 beam</a:t>
            </a:r>
            <a:endParaRPr/>
          </a:p>
        </p:txBody>
      </p:sp>
      <p:sp>
        <p:nvSpPr>
          <p:cNvPr id="214" name="Google Shape;21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00" y="1142512"/>
            <a:ext cx="5396577" cy="242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8249" y="284537"/>
            <a:ext cx="2127999" cy="472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Tracker beam test setup in M2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22" name="Google Shape;22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564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4 of 6 2S modules installed into the station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X and Y modules at front and back mounted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U, V modules in centre are missing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40 MHz readout to Serenity DAQ card,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then 10 Gbps Ethernet link to PC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Data saved locally and on EOS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Still possible to take data using the beam halo 1kHz vs 10 MHz counting rate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23" name="Google Shape;223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  <p:pic>
        <p:nvPicPr>
          <p:cNvPr id="224" name="Google Shape;2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5746" y="1152475"/>
            <a:ext cx="2766549" cy="3304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Test with a full station and a calorimeter (October ‘22)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30" name="Google Shape;230;p29"/>
          <p:cNvSpPr txBox="1">
            <a:spLocks noGrp="1"/>
          </p:cNvSpPr>
          <p:nvPr>
            <p:ph type="body" idx="1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A fully equipped tracking station and the calorimeter 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One week of test in M2 as main users performed the last October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High intensity muon beam, up to 2×10</a:t>
            </a:r>
            <a:r>
              <a:rPr lang="it" b="1" baseline="30000">
                <a:solidFill>
                  <a:srgbClr val="0000FF"/>
                </a:solidFill>
              </a:rPr>
              <a:t>8</a:t>
            </a:r>
            <a:r>
              <a:rPr lang="it" b="1">
                <a:solidFill>
                  <a:srgbClr val="0000FF"/>
                </a:solidFill>
              </a:rPr>
              <a:t> muon/spill, for the first time</a:t>
            </a:r>
            <a:endParaRPr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rgbClr val="0000FF"/>
              </a:solidFill>
            </a:endParaRPr>
          </a:p>
        </p:txBody>
      </p:sp>
      <p:sp>
        <p:nvSpPr>
          <p:cNvPr id="231" name="Google Shape;2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  <p:pic>
        <p:nvPicPr>
          <p:cNvPr id="232" name="Google Shape;23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025" y="2700200"/>
            <a:ext cx="4053376" cy="18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000" y="2745475"/>
            <a:ext cx="4053376" cy="18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  <p:pic>
        <p:nvPicPr>
          <p:cNvPr id="239" name="Google Shape;23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5675"/>
            <a:ext cx="8816301" cy="453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19</a:t>
            </a:fld>
            <a:endParaRPr/>
          </a:p>
        </p:txBody>
      </p:sp>
      <p:pic>
        <p:nvPicPr>
          <p:cNvPr id="245" name="Google Shape;24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6200"/>
            <a:ext cx="9144000" cy="4663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Content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it" sz="2200" b="1">
                <a:solidFill>
                  <a:srgbClr val="0000FF"/>
                </a:solidFill>
              </a:rPr>
              <a:t>The MUonE project</a:t>
            </a:r>
            <a:endParaRPr sz="2200" b="1">
              <a:solidFill>
                <a:srgbClr val="0000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it" sz="2200" b="1">
                <a:solidFill>
                  <a:srgbClr val="0000FF"/>
                </a:solidFill>
              </a:rPr>
              <a:t>Status of the detector, software and analysis tools</a:t>
            </a:r>
            <a:endParaRPr sz="2200" b="1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2S modules</a:t>
            </a:r>
            <a:endParaRPr sz="1800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Tracking system</a:t>
            </a:r>
            <a:endParaRPr sz="1800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Data acquisition </a:t>
            </a:r>
            <a:endParaRPr sz="1800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Electromagnetic calorimeter</a:t>
            </a:r>
            <a:endParaRPr sz="1800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Software</a:t>
            </a:r>
            <a:endParaRPr sz="1800">
              <a:solidFill>
                <a:srgbClr val="0000FF"/>
              </a:solidFill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○"/>
            </a:pPr>
            <a:r>
              <a:rPr lang="it" sz="1800">
                <a:solidFill>
                  <a:srgbClr val="0000FF"/>
                </a:solidFill>
              </a:rPr>
              <a:t>Analysis</a:t>
            </a:r>
            <a:endParaRPr sz="1800">
              <a:solidFill>
                <a:srgbClr val="0000FF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200"/>
              <a:buChar char="●"/>
            </a:pPr>
            <a:r>
              <a:rPr lang="it" sz="2200" b="1">
                <a:solidFill>
                  <a:srgbClr val="0000FF"/>
                </a:solidFill>
              </a:rPr>
              <a:t>Plans </a:t>
            </a:r>
            <a:endParaRPr sz="2200" b="1">
              <a:solidFill>
                <a:srgbClr val="0000FF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20</a:t>
            </a:fld>
            <a:endParaRPr/>
          </a:p>
        </p:txBody>
      </p:sp>
      <p:pic>
        <p:nvPicPr>
          <p:cNvPr id="251" name="Google Shape;25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8524237" cy="435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21</a:t>
            </a:fld>
            <a:endParaRPr/>
          </a:p>
        </p:txBody>
      </p:sp>
      <p:pic>
        <p:nvPicPr>
          <p:cNvPr id="257" name="Google Shape;25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57200"/>
            <a:ext cx="8447971" cy="43584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  <p:pic>
        <p:nvPicPr>
          <p:cNvPr id="263" name="Google Shape;26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33400"/>
            <a:ext cx="8517428" cy="435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Synchronization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69" name="Google Shape;269;p35"/>
          <p:cNvSpPr txBox="1">
            <a:spLocks noGrp="1"/>
          </p:cNvSpPr>
          <p:nvPr>
            <p:ph type="body" idx="1"/>
          </p:nvPr>
        </p:nvSpPr>
        <p:spPr>
          <a:xfrm>
            <a:off x="311700" y="771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●"/>
            </a:pPr>
            <a:r>
              <a:rPr lang="it" sz="1700">
                <a:solidFill>
                  <a:srgbClr val="0000FF"/>
                </a:solidFill>
              </a:rPr>
              <a:t>Need to ensure the sampling point for each module is in sync for any given muon</a:t>
            </a:r>
            <a:endParaRPr sz="1700">
              <a:solidFill>
                <a:srgbClr val="0000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●"/>
            </a:pPr>
            <a:r>
              <a:rPr lang="it" sz="1700" b="1">
                <a:solidFill>
                  <a:srgbClr val="0000FF"/>
                </a:solidFill>
              </a:rPr>
              <a:t>Asynchronous beam</a:t>
            </a:r>
            <a:r>
              <a:rPr lang="it" sz="1700">
                <a:solidFill>
                  <a:srgbClr val="0000FF"/>
                </a:solidFill>
              </a:rPr>
              <a:t>: no absolute timing reference</a:t>
            </a:r>
            <a:endParaRPr sz="1700">
              <a:solidFill>
                <a:srgbClr val="0000FF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700"/>
              <a:buChar char="●"/>
            </a:pPr>
            <a:r>
              <a:rPr lang="it" sz="1700">
                <a:solidFill>
                  <a:srgbClr val="0000FF"/>
                </a:solidFill>
              </a:rPr>
              <a:t>Method: for a pair of modules take time difference in BX between captured stubs in each module: the first module is taken as reference, next modules checked in comparison. Check delta as function of DLL settings and plot the mean at each setting</a:t>
            </a:r>
            <a:endParaRPr sz="1700">
              <a:solidFill>
                <a:srgbClr val="0000FF"/>
              </a:solidFill>
            </a:endParaRPr>
          </a:p>
          <a:p>
            <a:pPr marL="9144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700">
              <a:solidFill>
                <a:srgbClr val="0000FF"/>
              </a:solidFill>
            </a:endParaRPr>
          </a:p>
        </p:txBody>
      </p:sp>
      <p:pic>
        <p:nvPicPr>
          <p:cNvPr id="270" name="Google Shape;2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250" y="2668475"/>
            <a:ext cx="2150625" cy="21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4550" y="2636225"/>
            <a:ext cx="3073440" cy="214679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6504850" y="3220925"/>
            <a:ext cx="23607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The procedure can correct for offsets in the modules to maximise detetction efficiency to </a:t>
            </a:r>
            <a:r>
              <a:rPr lang="it" b="1">
                <a:solidFill>
                  <a:srgbClr val="0000FF"/>
                </a:solidFill>
              </a:rPr>
              <a:t>0.5 ns 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273" name="Google Shape;273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24</a:t>
            </a:fld>
            <a:endParaRPr/>
          </a:p>
        </p:txBody>
      </p:sp>
      <p:pic>
        <p:nvPicPr>
          <p:cNvPr id="279" name="Google Shape;27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457200"/>
            <a:ext cx="8465936" cy="4358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7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Mechanical Survey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85" name="Google Shape;285;p37"/>
          <p:cNvSpPr txBox="1">
            <a:spLocks noGrp="1"/>
          </p:cNvSpPr>
          <p:nvPr>
            <p:ph type="body" idx="1"/>
          </p:nvPr>
        </p:nvSpPr>
        <p:spPr>
          <a:xfrm>
            <a:off x="235500" y="771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Fiducial markers ordered (2 spheres, 1/2 inch)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Design of the aluminum holders for spheres done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To set the alignment initial conditions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286" name="Google Shape;28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25</a:t>
            </a:fld>
            <a:endParaRPr/>
          </a:p>
        </p:txBody>
      </p:sp>
      <p:pic>
        <p:nvPicPr>
          <p:cNvPr id="287" name="Google Shape;28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4350" y="2036525"/>
            <a:ext cx="5992250" cy="302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9950" y="527305"/>
            <a:ext cx="2156650" cy="1942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8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The holographic system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294" name="Google Shape;294;p38"/>
          <p:cNvSpPr txBox="1">
            <a:spLocks noGrp="1"/>
          </p:cNvSpPr>
          <p:nvPr>
            <p:ph type="body" idx="1"/>
          </p:nvPr>
        </p:nvSpPr>
        <p:spPr>
          <a:xfrm>
            <a:off x="173750" y="695275"/>
            <a:ext cx="5702400" cy="187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b="1">
                <a:solidFill>
                  <a:srgbClr val="0000FF"/>
                </a:solidFill>
              </a:rPr>
              <a:t>Laser interferometry</a:t>
            </a:r>
            <a:r>
              <a:rPr lang="it">
                <a:solidFill>
                  <a:srgbClr val="0000FF"/>
                </a:solidFill>
              </a:rPr>
              <a:t> of rays going through different paths</a:t>
            </a:r>
            <a:endParaRPr>
              <a:solidFill>
                <a:srgbClr val="00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>
                <a:solidFill>
                  <a:srgbClr val="0000FF"/>
                </a:solidFill>
              </a:rPr>
              <a:t>It allows monitoring the position of two sensors with respect to a reference one with </a:t>
            </a:r>
            <a:r>
              <a:rPr lang="it" b="1">
                <a:solidFill>
                  <a:srgbClr val="0000FF"/>
                </a:solidFill>
              </a:rPr>
              <a:t>resolution of ~0.25 μm</a:t>
            </a:r>
            <a:endParaRPr b="1">
              <a:solidFill>
                <a:srgbClr val="00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>
                <a:solidFill>
                  <a:srgbClr val="0000FF"/>
                </a:solidFill>
              </a:rPr>
              <a:t>To be used during alignment and data taking</a:t>
            </a:r>
            <a:endParaRPr>
              <a:solidFill>
                <a:srgbClr val="0000FF"/>
              </a:solidFill>
            </a:endParaRP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>
                <a:solidFill>
                  <a:srgbClr val="0000FF"/>
                </a:solidFill>
              </a:rPr>
              <a:t>The system is ready to monitor one station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Extensible to a second station easily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295" name="Google Shape;29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26</a:t>
            </a:fld>
            <a:endParaRPr/>
          </a:p>
        </p:txBody>
      </p:sp>
      <p:pic>
        <p:nvPicPr>
          <p:cNvPr id="296" name="Google Shape;29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2722675"/>
            <a:ext cx="2627927" cy="197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9826" y="2772500"/>
            <a:ext cx="2561500" cy="192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1350" y="578825"/>
            <a:ext cx="2778374" cy="370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The holographic system (cont.)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04" name="Google Shape;304;p39"/>
          <p:cNvSpPr txBox="1">
            <a:spLocks noGrp="1"/>
          </p:cNvSpPr>
          <p:nvPr>
            <p:ph type="body" idx="1"/>
          </p:nvPr>
        </p:nvSpPr>
        <p:spPr>
          <a:xfrm>
            <a:off x="226250" y="676300"/>
            <a:ext cx="8520600" cy="13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Thermal load corresponding to a power of 2W applied to the mechanical structure of the Aluminium prototype. Module’s consumption ~5 W: cooling system foreseen. 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>
                <a:solidFill>
                  <a:srgbClr val="0000FF"/>
                </a:solidFill>
              </a:rPr>
              <a:t> 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05" name="Google Shape;30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27</a:t>
            </a:fld>
            <a:endParaRPr/>
          </a:p>
        </p:txBody>
      </p:sp>
      <p:pic>
        <p:nvPicPr>
          <p:cNvPr id="306" name="Google Shape;3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850" y="1285875"/>
            <a:ext cx="7434462" cy="2480151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9"/>
          <p:cNvSpPr txBox="1"/>
          <p:nvPr/>
        </p:nvSpPr>
        <p:spPr>
          <a:xfrm>
            <a:off x="1069700" y="3853975"/>
            <a:ext cx="164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Initial state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08" name="Google Shape;308;p39"/>
          <p:cNvSpPr txBox="1"/>
          <p:nvPr/>
        </p:nvSpPr>
        <p:spPr>
          <a:xfrm>
            <a:off x="3736700" y="3853975"/>
            <a:ext cx="164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Steady power on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09" name="Google Shape;309;p39"/>
          <p:cNvSpPr txBox="1"/>
          <p:nvPr/>
        </p:nvSpPr>
        <p:spPr>
          <a:xfrm>
            <a:off x="6403700" y="3853975"/>
            <a:ext cx="164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Power off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10" name="Google Shape;310;p39"/>
          <p:cNvSpPr txBox="1"/>
          <p:nvPr/>
        </p:nvSpPr>
        <p:spPr>
          <a:xfrm>
            <a:off x="3041975" y="4254175"/>
            <a:ext cx="3130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Estimated relative displacement between planes 1.5 μm 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0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ECAL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16" name="Google Shape;316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28</a:t>
            </a:fld>
            <a:endParaRPr/>
          </a:p>
        </p:txBody>
      </p:sp>
      <p:pic>
        <p:nvPicPr>
          <p:cNvPr id="317" name="Google Shape;31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2825" y="789126"/>
            <a:ext cx="7583149" cy="41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1"/>
          <p:cNvSpPr txBox="1">
            <a:spLocks noGrp="1"/>
          </p:cNvSpPr>
          <p:nvPr>
            <p:ph type="title"/>
          </p:nvPr>
        </p:nvSpPr>
        <p:spPr>
          <a:xfrm>
            <a:off x="83100" y="159275"/>
            <a:ext cx="403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ECAL tests in CERN’sT9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23" name="Google Shape;323;p41"/>
          <p:cNvSpPr txBox="1">
            <a:spLocks noGrp="1"/>
          </p:cNvSpPr>
          <p:nvPr>
            <p:ph type="body" idx="1"/>
          </p:nvPr>
        </p:nvSpPr>
        <p:spPr>
          <a:xfrm>
            <a:off x="311700" y="711400"/>
            <a:ext cx="3560700" cy="10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ECAL assembled and tested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at the end of July in the CERN T9 electron beam line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24" name="Google Shape;32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29</a:t>
            </a:fld>
            <a:endParaRPr/>
          </a:p>
        </p:txBody>
      </p:sp>
      <p:pic>
        <p:nvPicPr>
          <p:cNvPr id="325" name="Google Shape;32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6960" y="43950"/>
            <a:ext cx="23155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0923" y="84600"/>
            <a:ext cx="231558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2225" y="3175825"/>
            <a:ext cx="3839652" cy="17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5400000">
            <a:off x="1287320" y="986388"/>
            <a:ext cx="1157799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/>
          <p:nvPr/>
        </p:nvSpPr>
        <p:spPr>
          <a:xfrm>
            <a:off x="1758450" y="2872150"/>
            <a:ext cx="198000" cy="3036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00FF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41"/>
          <p:cNvSpPr txBox="1"/>
          <p:nvPr/>
        </p:nvSpPr>
        <p:spPr>
          <a:xfrm>
            <a:off x="2220050" y="2800350"/>
            <a:ext cx="165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Laser pulses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368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720" b="1">
                <a:solidFill>
                  <a:srgbClr val="FF0000"/>
                </a:solidFill>
              </a:rPr>
              <a:t>A novel method to measure </a:t>
            </a:r>
            <a:r>
              <a:rPr lang="it" sz="2400" b="1">
                <a:solidFill>
                  <a:srgbClr val="FF0000"/>
                </a:solidFill>
              </a:rPr>
              <a:t>Δα</a:t>
            </a:r>
            <a:r>
              <a:rPr lang="it" sz="2400" b="1" baseline="-25000">
                <a:solidFill>
                  <a:srgbClr val="FF0000"/>
                </a:solidFill>
              </a:rPr>
              <a:t>had</a:t>
            </a:r>
            <a:r>
              <a:rPr lang="it" sz="2400" b="1">
                <a:solidFill>
                  <a:srgbClr val="FF0000"/>
                </a:solidFill>
              </a:rPr>
              <a:t>(t)</a:t>
            </a:r>
            <a:endParaRPr sz="24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720" b="1">
                <a:solidFill>
                  <a:srgbClr val="FF0000"/>
                </a:solidFill>
              </a:rPr>
              <a:t> </a:t>
            </a:r>
            <a:endParaRPr sz="2720" b="1">
              <a:solidFill>
                <a:srgbClr val="FF0000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buClr>
                <a:srgbClr val="0000FF"/>
              </a:buClr>
            </a:pPr>
            <a:r>
              <a:rPr lang="it" dirty="0">
                <a:solidFill>
                  <a:srgbClr val="0000FF"/>
                </a:solidFill>
              </a:rPr>
              <a:t>By</a:t>
            </a:r>
            <a:r>
              <a:rPr lang="it" b="1" dirty="0">
                <a:solidFill>
                  <a:srgbClr val="0000FF"/>
                </a:solidFill>
              </a:rPr>
              <a:t> 160 GeV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muons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hitting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electrons</a:t>
            </a:r>
            <a:r>
              <a:rPr lang="it" b="1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at</a:t>
            </a:r>
            <a:r>
              <a:rPr lang="it" b="1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rest</a:t>
            </a:r>
            <a:r>
              <a:rPr lang="it" dirty="0">
                <a:solidFill>
                  <a:srgbClr val="0000FF"/>
                </a:solidFill>
              </a:rPr>
              <a:t> in a target of low Z </a:t>
            </a:r>
            <a:r>
              <a:rPr lang="it" dirty="0" err="1">
                <a:solidFill>
                  <a:srgbClr val="0000FF"/>
                </a:solidFill>
              </a:rPr>
              <a:t>material</a:t>
            </a:r>
            <a:r>
              <a:rPr lang="it" dirty="0">
                <a:solidFill>
                  <a:srgbClr val="0000FF"/>
                </a:solidFill>
              </a:rPr>
              <a:t>.</a:t>
            </a:r>
            <a:br>
              <a:rPr lang="it" dirty="0"/>
            </a:br>
            <a:r>
              <a:rPr lang="it" dirty="0">
                <a:solidFill>
                  <a:srgbClr val="0000FF"/>
                </a:solidFill>
              </a:rPr>
              <a:t>A high </a:t>
            </a:r>
            <a:r>
              <a:rPr lang="it" dirty="0" err="1">
                <a:solidFill>
                  <a:srgbClr val="0000FF"/>
                </a:solidFill>
              </a:rPr>
              <a:t>intensity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muon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beam</a:t>
            </a:r>
            <a:r>
              <a:rPr lang="it" dirty="0">
                <a:solidFill>
                  <a:srgbClr val="0000FF"/>
                </a:solidFill>
              </a:rPr>
              <a:t>, the </a:t>
            </a:r>
            <a:r>
              <a:rPr lang="it" b="1" dirty="0">
                <a:solidFill>
                  <a:srgbClr val="0000FF"/>
                </a:solidFill>
              </a:rPr>
              <a:t>M2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muon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beam</a:t>
            </a:r>
            <a:r>
              <a:rPr lang="it" dirty="0">
                <a:solidFill>
                  <a:srgbClr val="0000FF"/>
                </a:solidFill>
              </a:rPr>
              <a:t>, </a:t>
            </a:r>
            <a:r>
              <a:rPr lang="it" dirty="0" err="1">
                <a:solidFill>
                  <a:srgbClr val="0000FF"/>
                </a:solidFill>
              </a:rPr>
              <a:t>exists</a:t>
            </a:r>
            <a:r>
              <a:rPr lang="it" dirty="0">
                <a:solidFill>
                  <a:srgbClr val="0000FF"/>
                </a:solidFill>
              </a:rPr>
              <a:t> in CERN.</a:t>
            </a:r>
            <a:br>
              <a:rPr lang="it" dirty="0"/>
            </a:br>
            <a:r>
              <a:rPr lang="it" b="1" dirty="0" err="1">
                <a:solidFill>
                  <a:srgbClr val="0000FF"/>
                </a:solidFill>
              </a:rPr>
              <a:t>I</a:t>
            </a:r>
            <a:r>
              <a:rPr lang="it" b="1" baseline="-25000" dirty="0" err="1">
                <a:solidFill>
                  <a:srgbClr val="0000FF"/>
                </a:solidFill>
              </a:rPr>
              <a:t>μ</a:t>
            </a:r>
            <a:r>
              <a:rPr lang="it" b="1" baseline="-25000" dirty="0">
                <a:solidFill>
                  <a:srgbClr val="0000FF"/>
                </a:solidFill>
              </a:rPr>
              <a:t> </a:t>
            </a:r>
            <a:r>
              <a:rPr lang="it" b="1" dirty="0">
                <a:solidFill>
                  <a:srgbClr val="0000FF"/>
                </a:solidFill>
              </a:rPr>
              <a:t>~ 2×10</a:t>
            </a:r>
            <a:r>
              <a:rPr lang="it" b="1" baseline="30000" dirty="0">
                <a:solidFill>
                  <a:srgbClr val="0000FF"/>
                </a:solidFill>
              </a:rPr>
              <a:t>8</a:t>
            </a:r>
            <a:r>
              <a:rPr lang="it" b="1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muon</a:t>
            </a:r>
            <a:r>
              <a:rPr lang="it" b="1" dirty="0">
                <a:solidFill>
                  <a:srgbClr val="0000FF"/>
                </a:solidFill>
              </a:rPr>
              <a:t>/</a:t>
            </a:r>
            <a:r>
              <a:rPr lang="it" b="1" dirty="0" err="1">
                <a:solidFill>
                  <a:srgbClr val="0000FF"/>
                </a:solidFill>
              </a:rPr>
              <a:t>spill</a:t>
            </a:r>
            <a:r>
              <a:rPr lang="it" b="1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equivalent</a:t>
            </a:r>
            <a:r>
              <a:rPr lang="it" b="1" dirty="0">
                <a:solidFill>
                  <a:srgbClr val="0000FF"/>
                </a:solidFill>
              </a:rPr>
              <a:t> to ~40M </a:t>
            </a:r>
            <a:r>
              <a:rPr lang="it" b="1" dirty="0" err="1">
                <a:solidFill>
                  <a:srgbClr val="0000FF"/>
                </a:solidFill>
              </a:rPr>
              <a:t>muon</a:t>
            </a:r>
            <a:r>
              <a:rPr lang="it" b="1" dirty="0">
                <a:solidFill>
                  <a:srgbClr val="0000FF"/>
                </a:solidFill>
              </a:rPr>
              <a:t>/s</a:t>
            </a:r>
            <a:endParaRPr dirty="0">
              <a:solidFill>
                <a:srgbClr val="0000FF"/>
              </a:solidFill>
            </a:endParaRPr>
          </a:p>
          <a:p>
            <a:pPr>
              <a:buClr>
                <a:srgbClr val="0000FF"/>
              </a:buClr>
            </a:pPr>
            <a:r>
              <a:rPr lang="it" b="1" dirty="0">
                <a:solidFill>
                  <a:srgbClr val="0000FF"/>
                </a:solidFill>
              </a:rPr>
              <a:t>The </a:t>
            </a:r>
            <a:r>
              <a:rPr lang="it" b="1" dirty="0" err="1">
                <a:solidFill>
                  <a:srgbClr val="0000FF"/>
                </a:solidFill>
              </a:rPr>
              <a:t>collisions</a:t>
            </a:r>
            <a:r>
              <a:rPr lang="it" b="1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result</a:t>
            </a:r>
            <a:r>
              <a:rPr lang="it" b="1" dirty="0">
                <a:solidFill>
                  <a:srgbClr val="0000FF"/>
                </a:solidFill>
              </a:rPr>
              <a:t> in a </a:t>
            </a:r>
            <a:r>
              <a:rPr lang="it" b="1" dirty="0" err="1">
                <a:solidFill>
                  <a:srgbClr val="0000FF"/>
                </a:solidFill>
              </a:rPr>
              <a:t>boosted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b="1" dirty="0" err="1">
                <a:solidFill>
                  <a:srgbClr val="0000FF"/>
                </a:solidFill>
              </a:rPr>
              <a:t>kinematics</a:t>
            </a:r>
            <a:r>
              <a:rPr lang="it" dirty="0">
                <a:solidFill>
                  <a:srgbClr val="0000FF"/>
                </a:solidFill>
              </a:rPr>
              <a:t> with scattering </a:t>
            </a:r>
            <a:r>
              <a:rPr lang="it" dirty="0" err="1">
                <a:solidFill>
                  <a:srgbClr val="0000FF"/>
                </a:solidFill>
              </a:rPr>
              <a:t>angles</a:t>
            </a:r>
            <a:br>
              <a:rPr lang="it" dirty="0"/>
            </a:br>
            <a:r>
              <a:rPr lang="it" b="1" dirty="0" err="1">
                <a:solidFill>
                  <a:srgbClr val="0000FF"/>
                </a:solidFill>
              </a:rPr>
              <a:t>θ</a:t>
            </a:r>
            <a:r>
              <a:rPr lang="it" b="1" baseline="-25000" dirty="0" err="1">
                <a:solidFill>
                  <a:srgbClr val="0000FF"/>
                </a:solidFill>
              </a:rPr>
              <a:t>μ</a:t>
            </a:r>
            <a:r>
              <a:rPr lang="it" dirty="0">
                <a:solidFill>
                  <a:srgbClr val="0000FF"/>
                </a:solidFill>
              </a:rPr>
              <a:t> &lt; 5 </a:t>
            </a:r>
            <a:r>
              <a:rPr lang="it" dirty="0" err="1">
                <a:solidFill>
                  <a:srgbClr val="0000FF"/>
                </a:solidFill>
              </a:rPr>
              <a:t>mrad</a:t>
            </a:r>
            <a:r>
              <a:rPr lang="it" dirty="0">
                <a:solidFill>
                  <a:srgbClr val="0000FF"/>
                </a:solidFill>
              </a:rPr>
              <a:t>, </a:t>
            </a:r>
            <a:r>
              <a:rPr lang="it" b="1" dirty="0" err="1">
                <a:solidFill>
                  <a:srgbClr val="0000FF"/>
                </a:solidFill>
              </a:rPr>
              <a:t>θ</a:t>
            </a:r>
            <a:r>
              <a:rPr lang="it" b="1" baseline="-25000" dirty="0" err="1">
                <a:solidFill>
                  <a:srgbClr val="0000FF"/>
                </a:solidFill>
              </a:rPr>
              <a:t>e</a:t>
            </a:r>
            <a:r>
              <a:rPr lang="it" dirty="0">
                <a:solidFill>
                  <a:srgbClr val="0000FF"/>
                </a:solidFill>
              </a:rPr>
              <a:t> &lt; 30 </a:t>
            </a:r>
            <a:r>
              <a:rPr lang="it" dirty="0" err="1">
                <a:solidFill>
                  <a:srgbClr val="0000FF"/>
                </a:solidFill>
              </a:rPr>
              <a:t>mrad</a:t>
            </a:r>
            <a:r>
              <a:rPr lang="it" dirty="0">
                <a:solidFill>
                  <a:srgbClr val="0000FF"/>
                </a:solidFill>
              </a:rPr>
              <a:t> (</a:t>
            </a:r>
            <a:r>
              <a:rPr lang="it" dirty="0" err="1">
                <a:solidFill>
                  <a:srgbClr val="0000FF"/>
                </a:solidFill>
              </a:rPr>
              <a:t>E</a:t>
            </a:r>
            <a:r>
              <a:rPr lang="it" baseline="-25000" dirty="0" err="1">
                <a:solidFill>
                  <a:srgbClr val="0000FF"/>
                </a:solidFill>
              </a:rPr>
              <a:t>e</a:t>
            </a:r>
            <a:r>
              <a:rPr lang="it" dirty="0">
                <a:solidFill>
                  <a:srgbClr val="0000FF"/>
                </a:solidFill>
              </a:rPr>
              <a:t> &gt; 1 GeV)</a:t>
            </a:r>
            <a:br>
              <a:rPr lang="it" dirty="0"/>
            </a:br>
            <a:r>
              <a:rPr lang="it" dirty="0" err="1">
                <a:solidFill>
                  <a:srgbClr val="0000FF"/>
                </a:solidFill>
              </a:rPr>
              <a:t>Angles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have</a:t>
            </a:r>
            <a:r>
              <a:rPr lang="it" dirty="0">
                <a:solidFill>
                  <a:srgbClr val="0000FF"/>
                </a:solidFill>
              </a:rPr>
              <a:t> to be </a:t>
            </a:r>
            <a:r>
              <a:rPr lang="it" dirty="0" err="1">
                <a:solidFill>
                  <a:srgbClr val="0000FF"/>
                </a:solidFill>
              </a:rPr>
              <a:t>measured</a:t>
            </a:r>
            <a:r>
              <a:rPr lang="it" dirty="0">
                <a:solidFill>
                  <a:srgbClr val="0000FF"/>
                </a:solidFill>
              </a:rPr>
              <a:t> with </a:t>
            </a:r>
            <a:r>
              <a:rPr lang="it" dirty="0" err="1">
                <a:solidFill>
                  <a:srgbClr val="0000FF"/>
                </a:solidFill>
              </a:rPr>
              <a:t>respect</a:t>
            </a:r>
            <a:r>
              <a:rPr lang="it" dirty="0">
                <a:solidFill>
                  <a:srgbClr val="0000FF"/>
                </a:solidFill>
              </a:rPr>
              <a:t> to the incoming </a:t>
            </a:r>
            <a:r>
              <a:rPr lang="it" dirty="0" err="1">
                <a:solidFill>
                  <a:srgbClr val="0000FF"/>
                </a:solidFill>
              </a:rPr>
              <a:t>muon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direction</a:t>
            </a:r>
            <a:r>
              <a:rPr lang="it" dirty="0">
                <a:solidFill>
                  <a:srgbClr val="0000FF"/>
                </a:solidFill>
              </a:rPr>
              <a:t>. 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dirty="0">
                <a:solidFill>
                  <a:srgbClr val="0000FF"/>
                </a:solidFill>
              </a:rPr>
              <a:t>The </a:t>
            </a:r>
            <a:r>
              <a:rPr lang="it" b="1" dirty="0" err="1">
                <a:solidFill>
                  <a:srgbClr val="0000FF"/>
                </a:solidFill>
              </a:rPr>
              <a:t>shape</a:t>
            </a:r>
            <a:r>
              <a:rPr lang="it" dirty="0">
                <a:solidFill>
                  <a:srgbClr val="0000FF"/>
                </a:solidFill>
              </a:rPr>
              <a:t> of the </a:t>
            </a:r>
            <a:r>
              <a:rPr lang="it" dirty="0" err="1">
                <a:solidFill>
                  <a:srgbClr val="0000FF"/>
                </a:solidFill>
              </a:rPr>
              <a:t>differential</a:t>
            </a:r>
            <a:r>
              <a:rPr lang="it" dirty="0">
                <a:solidFill>
                  <a:srgbClr val="0000FF"/>
                </a:solidFill>
              </a:rPr>
              <a:t> cross </a:t>
            </a:r>
            <a:r>
              <a:rPr lang="it" dirty="0" err="1">
                <a:solidFill>
                  <a:srgbClr val="0000FF"/>
                </a:solidFill>
              </a:rPr>
              <a:t>section</a:t>
            </a: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as</a:t>
            </a:r>
            <a:r>
              <a:rPr lang="it" dirty="0">
                <a:solidFill>
                  <a:srgbClr val="0000FF"/>
                </a:solidFill>
              </a:rPr>
              <a:t> a </a:t>
            </a:r>
            <a:r>
              <a:rPr lang="it" dirty="0" err="1">
                <a:solidFill>
                  <a:srgbClr val="0000FF"/>
                </a:solidFill>
              </a:rPr>
              <a:t>function</a:t>
            </a:r>
            <a:r>
              <a:rPr lang="it" dirty="0">
                <a:solidFill>
                  <a:srgbClr val="0000FF"/>
                </a:solidFill>
              </a:rPr>
              <a:t> of </a:t>
            </a:r>
            <a:r>
              <a:rPr lang="it" b="1" dirty="0">
                <a:solidFill>
                  <a:srgbClr val="0000FF"/>
                </a:solidFill>
              </a:rPr>
              <a:t>t = q</a:t>
            </a:r>
            <a:r>
              <a:rPr lang="it" b="1" baseline="30000" dirty="0">
                <a:solidFill>
                  <a:srgbClr val="0000FF"/>
                </a:solidFill>
              </a:rPr>
              <a:t>2</a:t>
            </a:r>
            <a:r>
              <a:rPr lang="it" dirty="0">
                <a:solidFill>
                  <a:srgbClr val="0000FF"/>
                </a:solidFill>
              </a:rPr>
              <a:t> ( q</a:t>
            </a:r>
            <a:r>
              <a:rPr lang="it" baseline="30000" dirty="0">
                <a:solidFill>
                  <a:srgbClr val="0000FF"/>
                </a:solidFill>
              </a:rPr>
              <a:t>2 </a:t>
            </a:r>
            <a:r>
              <a:rPr lang="it" dirty="0">
                <a:solidFill>
                  <a:srgbClr val="0000FF"/>
                </a:solidFill>
              </a:rPr>
              <a:t>&lt; 0 )</a:t>
            </a:r>
            <a:br>
              <a:rPr lang="it" dirty="0"/>
            </a:br>
            <a:r>
              <a:rPr lang="it" dirty="0">
                <a:solidFill>
                  <a:srgbClr val="0000FF"/>
                </a:solidFill>
              </a:rPr>
              <a:t> </a:t>
            </a:r>
            <a:r>
              <a:rPr lang="it" dirty="0" err="1">
                <a:solidFill>
                  <a:srgbClr val="0000FF"/>
                </a:solidFill>
              </a:rPr>
              <a:t>depends</a:t>
            </a:r>
            <a:r>
              <a:rPr lang="it" dirty="0">
                <a:solidFill>
                  <a:srgbClr val="0000FF"/>
                </a:solidFill>
              </a:rPr>
              <a:t> on the </a:t>
            </a:r>
            <a:r>
              <a:rPr lang="it" dirty="0" err="1">
                <a:solidFill>
                  <a:srgbClr val="0000FF"/>
                </a:solidFill>
              </a:rPr>
              <a:t>hadron</a:t>
            </a:r>
            <a:r>
              <a:rPr lang="it" dirty="0">
                <a:solidFill>
                  <a:srgbClr val="0000FF"/>
                </a:solidFill>
              </a:rPr>
              <a:t> running </a:t>
            </a:r>
            <a:r>
              <a:rPr lang="it" b="1" dirty="0">
                <a:solidFill>
                  <a:srgbClr val="0000FF"/>
                </a:solidFill>
              </a:rPr>
              <a:t>Δα</a:t>
            </a:r>
            <a:r>
              <a:rPr lang="it" b="1" baseline="-25000" dirty="0" err="1">
                <a:solidFill>
                  <a:srgbClr val="0000FF"/>
                </a:solidFill>
              </a:rPr>
              <a:t>had</a:t>
            </a:r>
            <a:r>
              <a:rPr lang="it" b="1" dirty="0">
                <a:solidFill>
                  <a:srgbClr val="0000FF"/>
                </a:solidFill>
              </a:rPr>
              <a:t>(t)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3614900" y="3836075"/>
            <a:ext cx="1154700" cy="1147500"/>
            <a:chOff x="3538700" y="2921675"/>
            <a:chExt cx="1154700" cy="1147500"/>
          </a:xfrm>
        </p:grpSpPr>
        <p:sp>
          <p:nvSpPr>
            <p:cNvPr id="72" name="Google Shape;72;p15"/>
            <p:cNvSpPr txBox="1"/>
            <p:nvPr/>
          </p:nvSpPr>
          <p:spPr>
            <a:xfrm>
              <a:off x="3767300" y="2921675"/>
              <a:ext cx="92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" sz="1800" b="1"/>
                <a:t>θ</a:t>
              </a:r>
              <a:r>
                <a:rPr lang="it" sz="1800" b="1" baseline="-25000"/>
                <a:t>μ</a:t>
              </a:r>
              <a:r>
                <a:rPr lang="it" sz="1800"/>
                <a:t> </a:t>
              </a:r>
              <a:endParaRPr/>
            </a:p>
          </p:txBody>
        </p:sp>
        <p:sp>
          <p:nvSpPr>
            <p:cNvPr id="73" name="Google Shape;73;p15"/>
            <p:cNvSpPr txBox="1"/>
            <p:nvPr/>
          </p:nvSpPr>
          <p:spPr>
            <a:xfrm>
              <a:off x="3538700" y="3607475"/>
              <a:ext cx="92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45720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it" sz="1800" b="1"/>
                <a:t>θ</a:t>
              </a:r>
              <a:r>
                <a:rPr lang="it" sz="1800" b="1" baseline="-25000"/>
                <a:t>e</a:t>
              </a:r>
              <a:r>
                <a:rPr lang="it" sz="1800"/>
                <a:t> </a:t>
              </a:r>
              <a:endParaRPr/>
            </a:p>
          </p:txBody>
        </p:sp>
      </p:grpSp>
      <p:grpSp>
        <p:nvGrpSpPr>
          <p:cNvPr id="74" name="Google Shape;74;p15"/>
          <p:cNvGrpSpPr/>
          <p:nvPr/>
        </p:nvGrpSpPr>
        <p:grpSpPr>
          <a:xfrm>
            <a:off x="1537198" y="3912575"/>
            <a:ext cx="6191342" cy="1144200"/>
            <a:chOff x="1003798" y="3912575"/>
            <a:chExt cx="6191342" cy="1144200"/>
          </a:xfrm>
        </p:grpSpPr>
        <p:sp>
          <p:nvSpPr>
            <p:cNvPr id="75" name="Google Shape;75;p15"/>
            <p:cNvSpPr/>
            <p:nvPr/>
          </p:nvSpPr>
          <p:spPr>
            <a:xfrm>
              <a:off x="2693375" y="3912575"/>
              <a:ext cx="241800" cy="1144200"/>
            </a:xfrm>
            <a:prstGeom prst="rect">
              <a:avLst/>
            </a:prstGeom>
            <a:solidFill>
              <a:srgbClr val="999999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" name="Google Shape;76;p15"/>
            <p:cNvCxnSpPr/>
            <p:nvPr/>
          </p:nvCxnSpPr>
          <p:spPr>
            <a:xfrm>
              <a:off x="1003798" y="4441463"/>
              <a:ext cx="1853700" cy="183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7" name="Google Shape;77;p15"/>
            <p:cNvCxnSpPr/>
            <p:nvPr/>
          </p:nvCxnSpPr>
          <p:spPr>
            <a:xfrm rot="10800000" flipH="1">
              <a:off x="2857500" y="4220296"/>
              <a:ext cx="1848000" cy="2418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78" name="Google Shape;78;p15"/>
            <p:cNvCxnSpPr>
              <a:endCxn id="79" idx="1"/>
            </p:cNvCxnSpPr>
            <p:nvPr/>
          </p:nvCxnSpPr>
          <p:spPr>
            <a:xfrm>
              <a:off x="2857642" y="4461984"/>
              <a:ext cx="2111400" cy="15360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80" name="Google Shape;80;p15"/>
            <p:cNvCxnSpPr/>
            <p:nvPr/>
          </p:nvCxnSpPr>
          <p:spPr>
            <a:xfrm>
              <a:off x="2898540" y="4462694"/>
              <a:ext cx="4296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81" name="Google Shape;81;p15"/>
          <p:cNvSpPr txBox="1"/>
          <p:nvPr/>
        </p:nvSpPr>
        <p:spPr>
          <a:xfrm>
            <a:off x="2577600" y="3698625"/>
            <a:ext cx="87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Target</a:t>
            </a:r>
            <a:endParaRPr sz="1200" b="1"/>
          </a:p>
        </p:txBody>
      </p:sp>
      <p:sp>
        <p:nvSpPr>
          <p:cNvPr id="82" name="Google Shape;82;p15"/>
          <p:cNvSpPr txBox="1"/>
          <p:nvPr/>
        </p:nvSpPr>
        <p:spPr>
          <a:xfrm>
            <a:off x="1465375" y="4095750"/>
            <a:ext cx="184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incoming muon</a:t>
            </a:r>
            <a:endParaRPr sz="1200" b="1"/>
          </a:p>
        </p:txBody>
      </p:sp>
      <p:pic>
        <p:nvPicPr>
          <p:cNvPr id="83" name="Google Shape;8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8475" y="3795350"/>
            <a:ext cx="4042675" cy="369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8444" y="4182550"/>
            <a:ext cx="2548331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ECAL test setup and DAQ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36" name="Google Shape;336;p42"/>
          <p:cNvSpPr txBox="1">
            <a:spLocks noGrp="1"/>
          </p:cNvSpPr>
          <p:nvPr>
            <p:ph type="body" idx="1"/>
          </p:nvPr>
        </p:nvSpPr>
        <p:spPr>
          <a:xfrm>
            <a:off x="311700" y="887250"/>
            <a:ext cx="5315400" cy="23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28453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1700">
                <a:solidFill>
                  <a:srgbClr val="0000FF"/>
                </a:solidFill>
              </a:rPr>
              <a:t>The </a:t>
            </a:r>
            <a:r>
              <a:rPr lang="it" sz="1700" b="1">
                <a:solidFill>
                  <a:srgbClr val="0000FF"/>
                </a:solidFill>
              </a:rPr>
              <a:t>FC7 FEBs</a:t>
            </a:r>
            <a:r>
              <a:rPr lang="it" sz="1700">
                <a:solidFill>
                  <a:srgbClr val="0000FF"/>
                </a:solidFill>
              </a:rPr>
              <a:t> are used to read out the digitizers and to transmit data to the PC through a 10 Gbps Ethernet link.</a:t>
            </a:r>
            <a:endParaRPr sz="1700">
              <a:solidFill>
                <a:srgbClr val="0000FF"/>
              </a:solidFill>
            </a:endParaRPr>
          </a:p>
          <a:p>
            <a:pPr marL="457200" lvl="0" indent="-328453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1700">
                <a:solidFill>
                  <a:srgbClr val="0000FF"/>
                </a:solidFill>
              </a:rPr>
              <a:t>Self </a:t>
            </a:r>
            <a:r>
              <a:rPr lang="it" sz="1700" b="1">
                <a:solidFill>
                  <a:srgbClr val="0000FF"/>
                </a:solidFill>
              </a:rPr>
              <a:t>trigger</a:t>
            </a:r>
            <a:r>
              <a:rPr lang="it" sz="1700">
                <a:solidFill>
                  <a:srgbClr val="0000FF"/>
                </a:solidFill>
              </a:rPr>
              <a:t> modes, relying of the ECAL’s cells energy content and external trigger successfully exploited.</a:t>
            </a:r>
            <a:endParaRPr sz="1700">
              <a:solidFill>
                <a:srgbClr val="0000FF"/>
              </a:solidFill>
            </a:endParaRPr>
          </a:p>
          <a:p>
            <a:pPr marL="457200" lvl="0" indent="-328453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1700">
                <a:solidFill>
                  <a:srgbClr val="0000FF"/>
                </a:solidFill>
              </a:rPr>
              <a:t>Counting rate capability </a:t>
            </a:r>
            <a:r>
              <a:rPr lang="it" sz="1700" b="1">
                <a:solidFill>
                  <a:srgbClr val="0000FF"/>
                </a:solidFill>
              </a:rPr>
              <a:t>~1.5 kHz</a:t>
            </a:r>
            <a:endParaRPr sz="1300" b="1">
              <a:solidFill>
                <a:srgbClr val="0000FF"/>
              </a:solidFill>
            </a:endParaRPr>
          </a:p>
          <a:p>
            <a:pPr marL="457200" lvl="0" indent="-328453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1700">
                <a:solidFill>
                  <a:srgbClr val="0000FF"/>
                </a:solidFill>
              </a:rPr>
              <a:t>The laser system confirmed to be crucial for settings and monitoring the stability of the channels</a:t>
            </a:r>
            <a:endParaRPr sz="1700">
              <a:solidFill>
                <a:srgbClr val="0000FF"/>
              </a:solidFill>
            </a:endParaRPr>
          </a:p>
        </p:txBody>
      </p:sp>
      <p:sp>
        <p:nvSpPr>
          <p:cNvPr id="337" name="Google Shape;337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30</a:t>
            </a:fld>
            <a:endParaRPr/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856" y="3141585"/>
            <a:ext cx="2240950" cy="200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5860" y="0"/>
            <a:ext cx="231558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2"/>
          <p:cNvSpPr txBox="1"/>
          <p:nvPr/>
        </p:nvSpPr>
        <p:spPr>
          <a:xfrm>
            <a:off x="3487625" y="3274050"/>
            <a:ext cx="133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The readout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41" name="Google Shape;341;p42"/>
          <p:cNvSpPr txBox="1"/>
          <p:nvPr/>
        </p:nvSpPr>
        <p:spPr>
          <a:xfrm>
            <a:off x="3487625" y="3891825"/>
            <a:ext cx="2113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External trigger</a:t>
            </a: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Beam scintillators and Cherenkov counters  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342" name="Google Shape;342;p42"/>
          <p:cNvCxnSpPr/>
          <p:nvPr/>
        </p:nvCxnSpPr>
        <p:spPr>
          <a:xfrm flipH="1">
            <a:off x="2989425" y="3663450"/>
            <a:ext cx="747300" cy="3006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43" name="Google Shape;343;p42"/>
          <p:cNvCxnSpPr/>
          <p:nvPr/>
        </p:nvCxnSpPr>
        <p:spPr>
          <a:xfrm rot="10800000" flipH="1">
            <a:off x="5282700" y="3846675"/>
            <a:ext cx="410400" cy="227100"/>
          </a:xfrm>
          <a:prstGeom prst="straightConnector1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31</a:t>
            </a:fld>
            <a:endParaRPr/>
          </a:p>
        </p:txBody>
      </p:sp>
      <p:pic>
        <p:nvPicPr>
          <p:cNvPr id="349" name="Google Shape;34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381000"/>
            <a:ext cx="8040530" cy="4358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 b="1">
                <a:solidFill>
                  <a:srgbClr val="FF0000"/>
                </a:solidFill>
              </a:rPr>
              <a:t>ECAL test setup: main achievements</a:t>
            </a:r>
            <a:endParaRPr/>
          </a:p>
        </p:txBody>
      </p:sp>
      <p:sp>
        <p:nvSpPr>
          <p:cNvPr id="355" name="Google Shape;355;p44"/>
          <p:cNvSpPr txBox="1">
            <a:spLocks noGrp="1"/>
          </p:cNvSpPr>
          <p:nvPr>
            <p:ph type="body" idx="1"/>
          </p:nvPr>
        </p:nvSpPr>
        <p:spPr>
          <a:xfrm>
            <a:off x="311700" y="619075"/>
            <a:ext cx="8520600" cy="21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10000"/>
          </a:bodyPr>
          <a:lstStyle/>
          <a:p>
            <a:pPr marL="457200" lvl="0" indent="-33750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2450">
                <a:solidFill>
                  <a:srgbClr val="0000FF"/>
                </a:solidFill>
              </a:rPr>
              <a:t>The </a:t>
            </a:r>
            <a:r>
              <a:rPr lang="it" sz="2450" b="1">
                <a:solidFill>
                  <a:srgbClr val="0000FF"/>
                </a:solidFill>
              </a:rPr>
              <a:t>light yields</a:t>
            </a:r>
            <a:r>
              <a:rPr lang="it" sz="2450">
                <a:solidFill>
                  <a:srgbClr val="0000FF"/>
                </a:solidFill>
              </a:rPr>
              <a:t> have to be improved: the APD-PbWO4 optical coupling has to match. </a:t>
            </a:r>
            <a:endParaRPr sz="2450">
              <a:solidFill>
                <a:srgbClr val="0000FF"/>
              </a:solidFill>
            </a:endParaRPr>
          </a:p>
          <a:p>
            <a:pPr marL="457200" lvl="0" indent="-33750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2450" b="1">
                <a:solidFill>
                  <a:srgbClr val="0000FF"/>
                </a:solidFill>
              </a:rPr>
              <a:t>Electronic noise</a:t>
            </a:r>
            <a:r>
              <a:rPr lang="it" sz="2450">
                <a:solidFill>
                  <a:srgbClr val="0000FF"/>
                </a:solidFill>
              </a:rPr>
              <a:t> has to be reduced: the analysis of the main sources is ongoing.</a:t>
            </a:r>
            <a:endParaRPr sz="2450">
              <a:solidFill>
                <a:srgbClr val="0000FF"/>
              </a:solidFill>
            </a:endParaRPr>
          </a:p>
          <a:p>
            <a:pPr marL="457200" lvl="0" indent="-33750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2450">
                <a:solidFill>
                  <a:srgbClr val="0000FF"/>
                </a:solidFill>
              </a:rPr>
              <a:t>Cooling of the ADPs was not entirely satisfactory</a:t>
            </a:r>
            <a:endParaRPr sz="2450">
              <a:solidFill>
                <a:srgbClr val="0000FF"/>
              </a:solidFill>
            </a:endParaRPr>
          </a:p>
          <a:p>
            <a:pPr marL="457200" lvl="0" indent="-33750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2450">
                <a:solidFill>
                  <a:srgbClr val="0000FF"/>
                </a:solidFill>
              </a:rPr>
              <a:t>The monitoring system of the APD temperature has to be improved/replaced</a:t>
            </a:r>
            <a:endParaRPr sz="2450">
              <a:solidFill>
                <a:srgbClr val="0000FF"/>
              </a:solidFill>
            </a:endParaRPr>
          </a:p>
          <a:p>
            <a:pPr marL="457200" lvl="0" indent="-337502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sz="2450">
                <a:solidFill>
                  <a:srgbClr val="0000FF"/>
                </a:solidFill>
              </a:rPr>
              <a:t>Laser stability is monitored by a dedicated Photodiode, whose output signals has to be registered for reference checks</a:t>
            </a:r>
            <a:endParaRPr sz="2450">
              <a:solidFill>
                <a:srgbClr val="0000FF"/>
              </a:solidFill>
            </a:endParaRPr>
          </a:p>
        </p:txBody>
      </p:sp>
      <p:sp>
        <p:nvSpPr>
          <p:cNvPr id="356" name="Google Shape;356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32</a:t>
            </a:fld>
            <a:endParaRPr/>
          </a:p>
        </p:txBody>
      </p:sp>
      <p:pic>
        <p:nvPicPr>
          <p:cNvPr id="357" name="Google Shape;35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7725" y="2970650"/>
            <a:ext cx="2888276" cy="20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4900" y="2970650"/>
            <a:ext cx="2887199" cy="20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4"/>
          <p:cNvSpPr txBox="1"/>
          <p:nvPr/>
        </p:nvSpPr>
        <p:spPr>
          <a:xfrm>
            <a:off x="1811200" y="2730025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4 GeV electrons</a:t>
            </a:r>
            <a:endParaRPr/>
          </a:p>
        </p:txBody>
      </p:sp>
      <p:sp>
        <p:nvSpPr>
          <p:cNvPr id="360" name="Google Shape;360;p44"/>
          <p:cNvSpPr txBox="1"/>
          <p:nvPr/>
        </p:nvSpPr>
        <p:spPr>
          <a:xfrm>
            <a:off x="6078400" y="2730025"/>
            <a:ext cx="1524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Laser pulses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Software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66" name="Google Shape;366;p45"/>
          <p:cNvSpPr txBox="1">
            <a:spLocks noGrp="1"/>
          </p:cNvSpPr>
          <p:nvPr>
            <p:ph type="body" idx="1"/>
          </p:nvPr>
        </p:nvSpPr>
        <p:spPr>
          <a:xfrm>
            <a:off x="311700" y="829400"/>
            <a:ext cx="8520600" cy="3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b="1">
                <a:solidFill>
                  <a:srgbClr val="0000FF"/>
                </a:solidFill>
              </a:rPr>
              <a:t>FairMUonE</a:t>
            </a:r>
            <a:r>
              <a:rPr lang="it">
                <a:solidFill>
                  <a:srgbClr val="0000FF"/>
                </a:solidFill>
              </a:rPr>
              <a:t>: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FairRoot based software, for generation, simulation, digitization and reconstruction </a:t>
            </a:r>
            <a:endParaRPr>
              <a:solidFill>
                <a:srgbClr val="00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b="1">
                <a:solidFill>
                  <a:srgbClr val="0000FF"/>
                </a:solidFill>
              </a:rPr>
              <a:t>Event generation</a:t>
            </a:r>
            <a:r>
              <a:rPr lang="it">
                <a:solidFill>
                  <a:srgbClr val="0000FF"/>
                </a:solidFill>
              </a:rPr>
              <a:t>: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NLO Mesmer generator for μ - e scattering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Accurate beam profile description </a:t>
            </a:r>
            <a:endParaRPr>
              <a:solidFill>
                <a:srgbClr val="00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b="1">
                <a:solidFill>
                  <a:srgbClr val="0000FF"/>
                </a:solidFill>
              </a:rPr>
              <a:t>Simulation:</a:t>
            </a:r>
            <a:br>
              <a:rPr lang="it" b="1">
                <a:solidFill>
                  <a:srgbClr val="0000FF"/>
                </a:solidFill>
              </a:rPr>
            </a:br>
            <a:r>
              <a:rPr lang="it" b="1">
                <a:solidFill>
                  <a:srgbClr val="0000FF"/>
                </a:solidFill>
              </a:rPr>
              <a:t>Geant4 v10.7.1</a:t>
            </a:r>
            <a:r>
              <a:rPr lang="it">
                <a:solidFill>
                  <a:srgbClr val="0000FF"/>
                </a:solidFill>
              </a:rPr>
              <a:t> implemented in FairRoot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Detailed geometry description implemented, scalable to any number of stations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Common geometry files (.yaml files) for simulation/digitization/reconstruction</a:t>
            </a:r>
            <a:endParaRPr>
              <a:solidFill>
                <a:srgbClr val="0000FF"/>
              </a:solidFill>
            </a:endParaRPr>
          </a:p>
          <a:p>
            <a:pPr marL="457200" lvl="0" indent="-334327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ct val="100000"/>
              <a:buChar char="●"/>
            </a:pPr>
            <a:r>
              <a:rPr lang="it" b="1">
                <a:solidFill>
                  <a:srgbClr val="0000FF"/>
                </a:solidFill>
              </a:rPr>
              <a:t>Digitization:</a:t>
            </a:r>
            <a:br>
              <a:rPr lang="it" b="1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Digitization for tracking stations ready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Realistic electronic noise and channel cross-talk added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Calorimeter digitization is ongoing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67" name="Google Shape;367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Software (cont.)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73" name="Google Shape;373;p46"/>
          <p:cNvSpPr txBox="1">
            <a:spLocks noGrp="1"/>
          </p:cNvSpPr>
          <p:nvPr>
            <p:ph type="body" idx="1"/>
          </p:nvPr>
        </p:nvSpPr>
        <p:spPr>
          <a:xfrm>
            <a:off x="1593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Track reconstruction</a:t>
            </a:r>
            <a:r>
              <a:rPr lang="it">
                <a:solidFill>
                  <a:srgbClr val="0000FF"/>
                </a:solidFill>
              </a:rPr>
              <a:t>: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Kalman filter for tracking implemented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Tracking efficiency studies ongoing: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Allowing shared hits improves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track reconstruction efficiency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dramatically in the whole energy range</a:t>
            </a:r>
            <a:br>
              <a:rPr lang="it">
                <a:solidFill>
                  <a:srgbClr val="0000FF"/>
                </a:solidFill>
              </a:rPr>
            </a:b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Vertex reconstruction</a:t>
            </a:r>
            <a:r>
              <a:rPr lang="it">
                <a:solidFill>
                  <a:srgbClr val="0000FF"/>
                </a:solidFill>
              </a:rPr>
              <a:t>: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Kinematic fit constraining three tracks to meet in the middle of a given target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Adaptive vertex fitter developed for the alignment</a:t>
            </a:r>
            <a:endParaRPr>
              <a:solidFill>
                <a:srgbClr val="0000FF"/>
              </a:solidFill>
            </a:endParaRPr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rgbClr val="0000FF"/>
              </a:solidFill>
            </a:endParaRPr>
          </a:p>
        </p:txBody>
      </p:sp>
      <p:sp>
        <p:nvSpPr>
          <p:cNvPr id="374" name="Google Shape;37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34</a:t>
            </a:fld>
            <a:endParaRPr/>
          </a:p>
        </p:txBody>
      </p:sp>
      <p:pic>
        <p:nvPicPr>
          <p:cNvPr id="375" name="Google Shape;37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9975" y="1147400"/>
            <a:ext cx="4114975" cy="17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Detector alignment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81" name="Google Shape;381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5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Initial conditions set by means of the mechanical survey: </a:t>
            </a:r>
            <a:r>
              <a:rPr lang="it" b="1">
                <a:solidFill>
                  <a:srgbClr val="0000FF"/>
                </a:solidFill>
              </a:rPr>
              <a:t>Δz ~ 50 - 100 μm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Software alignment shall reach the ultimate precision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Alignment parameters will be determined by minimizing the </a:t>
            </a:r>
            <a:r>
              <a:rPr lang="it" b="1">
                <a:solidFill>
                  <a:srgbClr val="0000FF"/>
                </a:solidFill>
              </a:rPr>
              <a:t>global χ</a:t>
            </a:r>
            <a:r>
              <a:rPr lang="it" b="1" baseline="30000">
                <a:solidFill>
                  <a:srgbClr val="0000FF"/>
                </a:solidFill>
              </a:rPr>
              <a:t>2</a:t>
            </a:r>
            <a:r>
              <a:rPr lang="it" baseline="30000">
                <a:solidFill>
                  <a:srgbClr val="0000FF"/>
                </a:solidFill>
              </a:rPr>
              <a:t>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MUonE is perfectly suited for the global χ</a:t>
            </a:r>
            <a:r>
              <a:rPr lang="it" baseline="30000">
                <a:solidFill>
                  <a:srgbClr val="0000FF"/>
                </a:solidFill>
              </a:rPr>
              <a:t>2 </a:t>
            </a:r>
            <a:r>
              <a:rPr lang="it">
                <a:solidFill>
                  <a:srgbClr val="0000FF"/>
                </a:solidFill>
              </a:rPr>
              <a:t>approach because of the  linearity. 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82" name="Google Shape;382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35</a:t>
            </a:fld>
            <a:endParaRPr/>
          </a:p>
        </p:txBody>
      </p:sp>
      <p:pic>
        <p:nvPicPr>
          <p:cNvPr id="383" name="Google Shape;38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750" y="2571750"/>
            <a:ext cx="5381694" cy="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7"/>
          <p:cNvSpPr txBox="1"/>
          <p:nvPr/>
        </p:nvSpPr>
        <p:spPr>
          <a:xfrm>
            <a:off x="6444750" y="2590800"/>
            <a:ext cx="2652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0000FF"/>
                </a:solidFill>
              </a:rPr>
              <a:t>Residuals </a:t>
            </a:r>
            <a:r>
              <a:rPr lang="it" b="1">
                <a:solidFill>
                  <a:srgbClr val="0000FF"/>
                </a:solidFill>
              </a:rPr>
              <a:t>ρ</a:t>
            </a:r>
            <a:r>
              <a:rPr lang="it">
                <a:solidFill>
                  <a:srgbClr val="0000FF"/>
                </a:solidFill>
              </a:rPr>
              <a:t> depend on the alignment parameters </a:t>
            </a:r>
            <a:r>
              <a:rPr lang="it" b="1">
                <a:solidFill>
                  <a:srgbClr val="0000FF"/>
                </a:solidFill>
              </a:rPr>
              <a:t>α</a:t>
            </a:r>
            <a:r>
              <a:rPr lang="it">
                <a:solidFill>
                  <a:srgbClr val="0000FF"/>
                </a:solidFill>
              </a:rPr>
              <a:t> as well as track parameters </a:t>
            </a:r>
            <a:r>
              <a:rPr lang="it" b="1">
                <a:solidFill>
                  <a:srgbClr val="0000FF"/>
                </a:solidFill>
              </a:rPr>
              <a:t>π</a:t>
            </a:r>
            <a:endParaRPr b="1">
              <a:solidFill>
                <a:srgbClr val="0000FF"/>
              </a:solidFill>
            </a:endParaRPr>
          </a:p>
        </p:txBody>
      </p:sp>
      <p:sp>
        <p:nvSpPr>
          <p:cNvPr id="385" name="Google Shape;385;p47"/>
          <p:cNvSpPr txBox="1">
            <a:spLocks noGrp="1"/>
          </p:cNvSpPr>
          <p:nvPr>
            <p:ph type="body" idx="1"/>
          </p:nvPr>
        </p:nvSpPr>
        <p:spPr>
          <a:xfrm>
            <a:off x="464100" y="3514675"/>
            <a:ext cx="8520600" cy="15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The required precision for the alignment is </a:t>
            </a:r>
            <a:r>
              <a:rPr lang="it" b="1">
                <a:solidFill>
                  <a:srgbClr val="0000FF"/>
                </a:solidFill>
              </a:rPr>
              <a:t>Δz ~ 10 μm</a:t>
            </a:r>
            <a:endParaRPr b="1"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How to get the longitudinal scale to such a precision?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Use thin targets located to a known distance and reconstruct vertices from these targets to gauge the scale 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Detector alignment (cont.)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391" name="Google Shape;391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Design and construction of the targets system by the CERN accelerator group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392" name="Google Shape;392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36</a:t>
            </a:fld>
            <a:endParaRPr/>
          </a:p>
        </p:txBody>
      </p:sp>
      <p:pic>
        <p:nvPicPr>
          <p:cNvPr id="393" name="Google Shape;39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3175" y="1588625"/>
            <a:ext cx="2977649" cy="150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8"/>
          <p:cNvSpPr txBox="1">
            <a:spLocks noGrp="1"/>
          </p:cNvSpPr>
          <p:nvPr>
            <p:ph type="body" idx="1"/>
          </p:nvPr>
        </p:nvSpPr>
        <p:spPr>
          <a:xfrm>
            <a:off x="311700" y="3209875"/>
            <a:ext cx="8520600" cy="15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Use pion beams to enhance the multiplicity of tracks from the vertices in the thin targets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Use the adaptive vertex fitter to determine the vertices positions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Use the global alignment method to get the alignment parameters</a:t>
            </a:r>
            <a:endParaRPr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Analysis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00" name="Google Shape;400;p49"/>
          <p:cNvSpPr txBox="1">
            <a:spLocks noGrp="1"/>
          </p:cNvSpPr>
          <p:nvPr>
            <p:ph type="body" idx="1"/>
          </p:nvPr>
        </p:nvSpPr>
        <p:spPr>
          <a:xfrm>
            <a:off x="311700" y="695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For a detailed description of the </a:t>
            </a:r>
            <a:r>
              <a:rPr lang="it" b="1">
                <a:solidFill>
                  <a:srgbClr val="0000FF"/>
                </a:solidFill>
              </a:rPr>
              <a:t>analysis strategy</a:t>
            </a:r>
            <a:r>
              <a:rPr lang="it">
                <a:solidFill>
                  <a:srgbClr val="0000FF"/>
                </a:solidFill>
              </a:rPr>
              <a:t> see: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G.Abbiendi, Phys. Scr. 97 (2022) 054007 [arXiv: 2201.13177]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 b="1">
                <a:solidFill>
                  <a:srgbClr val="0000FF"/>
                </a:solidFill>
              </a:rPr>
              <a:t>Template fit</a:t>
            </a:r>
            <a:r>
              <a:rPr lang="it">
                <a:solidFill>
                  <a:srgbClr val="0000FF"/>
                </a:solidFill>
              </a:rPr>
              <a:t> of the 2D distribution using the </a:t>
            </a:r>
            <a:r>
              <a:rPr lang="it" b="1">
                <a:solidFill>
                  <a:srgbClr val="0000FF"/>
                </a:solidFill>
              </a:rPr>
              <a:t>CMS Combine tool</a:t>
            </a:r>
            <a:r>
              <a:rPr lang="it">
                <a:solidFill>
                  <a:srgbClr val="0000FF"/>
                </a:solidFill>
              </a:rPr>
              <a:t>: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Fit with systematic effects included as nuisance parameters, and extracted along with the signal parameters.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01" name="Google Shape;401;p49"/>
          <p:cNvSpPr txBox="1"/>
          <p:nvPr/>
        </p:nvSpPr>
        <p:spPr>
          <a:xfrm>
            <a:off x="4283275" y="2279850"/>
            <a:ext cx="4429800" cy="21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0000FF"/>
                </a:solidFill>
              </a:rPr>
              <a:t>Use </a:t>
            </a:r>
            <a:r>
              <a:rPr lang="it" sz="1600" b="1">
                <a:solidFill>
                  <a:srgbClr val="0000FF"/>
                </a:solidFill>
              </a:rPr>
              <a:t>normalization region</a:t>
            </a:r>
            <a:r>
              <a:rPr lang="it" sz="1600">
                <a:solidFill>
                  <a:srgbClr val="0000FF"/>
                </a:solidFill>
              </a:rPr>
              <a:t> to calibrate the larger systematic effects: beam energy, angular intrinsic resolution.</a:t>
            </a:r>
            <a:endParaRPr sz="16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rgbClr val="0000FF"/>
                </a:solidFill>
              </a:rPr>
              <a:t>MESMER MC + fast detector simulation</a:t>
            </a:r>
            <a:endParaRPr sz="16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>
                <a:solidFill>
                  <a:srgbClr val="0000FF"/>
                </a:solidFill>
              </a:rPr>
              <a:t>to generate template distributions.</a:t>
            </a:r>
            <a:endParaRPr sz="160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600" b="1">
                <a:solidFill>
                  <a:srgbClr val="0000FF"/>
                </a:solidFill>
              </a:rPr>
              <a:t>Combine</a:t>
            </a:r>
            <a:r>
              <a:rPr lang="it" sz="1600">
                <a:solidFill>
                  <a:srgbClr val="0000FF"/>
                </a:solidFill>
              </a:rPr>
              <a:t> analysis tool to perform the combined likelihood fit to the signal and systematics.</a:t>
            </a:r>
            <a:endParaRPr sz="1600">
              <a:solidFill>
                <a:srgbClr val="0000FF"/>
              </a:solidFill>
            </a:endParaRPr>
          </a:p>
        </p:txBody>
      </p:sp>
      <p:sp>
        <p:nvSpPr>
          <p:cNvPr id="402" name="Google Shape;402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37</a:t>
            </a:fld>
            <a:endParaRPr/>
          </a:p>
        </p:txBody>
      </p:sp>
      <p:pic>
        <p:nvPicPr>
          <p:cNvPr id="403" name="Google Shape;40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6698" y="2508448"/>
            <a:ext cx="3254775" cy="218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Plans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09" name="Google Shape;409;p50"/>
          <p:cNvSpPr txBox="1">
            <a:spLocks noGrp="1"/>
          </p:cNvSpPr>
          <p:nvPr>
            <p:ph type="body" idx="1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Prove the feasibility of the proposed MUonE method in 2023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Detect elastic scattering at 40 MHz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it">
                <a:solidFill>
                  <a:srgbClr val="0000FF"/>
                </a:solidFill>
              </a:rPr>
              <a:t>Reconstruction efficiency</a:t>
            </a:r>
            <a:endParaRPr>
              <a:solidFill>
                <a:srgbClr val="0000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it">
                <a:solidFill>
                  <a:srgbClr val="0000FF"/>
                </a:solidFill>
              </a:rPr>
              <a:t>Background studies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Study the alignment in test beams to then measure the beam energy 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Integrate ECAL and correlate its response to the tracker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Write the experimental proposal  </a:t>
            </a:r>
            <a:endParaRPr>
              <a:solidFill>
                <a:srgbClr val="0000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it">
                <a:solidFill>
                  <a:srgbClr val="0000FF"/>
                </a:solidFill>
              </a:rPr>
              <a:t>Move to the experiment with 10 stations to get a first measurement </a:t>
            </a:r>
            <a:br>
              <a:rPr lang="it">
                <a:solidFill>
                  <a:srgbClr val="0000FF"/>
                </a:solidFill>
              </a:rPr>
            </a:br>
            <a:r>
              <a:rPr lang="it">
                <a:solidFill>
                  <a:srgbClr val="0000FF"/>
                </a:solidFill>
              </a:rPr>
              <a:t>before the LS3</a:t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410" name="Google Shape;41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Correlation between the scattering angles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153" y="1315625"/>
            <a:ext cx="2275350" cy="231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325" y="3653900"/>
            <a:ext cx="3403750" cy="66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154" y="4391763"/>
            <a:ext cx="1495550" cy="6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2125" y="1465375"/>
            <a:ext cx="5460201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6"/>
          <p:cNvSpPr txBox="1"/>
          <p:nvPr/>
        </p:nvSpPr>
        <p:spPr>
          <a:xfrm>
            <a:off x="4264275" y="3370375"/>
            <a:ext cx="132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x</a:t>
            </a:r>
            <a:r>
              <a:rPr lang="it" sz="1200" b="1" baseline="-25000"/>
              <a:t>peak</a:t>
            </a:r>
            <a:r>
              <a:rPr lang="it" sz="1200" b="1"/>
              <a:t> = 0.914 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x</a:t>
            </a:r>
            <a:r>
              <a:rPr lang="it" sz="1200" b="1" baseline="-25000"/>
              <a:t>max</a:t>
            </a:r>
            <a:r>
              <a:rPr lang="it" sz="1200" b="1"/>
              <a:t>  = 0.932 </a:t>
            </a:r>
            <a:endParaRPr sz="1200" b="1"/>
          </a:p>
        </p:txBody>
      </p:sp>
      <p:sp>
        <p:nvSpPr>
          <p:cNvPr id="96" name="Google Shape;96;p16"/>
          <p:cNvSpPr txBox="1"/>
          <p:nvPr/>
        </p:nvSpPr>
        <p:spPr>
          <a:xfrm>
            <a:off x="4051800" y="4006350"/>
            <a:ext cx="4740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At 150 GeV we could cover 87% of the integral for </a:t>
            </a:r>
            <a:r>
              <a:rPr lang="it" sz="1800" b="1">
                <a:solidFill>
                  <a:srgbClr val="0000FF"/>
                </a:solidFill>
              </a:rPr>
              <a:t>a</a:t>
            </a:r>
            <a:r>
              <a:rPr lang="it" sz="1800" b="1" baseline="-25000">
                <a:solidFill>
                  <a:srgbClr val="0000FF"/>
                </a:solidFill>
              </a:rPr>
              <a:t>μ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The 2D angular distribution and the cross section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625" y="887626"/>
            <a:ext cx="8703175" cy="36410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454875" y="4090350"/>
            <a:ext cx="4376100" cy="43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00FF"/>
                </a:solidFill>
              </a:rPr>
              <a:t>No effect here: the normalization region</a:t>
            </a:r>
            <a:endParaRPr sz="1600" b="1">
              <a:solidFill>
                <a:srgbClr val="0000FF"/>
              </a:solidFill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1064400" y="696225"/>
            <a:ext cx="2455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>
                <a:solidFill>
                  <a:srgbClr val="0000FF"/>
                </a:solidFill>
              </a:rPr>
              <a:t>f (θ</a:t>
            </a:r>
            <a:r>
              <a:rPr lang="it" sz="1700" b="1" baseline="-25000">
                <a:solidFill>
                  <a:srgbClr val="0000FF"/>
                </a:solidFill>
              </a:rPr>
              <a:t>e</a:t>
            </a:r>
            <a:r>
              <a:rPr lang="it" sz="1700" b="1">
                <a:solidFill>
                  <a:srgbClr val="0000FF"/>
                </a:solidFill>
              </a:rPr>
              <a:t>,θ</a:t>
            </a:r>
            <a:r>
              <a:rPr lang="it" sz="1700" b="1" baseline="-25000">
                <a:solidFill>
                  <a:srgbClr val="0000FF"/>
                </a:solidFill>
              </a:rPr>
              <a:t>μ</a:t>
            </a:r>
            <a:r>
              <a:rPr lang="it" sz="1700" b="1">
                <a:solidFill>
                  <a:srgbClr val="0000FF"/>
                </a:solidFill>
              </a:rPr>
              <a:t>) ⊗ Resolution</a:t>
            </a:r>
            <a:endParaRPr sz="1700" b="1">
              <a:solidFill>
                <a:srgbClr val="0000FF"/>
              </a:solidFill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046875" y="1218825"/>
            <a:ext cx="192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0000FF"/>
                </a:solidFill>
              </a:rPr>
              <a:t>cross section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8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Parameterization of the hadronic running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13" name="Google Shape;11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6</a:t>
            </a:fld>
            <a:endParaRPr/>
          </a:p>
        </p:txBody>
      </p:sp>
      <p:grpSp>
        <p:nvGrpSpPr>
          <p:cNvPr id="114" name="Google Shape;114;p18"/>
          <p:cNvGrpSpPr/>
          <p:nvPr/>
        </p:nvGrpSpPr>
        <p:grpSpPr>
          <a:xfrm>
            <a:off x="588050" y="721651"/>
            <a:ext cx="8022625" cy="4301476"/>
            <a:chOff x="588050" y="721651"/>
            <a:chExt cx="8022625" cy="4301476"/>
          </a:xfrm>
        </p:grpSpPr>
        <p:pic>
          <p:nvPicPr>
            <p:cNvPr id="115" name="Google Shape;11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8050" y="721651"/>
              <a:ext cx="8022551" cy="43014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" name="Google Shape;116;p18"/>
            <p:cNvSpPr/>
            <p:nvPr/>
          </p:nvSpPr>
          <p:spPr>
            <a:xfrm>
              <a:off x="8436075" y="4718381"/>
              <a:ext cx="174600" cy="2457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7</a:t>
            </a:fld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750" y="209750"/>
            <a:ext cx="7507023" cy="4781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Elastic events in the Test Beam of 2018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>
            <a:spLocks noGrp="1"/>
          </p:cNvSpPr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The detector resolution 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174" y="698900"/>
            <a:ext cx="7897649" cy="42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1"/>
          <p:cNvSpPr txBox="1">
            <a:spLocks noGrp="1"/>
          </p:cNvSpPr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it" sz="2820" b="1">
                <a:solidFill>
                  <a:srgbClr val="FF0000"/>
                </a:solidFill>
              </a:rPr>
              <a:t>The detector</a:t>
            </a:r>
            <a:endParaRPr sz="2820" b="1">
              <a:solidFill>
                <a:srgbClr val="FF0000"/>
              </a:solidFill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9</a:t>
            </a:fld>
            <a:endParaRPr/>
          </a:p>
        </p:txBody>
      </p:sp>
      <p:sp>
        <p:nvSpPr>
          <p:cNvPr id="137" name="Google Shape;137;p21"/>
          <p:cNvSpPr/>
          <p:nvPr/>
        </p:nvSpPr>
        <p:spPr>
          <a:xfrm>
            <a:off x="916025" y="3984700"/>
            <a:ext cx="1049700" cy="678600"/>
          </a:xfrm>
          <a:prstGeom prst="rect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21"/>
          <p:cNvGrpSpPr/>
          <p:nvPr/>
        </p:nvGrpSpPr>
        <p:grpSpPr>
          <a:xfrm>
            <a:off x="846800" y="814175"/>
            <a:ext cx="7701225" cy="4100724"/>
            <a:chOff x="846800" y="814175"/>
            <a:chExt cx="7701225" cy="4100724"/>
          </a:xfrm>
        </p:grpSpPr>
        <p:pic>
          <p:nvPicPr>
            <p:cNvPr id="139" name="Google Shape;139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46800" y="814175"/>
              <a:ext cx="7692751" cy="41007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" name="Google Shape;140;p21"/>
            <p:cNvSpPr/>
            <p:nvPr/>
          </p:nvSpPr>
          <p:spPr>
            <a:xfrm>
              <a:off x="8341325" y="4656725"/>
              <a:ext cx="206700" cy="2499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21"/>
          <p:cNvSpPr txBox="1"/>
          <p:nvPr/>
        </p:nvSpPr>
        <p:spPr>
          <a:xfrm>
            <a:off x="311700" y="3574950"/>
            <a:ext cx="2470200" cy="431100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0000FF"/>
                </a:solidFill>
              </a:rPr>
              <a:t>muon spectrometer </a:t>
            </a:r>
            <a:endParaRPr sz="1600"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38</Slides>
  <Notes>38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Simple Light</vt:lpstr>
      <vt:lpstr>MUonE</vt:lpstr>
      <vt:lpstr>Content</vt:lpstr>
      <vt:lpstr>A novel method to measure Δαhad(t)  </vt:lpstr>
      <vt:lpstr>Correlation between the scattering angles</vt:lpstr>
      <vt:lpstr>The 2D angular distribution and the cross section</vt:lpstr>
      <vt:lpstr>Parameterization of the hadronic running</vt:lpstr>
      <vt:lpstr>Elastic events in the Test Beam of 2018</vt:lpstr>
      <vt:lpstr>The detector resolution </vt:lpstr>
      <vt:lpstr>The detector</vt:lpstr>
      <vt:lpstr>2S modules </vt:lpstr>
      <vt:lpstr>The tracking station </vt:lpstr>
      <vt:lpstr>To improve the spatial resolution </vt:lpstr>
      <vt:lpstr>2S module on its frame</vt:lpstr>
      <vt:lpstr>Status of the CMS 2S modules</vt:lpstr>
      <vt:lpstr>Tracker beam test setup </vt:lpstr>
      <vt:lpstr>Tracker beam test setup in M2</vt:lpstr>
      <vt:lpstr>Test with a full station and a calorimeter (October ‘22)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Synchronization </vt:lpstr>
      <vt:lpstr>PowerPoint Presentation</vt:lpstr>
      <vt:lpstr>Mechanical Survey</vt:lpstr>
      <vt:lpstr>The holographic system</vt:lpstr>
      <vt:lpstr>The holographic system (cont.)</vt:lpstr>
      <vt:lpstr>ECAL</vt:lpstr>
      <vt:lpstr>ECAL tests in CERN’sT9</vt:lpstr>
      <vt:lpstr>ECAL test setup and DAQ</vt:lpstr>
      <vt:lpstr>PowerPoint Presentation</vt:lpstr>
      <vt:lpstr>ECAL test setup: main achievements</vt:lpstr>
      <vt:lpstr>Software</vt:lpstr>
      <vt:lpstr>Software (cont.)</vt:lpstr>
      <vt:lpstr>Detector alignment</vt:lpstr>
      <vt:lpstr>Detector alignment (cont.)</vt:lpstr>
      <vt:lpstr>Analysis</vt:lpstr>
      <vt:lpstr>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MUonE</dc:title>
  <cp:revision>3</cp:revision>
  <dcterms:modified xsi:type="dcterms:W3CDTF">2022-11-15T14:12:10Z</dcterms:modified>
</cp:coreProperties>
</file>