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70" r:id="rId2"/>
    <p:sldId id="330" r:id="rId3"/>
    <p:sldId id="278" r:id="rId4"/>
    <p:sldId id="347" r:id="rId5"/>
    <p:sldId id="364" r:id="rId6"/>
    <p:sldId id="310" r:id="rId7"/>
    <p:sldId id="311" r:id="rId8"/>
    <p:sldId id="289" r:id="rId9"/>
    <p:sldId id="363" r:id="rId10"/>
    <p:sldId id="365" r:id="rId11"/>
    <p:sldId id="366" r:id="rId12"/>
    <p:sldId id="360" r:id="rId13"/>
    <p:sldId id="362" r:id="rId14"/>
    <p:sldId id="293" r:id="rId15"/>
    <p:sldId id="314" r:id="rId16"/>
    <p:sldId id="368" r:id="rId17"/>
    <p:sldId id="279" r:id="rId18"/>
    <p:sldId id="316" r:id="rId19"/>
    <p:sldId id="315" r:id="rId20"/>
    <p:sldId id="318" r:id="rId21"/>
    <p:sldId id="331" r:id="rId22"/>
    <p:sldId id="319" r:id="rId23"/>
    <p:sldId id="322" r:id="rId24"/>
    <p:sldId id="352" r:id="rId25"/>
    <p:sldId id="351" r:id="rId26"/>
    <p:sldId id="353" r:id="rId27"/>
    <p:sldId id="323" r:id="rId28"/>
    <p:sldId id="297" r:id="rId29"/>
    <p:sldId id="320" r:id="rId30"/>
    <p:sldId id="329" r:id="rId31"/>
    <p:sldId id="321" r:id="rId32"/>
    <p:sldId id="328" r:id="rId33"/>
    <p:sldId id="327" r:id="rId34"/>
    <p:sldId id="269" r:id="rId35"/>
    <p:sldId id="369" r:id="rId36"/>
    <p:sldId id="341" r:id="rId37"/>
    <p:sldId id="349" r:id="rId38"/>
    <p:sldId id="350" r:id="rId39"/>
    <p:sldId id="309" r:id="rId40"/>
    <p:sldId id="317" r:id="rId41"/>
    <p:sldId id="358" r:id="rId42"/>
    <p:sldId id="276" r:id="rId43"/>
    <p:sldId id="372" r:id="rId44"/>
    <p:sldId id="361" r:id="rId45"/>
    <p:sldId id="370" r:id="rId46"/>
    <p:sldId id="348" r:id="rId47"/>
    <p:sldId id="373" r:id="rId48"/>
    <p:sldId id="374" r:id="rId4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316" autoAdjust="0"/>
    <p:restoredTop sz="93333" autoAdjust="0"/>
  </p:normalViewPr>
  <p:slideViewPr>
    <p:cSldViewPr snapToGrid="0" snapToObjects="1">
      <p:cViewPr varScale="1">
        <p:scale>
          <a:sx n="97" d="100"/>
          <a:sy n="97" d="100"/>
        </p:scale>
        <p:origin x="-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EF1C4-DF93-0548-9E4D-517076F53BB5}" type="datetimeFigureOut">
              <a:rPr lang="ja-JP" altLang="en-US" smtClean="0"/>
              <a:pPr/>
              <a:t>15.7.27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70D9F-364B-F44D-9933-A549D02710A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F4D89-11B3-AD4E-ABA3-AA2EDC4FCBD7}" type="datetimeFigureOut">
              <a:rPr lang="ja-JP" altLang="en-US" smtClean="0"/>
              <a:pPr/>
              <a:t>15.7.27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16D9E-DE55-D14F-8D76-C52EDC8051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6F3AF-326F-4646-8257-9D0D8B38BF9D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3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A9BCC-F938-7C4A-B91E-770BD8EC7F5B}" type="slidenum">
              <a:rPr lang="en-US" altLang="ja-JP">
                <a:latin typeface="Times" pitchFamily="-111" charset="0"/>
                <a:ea typeface="Osaka" pitchFamily="-111" charset="-128"/>
                <a:cs typeface="Osaka" pitchFamily="-111" charset="-128"/>
              </a:rPr>
              <a:pPr/>
              <a:t>39</a:t>
            </a:fld>
            <a:endParaRPr lang="en-US" altLang="ja-JP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  <p:sp>
        <p:nvSpPr>
          <p:cNvPr id="158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BD304-D22F-6A4E-9D7D-BF61BBB75C82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42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F7634-5B7B-824C-9E07-76B06C318C68}" type="slidenum"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pPr/>
              <a:t>46</a:t>
            </a:fld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176A6-CDD5-3849-9B16-B0792DA070C7}" type="slidenum">
              <a:rPr lang="en-US" altLang="ja-JP">
                <a:latin typeface="Times" pitchFamily="-112" charset="0"/>
                <a:ea typeface="Osaka" pitchFamily="-112" charset="-128"/>
                <a:cs typeface="Osaka" pitchFamily="-112" charset="-128"/>
              </a:rPr>
              <a:pPr/>
              <a:t>6</a:t>
            </a:fld>
            <a:endParaRPr lang="en-US" altLang="ja-JP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770A-5159-0E45-94CC-199B0C75C7BD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8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78032-DF63-E04B-930D-C81C73812CC5}" type="slidenum">
              <a:rPr lang="en-US" altLang="ja-JP">
                <a:latin typeface="Times" pitchFamily="-109" charset="0"/>
                <a:ea typeface="Osaka" pitchFamily="-109" charset="-128"/>
                <a:cs typeface="Osaka" pitchFamily="-109" charset="-128"/>
              </a:rPr>
              <a:pPr/>
              <a:t>12</a:t>
            </a:fld>
            <a:endParaRPr lang="en-US" altLang="ja-JP">
              <a:latin typeface="Times" pitchFamily="-109" charset="0"/>
              <a:ea typeface="Osaka" pitchFamily="-109" charset="-128"/>
              <a:cs typeface="Osaka" pitchFamily="-109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9" charset="0"/>
              <a:ea typeface="Osaka" pitchFamily="-109" charset="-128"/>
              <a:cs typeface="Osaka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62EC8-7037-314C-8692-4D0A89F8EEFA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14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11188-11E0-8B4B-AB1B-E18613991A72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17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EAF744-9B6C-094C-8BD8-740AB23BC483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>
              <a:latin typeface="Times" charset="0"/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D93EB-6ED1-C644-9B39-D010A1D5D6C6}" type="slidenum">
              <a:rPr lang="en-US" altLang="ja-JP">
                <a:latin typeface="Times" pitchFamily="-108" charset="0"/>
                <a:ea typeface="Osaka" pitchFamily="-108" charset="-128"/>
                <a:cs typeface="Osaka" pitchFamily="-108" charset="-128"/>
              </a:rPr>
              <a:pPr/>
              <a:t>34</a:t>
            </a:fld>
            <a:endParaRPr lang="en-US" altLang="ja-JP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35C9A-ABDD-0646-89EE-2765D3F35FA3}" type="slidenum">
              <a:rPr lang="en-US" altLang="ja-JP">
                <a:latin typeface="Times" pitchFamily="-111" charset="0"/>
                <a:ea typeface="Osaka" pitchFamily="-111" charset="-128"/>
                <a:cs typeface="Osaka" pitchFamily="-111" charset="-128"/>
              </a:rPr>
              <a:pPr/>
              <a:t>36</a:t>
            </a:fld>
            <a:endParaRPr lang="en-US" altLang="ja-JP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July 29, 2015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Seminar@MITP-Crossroads...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C05A-52BA-9449-83BB-A472DD244A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July 29, 2015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Seminar@MITP-Crossroads...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A17B7-8A33-8B4D-AB72-C097A1751C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2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2439" y="351260"/>
            <a:ext cx="8775160" cy="131569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The Most</a:t>
            </a:r>
            <a:r>
              <a:rPr lang="en-US" altLang="ja-JP" dirty="0" smtClean="0"/>
              <a:t> </a:t>
            </a:r>
            <a:r>
              <a:rPr lang="en-US" altLang="ja-JP" dirty="0" smtClean="0"/>
              <a:t>C</a:t>
            </a:r>
            <a:r>
              <a:rPr lang="en-US" altLang="ja-JP" dirty="0" smtClean="0"/>
              <a:t>ompact </a:t>
            </a:r>
            <a:r>
              <a:rPr lang="en-US" altLang="ja-JP" dirty="0" smtClean="0"/>
              <a:t>F</a:t>
            </a:r>
            <a:r>
              <a:rPr lang="en-US" altLang="ja-JP" dirty="0" smtClean="0"/>
              <a:t>ormula</a:t>
            </a:r>
            <a:r>
              <a:rPr lang="en-US" altLang="ja-JP" dirty="0" smtClean="0"/>
              <a:t>s </a:t>
            </a:r>
            <a:r>
              <a:rPr lang="en-US" altLang="ja-JP" dirty="0" smtClean="0"/>
              <a:t>for</a:t>
            </a:r>
            <a:r>
              <a:rPr lang="en-US" altLang="ja-JP" dirty="0" smtClean="0"/>
              <a:t> Neutrino </a:t>
            </a:r>
            <a:r>
              <a:rPr lang="en-US" altLang="ja-JP" dirty="0" smtClean="0"/>
              <a:t>O</a:t>
            </a:r>
            <a:r>
              <a:rPr lang="en-US" altLang="ja-JP" dirty="0" smtClean="0"/>
              <a:t>scillation </a:t>
            </a:r>
            <a:r>
              <a:rPr lang="en-US" altLang="ja-JP" dirty="0" smtClean="0"/>
              <a:t>P</a:t>
            </a:r>
            <a:r>
              <a:rPr lang="en-US" altLang="ja-JP" dirty="0" smtClean="0"/>
              <a:t>robabilities </a:t>
            </a:r>
            <a:r>
              <a:rPr lang="en-US" altLang="ja-JP" dirty="0" smtClean="0"/>
              <a:t>in</a:t>
            </a:r>
            <a:r>
              <a:rPr lang="en-US" altLang="ja-JP" dirty="0" smtClean="0"/>
              <a:t> Matter</a:t>
            </a:r>
            <a:endParaRPr lang="ja-JP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328" y="5834343"/>
            <a:ext cx="4453990" cy="102365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altLang="ja-JP" sz="2400" kern="0" dirty="0" smtClean="0"/>
              <a:t>Hisakazu </a:t>
            </a:r>
            <a:r>
              <a:rPr lang="en-US" altLang="ja-JP" sz="2400" kern="0" dirty="0" smtClean="0"/>
              <a:t>Minakata </a:t>
            </a:r>
            <a:endParaRPr lang="en-US" altLang="ja-JP" sz="2400" kern="0" dirty="0" smtClean="0">
              <a:sym typeface="Wingding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U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. Sao</a:t>
            </a:r>
            <a:r>
              <a:rPr lang="en-US" altLang="ja-JP" sz="2400" kern="0" dirty="0" smtClean="0">
                <a:sym typeface="Wingdings"/>
              </a:rPr>
              <a:t> 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Paulo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pic>
        <p:nvPicPr>
          <p:cNvPr id="6" name="図 5" descr="Pão de Açúca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34" y="3345367"/>
            <a:ext cx="4702865" cy="3512634"/>
          </a:xfrm>
          <a:prstGeom prst="rect">
            <a:avLst/>
          </a:prstGeom>
        </p:spPr>
      </p:pic>
      <p:pic>
        <p:nvPicPr>
          <p:cNvPr id="7" name="図 6" descr="Christmas-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3851"/>
            <a:ext cx="4453990" cy="334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665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Issues and limitations of the </a:t>
            </a:r>
            <a:r>
              <a:rPr lang="en-US" altLang="ja-JP" sz="3600" dirty="0" err="1" smtClean="0"/>
              <a:t>perturbative</a:t>
            </a:r>
            <a:r>
              <a:rPr lang="en-US" altLang="ja-JP" sz="3600" dirty="0" smtClean="0"/>
              <a:t> treatment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7791" y="1309752"/>
            <a:ext cx="8409009" cy="5411724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The most popular expansion parameters: </a:t>
            </a:r>
          </a:p>
          <a:p>
            <a:r>
              <a:rPr lang="en-US" altLang="ja-JP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dirty="0" smtClean="0">
                <a:solidFill>
                  <a:srgbClr val="FF6600"/>
                </a:solidFill>
              </a:rPr>
              <a:t>m</a:t>
            </a:r>
            <a:r>
              <a:rPr lang="en-US" altLang="ja-JP" baseline="-25000" dirty="0" smtClean="0">
                <a:solidFill>
                  <a:srgbClr val="FF6600"/>
                </a:solidFill>
              </a:rPr>
              <a:t>21</a:t>
            </a:r>
            <a:r>
              <a:rPr lang="en-US" altLang="ja-JP" baseline="30000" dirty="0" smtClean="0">
                <a:solidFill>
                  <a:srgbClr val="FF6600"/>
                </a:solidFill>
              </a:rPr>
              <a:t>2</a:t>
            </a:r>
            <a:r>
              <a:rPr lang="en-US" altLang="ja-JP" dirty="0" smtClean="0">
                <a:solidFill>
                  <a:srgbClr val="FF6600"/>
                </a:solidFill>
              </a:rPr>
              <a:t> </a:t>
            </a:r>
            <a:r>
              <a:rPr lang="en-US" altLang="ja-JP" dirty="0" smtClean="0">
                <a:solidFill>
                  <a:srgbClr val="FF6600"/>
                </a:solidFill>
              </a:rPr>
              <a:t>/</a:t>
            </a:r>
            <a:r>
              <a:rPr lang="en-US" altLang="ja-JP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dirty="0" smtClean="0">
                <a:solidFill>
                  <a:srgbClr val="FF6600"/>
                </a:solidFill>
              </a:rPr>
              <a:t>m</a:t>
            </a:r>
            <a:r>
              <a:rPr lang="en-US" altLang="ja-JP" baseline="-25000" dirty="0" smtClean="0">
                <a:solidFill>
                  <a:srgbClr val="FF6600"/>
                </a:solidFill>
              </a:rPr>
              <a:t>31</a:t>
            </a:r>
            <a:r>
              <a:rPr lang="en-US" altLang="ja-JP" baseline="30000" dirty="0" smtClean="0">
                <a:solidFill>
                  <a:srgbClr val="FF66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6600"/>
                </a:solidFill>
              </a:rPr>
              <a:t> </a:t>
            </a:r>
            <a:r>
              <a:rPr lang="en-US" altLang="ja-JP" dirty="0" smtClean="0">
                <a:solidFill>
                  <a:srgbClr val="FF6600"/>
                </a:solidFill>
              </a:rPr>
              <a:t>~= 0.031, </a:t>
            </a:r>
            <a:r>
              <a:rPr lang="en-US" altLang="ja-JP" dirty="0" smtClean="0">
                <a:solidFill>
                  <a:srgbClr val="000000"/>
                </a:solidFill>
              </a:rPr>
              <a:t>and</a:t>
            </a:r>
            <a:r>
              <a:rPr lang="en-US" altLang="ja-JP" dirty="0" smtClean="0">
                <a:solidFill>
                  <a:srgbClr val="FF6600"/>
                </a:solidFill>
              </a:rPr>
              <a:t> </a:t>
            </a:r>
            <a:r>
              <a:rPr lang="en-US" altLang="ja-JP" dirty="0" smtClean="0">
                <a:solidFill>
                  <a:srgbClr val="000090"/>
                </a:solidFill>
                <a:cs typeface="Symbol" charset="2"/>
                <a:sym typeface="Wingdings"/>
              </a:rPr>
              <a:t>s</a:t>
            </a:r>
            <a:r>
              <a:rPr lang="en-US" altLang="ja-JP" baseline="30000" dirty="0" smtClean="0">
                <a:solidFill>
                  <a:srgbClr val="000090"/>
                </a:solidFill>
                <a:cs typeface="Symbol" charset="2"/>
                <a:sym typeface="Wingdings"/>
              </a:rPr>
              <a:t>2</a:t>
            </a:r>
            <a:r>
              <a:rPr lang="en-US" altLang="ja-JP" baseline="-25000" dirty="0" smtClean="0">
                <a:solidFill>
                  <a:srgbClr val="000090"/>
                </a:solidFill>
                <a:cs typeface="Symbol" charset="2"/>
                <a:sym typeface="Wingdings"/>
              </a:rPr>
              <a:t>13</a:t>
            </a:r>
            <a:r>
              <a:rPr lang="en-US" altLang="ja-JP" dirty="0" smtClean="0">
                <a:solidFill>
                  <a:srgbClr val="000090"/>
                </a:solidFill>
                <a:cs typeface="Symbol" charset="2"/>
                <a:sym typeface="Wingdings"/>
              </a:rPr>
              <a:t>=</a:t>
            </a:r>
            <a:r>
              <a:rPr lang="en-US" altLang="ja-JP" baseline="-25000" dirty="0" smtClean="0">
                <a:solidFill>
                  <a:srgbClr val="000090"/>
                </a:solidFill>
                <a:cs typeface="Symbol" charset="2"/>
                <a:sym typeface="Wingdings"/>
              </a:rPr>
              <a:t> </a:t>
            </a:r>
            <a:r>
              <a:rPr lang="en-US" altLang="ja-JP" dirty="0" smtClean="0">
                <a:solidFill>
                  <a:srgbClr val="000090"/>
                </a:solidFill>
              </a:rPr>
              <a:t>sin</a:t>
            </a:r>
            <a:r>
              <a:rPr lang="en-US" altLang="ja-JP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q</a:t>
            </a:r>
            <a:r>
              <a:rPr lang="en-US" altLang="ja-JP" baseline="-25000" dirty="0" smtClean="0">
                <a:solidFill>
                  <a:srgbClr val="000090"/>
                </a:solidFill>
              </a:rPr>
              <a:t>13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>
                <a:solidFill>
                  <a:srgbClr val="000000"/>
                </a:solidFill>
              </a:rPr>
              <a:t>But, </a:t>
            </a:r>
            <a:r>
              <a:rPr lang="en-US" altLang="ja-JP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US" altLang="ja-JP" baseline="-25000" dirty="0" smtClean="0">
                <a:solidFill>
                  <a:srgbClr val="000000"/>
                </a:solidFill>
              </a:rPr>
              <a:t>13 </a:t>
            </a:r>
            <a:r>
              <a:rPr lang="en-US" altLang="ja-JP" dirty="0" smtClean="0">
                <a:solidFill>
                  <a:srgbClr val="000000"/>
                </a:solidFill>
              </a:rPr>
              <a:t>not so small: sin</a:t>
            </a:r>
            <a:r>
              <a:rPr lang="en-US" altLang="ja-JP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US" altLang="ja-JP" baseline="-25000" dirty="0" smtClean="0">
                <a:solidFill>
                  <a:srgbClr val="000000"/>
                </a:solidFill>
              </a:rPr>
              <a:t>13 </a:t>
            </a:r>
            <a:r>
              <a:rPr lang="en-US" altLang="ja-JP" dirty="0" smtClean="0">
                <a:solidFill>
                  <a:srgbClr val="000000"/>
                </a:solidFill>
              </a:rPr>
              <a:t>=0.146 ~ </a:t>
            </a:r>
            <a:r>
              <a:rPr lang="en-US" altLang="ja-JP" dirty="0" smtClean="0"/>
              <a:t>√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altLang="ja-JP" dirty="0" smtClean="0">
                <a:cs typeface="Symbol" charset="2"/>
                <a:sym typeface="Wingdings"/>
              </a:rPr>
              <a:t>(s</a:t>
            </a:r>
            <a:r>
              <a:rPr lang="en-US" altLang="ja-JP" baseline="30000" dirty="0" smtClean="0">
                <a:cs typeface="Symbol" charset="2"/>
                <a:sym typeface="Wingdings"/>
              </a:rPr>
              <a:t>2</a:t>
            </a:r>
            <a:r>
              <a:rPr lang="en-US" altLang="ja-JP" baseline="-25000" dirty="0" smtClean="0">
                <a:cs typeface="Symbol" charset="2"/>
                <a:sym typeface="Wingdings"/>
              </a:rPr>
              <a:t>13</a:t>
            </a:r>
            <a:r>
              <a:rPr lang="en-US" altLang="ja-JP" dirty="0" smtClean="0">
                <a:cs typeface="Symbol" charset="2"/>
                <a:sym typeface="Wingdings"/>
              </a:rPr>
              <a:t> = 0.021)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endParaRPr lang="en-US" altLang="ja-JP" dirty="0" smtClean="0"/>
          </a:p>
          <a:p>
            <a:r>
              <a:rPr lang="en-US" altLang="ja-JP" dirty="0" smtClean="0"/>
              <a:t>K</a:t>
            </a:r>
            <a:r>
              <a:rPr lang="en-US" altLang="ja-JP" dirty="0" smtClean="0"/>
              <a:t>. Asano, HM, JHEP 2011 (before</a:t>
            </a:r>
            <a:r>
              <a:rPr lang="en-US" altLang="ja-JP" dirty="0" smtClean="0"/>
              <a:t> T2K, </a:t>
            </a:r>
            <a:r>
              <a:rPr lang="en-US" altLang="ja-JP" dirty="0" err="1" smtClean="0"/>
              <a:t>Daya</a:t>
            </a:r>
            <a:r>
              <a:rPr lang="en-US" altLang="ja-JP" dirty="0" smtClean="0"/>
              <a:t> </a:t>
            </a:r>
            <a:r>
              <a:rPr lang="en-US" altLang="ja-JP" dirty="0" smtClean="0"/>
              <a:t>Bay!)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000000"/>
                </a:solidFill>
              </a:rPr>
              <a:t>Lengthy expressions, not perfect at around resonance enhancement (see next page) 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23419" y="4418755"/>
            <a:ext cx="6127786" cy="523220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Perturbation theory assuming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/>
              <a:t>s</a:t>
            </a:r>
            <a:r>
              <a:rPr kumimoji="1" lang="en-US" altLang="ja-JP" sz="2800" baseline="-25000" dirty="0" smtClean="0"/>
              <a:t>13</a:t>
            </a:r>
            <a:r>
              <a:rPr kumimoji="1" lang="en-US" altLang="ja-JP" sz="2800" dirty="0" smtClean="0"/>
              <a:t> </a:t>
            </a:r>
            <a:r>
              <a:rPr lang="en-US" altLang="ja-JP" sz="2800" dirty="0" smtClean="0">
                <a:solidFill>
                  <a:srgbClr val="000000"/>
                </a:solidFill>
              </a:rPr>
              <a:t>= </a:t>
            </a:r>
            <a:r>
              <a:rPr lang="en-US" altLang="ja-JP" sz="2800" dirty="0" smtClean="0"/>
              <a:t>√</a:t>
            </a:r>
            <a:r>
              <a:rPr lang="en-US" altLang="ja-JP" sz="2800" dirty="0" err="1" smtClean="0">
                <a:latin typeface="Symbol" charset="2"/>
                <a:cs typeface="Symbol" charset="2"/>
                <a:sym typeface="Wingdings"/>
              </a:rPr>
              <a:t>e</a:t>
            </a:r>
            <a:endParaRPr kumimoji="1" lang="ja-JP" altLang="en-US" sz="2800" dirty="0"/>
          </a:p>
        </p:txBody>
      </p:sp>
      <p:sp>
        <p:nvSpPr>
          <p:cNvPr id="7" name="右矢印 6"/>
          <p:cNvSpPr/>
          <p:nvPr/>
        </p:nvSpPr>
        <p:spPr>
          <a:xfrm>
            <a:off x="277791" y="4418755"/>
            <a:ext cx="978408" cy="448834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7661" y="2648538"/>
            <a:ext cx="3026277" cy="52322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From now on I call: </a:t>
            </a:r>
            <a:r>
              <a:rPr lang="en-US" altLang="ja-JP" sz="2800" dirty="0" smtClean="0">
                <a:latin typeface="Symbol" charset="2"/>
                <a:cs typeface="Symbol" charset="2"/>
              </a:rPr>
              <a:t> </a:t>
            </a:r>
            <a:r>
              <a:rPr lang="en-US" altLang="ja-JP" sz="2800" baseline="30000" dirty="0" smtClean="0"/>
              <a:t> 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39076" y="2586982"/>
            <a:ext cx="2782225" cy="584776"/>
          </a:xfrm>
          <a:prstGeom prst="rect">
            <a:avLst/>
          </a:prstGeom>
          <a:solidFill>
            <a:srgbClr val="C0504D">
              <a:alpha val="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Symbol" charset="2"/>
                <a:cs typeface="Symbol" charset="2"/>
              </a:rPr>
              <a:t>D</a:t>
            </a:r>
            <a:r>
              <a:rPr lang="en-US" altLang="ja-JP" sz="2800" dirty="0" smtClean="0"/>
              <a:t>m</a:t>
            </a:r>
            <a:r>
              <a:rPr lang="en-US" altLang="ja-JP" sz="2800" baseline="-25000" dirty="0" smtClean="0"/>
              <a:t>21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 </a:t>
            </a:r>
            <a:r>
              <a:rPr lang="en-US" altLang="ja-JP" sz="2800" dirty="0" smtClean="0"/>
              <a:t>/</a:t>
            </a:r>
            <a:r>
              <a:rPr lang="en-US" altLang="ja-JP" sz="2800" dirty="0" smtClean="0">
                <a:latin typeface="Symbol" charset="2"/>
                <a:cs typeface="Symbol" charset="2"/>
              </a:rPr>
              <a:t>D</a:t>
            </a:r>
            <a:r>
              <a:rPr lang="en-US" altLang="ja-JP" sz="2800" dirty="0" smtClean="0"/>
              <a:t>m</a:t>
            </a:r>
            <a:r>
              <a:rPr lang="en-US" altLang="ja-JP" sz="2800" baseline="-25000" dirty="0" smtClean="0"/>
              <a:t>31</a:t>
            </a:r>
            <a:r>
              <a:rPr lang="en-US" altLang="ja-JP" sz="2800" baseline="30000" dirty="0" smtClean="0"/>
              <a:t>2 </a:t>
            </a:r>
            <a:r>
              <a:rPr lang="en-US" altLang="ja-JP" sz="2800" dirty="0" smtClean="0"/>
              <a:t>= </a:t>
            </a:r>
            <a:r>
              <a:rPr lang="en-US" altLang="ja-JP" sz="3200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sz="3200" dirty="0" smtClean="0">
                <a:latin typeface="Symbol" charset="2"/>
                <a:cs typeface="Symbol" charset="2"/>
              </a:rPr>
              <a:t> </a:t>
            </a:r>
            <a:r>
              <a:rPr lang="en-US" altLang="ja-JP" sz="3200" baseline="30000" dirty="0" smtClean="0"/>
              <a:t> </a:t>
            </a:r>
            <a:endParaRPr kumimoji="1" lang="ja-JP" alt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8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</a:t>
            </a:r>
            <a:r>
              <a:rPr lang="en-US" altLang="ja-JP" baseline="-25000" dirty="0" smtClean="0"/>
              <a:t>13</a:t>
            </a:r>
            <a:r>
              <a:rPr lang="en-US" altLang="ja-JP" dirty="0" smtClean="0"/>
              <a:t>=√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dirty="0" smtClean="0"/>
              <a:t> vs. s</a:t>
            </a:r>
            <a:r>
              <a:rPr lang="en-US" altLang="ja-JP" baseline="-25000" dirty="0" smtClean="0"/>
              <a:t>13</a:t>
            </a:r>
            <a:r>
              <a:rPr lang="en-US" altLang="ja-JP" dirty="0" smtClean="0"/>
              <a:t>=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dirty="0" smtClean="0">
                <a:latin typeface="+mn-lt"/>
                <a:cs typeface="Symbol" charset="2"/>
                <a:sym typeface="Wingdings"/>
              </a:rPr>
              <a:t> </a:t>
            </a:r>
            <a:r>
              <a:rPr lang="en-US" altLang="ja-JP" dirty="0" smtClean="0"/>
              <a:t>perturbation theories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9" y="1460588"/>
            <a:ext cx="9020701" cy="489576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832068" y="2262297"/>
            <a:ext cx="40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√</a:t>
            </a:r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9" charset="0"/>
                <a:ea typeface="Osaka" pitchFamily="-109" charset="-128"/>
                <a:cs typeface="Osaka" pitchFamily="-109" charset="-128"/>
              </a:rPr>
              <a:t>July 29, 2015</a:t>
            </a:r>
            <a:endParaRPr lang="en-US" altLang="ja-JP" smtClean="0">
              <a:latin typeface="Times" pitchFamily="-109" charset="0"/>
              <a:ea typeface="Osaka" pitchFamily="-109" charset="-128"/>
              <a:cs typeface="Osaka" pitchFamily="-109" charset="-128"/>
            </a:endParaRPr>
          </a:p>
        </p:txBody>
      </p:sp>
      <p:sp>
        <p:nvSpPr>
          <p:cNvPr id="44035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9" charset="0"/>
                <a:ea typeface="Osaka" pitchFamily="-109" charset="-128"/>
                <a:cs typeface="Osaka" pitchFamily="-109" charset="-128"/>
              </a:rPr>
              <a:t>Seminar@MITP-Crossroads...</a:t>
            </a:r>
            <a:endParaRPr lang="en-US" altLang="ja-JP" smtClean="0">
              <a:latin typeface="Times" pitchFamily="-109" charset="0"/>
              <a:ea typeface="Osaka" pitchFamily="-109" charset="-128"/>
              <a:cs typeface="Osaka" pitchFamily="-109" charset="-128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4267200" cy="5029200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latin typeface="Comic Sans MS"/>
                <a:ea typeface="ＤＦＰ勘亭流" pitchFamily="-109" charset="-128"/>
                <a:cs typeface="Comic Sans MS"/>
              </a:rPr>
              <a:t>Nature is simple: unique </a:t>
            </a:r>
            <a:r>
              <a:rPr lang="en-US" altLang="ja-JP" sz="5400" dirty="0" smtClean="0">
                <a:latin typeface="Comic Sans MS"/>
                <a:ea typeface="ＤＦＰ勘亭流" pitchFamily="-109" charset="-128"/>
                <a:cs typeface="Comic Sans MS"/>
              </a:rPr>
              <a:t>expansion parameter </a:t>
            </a:r>
            <a:r>
              <a:rPr lang="en-US" altLang="ja-JP" sz="5400" dirty="0" err="1" smtClean="0">
                <a:solidFill>
                  <a:srgbClr val="FF0000"/>
                </a:solidFill>
                <a:latin typeface="Symbol" charset="2"/>
                <a:ea typeface="ＤＦＰ勘亭流" pitchFamily="-109" charset="-128"/>
                <a:cs typeface="Symbol" charset="2"/>
              </a:rPr>
              <a:t>e</a:t>
            </a:r>
            <a:r>
              <a:rPr lang="en-US" altLang="ja-JP" sz="5400" dirty="0" smtClean="0">
                <a:latin typeface="Comic Sans MS"/>
                <a:ea typeface="ＤＦＰ勘亭流" pitchFamily="-109" charset="-128"/>
                <a:cs typeface="Comic Sans MS"/>
              </a:rPr>
              <a:t>!</a:t>
            </a:r>
            <a:endParaRPr lang="ja-JP" altLang="en-US" sz="5400" dirty="0" smtClean="0">
              <a:latin typeface="Comic Sans MS"/>
              <a:ea typeface="ＤＦＰ勘亭流" pitchFamily="-109" charset="-128"/>
              <a:cs typeface="Comic Sans MS"/>
            </a:endParaRPr>
          </a:p>
        </p:txBody>
      </p:sp>
      <p:pic>
        <p:nvPicPr>
          <p:cNvPr id="4403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533400"/>
            <a:ext cx="399097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2627"/>
          </a:xfrm>
        </p:spPr>
        <p:txBody>
          <a:bodyPr>
            <a:noAutofit/>
          </a:bodyPr>
          <a:lstStyle/>
          <a:p>
            <a:r>
              <a:rPr lang="en-US" altLang="ja-JP" sz="3600" dirty="0" err="1" smtClean="0">
                <a:solidFill>
                  <a:srgbClr val="008000"/>
                </a:solidFill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sz="3600" dirty="0" smtClean="0">
                <a:solidFill>
                  <a:srgbClr val="008000"/>
                </a:solidFill>
                <a:sym typeface="Wingdings"/>
              </a:rPr>
              <a:t> = </a:t>
            </a:r>
            <a:r>
              <a:rPr lang="en-US" altLang="ja-JP" sz="36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sz="3600" dirty="0" smtClean="0">
                <a:solidFill>
                  <a:srgbClr val="008000"/>
                </a:solidFill>
              </a:rPr>
              <a:t>m</a:t>
            </a:r>
            <a:r>
              <a:rPr lang="en-US" altLang="ja-JP" sz="3600" baseline="30000" dirty="0" smtClean="0">
                <a:solidFill>
                  <a:srgbClr val="008000"/>
                </a:solidFill>
              </a:rPr>
              <a:t>2</a:t>
            </a:r>
            <a:r>
              <a:rPr lang="en-US" altLang="ja-JP" sz="3600" baseline="-25000" dirty="0" smtClean="0">
                <a:solidFill>
                  <a:srgbClr val="008000"/>
                </a:solidFill>
              </a:rPr>
              <a:t>21 </a:t>
            </a:r>
            <a:r>
              <a:rPr lang="en-US" altLang="ja-JP" sz="3600" dirty="0" smtClean="0">
                <a:solidFill>
                  <a:srgbClr val="008000"/>
                </a:solidFill>
              </a:rPr>
              <a:t>/ </a:t>
            </a:r>
            <a:r>
              <a:rPr lang="en-US" altLang="ja-JP" sz="36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sz="3600" dirty="0" smtClean="0">
                <a:solidFill>
                  <a:srgbClr val="008000"/>
                </a:solidFill>
              </a:rPr>
              <a:t>m</a:t>
            </a:r>
            <a:r>
              <a:rPr lang="en-US" altLang="ja-JP" sz="3600" baseline="30000" dirty="0" smtClean="0">
                <a:solidFill>
                  <a:srgbClr val="008000"/>
                </a:solidFill>
              </a:rPr>
              <a:t>2</a:t>
            </a:r>
            <a:r>
              <a:rPr lang="en-US" altLang="ja-JP" sz="3600" baseline="-25000" dirty="0" smtClean="0">
                <a:solidFill>
                  <a:srgbClr val="008000"/>
                </a:solidFill>
              </a:rPr>
              <a:t>31 </a:t>
            </a:r>
            <a:r>
              <a:rPr lang="en-US" altLang="ja-JP" sz="3600" dirty="0" smtClean="0">
                <a:solidFill>
                  <a:srgbClr val="FF6600"/>
                </a:solidFill>
              </a:rPr>
              <a:t>~ 0.03 as a unique expansion parameter</a:t>
            </a:r>
            <a:endParaRPr lang="ja-JP" altLang="en-US" sz="3600" dirty="0">
              <a:solidFill>
                <a:srgbClr val="FF6600"/>
              </a:solidFill>
            </a:endParaRPr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1852173"/>
            <a:ext cx="8229600" cy="486930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J. </a:t>
            </a:r>
            <a:r>
              <a:rPr lang="en-US" altLang="ja-JP" dirty="0" err="1" smtClean="0"/>
              <a:t>Arafune</a:t>
            </a:r>
            <a:r>
              <a:rPr lang="en-US" altLang="ja-JP" dirty="0" smtClean="0"/>
              <a:t>, J. Sato, PRD 1997 </a:t>
            </a:r>
          </a:p>
          <a:p>
            <a:r>
              <a:rPr lang="en-US" altLang="ja-JP" dirty="0" smtClean="0"/>
              <a:t>A. </a:t>
            </a:r>
            <a:r>
              <a:rPr lang="en-US" altLang="ja-JP" dirty="0" err="1" smtClean="0"/>
              <a:t>Cervera</a:t>
            </a:r>
            <a:r>
              <a:rPr lang="en-US" altLang="ja-JP" dirty="0" smtClean="0"/>
              <a:t> et al. NPB 2000</a:t>
            </a:r>
          </a:p>
          <a:p>
            <a:r>
              <a:rPr lang="en-US" altLang="ja-JP" dirty="0" smtClean="0"/>
              <a:t>M. Freund, PRD 2001</a:t>
            </a:r>
          </a:p>
          <a:p>
            <a:r>
              <a:rPr lang="en-US" altLang="ja-JP" dirty="0" smtClean="0"/>
              <a:t>E. K. </a:t>
            </a:r>
            <a:r>
              <a:rPr lang="en-US" altLang="ja-JP" dirty="0" err="1" smtClean="0"/>
              <a:t>Akhmedov</a:t>
            </a:r>
            <a:r>
              <a:rPr lang="en-US" altLang="ja-JP" dirty="0" smtClean="0"/>
              <a:t>, R. Johansson, M. Lindner, T. </a:t>
            </a:r>
            <a:r>
              <a:rPr lang="en-US" altLang="ja-JP" dirty="0" err="1" smtClean="0"/>
              <a:t>Ohlsson</a:t>
            </a:r>
            <a:r>
              <a:rPr lang="en-US" altLang="ja-JP" dirty="0" smtClean="0"/>
              <a:t> and T. </a:t>
            </a:r>
            <a:r>
              <a:rPr lang="en-US" altLang="ja-JP" dirty="0" err="1" smtClean="0"/>
              <a:t>Schwetz</a:t>
            </a:r>
            <a:r>
              <a:rPr lang="en-US" altLang="ja-JP" dirty="0" smtClean="0"/>
              <a:t>, JHEP </a:t>
            </a:r>
            <a:r>
              <a:rPr lang="en-US" altLang="ja-JP" dirty="0" smtClean="0"/>
              <a:t>2004 </a:t>
            </a:r>
          </a:p>
          <a:p>
            <a:r>
              <a:rPr lang="en-US" altLang="ja-JP" dirty="0" smtClean="0"/>
              <a:t>May be many more refs.</a:t>
            </a:r>
            <a:endParaRPr lang="ja-JP" altLang="en-US" dirty="0" smtClean="0"/>
          </a:p>
          <a:p>
            <a:endParaRPr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July 29, 2015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246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Seminar@MITP-Crossroads...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080" y="457200"/>
            <a:ext cx="4545919" cy="5337454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solidFill>
                  <a:srgbClr val="FF0000"/>
                </a:solidFill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Simple and Compact </a:t>
            </a:r>
            <a:r>
              <a:rPr lang="en-US" altLang="ja-JP" sz="5400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formula for oscillation probability in matter</a:t>
            </a:r>
            <a:endParaRPr lang="ja-JP" altLang="en-US" sz="5400" dirty="0" smtClean="0">
              <a:solidFill>
                <a:schemeClr val="accent2"/>
              </a:solidFill>
              <a:latin typeface="Comic Sans MS" pitchFamily="-107" charset="0"/>
            </a:endParaRPr>
          </a:p>
        </p:txBody>
      </p:sp>
      <p:pic>
        <p:nvPicPr>
          <p:cNvPr id="62469" name="Picture 3" descr="b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73999" y="457200"/>
            <a:ext cx="3735388" cy="5791200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457200" y="5956240"/>
            <a:ext cx="3550095" cy="400110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HM-</a:t>
            </a:r>
            <a:r>
              <a:rPr kumimoji="1" lang="en-US" altLang="ja-JP" sz="2000" dirty="0" err="1" smtClean="0"/>
              <a:t>S.J.Parke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arXiv</a:t>
            </a:r>
            <a:r>
              <a:rPr kumimoji="1" lang="en-US" altLang="ja-JP" sz="2000" dirty="0" smtClean="0"/>
              <a:t>: 1505.01826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6721" y="274638"/>
            <a:ext cx="8712005" cy="48192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What we want to do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6721" y="1230372"/>
            <a:ext cx="8430079" cy="5125978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Unique </a:t>
            </a:r>
            <a:r>
              <a:rPr lang="en-US" altLang="ja-JP" dirty="0" smtClean="0">
                <a:solidFill>
                  <a:srgbClr val="FF6600"/>
                </a:solidFill>
              </a:rPr>
              <a:t>expansion parameter</a:t>
            </a:r>
            <a:endParaRPr lang="en-US" altLang="ja-JP" dirty="0" smtClean="0">
              <a:solidFill>
                <a:srgbClr val="FF6600"/>
              </a:solidFill>
            </a:endParaRPr>
          </a:p>
          <a:p>
            <a:r>
              <a:rPr lang="en-US" altLang="ja-JP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          </a:t>
            </a:r>
            <a:r>
              <a:rPr lang="en-US" altLang="ja-JP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sym typeface="Wingdings"/>
              </a:rPr>
              <a:t>= </a:t>
            </a:r>
            <a:r>
              <a:rPr lang="en-US" altLang="ja-JP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dirty="0" smtClean="0">
                <a:solidFill>
                  <a:srgbClr val="0000FF"/>
                </a:solidFill>
              </a:rPr>
              <a:t>m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2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21 </a:t>
            </a:r>
            <a:r>
              <a:rPr lang="en-US" altLang="ja-JP" dirty="0" smtClean="0">
                <a:solidFill>
                  <a:srgbClr val="0000FF"/>
                </a:solidFill>
              </a:rPr>
              <a:t>/ </a:t>
            </a:r>
            <a:r>
              <a:rPr lang="en-US" altLang="ja-JP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dirty="0" smtClean="0">
                <a:solidFill>
                  <a:srgbClr val="0000FF"/>
                </a:solidFill>
              </a:rPr>
              <a:t>m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2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31 </a:t>
            </a:r>
            <a:r>
              <a:rPr lang="en-US" altLang="ja-JP" dirty="0" smtClean="0">
                <a:solidFill>
                  <a:srgbClr val="0000FF"/>
                </a:solidFill>
              </a:rPr>
              <a:t>~ 0.03</a:t>
            </a:r>
            <a:r>
              <a:rPr lang="en-US" altLang="ja-JP" dirty="0" smtClean="0">
                <a:solidFill>
                  <a:srgbClr val="0000FF"/>
                </a:solidFill>
              </a:rPr>
              <a:t> </a:t>
            </a:r>
            <a:endParaRPr lang="en-US" altLang="ja-JP" dirty="0" smtClean="0"/>
          </a:p>
          <a:p>
            <a:r>
              <a:rPr lang="en-US" altLang="ja-JP" dirty="0" smtClean="0"/>
              <a:t>We restrict to first order in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dirty="0" smtClean="0">
                <a:sym typeface="Wingdings"/>
              </a:rPr>
              <a:t>   (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baseline="30000" dirty="0" smtClean="0">
                <a:sym typeface="Wingdings"/>
              </a:rPr>
              <a:t>2 </a:t>
            </a:r>
            <a:r>
              <a:rPr lang="en-US" altLang="ja-JP" dirty="0" smtClean="0"/>
              <a:t>= 10</a:t>
            </a:r>
            <a:r>
              <a:rPr lang="en-US" altLang="ja-JP" baseline="30000" dirty="0" smtClean="0"/>
              <a:t>-3</a:t>
            </a:r>
            <a:r>
              <a:rPr lang="en-US" altLang="ja-JP" dirty="0" smtClean="0"/>
              <a:t> &lt;&lt; </a:t>
            </a:r>
            <a:r>
              <a:rPr lang="en-US" altLang="ja-JP" dirty="0" smtClean="0"/>
              <a:t>1) </a:t>
            </a:r>
          </a:p>
          <a:p>
            <a:r>
              <a:rPr lang="en-US" altLang="ja-JP" dirty="0" smtClean="0"/>
              <a:t>Then, you may ask: what is new?</a:t>
            </a:r>
          </a:p>
          <a:p>
            <a:r>
              <a:rPr lang="en-US" altLang="ja-JP" dirty="0" smtClean="0"/>
              <a:t>(1) Simplicity in the expression (see P</a:t>
            </a:r>
            <a:r>
              <a:rPr lang="en-US" altLang="ja-JP" baseline="-25000" dirty="0" smtClean="0"/>
              <a:t>ee</a:t>
            </a:r>
            <a:r>
              <a:rPr lang="en-US" altLang="ja-JP" dirty="0" smtClean="0"/>
              <a:t> below)</a:t>
            </a:r>
          </a:p>
          <a:p>
            <a:r>
              <a:rPr lang="en-US" altLang="ja-JP" dirty="0" smtClean="0"/>
              <a:t>(2) Structural simplicity (as I will explain) 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256721" y="1862215"/>
            <a:ext cx="978408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29" y="5163498"/>
            <a:ext cx="5077222" cy="68020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9" name="右矢印 8"/>
          <p:cNvSpPr/>
          <p:nvPr/>
        </p:nvSpPr>
        <p:spPr>
          <a:xfrm>
            <a:off x="6936967" y="743328"/>
            <a:ext cx="978408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81523" y="5843700"/>
            <a:ext cx="4572260" cy="400110"/>
          </a:xfrm>
          <a:prstGeom prst="rect">
            <a:avLst/>
          </a:prstGeom>
          <a:solidFill>
            <a:srgbClr val="00800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</a:t>
            </a:r>
            <a:r>
              <a:rPr kumimoji="1" lang="en-US" altLang="ja-JP" sz="2000" dirty="0" smtClean="0"/>
              <a:t>ontains all order effect of s13 and matter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4561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In a nutshell, 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09" y="5182646"/>
            <a:ext cx="5077222" cy="68020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8" y="1746881"/>
            <a:ext cx="8380879" cy="245735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3008" y="991174"/>
            <a:ext cx="3518912" cy="40011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E. K. </a:t>
            </a:r>
            <a:r>
              <a:rPr lang="en-US" altLang="ja-JP" sz="2000" dirty="0" err="1" smtClean="0"/>
              <a:t>Akhmedov</a:t>
            </a:r>
            <a:r>
              <a:rPr lang="en-US" altLang="ja-JP" sz="2000" dirty="0" smtClean="0"/>
              <a:t> et al. JHEP 2004</a:t>
            </a:r>
            <a:endParaRPr kumimoji="1" lang="ja-JP" altLang="en-US" sz="2000" dirty="0"/>
          </a:p>
        </p:txBody>
      </p:sp>
      <p:sp>
        <p:nvSpPr>
          <p:cNvPr id="10" name="下矢印 9"/>
          <p:cNvSpPr/>
          <p:nvPr/>
        </p:nvSpPr>
        <p:spPr>
          <a:xfrm>
            <a:off x="5096895" y="4204238"/>
            <a:ext cx="423303" cy="978408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682" y="991174"/>
            <a:ext cx="3703118" cy="55977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547" y="1746881"/>
            <a:ext cx="1476319" cy="56447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017383" y="1746881"/>
            <a:ext cx="1876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A=a/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D</a:t>
            </a:r>
            <a:r>
              <a:rPr kumimoji="1" lang="en-US" altLang="ja-JP" sz="2400" dirty="0" smtClean="0"/>
              <a:t>m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baseline="-25000" dirty="0" smtClean="0"/>
              <a:t>31</a:t>
            </a:r>
          </a:p>
          <a:p>
            <a:r>
              <a:rPr lang="en-US" altLang="ja-JP" sz="2400" dirty="0" smtClean="0"/>
              <a:t>(a=2√</a:t>
            </a:r>
            <a:r>
              <a:rPr lang="en-US" altLang="ja-JP" sz="2400" dirty="0" smtClean="0"/>
              <a:t>2G</a:t>
            </a:r>
            <a:r>
              <a:rPr lang="en-US" altLang="ja-JP" sz="2400" baseline="-25000" dirty="0" smtClean="0"/>
              <a:t>F</a:t>
            </a:r>
            <a:r>
              <a:rPr lang="en-US" altLang="ja-JP" sz="2400" dirty="0" smtClean="0"/>
              <a:t>N</a:t>
            </a:r>
            <a:r>
              <a:rPr lang="en-US" altLang="ja-JP" sz="2400" baseline="-25000" dirty="0" smtClean="0"/>
              <a:t>e</a:t>
            </a:r>
            <a:r>
              <a:rPr lang="en-US" altLang="ja-JP" sz="2400" dirty="0" smtClean="0"/>
              <a:t>E)</a:t>
            </a:r>
            <a:endParaRPr kumimoji="1" lang="ja-JP" altLang="en-US" sz="2400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824" y="4484904"/>
            <a:ext cx="3631623" cy="400110"/>
          </a:xfrm>
          <a:prstGeom prst="rect">
            <a:avLst/>
          </a:prstGeom>
          <a:solidFill>
            <a:srgbClr val="C0504D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Redefine the quantities such that  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66424" y="5956240"/>
            <a:ext cx="3236884" cy="400110"/>
          </a:xfrm>
          <a:prstGeom prst="rect">
            <a:avLst/>
          </a:prstGeom>
          <a:solidFill>
            <a:srgbClr val="008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Can you do it systematically ?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July 29, 2015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6563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Seminar@MITP-Crossroads...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9558" y="1243602"/>
            <a:ext cx="4322042" cy="3532357"/>
          </a:xfrm>
        </p:spPr>
        <p:txBody>
          <a:bodyPr>
            <a:normAutofit/>
          </a:bodyPr>
          <a:lstStyle/>
          <a:p>
            <a:r>
              <a:rPr lang="en-US" altLang="ja-JP" sz="5400" dirty="0" err="1" smtClean="0">
                <a:latin typeface="Comic Sans MS"/>
                <a:cs typeface="Comic Sans MS"/>
              </a:rPr>
              <a:t>Helio</a:t>
            </a:r>
            <a:r>
              <a:rPr lang="en-US" altLang="ja-JP" sz="5400" dirty="0" smtClean="0">
                <a:latin typeface="Comic Sans MS"/>
                <a:cs typeface="Comic Sans MS"/>
              </a:rPr>
              <a:t>- </a:t>
            </a:r>
            <a:r>
              <a:rPr lang="en-US" altLang="ja-JP" sz="5400" dirty="0" smtClean="0">
                <a:latin typeface="Comic Sans MS"/>
                <a:cs typeface="Comic Sans MS"/>
              </a:rPr>
              <a:t>perturbation theory</a:t>
            </a:r>
            <a:endParaRPr lang="ja-JP" altLang="en-US" sz="5400" dirty="0" smtClean="0">
              <a:latin typeface="Comic Sans MS"/>
              <a:cs typeface="Comic Sans MS"/>
            </a:endParaRPr>
          </a:p>
        </p:txBody>
      </p:sp>
      <p:pic>
        <p:nvPicPr>
          <p:cNvPr id="66565" name="図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40386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273427" y="4775959"/>
            <a:ext cx="3499630" cy="1200328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More precisely, </a:t>
            </a:r>
          </a:p>
          <a:p>
            <a:r>
              <a:rPr lang="en-US" altLang="ja-JP" sz="2400" dirty="0" err="1" smtClean="0"/>
              <a:t>h</a:t>
            </a:r>
            <a:r>
              <a:rPr lang="en-US" altLang="ja-JP" sz="2400" dirty="0" err="1" smtClean="0"/>
              <a:t>elio</a:t>
            </a:r>
            <a:r>
              <a:rPr lang="en-US" altLang="ja-JP" sz="2400" dirty="0" smtClean="0"/>
              <a:t>-to-terrestrial ratio perturbation theory 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3427" y="1018695"/>
            <a:ext cx="2339352" cy="461665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sz="2400" dirty="0" smtClean="0">
                <a:solidFill>
                  <a:srgbClr val="000000"/>
                </a:solidFill>
                <a:sym typeface="Wingdings"/>
              </a:rPr>
              <a:t> = </a:t>
            </a:r>
            <a:r>
              <a:rPr lang="en-US" altLang="ja-JP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sz="2400" dirty="0" smtClean="0">
                <a:solidFill>
                  <a:srgbClr val="000000"/>
                </a:solidFill>
              </a:rPr>
              <a:t>m</a:t>
            </a:r>
            <a:r>
              <a:rPr lang="en-US" altLang="ja-JP" sz="24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ja-JP" sz="2400" baseline="-25000" dirty="0" smtClean="0">
                <a:solidFill>
                  <a:srgbClr val="000000"/>
                </a:solidFill>
              </a:rPr>
              <a:t>21 </a:t>
            </a:r>
            <a:r>
              <a:rPr lang="en-US" altLang="ja-JP" sz="2400" dirty="0" smtClean="0">
                <a:solidFill>
                  <a:srgbClr val="000000"/>
                </a:solidFill>
              </a:rPr>
              <a:t>/ </a:t>
            </a:r>
            <a:r>
              <a:rPr lang="en-US" altLang="ja-JP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sz="2400" dirty="0" smtClean="0">
                <a:solidFill>
                  <a:srgbClr val="000000"/>
                </a:solidFill>
              </a:rPr>
              <a:t>m</a:t>
            </a:r>
            <a:r>
              <a:rPr lang="en-US" altLang="ja-JP" sz="24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ja-JP" sz="2400" baseline="-25000" dirty="0" smtClean="0">
                <a:solidFill>
                  <a:srgbClr val="000000"/>
                </a:solidFill>
              </a:rPr>
              <a:t>31 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56721" y="0"/>
            <a:ext cx="8647447" cy="689009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Helio</a:t>
            </a:r>
            <a:r>
              <a:rPr lang="en-US" altLang="ja-JP" dirty="0" smtClean="0"/>
              <a:t> P theory (</a:t>
            </a:r>
            <a:r>
              <a:rPr lang="en-US" altLang="ja-JP" dirty="0" smtClean="0"/>
              <a:t>expansion by 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105250"/>
            <a:ext cx="5768758" cy="17527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03034"/>
            <a:ext cx="9144000" cy="11057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83" y="1570228"/>
            <a:ext cx="7687120" cy="205655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881219"/>
            <a:ext cx="1561752" cy="689009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173375" y="5428415"/>
            <a:ext cx="2654767" cy="646331"/>
          </a:xfrm>
          <a:prstGeom prst="rect">
            <a:avLst/>
          </a:prstGeom>
          <a:solidFill>
            <a:srgbClr val="4F81BD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Conventional way: </a:t>
            </a:r>
          </a:p>
          <a:p>
            <a:r>
              <a:rPr kumimoji="1" lang="en-US" altLang="ja-JP" dirty="0" err="1" smtClean="0"/>
              <a:t>Zeroth</a:t>
            </a:r>
            <a:r>
              <a:rPr kumimoji="1" lang="en-US" altLang="ja-JP" dirty="0" smtClean="0"/>
              <a:t> order,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order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018952" y="4844792"/>
            <a:ext cx="3231442" cy="995147"/>
          </a:xfrm>
          <a:prstGeom prst="straightConnector1">
            <a:avLst/>
          </a:prstGeom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844583" y="5008820"/>
            <a:ext cx="1990375" cy="831119"/>
          </a:xfrm>
          <a:prstGeom prst="straightConnector1">
            <a:avLst/>
          </a:prstGeom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73375" y="2409302"/>
            <a:ext cx="1159292" cy="369332"/>
          </a:xfrm>
          <a:prstGeom prst="rect">
            <a:avLst/>
          </a:prstGeom>
          <a:solidFill>
            <a:srgbClr val="00800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Tilde basis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56721" y="274638"/>
            <a:ext cx="8647447" cy="27927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Renormalized </a:t>
            </a:r>
            <a:r>
              <a:rPr lang="en-US" altLang="ja-JP" dirty="0" err="1" smtClean="0"/>
              <a:t>helio</a:t>
            </a:r>
            <a:r>
              <a:rPr lang="en-US" altLang="ja-JP" dirty="0" smtClean="0"/>
              <a:t>-</a:t>
            </a:r>
            <a:r>
              <a:rPr lang="en-US" altLang="ja-JP" dirty="0" smtClean="0"/>
              <a:t>perturbation </a:t>
            </a:r>
            <a:r>
              <a:rPr lang="en-US" altLang="ja-JP" dirty="0" smtClean="0"/>
              <a:t>theory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9" y="1594178"/>
            <a:ext cx="7817852" cy="2783054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9" y="878147"/>
            <a:ext cx="2662181" cy="4323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80" y="4542040"/>
            <a:ext cx="3498227" cy="51069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939506" y="4542040"/>
            <a:ext cx="1149874" cy="461665"/>
          </a:xfrm>
          <a:prstGeom prst="rect">
            <a:avLst/>
          </a:prstGeom>
          <a:solidFill>
            <a:srgbClr val="FF6600">
              <a:alpha val="44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=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D</a:t>
            </a:r>
            <a:r>
              <a:rPr lang="en-US" altLang="ja-JP" sz="2400" dirty="0" smtClean="0"/>
              <a:t>m</a:t>
            </a:r>
            <a:r>
              <a:rPr lang="en-US" altLang="ja-JP" sz="2400" baseline="30000" dirty="0" smtClean="0"/>
              <a:t>2</a:t>
            </a:r>
            <a:r>
              <a:rPr lang="en-US" altLang="ja-JP" sz="2400" baseline="-25000" dirty="0" smtClean="0"/>
              <a:t>ee</a:t>
            </a: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08015" y="5825123"/>
            <a:ext cx="5942402" cy="461665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THAT IS ALL YOU NEED TO KNOW. JUST DO IT !</a:t>
            </a: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866" y="5228303"/>
            <a:ext cx="6273800" cy="351146"/>
          </a:xfrm>
          <a:prstGeom prst="rect">
            <a:avLst/>
          </a:prstGeom>
          <a:solidFill>
            <a:srgbClr val="4F81BD"/>
          </a:solidFill>
          <a:ln>
            <a:solidFill>
              <a:srgbClr val="008000"/>
            </a:solidFill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462019" y="5228303"/>
            <a:ext cx="1651601" cy="369332"/>
          </a:xfrm>
          <a:prstGeom prst="rect">
            <a:avLst/>
          </a:prstGeom>
          <a:solidFill>
            <a:srgbClr val="008000">
              <a:alpha val="31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NOTAION ISSUE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dirty="0" smtClean="0"/>
              <a:t> </a:t>
            </a:r>
            <a:r>
              <a:rPr lang="en-US" altLang="ja-JP" dirty="0" smtClean="0"/>
              <a:t>physics</a:t>
            </a:r>
            <a:r>
              <a:rPr lang="en-US" altLang="ja-JP" dirty="0" smtClean="0"/>
              <a:t> at crossroads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2242" y="1231458"/>
            <a:ext cx="8608382" cy="5124891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4000" dirty="0" smtClean="0"/>
              <a:t>(1) One can be more brave, hoping to discover something totally beyond </a:t>
            </a:r>
            <a:r>
              <a:rPr lang="en-US" altLang="ja-JP" sz="4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4000" dirty="0" err="1" smtClean="0"/>
              <a:t>SM</a:t>
            </a:r>
            <a:r>
              <a:rPr lang="en-US" altLang="ja-JP" sz="4000" dirty="0" smtClean="0"/>
              <a:t> (</a:t>
            </a:r>
            <a:r>
              <a:rPr lang="en-US" altLang="ja-JP" sz="4000" dirty="0" err="1" smtClean="0"/>
              <a:t>steriles</a:t>
            </a:r>
            <a:r>
              <a:rPr lang="en-US" altLang="ja-JP" sz="4000" dirty="0" smtClean="0"/>
              <a:t>, NSI, …)</a:t>
            </a:r>
          </a:p>
          <a:p>
            <a:r>
              <a:rPr lang="en-US" altLang="ja-JP" sz="4000" dirty="0" smtClean="0"/>
              <a:t>(2) Establish </a:t>
            </a:r>
            <a:r>
              <a:rPr lang="en-US" altLang="ja-JP" sz="4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4000" dirty="0" err="1" smtClean="0"/>
              <a:t>SM</a:t>
            </a:r>
            <a:r>
              <a:rPr lang="en-US" altLang="ja-JP" sz="4000" dirty="0" smtClean="0"/>
              <a:t>:</a:t>
            </a:r>
          </a:p>
          <a:p>
            <a:r>
              <a:rPr lang="en-US" altLang="ja-JP" sz="4000" dirty="0" smtClean="0"/>
              <a:t>Experimentally, measure </a:t>
            </a:r>
            <a:r>
              <a:rPr lang="en-US" altLang="ja-JP" sz="40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4000" dirty="0" smtClean="0"/>
              <a:t> and determine mass ordering                aiming at contributing this line of thought</a:t>
            </a:r>
          </a:p>
          <a:p>
            <a:r>
              <a:rPr lang="en-US" altLang="ja-JP" sz="4000" dirty="0" smtClean="0"/>
              <a:t>Theoretically, pin down the origin of </a:t>
            </a:r>
            <a:r>
              <a:rPr lang="en-US" altLang="ja-JP" sz="40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4000" dirty="0" smtClean="0"/>
              <a:t> mass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6" name="左矢印 5"/>
          <p:cNvSpPr/>
          <p:nvPr/>
        </p:nvSpPr>
        <p:spPr>
          <a:xfrm>
            <a:off x="3771779" y="4005058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5499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Diagonalization</a:t>
            </a:r>
            <a:r>
              <a:rPr lang="en-US" altLang="ja-JP" dirty="0" smtClean="0"/>
              <a:t> of </a:t>
            </a:r>
            <a:r>
              <a:rPr lang="en-US" altLang="ja-JP" dirty="0" err="1" smtClean="0"/>
              <a:t>tilde{H</a:t>
            </a:r>
            <a:r>
              <a:rPr lang="en-US" altLang="ja-JP" dirty="0" smtClean="0"/>
              <a:t>}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Hat basis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598" y="711415"/>
            <a:ext cx="4887761" cy="57664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35" y="2564674"/>
            <a:ext cx="2449566" cy="11002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23" y="1288061"/>
            <a:ext cx="2667000" cy="12102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137086"/>
            <a:ext cx="7173497" cy="172091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400" y="1288061"/>
            <a:ext cx="3492482" cy="144095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3225291"/>
            <a:ext cx="65532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July 29, 2015</a:t>
            </a:r>
            <a:endParaRPr lang="en-US" altLang="ja-JP" smtClean="0"/>
          </a:p>
        </p:txBody>
      </p:sp>
      <p:sp>
        <p:nvSpPr>
          <p:cNvPr id="5427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Seminar@MITP-Crossroads...</a:t>
            </a:r>
            <a:endParaRPr lang="en-US" altLang="ja-JP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835" y="945931"/>
            <a:ext cx="4062066" cy="4396436"/>
          </a:xfrm>
        </p:spPr>
        <p:txBody>
          <a:bodyPr>
            <a:normAutofit fontScale="90000"/>
          </a:bodyPr>
          <a:lstStyle/>
          <a:p>
            <a:r>
              <a:rPr lang="en-US" altLang="ja-JP" sz="5400" dirty="0" smtClean="0">
                <a:latin typeface="Comic Sans MS"/>
                <a:ea typeface="ＤＦＰ勘亭流" pitchFamily="-112" charset="-128"/>
                <a:cs typeface="Comic Sans MS"/>
              </a:rPr>
              <a:t>There are  two ways to compute P</a:t>
            </a:r>
            <a:r>
              <a:rPr lang="en-US" altLang="ja-JP" sz="5400" dirty="0" smtClean="0">
                <a:latin typeface="Symbol" charset="2"/>
                <a:ea typeface="ＤＦＰ勘亭流" pitchFamily="-112" charset="-128"/>
                <a:cs typeface="Symbol" charset="2"/>
              </a:rPr>
              <a:t>:</a:t>
            </a:r>
            <a:br>
              <a:rPr lang="en-US" altLang="ja-JP" sz="5400" dirty="0" smtClean="0">
                <a:latin typeface="Symbol" charset="2"/>
                <a:ea typeface="ＤＦＰ勘亭流" pitchFamily="-112" charset="-128"/>
                <a:cs typeface="Symbol" charset="2"/>
              </a:rPr>
            </a:br>
            <a:r>
              <a:rPr lang="en-US" altLang="ja-JP" sz="5400" dirty="0" smtClean="0">
                <a:solidFill>
                  <a:srgbClr val="008000"/>
                </a:solidFill>
                <a:latin typeface="Comic Sans MS"/>
                <a:ea typeface="ＤＦＰ勘亭流" pitchFamily="-112" charset="-128"/>
                <a:cs typeface="Comic Sans MS"/>
              </a:rPr>
              <a:t>V-matrix </a:t>
            </a:r>
            <a:r>
              <a:rPr lang="en-US" altLang="ja-JP" sz="5400" dirty="0" smtClean="0">
                <a:latin typeface="Comic Sans MS"/>
                <a:ea typeface="ＤＦＰ勘亭流" pitchFamily="-112" charset="-128"/>
                <a:cs typeface="Comic Sans MS"/>
              </a:rPr>
              <a:t>&amp; </a:t>
            </a:r>
            <a:r>
              <a:rPr lang="en-US" altLang="ja-JP" sz="5400" dirty="0" smtClean="0">
                <a:solidFill>
                  <a:srgbClr val="FF6600"/>
                </a:solidFill>
                <a:latin typeface="Comic Sans MS"/>
                <a:ea typeface="ＤＦＰ勘亭流" pitchFamily="-112" charset="-128"/>
                <a:cs typeface="Comic Sans MS"/>
              </a:rPr>
              <a:t>S-matrix </a:t>
            </a:r>
            <a:r>
              <a:rPr lang="en-US" altLang="ja-JP" sz="5400" dirty="0" smtClean="0">
                <a:latin typeface="Comic Sans MS"/>
                <a:ea typeface="ＤＦＰ勘亭流" pitchFamily="-112" charset="-128"/>
                <a:cs typeface="Comic Sans MS"/>
              </a:rPr>
              <a:t>methods</a:t>
            </a:r>
            <a:endParaRPr lang="en-US" altLang="ja-JP" sz="5400" dirty="0" smtClean="0">
              <a:latin typeface="Comic Sans MS" charset="0"/>
            </a:endParaRPr>
          </a:p>
        </p:txBody>
      </p:sp>
      <p:pic>
        <p:nvPicPr>
          <p:cNvPr id="7" name="図 6" descr="sharaku_k1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47055"/>
            <a:ext cx="4107180" cy="586740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12926" y="5766234"/>
            <a:ext cx="2558062" cy="461665"/>
          </a:xfrm>
          <a:prstGeom prst="rect">
            <a:avLst/>
          </a:prstGeom>
          <a:solidFill>
            <a:srgbClr val="FF0000">
              <a:alpha val="37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Agree nontrivially !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6721" y="274639"/>
            <a:ext cx="8687982" cy="95477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S-matrix method: Doing perturbation theory with hat basis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01" y="1673097"/>
            <a:ext cx="5489359" cy="5688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138" y="5964701"/>
            <a:ext cx="5622823" cy="8785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612" y="3829640"/>
            <a:ext cx="2682017" cy="79663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840" y="3829640"/>
            <a:ext cx="2827121" cy="5371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403" y="3306249"/>
            <a:ext cx="2317873" cy="52339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46903" y="3306249"/>
            <a:ext cx="3085726" cy="40011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Hat-S matrix is computed as </a:t>
            </a:r>
            <a:endParaRPr kumimoji="1" lang="ja-JP" altLang="en-US" sz="2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909" y="4685748"/>
            <a:ext cx="5203052" cy="92811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299303" y="5613860"/>
            <a:ext cx="1455922" cy="40011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Then, finally 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9443" y="2205696"/>
            <a:ext cx="3680872" cy="92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847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V matrix method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79098"/>
            <a:ext cx="2133600" cy="10668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088074" y="1596999"/>
            <a:ext cx="2420412" cy="830997"/>
          </a:xfrm>
          <a:prstGeom prst="rect">
            <a:avLst/>
          </a:prstGeom>
          <a:solidFill>
            <a:srgbClr val="4F81BD">
              <a:alpha val="2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</a:t>
            </a:r>
            <a:r>
              <a:rPr kumimoji="1" lang="en-US" altLang="ja-JP" sz="2400" dirty="0" smtClean="0"/>
              <a:t>ass </a:t>
            </a:r>
            <a:r>
              <a:rPr kumimoji="1" lang="en-US" altLang="ja-JP" sz="2400" dirty="0" err="1" smtClean="0"/>
              <a:t>eigenstate</a:t>
            </a:r>
            <a:r>
              <a:rPr kumimoji="1" lang="en-US" altLang="ja-JP" sz="2400" dirty="0" smtClean="0"/>
              <a:t> in matter to </a:t>
            </a:r>
            <a:r>
              <a:rPr kumimoji="1" lang="en-US" altLang="ja-JP" sz="2400" dirty="0" err="1" smtClean="0"/>
              <a:t>O(</a:t>
            </a:r>
            <a:r>
              <a:rPr kumimoji="1" lang="en-US" altLang="ja-JP" sz="2400" dirty="0" err="1" smtClean="0">
                <a:latin typeface="Symbol" charset="2"/>
                <a:cs typeface="Symbol" charset="2"/>
              </a:rPr>
              <a:t>e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 rot="10800000" flipV="1">
            <a:off x="6772156" y="-1131790"/>
            <a:ext cx="1914644" cy="24578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endCxn id="7" idx="3"/>
          </p:cNvCxnSpPr>
          <p:nvPr/>
        </p:nvCxnSpPr>
        <p:spPr>
          <a:xfrm rot="10800000">
            <a:off x="2590800" y="2012498"/>
            <a:ext cx="2497274" cy="1588"/>
          </a:xfrm>
          <a:prstGeom prst="straightConnector1">
            <a:avLst/>
          </a:prstGeom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105" y="2658089"/>
            <a:ext cx="2763222" cy="648511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14544" y="2658089"/>
            <a:ext cx="3008343" cy="830997"/>
          </a:xfrm>
          <a:prstGeom prst="rect">
            <a:avLst/>
          </a:prstGeom>
          <a:solidFill>
            <a:schemeClr val="accent2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Zeroth</a:t>
            </a:r>
            <a:r>
              <a:rPr kumimoji="1" lang="en-US" altLang="ja-JP" sz="2400" dirty="0" smtClean="0"/>
              <a:t> order=basis of  perturbation theory 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4545" y="3709441"/>
            <a:ext cx="2709656" cy="461665"/>
          </a:xfrm>
          <a:prstGeom prst="rect">
            <a:avLst/>
          </a:prstGeom>
          <a:solidFill>
            <a:schemeClr val="accent2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1st</a:t>
            </a:r>
            <a:r>
              <a:rPr kumimoji="1" lang="en-US" altLang="ja-JP" sz="2400" dirty="0" smtClean="0"/>
              <a:t> order correction </a:t>
            </a:r>
            <a:endParaRPr kumimoji="1" lang="ja-JP" altLang="en-US" sz="24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566771"/>
            <a:ext cx="2906643" cy="94338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887" y="3657012"/>
            <a:ext cx="2245778" cy="51409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510155"/>
            <a:ext cx="7820041" cy="218233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0156" y="648479"/>
            <a:ext cx="6757017" cy="842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92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Inverting </a:t>
            </a:r>
            <a:r>
              <a:rPr lang="en-US" altLang="ja-JP" sz="36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3600" baseline="-25000" dirty="0" err="1" smtClean="0"/>
              <a:t>mi</a:t>
            </a:r>
            <a:r>
              <a:rPr lang="en-US" altLang="ja-JP" sz="3600" dirty="0" smtClean="0"/>
              <a:t> = […] </a:t>
            </a:r>
            <a:r>
              <a:rPr lang="en-US" altLang="ja-JP" sz="3600" dirty="0" err="1" smtClean="0">
                <a:latin typeface="Symbol" charset="2"/>
                <a:cs typeface="Symbol" charset="2"/>
              </a:rPr>
              <a:t>n(</a:t>
            </a:r>
            <a:r>
              <a:rPr lang="en-US" altLang="ja-JP" sz="3600" dirty="0" err="1" smtClean="0"/>
              <a:t>hat)</a:t>
            </a:r>
            <a:r>
              <a:rPr lang="en-US" altLang="ja-JP" sz="3600" baseline="-25000" dirty="0" err="1" smtClean="0"/>
              <a:t>I</a:t>
            </a:r>
            <a:r>
              <a:rPr lang="en-US" altLang="ja-JP" sz="3600" baseline="-25000" dirty="0" smtClean="0"/>
              <a:t> </a:t>
            </a:r>
            <a:r>
              <a:rPr lang="en-US" altLang="ja-JP" sz="3600" dirty="0" smtClean="0"/>
              <a:t>to obtain </a:t>
            </a:r>
            <a:endParaRPr lang="ja-JP" altLang="en-US" sz="36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5148"/>
            <a:ext cx="2859560" cy="13144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981" y="4044028"/>
            <a:ext cx="2763222" cy="64851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41" y="2383658"/>
            <a:ext cx="8690644" cy="14072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35047" y="3998952"/>
            <a:ext cx="2906114" cy="461665"/>
          </a:xfrm>
          <a:prstGeom prst="rect">
            <a:avLst/>
          </a:prstGeom>
          <a:solidFill>
            <a:srgbClr val="008000">
              <a:alpha val="34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Then, </a:t>
            </a:r>
            <a:r>
              <a:rPr lang="en-US" altLang="ja-JP" sz="2400" dirty="0" smtClean="0"/>
              <a:t>inserting this to </a:t>
            </a:r>
            <a:endParaRPr kumimoji="1" lang="ja-JP" altLang="en-US" sz="2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41" y="5029420"/>
            <a:ext cx="8909385" cy="132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84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V matrix result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350734"/>
            <a:ext cx="8417986" cy="12537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45" y="5157171"/>
            <a:ext cx="8038941" cy="119917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45698"/>
            <a:ext cx="2377756" cy="118887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75" y="3826835"/>
            <a:ext cx="4758509" cy="1330336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3304609" y="3826835"/>
            <a:ext cx="469652" cy="543607"/>
          </a:xfrm>
          <a:prstGeom prst="ellipse">
            <a:avLst/>
          </a:prstGeom>
          <a:solidFill>
            <a:schemeClr val="accent2"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03716" y="1243859"/>
            <a:ext cx="2420412" cy="830997"/>
          </a:xfrm>
          <a:prstGeom prst="rect">
            <a:avLst/>
          </a:prstGeom>
          <a:solidFill>
            <a:srgbClr val="4F81BD">
              <a:alpha val="27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Mass </a:t>
            </a:r>
            <a:r>
              <a:rPr kumimoji="1" lang="en-US" altLang="ja-JP" sz="2400" dirty="0" err="1" smtClean="0"/>
              <a:t>eigenstate</a:t>
            </a:r>
            <a:r>
              <a:rPr kumimoji="1" lang="en-US" altLang="ja-JP" sz="2400" dirty="0" smtClean="0"/>
              <a:t> in matter to </a:t>
            </a:r>
            <a:r>
              <a:rPr kumimoji="1" lang="en-US" altLang="ja-JP" sz="2400" dirty="0" err="1" smtClean="0"/>
              <a:t>O(</a:t>
            </a:r>
            <a:r>
              <a:rPr kumimoji="1" lang="en-US" altLang="ja-JP" sz="2400" dirty="0" err="1" smtClean="0">
                <a:latin typeface="Symbol" charset="2"/>
                <a:cs typeface="Symbol" charset="2"/>
              </a:rPr>
              <a:t>e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 rot="10800000" flipV="1">
            <a:off x="6772156" y="-1131790"/>
            <a:ext cx="1914644" cy="24578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0800000">
            <a:off x="2834956" y="1420075"/>
            <a:ext cx="2268760" cy="423291"/>
          </a:xfrm>
          <a:prstGeom prst="straightConnector1">
            <a:avLst/>
          </a:prstGeom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0800000">
            <a:off x="3774262" y="4158798"/>
            <a:ext cx="2616237" cy="211646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390496" y="3826835"/>
            <a:ext cx="2296304" cy="120032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This zero is important ! </a:t>
            </a:r>
            <a:r>
              <a:rPr lang="ja-JP" altLang="en-US" sz="2400" dirty="0" smtClean="0">
                <a:sym typeface="Wingdings"/>
              </a:rPr>
              <a:t></a:t>
            </a:r>
            <a:r>
              <a:rPr lang="en-US" altLang="ja-JP" sz="2400" dirty="0" smtClean="0"/>
              <a:t> No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2400" baseline="-25000" dirty="0" smtClean="0"/>
              <a:t>e </a:t>
            </a:r>
            <a:r>
              <a:rPr lang="en-US" altLang="ja-JP" sz="2400" dirty="0" smtClean="0"/>
              <a:t>in “0” state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9698" y="0"/>
            <a:ext cx="8609446" cy="78564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3 </a:t>
            </a:r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dirty="0" smtClean="0"/>
              <a:t> level crossing diagram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049"/>
            <a:ext cx="6090454" cy="55314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454" y="3949567"/>
            <a:ext cx="3053546" cy="277190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430437" y="1689130"/>
            <a:ext cx="2408707" cy="1015663"/>
          </a:xfrm>
          <a:prstGeom prst="rect">
            <a:avLst/>
          </a:prstGeom>
          <a:solidFill>
            <a:srgbClr val="008000">
              <a:alpha val="28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Black solid: ours (-0+)</a:t>
            </a:r>
          </a:p>
          <a:p>
            <a:r>
              <a:rPr lang="en-US" altLang="ja-JP" sz="2000" dirty="0" smtClean="0"/>
              <a:t>Colored dashed: = exact (123)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571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Then, use the general formula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035"/>
            <a:ext cx="9144000" cy="158642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878" y="2550201"/>
            <a:ext cx="5051922" cy="17618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7035"/>
            <a:ext cx="5512569" cy="7246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322" y="5800751"/>
            <a:ext cx="3926478" cy="75603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455760" y="3850341"/>
            <a:ext cx="814195" cy="461665"/>
          </a:xfrm>
          <a:prstGeom prst="rect">
            <a:avLst/>
          </a:prstGeom>
          <a:solidFill>
            <a:srgbClr val="4F81BD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O(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e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2269955" y="3580143"/>
            <a:ext cx="4269677" cy="44583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269955" y="4178373"/>
            <a:ext cx="3749845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How simple is our formula?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3" y="3620084"/>
            <a:ext cx="8875367" cy="219920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69" y="1533480"/>
            <a:ext cx="5010775" cy="81146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79951" y="2714042"/>
            <a:ext cx="978303" cy="461665"/>
          </a:xfrm>
          <a:prstGeom prst="rect">
            <a:avLst/>
          </a:prstGeom>
          <a:solidFill>
            <a:srgbClr val="C0504D">
              <a:alpha val="57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versus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37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ee</a:t>
            </a:r>
            <a:r>
              <a:rPr lang="en-US" altLang="ja-JP" dirty="0" smtClean="0"/>
              <a:t> and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e</a:t>
            </a:r>
            <a:r>
              <a:rPr lang="en-US" altLang="ja-JP" baseline="-25000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 </a:t>
            </a:r>
            <a:r>
              <a:rPr lang="en-US" altLang="ja-JP" dirty="0" smtClean="0"/>
              <a:t>to order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dirty="0" smtClean="0"/>
              <a:t> </a:t>
            </a:r>
            <a:endParaRPr lang="ja-JP" altLang="en-US" baseline="-25000" dirty="0">
              <a:latin typeface="Symbol" charset="2"/>
              <a:cs typeface="Symbol" charset="2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203"/>
            <a:ext cx="9101172" cy="175818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768" y="3516694"/>
            <a:ext cx="3152967" cy="54834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05193" y="3255084"/>
            <a:ext cx="627195" cy="523220"/>
          </a:xfrm>
          <a:prstGeom prst="rect">
            <a:avLst/>
          </a:prstGeom>
          <a:solidFill>
            <a:srgbClr val="C0504D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P</a:t>
            </a:r>
            <a:r>
              <a:rPr lang="en-US" altLang="ja-JP" sz="2800" baseline="-25000" dirty="0" err="1" smtClean="0"/>
              <a:t>e</a:t>
            </a:r>
            <a:r>
              <a:rPr lang="en-US" altLang="ja-JP" sz="2800" baseline="-25000" dirty="0" err="1" smtClean="0">
                <a:latin typeface="Symbol" charset="2"/>
                <a:cs typeface="Symbol" charset="2"/>
              </a:rPr>
              <a:t>m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5193" y="1149472"/>
            <a:ext cx="608376" cy="523220"/>
          </a:xfrm>
          <a:prstGeom prst="rect">
            <a:avLst/>
          </a:prstGeom>
          <a:solidFill>
            <a:srgbClr val="C0504D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</a:t>
            </a:r>
            <a:r>
              <a:rPr lang="en-US" altLang="ja-JP" sz="2800" baseline="-25000" dirty="0" smtClean="0"/>
              <a:t>ee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24200" y="6136105"/>
            <a:ext cx="4965873" cy="400110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~ as simple as </a:t>
            </a:r>
            <a:r>
              <a:rPr kumimoji="1" lang="en-US" altLang="ja-JP" sz="2000" dirty="0" err="1" smtClean="0"/>
              <a:t>Cervera</a:t>
            </a:r>
            <a:r>
              <a:rPr kumimoji="1" lang="en-US" altLang="ja-JP" sz="2000" dirty="0" smtClean="0"/>
              <a:t> et al formula NPB 2000</a:t>
            </a:r>
            <a:endParaRPr kumimoji="1" lang="ja-JP" altLang="en-US" sz="20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697" y="1173446"/>
            <a:ext cx="5512569" cy="7246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050" y="2065584"/>
            <a:ext cx="3926478" cy="75603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620" y="2635330"/>
            <a:ext cx="3163222" cy="676276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 rot="16200000" flipV="1">
            <a:off x="6605884" y="1926011"/>
            <a:ext cx="1127620" cy="29101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July 29, 2015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0179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Seminar@MITP-Crossroads...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199" y="1013248"/>
            <a:ext cx="3915503" cy="4782530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3 </a:t>
            </a:r>
            <a:r>
              <a:rPr lang="en-US" altLang="ja-JP" sz="5400" dirty="0" err="1" smtClean="0">
                <a:solidFill>
                  <a:srgbClr val="FF0000"/>
                </a:solidFill>
                <a:latin typeface="Symbol" charset="2"/>
                <a:ea typeface="ＤＦＰ勘亭流" pitchFamily="-107" charset="-128"/>
                <a:cs typeface="Symbol" charset="2"/>
              </a:rPr>
              <a:t>n</a:t>
            </a:r>
            <a:r>
              <a:rPr lang="en-US" altLang="ja-JP" sz="5400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 mixing: nature’s choice </a:t>
            </a:r>
            <a:endParaRPr lang="ja-JP" altLang="en-US" sz="5400" dirty="0" smtClean="0">
              <a:solidFill>
                <a:srgbClr val="008000"/>
              </a:solidFill>
              <a:latin typeface="Comic Sans MS" pitchFamily="-107" charset="0"/>
            </a:endParaRPr>
          </a:p>
        </p:txBody>
      </p:sp>
      <p:pic>
        <p:nvPicPr>
          <p:cNvPr id="50181" name="Picture 3" descr="kokuritsu_big03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512763"/>
            <a:ext cx="4514850" cy="5735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404" y="1843365"/>
            <a:ext cx="3756234" cy="1143000"/>
          </a:xfrm>
        </p:spPr>
        <p:txBody>
          <a:bodyPr>
            <a:normAutofit/>
          </a:bodyPr>
          <a:lstStyle/>
          <a:p>
            <a:r>
              <a:rPr lang="en-US" altLang="ja-JP" sz="3600" dirty="0" err="1" smtClean="0"/>
              <a:t>M.Freund</a:t>
            </a:r>
            <a:r>
              <a:rPr lang="en-US" altLang="ja-JP" sz="3600" dirty="0" smtClean="0"/>
              <a:t> PRD01</a:t>
            </a:r>
            <a:endParaRPr lang="ja-JP" altLang="en-US" sz="36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34" y="0"/>
            <a:ext cx="4473366" cy="685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24200" y="245782"/>
            <a:ext cx="627195" cy="52322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P</a:t>
            </a:r>
            <a:r>
              <a:rPr lang="en-US" altLang="ja-JP" sz="2800" baseline="-25000" dirty="0" err="1" smtClean="0"/>
              <a:t>e</a:t>
            </a:r>
            <a:r>
              <a:rPr lang="en-US" altLang="ja-JP" sz="2800" baseline="-25000" dirty="0" err="1" smtClean="0">
                <a:latin typeface="Symbol" charset="2"/>
                <a:cs typeface="Symbol" charset="2"/>
              </a:rPr>
              <a:t>m</a:t>
            </a:r>
            <a:endParaRPr kumimoji="1" lang="ja-JP" altLang="en-US" sz="28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4383385" y="5584713"/>
            <a:ext cx="3564060" cy="1136762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30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P</a:t>
            </a:r>
            <a:r>
              <a:rPr lang="en-US" altLang="ja-JP" baseline="-25000" dirty="0" err="1" smtClean="0">
                <a:latin typeface="Symbol" charset="2"/>
                <a:cs typeface="Symbol" charset="2"/>
              </a:rPr>
              <a:t>mm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 </a:t>
            </a:r>
            <a:r>
              <a:rPr lang="en-US" altLang="ja-JP" dirty="0" smtClean="0"/>
              <a:t>to order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728"/>
            <a:ext cx="9144000" cy="3133952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57200" y="1189799"/>
            <a:ext cx="646013" cy="523220"/>
          </a:xfrm>
          <a:prstGeom prst="rect">
            <a:avLst/>
          </a:prstGeom>
          <a:solidFill>
            <a:srgbClr val="C0504D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P</a:t>
            </a:r>
            <a:r>
              <a:rPr lang="en-US" altLang="ja-JP" sz="2800" baseline="-25000" dirty="0" err="1" smtClean="0">
                <a:latin typeface="Symbol" charset="2"/>
                <a:cs typeface="Symbol" charset="2"/>
              </a:rPr>
              <a:t>mm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519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mt </a:t>
            </a:r>
            <a:r>
              <a:rPr lang="en-US" altLang="ja-JP" dirty="0" smtClean="0"/>
              <a:t>to order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3" y="1897983"/>
            <a:ext cx="9049752" cy="3741348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57200" y="1033399"/>
            <a:ext cx="613168" cy="523220"/>
          </a:xfrm>
          <a:prstGeom prst="rect">
            <a:avLst/>
          </a:prstGeom>
          <a:solidFill>
            <a:srgbClr val="C0504D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</a:t>
            </a:r>
            <a:r>
              <a:rPr lang="en-US" altLang="ja-JP" sz="2800" baseline="-25000" dirty="0" smtClean="0">
                <a:latin typeface="Symbol" charset="2"/>
                <a:cs typeface="Symbol" charset="2"/>
              </a:rPr>
              <a:t>mt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7901"/>
            <a:ext cx="8229600" cy="684439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P</a:t>
            </a:r>
            <a:r>
              <a:rPr lang="en-US" altLang="ja-JP" sz="3200" baseline="-25000" dirty="0" smtClean="0">
                <a:latin typeface="Symbol" charset="2"/>
                <a:cs typeface="Symbol" charset="2"/>
              </a:rPr>
              <a:t>mt </a:t>
            </a:r>
            <a:r>
              <a:rPr lang="en-US" altLang="ja-JP" sz="3200" dirty="0" smtClean="0">
                <a:latin typeface="+mn-lt"/>
                <a:cs typeface="Symbol" charset="2"/>
              </a:rPr>
              <a:t>by </a:t>
            </a:r>
            <a:r>
              <a:rPr lang="en-US" altLang="ja-JP" sz="3200" dirty="0" smtClean="0"/>
              <a:t>E. K. </a:t>
            </a:r>
            <a:r>
              <a:rPr lang="en-US" altLang="ja-JP" sz="3200" dirty="0" err="1" smtClean="0"/>
              <a:t>Akhmedov</a:t>
            </a:r>
            <a:r>
              <a:rPr lang="en-US" altLang="ja-JP" sz="3200" dirty="0" smtClean="0"/>
              <a:t>,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T. </a:t>
            </a:r>
            <a:r>
              <a:rPr lang="en-US" altLang="ja-JP" sz="3200" dirty="0" err="1" smtClean="0"/>
              <a:t>Ohlsson</a:t>
            </a:r>
            <a:r>
              <a:rPr lang="en-US" altLang="ja-JP" sz="3200" dirty="0" smtClean="0"/>
              <a:t> et al. (JHEP04) </a:t>
            </a:r>
            <a:endParaRPr lang="ja-JP" altLang="en-US" sz="32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95" y="782341"/>
            <a:ext cx="7266172" cy="5777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734" y="1360133"/>
            <a:ext cx="4538132" cy="6399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89" y="2000125"/>
            <a:ext cx="8408611" cy="48578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81820"/>
            <a:ext cx="3577716" cy="539655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84495" y="1476905"/>
            <a:ext cx="613168" cy="523220"/>
          </a:xfrm>
          <a:prstGeom prst="rect">
            <a:avLst/>
          </a:prstGeom>
          <a:solidFill>
            <a:srgbClr val="4F81BD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P</a:t>
            </a:r>
            <a:r>
              <a:rPr lang="en-US" altLang="ja-JP" sz="2800" baseline="-25000" dirty="0" smtClean="0">
                <a:latin typeface="Symbol" charset="2"/>
                <a:cs typeface="Symbol" charset="2"/>
              </a:rPr>
              <a:t>mt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日付プレースホル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July 29, 2015</a:t>
            </a:r>
            <a:endParaRPr lang="en-US" altLang="ja-JP" smtClean="0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39939" name="フッター プレースホル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8" charset="0"/>
                <a:ea typeface="Osaka" pitchFamily="-108" charset="-128"/>
                <a:cs typeface="Osaka" pitchFamily="-108" charset="-128"/>
              </a:rPr>
              <a:t>Seminar@MITP-Crossroads...</a:t>
            </a:r>
            <a:endParaRPr lang="en-US" altLang="ja-JP" smtClean="0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2440" y="547055"/>
            <a:ext cx="4021394" cy="5486400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latin typeface="Comic Sans MS" pitchFamily="1" charset="0"/>
                <a:ea typeface="ＤＦＰ勘亭流" pitchFamily="1" charset="-128"/>
                <a:cs typeface="ＤＦＰ勘亭流" pitchFamily="1" charset="-128"/>
              </a:rPr>
              <a:t>What is the charm of the formulas?</a:t>
            </a:r>
            <a:endParaRPr lang="en-US" altLang="ja-JP" sz="5400" dirty="0">
              <a:latin typeface="Comic Sans MS"/>
              <a:cs typeface="Comic Sans MS"/>
            </a:endParaRPr>
          </a:p>
        </p:txBody>
      </p:sp>
      <p:pic>
        <p:nvPicPr>
          <p:cNvPr id="3994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457200"/>
            <a:ext cx="4192588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387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Harmony between perturbation </a:t>
            </a:r>
            <a:r>
              <a:rPr lang="en-US" altLang="ja-JP" dirty="0" smtClean="0"/>
              <a:t>theory</a:t>
            </a:r>
            <a:r>
              <a:rPr lang="en-US" altLang="ja-JP" dirty="0" smtClean="0"/>
              <a:t> and general expression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291021" y="1706644"/>
            <a:ext cx="8624792" cy="4855339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Perturbation theory is good: relative simplicity of the elements of expressions</a:t>
            </a:r>
          </a:p>
          <a:p>
            <a:r>
              <a:rPr lang="en-US" altLang="ja-JP" dirty="0" smtClean="0"/>
              <a:t>The general expression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Is good, because “structure revealing”</a:t>
            </a:r>
          </a:p>
          <a:p>
            <a:r>
              <a:rPr lang="en-US" altLang="ja-JP" dirty="0" smtClean="0"/>
              <a:t>O</a:t>
            </a:r>
            <a:r>
              <a:rPr lang="en-US" altLang="ja-JP" dirty="0" smtClean="0"/>
              <a:t>scillation in matter ~ as simple as oscillation in vacuum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5" y="3466209"/>
            <a:ext cx="8772778" cy="10939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11" charset="0"/>
                <a:ea typeface="Osaka" pitchFamily="-111" charset="-128"/>
                <a:cs typeface="Osaka" pitchFamily="-111" charset="-128"/>
              </a:rPr>
              <a:t>July 29, 2015</a:t>
            </a:r>
            <a:endParaRPr lang="en-US" altLang="ja-JP" smtClean="0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  <p:sp>
        <p:nvSpPr>
          <p:cNvPr id="69635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11" charset="0"/>
                <a:ea typeface="Osaka" pitchFamily="-111" charset="-128"/>
                <a:cs typeface="Osaka" pitchFamily="-111" charset="-128"/>
              </a:rPr>
              <a:t>Seminar@MITP-Crossroads...</a:t>
            </a:r>
            <a:endParaRPr lang="en-US" altLang="ja-JP" smtClean="0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2212" y="1219200"/>
            <a:ext cx="3886200" cy="4191000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latin typeface="Comic Sans MS"/>
                <a:ea typeface="ＤＦＰ勘亭流" pitchFamily="-111" charset="-128"/>
                <a:cs typeface="Comic Sans MS"/>
              </a:rPr>
              <a:t>How accurate is the formula? </a:t>
            </a:r>
            <a:endParaRPr lang="ja-JP" altLang="en-US" sz="5400" dirty="0" smtClean="0">
              <a:latin typeface="Comic Sans MS"/>
              <a:cs typeface="Comic Sans MS"/>
            </a:endParaRPr>
          </a:p>
        </p:txBody>
      </p:sp>
      <p:pic>
        <p:nvPicPr>
          <p:cNvPr id="69637" name="図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2" y="609600"/>
            <a:ext cx="37496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691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How accurate is the formula?: </a:t>
            </a:r>
            <a:br>
              <a:rPr lang="en-US" altLang="ja-JP" dirty="0" smtClean="0"/>
            </a:br>
            <a:r>
              <a:rPr lang="en-US" altLang="ja-JP" dirty="0" err="1" smtClean="0"/>
              <a:t>equi</a:t>
            </a:r>
            <a:r>
              <a:rPr lang="en-US" altLang="ja-JP" dirty="0" smtClean="0"/>
              <a:t>-probability contour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5" y="1982943"/>
            <a:ext cx="9079815" cy="437340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88332" y="1411082"/>
            <a:ext cx="627195" cy="523220"/>
          </a:xfrm>
          <a:prstGeom prst="rect">
            <a:avLst/>
          </a:prstGeom>
          <a:solidFill>
            <a:srgbClr val="C0504D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P</a:t>
            </a:r>
            <a:r>
              <a:rPr lang="en-US" altLang="ja-JP" sz="2800" baseline="-25000" dirty="0" err="1" smtClean="0"/>
              <a:t>e</a:t>
            </a:r>
            <a:r>
              <a:rPr lang="en-US" altLang="ja-JP" sz="2800" baseline="-25000" dirty="0" err="1" smtClean="0">
                <a:latin typeface="Symbol" charset="2"/>
                <a:cs typeface="Symbol" charset="2"/>
              </a:rPr>
              <a:t>m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86612" y="1411082"/>
            <a:ext cx="608376" cy="523220"/>
          </a:xfrm>
          <a:prstGeom prst="rect">
            <a:avLst/>
          </a:prstGeom>
          <a:solidFill>
            <a:srgbClr val="C0504D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</a:t>
            </a:r>
            <a:r>
              <a:rPr lang="en-US" altLang="ja-JP" sz="2800" baseline="-25000" dirty="0" smtClean="0"/>
              <a:t>ee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36" y="6506467"/>
            <a:ext cx="8686800" cy="30023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481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How accurate is the formula? #2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5193" y="3255084"/>
            <a:ext cx="646013" cy="523220"/>
          </a:xfrm>
          <a:prstGeom prst="rect">
            <a:avLst/>
          </a:prstGeom>
          <a:solidFill>
            <a:srgbClr val="C0504D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P</a:t>
            </a:r>
            <a:r>
              <a:rPr lang="en-US" altLang="ja-JP" sz="2800" baseline="-25000" dirty="0" err="1" smtClean="0">
                <a:latin typeface="Symbol" charset="2"/>
                <a:cs typeface="Symbol" charset="2"/>
              </a:rPr>
              <a:t>mm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70" y="1047523"/>
            <a:ext cx="6080035" cy="581047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11" charset="0"/>
                <a:ea typeface="Osaka" pitchFamily="-111" charset="-128"/>
                <a:cs typeface="Osaka" pitchFamily="-111" charset="-128"/>
              </a:rPr>
              <a:t>July 29, 2015</a:t>
            </a:r>
            <a:endParaRPr lang="en-US" altLang="ja-JP" smtClean="0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  <p:sp>
        <p:nvSpPr>
          <p:cNvPr id="157699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11" charset="0"/>
                <a:ea typeface="Osaka" pitchFamily="-111" charset="-128"/>
                <a:cs typeface="Osaka" pitchFamily="-111" charset="-128"/>
              </a:rPr>
              <a:t>Seminar@MITP-Crossroads...</a:t>
            </a:r>
            <a:endParaRPr lang="en-US" altLang="ja-JP" smtClean="0">
              <a:latin typeface="Times" pitchFamily="-111" charset="0"/>
              <a:ea typeface="Osaka" pitchFamily="-111" charset="-128"/>
              <a:cs typeface="Osaka" pitchFamily="-111" charset="-128"/>
            </a:endParaRPr>
          </a:p>
        </p:txBody>
      </p:sp>
      <p:sp>
        <p:nvSpPr>
          <p:cNvPr id="157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86987" y="457200"/>
            <a:ext cx="3811202" cy="4530436"/>
          </a:xfrm>
        </p:spPr>
        <p:txBody>
          <a:bodyPr>
            <a:normAutofit/>
          </a:bodyPr>
          <a:lstStyle/>
          <a:p>
            <a:r>
              <a:rPr lang="en-US" altLang="ja-JP" sz="4800" dirty="0" smtClean="0">
                <a:latin typeface="Comic Sans MS"/>
                <a:cs typeface="Comic Sans MS"/>
              </a:rPr>
              <a:t>Not without problem</a:t>
            </a:r>
            <a:endParaRPr lang="en-US" altLang="ja-JP" sz="3600" baseline="-25000" dirty="0">
              <a:solidFill>
                <a:schemeClr val="accent1"/>
              </a:solidFill>
            </a:endParaRPr>
          </a:p>
        </p:txBody>
      </p:sp>
      <p:pic>
        <p:nvPicPr>
          <p:cNvPr id="15770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1039" y="457200"/>
            <a:ext cx="4021254" cy="5899150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869028" y="4445214"/>
            <a:ext cx="2837213" cy="1015663"/>
          </a:xfrm>
          <a:prstGeom prst="rect">
            <a:avLst/>
          </a:prstGeom>
          <a:solidFill>
            <a:srgbClr val="008000">
              <a:alpha val="28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The problem is common for all the </a:t>
            </a:r>
            <a:r>
              <a:rPr lang="en-US" altLang="ja-JP" sz="2000" dirty="0" err="1" smtClean="0"/>
              <a:t>perturbative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framework in the market 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3743" y="436584"/>
            <a:ext cx="8605614" cy="60857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Do we understand 3 </a:t>
            </a:r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ea typeface="ＤＦＰ勘亭流" pitchFamily="-107" charset="-128"/>
                <a:cs typeface="Symbol" charset="2"/>
              </a:rPr>
              <a:t>n</a:t>
            </a:r>
            <a:r>
              <a:rPr lang="en-US" altLang="ja-JP" dirty="0" smtClean="0">
                <a:solidFill>
                  <a:srgbClr val="FF0000"/>
                </a:solidFill>
                <a:latin typeface="Symbol" charset="2"/>
                <a:ea typeface="ＤＦＰ勘亭流" pitchFamily="-107" charset="-128"/>
                <a:cs typeface="Symbol" charset="2"/>
              </a:rPr>
              <a:t> </a:t>
            </a:r>
            <a:r>
              <a:rPr lang="en-US" altLang="ja-JP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oscillations</a:t>
            </a:r>
            <a:r>
              <a:rPr lang="en-US" altLang="ja-JP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80185"/>
            <a:ext cx="8229600" cy="444597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Basic understanding achieved:</a:t>
            </a:r>
          </a:p>
          <a:p>
            <a:r>
              <a:rPr lang="en-US" altLang="ja-JP" dirty="0" smtClean="0"/>
              <a:t>See e.g., M</a:t>
            </a:r>
            <a:r>
              <a:rPr lang="en-US" altLang="ja-JP" dirty="0" smtClean="0"/>
              <a:t>. </a:t>
            </a:r>
            <a:r>
              <a:rPr lang="en-US" altLang="ja-JP" dirty="0" err="1" smtClean="0"/>
              <a:t>Blennow</a:t>
            </a:r>
            <a:r>
              <a:rPr lang="en-US" altLang="ja-JP" dirty="0" smtClean="0"/>
              <a:t> and A. Y. Smirnov,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Adv.HEP</a:t>
            </a:r>
            <a:r>
              <a:rPr lang="en-US" altLang="ja-JP" dirty="0" smtClean="0"/>
              <a:t> 2013</a:t>
            </a:r>
          </a:p>
          <a:p>
            <a:r>
              <a:rPr lang="en-US" altLang="ja-JP" dirty="0" smtClean="0">
                <a:ea typeface="ＤＦＰ勘亭流" pitchFamily="-107" charset="-128"/>
                <a:cs typeface="ＤＦＰ勘亭流" pitchFamily="-107" charset="-128"/>
              </a:rPr>
              <a:t>Of course, there is a frontier: </a:t>
            </a:r>
          </a:p>
          <a:p>
            <a:r>
              <a:rPr lang="en-US" altLang="ja-JP" dirty="0" smtClean="0">
                <a:ea typeface="ＤＦＰ勘亭流" pitchFamily="-107" charset="-128"/>
                <a:cs typeface="ＤＦＰ勘亭流" pitchFamily="-107" charset="-128"/>
              </a:rPr>
              <a:t>  high density </a:t>
            </a:r>
            <a:r>
              <a:rPr lang="en-US" altLang="ja-JP" dirty="0" err="1" smtClean="0">
                <a:latin typeface="Symbol" charset="2"/>
                <a:ea typeface="ＤＦＰ勘亭流" pitchFamily="-107" charset="-128"/>
                <a:cs typeface="Symbol" charset="2"/>
              </a:rPr>
              <a:t>n</a:t>
            </a:r>
            <a:r>
              <a:rPr lang="en-US" altLang="ja-JP" dirty="0" smtClean="0">
                <a:ea typeface="ＤＦＰ勘亭流" pitchFamily="-107" charset="-128"/>
                <a:cs typeface="ＤＦＰ勘亭流" pitchFamily="-107" charset="-128"/>
              </a:rPr>
              <a:t> oscillation, nonlinear effects</a:t>
            </a:r>
          </a:p>
          <a:p>
            <a:r>
              <a:rPr lang="en-US" altLang="ja-JP" dirty="0" smtClean="0">
                <a:ea typeface="ＤＦＰ勘亭流" pitchFamily="-107" charset="-128"/>
                <a:cs typeface="ＤＦＰ勘亭流" pitchFamily="-107" charset="-128"/>
              </a:rPr>
              <a:t>  see the wave packet</a:t>
            </a:r>
          </a:p>
          <a:p>
            <a:r>
              <a:rPr lang="en-US" altLang="ja-JP" dirty="0" smtClean="0">
                <a:ea typeface="ＤＦＰ勘亭流" pitchFamily="-107" charset="-128"/>
                <a:cs typeface="ＤＦＰ勘亭流" pitchFamily="-107" charset="-128"/>
              </a:rPr>
              <a:t>  etc.</a:t>
            </a:r>
          </a:p>
          <a:p>
            <a:endParaRPr lang="en-US" altLang="ja-JP" dirty="0" smtClean="0">
              <a:latin typeface="Comic Sans MS" pitchFamily="-107" charset="0"/>
              <a:ea typeface="ＤＦＰ勘亭流" pitchFamily="-107" charset="-128"/>
              <a:cs typeface="ＤＦＰ勘亭流" pitchFamily="-107" charset="-128"/>
            </a:endParaRPr>
          </a:p>
          <a:p>
            <a:endParaRPr lang="en-US" altLang="ja-JP" dirty="0" smtClean="0">
              <a:solidFill>
                <a:srgbClr val="008000"/>
              </a:solidFill>
              <a:latin typeface="Comic Sans MS" pitchFamily="-107" charset="0"/>
              <a:ea typeface="ＤＦＰ勘亭流" pitchFamily="-107" charset="-128"/>
              <a:cs typeface="ＤＦＰ勘亭流" pitchFamily="-107" charset="-128"/>
            </a:endParaRP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6242225" y="3461926"/>
            <a:ext cx="978408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9698" y="-1"/>
            <a:ext cx="8609446" cy="608627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Not without problem: </a:t>
            </a:r>
            <a:r>
              <a:rPr lang="en-US" altLang="ja-JP" sz="36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3600" baseline="-25000" dirty="0" smtClean="0">
                <a:latin typeface="Symbol" charset="2"/>
                <a:cs typeface="Symbol" charset="2"/>
              </a:rPr>
              <a:t>-</a:t>
            </a:r>
            <a:r>
              <a:rPr lang="en-US" altLang="ja-JP" sz="3600" dirty="0" smtClean="0">
                <a:cs typeface="Symbol" charset="2"/>
              </a:rPr>
              <a:t> and </a:t>
            </a:r>
            <a:r>
              <a:rPr lang="en-US" altLang="ja-JP" sz="36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3600" baseline="-25000" dirty="0" smtClean="0">
                <a:cs typeface="Symbol" charset="2"/>
              </a:rPr>
              <a:t>0 </a:t>
            </a:r>
            <a:r>
              <a:rPr lang="en-US" altLang="ja-JP" sz="3600" dirty="0" smtClean="0"/>
              <a:t>level crossing</a:t>
            </a:r>
            <a:endParaRPr lang="ja-JP" altLang="en-US" sz="36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10655"/>
            <a:ext cx="8381944" cy="20108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08736"/>
            <a:ext cx="8055484" cy="359967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373606" y="608626"/>
            <a:ext cx="2716284" cy="400110"/>
          </a:xfrm>
          <a:prstGeom prst="rect">
            <a:avLst/>
          </a:prstGeom>
          <a:solidFill>
            <a:srgbClr val="008000">
              <a:alpha val="28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 </a:t>
            </a:r>
            <a:r>
              <a:rPr lang="en-US" altLang="ja-JP" sz="2000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sz="2000" baseline="-25000" dirty="0" smtClean="0">
                <a:latin typeface="Symbol" charset="2"/>
                <a:cs typeface="Symbol" charset="2"/>
              </a:rPr>
              <a:t>-</a:t>
            </a:r>
            <a:r>
              <a:rPr lang="en-US" altLang="ja-JP" sz="2000" dirty="0" smtClean="0">
                <a:cs typeface="Symbol" charset="2"/>
              </a:rPr>
              <a:t> and 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2000" baseline="-25000" dirty="0" smtClean="0">
                <a:cs typeface="Symbol" charset="2"/>
              </a:rPr>
              <a:t>0 </a:t>
            </a:r>
            <a:r>
              <a:rPr kumimoji="1" lang="en-US" altLang="ja-JP" sz="2000" dirty="0" smtClean="0"/>
              <a:t> level cross !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/>
          <p:nvPr/>
        </p:nvCxnSpPr>
        <p:spPr>
          <a:xfrm rot="16200000" flipH="1">
            <a:off x="5792151" y="1435883"/>
            <a:ext cx="1417301" cy="563009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10800000" flipV="1">
            <a:off x="3124201" y="1021829"/>
            <a:ext cx="1864329" cy="1417303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87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Flavor content of 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-</a:t>
            </a:r>
            <a:r>
              <a:rPr lang="en-US" altLang="ja-JP" dirty="0" smtClean="0">
                <a:latin typeface="+mn-lt"/>
                <a:cs typeface="Symbol" charset="2"/>
              </a:rPr>
              <a:t> and </a:t>
            </a:r>
            <a:r>
              <a:rPr lang="en-US" altLang="ja-JP" dirty="0" smtClean="0">
                <a:latin typeface="Symbol" charset="2"/>
                <a:cs typeface="Symbol" charset="2"/>
              </a:rPr>
              <a:t>n</a:t>
            </a:r>
            <a:r>
              <a:rPr lang="en-US" altLang="ja-JP" baseline="-25000" dirty="0" smtClean="0">
                <a:cs typeface="Symbol" charset="2"/>
              </a:rPr>
              <a:t>0</a:t>
            </a:r>
            <a:endParaRPr lang="ja-JP" altLang="en-US" baseline="-25000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235679" y="1597472"/>
            <a:ext cx="4294585" cy="4528692"/>
          </a:xfrm>
        </p:spPr>
        <p:txBody>
          <a:bodyPr/>
          <a:lstStyle/>
          <a:p>
            <a:r>
              <a:rPr lang="en-US" altLang="ja-JP" dirty="0" smtClean="0"/>
              <a:t>Despite the failure of treating the solar resonance, the flavor content of the states  (which participate the solar resonance) are properly reproduced off resonance 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264" y="1781463"/>
            <a:ext cx="4546878" cy="4129531"/>
          </a:xfrm>
          <a:prstGeom prst="rect">
            <a:avLst/>
          </a:prstGeom>
        </p:spPr>
      </p:pic>
      <p:sp>
        <p:nvSpPr>
          <p:cNvPr id="40" name="円/楕円 39"/>
          <p:cNvSpPr/>
          <p:nvPr/>
        </p:nvSpPr>
        <p:spPr>
          <a:xfrm>
            <a:off x="8039257" y="2638448"/>
            <a:ext cx="647543" cy="543607"/>
          </a:xfrm>
          <a:prstGeom prst="ellipse">
            <a:avLst/>
          </a:prstGeom>
          <a:solidFill>
            <a:srgbClr val="FF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5774124" y="3334455"/>
            <a:ext cx="652262" cy="543607"/>
          </a:xfrm>
          <a:prstGeom prst="ellipse">
            <a:avLst/>
          </a:prstGeom>
          <a:solidFill>
            <a:srgbClr val="FF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019800" y="3985371"/>
            <a:ext cx="652262" cy="543607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034538" y="3441764"/>
            <a:ext cx="652262" cy="543607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日付プレースホル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July 29, 2015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0419" name="フッター プレースホル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Seminar@MITP-Crossroads...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25" y="838200"/>
            <a:ext cx="4114800" cy="5169804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latin typeface="Comic Sans MS"/>
                <a:ea typeface="ＤＦＰ勘亭流" pitchFamily="-107" charset="-128"/>
                <a:cs typeface="Comic Sans MS"/>
              </a:rPr>
              <a:t>Summary </a:t>
            </a:r>
            <a:endParaRPr lang="ja-JP" altLang="en-US" sz="5400" dirty="0" smtClean="0">
              <a:latin typeface="Comic Sans MS"/>
              <a:ea typeface="ＤＦＰ勘亭流" pitchFamily="-107" charset="-128"/>
              <a:cs typeface="Comic Sans MS"/>
            </a:endParaRPr>
          </a:p>
        </p:txBody>
      </p:sp>
      <p:pic>
        <p:nvPicPr>
          <p:cNvPr id="60421" name="Picture 3" descr="b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81000"/>
            <a:ext cx="4049713" cy="6180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1572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We have formulated a </a:t>
            </a:r>
            <a:r>
              <a:rPr lang="en-US" altLang="ja-JP" sz="3600" dirty="0" err="1" smtClean="0"/>
              <a:t>perturbative</a:t>
            </a:r>
            <a:r>
              <a:rPr lang="en-US" altLang="ja-JP" sz="3600" dirty="0" smtClean="0"/>
              <a:t> </a:t>
            </a:r>
            <a:r>
              <a:rPr lang="en-US" altLang="ja-JP" sz="3600" dirty="0" err="1" smtClean="0"/>
              <a:t>framewok</a:t>
            </a:r>
            <a:r>
              <a:rPr lang="en-US" altLang="ja-JP" sz="3600" dirty="0" smtClean="0"/>
              <a:t> and derived simple formulas</a:t>
            </a:r>
            <a:endParaRPr lang="ja-JP" altLang="en-US" sz="3600" baseline="-25000" dirty="0">
              <a:latin typeface="Symbol" charset="2"/>
              <a:cs typeface="Symbol" charset="2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8169"/>
            <a:ext cx="9101172" cy="175818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697" y="1663438"/>
            <a:ext cx="5512569" cy="7246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50" y="2555576"/>
            <a:ext cx="3926478" cy="75603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768" y="4030660"/>
            <a:ext cx="3152967" cy="54834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05193" y="3769050"/>
            <a:ext cx="627195" cy="523220"/>
          </a:xfrm>
          <a:prstGeom prst="rect">
            <a:avLst/>
          </a:prstGeom>
          <a:solidFill>
            <a:srgbClr val="C0504D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P</a:t>
            </a:r>
            <a:r>
              <a:rPr lang="en-US" altLang="ja-JP" sz="2800" baseline="-25000" dirty="0" err="1" smtClean="0"/>
              <a:t>e</a:t>
            </a:r>
            <a:r>
              <a:rPr lang="en-US" altLang="ja-JP" sz="2800" baseline="-25000" dirty="0" err="1" smtClean="0">
                <a:latin typeface="Symbol" charset="2"/>
                <a:cs typeface="Symbol" charset="2"/>
              </a:rPr>
              <a:t>m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012" y="1663438"/>
            <a:ext cx="608376" cy="523220"/>
          </a:xfrm>
          <a:prstGeom prst="rect">
            <a:avLst/>
          </a:prstGeom>
          <a:solidFill>
            <a:srgbClr val="C0504D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</a:t>
            </a:r>
            <a:r>
              <a:rPr lang="en-US" altLang="ja-JP" sz="2800" baseline="-25000" dirty="0" smtClean="0"/>
              <a:t>ee</a:t>
            </a:r>
            <a:endParaRPr kumimoji="1" lang="ja-JP" altLang="en-US" sz="28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620" y="3125322"/>
            <a:ext cx="3163222" cy="676276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rot="16200000" flipV="1">
            <a:off x="6605884" y="2416003"/>
            <a:ext cx="1127620" cy="29101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0737" y="0"/>
            <a:ext cx="8595895" cy="129652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Some insights,</a:t>
            </a:r>
            <a:r>
              <a:rPr lang="en-US" altLang="ja-JP" dirty="0" smtClean="0"/>
              <a:t> problems, .. (personal opinion)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0737" y="1494969"/>
            <a:ext cx="8595895" cy="536303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So far P theorists (incl. myself) were lazy..</a:t>
            </a:r>
            <a:endParaRPr lang="en-US" altLang="ja-JP" dirty="0" smtClean="0"/>
          </a:p>
          <a:p>
            <a:r>
              <a:rPr lang="en-US" altLang="ja-JP" dirty="0" smtClean="0"/>
              <a:t>I mean, produced lengthy formulas, but didn’t try to make them simpler by combining terms</a:t>
            </a:r>
          </a:p>
          <a:p>
            <a:r>
              <a:rPr lang="en-US" altLang="ja-JP" dirty="0" smtClean="0"/>
              <a:t>What is the real merit of doing it?</a:t>
            </a:r>
          </a:p>
          <a:p>
            <a:r>
              <a:rPr lang="en-US" altLang="ja-JP" dirty="0" smtClean="0"/>
              <a:t>Resulting formula=general form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by which the meaning of the elements, V for example, are clear</a:t>
            </a:r>
          </a:p>
          <a:p>
            <a:endParaRPr lang="en-US" altLang="ja-JP" dirty="0" smtClean="0"/>
          </a:p>
          <a:p>
            <a:endParaRPr lang="en-US" altLang="ja-JP" dirty="0" smtClean="0">
              <a:solidFill>
                <a:srgbClr val="FF6600"/>
              </a:solidFill>
              <a:sym typeface="Wingdings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155" y="4630432"/>
            <a:ext cx="6242481" cy="77844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0737" y="0"/>
            <a:ext cx="8595895" cy="129652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Some insights,</a:t>
            </a:r>
            <a:r>
              <a:rPr lang="en-US" altLang="ja-JP" dirty="0" smtClean="0"/>
              <a:t> problems, .. (personal opinion)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0737" y="1433047"/>
            <a:ext cx="8595895" cy="4923303"/>
          </a:xfrm>
        </p:spPr>
        <p:txBody>
          <a:bodyPr/>
          <a:lstStyle/>
          <a:p>
            <a:r>
              <a:rPr lang="en-US" altLang="ja-JP" dirty="0" smtClean="0"/>
              <a:t>In any way, you can calculate higher order </a:t>
            </a:r>
          </a:p>
          <a:p>
            <a:r>
              <a:rPr lang="en-US" altLang="ja-JP" dirty="0" smtClean="0"/>
              <a:t>The real issue is whether the expression remains simple and compact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renormalization to order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baseline="30000" dirty="0" smtClean="0">
                <a:sym typeface="Wingdings"/>
              </a:rPr>
              <a:t>2</a:t>
            </a:r>
            <a:r>
              <a:rPr lang="en-US" altLang="ja-JP" dirty="0" smtClean="0">
                <a:sym typeface="Wingdings"/>
              </a:rPr>
              <a:t> ? </a:t>
            </a:r>
          </a:p>
          <a:p>
            <a:r>
              <a:rPr lang="en-US" altLang="ja-JP" dirty="0" smtClean="0">
                <a:solidFill>
                  <a:srgbClr val="FF6600"/>
                </a:solidFill>
                <a:sym typeface="Wingdings"/>
              </a:rPr>
              <a:t>I suspect YES</a:t>
            </a:r>
          </a:p>
          <a:p>
            <a:r>
              <a:rPr lang="en-US" altLang="ja-JP" dirty="0" smtClean="0">
                <a:sym typeface="Wingdings"/>
              </a:rPr>
              <a:t>To all order P has simple general form</a:t>
            </a:r>
          </a:p>
          <a:p>
            <a:r>
              <a:rPr lang="en-US" altLang="ja-JP" dirty="0" smtClean="0">
                <a:sym typeface="Wingdings"/>
              </a:rPr>
              <a:t>Order 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dirty="0" smtClean="0">
                <a:sym typeface="Wingdings"/>
              </a:rPr>
              <a:t> OK, so probably OK to order 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altLang="ja-JP" baseline="30000" dirty="0" err="1" smtClean="0">
                <a:cs typeface="Symbol" charset="2"/>
                <a:sym typeface="Wingdings"/>
              </a:rPr>
              <a:t>N</a:t>
            </a:r>
            <a:r>
              <a:rPr lang="en-US" altLang="ja-JP" baseline="30000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altLang="ja-JP" dirty="0" smtClean="0">
                <a:cs typeface="Symbol" charset="2"/>
                <a:sym typeface="Wingdings"/>
              </a:rPr>
              <a:t>(my guess)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19" y="3166643"/>
            <a:ext cx="6242481" cy="77844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日付プレースホル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12" charset="0"/>
                <a:ea typeface="Osaka" pitchFamily="-112" charset="-128"/>
                <a:cs typeface="Osaka" pitchFamily="-112" charset="-128"/>
              </a:rPr>
              <a:t>July 29, 2015</a:t>
            </a:r>
            <a:endParaRPr lang="en-US" altLang="ja-JP" smtClean="0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48131" name="フッター プレースホル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12" charset="0"/>
                <a:ea typeface="Osaka" pitchFamily="-112" charset="-128"/>
                <a:cs typeface="Osaka" pitchFamily="-112" charset="-128"/>
              </a:rPr>
              <a:t>Seminar@MITP-Crossroads...</a:t>
            </a:r>
            <a:endParaRPr lang="en-US" altLang="ja-JP" smtClean="0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481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48200" y="609600"/>
            <a:ext cx="4038600" cy="4722011"/>
          </a:xfrm>
        </p:spPr>
        <p:txBody>
          <a:bodyPr/>
          <a:lstStyle/>
          <a:p>
            <a:r>
              <a:rPr lang="en-US" altLang="ja-JP" sz="6000" dirty="0" smtClean="0">
                <a:latin typeface="Comic Sans MS"/>
                <a:ea typeface="ＤＦＰ勘亭流" pitchFamily="-112" charset="-128"/>
                <a:cs typeface="Comic Sans MS"/>
              </a:rPr>
              <a:t>Back up slides</a:t>
            </a:r>
            <a:endParaRPr lang="ja-JP" altLang="en-US" sz="6000" dirty="0" smtClean="0">
              <a:latin typeface="Comic Sans MS"/>
              <a:ea typeface="ＤＦＰ勘亭流" pitchFamily="-112" charset="-128"/>
              <a:cs typeface="Comic Sans MS"/>
            </a:endParaRPr>
          </a:p>
        </p:txBody>
      </p:sp>
      <p:pic>
        <p:nvPicPr>
          <p:cNvPr id="48133" name="Picture 1027" descr="b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81000"/>
            <a:ext cx="3810000" cy="5964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41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√</a:t>
            </a:r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dirty="0" smtClean="0"/>
              <a:t> perturbation theory: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e</a:t>
            </a:r>
            <a:r>
              <a:rPr lang="en-US" altLang="ja-JP" baseline="-25000" dirty="0" err="1" smtClean="0">
                <a:latin typeface="Symbol" charset="2"/>
                <a:cs typeface="Symbol" charset="2"/>
              </a:rPr>
              <a:t>m</a:t>
            </a:r>
            <a:endParaRPr lang="ja-JP" alt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8729"/>
            <a:ext cx="8249737" cy="367730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91154"/>
            <a:ext cx="8229600" cy="57664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√</a:t>
            </a:r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dirty="0" smtClean="0"/>
              <a:t> perturbation theory: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>
                <a:latin typeface="Symbol" charset="2"/>
                <a:cs typeface="Symbol" charset="2"/>
              </a:rPr>
              <a:t>mm</a:t>
            </a:r>
            <a:endParaRPr lang="ja-JP" alt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4453"/>
            <a:ext cx="4700478" cy="191856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751" y="2753016"/>
            <a:ext cx="5360049" cy="41191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3743" y="132298"/>
            <a:ext cx="8605614" cy="54859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Can we solve 3 </a:t>
            </a:r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ea typeface="ＤＦＰ勘亭流" pitchFamily="-107" charset="-128"/>
                <a:cs typeface="Symbol" charset="2"/>
              </a:rPr>
              <a:t>n</a:t>
            </a:r>
            <a:r>
              <a:rPr lang="en-US" altLang="ja-JP" dirty="0" smtClean="0">
                <a:solidFill>
                  <a:srgbClr val="FF0000"/>
                </a:solidFill>
                <a:latin typeface="Symbol" charset="2"/>
                <a:ea typeface="ＤＦＰ勘亭流" pitchFamily="-107" charset="-128"/>
                <a:cs typeface="Symbol" charset="2"/>
              </a:rPr>
              <a:t> </a:t>
            </a:r>
            <a:r>
              <a:rPr lang="en-US" altLang="ja-JP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oscillations</a:t>
            </a:r>
            <a:r>
              <a:rPr lang="en-US" altLang="ja-JP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3743" y="2220480"/>
            <a:ext cx="8403057" cy="4135870"/>
          </a:xfrm>
        </p:spPr>
        <p:txBody>
          <a:bodyPr/>
          <a:lstStyle/>
          <a:p>
            <a:r>
              <a:rPr lang="en-US" altLang="ja-JP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Numerically, Yes !</a:t>
            </a:r>
            <a:r>
              <a:rPr lang="en-US" altLang="ja-JP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 Simple to </a:t>
            </a:r>
            <a:r>
              <a:rPr lang="en-US" altLang="ja-JP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solve </a:t>
            </a:r>
          </a:p>
          <a:p>
            <a:endParaRPr lang="en-US" altLang="ja-JP" dirty="0" smtClean="0">
              <a:latin typeface="Comic Sans MS" pitchFamily="-107" charset="0"/>
              <a:ea typeface="ＤＦＰ勘亭流" pitchFamily="-107" charset="-128"/>
              <a:cs typeface="ＤＦＰ勘亭流" pitchFamily="-107" charset="-128"/>
            </a:endParaRPr>
          </a:p>
          <a:p>
            <a:r>
              <a:rPr lang="en-US" altLang="ja-JP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How about analytically ? amazingly YES ! (for constant matter density) see next page</a:t>
            </a:r>
          </a:p>
          <a:p>
            <a:endParaRPr lang="en-US" altLang="ja-JP" dirty="0" smtClean="0">
              <a:latin typeface="Comic Sans MS" pitchFamily="-107" charset="0"/>
              <a:ea typeface="ＤＦＰ勘亭流" pitchFamily="-107" charset="-128"/>
              <a:cs typeface="ＤＦＰ勘亭流" pitchFamily="-107" charset="-128"/>
            </a:endParaRPr>
          </a:p>
          <a:p>
            <a:r>
              <a:rPr lang="en-US" altLang="ja-JP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Illuminating ? You will see..</a:t>
            </a:r>
          </a:p>
          <a:p>
            <a:endParaRPr lang="en-US" altLang="ja-JP" dirty="0" smtClean="0">
              <a:solidFill>
                <a:srgbClr val="008000"/>
              </a:solidFill>
              <a:latin typeface="Comic Sans MS" pitchFamily="-107" charset="0"/>
              <a:ea typeface="ＤＦＰ勘亭流" pitchFamily="-107" charset="-128"/>
              <a:cs typeface="ＤＦＰ勘亭流" pitchFamily="-107" charset="-128"/>
            </a:endParaRP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2101596" y="4431190"/>
            <a:ext cx="978408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01596" y="995147"/>
            <a:ext cx="5309185" cy="954107"/>
          </a:xfrm>
          <a:prstGeom prst="rect">
            <a:avLst/>
          </a:prstGeom>
          <a:solidFill>
            <a:srgbClr val="C0504D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From now on restrict myself to LBL settings (</a:t>
            </a:r>
            <a:r>
              <a:rPr kumimoji="1" lang="en-US" altLang="ja-JP" sz="2800" dirty="0" smtClean="0">
                <a:latin typeface="Symbol" charset="2"/>
                <a:cs typeface="Symbol" charset="2"/>
              </a:rPr>
              <a:t>D</a:t>
            </a:r>
            <a:r>
              <a:rPr kumimoji="1" lang="en-US" altLang="ja-JP" sz="2800" dirty="0" smtClean="0"/>
              <a:t>m</a:t>
            </a:r>
            <a:r>
              <a:rPr kumimoji="1" lang="en-US" altLang="ja-JP" sz="2800" baseline="30000" dirty="0" smtClean="0"/>
              <a:t>2</a:t>
            </a:r>
            <a:r>
              <a:rPr kumimoji="1" lang="en-US" altLang="ja-JP" sz="2800" baseline="-25000" dirty="0" smtClean="0"/>
              <a:t>atm</a:t>
            </a:r>
            <a:r>
              <a:rPr kumimoji="1" lang="en-US" altLang="ja-JP" sz="2800" dirty="0" smtClean="0"/>
              <a:t> scale oscillations)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605" y="2220480"/>
            <a:ext cx="1561752" cy="689009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日付プレースホル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-112" charset="0"/>
                <a:ea typeface="Osaka" pitchFamily="-112" charset="-128"/>
                <a:cs typeface="Osaka" pitchFamily="-112" charset="-128"/>
              </a:rPr>
              <a:t>July 29, 2015</a:t>
            </a:r>
            <a:endParaRPr lang="en-US" altLang="ja-JP" smtClean="0">
              <a:latin typeface="Arial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56323" name="フッター プレースホル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-112" charset="0"/>
                <a:ea typeface="Osaka" pitchFamily="-112" charset="-128"/>
                <a:cs typeface="Osaka" pitchFamily="-112" charset="-128"/>
              </a:rPr>
              <a:t>Seminar@MITP-Crossroads...</a:t>
            </a:r>
            <a:endParaRPr lang="en-US" altLang="ja-JP" smtClean="0">
              <a:latin typeface="Arial" pitchFamily="-112" charset="0"/>
              <a:ea typeface="Osaka" pitchFamily="-112" charset="-128"/>
              <a:cs typeface="Osaka" pitchFamily="-112" charset="-128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3425" y="717550"/>
            <a:ext cx="4291746" cy="5638800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solidFill>
                  <a:srgbClr val="FF0000"/>
                </a:solidFill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Exact</a:t>
            </a:r>
            <a:r>
              <a:rPr lang="en-US" altLang="ja-JP" sz="5400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 formula for  oscillation probability in matter</a:t>
            </a:r>
            <a:endParaRPr lang="ja-JP" altLang="en-US" sz="5400" dirty="0" smtClean="0"/>
          </a:p>
        </p:txBody>
      </p:sp>
      <p:pic>
        <p:nvPicPr>
          <p:cNvPr id="563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8175" y="457200"/>
            <a:ext cx="3905250" cy="586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788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Kimura-</a:t>
            </a:r>
            <a:r>
              <a:rPr lang="en-US" altLang="ja-JP" dirty="0" err="1" smtClean="0"/>
              <a:t>Takamura-Yokomakura</a:t>
            </a:r>
            <a:r>
              <a:rPr lang="en-US" altLang="ja-JP" dirty="0" smtClean="0"/>
              <a:t> formula</a:t>
            </a:r>
            <a:endParaRPr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July 29, 2015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Seminar@MITP-Crossroads...</a:t>
            </a:r>
            <a:endParaRPr lang="en-US" altLang="ja-JP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70" y="1171353"/>
            <a:ext cx="4500919" cy="50602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43" y="1924080"/>
            <a:ext cx="4623176" cy="286595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42" y="4915233"/>
            <a:ext cx="4136757" cy="1942768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3581399" y="1924080"/>
            <a:ext cx="715299" cy="428528"/>
          </a:xfrm>
          <a:prstGeom prst="ellipse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59942" y="4915233"/>
            <a:ext cx="715299" cy="428528"/>
          </a:xfrm>
          <a:prstGeom prst="ellipse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59942" y="5496161"/>
            <a:ext cx="715299" cy="428528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223749" y="4047063"/>
            <a:ext cx="715299" cy="428528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889" y="1924080"/>
            <a:ext cx="3666309" cy="236968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345" y="4475590"/>
            <a:ext cx="4105655" cy="177979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7424" y="1030663"/>
            <a:ext cx="1185637" cy="646711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7333293" y="986687"/>
            <a:ext cx="1539905" cy="369332"/>
          </a:xfrm>
          <a:prstGeom prst="rect">
            <a:avLst/>
          </a:prstGeom>
          <a:solidFill>
            <a:srgbClr val="4F81BD">
              <a:alpha val="34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PLB, PRD 2002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July 29, 2015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222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Seminar@MITP-Crossroads...</a:t>
            </a:r>
            <a:endParaRPr lang="en-US" altLang="ja-JP" smtClean="0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02519"/>
            <a:ext cx="4419600" cy="4771160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latin typeface="Comic Sans MS" pitchFamily="-107" charset="0"/>
              </a:rPr>
              <a:t>Perturbation theory</a:t>
            </a:r>
            <a:endParaRPr lang="en-US" altLang="ja-JP" sz="5400" dirty="0" smtClean="0">
              <a:latin typeface="Comic Sans MS" pitchFamily="-107" charset="0"/>
            </a:endParaRPr>
          </a:p>
        </p:txBody>
      </p:sp>
      <p:pic>
        <p:nvPicPr>
          <p:cNvPr id="52229" name="Picture 3" descr="b0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457200"/>
            <a:ext cx="3887788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423" y="-1"/>
            <a:ext cx="8783531" cy="1455279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There were a lot of activities in </a:t>
            </a:r>
            <a:r>
              <a:rPr lang="en-US" altLang="ja-JP" sz="3600" dirty="0" err="1" smtClean="0"/>
              <a:t>perturbative</a:t>
            </a:r>
            <a:r>
              <a:rPr lang="en-US" altLang="ja-JP" sz="3600" dirty="0" smtClean="0"/>
              <a:t> treatment of neutrino oscillations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423" y="1627265"/>
            <a:ext cx="8488377" cy="5094209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If matter effect of small, “matter </a:t>
            </a:r>
            <a:r>
              <a:rPr lang="en-US" altLang="ja-JP" dirty="0" err="1" smtClean="0"/>
              <a:t>pertubation</a:t>
            </a:r>
            <a:r>
              <a:rPr lang="en-US" altLang="ja-JP" dirty="0" smtClean="0"/>
              <a:t>”: a/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m</a:t>
            </a:r>
            <a:r>
              <a:rPr lang="en-US" altLang="ja-JP" baseline="-25000" dirty="0" smtClean="0"/>
              <a:t>31</a:t>
            </a:r>
            <a:r>
              <a:rPr lang="en-US" altLang="ja-JP" baseline="30000" dirty="0" smtClean="0"/>
              <a:t>2     </a:t>
            </a:r>
            <a:r>
              <a:rPr lang="en-US" altLang="ja-JP" dirty="0" smtClean="0"/>
              <a:t>(a=2√2G</a:t>
            </a:r>
            <a:r>
              <a:rPr lang="en-US" altLang="ja-JP" baseline="-25000" dirty="0" smtClean="0"/>
              <a:t>F</a:t>
            </a:r>
            <a:r>
              <a:rPr lang="en-US" altLang="ja-JP" dirty="0" smtClean="0"/>
              <a:t>N</a:t>
            </a:r>
            <a:r>
              <a:rPr lang="en-US" altLang="ja-JP" baseline="-25000" dirty="0" smtClean="0"/>
              <a:t>e</a:t>
            </a:r>
            <a:r>
              <a:rPr lang="en-US" altLang="ja-JP" dirty="0" smtClean="0"/>
              <a:t>E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If distance is short, “short distance expansion”:  (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m</a:t>
            </a:r>
            <a:r>
              <a:rPr lang="en-US" altLang="ja-JP" baseline="-25000" dirty="0" smtClean="0"/>
              <a:t>31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L /E ) &lt;&lt; 1</a:t>
            </a:r>
          </a:p>
          <a:p>
            <a:r>
              <a:rPr lang="en-US" altLang="ja-JP" dirty="0" smtClean="0">
                <a:solidFill>
                  <a:srgbClr val="008000"/>
                </a:solidFill>
              </a:rPr>
              <a:t>If generic, most often used expansion parameters are: </a:t>
            </a:r>
            <a:r>
              <a:rPr lang="en-US" altLang="ja-JP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dirty="0" smtClean="0">
                <a:solidFill>
                  <a:srgbClr val="FF6600"/>
                </a:solidFill>
              </a:rPr>
              <a:t>m</a:t>
            </a:r>
            <a:r>
              <a:rPr lang="en-US" altLang="ja-JP" baseline="-25000" dirty="0" smtClean="0">
                <a:solidFill>
                  <a:srgbClr val="FF6600"/>
                </a:solidFill>
              </a:rPr>
              <a:t>21</a:t>
            </a:r>
            <a:r>
              <a:rPr lang="en-US" altLang="ja-JP" baseline="30000" dirty="0" smtClean="0">
                <a:solidFill>
                  <a:srgbClr val="FF6600"/>
                </a:solidFill>
              </a:rPr>
              <a:t>2</a:t>
            </a:r>
            <a:r>
              <a:rPr lang="en-US" altLang="ja-JP" dirty="0" smtClean="0">
                <a:solidFill>
                  <a:srgbClr val="FF6600"/>
                </a:solidFill>
              </a:rPr>
              <a:t> /</a:t>
            </a:r>
            <a:r>
              <a:rPr lang="en-US" altLang="ja-JP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dirty="0" smtClean="0">
                <a:solidFill>
                  <a:srgbClr val="FF6600"/>
                </a:solidFill>
              </a:rPr>
              <a:t>m</a:t>
            </a:r>
            <a:r>
              <a:rPr lang="en-US" altLang="ja-JP" baseline="-25000" dirty="0" smtClean="0">
                <a:solidFill>
                  <a:srgbClr val="FF6600"/>
                </a:solidFill>
              </a:rPr>
              <a:t>31</a:t>
            </a:r>
            <a:r>
              <a:rPr lang="en-US" altLang="ja-JP" baseline="30000" dirty="0" smtClean="0">
                <a:solidFill>
                  <a:srgbClr val="FF6600"/>
                </a:solidFill>
              </a:rPr>
              <a:t>2 </a:t>
            </a:r>
            <a:r>
              <a:rPr lang="en-US" altLang="ja-JP" dirty="0" smtClean="0">
                <a:solidFill>
                  <a:srgbClr val="FF6600"/>
                </a:solidFill>
              </a:rPr>
              <a:t>, and sin</a:t>
            </a:r>
            <a:r>
              <a:rPr lang="en-US" altLang="ja-JP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q</a:t>
            </a:r>
            <a:r>
              <a:rPr lang="en-US" altLang="ja-JP" baseline="-25000" dirty="0" smtClean="0">
                <a:solidFill>
                  <a:srgbClr val="FF6600"/>
                </a:solidFill>
              </a:rPr>
              <a:t>13 </a:t>
            </a:r>
          </a:p>
          <a:p>
            <a:r>
              <a:rPr lang="en-US" altLang="ja-JP" dirty="0" smtClean="0"/>
              <a:t>Panoramic reference: </a:t>
            </a:r>
            <a:r>
              <a:rPr lang="en-US" altLang="ja-JP" dirty="0" smtClean="0"/>
              <a:t>E. K. </a:t>
            </a:r>
            <a:r>
              <a:rPr lang="en-US" altLang="ja-JP" dirty="0" err="1" smtClean="0"/>
              <a:t>Akhmedov</a:t>
            </a:r>
            <a:r>
              <a:rPr lang="en-US" altLang="ja-JP" dirty="0" smtClean="0"/>
              <a:t>, R. Johansson, M. Lindner, T. </a:t>
            </a:r>
            <a:r>
              <a:rPr lang="en-US" altLang="ja-JP" dirty="0" err="1" smtClean="0"/>
              <a:t>Ohlsson</a:t>
            </a:r>
            <a:r>
              <a:rPr lang="en-US" altLang="ja-JP" dirty="0" smtClean="0"/>
              <a:t> and T. </a:t>
            </a:r>
            <a:r>
              <a:rPr lang="en-US" altLang="ja-JP" dirty="0" err="1" smtClean="0"/>
              <a:t>Schwetz</a:t>
            </a:r>
            <a:r>
              <a:rPr lang="en-US" altLang="ja-JP" dirty="0" smtClean="0"/>
              <a:t>, JHEP 2004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29,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Seminar@MITP-Crossroads...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28814</TotalTime>
  <Words>1741</Words>
  <Application>Microsoft Macintosh PowerPoint</Application>
  <PresentationFormat>画面に合わせる (4:3)</PresentationFormat>
  <Paragraphs>263</Paragraphs>
  <Slides>48</Slides>
  <Notes>12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49" baseType="lpstr">
      <vt:lpstr>Office テーマ</vt:lpstr>
      <vt:lpstr>The Most Compact Formulas for Neutrino Oscillation Probabilities in Matter</vt:lpstr>
      <vt:lpstr>n physics at crossroads</vt:lpstr>
      <vt:lpstr>3 n mixing: nature’s choice </vt:lpstr>
      <vt:lpstr>Do we understand 3 n oscillations?</vt:lpstr>
      <vt:lpstr>Can we solve 3 n oscillations?</vt:lpstr>
      <vt:lpstr>Exact formula for  oscillation probability in matter</vt:lpstr>
      <vt:lpstr>Kimura-Takamura-Yokomakura formula</vt:lpstr>
      <vt:lpstr>Perturbation theory</vt:lpstr>
      <vt:lpstr>There were a lot of activities in perturbative treatment of neutrino oscillations</vt:lpstr>
      <vt:lpstr>Issues and limitations of the perturbative treatment</vt:lpstr>
      <vt:lpstr>s13=√e vs. s13=e perturbation theories</vt:lpstr>
      <vt:lpstr>Nature is simple: unique expansion parameter e!</vt:lpstr>
      <vt:lpstr>e = Dm221 / Dm231 ~ 0.03 as a unique expansion parameter</vt:lpstr>
      <vt:lpstr>Simple and Compact formula for oscillation probability in matter</vt:lpstr>
      <vt:lpstr>What we want to do</vt:lpstr>
      <vt:lpstr>In a nutshell, </vt:lpstr>
      <vt:lpstr>Helio- perturbation theory</vt:lpstr>
      <vt:lpstr>Helio P theory (expansion by e)</vt:lpstr>
      <vt:lpstr>Renormalized helio-perturbation theory</vt:lpstr>
      <vt:lpstr>Diagonalization of tilde{H}  Hat basis</vt:lpstr>
      <vt:lpstr>There are  two ways to compute P: V-matrix &amp; S-matrix methods</vt:lpstr>
      <vt:lpstr>S-matrix method: Doing perturbation theory with hat basis</vt:lpstr>
      <vt:lpstr>V matrix method</vt:lpstr>
      <vt:lpstr>Inverting nmi = […] n(hat)I to obtain </vt:lpstr>
      <vt:lpstr>V matrix result</vt:lpstr>
      <vt:lpstr>3 n level crossing diagram</vt:lpstr>
      <vt:lpstr>Then, use the general formula</vt:lpstr>
      <vt:lpstr>How simple is our formula?</vt:lpstr>
      <vt:lpstr>Pee and Pem to order e </vt:lpstr>
      <vt:lpstr>M.Freund PRD01</vt:lpstr>
      <vt:lpstr>Pmm to order e </vt:lpstr>
      <vt:lpstr>Pmt to order e </vt:lpstr>
      <vt:lpstr>Pmt by E. K. Akhmedov, T. Ohlsson et al. (JHEP04) </vt:lpstr>
      <vt:lpstr>What is the charm of the formulas?</vt:lpstr>
      <vt:lpstr>Harmony between perturbation theory and general expression</vt:lpstr>
      <vt:lpstr>How accurate is the formula? </vt:lpstr>
      <vt:lpstr>How accurate is the formula?:  equi-probability contour</vt:lpstr>
      <vt:lpstr>How accurate is the formula? #2</vt:lpstr>
      <vt:lpstr>Not without problem</vt:lpstr>
      <vt:lpstr>Not without problem: n- and n0 level crossing</vt:lpstr>
      <vt:lpstr>Flavor content of  n- and n0</vt:lpstr>
      <vt:lpstr>Summary </vt:lpstr>
      <vt:lpstr>We have formulated a perturbative framewok and derived simple formulas</vt:lpstr>
      <vt:lpstr>Some insights, problems, .. (personal opinion)</vt:lpstr>
      <vt:lpstr>Some insights, problems, .. (personal opinion)</vt:lpstr>
      <vt:lpstr>Back up slides</vt:lpstr>
      <vt:lpstr>√e perturbation theory: Pem</vt:lpstr>
      <vt:lpstr>√e perturbation theory: Pmm</vt:lpstr>
    </vt:vector>
  </TitlesOfParts>
  <Company>首都大学東京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南方 久和</dc:creator>
  <cp:lastModifiedBy>南方 久和</cp:lastModifiedBy>
  <cp:revision>201</cp:revision>
  <dcterms:created xsi:type="dcterms:W3CDTF">2015-07-27T07:08:00Z</dcterms:created>
  <dcterms:modified xsi:type="dcterms:W3CDTF">2015-07-29T08:48:29Z</dcterms:modified>
</cp:coreProperties>
</file>