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1"/>
  </p:notesMasterIdLst>
  <p:sldIdLst>
    <p:sldId id="567" r:id="rId2"/>
    <p:sldId id="1151" r:id="rId3"/>
    <p:sldId id="1148" r:id="rId4"/>
    <p:sldId id="1116" r:id="rId5"/>
    <p:sldId id="1147" r:id="rId6"/>
    <p:sldId id="1166" r:id="rId7"/>
    <p:sldId id="1143" r:id="rId8"/>
    <p:sldId id="1089" r:id="rId9"/>
    <p:sldId id="1167" r:id="rId10"/>
    <p:sldId id="1088" r:id="rId11"/>
    <p:sldId id="1135" r:id="rId12"/>
    <p:sldId id="1122" r:id="rId13"/>
    <p:sldId id="1092" r:id="rId14"/>
    <p:sldId id="1157" r:id="rId15"/>
    <p:sldId id="1154" r:id="rId16"/>
    <p:sldId id="1113" r:id="rId17"/>
    <p:sldId id="1086" r:id="rId18"/>
    <p:sldId id="1112" r:id="rId19"/>
    <p:sldId id="1121" r:id="rId20"/>
    <p:sldId id="1169" r:id="rId21"/>
    <p:sldId id="1149" r:id="rId22"/>
    <p:sldId id="1165" r:id="rId23"/>
    <p:sldId id="1127" r:id="rId24"/>
    <p:sldId id="1128" r:id="rId25"/>
    <p:sldId id="1129" r:id="rId26"/>
    <p:sldId id="1140" r:id="rId27"/>
    <p:sldId id="1131" r:id="rId28"/>
    <p:sldId id="1161" r:id="rId29"/>
    <p:sldId id="1163" r:id="rId30"/>
    <p:sldId id="1158" r:id="rId31"/>
    <p:sldId id="1168" r:id="rId32"/>
    <p:sldId id="1130" r:id="rId33"/>
    <p:sldId id="1144" r:id="rId34"/>
    <p:sldId id="1136" r:id="rId35"/>
    <p:sldId id="1171" r:id="rId36"/>
    <p:sldId id="1145" r:id="rId37"/>
    <p:sldId id="1137" r:id="rId38"/>
    <p:sldId id="1124" r:id="rId39"/>
    <p:sldId id="1138" r:id="rId40"/>
    <p:sldId id="1141" r:id="rId41"/>
    <p:sldId id="1139" r:id="rId42"/>
    <p:sldId id="1125" r:id="rId43"/>
    <p:sldId id="1133" r:id="rId44"/>
    <p:sldId id="1126" r:id="rId45"/>
    <p:sldId id="1164" r:id="rId46"/>
    <p:sldId id="1160" r:id="rId47"/>
    <p:sldId id="1132" r:id="rId48"/>
    <p:sldId id="1142" r:id="rId49"/>
    <p:sldId id="1146" r:id="rId5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00"/>
    <a:srgbClr val="FF9900"/>
    <a:srgbClr val="0000FF"/>
    <a:srgbClr val="0033CC"/>
    <a:srgbClr val="33CC33"/>
    <a:srgbClr val="00FF99"/>
    <a:srgbClr val="FFCC99"/>
    <a:srgbClr val="00FFFF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21" autoAdjust="0"/>
    <p:restoredTop sz="94660"/>
  </p:normalViewPr>
  <p:slideViewPr>
    <p:cSldViewPr snapToGrid="0" snapToObjects="1">
      <p:cViewPr>
        <p:scale>
          <a:sx n="66" d="100"/>
          <a:sy n="66" d="100"/>
        </p:scale>
        <p:origin x="-734" y="-278"/>
      </p:cViewPr>
      <p:guideLst>
        <p:guide orient="horz" pos="216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2395"/>
    </p:cViewPr>
  </p:sorterViewPr>
  <p:notesViewPr>
    <p:cSldViewPr snapToGrid="0" snapToObjects="1">
      <p:cViewPr varScale="1">
        <p:scale>
          <a:sx n="58" d="100"/>
          <a:sy n="58" d="100"/>
        </p:scale>
        <p:origin x="-1686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A5D9A9F-7BD7-4B52-97D5-2C8DF8C8A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5D9A9F-7BD7-4B52-97D5-2C8DF8C8A16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BE6C7-92B5-41ED-87D1-1726F0AA5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E5739-EAF4-44BC-9076-91680DD54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7905C-6FD8-46EB-A7A1-729EF0F9E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6F193-B8A1-40BB-9525-0EDFCE5AF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9A37D-243E-499E-9740-E5BC9C418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E48AF-4B43-407D-B5F4-8C47359BC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61037-D674-44EF-B2CE-1F678DD61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773C1-9A25-4E43-8435-29BE4C5C9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9583E-7D23-4BC7-8345-95332ED29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DE759-C38A-4B59-A5D0-074D28B22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26494-B746-4809-A7BA-4AC9A858B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3F4588EB-C056-4F9E-A48D-910DBCC4B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"/>
          <p:cNvSpPr>
            <a:spLocks noChangeArrowheads="1"/>
          </p:cNvSpPr>
          <p:nvPr/>
        </p:nvSpPr>
        <p:spPr bwMode="auto">
          <a:xfrm>
            <a:off x="-10948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 rot="21276551">
            <a:off x="384412" y="2001975"/>
            <a:ext cx="8440931" cy="17147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Status and Perspectives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pic>
        <p:nvPicPr>
          <p:cNvPr id="9" name="Picture 8" descr="mpg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77125" y="4932170"/>
            <a:ext cx="1441899" cy="1609968"/>
          </a:xfrm>
          <a:prstGeom prst="rect">
            <a:avLst/>
          </a:prstGeom>
          <a:noFill/>
        </p:spPr>
      </p:pic>
      <p:pic>
        <p:nvPicPr>
          <p:cNvPr id="10" name="Picture 9" descr="mpik-logo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4265" y="4811309"/>
            <a:ext cx="1681210" cy="1730829"/>
          </a:xfrm>
          <a:prstGeom prst="rect">
            <a:avLst/>
          </a:prstGeom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614051" y="4315993"/>
            <a:ext cx="17193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itchFamily="18" charset="0"/>
              </a:rPr>
              <a:t>A. </a:t>
            </a:r>
            <a:r>
              <a:rPr lang="en-US" sz="2000" b="1" dirty="0" smtClean="0">
                <a:latin typeface="Times New Roman" pitchFamily="18" charset="0"/>
              </a:rPr>
              <a:t>Y. </a:t>
            </a:r>
            <a:r>
              <a:rPr lang="en-US" sz="2000" b="1" dirty="0">
                <a:latin typeface="Times New Roman" pitchFamily="18" charset="0"/>
              </a:rPr>
              <a:t>Smirnov</a:t>
            </a:r>
          </a:p>
        </p:txBody>
      </p:sp>
      <p:sp>
        <p:nvSpPr>
          <p:cNvPr id="11" name="WordArt 7"/>
          <p:cNvSpPr>
            <a:spLocks noChangeArrowheads="1" noChangeShapeType="1" noTextEdit="1"/>
          </p:cNvSpPr>
          <p:nvPr/>
        </p:nvSpPr>
        <p:spPr bwMode="auto">
          <a:xfrm>
            <a:off x="384412" y="736782"/>
            <a:ext cx="6430045" cy="13161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Solar Neutrinos: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4276" name="WordArt 4"/>
          <p:cNvSpPr>
            <a:spLocks noChangeArrowheads="1" noChangeShapeType="1" noTextEdit="1"/>
          </p:cNvSpPr>
          <p:nvPr/>
        </p:nvSpPr>
        <p:spPr bwMode="auto">
          <a:xfrm>
            <a:off x="419554" y="177341"/>
            <a:ext cx="6307818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Neutrino parameters</a:t>
            </a:r>
            <a:endParaRPr lang="en-IE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pic>
        <p:nvPicPr>
          <p:cNvPr id="5" name="Picture 4" descr="fig-regi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321" y="1349823"/>
            <a:ext cx="5987141" cy="33963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6616970" y="1273975"/>
            <a:ext cx="2100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0000"/>
                </a:solidFill>
              </a:rPr>
              <a:t>M. </a:t>
            </a:r>
            <a:r>
              <a:rPr lang="en-IE" i="1" dirty="0" err="1" smtClean="0">
                <a:solidFill>
                  <a:srgbClr val="FF0000"/>
                </a:solidFill>
              </a:rPr>
              <a:t>Maltoni</a:t>
            </a:r>
            <a:r>
              <a:rPr lang="en-IE" i="1" dirty="0" smtClean="0">
                <a:solidFill>
                  <a:srgbClr val="FF0000"/>
                </a:solidFill>
              </a:rPr>
              <a:t>, A.Y.S. </a:t>
            </a:r>
          </a:p>
          <a:p>
            <a:r>
              <a:rPr lang="en-IE" i="1" dirty="0" smtClean="0">
                <a:solidFill>
                  <a:srgbClr val="FF0000"/>
                </a:solidFill>
              </a:rPr>
              <a:t>to appear</a:t>
            </a:r>
            <a:endParaRPr lang="en-IE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00" y="396432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Solar neutrinos </a:t>
            </a:r>
          </a:p>
          <a:p>
            <a:r>
              <a:rPr lang="en-IE" sz="2000" dirty="0" smtClean="0"/>
              <a:t>Vs. </a:t>
            </a:r>
            <a:r>
              <a:rPr lang="en-IE" sz="2000" dirty="0" err="1" smtClean="0"/>
              <a:t>KamLAND</a:t>
            </a:r>
            <a:endParaRPr lang="en-IE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779315" y="4744180"/>
            <a:ext cx="3945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Red regions: all solar neutrino data</a:t>
            </a:r>
            <a:endParaRPr lang="en-IE" dirty="0"/>
          </a:p>
        </p:txBody>
      </p:sp>
      <p:sp>
        <p:nvSpPr>
          <p:cNvPr id="10" name="TextBox 9"/>
          <p:cNvSpPr txBox="1"/>
          <p:nvPr/>
        </p:nvSpPr>
        <p:spPr>
          <a:xfrm>
            <a:off x="550169" y="5089642"/>
            <a:ext cx="2661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also restrictions from </a:t>
            </a:r>
          </a:p>
          <a:p>
            <a:r>
              <a:rPr lang="en-IE" dirty="0" smtClean="0"/>
              <a:t>individual experiments </a:t>
            </a:r>
            <a:endParaRPr lang="en-IE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306887" y="5940321"/>
            <a:ext cx="44180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sin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 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baseline="-25000" dirty="0" smtClean="0"/>
              <a:t>13 </a:t>
            </a:r>
            <a:r>
              <a:rPr lang="en-US" dirty="0" smtClean="0"/>
              <a:t> fixed  </a:t>
            </a:r>
            <a:r>
              <a:rPr lang="en-US" dirty="0" smtClean="0"/>
              <a:t>by reactor </a:t>
            </a:r>
            <a:r>
              <a:rPr lang="en-US" dirty="0" smtClean="0"/>
              <a:t>experiments  </a:t>
            </a:r>
            <a:r>
              <a:rPr lang="en-US" dirty="0" smtClean="0">
                <a:latin typeface="Symbol" pitchFamily="18" charset="2"/>
              </a:rPr>
              <a:t> 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 bwMode="auto">
          <a:xfrm rot="5400000" flipH="1">
            <a:off x="4169230" y="2296889"/>
            <a:ext cx="130630" cy="34834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78152" y="4291308"/>
            <a:ext cx="2362198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dirty="0" err="1" smtClean="0"/>
              <a:t>KamLAND</a:t>
            </a:r>
            <a:r>
              <a:rPr lang="en-IE" dirty="0" smtClean="0"/>
              <a:t> data  </a:t>
            </a:r>
            <a:r>
              <a:rPr lang="en-IE" dirty="0" err="1" smtClean="0"/>
              <a:t>reanalized</a:t>
            </a:r>
            <a:r>
              <a:rPr lang="en-IE" dirty="0" smtClean="0"/>
              <a:t> in view of reactor anomaly (no front detector) bump at 4 -6 </a:t>
            </a:r>
            <a:r>
              <a:rPr lang="en-IE" dirty="0" err="1" smtClean="0"/>
              <a:t>MeV</a:t>
            </a:r>
            <a:endParaRPr lang="en-IE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6679694" y="5878766"/>
            <a:ext cx="2172149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m</a:t>
            </a:r>
            <a:r>
              <a:rPr lang="en-US" sz="2000" baseline="30000" dirty="0" smtClean="0"/>
              <a:t>2</a:t>
            </a:r>
            <a:r>
              <a:rPr lang="en-US" sz="2000" baseline="-25000" dirty="0" smtClean="0"/>
              <a:t>21</a:t>
            </a:r>
            <a:r>
              <a:rPr lang="en-US" sz="2000" dirty="0" smtClean="0"/>
              <a:t> increases by  0.5 10</a:t>
            </a:r>
            <a:r>
              <a:rPr lang="en-US" sz="2000" baseline="30000" dirty="0" smtClean="0"/>
              <a:t>-5</a:t>
            </a:r>
            <a:r>
              <a:rPr lang="en-US" sz="2000" dirty="0" smtClean="0"/>
              <a:t> eV</a:t>
            </a:r>
            <a:r>
              <a:rPr lang="en-US" sz="2000" baseline="30000" dirty="0" smtClean="0"/>
              <a:t>2</a:t>
            </a:r>
            <a:endParaRPr lang="en-US" sz="2000" dirty="0" smtClean="0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716486" y="2326570"/>
            <a:ext cx="2172149" cy="132343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m</a:t>
            </a:r>
            <a:r>
              <a:rPr lang="en-US" sz="2000" baseline="30000" dirty="0" smtClean="0"/>
              <a:t>2</a:t>
            </a:r>
            <a:r>
              <a:rPr lang="en-US" sz="2000" baseline="-25000" dirty="0" smtClean="0"/>
              <a:t>21</a:t>
            </a:r>
            <a:r>
              <a:rPr lang="en-US" sz="2000" dirty="0" smtClean="0"/>
              <a:t> :  about </a:t>
            </a:r>
          </a:p>
          <a:p>
            <a:r>
              <a:rPr lang="en-US" sz="2000" dirty="0" smtClean="0"/>
              <a:t>2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dirty="0" smtClean="0"/>
              <a:t> </a:t>
            </a:r>
            <a:r>
              <a:rPr lang="en-US" sz="2000" dirty="0" err="1" smtClean="0"/>
              <a:t>descrepancy</a:t>
            </a:r>
            <a:r>
              <a:rPr lang="en-US" sz="2000" dirty="0" smtClean="0"/>
              <a:t> of the KL and solar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-4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679382" y="144130"/>
            <a:ext cx="3689567" cy="14299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 1-3 mixing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pic>
        <p:nvPicPr>
          <p:cNvPr id="7" name="Picture 6" descr="fig-tens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9205" y="1704636"/>
            <a:ext cx="5773506" cy="314043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5333828" y="609359"/>
            <a:ext cx="23170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 allowed regions </a:t>
            </a:r>
          </a:p>
          <a:p>
            <a:r>
              <a:rPr lang="en-US" dirty="0" smtClean="0"/>
              <a:t>sin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 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baseline="-25000" dirty="0" smtClean="0"/>
              <a:t>13 </a:t>
            </a:r>
            <a:r>
              <a:rPr lang="en-US" dirty="0" smtClean="0"/>
              <a:t> and  sin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 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baseline="-25000" dirty="0" smtClean="0"/>
              <a:t>12 </a:t>
            </a:r>
            <a:endParaRPr lang="en-US" dirty="0"/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311275" y="5610730"/>
            <a:ext cx="251588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b.f.: sin</a:t>
            </a:r>
            <a:r>
              <a:rPr lang="en-US" sz="2000" baseline="30000" dirty="0" smtClean="0"/>
              <a:t>2</a:t>
            </a:r>
            <a:r>
              <a:rPr lang="en-US" sz="2000" baseline="-25000" dirty="0" smtClean="0"/>
              <a:t> 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baseline="-25000" dirty="0" smtClean="0"/>
              <a:t>13 </a:t>
            </a:r>
            <a:r>
              <a:rPr lang="en-US" sz="2000" dirty="0" smtClean="0"/>
              <a:t>= 0.017</a:t>
            </a:r>
            <a:endParaRPr lang="en-US" sz="2000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461550" y="5572591"/>
            <a:ext cx="251588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b.f.: sin</a:t>
            </a:r>
            <a:r>
              <a:rPr lang="en-US" sz="2000" baseline="30000" dirty="0" smtClean="0"/>
              <a:t>2</a:t>
            </a:r>
            <a:r>
              <a:rPr lang="en-US" sz="2000" baseline="-25000" dirty="0" smtClean="0"/>
              <a:t> 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baseline="-25000" dirty="0" smtClean="0"/>
              <a:t>13 </a:t>
            </a:r>
            <a:r>
              <a:rPr lang="en-US" sz="2000" dirty="0" smtClean="0"/>
              <a:t>= 0.028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444667" y="5106445"/>
            <a:ext cx="2303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Solar + </a:t>
            </a:r>
            <a:r>
              <a:rPr lang="en-IE" sz="2000" dirty="0" err="1" smtClean="0"/>
              <a:t>KamLAND</a:t>
            </a:r>
            <a:endParaRPr lang="en-IE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947893" y="5075934"/>
            <a:ext cx="1501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Solar only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ChangeArrowheads="1"/>
          </p:cNvSpPr>
          <p:nvPr/>
        </p:nvSpPr>
        <p:spPr bwMode="auto">
          <a:xfrm>
            <a:off x="-9525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35235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735237" name="WordArt 5"/>
          <p:cNvSpPr>
            <a:spLocks noChangeArrowheads="1" noChangeShapeType="1" noTextEdit="1"/>
          </p:cNvSpPr>
          <p:nvPr/>
        </p:nvSpPr>
        <p:spPr bwMode="auto">
          <a:xfrm>
            <a:off x="259080" y="268704"/>
            <a:ext cx="5887720" cy="8285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Theta </a:t>
            </a:r>
            <a:r>
              <a:rPr lang="en-IE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1-3 and solar neutrinos</a:t>
            </a:r>
            <a:endParaRPr lang="en-IE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735238" name="Text Box 6"/>
          <p:cNvSpPr txBox="1">
            <a:spLocks noChangeArrowheads="1"/>
          </p:cNvSpPr>
          <p:nvPr/>
        </p:nvSpPr>
        <p:spPr bwMode="auto">
          <a:xfrm>
            <a:off x="6281650" y="349984"/>
            <a:ext cx="27670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S. </a:t>
            </a:r>
            <a:r>
              <a:rPr lang="en-US" i="1" dirty="0" err="1">
                <a:solidFill>
                  <a:srgbClr val="FF0000"/>
                </a:solidFill>
              </a:rPr>
              <a:t>Goswami</a:t>
            </a:r>
            <a:r>
              <a:rPr lang="en-US" i="1" dirty="0">
                <a:solidFill>
                  <a:srgbClr val="FF0000"/>
                </a:solidFill>
              </a:rPr>
              <a:t>, A</a:t>
            </a:r>
            <a:r>
              <a:rPr lang="en-US" i="1" dirty="0" smtClean="0">
                <a:solidFill>
                  <a:srgbClr val="FF0000"/>
                </a:solidFill>
              </a:rPr>
              <a:t>. Yu. S.</a:t>
            </a:r>
            <a:r>
              <a:rPr lang="en-US" i="1" dirty="0" smtClean="0">
                <a:latin typeface="Arial" charset="0"/>
                <a:cs typeface="Arial" charset="0"/>
              </a:rPr>
              <a:t>: </a:t>
            </a:r>
          </a:p>
          <a:p>
            <a:r>
              <a:rPr lang="en-US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hep</a:t>
            </a:r>
            <a:r>
              <a:rPr lang="en-US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-ph/0411359</a:t>
            </a:r>
            <a:r>
              <a:rPr lang="en-US" b="1" i="1" dirty="0" smtClean="0">
                <a:latin typeface="Arial" charset="0"/>
                <a:cs typeface="Arial" charset="0"/>
              </a:rPr>
              <a:t> </a:t>
            </a:r>
            <a:endParaRPr lang="en-US" i="1" dirty="0" smtClean="0">
              <a:solidFill>
                <a:srgbClr val="FF0000"/>
              </a:solidFill>
            </a:endParaRPr>
          </a:p>
        </p:txBody>
      </p:sp>
      <p:sp>
        <p:nvSpPr>
          <p:cNvPr id="735239" name="Text Box 7"/>
          <p:cNvSpPr txBox="1">
            <a:spLocks noChangeArrowheads="1"/>
          </p:cNvSpPr>
          <p:nvPr/>
        </p:nvSpPr>
        <p:spPr bwMode="auto">
          <a:xfrm>
            <a:off x="6396038" y="4949825"/>
            <a:ext cx="2784737" cy="36933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sin</a:t>
            </a:r>
            <a:r>
              <a:rPr lang="en-US" baseline="30000" dirty="0"/>
              <a:t>2</a:t>
            </a:r>
            <a:r>
              <a:rPr lang="en-US" dirty="0">
                <a:latin typeface="Symbol" pitchFamily="18" charset="2"/>
              </a:rPr>
              <a:t>q</a:t>
            </a:r>
            <a:r>
              <a:rPr lang="en-US" dirty="0"/>
              <a:t> </a:t>
            </a:r>
            <a:r>
              <a:rPr lang="en-US" baseline="-25000" dirty="0"/>
              <a:t>13</a:t>
            </a:r>
            <a:r>
              <a:rPr lang="en-US" dirty="0"/>
              <a:t> = 0.017+/- </a:t>
            </a:r>
            <a:r>
              <a:rPr lang="en-US" dirty="0" smtClean="0"/>
              <a:t>0.026</a:t>
            </a:r>
            <a:endParaRPr lang="en-US" dirty="0"/>
          </a:p>
        </p:txBody>
      </p:sp>
      <p:sp>
        <p:nvSpPr>
          <p:cNvPr id="735240" name="Text Box 8"/>
          <p:cNvSpPr txBox="1">
            <a:spLocks noChangeArrowheads="1"/>
          </p:cNvSpPr>
          <p:nvPr/>
        </p:nvSpPr>
        <p:spPr bwMode="auto">
          <a:xfrm>
            <a:off x="114114" y="1605578"/>
            <a:ext cx="35231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/>
              <a:t> Measuring 1-2 and </a:t>
            </a:r>
            <a:r>
              <a:rPr lang="en-US" dirty="0"/>
              <a:t>1-3 mixings </a:t>
            </a:r>
          </a:p>
        </p:txBody>
      </p:sp>
      <p:pic>
        <p:nvPicPr>
          <p:cNvPr id="735241" name="Picture 9" descr="ccbync+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0850" y="2011363"/>
            <a:ext cx="4702175" cy="441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35242" name="AutoShape 10"/>
          <p:cNvSpPr>
            <a:spLocks noChangeArrowheads="1"/>
          </p:cNvSpPr>
          <p:nvPr/>
        </p:nvSpPr>
        <p:spPr bwMode="auto">
          <a:xfrm rot="1506779">
            <a:off x="3800475" y="4271963"/>
            <a:ext cx="2286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E"/>
          </a:p>
        </p:txBody>
      </p:sp>
      <p:sp>
        <p:nvSpPr>
          <p:cNvPr id="735243" name="Oval 11"/>
          <p:cNvSpPr>
            <a:spLocks noChangeArrowheads="1"/>
          </p:cNvSpPr>
          <p:nvPr/>
        </p:nvSpPr>
        <p:spPr bwMode="auto">
          <a:xfrm>
            <a:off x="4329113" y="5195888"/>
            <a:ext cx="152400" cy="228600"/>
          </a:xfrm>
          <a:prstGeom prst="ellips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/>
          </a:p>
        </p:txBody>
      </p:sp>
      <p:sp>
        <p:nvSpPr>
          <p:cNvPr id="735244" name="AutoShape 12"/>
          <p:cNvSpPr>
            <a:spLocks noChangeArrowheads="1"/>
          </p:cNvSpPr>
          <p:nvPr/>
        </p:nvSpPr>
        <p:spPr bwMode="auto">
          <a:xfrm rot="1506779">
            <a:off x="4067175" y="5076825"/>
            <a:ext cx="2286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E"/>
          </a:p>
        </p:txBody>
      </p:sp>
      <p:sp>
        <p:nvSpPr>
          <p:cNvPr id="735245" name="Text Box 13"/>
          <p:cNvSpPr txBox="1">
            <a:spLocks noChangeArrowheads="1"/>
          </p:cNvSpPr>
          <p:nvPr/>
        </p:nvSpPr>
        <p:spPr bwMode="auto">
          <a:xfrm>
            <a:off x="2676525" y="4164013"/>
            <a:ext cx="1122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New SNO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80785" y="955675"/>
            <a:ext cx="2568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err="1" smtClean="0">
                <a:solidFill>
                  <a:srgbClr val="FF0000"/>
                </a:solidFill>
              </a:rPr>
              <a:t>Phys.Rev</a:t>
            </a:r>
            <a:r>
              <a:rPr lang="en-IE" i="1" dirty="0" smtClean="0">
                <a:solidFill>
                  <a:srgbClr val="FF0000"/>
                </a:solidFill>
              </a:rPr>
              <a:t>. D72 (2005) 053011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7800" y="1297206"/>
            <a:ext cx="5616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Effect is not just overall normalization of the flux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689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Times New Roman" pitchFamily="18" charset="0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4276" name="WordArt 4"/>
          <p:cNvSpPr>
            <a:spLocks noChangeArrowheads="1" noChangeShapeType="1" noTextEdit="1"/>
          </p:cNvSpPr>
          <p:nvPr/>
        </p:nvSpPr>
        <p:spPr bwMode="auto">
          <a:xfrm>
            <a:off x="724345" y="326570"/>
            <a:ext cx="4457246" cy="10722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Matter potential</a:t>
            </a:r>
            <a:endParaRPr lang="en-IE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pic>
        <p:nvPicPr>
          <p:cNvPr id="5" name="Picture 4" descr="fig-potential.png"/>
          <p:cNvPicPr>
            <a:picLocks noChangeAspect="1"/>
          </p:cNvPicPr>
          <p:nvPr/>
        </p:nvPicPr>
        <p:blipFill>
          <a:blip r:embed="rId2" cstate="print"/>
          <a:srcRect b="-2513"/>
          <a:stretch>
            <a:fillRect/>
          </a:stretch>
        </p:blipFill>
        <p:spPr>
          <a:xfrm>
            <a:off x="837656" y="1534868"/>
            <a:ext cx="4256858" cy="375614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5453732" y="1872346"/>
            <a:ext cx="205741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V =  </a:t>
            </a:r>
            <a:r>
              <a:rPr lang="en-IE" sz="2000" dirty="0" err="1" smtClean="0"/>
              <a:t>a</a:t>
            </a:r>
            <a:r>
              <a:rPr lang="en-IE" sz="2000" baseline="-25000" dirty="0" err="1" smtClean="0"/>
              <a:t>MSW</a:t>
            </a:r>
            <a:r>
              <a:rPr lang="en-IE" sz="2000" dirty="0" smtClean="0"/>
              <a:t> </a:t>
            </a:r>
            <a:r>
              <a:rPr lang="en-IE" sz="2000" dirty="0" err="1" smtClean="0"/>
              <a:t>V</a:t>
            </a:r>
            <a:r>
              <a:rPr lang="en-IE" sz="2000" baseline="-25000" dirty="0" err="1" smtClean="0"/>
              <a:t>stand</a:t>
            </a:r>
            <a:endParaRPr lang="en-IE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37656" y="5595257"/>
            <a:ext cx="4360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Determination of the matter  potential from the solar plus </a:t>
            </a:r>
            <a:r>
              <a:rPr lang="en-IE" dirty="0" err="1" smtClean="0"/>
              <a:t>KamLAND</a:t>
            </a:r>
            <a:r>
              <a:rPr lang="en-IE" dirty="0" smtClean="0"/>
              <a:t> data </a:t>
            </a:r>
          </a:p>
          <a:p>
            <a:r>
              <a:rPr lang="en-IE" dirty="0" smtClean="0"/>
              <a:t>using  </a:t>
            </a:r>
            <a:r>
              <a:rPr lang="en-IE" dirty="0" err="1" smtClean="0"/>
              <a:t>a</a:t>
            </a:r>
            <a:r>
              <a:rPr lang="en-IE" baseline="-25000" dirty="0" err="1" smtClean="0"/>
              <a:t>MSW</a:t>
            </a:r>
            <a:r>
              <a:rPr lang="en-IE" dirty="0" smtClean="0"/>
              <a:t> as free parameter</a:t>
            </a:r>
            <a:endParaRPr lang="en-IE" dirty="0"/>
          </a:p>
        </p:txBody>
      </p:sp>
      <p:sp>
        <p:nvSpPr>
          <p:cNvPr id="10" name="TextBox 9"/>
          <p:cNvSpPr txBox="1"/>
          <p:nvPr/>
        </p:nvSpPr>
        <p:spPr>
          <a:xfrm>
            <a:off x="2732318" y="4947436"/>
            <a:ext cx="838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 </a:t>
            </a:r>
            <a:r>
              <a:rPr lang="en-IE" sz="1600" dirty="0" err="1" smtClean="0"/>
              <a:t>a</a:t>
            </a:r>
            <a:r>
              <a:rPr lang="en-IE" sz="1600" baseline="-25000" dirty="0" err="1" smtClean="0"/>
              <a:t>MSW</a:t>
            </a:r>
            <a:endParaRPr lang="en-IE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448290" y="337451"/>
            <a:ext cx="402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0000"/>
                </a:solidFill>
              </a:rPr>
              <a:t>G. L </a:t>
            </a:r>
            <a:r>
              <a:rPr lang="en-IE" i="1" dirty="0" err="1" smtClean="0">
                <a:solidFill>
                  <a:srgbClr val="FF0000"/>
                </a:solidFill>
              </a:rPr>
              <a:t>Fogli</a:t>
            </a:r>
            <a:r>
              <a:rPr lang="en-IE" i="1" dirty="0" smtClean="0">
                <a:solidFill>
                  <a:srgbClr val="FF0000"/>
                </a:solidFill>
              </a:rPr>
              <a:t>  et al  hep-ph/0309100</a:t>
            </a:r>
            <a:endParaRPr lang="en-IE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97276" y="717775"/>
            <a:ext cx="3243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0000"/>
                </a:solidFill>
              </a:rPr>
              <a:t>C. Pena-</a:t>
            </a:r>
            <a:r>
              <a:rPr lang="en-IE" i="1" dirty="0" err="1" smtClean="0">
                <a:solidFill>
                  <a:srgbClr val="FF0000"/>
                </a:solidFill>
              </a:rPr>
              <a:t>Garay</a:t>
            </a:r>
            <a:r>
              <a:rPr lang="en-IE" i="1" dirty="0" smtClean="0">
                <a:solidFill>
                  <a:srgbClr val="FF0000"/>
                </a:solidFill>
              </a:rPr>
              <a:t>, H. </a:t>
            </a:r>
            <a:r>
              <a:rPr lang="en-IE" i="1" dirty="0" err="1" smtClean="0">
                <a:solidFill>
                  <a:srgbClr val="FF0000"/>
                </a:solidFill>
              </a:rPr>
              <a:t>Minakata</a:t>
            </a:r>
            <a:r>
              <a:rPr lang="en-IE" i="1" dirty="0" smtClean="0">
                <a:solidFill>
                  <a:srgbClr val="FF0000"/>
                </a:solidFill>
              </a:rPr>
              <a:t>, hep-ph 1009.4869 [hep-ph]</a:t>
            </a:r>
            <a:endParaRPr lang="en-IE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6657" y="2907259"/>
            <a:ext cx="34072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dirty="0" smtClean="0"/>
              <a:t>the best fit value </a:t>
            </a:r>
            <a:r>
              <a:rPr lang="en-IE" dirty="0" err="1" smtClean="0"/>
              <a:t>a</a:t>
            </a:r>
            <a:r>
              <a:rPr lang="en-IE" baseline="-25000" dirty="0" err="1" smtClean="0"/>
              <a:t>MSW</a:t>
            </a:r>
            <a:r>
              <a:rPr lang="en-IE" dirty="0" smtClean="0"/>
              <a:t> = 1.66</a:t>
            </a:r>
            <a:endParaRPr lang="en-IE" dirty="0"/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235073" y="3973284"/>
            <a:ext cx="149724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388428" y="3418104"/>
            <a:ext cx="3744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err="1" smtClean="0"/>
              <a:t>a</a:t>
            </a:r>
            <a:r>
              <a:rPr lang="en-IE" baseline="-25000" dirty="0" err="1" smtClean="0"/>
              <a:t>MSW</a:t>
            </a:r>
            <a:r>
              <a:rPr lang="en-IE" dirty="0" smtClean="0"/>
              <a:t> = 1.0 is disfavoured by &gt; 2 </a:t>
            </a:r>
            <a:r>
              <a:rPr lang="en-IE" dirty="0" smtClean="0">
                <a:latin typeface="Symbol" pitchFamily="18" charset="2"/>
              </a:rPr>
              <a:t>s</a:t>
            </a:r>
            <a:endParaRPr lang="en-IE" dirty="0"/>
          </a:p>
        </p:txBody>
      </p:sp>
      <p:sp>
        <p:nvSpPr>
          <p:cNvPr id="20" name="TextBox 19"/>
          <p:cNvSpPr txBox="1"/>
          <p:nvPr/>
        </p:nvSpPr>
        <p:spPr>
          <a:xfrm>
            <a:off x="5333998" y="2416629"/>
            <a:ext cx="3744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err="1" smtClean="0"/>
              <a:t>a</a:t>
            </a:r>
            <a:r>
              <a:rPr lang="en-IE" baseline="-25000" dirty="0" err="1" smtClean="0"/>
              <a:t>MSW</a:t>
            </a:r>
            <a:r>
              <a:rPr lang="en-IE" dirty="0" smtClean="0"/>
              <a:t> = 0 is disfavoured by &gt; 15 </a:t>
            </a:r>
            <a:r>
              <a:rPr lang="en-IE" dirty="0" smtClean="0">
                <a:latin typeface="Symbol" pitchFamily="18" charset="2"/>
              </a:rPr>
              <a:t>s</a:t>
            </a:r>
            <a:endParaRPr lang="en-IE" dirty="0"/>
          </a:p>
        </p:txBody>
      </p:sp>
      <p:sp>
        <p:nvSpPr>
          <p:cNvPr id="23" name="TextBox 22"/>
          <p:cNvSpPr txBox="1"/>
          <p:nvPr/>
        </p:nvSpPr>
        <p:spPr>
          <a:xfrm>
            <a:off x="5529934" y="1342334"/>
            <a:ext cx="3418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0000"/>
                </a:solidFill>
              </a:rPr>
              <a:t>M. </a:t>
            </a:r>
            <a:r>
              <a:rPr lang="en-IE" i="1" dirty="0" err="1" smtClean="0">
                <a:solidFill>
                  <a:srgbClr val="FF0000"/>
                </a:solidFill>
              </a:rPr>
              <a:t>Maltoni</a:t>
            </a:r>
            <a:r>
              <a:rPr lang="en-IE" i="1" dirty="0" smtClean="0">
                <a:solidFill>
                  <a:srgbClr val="FF0000"/>
                </a:solidFill>
              </a:rPr>
              <a:t>, A.Y.S. to appear</a:t>
            </a:r>
            <a:endParaRPr lang="en-IE" i="1" dirty="0">
              <a:solidFill>
                <a:srgbClr val="FF0000"/>
              </a:solidFill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5475504" y="4056764"/>
            <a:ext cx="36576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related to discrepancy of </a:t>
            </a:r>
            <a:r>
              <a:rPr lang="en-US" dirty="0" smtClean="0">
                <a:latin typeface="Symbol" pitchFamily="18" charset="2"/>
              </a:rPr>
              <a:t> D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21</a:t>
            </a:r>
            <a:r>
              <a:rPr lang="en-US" dirty="0" smtClean="0"/>
              <a:t>  </a:t>
            </a:r>
          </a:p>
          <a:p>
            <a:r>
              <a:rPr lang="en-US" dirty="0" smtClean="0"/>
              <a:t>from solar and </a:t>
            </a:r>
            <a:r>
              <a:rPr lang="en-US" dirty="0" err="1" smtClean="0"/>
              <a:t>KamLAND</a:t>
            </a:r>
            <a:r>
              <a:rPr lang="en-US" dirty="0" smtClean="0"/>
              <a:t>:</a:t>
            </a: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573478" y="4734967"/>
            <a:ext cx="15457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m</a:t>
            </a:r>
            <a:r>
              <a:rPr lang="en-US" sz="2000" baseline="30000" dirty="0" smtClean="0"/>
              <a:t>2</a:t>
            </a:r>
            <a:r>
              <a:rPr lang="en-US" sz="2000" baseline="-25000" dirty="0" smtClean="0"/>
              <a:t>21</a:t>
            </a:r>
            <a:r>
              <a:rPr lang="en-US" sz="2000" dirty="0" smtClean="0"/>
              <a:t> (KL)    </a:t>
            </a:r>
          </a:p>
          <a:p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m</a:t>
            </a:r>
            <a:r>
              <a:rPr lang="en-US" sz="2000" baseline="30000" dirty="0" smtClean="0"/>
              <a:t>2</a:t>
            </a:r>
            <a:r>
              <a:rPr lang="en-US" sz="2000" baseline="-25000" dirty="0" smtClean="0"/>
              <a:t>21</a:t>
            </a:r>
            <a:r>
              <a:rPr lang="en-US" sz="2000" dirty="0" smtClean="0"/>
              <a:t> (Sun)    </a:t>
            </a:r>
          </a:p>
        </p:txBody>
      </p:sp>
      <p:cxnSp>
        <p:nvCxnSpPr>
          <p:cNvPr id="27" name="Straight Connector 26"/>
          <p:cNvCxnSpPr>
            <a:stCxn id="25" idx="1"/>
          </p:cNvCxnSpPr>
          <p:nvPr/>
        </p:nvCxnSpPr>
        <p:spPr bwMode="auto">
          <a:xfrm>
            <a:off x="5573478" y="5088910"/>
            <a:ext cx="1545773" cy="975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7162796" y="4903111"/>
            <a:ext cx="751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= 1.6</a:t>
            </a:r>
            <a:endParaRPr lang="en-IE" dirty="0"/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5900053" y="6089184"/>
            <a:ext cx="925293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   V    </a:t>
            </a:r>
          </a:p>
          <a:p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m</a:t>
            </a:r>
            <a:r>
              <a:rPr lang="en-US" sz="2000" baseline="30000" dirty="0" smtClean="0"/>
              <a:t>2</a:t>
            </a:r>
            <a:r>
              <a:rPr lang="en-US" sz="2000" baseline="-25000" dirty="0" smtClean="0"/>
              <a:t>21</a:t>
            </a:r>
            <a:r>
              <a:rPr lang="en-US" sz="2000" dirty="0" smtClean="0"/>
              <a:t>    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557150" y="5442853"/>
            <a:ext cx="3124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Potential enters the probability in combination</a:t>
            </a:r>
            <a:endParaRPr lang="en-IE" dirty="0"/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5976272" y="6431499"/>
            <a:ext cx="76200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-4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475314" y="-24481"/>
            <a:ext cx="3170712" cy="14741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 Scaling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289" y="1355281"/>
            <a:ext cx="5786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Inside the Sun highly adiabatic conversion  </a:t>
            </a:r>
            <a:r>
              <a:rPr lang="en-IE" sz="2000" dirty="0" smtClean="0">
                <a:sym typeface="Wingdings" pitchFamily="2" charset="2"/>
              </a:rPr>
              <a:t></a:t>
            </a:r>
            <a:endParaRPr lang="en-IE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58805" y="1737245"/>
            <a:ext cx="7303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The averaged survival probability is scale invariant = no dependence on distance, scales of the density profile, etc. </a:t>
            </a:r>
            <a:endParaRPr lang="en-IE" sz="2000" dirty="0"/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2924431" y="4160266"/>
            <a:ext cx="2040943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Symbol" pitchFamily="18" charset="2"/>
              </a:rPr>
              <a:t>f</a:t>
            </a:r>
            <a:r>
              <a:rPr lang="en-US" baseline="-25000" dirty="0" err="1" smtClean="0"/>
              <a:t>E</a:t>
            </a:r>
            <a:r>
              <a:rPr lang="en-US" dirty="0" smtClean="0"/>
              <a:t>  </a:t>
            </a:r>
            <a:r>
              <a:rPr lang="en-US" dirty="0"/>
              <a:t>=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m</a:t>
            </a:r>
            <a:r>
              <a:rPr lang="en-US" baseline="-25000" dirty="0" smtClean="0"/>
              <a:t>21</a:t>
            </a:r>
            <a:r>
              <a:rPr lang="en-US" baseline="30000" dirty="0" smtClean="0"/>
              <a:t>2</a:t>
            </a:r>
            <a:r>
              <a:rPr lang="en-US" dirty="0" smtClean="0"/>
              <a:t> L /2E </a:t>
            </a:r>
            <a:endParaRPr lang="en-US" dirty="0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2835508" y="3687560"/>
            <a:ext cx="2701381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P</a:t>
            </a:r>
            <a:r>
              <a:rPr lang="en-US" sz="2000" baseline="-25000" dirty="0" smtClean="0"/>
              <a:t>ee</a:t>
            </a:r>
            <a:r>
              <a:rPr lang="en-US" sz="2000" dirty="0" smtClean="0"/>
              <a:t> = P</a:t>
            </a:r>
            <a:r>
              <a:rPr lang="en-US" sz="2000" baseline="-25000" dirty="0" smtClean="0"/>
              <a:t>ee</a:t>
            </a:r>
            <a:r>
              <a:rPr lang="en-US" sz="2000" dirty="0" smtClean="0"/>
              <a:t>(</a:t>
            </a:r>
            <a:r>
              <a:rPr lang="en-US" sz="2000" dirty="0" smtClean="0">
                <a:latin typeface="Symbol" pitchFamily="18" charset="2"/>
              </a:rPr>
              <a:t>e</a:t>
            </a:r>
            <a:r>
              <a:rPr lang="en-US" sz="2000" baseline="-25000" dirty="0" smtClean="0"/>
              <a:t>12</a:t>
            </a:r>
            <a:r>
              <a:rPr lang="en-US" sz="2000" dirty="0" smtClean="0"/>
              <a:t> ,</a:t>
            </a:r>
            <a:r>
              <a:rPr lang="en-US" sz="2000" dirty="0" smtClean="0">
                <a:latin typeface="Symbol" pitchFamily="18" charset="2"/>
              </a:rPr>
              <a:t> e</a:t>
            </a:r>
            <a:r>
              <a:rPr lang="en-US" sz="2000" baseline="-25000" dirty="0" smtClean="0"/>
              <a:t>13</a:t>
            </a:r>
            <a:r>
              <a:rPr lang="en-US" sz="2000" dirty="0" smtClean="0"/>
              <a:t>,</a:t>
            </a:r>
            <a:r>
              <a:rPr lang="en-US" sz="2000" dirty="0" smtClean="0">
                <a:latin typeface="Symbol" pitchFamily="18" charset="2"/>
              </a:rPr>
              <a:t>  </a:t>
            </a:r>
            <a:r>
              <a:rPr lang="en-US" sz="2000" dirty="0" err="1" smtClean="0">
                <a:latin typeface="Symbol" pitchFamily="18" charset="2"/>
              </a:rPr>
              <a:t>f</a:t>
            </a:r>
            <a:r>
              <a:rPr lang="en-US" sz="2000" baseline="-25000" dirty="0" err="1" smtClean="0"/>
              <a:t>E</a:t>
            </a:r>
            <a:r>
              <a:rPr lang="en-US" sz="2000" dirty="0" smtClean="0"/>
              <a:t> ) </a:t>
            </a:r>
            <a:endParaRPr lang="en-US" sz="2000" dirty="0"/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3406593" y="2514581"/>
            <a:ext cx="9669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 2VE  </a:t>
            </a:r>
          </a:p>
          <a:p>
            <a:r>
              <a:rPr lang="en-US" sz="2000" dirty="0" smtClean="0">
                <a:latin typeface="Symbol" pitchFamily="18" charset="2"/>
              </a:rPr>
              <a:t> D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21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2835508" y="2665056"/>
            <a:ext cx="8402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e</a:t>
            </a:r>
            <a:r>
              <a:rPr lang="en-US" sz="2000" baseline="-25000" dirty="0" smtClean="0"/>
              <a:t>12</a:t>
            </a:r>
            <a:r>
              <a:rPr lang="en-US" sz="2000" dirty="0" smtClean="0"/>
              <a:t> =  </a:t>
            </a:r>
            <a:endParaRPr lang="en-US" sz="2000" dirty="0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3545493" y="2858934"/>
            <a:ext cx="66768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82714" y="2456706"/>
            <a:ext cx="2267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Function of the combinations</a:t>
            </a:r>
            <a:endParaRPr lang="en-IE" sz="2000" dirty="0"/>
          </a:p>
        </p:txBody>
      </p:sp>
      <p:sp>
        <p:nvSpPr>
          <p:cNvPr id="19" name="TextBox 18"/>
          <p:cNvSpPr txBox="1"/>
          <p:nvPr/>
        </p:nvSpPr>
        <p:spPr>
          <a:xfrm rot="20850212">
            <a:off x="7067993" y="2578643"/>
            <a:ext cx="1662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Very weak dependence </a:t>
            </a:r>
            <a:endParaRPr lang="en-IE" dirty="0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5382698" y="2665056"/>
            <a:ext cx="7040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e</a:t>
            </a:r>
            <a:r>
              <a:rPr lang="en-US" baseline="-25000" dirty="0" smtClean="0"/>
              <a:t>13</a:t>
            </a:r>
            <a:r>
              <a:rPr lang="en-US" dirty="0" smtClean="0"/>
              <a:t> = </a:t>
            </a:r>
            <a:endParaRPr lang="en-US" dirty="0"/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6058902" y="2514581"/>
            <a:ext cx="9669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 2VE  </a:t>
            </a:r>
          </a:p>
          <a:p>
            <a:r>
              <a:rPr lang="en-US" sz="2000" dirty="0" smtClean="0">
                <a:latin typeface="Symbol" pitchFamily="18" charset="2"/>
              </a:rPr>
              <a:t> D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31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6206203" y="2858934"/>
            <a:ext cx="55340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03466" y="3606535"/>
            <a:ext cx="2300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With oscillations </a:t>
            </a:r>
          </a:p>
          <a:p>
            <a:r>
              <a:rPr lang="en-IE" sz="2000" dirty="0" smtClean="0"/>
              <a:t>in the Earth</a:t>
            </a:r>
            <a:endParaRPr lang="en-IE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1971049" y="4525688"/>
            <a:ext cx="500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L – the length of the trajectory in the Earth</a:t>
            </a:r>
            <a:endParaRPr lang="en-IE" dirty="0"/>
          </a:p>
        </p:txBody>
      </p:sp>
      <p:sp>
        <p:nvSpPr>
          <p:cNvPr id="29" name="TextBox 28"/>
          <p:cNvSpPr txBox="1"/>
          <p:nvPr/>
        </p:nvSpPr>
        <p:spPr>
          <a:xfrm>
            <a:off x="280181" y="5081282"/>
            <a:ext cx="2730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If oscillations in the Earth are averaged</a:t>
            </a:r>
            <a:endParaRPr lang="en-IE" sz="2000" dirty="0"/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3020985" y="5200578"/>
            <a:ext cx="3402957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P</a:t>
            </a:r>
            <a:r>
              <a:rPr lang="en-US" sz="2000" baseline="-25000" dirty="0" smtClean="0"/>
              <a:t>ee</a:t>
            </a:r>
            <a:r>
              <a:rPr lang="en-US" sz="2000" dirty="0" smtClean="0"/>
              <a:t> = P</a:t>
            </a:r>
            <a:r>
              <a:rPr lang="en-US" sz="2000" baseline="-25000" dirty="0" smtClean="0"/>
              <a:t>ee</a:t>
            </a:r>
            <a:r>
              <a:rPr lang="en-US" sz="2000" dirty="0" smtClean="0"/>
              <a:t>(</a:t>
            </a:r>
            <a:r>
              <a:rPr lang="en-US" sz="2000" dirty="0" smtClean="0">
                <a:latin typeface="Symbol" pitchFamily="18" charset="2"/>
              </a:rPr>
              <a:t>e</a:t>
            </a:r>
            <a:r>
              <a:rPr lang="en-US" sz="2000" baseline="-25000" dirty="0" smtClean="0"/>
              <a:t>12</a:t>
            </a:r>
            <a:r>
              <a:rPr lang="en-US" sz="2000" dirty="0" smtClean="0"/>
              <a:t> ,</a:t>
            </a:r>
            <a:r>
              <a:rPr lang="en-US" sz="2000" dirty="0" smtClean="0">
                <a:latin typeface="Symbol" pitchFamily="18" charset="2"/>
              </a:rPr>
              <a:t> e</a:t>
            </a:r>
            <a:r>
              <a:rPr lang="en-US" sz="2000" baseline="-25000" dirty="0" smtClean="0"/>
              <a:t>13</a:t>
            </a:r>
            <a:r>
              <a:rPr lang="en-US" sz="2000" dirty="0" smtClean="0"/>
              <a:t>)  = P</a:t>
            </a:r>
            <a:r>
              <a:rPr lang="en-US" sz="2000" baseline="-25000" dirty="0" smtClean="0"/>
              <a:t>ee</a:t>
            </a:r>
            <a:r>
              <a:rPr lang="en-US" sz="2000" dirty="0" smtClean="0"/>
              <a:t>(</a:t>
            </a:r>
            <a:r>
              <a:rPr lang="en-US" sz="2000" dirty="0" smtClean="0">
                <a:latin typeface="Symbol" pitchFamily="18" charset="2"/>
              </a:rPr>
              <a:t>e</a:t>
            </a:r>
            <a:r>
              <a:rPr lang="en-US" sz="2000" baseline="-25000" dirty="0" smtClean="0"/>
              <a:t>12</a:t>
            </a:r>
            <a:r>
              <a:rPr lang="en-US" sz="2000" dirty="0" smtClean="0"/>
              <a:t>)           </a:t>
            </a:r>
            <a:endParaRPr lang="en-US" sz="2000" dirty="0"/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2650598" y="5881768"/>
            <a:ext cx="34912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  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ij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 a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ij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, V </a:t>
            </a:r>
            <a:r>
              <a:rPr lang="en-US" sz="2000" dirty="0" smtClean="0">
                <a:sym typeface="Wingdings" pitchFamily="2" charset="2"/>
              </a:rPr>
              <a:t> a V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336414" y="5937805"/>
            <a:ext cx="1677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Invariance:</a:t>
            </a:r>
            <a:endParaRPr lang="en-IE" sz="2000" dirty="0"/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2595454" y="6265668"/>
            <a:ext cx="34912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  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ij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 b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ij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, E </a:t>
            </a:r>
            <a:r>
              <a:rPr lang="en-US" sz="2000" dirty="0" smtClean="0">
                <a:sym typeface="Wingdings" pitchFamily="2" charset="2"/>
              </a:rPr>
              <a:t> b E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6782758" y="5777593"/>
            <a:ext cx="2171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a = -1  flip of the </a:t>
            </a:r>
          </a:p>
          <a:p>
            <a:r>
              <a:rPr lang="en-IE" dirty="0" smtClean="0"/>
              <a:t>mass hierarchy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-4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324836" y="23150"/>
            <a:ext cx="5994935" cy="14741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 Scaling and potential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pic>
        <p:nvPicPr>
          <p:cNvPr id="5" name="Picture 4" descr="fig-potenti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613" y="1485736"/>
            <a:ext cx="5323600" cy="34334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5972547" y="3599721"/>
            <a:ext cx="1956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Solar  neutrino </a:t>
            </a:r>
          </a:p>
          <a:p>
            <a:r>
              <a:rPr lang="en-IE" dirty="0" smtClean="0"/>
              <a:t>data only</a:t>
            </a:r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5891513" y="2049248"/>
            <a:ext cx="2939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no Earth matter effects</a:t>
            </a:r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1817222" y="5509544"/>
            <a:ext cx="1608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err="1" smtClean="0"/>
              <a:t>Adiabaticity</a:t>
            </a:r>
            <a:endParaRPr lang="en-IE" dirty="0" smtClean="0"/>
          </a:p>
          <a:p>
            <a:r>
              <a:rPr lang="en-IE" dirty="0" smtClean="0"/>
              <a:t>violation in </a:t>
            </a:r>
          </a:p>
          <a:p>
            <a:r>
              <a:rPr lang="en-IE" dirty="0" smtClean="0"/>
              <a:t>the Sun</a:t>
            </a:r>
            <a:endParaRPr lang="en-IE" dirty="0"/>
          </a:p>
        </p:txBody>
      </p:sp>
      <p:sp>
        <p:nvSpPr>
          <p:cNvPr id="10" name="TextBox 9"/>
          <p:cNvSpPr txBox="1"/>
          <p:nvPr/>
        </p:nvSpPr>
        <p:spPr>
          <a:xfrm>
            <a:off x="634225" y="5290687"/>
            <a:ext cx="1211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err="1" smtClean="0"/>
              <a:t>l</a:t>
            </a:r>
            <a:r>
              <a:rPr lang="en-IE" baseline="-25000" dirty="0" err="1" smtClean="0">
                <a:latin typeface="Symbol" pitchFamily="18" charset="2"/>
              </a:rPr>
              <a:t>n</a:t>
            </a:r>
            <a:r>
              <a:rPr lang="en-IE" dirty="0" smtClean="0"/>
              <a:t> &gt; R</a:t>
            </a:r>
            <a:r>
              <a:rPr lang="en-IE" baseline="-25000" dirty="0" smtClean="0"/>
              <a:t>SUN</a:t>
            </a:r>
            <a:r>
              <a:rPr lang="en-IE" dirty="0" smtClean="0"/>
              <a:t> </a:t>
            </a:r>
            <a:endParaRPr lang="en-IE" dirty="0"/>
          </a:p>
        </p:txBody>
      </p:sp>
      <p:sp>
        <p:nvSpPr>
          <p:cNvPr id="11" name="Right Arrow 10"/>
          <p:cNvSpPr/>
          <p:nvPr/>
        </p:nvSpPr>
        <p:spPr bwMode="auto">
          <a:xfrm rot="16200000">
            <a:off x="2196811" y="4986313"/>
            <a:ext cx="363541" cy="34724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2349654" y="1520461"/>
            <a:ext cx="0" cy="30052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1554829" y="1559036"/>
            <a:ext cx="0" cy="29666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ight Arrow 18"/>
          <p:cNvSpPr/>
          <p:nvPr/>
        </p:nvSpPr>
        <p:spPr bwMode="auto">
          <a:xfrm rot="16200000">
            <a:off x="1380802" y="4981862"/>
            <a:ext cx="363541" cy="34724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91383" y="5522187"/>
            <a:ext cx="1817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Non-averaged oscillations in the Earth</a:t>
            </a:r>
            <a:endParaRPr lang="en-IE" dirty="0"/>
          </a:p>
        </p:txBody>
      </p:sp>
      <p:sp>
        <p:nvSpPr>
          <p:cNvPr id="21" name="Left Brace 20"/>
          <p:cNvSpPr/>
          <p:nvPr/>
        </p:nvSpPr>
        <p:spPr bwMode="auto">
          <a:xfrm rot="16200000">
            <a:off x="3093328" y="4451507"/>
            <a:ext cx="384865" cy="111407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 rot="16200000">
            <a:off x="3325358" y="5117066"/>
            <a:ext cx="363541" cy="34724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6015797" y="1505606"/>
            <a:ext cx="2873558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m</a:t>
            </a:r>
            <a:r>
              <a:rPr lang="en-US" sz="2000" baseline="30000" dirty="0" smtClean="0"/>
              <a:t>2</a:t>
            </a:r>
            <a:r>
              <a:rPr lang="en-US" sz="2000" baseline="-25000" dirty="0" smtClean="0"/>
              <a:t>21</a:t>
            </a:r>
            <a:r>
              <a:rPr lang="en-US" sz="2000" dirty="0" smtClean="0"/>
              <a:t> </a:t>
            </a:r>
            <a:r>
              <a:rPr lang="en-IE" sz="2000" dirty="0" smtClean="0"/>
              <a:t>= </a:t>
            </a:r>
            <a:r>
              <a:rPr lang="en-IE" sz="2000" dirty="0" err="1" smtClean="0"/>
              <a:t>a</a:t>
            </a:r>
            <a:r>
              <a:rPr lang="en-IE" sz="2000" baseline="-25000" dirty="0" err="1" smtClean="0"/>
              <a:t>MSW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m</a:t>
            </a:r>
            <a:r>
              <a:rPr lang="en-US" sz="2000" baseline="30000" dirty="0" smtClean="0"/>
              <a:t>2</a:t>
            </a:r>
            <a:r>
              <a:rPr lang="en-US" sz="2000" baseline="-25000" dirty="0" smtClean="0"/>
              <a:t>21</a:t>
            </a:r>
            <a:r>
              <a:rPr lang="en-US" sz="2000" dirty="0" smtClean="0"/>
              <a:t>   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27772" y="555565"/>
            <a:ext cx="205741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V =  </a:t>
            </a:r>
            <a:r>
              <a:rPr lang="en-IE" sz="2000" dirty="0" err="1" smtClean="0"/>
              <a:t>a</a:t>
            </a:r>
            <a:r>
              <a:rPr lang="en-IE" sz="2000" baseline="-25000" dirty="0" err="1" smtClean="0"/>
              <a:t>MSW</a:t>
            </a:r>
            <a:r>
              <a:rPr lang="en-IE" sz="2000" dirty="0" smtClean="0"/>
              <a:t> </a:t>
            </a:r>
            <a:r>
              <a:rPr lang="en-IE" sz="2000" dirty="0" err="1" smtClean="0"/>
              <a:t>V</a:t>
            </a:r>
            <a:r>
              <a:rPr lang="en-IE" sz="2000" baseline="-25000" dirty="0" err="1" smtClean="0"/>
              <a:t>stand</a:t>
            </a:r>
            <a:endParaRPr lang="en-IE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6065120" y="2974690"/>
            <a:ext cx="1088027" cy="400110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app. 4</a:t>
            </a:r>
            <a:r>
              <a:rPr lang="en-IE" sz="2000" dirty="0" smtClean="0">
                <a:latin typeface="Symbol" pitchFamily="18" charset="2"/>
              </a:rPr>
              <a:t>s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4276" name="WordArt 4"/>
          <p:cNvSpPr>
            <a:spLocks noChangeArrowheads="1" noChangeShapeType="1" noTextEdit="1"/>
          </p:cNvSpPr>
          <p:nvPr/>
        </p:nvSpPr>
        <p:spPr bwMode="auto">
          <a:xfrm>
            <a:off x="2052424" y="151715"/>
            <a:ext cx="4566095" cy="1214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Open issues</a:t>
            </a:r>
            <a:endParaRPr lang="en-IE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 rot="21309166">
            <a:off x="713458" y="1443678"/>
            <a:ext cx="450078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Absence of upturn of the spectrum</a:t>
            </a:r>
            <a:endParaRPr lang="en-IE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343933" y="1940657"/>
            <a:ext cx="2824388" cy="400110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Large D-N asymmetry</a:t>
            </a:r>
            <a:endParaRPr lang="en-IE" sz="2000" dirty="0"/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 rot="292938">
            <a:off x="1475478" y="2492815"/>
            <a:ext cx="5034189" cy="707886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Difference of values of 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m</a:t>
            </a:r>
            <a:r>
              <a:rPr lang="en-US" sz="2000" baseline="30000" dirty="0" smtClean="0"/>
              <a:t>2</a:t>
            </a:r>
            <a:r>
              <a:rPr lang="en-US" sz="2000" baseline="-25000" dirty="0" smtClean="0"/>
              <a:t>21</a:t>
            </a:r>
            <a:r>
              <a:rPr lang="en-US" sz="2000" dirty="0" smtClean="0"/>
              <a:t> extracted </a:t>
            </a:r>
          </a:p>
          <a:p>
            <a:r>
              <a:rPr lang="en-US" sz="2000" dirty="0" smtClean="0"/>
              <a:t>from solar and </a:t>
            </a:r>
            <a:r>
              <a:rPr lang="en-US" sz="2000" dirty="0" err="1" smtClean="0"/>
              <a:t>KamLAND</a:t>
            </a:r>
            <a:r>
              <a:rPr lang="en-US" sz="2000" dirty="0" smtClean="0"/>
              <a:t>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83825" y="3200382"/>
            <a:ext cx="3934731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Large value of matter potential extracted from global fit</a:t>
            </a:r>
            <a:endParaRPr lang="en-IE" sz="2000" dirty="0"/>
          </a:p>
        </p:txBody>
      </p:sp>
      <p:sp>
        <p:nvSpPr>
          <p:cNvPr id="9" name="TextBox 8"/>
          <p:cNvSpPr txBox="1"/>
          <p:nvPr/>
        </p:nvSpPr>
        <p:spPr>
          <a:xfrm rot="5400000">
            <a:off x="6771154" y="2701036"/>
            <a:ext cx="1464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Can be related</a:t>
            </a:r>
            <a:endParaRPr lang="en-IE" sz="2400" dirty="0"/>
          </a:p>
        </p:txBody>
      </p:sp>
      <p:sp>
        <p:nvSpPr>
          <p:cNvPr id="11" name="WordArt 27"/>
          <p:cNvSpPr>
            <a:spLocks noChangeArrowheads="1" noChangeShapeType="1" noTextEdit="1"/>
          </p:cNvSpPr>
          <p:nvPr/>
        </p:nvSpPr>
        <p:spPr bwMode="auto">
          <a:xfrm>
            <a:off x="689154" y="4038583"/>
            <a:ext cx="2530591" cy="7453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KamLAND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662" y="5154058"/>
            <a:ext cx="3501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Solar data alone have very good and consistent description at small</a:t>
            </a:r>
            <a:r>
              <a:rPr lang="en-US" sz="2000" dirty="0" smtClean="0">
                <a:latin typeface="Symbol" pitchFamily="18" charset="2"/>
              </a:rPr>
              <a:t> D</a:t>
            </a:r>
            <a:r>
              <a:rPr lang="en-US" sz="2000" dirty="0" smtClean="0"/>
              <a:t>m</a:t>
            </a:r>
            <a:r>
              <a:rPr lang="en-US" sz="2000" baseline="30000" dirty="0" smtClean="0"/>
              <a:t>2</a:t>
            </a:r>
            <a:r>
              <a:rPr lang="en-US" sz="2000" baseline="-25000" dirty="0" smtClean="0"/>
              <a:t>21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223104" y="6401976"/>
            <a:ext cx="3440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New sub-leading effects</a:t>
            </a:r>
            <a:endParaRPr lang="en-IE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60547" y="6200783"/>
            <a:ext cx="3490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Reactor anomaly should affect </a:t>
            </a:r>
            <a:r>
              <a:rPr lang="en-IE" sz="2000" dirty="0" err="1" smtClean="0"/>
              <a:t>KamLAND</a:t>
            </a:r>
            <a:r>
              <a:rPr lang="en-IE" sz="2000" dirty="0" smtClean="0"/>
              <a:t> result</a:t>
            </a:r>
            <a:endParaRPr lang="en-IE" sz="2000" dirty="0"/>
          </a:p>
        </p:txBody>
      </p:sp>
      <p:sp>
        <p:nvSpPr>
          <p:cNvPr id="15" name="WordArt 27"/>
          <p:cNvSpPr>
            <a:spLocks noChangeArrowheads="1" noChangeShapeType="1" noTextEdit="1"/>
          </p:cNvSpPr>
          <p:nvPr/>
        </p:nvSpPr>
        <p:spPr bwMode="auto">
          <a:xfrm>
            <a:off x="5421087" y="3930041"/>
            <a:ext cx="2682990" cy="9845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New physics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22378" y="5185120"/>
            <a:ext cx="1904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Non-standard</a:t>
            </a:r>
          </a:p>
          <a:p>
            <a:r>
              <a:rPr lang="en-IE" sz="2000" dirty="0" smtClean="0"/>
              <a:t>Neutrino</a:t>
            </a:r>
          </a:p>
          <a:p>
            <a:r>
              <a:rPr lang="en-IE" sz="2000" dirty="0" smtClean="0"/>
              <a:t>interaction</a:t>
            </a:r>
            <a:endParaRPr lang="en-IE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7549565" y="5154055"/>
            <a:ext cx="1436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Very light </a:t>
            </a:r>
          </a:p>
          <a:p>
            <a:r>
              <a:rPr lang="en-IE" sz="2000" dirty="0" smtClean="0"/>
              <a:t>Sterile neutrinos</a:t>
            </a:r>
            <a:endParaRPr lang="en-IE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6759965" y="1012209"/>
            <a:ext cx="1361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at about </a:t>
            </a:r>
          </a:p>
          <a:p>
            <a:r>
              <a:rPr lang="en-IE" sz="2000" dirty="0" smtClean="0"/>
              <a:t>3</a:t>
            </a:r>
            <a:r>
              <a:rPr lang="en-IE" sz="2000" dirty="0" smtClean="0">
                <a:latin typeface="Symbol" pitchFamily="18" charset="2"/>
              </a:rPr>
              <a:t>s</a:t>
            </a:r>
            <a:r>
              <a:rPr lang="en-IE" sz="2000" dirty="0" smtClean="0"/>
              <a:t> - level</a:t>
            </a:r>
            <a:endParaRPr lang="en-IE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449661" y="4740390"/>
            <a:ext cx="3273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another reactor anomaly?</a:t>
            </a:r>
            <a:endParaRPr lang="en-IE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5693226" y="4794820"/>
            <a:ext cx="2373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in solar neutrinos?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0882" y="10882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4276" name="WordArt 4"/>
          <p:cNvSpPr>
            <a:spLocks noChangeArrowheads="1" noChangeShapeType="1" noTextEdit="1"/>
          </p:cNvSpPr>
          <p:nvPr/>
        </p:nvSpPr>
        <p:spPr bwMode="auto">
          <a:xfrm>
            <a:off x="1050925" y="242654"/>
            <a:ext cx="6906532" cy="9198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Non-standard interactions</a:t>
            </a:r>
            <a:endParaRPr lang="en-IE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pic>
        <p:nvPicPr>
          <p:cNvPr id="5" name="Picture 4" descr="fig-nonsta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1275" y="2824838"/>
            <a:ext cx="5384528" cy="3124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6384919" y="1254862"/>
            <a:ext cx="2661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0000"/>
                </a:solidFill>
              </a:rPr>
              <a:t>M C. Gonzalez-Garcia , </a:t>
            </a:r>
          </a:p>
          <a:p>
            <a:r>
              <a:rPr lang="en-IE" i="1" dirty="0" smtClean="0">
                <a:solidFill>
                  <a:srgbClr val="FF0000"/>
                </a:solidFill>
              </a:rPr>
              <a:t>M. </a:t>
            </a:r>
            <a:r>
              <a:rPr lang="en-IE" i="1" dirty="0" err="1" smtClean="0">
                <a:solidFill>
                  <a:srgbClr val="FF0000"/>
                </a:solidFill>
              </a:rPr>
              <a:t>Maltoni</a:t>
            </a:r>
            <a:r>
              <a:rPr lang="en-IE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IE" i="1" dirty="0" err="1" smtClean="0">
                <a:solidFill>
                  <a:srgbClr val="FF0000"/>
                </a:solidFill>
              </a:rPr>
              <a:t>arXiv</a:t>
            </a:r>
            <a:r>
              <a:rPr lang="en-IE" i="1" dirty="0" smtClean="0">
                <a:solidFill>
                  <a:srgbClr val="FF0000"/>
                </a:solidFill>
              </a:rPr>
              <a:t> 1307.3092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21656" y="2013864"/>
            <a:ext cx="144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</a:t>
            </a:r>
            <a:r>
              <a:rPr lang="en-IE" sz="2000" dirty="0" err="1" smtClean="0">
                <a:latin typeface="Symbol" pitchFamily="18" charset="2"/>
              </a:rPr>
              <a:t>e</a:t>
            </a:r>
            <a:r>
              <a:rPr lang="en-IE" sz="2000" baseline="30000" dirty="0" err="1" smtClean="0"/>
              <a:t>f</a:t>
            </a:r>
            <a:r>
              <a:rPr lang="en-IE" sz="2000" baseline="-25000" dirty="0" err="1" smtClean="0"/>
              <a:t>D</a:t>
            </a:r>
            <a:r>
              <a:rPr lang="en-IE" sz="2000" dirty="0" smtClean="0"/>
              <a:t>      </a:t>
            </a:r>
            <a:r>
              <a:rPr lang="en-IE" sz="2000" dirty="0" err="1" smtClean="0">
                <a:latin typeface="Symbol" pitchFamily="18" charset="2"/>
              </a:rPr>
              <a:t>e</a:t>
            </a:r>
            <a:r>
              <a:rPr lang="en-IE" sz="2000" baseline="30000" dirty="0" err="1" smtClean="0"/>
              <a:t>f</a:t>
            </a:r>
            <a:r>
              <a:rPr lang="en-IE" sz="2000" baseline="-25000" dirty="0" err="1" smtClean="0"/>
              <a:t>N</a:t>
            </a:r>
            <a:r>
              <a:rPr lang="en-IE" sz="2000" dirty="0" smtClean="0"/>
              <a:t> </a:t>
            </a:r>
          </a:p>
          <a:p>
            <a:r>
              <a:rPr lang="en-IE" sz="2000" dirty="0" smtClean="0"/>
              <a:t> </a:t>
            </a:r>
            <a:r>
              <a:rPr lang="en-IE" sz="2000" dirty="0" err="1" smtClean="0">
                <a:latin typeface="Symbol" pitchFamily="18" charset="2"/>
              </a:rPr>
              <a:t>e</a:t>
            </a:r>
            <a:r>
              <a:rPr lang="en-IE" sz="2000" baseline="30000" dirty="0" err="1" smtClean="0"/>
              <a:t>f</a:t>
            </a:r>
            <a:r>
              <a:rPr lang="en-IE" sz="2000" baseline="-25000" dirty="0" err="1" smtClean="0"/>
              <a:t>N</a:t>
            </a:r>
            <a:r>
              <a:rPr lang="en-IE" sz="2000" dirty="0" smtClean="0"/>
              <a:t>      </a:t>
            </a:r>
            <a:r>
              <a:rPr lang="en-IE" sz="2000" dirty="0" err="1" smtClean="0">
                <a:latin typeface="Symbol" pitchFamily="18" charset="2"/>
              </a:rPr>
              <a:t>e</a:t>
            </a:r>
            <a:r>
              <a:rPr lang="en-IE" sz="2000" baseline="30000" dirty="0" err="1" smtClean="0"/>
              <a:t>f</a:t>
            </a:r>
            <a:r>
              <a:rPr lang="en-IE" sz="2000" baseline="-25000" dirty="0" err="1" smtClean="0"/>
              <a:t>D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471086" y="2173349"/>
            <a:ext cx="1937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V</a:t>
            </a:r>
            <a:r>
              <a:rPr lang="en-IE" sz="2000" baseline="-25000" dirty="0" smtClean="0"/>
              <a:t>NSI</a:t>
            </a:r>
            <a:r>
              <a:rPr lang="en-IE" sz="2000" dirty="0" smtClean="0"/>
              <a:t> =  2 G</a:t>
            </a:r>
            <a:r>
              <a:rPr lang="en-IE" sz="2000" baseline="-25000" dirty="0" smtClean="0"/>
              <a:t>F</a:t>
            </a:r>
            <a:r>
              <a:rPr lang="en-IE" sz="2000" dirty="0" smtClean="0"/>
              <a:t> </a:t>
            </a:r>
            <a:r>
              <a:rPr lang="en-IE" sz="2000" dirty="0" err="1" smtClean="0"/>
              <a:t>n</a:t>
            </a:r>
            <a:r>
              <a:rPr lang="en-IE" sz="2000" baseline="-25000" dirty="0" err="1" smtClean="0"/>
              <a:t>f</a:t>
            </a:r>
            <a:r>
              <a:rPr lang="en-IE" sz="2000" dirty="0" smtClean="0"/>
              <a:t>   </a:t>
            </a:r>
            <a:endParaRPr lang="en-IE" sz="2000" dirty="0"/>
          </a:p>
        </p:txBody>
      </p:sp>
      <p:sp>
        <p:nvSpPr>
          <p:cNvPr id="9" name="Double Bracket 8"/>
          <p:cNvSpPr/>
          <p:nvPr/>
        </p:nvSpPr>
        <p:spPr bwMode="auto">
          <a:xfrm>
            <a:off x="4343428" y="2002978"/>
            <a:ext cx="1398360" cy="707886"/>
          </a:xfrm>
          <a:prstGeom prst="bracketPair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Freeform 19"/>
          <p:cNvSpPr>
            <a:spLocks/>
          </p:cNvSpPr>
          <p:nvPr/>
        </p:nvSpPr>
        <p:spPr bwMode="auto">
          <a:xfrm>
            <a:off x="3311778" y="2227345"/>
            <a:ext cx="304800" cy="228600"/>
          </a:xfrm>
          <a:custGeom>
            <a:avLst/>
            <a:gdLst>
              <a:gd name="T0" fmla="*/ 0 w 192"/>
              <a:gd name="T1" fmla="*/ 2147483647 h 144"/>
              <a:gd name="T2" fmla="*/ 2147483647 w 192"/>
              <a:gd name="T3" fmla="*/ 2147483647 h 144"/>
              <a:gd name="T4" fmla="*/ 2147483647 w 192"/>
              <a:gd name="T5" fmla="*/ 0 h 144"/>
              <a:gd name="T6" fmla="*/ 2147483647 w 192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144"/>
              <a:gd name="T14" fmla="*/ 192 w 192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144">
                <a:moveTo>
                  <a:pt x="0" y="48"/>
                </a:moveTo>
                <a:lnTo>
                  <a:pt x="48" y="144"/>
                </a:lnTo>
                <a:lnTo>
                  <a:pt x="48" y="0"/>
                </a:lnTo>
                <a:lnTo>
                  <a:pt x="192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823831" y="6096005"/>
            <a:ext cx="4402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Allowed regions of parameters of NSI</a:t>
            </a:r>
            <a:endParaRPr lang="en-IE" dirty="0"/>
          </a:p>
        </p:txBody>
      </p:sp>
      <p:sp>
        <p:nvSpPr>
          <p:cNvPr id="20" name="Down Arrow 19"/>
          <p:cNvSpPr/>
          <p:nvPr/>
        </p:nvSpPr>
        <p:spPr bwMode="auto">
          <a:xfrm rot="8208527">
            <a:off x="2569028" y="4278093"/>
            <a:ext cx="337457" cy="468085"/>
          </a:xfrm>
          <a:prstGeom prst="downArrow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1" name="Down Arrow 20"/>
          <p:cNvSpPr/>
          <p:nvPr/>
        </p:nvSpPr>
        <p:spPr bwMode="auto">
          <a:xfrm rot="8208527">
            <a:off x="5175985" y="4144375"/>
            <a:ext cx="337457" cy="468085"/>
          </a:xfrm>
          <a:prstGeom prst="downArrow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1513" y="1347559"/>
            <a:ext cx="3377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Additional contribution</a:t>
            </a:r>
          </a:p>
          <a:p>
            <a:r>
              <a:rPr lang="en-IE" dirty="0" smtClean="0"/>
              <a:t>to the matrix of potentials </a:t>
            </a:r>
          </a:p>
          <a:p>
            <a:r>
              <a:rPr lang="en-IE" dirty="0" smtClean="0"/>
              <a:t>in the Hamiltonian</a:t>
            </a:r>
            <a:endParaRPr lang="en-IE" dirty="0"/>
          </a:p>
        </p:txBody>
      </p:sp>
      <p:sp>
        <p:nvSpPr>
          <p:cNvPr id="23" name="TextBox 22"/>
          <p:cNvSpPr txBox="1"/>
          <p:nvPr/>
        </p:nvSpPr>
        <p:spPr>
          <a:xfrm>
            <a:off x="7048500" y="4963886"/>
            <a:ext cx="199753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dirty="0" smtClean="0"/>
              <a:t>In the best fit points the D-N asymmetry  is </a:t>
            </a:r>
          </a:p>
          <a:p>
            <a:r>
              <a:rPr lang="en-IE" dirty="0" smtClean="0"/>
              <a:t>4 - 5%</a:t>
            </a:r>
            <a:endParaRPr lang="en-IE" dirty="0"/>
          </a:p>
        </p:txBody>
      </p:sp>
      <p:sp>
        <p:nvSpPr>
          <p:cNvPr id="24" name="TextBox 23"/>
          <p:cNvSpPr txBox="1"/>
          <p:nvPr/>
        </p:nvSpPr>
        <p:spPr>
          <a:xfrm>
            <a:off x="6008929" y="2287052"/>
            <a:ext cx="1398815" cy="375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f = e, u, d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4276" name="WordArt 4"/>
          <p:cNvSpPr>
            <a:spLocks noChangeArrowheads="1" noChangeShapeType="1" noTextEdit="1"/>
          </p:cNvSpPr>
          <p:nvPr/>
        </p:nvSpPr>
        <p:spPr bwMode="auto">
          <a:xfrm>
            <a:off x="724359" y="242658"/>
            <a:ext cx="5861504" cy="10504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New physics effects</a:t>
            </a:r>
            <a:endParaRPr lang="en-IE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pic>
        <p:nvPicPr>
          <p:cNvPr id="5" name="Picture 4" descr="fig-newphy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9976" y="1480448"/>
            <a:ext cx="4863737" cy="358412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52209" y="5408415"/>
            <a:ext cx="314007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Extra sterile neutrino with </a:t>
            </a:r>
            <a:endParaRPr lang="en-US" dirty="0" smtClean="0">
              <a:latin typeface="Symbol" pitchFamily="18" charset="2"/>
            </a:endParaRPr>
          </a:p>
          <a:p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01</a:t>
            </a:r>
            <a:r>
              <a:rPr lang="en-US" dirty="0" smtClean="0"/>
              <a:t> = 1.2 x 10</a:t>
            </a:r>
            <a:r>
              <a:rPr lang="en-US" baseline="30000" dirty="0" smtClean="0"/>
              <a:t>-5</a:t>
            </a:r>
            <a:r>
              <a:rPr lang="en-US" dirty="0" smtClean="0"/>
              <a:t> eV</a:t>
            </a:r>
            <a:r>
              <a:rPr lang="en-US" baseline="30000" dirty="0" smtClean="0"/>
              <a:t>2</a:t>
            </a:r>
            <a:r>
              <a:rPr lang="en-US" dirty="0" smtClean="0"/>
              <a:t>,  and </a:t>
            </a:r>
          </a:p>
          <a:p>
            <a:r>
              <a:rPr lang="en-US" dirty="0" smtClean="0"/>
              <a:t>sin</a:t>
            </a:r>
            <a:r>
              <a:rPr lang="en-US" baseline="30000" dirty="0" smtClean="0"/>
              <a:t>2</a:t>
            </a:r>
            <a:r>
              <a:rPr lang="en-US" dirty="0" smtClean="0"/>
              <a:t> 2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 = 0.005 </a:t>
            </a:r>
            <a:r>
              <a:rPr lang="en-US" baseline="30000" dirty="0" smtClean="0"/>
              <a:t> 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408716" y="5386643"/>
            <a:ext cx="3603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Non-standard interactions with</a:t>
            </a:r>
          </a:p>
          <a:p>
            <a:r>
              <a:rPr lang="en-IE" dirty="0" smtClean="0"/>
              <a:t> </a:t>
            </a:r>
            <a:r>
              <a:rPr lang="en-IE" dirty="0" err="1" smtClean="0">
                <a:latin typeface="Symbol" pitchFamily="18" charset="2"/>
              </a:rPr>
              <a:t>e</a:t>
            </a:r>
            <a:r>
              <a:rPr lang="en-IE" baseline="30000" dirty="0" err="1" smtClean="0"/>
              <a:t>u</a:t>
            </a:r>
            <a:r>
              <a:rPr lang="en-IE" baseline="-25000" dirty="0" err="1" smtClean="0"/>
              <a:t>D</a:t>
            </a:r>
            <a:r>
              <a:rPr lang="en-IE" dirty="0" smtClean="0"/>
              <a:t> = - 0.22, </a:t>
            </a:r>
            <a:r>
              <a:rPr lang="en-IE" dirty="0" err="1" smtClean="0">
                <a:latin typeface="Symbol" pitchFamily="18" charset="2"/>
              </a:rPr>
              <a:t>e</a:t>
            </a:r>
            <a:r>
              <a:rPr lang="en-IE" baseline="30000" dirty="0" err="1" smtClean="0"/>
              <a:t>u</a:t>
            </a:r>
            <a:r>
              <a:rPr lang="en-IE" baseline="-25000" dirty="0" err="1" smtClean="0"/>
              <a:t>N</a:t>
            </a:r>
            <a:r>
              <a:rPr lang="en-IE" dirty="0" smtClean="0"/>
              <a:t> = - 0.30</a:t>
            </a:r>
          </a:p>
          <a:p>
            <a:r>
              <a:rPr lang="en-IE" dirty="0" smtClean="0"/>
              <a:t> </a:t>
            </a:r>
            <a:r>
              <a:rPr lang="en-IE" dirty="0" err="1" smtClean="0">
                <a:latin typeface="Symbol" pitchFamily="18" charset="2"/>
              </a:rPr>
              <a:t>e</a:t>
            </a:r>
            <a:r>
              <a:rPr lang="en-IE" baseline="30000" dirty="0" err="1" smtClean="0"/>
              <a:t>d</a:t>
            </a:r>
            <a:r>
              <a:rPr lang="en-IE" baseline="-25000" dirty="0" err="1" smtClean="0"/>
              <a:t>D</a:t>
            </a:r>
            <a:r>
              <a:rPr lang="en-IE" dirty="0" smtClean="0"/>
              <a:t> = - 0.12, </a:t>
            </a:r>
            <a:r>
              <a:rPr lang="en-IE" dirty="0" err="1" smtClean="0">
                <a:latin typeface="Symbol" pitchFamily="18" charset="2"/>
              </a:rPr>
              <a:t>e</a:t>
            </a:r>
            <a:r>
              <a:rPr lang="en-IE" baseline="30000" dirty="0" err="1" smtClean="0"/>
              <a:t>d</a:t>
            </a:r>
            <a:r>
              <a:rPr lang="en-IE" baseline="-25000" dirty="0" err="1" smtClean="0"/>
              <a:t>N</a:t>
            </a:r>
            <a:r>
              <a:rPr lang="en-IE" dirty="0" smtClean="0"/>
              <a:t> = - 0.16 </a:t>
            </a:r>
            <a:endParaRPr lang="en-IE" dirty="0"/>
          </a:p>
        </p:txBody>
      </p:sp>
      <p:sp>
        <p:nvSpPr>
          <p:cNvPr id="11" name="TextBox 10"/>
          <p:cNvSpPr txBox="1"/>
          <p:nvPr/>
        </p:nvSpPr>
        <p:spPr>
          <a:xfrm>
            <a:off x="6585863" y="1419566"/>
            <a:ext cx="2231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0000"/>
                </a:solidFill>
              </a:rPr>
              <a:t>M. </a:t>
            </a:r>
            <a:r>
              <a:rPr lang="en-IE" i="1" dirty="0" err="1" smtClean="0">
                <a:solidFill>
                  <a:srgbClr val="FF0000"/>
                </a:solidFill>
              </a:rPr>
              <a:t>Maltoni</a:t>
            </a:r>
            <a:r>
              <a:rPr lang="en-IE" i="1" dirty="0" smtClean="0">
                <a:solidFill>
                  <a:srgbClr val="FF0000"/>
                </a:solidFill>
              </a:rPr>
              <a:t>, A.Y.S. </a:t>
            </a:r>
          </a:p>
          <a:p>
            <a:r>
              <a:rPr lang="en-IE" i="1" dirty="0" smtClean="0">
                <a:solidFill>
                  <a:srgbClr val="FF0000"/>
                </a:solidFill>
              </a:rPr>
              <a:t>to appear</a:t>
            </a:r>
            <a:endParaRPr lang="en-IE" i="1" dirty="0">
              <a:solidFill>
                <a:srgbClr val="FF0000"/>
              </a:solidFill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3055716" y="2453833"/>
            <a:ext cx="277793" cy="358815"/>
          </a:xfrm>
          <a:prstGeom prst="downArrow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67284" y="2100622"/>
            <a:ext cx="144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difference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75779" name="Oval 3"/>
          <p:cNvSpPr>
            <a:spLocks noChangeArrowheads="1"/>
          </p:cNvSpPr>
          <p:nvPr/>
        </p:nvSpPr>
        <p:spPr bwMode="auto">
          <a:xfrm>
            <a:off x="6011863" y="307975"/>
            <a:ext cx="762000" cy="685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548" name="Rectangle 4"/>
          <p:cNvSpPr>
            <a:spLocks noChangeArrowheads="1"/>
          </p:cNvSpPr>
          <p:nvPr/>
        </p:nvSpPr>
        <p:spPr bwMode="auto">
          <a:xfrm>
            <a:off x="1066800" y="1828800"/>
            <a:ext cx="2438400" cy="35052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5781" name="Oval 5"/>
          <p:cNvSpPr>
            <a:spLocks noChangeArrowheads="1"/>
          </p:cNvSpPr>
          <p:nvPr/>
        </p:nvSpPr>
        <p:spPr bwMode="auto">
          <a:xfrm>
            <a:off x="6843713" y="639763"/>
            <a:ext cx="762000" cy="6858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2" name="Oval 6"/>
          <p:cNvSpPr>
            <a:spLocks noChangeArrowheads="1"/>
          </p:cNvSpPr>
          <p:nvPr/>
        </p:nvSpPr>
        <p:spPr bwMode="auto">
          <a:xfrm>
            <a:off x="6251575" y="801688"/>
            <a:ext cx="762000" cy="685800"/>
          </a:xfrm>
          <a:prstGeom prst="ellipse">
            <a:avLst/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Oval 7"/>
          <p:cNvSpPr>
            <a:spLocks noChangeArrowheads="1"/>
          </p:cNvSpPr>
          <p:nvPr/>
        </p:nvSpPr>
        <p:spPr bwMode="auto">
          <a:xfrm>
            <a:off x="6623050" y="171450"/>
            <a:ext cx="762000" cy="685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6418263" y="892175"/>
            <a:ext cx="46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m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7058025" y="75723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t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6797675" y="276225"/>
            <a:ext cx="43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Times New Roman" pitchFamily="18" charset="0"/>
              </a:rPr>
              <a:t>e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1066800" y="3878263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2</a:t>
            </a:r>
            <a:endParaRPr lang="en-US" sz="2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1125538" y="4632325"/>
            <a:ext cx="398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1</a:t>
            </a:r>
            <a:endParaRPr lang="en-US" sz="2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1447800" y="2105025"/>
            <a:ext cx="1524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1" name="Rectangle 15"/>
          <p:cNvSpPr>
            <a:spLocks noChangeArrowheads="1"/>
          </p:cNvSpPr>
          <p:nvPr/>
        </p:nvSpPr>
        <p:spPr bwMode="auto">
          <a:xfrm>
            <a:off x="1447800" y="3971925"/>
            <a:ext cx="457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2" name="Rectangle 16"/>
          <p:cNvSpPr>
            <a:spLocks noChangeArrowheads="1"/>
          </p:cNvSpPr>
          <p:nvPr/>
        </p:nvSpPr>
        <p:spPr bwMode="auto">
          <a:xfrm>
            <a:off x="1600200" y="2105025"/>
            <a:ext cx="6096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3" name="Rectangle 17"/>
          <p:cNvSpPr>
            <a:spLocks noChangeArrowheads="1"/>
          </p:cNvSpPr>
          <p:nvPr/>
        </p:nvSpPr>
        <p:spPr bwMode="auto">
          <a:xfrm>
            <a:off x="2209800" y="2105025"/>
            <a:ext cx="6096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4" name="Rectangle 18"/>
          <p:cNvSpPr>
            <a:spLocks noChangeArrowheads="1"/>
          </p:cNvSpPr>
          <p:nvPr/>
        </p:nvSpPr>
        <p:spPr bwMode="auto">
          <a:xfrm>
            <a:off x="2438400" y="3971925"/>
            <a:ext cx="4572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5" name="Rectangle 19"/>
          <p:cNvSpPr>
            <a:spLocks noChangeArrowheads="1"/>
          </p:cNvSpPr>
          <p:nvPr/>
        </p:nvSpPr>
        <p:spPr bwMode="auto">
          <a:xfrm>
            <a:off x="1905000" y="3971925"/>
            <a:ext cx="5334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6" name="Rectangle 21"/>
          <p:cNvSpPr>
            <a:spLocks noChangeArrowheads="1"/>
          </p:cNvSpPr>
          <p:nvPr/>
        </p:nvSpPr>
        <p:spPr bwMode="auto">
          <a:xfrm>
            <a:off x="1447800" y="4800600"/>
            <a:ext cx="838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7" name="Rectangle 22"/>
          <p:cNvSpPr>
            <a:spLocks noChangeArrowheads="1"/>
          </p:cNvSpPr>
          <p:nvPr/>
        </p:nvSpPr>
        <p:spPr bwMode="auto">
          <a:xfrm>
            <a:off x="2286000" y="4800600"/>
            <a:ext cx="3048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8" name="Rectangle 23"/>
          <p:cNvSpPr>
            <a:spLocks noChangeArrowheads="1"/>
          </p:cNvSpPr>
          <p:nvPr/>
        </p:nvSpPr>
        <p:spPr bwMode="auto">
          <a:xfrm>
            <a:off x="2590800" y="4800600"/>
            <a:ext cx="3048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9" name="Text Box 24"/>
          <p:cNvSpPr txBox="1">
            <a:spLocks noChangeArrowheads="1"/>
          </p:cNvSpPr>
          <p:nvPr/>
        </p:nvSpPr>
        <p:spPr bwMode="auto">
          <a:xfrm>
            <a:off x="1077913" y="4319588"/>
            <a:ext cx="398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0</a:t>
            </a:r>
            <a:endParaRPr lang="en-US" sz="2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75800" name="Text Box 25"/>
          <p:cNvSpPr txBox="1">
            <a:spLocks noChangeArrowheads="1"/>
          </p:cNvSpPr>
          <p:nvPr/>
        </p:nvSpPr>
        <p:spPr bwMode="auto">
          <a:xfrm rot="-5400000">
            <a:off x="523082" y="3266281"/>
            <a:ext cx="690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mass</a:t>
            </a:r>
          </a:p>
        </p:txBody>
      </p:sp>
      <p:sp>
        <p:nvSpPr>
          <p:cNvPr id="75801" name="Text Box 26"/>
          <p:cNvSpPr txBox="1">
            <a:spLocks noChangeArrowheads="1"/>
          </p:cNvSpPr>
          <p:nvPr/>
        </p:nvSpPr>
        <p:spPr bwMode="auto">
          <a:xfrm>
            <a:off x="3592513" y="2922588"/>
            <a:ext cx="784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</a:t>
            </a:r>
            <a:r>
              <a:rPr lang="en-US" sz="2000">
                <a:latin typeface="Times New Roman" pitchFamily="18" charset="0"/>
              </a:rPr>
              <a:t>m</a:t>
            </a:r>
            <a:r>
              <a:rPr lang="en-US" sz="2000" baseline="30000">
                <a:latin typeface="Times New Roman" pitchFamily="18" charset="0"/>
              </a:rPr>
              <a:t>2</a:t>
            </a:r>
            <a:r>
              <a:rPr lang="en-US" sz="2000" baseline="-25000">
                <a:latin typeface="Times New Roman" pitchFamily="18" charset="0"/>
              </a:rPr>
              <a:t>31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75802" name="Text Box 27"/>
          <p:cNvSpPr txBox="1">
            <a:spLocks noChangeArrowheads="1"/>
          </p:cNvSpPr>
          <p:nvPr/>
        </p:nvSpPr>
        <p:spPr bwMode="auto">
          <a:xfrm>
            <a:off x="3581400" y="4179888"/>
            <a:ext cx="784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</a:t>
            </a:r>
            <a:r>
              <a:rPr lang="en-US" sz="2000">
                <a:latin typeface="Times New Roman" pitchFamily="18" charset="0"/>
              </a:rPr>
              <a:t>m</a:t>
            </a:r>
            <a:r>
              <a:rPr lang="en-US" sz="2000" baseline="30000">
                <a:latin typeface="Times New Roman" pitchFamily="18" charset="0"/>
              </a:rPr>
              <a:t>2</a:t>
            </a:r>
            <a:r>
              <a:rPr lang="en-US" sz="2000" baseline="-25000">
                <a:latin typeface="Times New Roman" pitchFamily="18" charset="0"/>
              </a:rPr>
              <a:t>21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75803" name="Line 28"/>
          <p:cNvSpPr>
            <a:spLocks noChangeShapeType="1"/>
          </p:cNvSpPr>
          <p:nvPr/>
        </p:nvSpPr>
        <p:spPr bwMode="auto">
          <a:xfrm>
            <a:off x="3352800" y="2195513"/>
            <a:ext cx="0" cy="2257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75804" name="Line 29"/>
          <p:cNvSpPr>
            <a:spLocks noChangeShapeType="1"/>
          </p:cNvSpPr>
          <p:nvPr/>
        </p:nvSpPr>
        <p:spPr bwMode="auto">
          <a:xfrm>
            <a:off x="3048000" y="4648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75805" name="Rectangle 30"/>
          <p:cNvSpPr>
            <a:spLocks noChangeArrowheads="1"/>
          </p:cNvSpPr>
          <p:nvPr/>
        </p:nvSpPr>
        <p:spPr bwMode="auto">
          <a:xfrm>
            <a:off x="2895600" y="4800600"/>
            <a:ext cx="76200" cy="152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06" name="Rectangle 31"/>
          <p:cNvSpPr>
            <a:spLocks noChangeArrowheads="1"/>
          </p:cNvSpPr>
          <p:nvPr/>
        </p:nvSpPr>
        <p:spPr bwMode="auto">
          <a:xfrm>
            <a:off x="2819400" y="2105025"/>
            <a:ext cx="152400" cy="152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07" name="Line 32"/>
          <p:cNvSpPr>
            <a:spLocks noChangeShapeType="1"/>
          </p:cNvSpPr>
          <p:nvPr/>
        </p:nvSpPr>
        <p:spPr bwMode="auto">
          <a:xfrm>
            <a:off x="3200400" y="4038600"/>
            <a:ext cx="0" cy="795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75808" name="Text Box 33"/>
          <p:cNvSpPr txBox="1">
            <a:spLocks noChangeArrowheads="1"/>
          </p:cNvSpPr>
          <p:nvPr/>
        </p:nvSpPr>
        <p:spPr bwMode="auto">
          <a:xfrm>
            <a:off x="1109663" y="1978025"/>
            <a:ext cx="398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3</a:t>
            </a:r>
            <a:endParaRPr lang="en-US" sz="2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75809" name="Rectangle 34"/>
          <p:cNvSpPr>
            <a:spLocks noChangeArrowheads="1"/>
          </p:cNvSpPr>
          <p:nvPr/>
        </p:nvSpPr>
        <p:spPr bwMode="auto">
          <a:xfrm>
            <a:off x="1443038" y="4486275"/>
            <a:ext cx="76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10" name="Rectangle 35"/>
          <p:cNvSpPr>
            <a:spLocks noChangeArrowheads="1"/>
          </p:cNvSpPr>
          <p:nvPr/>
        </p:nvSpPr>
        <p:spPr bwMode="auto">
          <a:xfrm>
            <a:off x="1519238" y="4486275"/>
            <a:ext cx="762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11" name="Rectangle 36"/>
          <p:cNvSpPr>
            <a:spLocks noChangeArrowheads="1"/>
          </p:cNvSpPr>
          <p:nvPr/>
        </p:nvSpPr>
        <p:spPr bwMode="auto">
          <a:xfrm>
            <a:off x="1595438" y="4486275"/>
            <a:ext cx="1524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12" name="Rectangle 37"/>
          <p:cNvSpPr>
            <a:spLocks noChangeArrowheads="1"/>
          </p:cNvSpPr>
          <p:nvPr/>
        </p:nvSpPr>
        <p:spPr bwMode="auto">
          <a:xfrm>
            <a:off x="1676400" y="4486275"/>
            <a:ext cx="1295400" cy="152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13" name="Rectangle 38"/>
          <p:cNvSpPr>
            <a:spLocks noChangeArrowheads="1"/>
          </p:cNvSpPr>
          <p:nvPr/>
        </p:nvSpPr>
        <p:spPr bwMode="auto">
          <a:xfrm>
            <a:off x="2895600" y="3975100"/>
            <a:ext cx="76200" cy="152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14" name="Text Box 39"/>
          <p:cNvSpPr txBox="1">
            <a:spLocks noChangeArrowheads="1"/>
          </p:cNvSpPr>
          <p:nvPr/>
        </p:nvSpPr>
        <p:spPr bwMode="auto">
          <a:xfrm>
            <a:off x="3578225" y="4552950"/>
            <a:ext cx="7954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>
                <a:latin typeface="Times New Roman" pitchFamily="18" charset="0"/>
              </a:rPr>
              <a:t>m</a:t>
            </a:r>
            <a:r>
              <a:rPr lang="en-US" sz="2000" baseline="30000" dirty="0" smtClean="0">
                <a:latin typeface="Times New Roman" pitchFamily="18" charset="0"/>
              </a:rPr>
              <a:t>2</a:t>
            </a:r>
            <a:r>
              <a:rPr lang="en-US" sz="2000" baseline="-25000" dirty="0" smtClean="0">
                <a:latin typeface="Times New Roman" pitchFamily="18" charset="0"/>
              </a:rPr>
              <a:t>01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75815" name="Text Box 40"/>
          <p:cNvSpPr txBox="1">
            <a:spLocks noChangeArrowheads="1"/>
          </p:cNvSpPr>
          <p:nvPr/>
        </p:nvSpPr>
        <p:spPr bwMode="auto">
          <a:xfrm>
            <a:off x="6194425" y="342900"/>
            <a:ext cx="42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Times New Roman" pitchFamily="18" charset="0"/>
              </a:rPr>
              <a:t>s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75816" name="WordArt 41"/>
          <p:cNvSpPr>
            <a:spLocks noChangeArrowheads="1" noChangeShapeType="1" noTextEdit="1"/>
          </p:cNvSpPr>
          <p:nvPr/>
        </p:nvSpPr>
        <p:spPr bwMode="auto">
          <a:xfrm>
            <a:off x="290513" y="114300"/>
            <a:ext cx="3214687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  <a:t>meV</a:t>
            </a:r>
            <a:r>
              <a:rPr lang="en-IE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  <a:t> physics</a:t>
            </a:r>
            <a:endParaRPr lang="en-IE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>
                    <a:alpha val="50000"/>
                  </a:srgbClr>
                </a:prstShdw>
              </a:effectLst>
              <a:latin typeface="Arial Black"/>
            </a:endParaRPr>
          </a:p>
        </p:txBody>
      </p:sp>
      <p:sp>
        <p:nvSpPr>
          <p:cNvPr id="75817" name="Text Box 42"/>
          <p:cNvSpPr txBox="1">
            <a:spLocks noChangeArrowheads="1"/>
          </p:cNvSpPr>
          <p:nvPr/>
        </p:nvSpPr>
        <p:spPr bwMode="auto">
          <a:xfrm>
            <a:off x="4834337" y="5179675"/>
            <a:ext cx="3672800" cy="707886"/>
          </a:xfrm>
          <a:prstGeom prst="rect">
            <a:avLst/>
          </a:prstGeom>
          <a:solidFill>
            <a:srgbClr val="FF33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additional </a:t>
            </a:r>
            <a:r>
              <a:rPr lang="en-US" sz="2000" dirty="0"/>
              <a:t>radiation </a:t>
            </a:r>
          </a:p>
          <a:p>
            <a:r>
              <a:rPr lang="en-US" sz="2000" dirty="0" smtClean="0"/>
              <a:t>in </a:t>
            </a:r>
            <a:r>
              <a:rPr lang="en-US" sz="2000" dirty="0"/>
              <a:t>the Universe if mixed in </a:t>
            </a:r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/>
              <a:t>3</a:t>
            </a:r>
            <a:endParaRPr lang="en-US" sz="2000" dirty="0"/>
          </a:p>
        </p:txBody>
      </p:sp>
      <p:sp>
        <p:nvSpPr>
          <p:cNvPr id="75818" name="Text Box 43"/>
          <p:cNvSpPr txBox="1">
            <a:spLocks noChangeArrowheads="1"/>
          </p:cNvSpPr>
          <p:nvPr/>
        </p:nvSpPr>
        <p:spPr bwMode="auto">
          <a:xfrm>
            <a:off x="298450" y="1289050"/>
            <a:ext cx="20489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sterile </a:t>
            </a:r>
            <a:r>
              <a:rPr lang="en-US" sz="2000" dirty="0"/>
              <a:t>neutrino</a:t>
            </a:r>
          </a:p>
        </p:txBody>
      </p:sp>
      <p:sp>
        <p:nvSpPr>
          <p:cNvPr id="75821" name="Text Box 48"/>
          <p:cNvSpPr txBox="1">
            <a:spLocks noChangeArrowheads="1"/>
          </p:cNvSpPr>
          <p:nvPr/>
        </p:nvSpPr>
        <p:spPr bwMode="auto">
          <a:xfrm>
            <a:off x="4778157" y="5882879"/>
            <a:ext cx="31181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  no problem with LSS </a:t>
            </a:r>
          </a:p>
          <a:p>
            <a:r>
              <a:rPr lang="en-US" sz="2000" dirty="0"/>
              <a:t>  </a:t>
            </a:r>
            <a:r>
              <a:rPr lang="en-US" sz="2000" dirty="0" smtClean="0"/>
              <a:t>bound </a:t>
            </a:r>
            <a:r>
              <a:rPr lang="en-US" sz="2000" dirty="0"/>
              <a:t>on neutrino </a:t>
            </a:r>
            <a:r>
              <a:rPr lang="en-US" sz="2000" dirty="0" smtClean="0"/>
              <a:t>mass</a:t>
            </a:r>
            <a:endParaRPr lang="en-US" sz="2000" dirty="0"/>
          </a:p>
        </p:txBody>
      </p:sp>
      <p:sp>
        <p:nvSpPr>
          <p:cNvPr id="75822" name="Text Box 49"/>
          <p:cNvSpPr txBox="1">
            <a:spLocks noChangeArrowheads="1"/>
          </p:cNvSpPr>
          <p:nvPr/>
        </p:nvSpPr>
        <p:spPr bwMode="auto">
          <a:xfrm>
            <a:off x="2347409" y="1289050"/>
            <a:ext cx="1687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 ~ 0.003 </a:t>
            </a:r>
            <a:r>
              <a:rPr lang="en-US" dirty="0" err="1"/>
              <a:t>eV</a:t>
            </a:r>
            <a:endParaRPr lang="en-US" dirty="0"/>
          </a:p>
        </p:txBody>
      </p:sp>
      <p:sp>
        <p:nvSpPr>
          <p:cNvPr id="75824" name="Text Box 51"/>
          <p:cNvSpPr txBox="1">
            <a:spLocks noChangeArrowheads="1"/>
          </p:cNvSpPr>
          <p:nvPr/>
        </p:nvSpPr>
        <p:spPr bwMode="auto">
          <a:xfrm>
            <a:off x="1568682" y="5528936"/>
            <a:ext cx="1665287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sin</a:t>
            </a:r>
            <a:r>
              <a:rPr lang="en-US" baseline="30000" dirty="0"/>
              <a:t>2</a:t>
            </a:r>
            <a:r>
              <a:rPr lang="en-US" dirty="0"/>
              <a:t> 2</a:t>
            </a:r>
            <a:r>
              <a:rPr lang="en-US" dirty="0">
                <a:latin typeface="Symbol" pitchFamily="18" charset="2"/>
              </a:rPr>
              <a:t>a</a:t>
            </a:r>
            <a:r>
              <a:rPr lang="en-US" dirty="0"/>
              <a:t> ~ 10</a:t>
            </a:r>
            <a:r>
              <a:rPr lang="en-US" baseline="30000" dirty="0"/>
              <a:t>-3</a:t>
            </a:r>
            <a:r>
              <a:rPr lang="en-US" dirty="0"/>
              <a:t> </a:t>
            </a:r>
          </a:p>
        </p:txBody>
      </p:sp>
      <p:sp>
        <p:nvSpPr>
          <p:cNvPr id="75825" name="Text Box 52"/>
          <p:cNvSpPr txBox="1">
            <a:spLocks noChangeArrowheads="1"/>
          </p:cNvSpPr>
          <p:nvPr/>
        </p:nvSpPr>
        <p:spPr bwMode="auto">
          <a:xfrm>
            <a:off x="1589306" y="6367701"/>
            <a:ext cx="2109873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sin</a:t>
            </a:r>
            <a:r>
              <a:rPr lang="en-US" baseline="30000" dirty="0"/>
              <a:t>2</a:t>
            </a:r>
            <a:r>
              <a:rPr lang="en-US" dirty="0"/>
              <a:t> 2</a:t>
            </a:r>
            <a:r>
              <a:rPr lang="en-US" dirty="0">
                <a:latin typeface="Symbol" pitchFamily="18" charset="2"/>
              </a:rPr>
              <a:t>b</a:t>
            </a:r>
            <a:r>
              <a:rPr lang="en-US" dirty="0"/>
              <a:t> ~ 10</a:t>
            </a:r>
            <a:r>
              <a:rPr lang="en-US" baseline="30000" dirty="0"/>
              <a:t>-1</a:t>
            </a:r>
            <a:r>
              <a:rPr lang="en-US" dirty="0"/>
              <a:t> </a:t>
            </a:r>
            <a:r>
              <a:rPr lang="en-US" dirty="0" smtClean="0"/>
              <a:t>(IH)</a:t>
            </a:r>
            <a:endParaRPr lang="en-US" dirty="0"/>
          </a:p>
        </p:txBody>
      </p:sp>
      <p:sp>
        <p:nvSpPr>
          <p:cNvPr id="58" name="Text Box 52"/>
          <p:cNvSpPr txBox="1">
            <a:spLocks noChangeArrowheads="1"/>
          </p:cNvSpPr>
          <p:nvPr/>
        </p:nvSpPr>
        <p:spPr bwMode="auto">
          <a:xfrm>
            <a:off x="1579564" y="5950510"/>
            <a:ext cx="2193229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sin</a:t>
            </a:r>
            <a:r>
              <a:rPr lang="en-US" baseline="30000" dirty="0"/>
              <a:t>2</a:t>
            </a:r>
            <a:r>
              <a:rPr lang="en-US" dirty="0"/>
              <a:t> 2</a:t>
            </a:r>
            <a:r>
              <a:rPr lang="en-US" dirty="0">
                <a:latin typeface="Symbol" pitchFamily="18" charset="2"/>
              </a:rPr>
              <a:t>b</a:t>
            </a:r>
            <a:r>
              <a:rPr lang="en-US" dirty="0"/>
              <a:t> ~ </a:t>
            </a:r>
            <a:r>
              <a:rPr lang="en-US" dirty="0" smtClean="0"/>
              <a:t>10</a:t>
            </a:r>
            <a:r>
              <a:rPr lang="en-US" baseline="30000" dirty="0" smtClean="0"/>
              <a:t>-3</a:t>
            </a:r>
            <a:r>
              <a:rPr lang="en-US" dirty="0" smtClean="0"/>
              <a:t> (NH)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92541" y="5528936"/>
            <a:ext cx="153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For solar nu:</a:t>
            </a:r>
            <a:endParaRPr lang="en-IE" dirty="0"/>
          </a:p>
        </p:txBody>
      </p:sp>
      <p:sp>
        <p:nvSpPr>
          <p:cNvPr id="60" name="TextBox 59"/>
          <p:cNvSpPr txBox="1"/>
          <p:nvPr/>
        </p:nvSpPr>
        <p:spPr>
          <a:xfrm>
            <a:off x="156932" y="6037602"/>
            <a:ext cx="1606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For dark radiation</a:t>
            </a:r>
            <a:endParaRPr lang="en-IE" dirty="0"/>
          </a:p>
        </p:txBody>
      </p:sp>
      <p:sp>
        <p:nvSpPr>
          <p:cNvPr id="61" name="Text Box 51"/>
          <p:cNvSpPr txBox="1">
            <a:spLocks noChangeArrowheads="1"/>
          </p:cNvSpPr>
          <p:nvPr/>
        </p:nvSpPr>
        <p:spPr bwMode="auto">
          <a:xfrm>
            <a:off x="2783528" y="4953060"/>
            <a:ext cx="721672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sin</a:t>
            </a:r>
            <a:r>
              <a:rPr lang="en-US" baseline="30000" dirty="0" smtClean="0"/>
              <a:t>2</a:t>
            </a:r>
            <a:r>
              <a:rPr lang="en-US" dirty="0" smtClean="0">
                <a:latin typeface="Symbol" pitchFamily="18" charset="2"/>
              </a:rPr>
              <a:t>a</a:t>
            </a:r>
            <a:endParaRPr lang="en-US" dirty="0"/>
          </a:p>
        </p:txBody>
      </p:sp>
      <p:sp>
        <p:nvSpPr>
          <p:cNvPr id="62" name="Text Box 51"/>
          <p:cNvSpPr txBox="1">
            <a:spLocks noChangeArrowheads="1"/>
          </p:cNvSpPr>
          <p:nvPr/>
        </p:nvSpPr>
        <p:spPr bwMode="auto">
          <a:xfrm>
            <a:off x="2492830" y="2287812"/>
            <a:ext cx="702436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sin</a:t>
            </a:r>
            <a:r>
              <a:rPr lang="en-US" baseline="30000" dirty="0" smtClean="0"/>
              <a:t>2</a:t>
            </a:r>
            <a:r>
              <a:rPr lang="en-US" dirty="0" smtClean="0">
                <a:latin typeface="Symbol" pitchFamily="18" charset="2"/>
              </a:rPr>
              <a:t>b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4678898" y="1893881"/>
            <a:ext cx="3031054" cy="1015663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Adiabatic conversion for small mixing angle</a:t>
            </a:r>
          </a:p>
          <a:p>
            <a:r>
              <a:rPr lang="en-IE" sz="2000" dirty="0" err="1" smtClean="0"/>
              <a:t>Adiabaticity</a:t>
            </a:r>
            <a:r>
              <a:rPr lang="en-IE" sz="2000" dirty="0" smtClean="0"/>
              <a:t> violation </a:t>
            </a:r>
            <a:endParaRPr lang="en-IE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4787899" y="2975610"/>
            <a:ext cx="31894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Allows to explain absence of upturn and reconcile solar and KAMLAND </a:t>
            </a:r>
          </a:p>
          <a:p>
            <a:r>
              <a:rPr lang="en-IE" dirty="0" smtClean="0"/>
              <a:t>mass splitting but not large </a:t>
            </a:r>
          </a:p>
          <a:p>
            <a:r>
              <a:rPr lang="en-IE" dirty="0" smtClean="0"/>
              <a:t>DN asymmetry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-4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216808" y="50797"/>
            <a:ext cx="3752379" cy="14614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 11 years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272" y="2652811"/>
            <a:ext cx="4250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IE" sz="2000" dirty="0" smtClean="0">
                <a:solidFill>
                  <a:schemeClr val="bg1"/>
                </a:solidFill>
              </a:rPr>
              <a:t>2002  </a:t>
            </a:r>
            <a:r>
              <a:rPr lang="en-IE" sz="2000" dirty="0" smtClean="0">
                <a:solidFill>
                  <a:schemeClr val="bg1"/>
                </a:solidFill>
              </a:rPr>
              <a:t>- </a:t>
            </a:r>
            <a:r>
              <a:rPr lang="en-IE" sz="2000" dirty="0" smtClean="0">
                <a:solidFill>
                  <a:schemeClr val="bg1"/>
                </a:solidFill>
              </a:rPr>
              <a:t>SNO:  </a:t>
            </a:r>
            <a:r>
              <a:rPr lang="en-IE" sz="2000" dirty="0" smtClean="0">
                <a:solidFill>
                  <a:schemeClr val="bg1"/>
                </a:solidFill>
              </a:rPr>
              <a:t>establishing </a:t>
            </a:r>
            <a:r>
              <a:rPr lang="en-IE" sz="2000" dirty="0" err="1" smtClean="0">
                <a:solidFill>
                  <a:schemeClr val="bg1"/>
                </a:solidFill>
              </a:rPr>
              <a:t>flavor</a:t>
            </a:r>
            <a:r>
              <a:rPr lang="en-IE" sz="2000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/>
            <a:r>
              <a:rPr lang="en-IE" sz="2000" dirty="0" smtClean="0">
                <a:solidFill>
                  <a:schemeClr val="bg1"/>
                </a:solidFill>
              </a:rPr>
              <a:t>conversion of the Solar neutrinos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5036" y="3501553"/>
            <a:ext cx="4507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IE" sz="2000" dirty="0" smtClean="0">
                <a:solidFill>
                  <a:schemeClr val="bg1"/>
                </a:solidFill>
              </a:rPr>
              <a:t>2014 - BOREXINO direct  </a:t>
            </a:r>
          </a:p>
          <a:p>
            <a:pPr marL="342900" indent="-342900"/>
            <a:r>
              <a:rPr lang="en-IE" sz="2000" dirty="0" smtClean="0">
                <a:solidFill>
                  <a:schemeClr val="bg1"/>
                </a:solidFill>
              </a:rPr>
              <a:t>measurement  of the pp-neutrinos</a:t>
            </a:r>
            <a:endParaRPr lang="en-IE" sz="2000" dirty="0">
              <a:solidFill>
                <a:schemeClr val="bg1"/>
              </a:solidFill>
            </a:endParaRPr>
          </a:p>
        </p:txBody>
      </p:sp>
      <p:pic>
        <p:nvPicPr>
          <p:cNvPr id="8" name="Picture 8" descr="man_on_deck"/>
          <p:cNvPicPr>
            <a:picLocks noChangeAspect="1" noChangeArrowheads="1"/>
          </p:cNvPicPr>
          <p:nvPr/>
        </p:nvPicPr>
        <p:blipFill>
          <a:blip r:embed="rId2" cstate="print"/>
          <a:srcRect l="5558" t="2327" r="8337" b="1164"/>
          <a:stretch>
            <a:fillRect/>
          </a:stretch>
        </p:blipFill>
        <p:spPr bwMode="auto">
          <a:xfrm rot="636439">
            <a:off x="4957416" y="17210"/>
            <a:ext cx="3483291" cy="401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WordArt 4"/>
          <p:cNvSpPr>
            <a:spLocks noChangeArrowheads="1" noChangeShapeType="1" noTextEdit="1"/>
          </p:cNvSpPr>
          <p:nvPr/>
        </p:nvSpPr>
        <p:spPr bwMode="auto">
          <a:xfrm>
            <a:off x="648143" y="1415136"/>
            <a:ext cx="1807933" cy="9872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later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29" y="5076046"/>
            <a:ext cx="42782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olidFill>
                  <a:schemeClr val="bg1"/>
                </a:solidFill>
              </a:rPr>
              <a:t>2004 – KAMLAND  identified </a:t>
            </a:r>
          </a:p>
          <a:p>
            <a:r>
              <a:rPr lang="en-IE" sz="2000" dirty="0" smtClean="0">
                <a:solidFill>
                  <a:schemeClr val="bg1"/>
                </a:solidFill>
              </a:rPr>
              <a:t>the LMA MSW solution </a:t>
            </a:r>
          </a:p>
          <a:p>
            <a:r>
              <a:rPr lang="en-IE" sz="2000" dirty="0" smtClean="0">
                <a:solidFill>
                  <a:schemeClr val="bg1"/>
                </a:solidFill>
              </a:rPr>
              <a:t>of the solar neutrino problem </a:t>
            </a:r>
            <a:endParaRPr lang="en-IE" sz="2000" dirty="0">
              <a:solidFill>
                <a:schemeClr val="bg1"/>
              </a:solidFill>
            </a:endParaRPr>
          </a:p>
        </p:txBody>
      </p:sp>
      <p:pic>
        <p:nvPicPr>
          <p:cNvPr id="9" name="Picture 16" descr="kamlandd"/>
          <p:cNvPicPr>
            <a:picLocks noChangeAspect="1" noChangeArrowheads="1"/>
          </p:cNvPicPr>
          <p:nvPr/>
        </p:nvPicPr>
        <p:blipFill>
          <a:blip r:embed="rId3" cstate="print"/>
          <a:srcRect l="11293" t="5470" r="11293" b="7521"/>
          <a:stretch>
            <a:fillRect/>
          </a:stretch>
        </p:blipFill>
        <p:spPr bwMode="auto">
          <a:xfrm rot="21110400">
            <a:off x="6551270" y="3374228"/>
            <a:ext cx="2534851" cy="345274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77743" y="6238749"/>
            <a:ext cx="3321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olidFill>
                  <a:schemeClr val="bg1"/>
                </a:solidFill>
              </a:rPr>
              <a:t>2015 – back to the Sun?</a:t>
            </a:r>
            <a:endParaRPr lang="en-IE" sz="2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08713" y="5301205"/>
            <a:ext cx="294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pic>
        <p:nvPicPr>
          <p:cNvPr id="8" name="Picture 2" descr="460123.fig.0015"/>
          <p:cNvPicPr>
            <a:picLocks noChangeAspect="1" noChangeArrowheads="1"/>
          </p:cNvPicPr>
          <p:nvPr/>
        </p:nvPicPr>
        <p:blipFill>
          <a:blip r:embed="rId2" cstate="print"/>
          <a:srcRect l="5906" t="7382" r="17717" b="7382"/>
          <a:stretch>
            <a:fillRect/>
          </a:stretch>
        </p:blipFill>
        <p:spPr bwMode="auto">
          <a:xfrm rot="207467">
            <a:off x="4808244" y="2356323"/>
            <a:ext cx="4258103" cy="2867623"/>
          </a:xfrm>
          <a:prstGeom prst="rect">
            <a:avLst/>
          </a:prstGeom>
          <a:noFill/>
        </p:spPr>
      </p:pic>
      <p:pic>
        <p:nvPicPr>
          <p:cNvPr id="20" name="Picture 2" descr="460123.fig.005a"/>
          <p:cNvPicPr>
            <a:picLocks noChangeAspect="1" noChangeArrowheads="1"/>
          </p:cNvPicPr>
          <p:nvPr/>
        </p:nvPicPr>
        <p:blipFill>
          <a:blip r:embed="rId3" cstate="print"/>
          <a:srcRect r="15748"/>
          <a:stretch>
            <a:fillRect/>
          </a:stretch>
        </p:blipFill>
        <p:spPr bwMode="auto">
          <a:xfrm rot="21339630">
            <a:off x="5057428" y="4739870"/>
            <a:ext cx="4036368" cy="2305933"/>
          </a:xfrm>
          <a:prstGeom prst="rect">
            <a:avLst/>
          </a:prstGeom>
          <a:noFill/>
        </p:spPr>
      </p:pic>
      <p:sp>
        <p:nvSpPr>
          <p:cNvPr id="25" name="WordArt 4"/>
          <p:cNvSpPr>
            <a:spLocks noChangeArrowheads="1" noChangeShapeType="1" noTextEdit="1"/>
          </p:cNvSpPr>
          <p:nvPr/>
        </p:nvSpPr>
        <p:spPr bwMode="auto">
          <a:xfrm>
            <a:off x="347438" y="435429"/>
            <a:ext cx="3576379" cy="14601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 Perspectives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pic>
        <p:nvPicPr>
          <p:cNvPr id="22" name="Picture 21" descr="juno1.jpg"/>
          <p:cNvPicPr>
            <a:picLocks noChangeAspect="1"/>
          </p:cNvPicPr>
          <p:nvPr/>
        </p:nvPicPr>
        <p:blipFill>
          <a:blip r:embed="rId4" cstate="print"/>
          <a:srcRect l="4991" r="4991" b="5338"/>
          <a:stretch>
            <a:fillRect/>
          </a:stretch>
        </p:blipFill>
        <p:spPr>
          <a:xfrm rot="21399642">
            <a:off x="5107810" y="117160"/>
            <a:ext cx="3290912" cy="2343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-6755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 rot="21309166">
            <a:off x="713458" y="1322663"/>
            <a:ext cx="450078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Absence of upturn of the spectrum</a:t>
            </a:r>
            <a:endParaRPr lang="en-IE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648733" y="1748897"/>
            <a:ext cx="2824388" cy="400110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Large D-N asymmetry</a:t>
            </a:r>
            <a:endParaRPr lang="en-IE" sz="2000" dirty="0"/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 rot="292938">
            <a:off x="1315756" y="2285122"/>
            <a:ext cx="5034189" cy="707886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Difference of values of 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m</a:t>
            </a:r>
            <a:r>
              <a:rPr lang="en-US" sz="2000" baseline="30000" dirty="0" smtClean="0"/>
              <a:t>2</a:t>
            </a:r>
            <a:r>
              <a:rPr lang="en-US" sz="2000" baseline="-25000" dirty="0" smtClean="0"/>
              <a:t>21</a:t>
            </a:r>
            <a:r>
              <a:rPr lang="en-US" sz="2000" dirty="0" smtClean="0"/>
              <a:t> extracted </a:t>
            </a:r>
          </a:p>
          <a:p>
            <a:r>
              <a:rPr lang="en-US" sz="2000" dirty="0" smtClean="0"/>
              <a:t>from solar and </a:t>
            </a:r>
            <a:r>
              <a:rPr lang="en-US" sz="2000" dirty="0" err="1" smtClean="0"/>
              <a:t>KamLAND</a:t>
            </a:r>
            <a:r>
              <a:rPr lang="en-US" sz="2000" dirty="0" smtClean="0"/>
              <a:t>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55738" y="3067052"/>
            <a:ext cx="3934731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Large value of matter potential extracted from global fit</a:t>
            </a:r>
            <a:endParaRPr lang="en-IE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196742" y="4197268"/>
            <a:ext cx="777821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Detection of CNO neutrinos to shed some light on the problem </a:t>
            </a:r>
          </a:p>
          <a:p>
            <a:r>
              <a:rPr lang="en-IE" sz="2000" dirty="0" smtClean="0"/>
              <a:t>of the SSM: controversy of </a:t>
            </a:r>
            <a:r>
              <a:rPr lang="en-IE" sz="2000" dirty="0" err="1" smtClean="0"/>
              <a:t>helioseismology</a:t>
            </a:r>
            <a:r>
              <a:rPr lang="en-IE" sz="2000" dirty="0" smtClean="0"/>
              <a:t> data and </a:t>
            </a:r>
          </a:p>
          <a:p>
            <a:r>
              <a:rPr lang="en-IE" sz="2000" dirty="0" smtClean="0"/>
              <a:t>abundance of heavy elements   </a:t>
            </a:r>
            <a:endParaRPr lang="en-IE" sz="2000" dirty="0"/>
          </a:p>
        </p:txBody>
      </p:sp>
      <p:sp>
        <p:nvSpPr>
          <p:cNvPr id="22" name="WordArt 8"/>
          <p:cNvSpPr>
            <a:spLocks noChangeArrowheads="1" noChangeShapeType="1" noTextEdit="1"/>
          </p:cNvSpPr>
          <p:nvPr/>
        </p:nvSpPr>
        <p:spPr bwMode="auto">
          <a:xfrm>
            <a:off x="2249831" y="182880"/>
            <a:ext cx="2935652" cy="9813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Goals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23" name="TextBox 22"/>
          <p:cNvSpPr txBox="1"/>
          <p:nvPr/>
        </p:nvSpPr>
        <p:spPr>
          <a:xfrm rot="21441030">
            <a:off x="1108075" y="5103129"/>
            <a:ext cx="6058018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High precision measurements of the pp- </a:t>
            </a:r>
            <a:r>
              <a:rPr lang="en-IE" sz="2000" dirty="0" smtClean="0"/>
              <a:t>pep- </a:t>
            </a:r>
          </a:p>
          <a:p>
            <a:r>
              <a:rPr lang="en-IE" sz="2000" dirty="0" smtClean="0"/>
              <a:t>and </a:t>
            </a:r>
            <a:r>
              <a:rPr lang="en-IE" sz="2000" dirty="0" smtClean="0"/>
              <a:t>Be- neutrino fluxes </a:t>
            </a:r>
            <a:endParaRPr lang="en-IE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3898857" y="5735746"/>
            <a:ext cx="5430338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Detailed study of the Earth matter effect</a:t>
            </a:r>
            <a:endParaRPr lang="en-IE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72651" y="1043543"/>
            <a:ext cx="2177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Clarification of</a:t>
            </a:r>
            <a:endParaRPr lang="en-IE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6574416" y="2264757"/>
            <a:ext cx="2407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Searches for new physics effects</a:t>
            </a:r>
            <a:endParaRPr lang="en-IE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-4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62790" y="-59206"/>
            <a:ext cx="4906929" cy="14741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 Experiments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6" name="WordArt 27"/>
          <p:cNvSpPr>
            <a:spLocks noChangeArrowheads="1" noChangeShapeType="1" noTextEdit="1"/>
          </p:cNvSpPr>
          <p:nvPr/>
        </p:nvSpPr>
        <p:spPr bwMode="auto">
          <a:xfrm>
            <a:off x="521617" y="2615441"/>
            <a:ext cx="1341905" cy="7453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SNO+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8" name="WordArt 27"/>
          <p:cNvSpPr>
            <a:spLocks noChangeArrowheads="1" noChangeShapeType="1" noTextEdit="1"/>
          </p:cNvSpPr>
          <p:nvPr/>
        </p:nvSpPr>
        <p:spPr bwMode="auto">
          <a:xfrm>
            <a:off x="439685" y="3657010"/>
            <a:ext cx="1423837" cy="676489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JUNO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24223" y="2523375"/>
            <a:ext cx="1527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870 tons</a:t>
            </a:r>
            <a:endParaRPr lang="en-IE" dirty="0"/>
          </a:p>
        </p:txBody>
      </p:sp>
      <p:sp>
        <p:nvSpPr>
          <p:cNvPr id="10" name="TextBox 9"/>
          <p:cNvSpPr txBox="1"/>
          <p:nvPr/>
        </p:nvSpPr>
        <p:spPr>
          <a:xfrm>
            <a:off x="5069719" y="2456681"/>
            <a:ext cx="3183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Double beta decay of Te</a:t>
            </a:r>
          </a:p>
          <a:p>
            <a:r>
              <a:rPr lang="en-IE" dirty="0" smtClean="0"/>
              <a:t>Simultaneously solar with E &gt; 3 </a:t>
            </a:r>
            <a:r>
              <a:rPr lang="en-IE" dirty="0" err="1" smtClean="0"/>
              <a:t>MeV</a:t>
            </a:r>
            <a:r>
              <a:rPr lang="en-IE" dirty="0" smtClean="0"/>
              <a:t>,  upturn</a:t>
            </a:r>
          </a:p>
          <a:p>
            <a:r>
              <a:rPr lang="en-IE" dirty="0" smtClean="0"/>
              <a:t> later pep-  CNO-  later</a:t>
            </a:r>
            <a:endParaRPr lang="en-IE" dirty="0"/>
          </a:p>
        </p:txBody>
      </p:sp>
      <p:sp>
        <p:nvSpPr>
          <p:cNvPr id="11" name="TextBox 10"/>
          <p:cNvSpPr txBox="1"/>
          <p:nvPr/>
        </p:nvSpPr>
        <p:spPr>
          <a:xfrm>
            <a:off x="2824223" y="3564998"/>
            <a:ext cx="20024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LS 20 </a:t>
            </a:r>
            <a:r>
              <a:rPr lang="en-IE" dirty="0" err="1" smtClean="0"/>
              <a:t>kt</a:t>
            </a:r>
            <a:r>
              <a:rPr lang="en-IE" dirty="0" smtClean="0"/>
              <a:t>,  </a:t>
            </a:r>
          </a:p>
          <a:p>
            <a:r>
              <a:rPr lang="en-IE" dirty="0" smtClean="0"/>
              <a:t>too shallow, background?</a:t>
            </a:r>
            <a:endParaRPr lang="en-IE" dirty="0"/>
          </a:p>
        </p:txBody>
      </p:sp>
      <p:sp>
        <p:nvSpPr>
          <p:cNvPr id="12" name="WordArt 27"/>
          <p:cNvSpPr>
            <a:spLocks noChangeArrowheads="1" noChangeShapeType="1" noTextEdit="1"/>
          </p:cNvSpPr>
          <p:nvPr/>
        </p:nvSpPr>
        <p:spPr bwMode="auto">
          <a:xfrm>
            <a:off x="509136" y="4710915"/>
            <a:ext cx="3877670" cy="902826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HyperKamiokande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13" name="WordArt 27"/>
          <p:cNvSpPr>
            <a:spLocks noChangeArrowheads="1" noChangeShapeType="1" noTextEdit="1"/>
          </p:cNvSpPr>
          <p:nvPr/>
        </p:nvSpPr>
        <p:spPr bwMode="auto">
          <a:xfrm>
            <a:off x="429016" y="1519130"/>
            <a:ext cx="4108260" cy="902826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SuperKamiokande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42375" y="1748550"/>
            <a:ext cx="2257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Not much to add?</a:t>
            </a:r>
            <a:endParaRPr lang="en-IE" dirty="0"/>
          </a:p>
        </p:txBody>
      </p:sp>
      <p:sp>
        <p:nvSpPr>
          <p:cNvPr id="15" name="TextBox 14"/>
          <p:cNvSpPr txBox="1"/>
          <p:nvPr/>
        </p:nvSpPr>
        <p:spPr>
          <a:xfrm>
            <a:off x="4965524" y="4607248"/>
            <a:ext cx="40048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115 000  </a:t>
            </a:r>
            <a:r>
              <a:rPr lang="en-IE" dirty="0" smtClean="0">
                <a:latin typeface="Symbol" pitchFamily="18" charset="2"/>
              </a:rPr>
              <a:t>n</a:t>
            </a:r>
            <a:r>
              <a:rPr lang="en-IE" dirty="0" smtClean="0"/>
              <a:t>e events/ year</a:t>
            </a:r>
          </a:p>
          <a:p>
            <a:r>
              <a:rPr lang="en-IE" dirty="0" smtClean="0"/>
              <a:t>Lower  PMT coverage,  E &gt;  7 </a:t>
            </a:r>
            <a:r>
              <a:rPr lang="en-IE" dirty="0" err="1" smtClean="0"/>
              <a:t>MeV</a:t>
            </a:r>
            <a:endParaRPr lang="en-IE" dirty="0" smtClean="0"/>
          </a:p>
          <a:p>
            <a:r>
              <a:rPr lang="en-IE" dirty="0" smtClean="0"/>
              <a:t>Shallower than SK  20 times larger background,  </a:t>
            </a:r>
          </a:p>
          <a:p>
            <a:r>
              <a:rPr lang="en-IE" dirty="0" smtClean="0"/>
              <a:t>(4 – 5) </a:t>
            </a:r>
            <a:r>
              <a:rPr lang="en-IE" dirty="0" smtClean="0">
                <a:latin typeface="Symbol" pitchFamily="18" charset="2"/>
              </a:rPr>
              <a:t>s</a:t>
            </a:r>
            <a:r>
              <a:rPr lang="en-IE" dirty="0" smtClean="0"/>
              <a:t>   D-N in 10 years</a:t>
            </a:r>
            <a:endParaRPr lang="en-IE" dirty="0"/>
          </a:p>
        </p:txBody>
      </p:sp>
      <p:sp>
        <p:nvSpPr>
          <p:cNvPr id="16" name="WordArt 27"/>
          <p:cNvSpPr>
            <a:spLocks noChangeArrowheads="1" noChangeShapeType="1" noTextEdit="1"/>
          </p:cNvSpPr>
          <p:nvPr/>
        </p:nvSpPr>
        <p:spPr bwMode="auto">
          <a:xfrm rot="376058">
            <a:off x="1896194" y="6105811"/>
            <a:ext cx="1423837" cy="676489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DUNE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17" name="WordArt 27"/>
          <p:cNvSpPr>
            <a:spLocks noChangeArrowheads="1" noChangeShapeType="1" noTextEdit="1"/>
          </p:cNvSpPr>
          <p:nvPr/>
        </p:nvSpPr>
        <p:spPr bwMode="auto">
          <a:xfrm rot="20593183">
            <a:off x="3420041" y="5804869"/>
            <a:ext cx="1423837" cy="676489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MICA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18" name="WordArt 27"/>
          <p:cNvSpPr>
            <a:spLocks noChangeArrowheads="1" noChangeShapeType="1" noTextEdit="1"/>
          </p:cNvSpPr>
          <p:nvPr/>
        </p:nvSpPr>
        <p:spPr bwMode="auto">
          <a:xfrm rot="21361143">
            <a:off x="202479" y="5776445"/>
            <a:ext cx="1661043" cy="1023680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JinPing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-4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336411" y="345440"/>
            <a:ext cx="8404675" cy="7818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Oscillations of Be neutrinos in the Earth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pic>
        <p:nvPicPr>
          <p:cNvPr id="7" name="Picture 6" descr="width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8851" y="2011680"/>
            <a:ext cx="4377435" cy="29761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8981" y="1932186"/>
            <a:ext cx="2240915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err="1" smtClean="0">
                <a:latin typeface="Symbol" pitchFamily="18" charset="2"/>
              </a:rPr>
              <a:t>G</a:t>
            </a:r>
            <a:r>
              <a:rPr lang="en-IE" sz="2000" baseline="-25000" dirty="0" err="1" smtClean="0"/>
              <a:t>Be</a:t>
            </a:r>
            <a:r>
              <a:rPr lang="en-IE" sz="2000" baseline="-25000" dirty="0" smtClean="0"/>
              <a:t>  </a:t>
            </a:r>
            <a:r>
              <a:rPr lang="en-IE" sz="2000" dirty="0" smtClean="0"/>
              <a:t>/E = 1.86 10</a:t>
            </a:r>
            <a:r>
              <a:rPr lang="en-IE" sz="2000" baseline="30000" dirty="0" smtClean="0"/>
              <a:t>-3</a:t>
            </a:r>
            <a:r>
              <a:rPr lang="en-IE" sz="2000" baseline="-25000" dirty="0" smtClean="0"/>
              <a:t> </a:t>
            </a:r>
            <a:r>
              <a:rPr lang="en-IE" sz="2000" baseline="-25000" dirty="0" smtClean="0">
                <a:latin typeface="Symbol" pitchFamily="18" charset="2"/>
              </a:rPr>
              <a:t> </a:t>
            </a:r>
            <a:r>
              <a:rPr lang="en-IE" sz="2000" dirty="0" smtClean="0">
                <a:latin typeface="Symbol" pitchFamily="18" charset="2"/>
              </a:rPr>
              <a:t>  </a:t>
            </a:r>
            <a:endParaRPr lang="en-IE" sz="2000" dirty="0">
              <a:latin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9297" y="1512054"/>
            <a:ext cx="1800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>
                <a:latin typeface="Symbol" pitchFamily="18" charset="2"/>
              </a:rPr>
              <a:t>G</a:t>
            </a:r>
            <a:r>
              <a:rPr lang="en-IE" sz="2000" baseline="-25000" dirty="0" err="1" smtClean="0"/>
              <a:t>Be</a:t>
            </a:r>
            <a:r>
              <a:rPr lang="en-IE" sz="2000" baseline="-25000" dirty="0" smtClean="0"/>
              <a:t>  </a:t>
            </a:r>
            <a:r>
              <a:rPr lang="en-IE" sz="2000" dirty="0" smtClean="0"/>
              <a:t>= 1.6 </a:t>
            </a:r>
            <a:r>
              <a:rPr lang="en-IE" sz="2000" dirty="0" err="1" smtClean="0"/>
              <a:t>kev</a:t>
            </a:r>
            <a:r>
              <a:rPr lang="en-IE" sz="2000" dirty="0" smtClean="0"/>
              <a:t> </a:t>
            </a:r>
            <a:r>
              <a:rPr lang="en-IE" sz="2000" baseline="-25000" dirty="0" smtClean="0"/>
              <a:t> </a:t>
            </a:r>
            <a:r>
              <a:rPr lang="en-IE" sz="2000" baseline="-25000" dirty="0" smtClean="0">
                <a:latin typeface="Symbol" pitchFamily="18" charset="2"/>
              </a:rPr>
              <a:t> </a:t>
            </a:r>
            <a:r>
              <a:rPr lang="en-IE" sz="2000" dirty="0" smtClean="0">
                <a:latin typeface="Symbol" pitchFamily="18" charset="2"/>
              </a:rPr>
              <a:t>  </a:t>
            </a:r>
            <a:endParaRPr lang="en-IE" sz="2000" dirty="0">
              <a:latin typeface="Symbol" pitchFamily="18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1532374"/>
            <a:ext cx="214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E = 862.27 </a:t>
            </a:r>
            <a:r>
              <a:rPr lang="en-IE" sz="2000" dirty="0" err="1" smtClean="0"/>
              <a:t>kev</a:t>
            </a:r>
            <a:endParaRPr lang="en-IE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486400" y="1343243"/>
            <a:ext cx="291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IE" i="1" dirty="0" smtClean="0">
                <a:solidFill>
                  <a:srgbClr val="FF0000"/>
                </a:solidFill>
              </a:rPr>
              <a:t>N . </a:t>
            </a:r>
            <a:r>
              <a:rPr lang="en-IE" i="1" dirty="0" err="1" smtClean="0">
                <a:solidFill>
                  <a:srgbClr val="FF0000"/>
                </a:solidFill>
              </a:rPr>
              <a:t>Ioannisian</a:t>
            </a:r>
            <a:r>
              <a:rPr lang="en-IE" i="1" dirty="0" smtClean="0">
                <a:solidFill>
                  <a:srgbClr val="FF0000"/>
                </a:solidFill>
              </a:rPr>
              <a:t>, A.Y.S. , </a:t>
            </a:r>
          </a:p>
          <a:p>
            <a:pPr marL="342900" indent="-342900"/>
            <a:r>
              <a:rPr lang="en-IE" i="1" dirty="0" smtClean="0">
                <a:solidFill>
                  <a:srgbClr val="FF0000"/>
                </a:solidFill>
              </a:rPr>
              <a:t>D. Wyler</a:t>
            </a:r>
            <a:endParaRPr lang="en-IE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7182" y="5559306"/>
            <a:ext cx="16018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dirty="0" smtClean="0"/>
              <a:t>BOREXINO:</a:t>
            </a:r>
            <a:endParaRPr lang="en-IE" dirty="0"/>
          </a:p>
        </p:txBody>
      </p:sp>
      <p:sp>
        <p:nvSpPr>
          <p:cNvPr id="14" name="TextBox 13"/>
          <p:cNvSpPr txBox="1"/>
          <p:nvPr/>
        </p:nvSpPr>
        <p:spPr>
          <a:xfrm>
            <a:off x="367983" y="5978208"/>
            <a:ext cx="55134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A</a:t>
            </a:r>
            <a:r>
              <a:rPr lang="en-IE" sz="2000" baseline="-25000" dirty="0" smtClean="0"/>
              <a:t>DN</a:t>
            </a:r>
            <a:r>
              <a:rPr lang="en-IE" sz="2000" dirty="0" smtClean="0"/>
              <a:t> = 0.001 +/- 0.012 (stat) +/- 0.007 (</a:t>
            </a:r>
            <a:r>
              <a:rPr lang="en-IE" sz="2000" dirty="0" err="1" smtClean="0"/>
              <a:t>syst</a:t>
            </a:r>
            <a:r>
              <a:rPr lang="en-IE" sz="2000" dirty="0" smtClean="0"/>
              <a:t>)  </a:t>
            </a:r>
            <a:r>
              <a:rPr lang="en-IE" sz="2000" dirty="0" smtClean="0">
                <a:latin typeface="Symbol" pitchFamily="18" charset="2"/>
              </a:rPr>
              <a:t> </a:t>
            </a:r>
            <a:r>
              <a:rPr lang="en-IE" sz="2000" dirty="0" smtClean="0"/>
              <a:t>   </a:t>
            </a:r>
            <a:endParaRPr lang="en-IE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919011" y="2641600"/>
            <a:ext cx="1306195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err="1" smtClean="0">
                <a:latin typeface="Symbol" pitchFamily="18" charset="2"/>
              </a:rPr>
              <a:t>G</a:t>
            </a:r>
            <a:r>
              <a:rPr lang="en-IE" sz="2000" baseline="-25000" dirty="0" err="1" smtClean="0"/>
              <a:t>Be</a:t>
            </a:r>
            <a:r>
              <a:rPr lang="en-IE" sz="2000" baseline="-25000" dirty="0" smtClean="0"/>
              <a:t>  </a:t>
            </a:r>
            <a:r>
              <a:rPr lang="en-US" sz="2000" dirty="0" smtClean="0"/>
              <a:t>~</a:t>
            </a:r>
            <a:r>
              <a:rPr lang="en-IE" sz="2000" dirty="0" smtClean="0"/>
              <a:t> </a:t>
            </a:r>
            <a:r>
              <a:rPr lang="en-IE" sz="2000" dirty="0" smtClean="0">
                <a:latin typeface="Symbol" pitchFamily="18" charset="2"/>
              </a:rPr>
              <a:t>D</a:t>
            </a:r>
            <a:r>
              <a:rPr lang="en-IE" sz="2000" dirty="0" smtClean="0"/>
              <a:t>E</a:t>
            </a:r>
            <a:r>
              <a:rPr lang="en-IE" sz="2000" baseline="-25000" dirty="0" smtClean="0"/>
              <a:t>T</a:t>
            </a:r>
            <a:endParaRPr lang="en-IE" sz="2000" dirty="0">
              <a:latin typeface="Symbol" pitchFamily="18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7982" y="3206988"/>
            <a:ext cx="444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Oscillatory period in the energy scale</a:t>
            </a:r>
            <a:endParaRPr lang="en-IE" dirty="0"/>
          </a:p>
        </p:txBody>
      </p:sp>
      <p:sp>
        <p:nvSpPr>
          <p:cNvPr id="17" name="TextBox 16"/>
          <p:cNvSpPr txBox="1"/>
          <p:nvPr/>
        </p:nvSpPr>
        <p:spPr>
          <a:xfrm>
            <a:off x="536256" y="3698240"/>
            <a:ext cx="3273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D</a:t>
            </a:r>
            <a:r>
              <a:rPr lang="en-IE" sz="2000" dirty="0" smtClean="0"/>
              <a:t>E</a:t>
            </a:r>
            <a:r>
              <a:rPr lang="en-IE" sz="2000" baseline="-25000" dirty="0" smtClean="0"/>
              <a:t>T   </a:t>
            </a:r>
            <a:r>
              <a:rPr lang="en-IE" sz="2000" dirty="0" smtClean="0"/>
              <a:t>= E </a:t>
            </a:r>
            <a:r>
              <a:rPr lang="en-IE" sz="2000" dirty="0" err="1" smtClean="0"/>
              <a:t>l</a:t>
            </a:r>
            <a:r>
              <a:rPr lang="en-IE" sz="2000" baseline="-25000" dirty="0" err="1" smtClean="0">
                <a:latin typeface="Symbol" pitchFamily="18" charset="2"/>
              </a:rPr>
              <a:t>n</a:t>
            </a:r>
            <a:r>
              <a:rPr lang="en-IE" sz="2000" dirty="0" smtClean="0"/>
              <a:t> /L = E   </a:t>
            </a:r>
            <a:endParaRPr lang="en-IE" sz="2000" dirty="0">
              <a:latin typeface="Symbol" pitchFamily="18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5851" y="3576320"/>
            <a:ext cx="1442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      </a:t>
            </a:r>
            <a:r>
              <a:rPr lang="en-IE" dirty="0" err="1" smtClean="0"/>
              <a:t>l</a:t>
            </a:r>
            <a:r>
              <a:rPr lang="en-IE" baseline="-25000" dirty="0" err="1" smtClean="0">
                <a:latin typeface="Symbol" pitchFamily="18" charset="2"/>
              </a:rPr>
              <a:t>n</a:t>
            </a:r>
            <a:r>
              <a:rPr lang="en-IE" dirty="0" smtClean="0"/>
              <a:t> </a:t>
            </a:r>
          </a:p>
          <a:p>
            <a:r>
              <a:rPr lang="en-IE" dirty="0" smtClean="0"/>
              <a:t>2 R</a:t>
            </a:r>
            <a:r>
              <a:rPr lang="en-IE" baseline="-25000" dirty="0" smtClean="0"/>
              <a:t>E</a:t>
            </a:r>
            <a:r>
              <a:rPr lang="en-IE" dirty="0" smtClean="0"/>
              <a:t> </a:t>
            </a:r>
            <a:r>
              <a:rPr lang="en-IE" dirty="0" err="1" smtClean="0"/>
              <a:t>cos</a:t>
            </a:r>
            <a:r>
              <a:rPr lang="en-IE" dirty="0" smtClean="0"/>
              <a:t> </a:t>
            </a:r>
            <a:r>
              <a:rPr lang="en-IE" dirty="0" smtClean="0">
                <a:latin typeface="Symbol" pitchFamily="18" charset="2"/>
              </a:rPr>
              <a:t>h</a:t>
            </a:r>
            <a:endParaRPr lang="en-IE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834640" y="3911600"/>
            <a:ext cx="1046480" cy="203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7983" y="4283611"/>
            <a:ext cx="3770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Depending on  nadir angle </a:t>
            </a:r>
            <a:r>
              <a:rPr lang="en-IE" dirty="0" smtClean="0">
                <a:latin typeface="Symbol" pitchFamily="18" charset="2"/>
              </a:rPr>
              <a:t>h</a:t>
            </a:r>
            <a:r>
              <a:rPr lang="en-IE" dirty="0" smtClean="0"/>
              <a:t> level </a:t>
            </a:r>
          </a:p>
          <a:p>
            <a:r>
              <a:rPr lang="en-IE" dirty="0" smtClean="0"/>
              <a:t>of averaging changes</a:t>
            </a:r>
            <a:endParaRPr lang="en-IE" dirty="0"/>
          </a:p>
        </p:txBody>
      </p:sp>
      <p:sp>
        <p:nvSpPr>
          <p:cNvPr id="21" name="TextBox 20"/>
          <p:cNvSpPr txBox="1"/>
          <p:nvPr/>
        </p:nvSpPr>
        <p:spPr>
          <a:xfrm>
            <a:off x="4997159" y="4987817"/>
            <a:ext cx="3963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For different trajectories. </a:t>
            </a:r>
          </a:p>
          <a:p>
            <a:r>
              <a:rPr lang="en-IE" dirty="0" smtClean="0">
                <a:latin typeface="Symbol" pitchFamily="18" charset="2"/>
              </a:rPr>
              <a:t>h</a:t>
            </a:r>
            <a:r>
              <a:rPr lang="en-IE" dirty="0" smtClean="0"/>
              <a:t> = 1.4 (red); 1.0 (blue); 0.7 (blue)</a:t>
            </a:r>
            <a:endParaRPr lang="en-IE" dirty="0"/>
          </a:p>
        </p:txBody>
      </p:sp>
      <p:sp>
        <p:nvSpPr>
          <p:cNvPr id="22" name="TextBox 21"/>
          <p:cNvSpPr txBox="1"/>
          <p:nvPr/>
        </p:nvSpPr>
        <p:spPr>
          <a:xfrm>
            <a:off x="5382225" y="2147096"/>
            <a:ext cx="1203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Be7 line</a:t>
            </a:r>
            <a:endParaRPr lang="en-IE" dirty="0"/>
          </a:p>
        </p:txBody>
      </p:sp>
      <p:sp>
        <p:nvSpPr>
          <p:cNvPr id="23" name="TextBox 22"/>
          <p:cNvSpPr txBox="1"/>
          <p:nvPr/>
        </p:nvSpPr>
        <p:spPr>
          <a:xfrm>
            <a:off x="6689764" y="2034830"/>
            <a:ext cx="1389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0033CC"/>
                </a:solidFill>
              </a:rPr>
              <a:t>probability</a:t>
            </a:r>
            <a:endParaRPr lang="en-IE" dirty="0">
              <a:solidFill>
                <a:srgbClr val="0033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3261" y="2606875"/>
            <a:ext cx="1605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coincidence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Times New Roman" pitchFamily="18" charset="0"/>
              </a:rPr>
              <a:t> 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0736" y="4165600"/>
            <a:ext cx="7422784" cy="758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380096" y="393536"/>
            <a:ext cx="3902537" cy="7616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Main features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9411" y="2204200"/>
            <a:ext cx="1197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2VE </a:t>
            </a:r>
            <a:r>
              <a:rPr lang="en-IE" sz="2000" dirty="0" smtClean="0">
                <a:latin typeface="Symbol" pitchFamily="18" charset="2"/>
              </a:rPr>
              <a:t>D</a:t>
            </a:r>
            <a:r>
              <a:rPr lang="en-IE" sz="2000" dirty="0" smtClean="0"/>
              <a:t>m</a:t>
            </a:r>
            <a:r>
              <a:rPr lang="en-IE" sz="2000" baseline="-25000" dirty="0" smtClean="0"/>
              <a:t>21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93013" y="2347202"/>
            <a:ext cx="4997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</a:t>
            </a:r>
            <a:r>
              <a:rPr lang="en-IE" sz="2000" dirty="0" smtClean="0">
                <a:latin typeface="Symbol" pitchFamily="18" charset="2"/>
              </a:rPr>
              <a:t>e</a:t>
            </a:r>
            <a:r>
              <a:rPr lang="en-IE" sz="2000" dirty="0" smtClean="0"/>
              <a:t> =                = 2.4  10</a:t>
            </a:r>
            <a:r>
              <a:rPr lang="en-IE" sz="2000" baseline="30000" dirty="0" smtClean="0"/>
              <a:t>-3    </a:t>
            </a:r>
            <a:r>
              <a:rPr lang="en-IE" sz="2000" dirty="0" smtClean="0"/>
              <a:t>(</a:t>
            </a:r>
            <a:r>
              <a:rPr lang="en-IE" sz="2000" baseline="30000" dirty="0" smtClean="0"/>
              <a:t> </a:t>
            </a:r>
            <a:r>
              <a:rPr lang="en-IE" sz="2000" dirty="0" smtClean="0">
                <a:latin typeface="Symbol" pitchFamily="18" charset="2"/>
              </a:rPr>
              <a:t>r</a:t>
            </a:r>
            <a:r>
              <a:rPr lang="en-IE" sz="2000" dirty="0" smtClean="0"/>
              <a:t>/2.7g cm</a:t>
            </a:r>
            <a:r>
              <a:rPr lang="en-IE" sz="2000" baseline="30000" dirty="0" smtClean="0"/>
              <a:t>-3</a:t>
            </a:r>
            <a:r>
              <a:rPr lang="en-IE" sz="2000" dirty="0" smtClean="0"/>
              <a:t>)</a:t>
            </a:r>
            <a:r>
              <a:rPr lang="en-IE" sz="2000" baseline="30000" dirty="0" smtClean="0"/>
              <a:t>         </a:t>
            </a:r>
            <a:endParaRPr lang="en-IE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98816" y="1511948"/>
            <a:ext cx="6798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Oscillations of mass </a:t>
            </a:r>
            <a:r>
              <a:rPr lang="en-IE" sz="2000" dirty="0" err="1" smtClean="0"/>
              <a:t>eigenstates</a:t>
            </a:r>
            <a:r>
              <a:rPr lang="en-IE" sz="2000" dirty="0" smtClean="0"/>
              <a:t> –  pure matter effect </a:t>
            </a:r>
            <a:endParaRPr lang="en-IE" sz="20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981475" y="2558143"/>
            <a:ext cx="7996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0736" y="3009533"/>
            <a:ext cx="5049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l</a:t>
            </a:r>
            <a:r>
              <a:rPr lang="en-IE" sz="2000" baseline="-25000" dirty="0" smtClean="0"/>
              <a:t>m</a:t>
            </a:r>
            <a:r>
              <a:rPr lang="en-IE" sz="2000" dirty="0" smtClean="0"/>
              <a:t> = </a:t>
            </a:r>
            <a:r>
              <a:rPr lang="en-IE" sz="2000" dirty="0" err="1" smtClean="0"/>
              <a:t>l</a:t>
            </a:r>
            <a:r>
              <a:rPr lang="en-IE" sz="2000" baseline="-25000" dirty="0" err="1" smtClean="0">
                <a:latin typeface="Symbol" pitchFamily="18" charset="2"/>
              </a:rPr>
              <a:t>n</a:t>
            </a:r>
            <a:r>
              <a:rPr lang="en-IE" sz="2000" dirty="0" smtClean="0"/>
              <a:t> [ 1 + c</a:t>
            </a:r>
            <a:r>
              <a:rPr lang="en-IE" sz="2000" baseline="-25000" dirty="0" smtClean="0"/>
              <a:t>13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 </a:t>
            </a:r>
            <a:r>
              <a:rPr lang="en-IE" sz="2000" dirty="0" err="1" smtClean="0"/>
              <a:t>cos</a:t>
            </a:r>
            <a:r>
              <a:rPr lang="en-IE" sz="2000" dirty="0" smtClean="0"/>
              <a:t> 2</a:t>
            </a:r>
            <a:r>
              <a:rPr lang="en-IE" sz="2000" dirty="0" smtClean="0">
                <a:latin typeface="Symbol" pitchFamily="18" charset="2"/>
              </a:rPr>
              <a:t>q</a:t>
            </a:r>
            <a:r>
              <a:rPr lang="en-IE" sz="2000" baseline="-25000" dirty="0" smtClean="0"/>
              <a:t>12</a:t>
            </a:r>
            <a:r>
              <a:rPr lang="en-IE" sz="2000" dirty="0" smtClean="0">
                <a:latin typeface="Symbol" pitchFamily="18" charset="2"/>
              </a:rPr>
              <a:t> e </a:t>
            </a:r>
            <a:r>
              <a:rPr lang="en-IE" sz="2000" dirty="0" smtClean="0"/>
              <a:t> +  …]  = 28.5 km</a:t>
            </a:r>
            <a:endParaRPr lang="en-IE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80096" y="4318000"/>
            <a:ext cx="8052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A</a:t>
            </a:r>
            <a:r>
              <a:rPr lang="en-IE" sz="2000" baseline="-25000" dirty="0" err="1" smtClean="0"/>
              <a:t>e</a:t>
            </a:r>
            <a:r>
              <a:rPr lang="en-IE" sz="2000" dirty="0" smtClean="0"/>
              <a:t> = (P – P</a:t>
            </a:r>
            <a:r>
              <a:rPr lang="en-IE" sz="2000" baseline="-25000" dirty="0" smtClean="0"/>
              <a:t>D</a:t>
            </a:r>
            <a:r>
              <a:rPr lang="en-IE" sz="2000" dirty="0" smtClean="0"/>
              <a:t>)/P</a:t>
            </a:r>
            <a:r>
              <a:rPr lang="en-IE" sz="2000" baseline="-25000" dirty="0" smtClean="0"/>
              <a:t>D</a:t>
            </a:r>
            <a:r>
              <a:rPr lang="en-IE" sz="2000" dirty="0" smtClean="0"/>
              <a:t> = - c</a:t>
            </a:r>
            <a:r>
              <a:rPr lang="en-IE" sz="2000" baseline="-25000" dirty="0" smtClean="0"/>
              <a:t>13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 f(</a:t>
            </a:r>
            <a:r>
              <a:rPr lang="en-IE" sz="2000" dirty="0" smtClean="0">
                <a:latin typeface="Symbol" pitchFamily="18" charset="2"/>
              </a:rPr>
              <a:t>D</a:t>
            </a:r>
            <a:r>
              <a:rPr lang="en-IE" sz="2000" dirty="0" smtClean="0"/>
              <a:t>m</a:t>
            </a:r>
            <a:r>
              <a:rPr lang="en-IE" sz="2000" baseline="-25000" dirty="0" smtClean="0"/>
              <a:t>21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, </a:t>
            </a:r>
            <a:r>
              <a:rPr lang="en-IE" sz="2000" dirty="0" smtClean="0">
                <a:latin typeface="Symbol" pitchFamily="18" charset="2"/>
              </a:rPr>
              <a:t>q</a:t>
            </a:r>
            <a:r>
              <a:rPr lang="en-IE" sz="2000" baseline="-25000" dirty="0" smtClean="0"/>
              <a:t>12</a:t>
            </a:r>
            <a:r>
              <a:rPr lang="en-IE" sz="2000" dirty="0" smtClean="0">
                <a:latin typeface="Symbol" pitchFamily="18" charset="2"/>
              </a:rPr>
              <a:t> , q</a:t>
            </a:r>
            <a:r>
              <a:rPr lang="en-IE" sz="2000" baseline="-25000" dirty="0" smtClean="0"/>
              <a:t>13</a:t>
            </a:r>
            <a:r>
              <a:rPr lang="en-IE" sz="2000" dirty="0" smtClean="0"/>
              <a:t>) ½    </a:t>
            </a:r>
            <a:r>
              <a:rPr lang="en-IE" sz="2000" dirty="0" err="1" smtClean="0"/>
              <a:t>dx</a:t>
            </a:r>
            <a:r>
              <a:rPr lang="en-IE" sz="2000" dirty="0" smtClean="0"/>
              <a:t> V(x) sin </a:t>
            </a:r>
            <a:r>
              <a:rPr lang="en-IE" sz="2000" dirty="0" smtClean="0">
                <a:latin typeface="Symbol" pitchFamily="18" charset="2"/>
              </a:rPr>
              <a:t>f</a:t>
            </a:r>
            <a:r>
              <a:rPr lang="en-IE" sz="2000" dirty="0" smtClean="0"/>
              <a:t>   </a:t>
            </a:r>
            <a:endParaRPr lang="en-IE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7097629" y="4257040"/>
            <a:ext cx="963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/>
              <a:t>m</a:t>
            </a:r>
          </a:p>
          <a:p>
            <a:r>
              <a:rPr lang="en-IE" sz="1400" dirty="0" smtClean="0"/>
              <a:t>x </a:t>
            </a:r>
            <a:r>
              <a:rPr lang="en-IE" sz="1400" dirty="0" smtClean="0">
                <a:sym typeface="Wingdings" pitchFamily="2" charset="2"/>
              </a:rPr>
              <a:t> L</a:t>
            </a:r>
            <a:endParaRPr lang="en-IE" sz="1400" dirty="0"/>
          </a:p>
        </p:txBody>
      </p:sp>
      <p:sp>
        <p:nvSpPr>
          <p:cNvPr id="19" name="Freeform 18"/>
          <p:cNvSpPr/>
          <p:nvPr/>
        </p:nvSpPr>
        <p:spPr>
          <a:xfrm>
            <a:off x="5381004" y="4127753"/>
            <a:ext cx="231112" cy="847411"/>
          </a:xfrm>
          <a:custGeom>
            <a:avLst/>
            <a:gdLst>
              <a:gd name="connsiteX0" fmla="*/ 231112 w 231112"/>
              <a:gd name="connsiteY0" fmla="*/ 211015 h 847411"/>
              <a:gd name="connsiteX1" fmla="*/ 170822 w 231112"/>
              <a:gd name="connsiteY1" fmla="*/ 90435 h 847411"/>
              <a:gd name="connsiteX2" fmla="*/ 80387 w 231112"/>
              <a:gd name="connsiteY2" fmla="*/ 753626 h 847411"/>
              <a:gd name="connsiteX3" fmla="*/ 0 w 231112"/>
              <a:gd name="connsiteY3" fmla="*/ 653143 h 847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112" h="847411">
                <a:moveTo>
                  <a:pt x="231112" y="211015"/>
                </a:moveTo>
                <a:cubicBezTo>
                  <a:pt x="213527" y="105507"/>
                  <a:pt x="195943" y="0"/>
                  <a:pt x="170822" y="90435"/>
                </a:cubicBezTo>
                <a:cubicBezTo>
                  <a:pt x="145701" y="180870"/>
                  <a:pt x="108857" y="659841"/>
                  <a:pt x="80387" y="753626"/>
                </a:cubicBezTo>
                <a:cubicBezTo>
                  <a:pt x="51917" y="847411"/>
                  <a:pt x="25958" y="750277"/>
                  <a:pt x="0" y="653143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TextBox 19"/>
          <p:cNvSpPr txBox="1"/>
          <p:nvPr/>
        </p:nvSpPr>
        <p:spPr>
          <a:xfrm>
            <a:off x="338681" y="3806428"/>
            <a:ext cx="1397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Variations</a:t>
            </a:r>
            <a:endParaRPr lang="en-IE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82916" y="4841298"/>
            <a:ext cx="1183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f = 0.43</a:t>
            </a:r>
            <a:endParaRPr lang="en-IE" dirty="0"/>
          </a:p>
        </p:txBody>
      </p:sp>
      <p:sp>
        <p:nvSpPr>
          <p:cNvPr id="22" name="TextBox 21"/>
          <p:cNvSpPr txBox="1"/>
          <p:nvPr/>
        </p:nvSpPr>
        <p:spPr>
          <a:xfrm>
            <a:off x="452436" y="5303520"/>
            <a:ext cx="2270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Constant density</a:t>
            </a:r>
            <a:endParaRPr lang="en-IE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93456" y="5794772"/>
            <a:ext cx="309462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A</a:t>
            </a:r>
            <a:r>
              <a:rPr lang="en-IE" sz="2000" baseline="-25000" dirty="0" err="1" smtClean="0"/>
              <a:t>e</a:t>
            </a:r>
            <a:r>
              <a:rPr lang="en-IE" sz="2000" dirty="0" smtClean="0"/>
              <a:t> = - c</a:t>
            </a:r>
            <a:r>
              <a:rPr lang="en-IE" sz="2000" baseline="-25000" dirty="0" smtClean="0"/>
              <a:t>13</a:t>
            </a:r>
            <a:r>
              <a:rPr lang="en-IE" sz="2000" baseline="30000" dirty="0" smtClean="0"/>
              <a:t>2 </a:t>
            </a:r>
            <a:r>
              <a:rPr lang="en-IE" sz="2000" dirty="0" smtClean="0">
                <a:latin typeface="Symbol" pitchFamily="18" charset="2"/>
              </a:rPr>
              <a:t>e</a:t>
            </a:r>
            <a:r>
              <a:rPr lang="en-IE" sz="2000" dirty="0" smtClean="0"/>
              <a:t> f sin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 ½ </a:t>
            </a:r>
            <a:r>
              <a:rPr lang="en-IE" sz="2000" dirty="0" smtClean="0">
                <a:latin typeface="Symbol" pitchFamily="18" charset="2"/>
              </a:rPr>
              <a:t>D</a:t>
            </a:r>
            <a:r>
              <a:rPr lang="en-IE" sz="2000" baseline="-25000" dirty="0" smtClean="0"/>
              <a:t>m </a:t>
            </a:r>
            <a:r>
              <a:rPr lang="en-IE" sz="2000" dirty="0" smtClean="0"/>
              <a:t>L</a:t>
            </a:r>
            <a:r>
              <a:rPr lang="en-IE" sz="2000" baseline="-25000" dirty="0" smtClean="0"/>
              <a:t>   </a:t>
            </a:r>
            <a:r>
              <a:rPr lang="en-IE" sz="2000" dirty="0" smtClean="0">
                <a:latin typeface="Symbol" pitchFamily="18" charset="2"/>
              </a:rPr>
              <a:t>    </a:t>
            </a:r>
            <a:r>
              <a:rPr lang="en-IE" sz="2000" dirty="0" smtClean="0"/>
              <a:t>   </a:t>
            </a:r>
            <a:endParaRPr lang="en-IE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4511626" y="5794772"/>
            <a:ext cx="173875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</a:t>
            </a:r>
            <a:r>
              <a:rPr lang="en-IE" sz="2000" dirty="0" smtClean="0">
                <a:latin typeface="Symbol" pitchFamily="18" charset="2"/>
              </a:rPr>
              <a:t>D</a:t>
            </a:r>
            <a:r>
              <a:rPr lang="en-IE" sz="2000" baseline="-25000" dirty="0" smtClean="0"/>
              <a:t>m </a:t>
            </a:r>
            <a:r>
              <a:rPr lang="en-IE" sz="2000" dirty="0" smtClean="0"/>
              <a:t> = 2</a:t>
            </a:r>
            <a:r>
              <a:rPr lang="en-IE" sz="2000" dirty="0" smtClean="0">
                <a:latin typeface="Symbol" pitchFamily="18" charset="2"/>
              </a:rPr>
              <a:t>p </a:t>
            </a:r>
            <a:r>
              <a:rPr lang="en-IE" sz="2000" dirty="0" smtClean="0"/>
              <a:t>/ l</a:t>
            </a:r>
            <a:r>
              <a:rPr lang="en-IE" sz="2000" baseline="-25000" dirty="0" smtClean="0"/>
              <a:t>m</a:t>
            </a:r>
            <a:r>
              <a:rPr lang="en-IE" sz="2000" dirty="0" smtClean="0"/>
              <a:t> </a:t>
            </a:r>
            <a:r>
              <a:rPr lang="en-IE" sz="2000" baseline="-25000" dirty="0" smtClean="0"/>
              <a:t>        </a:t>
            </a:r>
            <a:r>
              <a:rPr lang="en-IE" sz="2000" dirty="0" smtClean="0">
                <a:latin typeface="Symbol" pitchFamily="18" charset="2"/>
              </a:rPr>
              <a:t>    </a:t>
            </a:r>
            <a:r>
              <a:rPr lang="en-IE" sz="2000" dirty="0" smtClean="0"/>
              <a:t>   </a:t>
            </a:r>
            <a:endParaRPr lang="en-IE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5464085" y="4078932"/>
            <a:ext cx="548640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dirty="0" smtClean="0"/>
              <a:t>  L</a:t>
            </a:r>
          </a:p>
          <a:p>
            <a:endParaRPr lang="en-IE" sz="1400" dirty="0" smtClean="0"/>
          </a:p>
          <a:p>
            <a:endParaRPr lang="en-IE" sz="1400" dirty="0" smtClean="0"/>
          </a:p>
          <a:p>
            <a:r>
              <a:rPr lang="en-IE" sz="1400" dirty="0" smtClean="0"/>
              <a:t>0</a:t>
            </a:r>
            <a:endParaRPr lang="en-I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-4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829685" y="283022"/>
            <a:ext cx="7083426" cy="802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Variations of the Be flux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pic>
        <p:nvPicPr>
          <p:cNvPr id="7" name="Picture 6" descr="SCT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9685" y="1230086"/>
            <a:ext cx="7672059" cy="2711114"/>
          </a:xfrm>
          <a:prstGeom prst="rect">
            <a:avLst/>
          </a:prstGeom>
        </p:spPr>
      </p:pic>
      <p:pic>
        <p:nvPicPr>
          <p:cNvPr id="8" name="Picture 7" descr="SCT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9685" y="3941200"/>
            <a:ext cx="3731429" cy="2699657"/>
          </a:xfrm>
          <a:prstGeom prst="rect">
            <a:avLst/>
          </a:prstGeom>
        </p:spPr>
      </p:pic>
      <p:pic>
        <p:nvPicPr>
          <p:cNvPr id="10" name="Picture 9" descr="SCT5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4364" y="3941199"/>
            <a:ext cx="3927380" cy="2699657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7511144" y="3450772"/>
            <a:ext cx="402771" cy="52308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Down Arrow 11"/>
          <p:cNvSpPr/>
          <p:nvPr/>
        </p:nvSpPr>
        <p:spPr>
          <a:xfrm rot="2361192">
            <a:off x="4106266" y="3494037"/>
            <a:ext cx="402771" cy="52308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TextBox 12"/>
          <p:cNvSpPr txBox="1"/>
          <p:nvPr/>
        </p:nvSpPr>
        <p:spPr>
          <a:xfrm>
            <a:off x="3981697" y="6501956"/>
            <a:ext cx="157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Nadir angle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-4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521611" y="101600"/>
            <a:ext cx="7083426" cy="10742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 Measuring the width and temperature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pic>
        <p:nvPicPr>
          <p:cNvPr id="9" name="Picture 8" descr="SCT8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4400" y="1273975"/>
            <a:ext cx="4536972" cy="35333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2108" y="5011863"/>
            <a:ext cx="79078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The relative change of the electron neutrino flux for the mantle</a:t>
            </a:r>
          </a:p>
          <a:p>
            <a:r>
              <a:rPr lang="en-IE" dirty="0" smtClean="0"/>
              <a:t>crossing trajectories as the function of  for two different values of width of the 7Be line which correspond to two different temperatures in the </a:t>
            </a:r>
            <a:r>
              <a:rPr lang="en-IE" dirty="0" err="1" smtClean="0"/>
              <a:t>center</a:t>
            </a:r>
            <a:r>
              <a:rPr lang="en-IE" dirty="0" smtClean="0"/>
              <a:t> of the Sun: </a:t>
            </a:r>
          </a:p>
          <a:p>
            <a:r>
              <a:rPr lang="en-IE" dirty="0" smtClean="0"/>
              <a:t>T = 15.55 10</a:t>
            </a:r>
            <a:r>
              <a:rPr lang="en-IE" baseline="30000" dirty="0" smtClean="0"/>
              <a:t>6</a:t>
            </a:r>
            <a:r>
              <a:rPr lang="en-IE" dirty="0" smtClean="0"/>
              <a:t> degrees (solid line);  T = 7.77  10</a:t>
            </a:r>
            <a:r>
              <a:rPr lang="en-IE" baseline="30000" dirty="0" smtClean="0"/>
              <a:t>6</a:t>
            </a:r>
            <a:r>
              <a:rPr lang="en-IE" dirty="0" smtClean="0"/>
              <a:t>  degree  (dashed line).</a:t>
            </a:r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6470248" y="4421529"/>
            <a:ext cx="1493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Nadir angle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-4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521611" y="101600"/>
            <a:ext cx="7083426" cy="10742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 Finite size of the production region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pic>
        <p:nvPicPr>
          <p:cNvPr id="5" name="Picture 4" descr="SCT1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0262" y="1609650"/>
            <a:ext cx="4234239" cy="31040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6236" y="5092852"/>
            <a:ext cx="74280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 Effect of averaging over the production region of 7Be neutrinos </a:t>
            </a:r>
          </a:p>
          <a:p>
            <a:r>
              <a:rPr lang="en-IE" dirty="0" smtClean="0"/>
              <a:t>in the Sun. The relative change of the electron neutrino flux for mantle crossing trajectories with   = 1.50 -  1.51  without (dotted line) and with (dash-dotted line) averaging. For deeper trajectories </a:t>
            </a:r>
          </a:p>
          <a:p>
            <a:r>
              <a:rPr lang="en-IE" dirty="0" smtClean="0"/>
              <a:t>the effect of averaging  is smaller. 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ChangeArrowheads="1"/>
          </p:cNvSpPr>
          <p:nvPr/>
        </p:nvSpPr>
        <p:spPr bwMode="auto">
          <a:xfrm>
            <a:off x="0" y="14288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81924" name="WordArt 5"/>
          <p:cNvSpPr>
            <a:spLocks noChangeArrowheads="1" noChangeShapeType="1" noTextEdit="1"/>
          </p:cNvSpPr>
          <p:nvPr/>
        </p:nvSpPr>
        <p:spPr bwMode="auto">
          <a:xfrm>
            <a:off x="457200" y="171450"/>
            <a:ext cx="7404100" cy="1057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Coherence in propagation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81925" name="Text Box 6"/>
          <p:cNvSpPr txBox="1">
            <a:spLocks noChangeArrowheads="1"/>
          </p:cNvSpPr>
          <p:nvPr/>
        </p:nvSpPr>
        <p:spPr bwMode="auto">
          <a:xfrm>
            <a:off x="327931" y="1273624"/>
            <a:ext cx="7350125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In the configuration  space: separation of the wave packets due to </a:t>
            </a:r>
          </a:p>
          <a:p>
            <a:r>
              <a:rPr lang="en-US" dirty="0"/>
              <a:t>difference of group velocities</a:t>
            </a:r>
          </a:p>
        </p:txBody>
      </p:sp>
      <p:sp>
        <p:nvSpPr>
          <p:cNvPr id="81926" name="Freeform 7"/>
          <p:cNvSpPr>
            <a:spLocks/>
          </p:cNvSpPr>
          <p:nvPr/>
        </p:nvSpPr>
        <p:spPr bwMode="auto">
          <a:xfrm>
            <a:off x="2108200" y="2984272"/>
            <a:ext cx="3078163" cy="1084262"/>
          </a:xfrm>
          <a:custGeom>
            <a:avLst/>
            <a:gdLst>
              <a:gd name="T0" fmla="*/ 0 w 1939"/>
              <a:gd name="T1" fmla="*/ 1170 h 1228"/>
              <a:gd name="T2" fmla="*/ 430 w 1939"/>
              <a:gd name="T3" fmla="*/ 1033 h 1228"/>
              <a:gd name="T4" fmla="*/ 1006 w 1939"/>
              <a:gd name="T5" fmla="*/ 0 h 1228"/>
              <a:gd name="T6" fmla="*/ 1555 w 1939"/>
              <a:gd name="T7" fmla="*/ 1033 h 1228"/>
              <a:gd name="T8" fmla="*/ 1939 w 1939"/>
              <a:gd name="T9" fmla="*/ 1161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27" name="Text Box 8"/>
          <p:cNvSpPr txBox="1">
            <a:spLocks noChangeArrowheads="1"/>
          </p:cNvSpPr>
          <p:nvPr/>
        </p:nvSpPr>
        <p:spPr bwMode="auto">
          <a:xfrm>
            <a:off x="3600450" y="3465513"/>
            <a:ext cx="396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81928" name="Line 9"/>
          <p:cNvSpPr>
            <a:spLocks noChangeShapeType="1"/>
          </p:cNvSpPr>
          <p:nvPr/>
        </p:nvSpPr>
        <p:spPr bwMode="auto">
          <a:xfrm>
            <a:off x="-34925" y="4043363"/>
            <a:ext cx="5264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29" name="Text Box 10"/>
          <p:cNvSpPr txBox="1">
            <a:spLocks noChangeArrowheads="1"/>
          </p:cNvSpPr>
          <p:nvPr/>
        </p:nvSpPr>
        <p:spPr bwMode="auto">
          <a:xfrm>
            <a:off x="4750594" y="4068763"/>
            <a:ext cx="319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81930" name="Text Box 11"/>
          <p:cNvSpPr txBox="1">
            <a:spLocks noChangeArrowheads="1"/>
          </p:cNvSpPr>
          <p:nvPr/>
        </p:nvSpPr>
        <p:spPr bwMode="auto">
          <a:xfrm>
            <a:off x="5918932" y="2089613"/>
            <a:ext cx="2019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>
                <a:latin typeface="Symbol" pitchFamily="18" charset="2"/>
              </a:rPr>
              <a:t>D</a:t>
            </a:r>
            <a:r>
              <a:rPr lang="en-US" dirty="0" err="1"/>
              <a:t>v</a:t>
            </a:r>
            <a:r>
              <a:rPr lang="en-US" baseline="-25000" dirty="0" err="1"/>
              <a:t>gr</a:t>
            </a:r>
            <a:r>
              <a:rPr lang="en-US" dirty="0"/>
              <a:t>  =  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m</a:t>
            </a:r>
            <a:r>
              <a:rPr lang="en-US" baseline="30000" dirty="0"/>
              <a:t>2</a:t>
            </a:r>
            <a:r>
              <a:rPr lang="en-US" dirty="0"/>
              <a:t> /2E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</p:txBody>
      </p:sp>
      <p:sp>
        <p:nvSpPr>
          <p:cNvPr id="81931" name="Freeform 12"/>
          <p:cNvSpPr>
            <a:spLocks/>
          </p:cNvSpPr>
          <p:nvPr/>
        </p:nvSpPr>
        <p:spPr bwMode="auto">
          <a:xfrm>
            <a:off x="41275" y="2163989"/>
            <a:ext cx="3078163" cy="1949450"/>
          </a:xfrm>
          <a:custGeom>
            <a:avLst/>
            <a:gdLst>
              <a:gd name="T0" fmla="*/ 0 w 1939"/>
              <a:gd name="T1" fmla="*/ 1170 h 1228"/>
              <a:gd name="T2" fmla="*/ 430 w 1939"/>
              <a:gd name="T3" fmla="*/ 1033 h 1228"/>
              <a:gd name="T4" fmla="*/ 1006 w 1939"/>
              <a:gd name="T5" fmla="*/ 0 h 1228"/>
              <a:gd name="T6" fmla="*/ 1555 w 1939"/>
              <a:gd name="T7" fmla="*/ 1033 h 1228"/>
              <a:gd name="T8" fmla="*/ 1939 w 1939"/>
              <a:gd name="T9" fmla="*/ 1161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2" name="Text Box 13"/>
          <p:cNvSpPr txBox="1">
            <a:spLocks noChangeArrowheads="1"/>
          </p:cNvSpPr>
          <p:nvPr/>
        </p:nvSpPr>
        <p:spPr bwMode="auto">
          <a:xfrm>
            <a:off x="1484313" y="3581400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81933" name="Text Box 14"/>
          <p:cNvSpPr txBox="1">
            <a:spLocks noChangeArrowheads="1"/>
          </p:cNvSpPr>
          <p:nvPr/>
        </p:nvSpPr>
        <p:spPr bwMode="auto">
          <a:xfrm>
            <a:off x="5478916" y="3049588"/>
            <a:ext cx="1397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no overlap: </a:t>
            </a:r>
          </a:p>
        </p:txBody>
      </p:sp>
      <p:sp>
        <p:nvSpPr>
          <p:cNvPr id="81934" name="Text Box 15"/>
          <p:cNvSpPr txBox="1">
            <a:spLocks noChangeArrowheads="1"/>
          </p:cNvSpPr>
          <p:nvPr/>
        </p:nvSpPr>
        <p:spPr bwMode="auto">
          <a:xfrm>
            <a:off x="419780" y="5755139"/>
            <a:ext cx="4293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 l</a:t>
            </a:r>
            <a:r>
              <a:rPr lang="en-US" dirty="0" smtClean="0"/>
              <a:t>eads to the same coherence length</a:t>
            </a:r>
            <a:endParaRPr lang="en-US" dirty="0"/>
          </a:p>
        </p:txBody>
      </p:sp>
      <p:sp>
        <p:nvSpPr>
          <p:cNvPr id="81935" name="Text Box 16"/>
          <p:cNvSpPr txBox="1">
            <a:spLocks noChangeArrowheads="1"/>
          </p:cNvSpPr>
          <p:nvPr/>
        </p:nvSpPr>
        <p:spPr bwMode="auto">
          <a:xfrm>
            <a:off x="1455738" y="282575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s</a:t>
            </a:r>
            <a:r>
              <a:rPr lang="en-US" baseline="-25000"/>
              <a:t>x</a:t>
            </a:r>
            <a:endParaRPr lang="en-US">
              <a:latin typeface="Symbol" pitchFamily="18" charset="2"/>
            </a:endParaRPr>
          </a:p>
        </p:txBody>
      </p:sp>
      <p:sp>
        <p:nvSpPr>
          <p:cNvPr id="81936" name="Line 17"/>
          <p:cNvSpPr>
            <a:spLocks noChangeShapeType="1"/>
          </p:cNvSpPr>
          <p:nvPr/>
        </p:nvSpPr>
        <p:spPr bwMode="auto">
          <a:xfrm>
            <a:off x="1050925" y="322103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37" name="Text Box 18"/>
          <p:cNvSpPr txBox="1">
            <a:spLocks noChangeArrowheads="1"/>
          </p:cNvSpPr>
          <p:nvPr/>
        </p:nvSpPr>
        <p:spPr bwMode="auto">
          <a:xfrm>
            <a:off x="4335069" y="2516388"/>
            <a:ext cx="1435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separation: </a:t>
            </a:r>
          </a:p>
        </p:txBody>
      </p:sp>
      <p:sp>
        <p:nvSpPr>
          <p:cNvPr id="81938" name="Text Box 19"/>
          <p:cNvSpPr txBox="1">
            <a:spLocks noChangeArrowheads="1"/>
          </p:cNvSpPr>
          <p:nvPr/>
        </p:nvSpPr>
        <p:spPr bwMode="auto">
          <a:xfrm>
            <a:off x="5834215" y="2522538"/>
            <a:ext cx="317088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x</a:t>
            </a:r>
            <a:r>
              <a:rPr lang="en-US" baseline="-25000" dirty="0" err="1" smtClean="0"/>
              <a:t>sep</a:t>
            </a:r>
            <a:r>
              <a:rPr lang="en-US" baseline="30000" dirty="0" err="1" smtClean="0"/>
              <a:t>S</a:t>
            </a:r>
            <a:r>
              <a:rPr lang="en-US" dirty="0" smtClean="0"/>
              <a:t> =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v</a:t>
            </a:r>
            <a:r>
              <a:rPr lang="en-US" baseline="-25000" dirty="0" err="1" smtClean="0"/>
              <a:t>gr</a:t>
            </a:r>
            <a:r>
              <a:rPr lang="en-US" dirty="0" smtClean="0"/>
              <a:t> </a:t>
            </a:r>
            <a:r>
              <a:rPr lang="en-US" dirty="0"/>
              <a:t>L =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L/2E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</p:txBody>
      </p:sp>
      <p:sp>
        <p:nvSpPr>
          <p:cNvPr id="81939" name="Text Box 20"/>
          <p:cNvSpPr txBox="1">
            <a:spLocks noChangeArrowheads="1"/>
          </p:cNvSpPr>
          <p:nvPr/>
        </p:nvSpPr>
        <p:spPr bwMode="auto">
          <a:xfrm>
            <a:off x="6850063" y="3044825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/>
              <a:t>v</a:t>
            </a:r>
            <a:r>
              <a:rPr lang="en-US" baseline="-25000"/>
              <a:t>gr</a:t>
            </a:r>
            <a:r>
              <a:rPr lang="en-US"/>
              <a:t> L &gt;  </a:t>
            </a:r>
            <a:r>
              <a:rPr lang="en-US">
                <a:latin typeface="Symbol" pitchFamily="18" charset="2"/>
              </a:rPr>
              <a:t>s</a:t>
            </a:r>
            <a:r>
              <a:rPr lang="en-US" baseline="-25000"/>
              <a:t>x</a:t>
            </a:r>
            <a:r>
              <a:rPr lang="en-US"/>
              <a:t> </a:t>
            </a:r>
          </a:p>
        </p:txBody>
      </p:sp>
      <p:sp>
        <p:nvSpPr>
          <p:cNvPr id="81940" name="Text Box 21"/>
          <p:cNvSpPr txBox="1">
            <a:spLocks noChangeArrowheads="1"/>
          </p:cNvSpPr>
          <p:nvPr/>
        </p:nvSpPr>
        <p:spPr bwMode="auto">
          <a:xfrm>
            <a:off x="5480956" y="3415164"/>
            <a:ext cx="2079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coherence length:</a:t>
            </a:r>
          </a:p>
        </p:txBody>
      </p:sp>
      <p:sp>
        <p:nvSpPr>
          <p:cNvPr id="81941" name="Text Box 22"/>
          <p:cNvSpPr txBox="1">
            <a:spLocks noChangeArrowheads="1"/>
          </p:cNvSpPr>
          <p:nvPr/>
        </p:nvSpPr>
        <p:spPr bwMode="auto">
          <a:xfrm>
            <a:off x="5637553" y="3814534"/>
            <a:ext cx="2383986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/>
              <a:t>L</a:t>
            </a:r>
            <a:r>
              <a:rPr lang="en-US" sz="2000" baseline="-25000" dirty="0" err="1"/>
              <a:t>coh</a:t>
            </a:r>
            <a:r>
              <a:rPr lang="en-US" sz="2000" dirty="0"/>
              <a:t> =  </a:t>
            </a:r>
            <a:r>
              <a:rPr lang="en-US" sz="2000" dirty="0" err="1">
                <a:latin typeface="Symbol" pitchFamily="18" charset="2"/>
              </a:rPr>
              <a:t>s</a:t>
            </a:r>
            <a:r>
              <a:rPr lang="en-US" sz="2000" baseline="-25000" dirty="0" err="1"/>
              <a:t>x</a:t>
            </a:r>
            <a:r>
              <a:rPr lang="en-US" sz="2000" dirty="0"/>
              <a:t> </a:t>
            </a:r>
            <a:r>
              <a:rPr lang="en-US" sz="2000" dirty="0" smtClean="0"/>
              <a:t>E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1942" name="Text Box 23"/>
          <p:cNvSpPr txBox="1">
            <a:spLocks noChangeArrowheads="1"/>
          </p:cNvSpPr>
          <p:nvPr/>
        </p:nvSpPr>
        <p:spPr bwMode="auto">
          <a:xfrm>
            <a:off x="332467" y="4438655"/>
            <a:ext cx="551316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In the energy space</a:t>
            </a:r>
            <a:r>
              <a:rPr lang="en-US" dirty="0" smtClean="0"/>
              <a:t>: averaging over oscillations </a:t>
            </a:r>
          </a:p>
        </p:txBody>
      </p:sp>
      <p:sp>
        <p:nvSpPr>
          <p:cNvPr id="81943" name="Text Box 24"/>
          <p:cNvSpPr txBox="1">
            <a:spLocks noChangeArrowheads="1"/>
          </p:cNvSpPr>
          <p:nvPr/>
        </p:nvSpPr>
        <p:spPr bwMode="auto">
          <a:xfrm>
            <a:off x="4546714" y="4933500"/>
            <a:ext cx="2358338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E</a:t>
            </a:r>
            <a:r>
              <a:rPr lang="en-US" baseline="30000" dirty="0" smtClean="0"/>
              <a:t>T</a:t>
            </a:r>
            <a:r>
              <a:rPr lang="en-US" dirty="0" smtClean="0"/>
              <a:t> </a:t>
            </a:r>
            <a:r>
              <a:rPr lang="en-US" dirty="0"/>
              <a:t>=  </a:t>
            </a:r>
            <a:r>
              <a:rPr lang="en-US" dirty="0" smtClean="0"/>
              <a:t>4</a:t>
            </a:r>
            <a:r>
              <a:rPr lang="en-US" dirty="0" smtClean="0">
                <a:latin typeface="Symbol" pitchFamily="18" charset="2"/>
              </a:rPr>
              <a:t>p </a:t>
            </a:r>
            <a:r>
              <a:rPr lang="en-US" dirty="0" smtClean="0"/>
              <a:t>E</a:t>
            </a:r>
            <a:r>
              <a:rPr lang="en-US" baseline="30000" dirty="0" smtClean="0"/>
              <a:t>2</a:t>
            </a:r>
            <a:r>
              <a:rPr lang="en-US" dirty="0"/>
              <a:t>/(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m</a:t>
            </a:r>
            <a:r>
              <a:rPr lang="en-US" baseline="30000" dirty="0"/>
              <a:t>2</a:t>
            </a:r>
            <a:r>
              <a:rPr lang="en-US" dirty="0"/>
              <a:t> L) </a:t>
            </a:r>
          </a:p>
        </p:txBody>
      </p:sp>
      <p:sp>
        <p:nvSpPr>
          <p:cNvPr id="81944" name="Text Box 25"/>
          <p:cNvSpPr txBox="1">
            <a:spLocks noChangeArrowheads="1"/>
          </p:cNvSpPr>
          <p:nvPr/>
        </p:nvSpPr>
        <p:spPr bwMode="auto">
          <a:xfrm>
            <a:off x="346075" y="5354640"/>
            <a:ext cx="6340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Averaging (loss of coherence) </a:t>
            </a:r>
            <a:r>
              <a:rPr lang="en-US" dirty="0" smtClean="0"/>
              <a:t>if energy resolution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baseline="-25000" dirty="0" err="1" smtClean="0"/>
              <a:t>E</a:t>
            </a:r>
            <a:r>
              <a:rPr lang="en-US" dirty="0" smtClean="0"/>
              <a:t> is </a:t>
            </a:r>
            <a:endParaRPr lang="en-US" dirty="0"/>
          </a:p>
        </p:txBody>
      </p:sp>
      <p:sp>
        <p:nvSpPr>
          <p:cNvPr id="81945" name="Text Box 26"/>
          <p:cNvSpPr txBox="1">
            <a:spLocks noChangeArrowheads="1"/>
          </p:cNvSpPr>
          <p:nvPr/>
        </p:nvSpPr>
        <p:spPr bwMode="auto">
          <a:xfrm>
            <a:off x="6397319" y="5332868"/>
            <a:ext cx="1170513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E</a:t>
            </a:r>
            <a:r>
              <a:rPr lang="en-US" baseline="30000" dirty="0" smtClean="0"/>
              <a:t>T</a:t>
            </a:r>
            <a:r>
              <a:rPr lang="en-US" dirty="0" smtClean="0"/>
              <a:t>  </a:t>
            </a:r>
            <a:r>
              <a:rPr lang="en-US" dirty="0"/>
              <a:t>&lt;  </a:t>
            </a:r>
            <a:r>
              <a:rPr lang="en-US" dirty="0" err="1">
                <a:latin typeface="Symbol" pitchFamily="18" charset="2"/>
              </a:rPr>
              <a:t>s</a:t>
            </a:r>
            <a:r>
              <a:rPr lang="en-US" baseline="-25000" dirty="0" err="1"/>
              <a:t>E</a:t>
            </a:r>
            <a:r>
              <a:rPr lang="en-US" dirty="0"/>
              <a:t> </a:t>
            </a:r>
          </a:p>
        </p:txBody>
      </p:sp>
      <p:sp>
        <p:nvSpPr>
          <p:cNvPr id="81946" name="Text Box 27"/>
          <p:cNvSpPr txBox="1">
            <a:spLocks noChangeArrowheads="1"/>
          </p:cNvSpPr>
          <p:nvPr/>
        </p:nvSpPr>
        <p:spPr bwMode="auto">
          <a:xfrm>
            <a:off x="297765" y="6278215"/>
            <a:ext cx="8073044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If  </a:t>
            </a:r>
            <a:r>
              <a:rPr lang="en-US" dirty="0" smtClean="0"/>
              <a:t>E</a:t>
            </a:r>
            <a:r>
              <a:rPr lang="en-US" baseline="30000" dirty="0" smtClean="0"/>
              <a:t>T </a:t>
            </a:r>
            <a:r>
              <a:rPr lang="en-US" dirty="0" smtClean="0"/>
              <a:t>&gt; </a:t>
            </a:r>
            <a:r>
              <a:rPr lang="en-US" dirty="0" err="1">
                <a:latin typeface="Symbol" pitchFamily="18" charset="2"/>
              </a:rPr>
              <a:t>s</a:t>
            </a:r>
            <a:r>
              <a:rPr lang="en-US" baseline="-25000" dirty="0" err="1"/>
              <a:t>E</a:t>
            </a:r>
            <a:r>
              <a:rPr lang="en-US" dirty="0"/>
              <a:t> - restoration of coherence even if the wave packets separated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6960" y="4955272"/>
            <a:ext cx="440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Oscillatory period in the energy space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>
            <a:off x="4458690" y="3002967"/>
            <a:ext cx="2627910" cy="70788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49187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49189" name="WordArt 5"/>
          <p:cNvSpPr>
            <a:spLocks noChangeArrowheads="1" noChangeShapeType="1" noTextEdit="1"/>
          </p:cNvSpPr>
          <p:nvPr/>
        </p:nvSpPr>
        <p:spPr bwMode="auto">
          <a:xfrm>
            <a:off x="457199" y="196770"/>
            <a:ext cx="6070923" cy="10540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Spread of wave packets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7" name="Freeform 12"/>
          <p:cNvSpPr>
            <a:spLocks/>
          </p:cNvSpPr>
          <p:nvPr/>
        </p:nvSpPr>
        <p:spPr bwMode="auto">
          <a:xfrm>
            <a:off x="533735" y="2939840"/>
            <a:ext cx="1020615" cy="2271071"/>
          </a:xfrm>
          <a:custGeom>
            <a:avLst/>
            <a:gdLst>
              <a:gd name="T0" fmla="*/ 0 w 1939"/>
              <a:gd name="T1" fmla="*/ 1170 h 1228"/>
              <a:gd name="T2" fmla="*/ 430 w 1939"/>
              <a:gd name="T3" fmla="*/ 1033 h 1228"/>
              <a:gd name="T4" fmla="*/ 1006 w 1939"/>
              <a:gd name="T5" fmla="*/ 0 h 1228"/>
              <a:gd name="T6" fmla="*/ 1555 w 1939"/>
              <a:gd name="T7" fmla="*/ 1033 h 1228"/>
              <a:gd name="T8" fmla="*/ 1939 w 1939"/>
              <a:gd name="T9" fmla="*/ 1161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12"/>
          <p:cNvSpPr>
            <a:spLocks/>
          </p:cNvSpPr>
          <p:nvPr/>
        </p:nvSpPr>
        <p:spPr bwMode="auto">
          <a:xfrm>
            <a:off x="2939971" y="4317387"/>
            <a:ext cx="6250330" cy="734850"/>
          </a:xfrm>
          <a:custGeom>
            <a:avLst/>
            <a:gdLst>
              <a:gd name="T0" fmla="*/ 0 w 1939"/>
              <a:gd name="T1" fmla="*/ 1170 h 1228"/>
              <a:gd name="T2" fmla="*/ 430 w 1939"/>
              <a:gd name="T3" fmla="*/ 1033 h 1228"/>
              <a:gd name="T4" fmla="*/ 1006 w 1939"/>
              <a:gd name="T5" fmla="*/ 0 h 1228"/>
              <a:gd name="T6" fmla="*/ 1555 w 1939"/>
              <a:gd name="T7" fmla="*/ 1033 h 1228"/>
              <a:gd name="T8" fmla="*/ 1939 w 1939"/>
              <a:gd name="T9" fmla="*/ 1161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ight Arrow 8"/>
          <p:cNvSpPr/>
          <p:nvPr/>
        </p:nvSpPr>
        <p:spPr bwMode="auto">
          <a:xfrm>
            <a:off x="2078152" y="4495035"/>
            <a:ext cx="540327" cy="498762"/>
          </a:xfrm>
          <a:prstGeom prst="rightArrow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5643647" y="3002967"/>
            <a:ext cx="4869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m</a:t>
            </a:r>
            <a:r>
              <a:rPr lang="en-US" sz="2000" baseline="30000" dirty="0" smtClean="0"/>
              <a:t>2 </a:t>
            </a:r>
            <a:endParaRPr lang="en-US" sz="2000" dirty="0" smtClean="0"/>
          </a:p>
          <a:p>
            <a:r>
              <a:rPr lang="en-US" sz="2000" dirty="0" smtClean="0"/>
              <a:t>E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8500341" y="5210911"/>
            <a:ext cx="354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x</a:t>
            </a:r>
            <a:endParaRPr lang="en-IE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643647" y="3356658"/>
            <a:ext cx="48699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4458690" y="3148314"/>
            <a:ext cx="2459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</a:t>
            </a:r>
            <a:r>
              <a:rPr lang="en-IE" sz="2000" dirty="0" err="1" smtClean="0">
                <a:latin typeface="Symbol" pitchFamily="18" charset="2"/>
              </a:rPr>
              <a:t>s</a:t>
            </a:r>
            <a:r>
              <a:rPr lang="en-IE" sz="2000" baseline="-25000" dirty="0" err="1" smtClean="0"/>
              <a:t>spread</a:t>
            </a:r>
            <a:r>
              <a:rPr lang="en-IE" sz="2000" dirty="0" smtClean="0"/>
              <a:t>  =        </a:t>
            </a:r>
            <a:r>
              <a:rPr lang="en-IE" sz="2000" dirty="0" err="1" smtClean="0">
                <a:latin typeface="Symbol" pitchFamily="18" charset="2"/>
              </a:rPr>
              <a:t>s</a:t>
            </a:r>
            <a:r>
              <a:rPr lang="en-IE" sz="2000" baseline="-25000" dirty="0" err="1" smtClean="0"/>
              <a:t>E</a:t>
            </a:r>
            <a:r>
              <a:rPr lang="en-IE" sz="2000" dirty="0" smtClean="0"/>
              <a:t> L</a:t>
            </a:r>
            <a:endParaRPr lang="en-IE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1334425" y="1493900"/>
            <a:ext cx="5268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Due to presence of waves with different</a:t>
            </a:r>
          </a:p>
          <a:p>
            <a:r>
              <a:rPr lang="en-US" dirty="0" smtClean="0"/>
              <a:t> energies in the packet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399007" y="2334287"/>
            <a:ext cx="4747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Dispersion of the velocities with energy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343589" y="285781"/>
            <a:ext cx="5003913" cy="1010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Solar pp-neutrinos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pic>
        <p:nvPicPr>
          <p:cNvPr id="8" name="Picture 7" descr="nature13702-sf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3357" y="1788278"/>
            <a:ext cx="4469129" cy="401792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864718" y="3091543"/>
            <a:ext cx="3967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03695" y="242520"/>
            <a:ext cx="34285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i="1" dirty="0" smtClean="0">
                <a:solidFill>
                  <a:srgbClr val="FF0000"/>
                </a:solidFill>
              </a:rPr>
              <a:t>Neutrinos from the primary </a:t>
            </a:r>
          </a:p>
          <a:p>
            <a:r>
              <a:rPr lang="en-IE" sz="1600" i="1" dirty="0" smtClean="0">
                <a:solidFill>
                  <a:srgbClr val="FF0000"/>
                </a:solidFill>
              </a:rPr>
              <a:t>pp-reactions in the Sun </a:t>
            </a:r>
            <a:br>
              <a:rPr lang="en-IE" sz="1600" i="1" dirty="0" smtClean="0">
                <a:solidFill>
                  <a:srgbClr val="FF0000"/>
                </a:solidFill>
              </a:rPr>
            </a:br>
            <a:r>
              <a:rPr lang="en-IE" sz="1600" i="1" dirty="0" smtClean="0">
                <a:solidFill>
                  <a:srgbClr val="FF0000"/>
                </a:solidFill>
              </a:rPr>
              <a:t>BOREXINO Collaboration </a:t>
            </a:r>
          </a:p>
          <a:p>
            <a:r>
              <a:rPr lang="en-IE" sz="1600" i="1" dirty="0" smtClean="0">
                <a:solidFill>
                  <a:srgbClr val="FF0000"/>
                </a:solidFill>
              </a:rPr>
              <a:t>(G. Bellini et al.) </a:t>
            </a:r>
            <a:br>
              <a:rPr lang="en-IE" sz="1600" i="1" dirty="0" smtClean="0">
                <a:solidFill>
                  <a:srgbClr val="FF0000"/>
                </a:solidFill>
              </a:rPr>
            </a:br>
            <a:r>
              <a:rPr lang="en-IE" sz="1600" b="1" i="1" dirty="0" smtClean="0">
                <a:solidFill>
                  <a:srgbClr val="FF0000"/>
                </a:solidFill>
              </a:rPr>
              <a:t>Nature 512 (2014) 7515, 383</a:t>
            </a:r>
            <a:endParaRPr lang="en-IE" sz="1600" i="1" dirty="0" smtClean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19470961">
            <a:off x="3139440" y="4043680"/>
            <a:ext cx="436880" cy="37592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ight Arrow 13"/>
          <p:cNvSpPr/>
          <p:nvPr/>
        </p:nvSpPr>
        <p:spPr>
          <a:xfrm rot="19470961">
            <a:off x="1119462" y="3332199"/>
            <a:ext cx="436880" cy="37592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TextBox 14"/>
          <p:cNvSpPr txBox="1"/>
          <p:nvPr/>
        </p:nvSpPr>
        <p:spPr>
          <a:xfrm>
            <a:off x="2387600" y="4216851"/>
            <a:ext cx="1178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Upturn?</a:t>
            </a:r>
            <a:endParaRPr lang="en-IE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955040" y="3647610"/>
            <a:ext cx="172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Higher accuracy</a:t>
            </a:r>
            <a:endParaRPr lang="en-IE" sz="1600" dirty="0"/>
          </a:p>
        </p:txBody>
      </p:sp>
      <p:pic>
        <p:nvPicPr>
          <p:cNvPr id="17" name="Picture 16" descr="nature13702-f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179" y="1774372"/>
            <a:ext cx="3797300" cy="4031826"/>
          </a:xfrm>
          <a:prstGeom prst="rect">
            <a:avLst/>
          </a:prstGeom>
        </p:spPr>
      </p:pic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935589" y="6125999"/>
            <a:ext cx="2902125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cos</a:t>
            </a:r>
            <a:r>
              <a:rPr lang="en-US" sz="2000" baseline="30000" dirty="0" smtClean="0"/>
              <a:t>4 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baseline="-25000" dirty="0" smtClean="0">
                <a:latin typeface="Times New Roman" pitchFamily="18" charset="0"/>
              </a:rPr>
              <a:t>13 </a:t>
            </a:r>
            <a:r>
              <a:rPr lang="en-US" sz="2000" dirty="0" smtClean="0"/>
              <a:t> (1 - ½ sin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2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baseline="-25000" dirty="0" smtClean="0">
                <a:latin typeface="Times New Roman" pitchFamily="18" charset="0"/>
              </a:rPr>
              <a:t>12</a:t>
            </a:r>
            <a:r>
              <a:rPr lang="en-US" sz="2000" dirty="0" smtClean="0"/>
              <a:t>)</a:t>
            </a:r>
            <a:r>
              <a:rPr lang="en-US" sz="2000" baseline="-25000" dirty="0" smtClean="0">
                <a:latin typeface="Times New Roman" pitchFamily="18" charset="0"/>
              </a:rPr>
              <a:t>          </a:t>
            </a:r>
          </a:p>
        </p:txBody>
      </p:sp>
      <p:sp>
        <p:nvSpPr>
          <p:cNvPr id="19" name="Right Arrow 18"/>
          <p:cNvSpPr/>
          <p:nvPr/>
        </p:nvSpPr>
        <p:spPr>
          <a:xfrm rot="17524823">
            <a:off x="5250681" y="3622936"/>
            <a:ext cx="436880" cy="37592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TextBox 19"/>
          <p:cNvSpPr txBox="1"/>
          <p:nvPr/>
        </p:nvSpPr>
        <p:spPr>
          <a:xfrm>
            <a:off x="304179" y="6125999"/>
            <a:ext cx="4267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Higher accuracy on pp  will  </a:t>
            </a:r>
          </a:p>
          <a:p>
            <a:r>
              <a:rPr lang="en-IE" dirty="0" smtClean="0"/>
              <a:t>contribute to global fit substantially</a:t>
            </a:r>
            <a:endParaRPr lang="en-I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97515" y="92595"/>
            <a:ext cx="6770440" cy="13107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 Coherence of Be7 neutrinos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4003" y="2421860"/>
            <a:ext cx="4042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</a:t>
            </a:r>
            <a:r>
              <a:rPr lang="en-IE" sz="2000" dirty="0" err="1" smtClean="0">
                <a:latin typeface="Symbol" pitchFamily="18" charset="2"/>
              </a:rPr>
              <a:t>s</a:t>
            </a:r>
            <a:r>
              <a:rPr lang="en-IE" sz="2000" baseline="-25000" dirty="0" err="1" smtClean="0"/>
              <a:t>spread</a:t>
            </a:r>
            <a:r>
              <a:rPr lang="en-IE" sz="2000" dirty="0" smtClean="0"/>
              <a:t>  =       </a:t>
            </a:r>
            <a:r>
              <a:rPr lang="en-IE" sz="2000" dirty="0" err="1" smtClean="0">
                <a:latin typeface="Symbol" pitchFamily="18" charset="2"/>
              </a:rPr>
              <a:t>s</a:t>
            </a:r>
            <a:r>
              <a:rPr lang="en-IE" sz="2000" baseline="-25000" dirty="0" err="1" smtClean="0"/>
              <a:t>E</a:t>
            </a:r>
            <a:r>
              <a:rPr lang="en-IE" sz="2000" dirty="0" smtClean="0"/>
              <a:t> L</a:t>
            </a:r>
            <a:r>
              <a:rPr lang="en-IE" sz="2000" baseline="-25000" dirty="0" smtClean="0"/>
              <a:t>SUN</a:t>
            </a:r>
            <a:r>
              <a:rPr lang="en-IE" sz="2000" dirty="0" smtClean="0"/>
              <a:t> =</a:t>
            </a:r>
            <a:r>
              <a:rPr lang="en-US" sz="2000" dirty="0" smtClean="0"/>
              <a:t> 4 10</a:t>
            </a:r>
            <a:r>
              <a:rPr lang="en-US" sz="2000" baseline="30000" dirty="0" smtClean="0"/>
              <a:t>-6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cm</a:t>
            </a:r>
            <a:r>
              <a:rPr lang="en-IE" sz="2000" dirty="0" smtClean="0"/>
              <a:t>   </a:t>
            </a:r>
            <a:endParaRPr lang="en-IE" sz="2000" dirty="0"/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498018" y="1420517"/>
            <a:ext cx="332163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Symbol" pitchFamily="18" charset="2"/>
              </a:rPr>
              <a:t>s</a:t>
            </a:r>
            <a:r>
              <a:rPr lang="en-US" sz="2000" baseline="-25000" dirty="0" err="1" smtClean="0"/>
              <a:t>x</a:t>
            </a:r>
            <a:r>
              <a:rPr lang="en-US" sz="2000" dirty="0" smtClean="0"/>
              <a:t> = 2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dirty="0" smtClean="0"/>
              <a:t> /</a:t>
            </a:r>
            <a:r>
              <a:rPr lang="en-IE" sz="2000" dirty="0" err="1" smtClean="0">
                <a:latin typeface="Symbol" pitchFamily="18" charset="2"/>
              </a:rPr>
              <a:t>G</a:t>
            </a:r>
            <a:r>
              <a:rPr lang="en-IE" sz="2000" baseline="-25000" dirty="0" err="1" smtClean="0"/>
              <a:t>Be</a:t>
            </a:r>
            <a:r>
              <a:rPr lang="en-US" sz="2000" dirty="0" smtClean="0"/>
              <a:t>  = 6 10</a:t>
            </a:r>
            <a:r>
              <a:rPr lang="en-US" sz="2000" baseline="30000" dirty="0" smtClean="0"/>
              <a:t>-8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 cm</a:t>
            </a:r>
            <a:r>
              <a:rPr lang="en-US" sz="2000" baseline="30000" dirty="0" smtClean="0"/>
              <a:t>    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2850996" y="2340579"/>
            <a:ext cx="4869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m</a:t>
            </a:r>
            <a:r>
              <a:rPr lang="en-US" sz="2000" baseline="30000" dirty="0" smtClean="0"/>
              <a:t>2 </a:t>
            </a:r>
            <a:endParaRPr lang="en-US" sz="2000" dirty="0" smtClean="0"/>
          </a:p>
          <a:p>
            <a:r>
              <a:rPr lang="en-US" sz="2000" dirty="0" smtClean="0"/>
              <a:t>E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01690" y="2456585"/>
            <a:ext cx="1237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spread:</a:t>
            </a:r>
            <a:endParaRPr lang="en-IE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86785" y="1936522"/>
            <a:ext cx="5096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On the way from the Sun to the Earth: </a:t>
            </a:r>
            <a:endParaRPr lang="en-IE" sz="2000" dirty="0"/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907443" y="3170022"/>
            <a:ext cx="563276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err="1" smtClean="0">
                <a:latin typeface="Symbol" pitchFamily="18" charset="2"/>
              </a:rPr>
              <a:t>D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sep</a:t>
            </a:r>
            <a:r>
              <a:rPr lang="en-US" sz="2000" baseline="30000" dirty="0" err="1" smtClean="0"/>
              <a:t>S</a:t>
            </a:r>
            <a:r>
              <a:rPr lang="en-US" sz="2000" dirty="0" smtClean="0"/>
              <a:t>  =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err="1" smtClean="0">
                <a:latin typeface="Symbol" pitchFamily="18" charset="2"/>
              </a:rPr>
              <a:t>D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gr</a:t>
            </a:r>
            <a:r>
              <a:rPr lang="en-US" sz="2000" dirty="0" smtClean="0"/>
              <a:t> L</a:t>
            </a:r>
            <a:r>
              <a:rPr lang="en-US" sz="2000" baseline="-25000" dirty="0" smtClean="0"/>
              <a:t>SUN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L</a:t>
            </a:r>
            <a:r>
              <a:rPr lang="en-US" sz="2000" baseline="-25000" dirty="0" smtClean="0"/>
              <a:t>SUN</a:t>
            </a:r>
            <a:r>
              <a:rPr lang="en-US" sz="2000" dirty="0" smtClean="0"/>
              <a:t> /2E</a:t>
            </a:r>
            <a:r>
              <a:rPr lang="en-US" sz="2000" baseline="30000" dirty="0" smtClean="0"/>
              <a:t>2</a:t>
            </a:r>
            <a:r>
              <a:rPr lang="en-IE" sz="2000" dirty="0" smtClean="0"/>
              <a:t> =</a:t>
            </a:r>
            <a:r>
              <a:rPr lang="en-US" sz="2000" dirty="0" smtClean="0"/>
              <a:t> 2 10</a:t>
            </a:r>
            <a:r>
              <a:rPr lang="en-US" sz="2000" baseline="30000" dirty="0" smtClean="0"/>
              <a:t>-3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cm</a:t>
            </a:r>
            <a:r>
              <a:rPr lang="en-US" sz="2000" baseline="30000" dirty="0" smtClean="0"/>
              <a:t>  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33086" y="3071615"/>
            <a:ext cx="1720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separation </a:t>
            </a:r>
          </a:p>
          <a:p>
            <a:r>
              <a:rPr lang="en-IE" sz="2000" dirty="0" smtClean="0"/>
              <a:t>of WP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95679" y="2360038"/>
            <a:ext cx="1898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for hierarchical </a:t>
            </a:r>
          </a:p>
          <a:p>
            <a:r>
              <a:rPr lang="en-IE" dirty="0" smtClean="0"/>
              <a:t>spectrum</a:t>
            </a:r>
            <a:endParaRPr lang="en-IE" dirty="0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1694003" y="4704804"/>
            <a:ext cx="4128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err="1" smtClean="0">
                <a:latin typeface="Symbol" pitchFamily="18" charset="2"/>
              </a:rPr>
              <a:t>D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sep</a:t>
            </a:r>
            <a:r>
              <a:rPr lang="en-US" sz="2000" baseline="30000" dirty="0" err="1" smtClean="0"/>
              <a:t>E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= 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L/2E</a:t>
            </a:r>
            <a:r>
              <a:rPr lang="en-US" sz="2000" baseline="30000" dirty="0" smtClean="0"/>
              <a:t>2</a:t>
            </a:r>
            <a:r>
              <a:rPr lang="en-IE" sz="2000" dirty="0" smtClean="0"/>
              <a:t> =</a:t>
            </a:r>
            <a:r>
              <a:rPr lang="en-US" sz="2000" dirty="0" smtClean="0"/>
              <a:t> 5 10</a:t>
            </a:r>
            <a:r>
              <a:rPr lang="en-US" sz="2000" baseline="30000" dirty="0" smtClean="0"/>
              <a:t>-8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cm</a:t>
            </a:r>
            <a:r>
              <a:rPr lang="en-US" sz="2000" baseline="30000" dirty="0" smtClean="0"/>
              <a:t>  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97068" y="4250233"/>
            <a:ext cx="3911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separation of WP in the Earth</a:t>
            </a:r>
            <a:endParaRPr lang="en-IE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5350931" y="4523018"/>
            <a:ext cx="972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    L</a:t>
            </a:r>
            <a:r>
              <a:rPr lang="en-IE" baseline="-25000" dirty="0" smtClean="0"/>
              <a:t>E</a:t>
            </a:r>
            <a:endParaRPr lang="en-IE" dirty="0" smtClean="0"/>
          </a:p>
          <a:p>
            <a:r>
              <a:rPr lang="en-IE" dirty="0" smtClean="0"/>
              <a:t>10</a:t>
            </a:r>
            <a:r>
              <a:rPr lang="en-IE" baseline="30000" dirty="0" smtClean="0"/>
              <a:t>4</a:t>
            </a:r>
            <a:r>
              <a:rPr lang="en-IE" dirty="0" smtClean="0"/>
              <a:t>  km</a:t>
            </a:r>
            <a:endParaRPr lang="en-IE" dirty="0"/>
          </a:p>
        </p:txBody>
      </p:sp>
      <p:sp>
        <p:nvSpPr>
          <p:cNvPr id="22" name="Double Bracket 21"/>
          <p:cNvSpPr/>
          <p:nvPr/>
        </p:nvSpPr>
        <p:spPr bwMode="auto">
          <a:xfrm>
            <a:off x="5374081" y="4534593"/>
            <a:ext cx="972273" cy="646331"/>
          </a:xfrm>
          <a:prstGeom prst="bracketPair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5463248" y="4861369"/>
            <a:ext cx="7905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75399" y="5602134"/>
            <a:ext cx="6090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No separation – no coherence loss, no averaging ?</a:t>
            </a:r>
            <a:endParaRPr lang="en-IE" sz="2000" dirty="0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2920446" y="2671372"/>
            <a:ext cx="27416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1803268" y="5162304"/>
            <a:ext cx="215528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Symbol" pitchFamily="18" charset="2"/>
              </a:rPr>
              <a:t>D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sep</a:t>
            </a:r>
            <a:r>
              <a:rPr lang="en-US" sz="2000" baseline="30000" dirty="0" err="1" smtClean="0"/>
              <a:t>E</a:t>
            </a:r>
            <a:r>
              <a:rPr lang="en-US" sz="2000" baseline="-25000" dirty="0" smtClean="0"/>
              <a:t>   </a:t>
            </a:r>
            <a:r>
              <a:rPr lang="en-US" sz="2000" dirty="0" smtClean="0"/>
              <a:t>&lt;&lt;</a:t>
            </a:r>
            <a:r>
              <a:rPr lang="en-IE" sz="2000" dirty="0" smtClean="0">
                <a:latin typeface="Symbol" pitchFamily="18" charset="2"/>
              </a:rPr>
              <a:t> </a:t>
            </a:r>
            <a:r>
              <a:rPr lang="en-IE" sz="2000" dirty="0" err="1" smtClean="0">
                <a:latin typeface="Symbol" pitchFamily="18" charset="2"/>
              </a:rPr>
              <a:t>s</a:t>
            </a:r>
            <a:r>
              <a:rPr lang="en-IE" sz="2000" baseline="-25000" dirty="0" err="1" smtClean="0"/>
              <a:t>spread</a:t>
            </a:r>
            <a:r>
              <a:rPr lang="en-US" sz="2000" dirty="0" smtClean="0"/>
              <a:t>  </a:t>
            </a:r>
            <a:endParaRPr lang="en-IE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1953733" y="3662732"/>
            <a:ext cx="215528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Symbol" pitchFamily="18" charset="2"/>
              </a:rPr>
              <a:t>D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sep</a:t>
            </a:r>
            <a:r>
              <a:rPr lang="en-US" sz="2000" baseline="30000" dirty="0" err="1" smtClean="0"/>
              <a:t>S</a:t>
            </a:r>
            <a:r>
              <a:rPr lang="en-US" sz="2000" baseline="-25000" dirty="0" smtClean="0"/>
              <a:t>   </a:t>
            </a:r>
            <a:r>
              <a:rPr lang="en-US" sz="2000" dirty="0" smtClean="0"/>
              <a:t>&gt;&gt;</a:t>
            </a:r>
            <a:r>
              <a:rPr lang="en-IE" sz="2000" dirty="0" smtClean="0">
                <a:latin typeface="Symbol" pitchFamily="18" charset="2"/>
              </a:rPr>
              <a:t> </a:t>
            </a:r>
            <a:r>
              <a:rPr lang="en-IE" sz="2000" dirty="0" err="1" smtClean="0">
                <a:latin typeface="Symbol" pitchFamily="18" charset="2"/>
              </a:rPr>
              <a:t>s</a:t>
            </a:r>
            <a:r>
              <a:rPr lang="en-IE" sz="2000" baseline="-25000" dirty="0" err="1" smtClean="0"/>
              <a:t>spread</a:t>
            </a:r>
            <a:r>
              <a:rPr lang="en-US" sz="2000" dirty="0" smtClean="0"/>
              <a:t>  </a:t>
            </a:r>
            <a:endParaRPr lang="en-IE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289667" y="5949372"/>
            <a:ext cx="7882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In the energy space – no spread of the WP: coherence condition  is not affected by the spread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>
            <a:off x="4458690" y="2160261"/>
            <a:ext cx="2627910" cy="70788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49187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49189" name="WordArt 5"/>
          <p:cNvSpPr>
            <a:spLocks noChangeArrowheads="1" noChangeShapeType="1" noTextEdit="1"/>
          </p:cNvSpPr>
          <p:nvPr/>
        </p:nvSpPr>
        <p:spPr bwMode="auto">
          <a:xfrm>
            <a:off x="457199" y="196770"/>
            <a:ext cx="6070923" cy="10540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Spread of wave packets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7" name="Freeform 12"/>
          <p:cNvSpPr>
            <a:spLocks/>
          </p:cNvSpPr>
          <p:nvPr/>
        </p:nvSpPr>
        <p:spPr bwMode="auto">
          <a:xfrm>
            <a:off x="533735" y="1736040"/>
            <a:ext cx="1020615" cy="2271071"/>
          </a:xfrm>
          <a:custGeom>
            <a:avLst/>
            <a:gdLst>
              <a:gd name="T0" fmla="*/ 0 w 1939"/>
              <a:gd name="T1" fmla="*/ 1170 h 1228"/>
              <a:gd name="T2" fmla="*/ 430 w 1939"/>
              <a:gd name="T3" fmla="*/ 1033 h 1228"/>
              <a:gd name="T4" fmla="*/ 1006 w 1939"/>
              <a:gd name="T5" fmla="*/ 0 h 1228"/>
              <a:gd name="T6" fmla="*/ 1555 w 1939"/>
              <a:gd name="T7" fmla="*/ 1033 h 1228"/>
              <a:gd name="T8" fmla="*/ 1939 w 1939"/>
              <a:gd name="T9" fmla="*/ 1161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12"/>
          <p:cNvSpPr>
            <a:spLocks/>
          </p:cNvSpPr>
          <p:nvPr/>
        </p:nvSpPr>
        <p:spPr bwMode="auto">
          <a:xfrm>
            <a:off x="3183026" y="3113587"/>
            <a:ext cx="5926249" cy="734850"/>
          </a:xfrm>
          <a:custGeom>
            <a:avLst/>
            <a:gdLst>
              <a:gd name="T0" fmla="*/ 0 w 1939"/>
              <a:gd name="T1" fmla="*/ 1170 h 1228"/>
              <a:gd name="T2" fmla="*/ 430 w 1939"/>
              <a:gd name="T3" fmla="*/ 1033 h 1228"/>
              <a:gd name="T4" fmla="*/ 1006 w 1939"/>
              <a:gd name="T5" fmla="*/ 0 h 1228"/>
              <a:gd name="T6" fmla="*/ 1555 w 1939"/>
              <a:gd name="T7" fmla="*/ 1033 h 1228"/>
              <a:gd name="T8" fmla="*/ 1939 w 1939"/>
              <a:gd name="T9" fmla="*/ 1161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ight Arrow 8"/>
          <p:cNvSpPr/>
          <p:nvPr/>
        </p:nvSpPr>
        <p:spPr bwMode="auto">
          <a:xfrm>
            <a:off x="2078152" y="3514492"/>
            <a:ext cx="540327" cy="498762"/>
          </a:xfrm>
          <a:prstGeom prst="rightArrow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0749" y="5559670"/>
            <a:ext cx="7011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WP becomes “classical”: describing that the highest energy neutrinos arrive first</a:t>
            </a:r>
            <a:endParaRPr lang="en-IE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50925" y="4291702"/>
            <a:ext cx="7020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Loss of coherence between different parts of the WP</a:t>
            </a:r>
            <a:endParaRPr lang="en-IE" sz="2000" dirty="0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5643647" y="2160261"/>
            <a:ext cx="4869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m</a:t>
            </a:r>
            <a:r>
              <a:rPr lang="en-US" sz="2000" baseline="30000" dirty="0" smtClean="0"/>
              <a:t>2 </a:t>
            </a:r>
            <a:endParaRPr lang="en-US" sz="2000" dirty="0" smtClean="0"/>
          </a:p>
          <a:p>
            <a:r>
              <a:rPr lang="en-US" sz="2000" dirty="0" smtClean="0"/>
              <a:t>E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8344983" y="3871587"/>
            <a:ext cx="354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x</a:t>
            </a:r>
            <a:endParaRPr lang="en-IE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050923" y="6340286"/>
            <a:ext cx="6623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No effect on coherence  if considered in the p-space</a:t>
            </a:r>
            <a:endParaRPr lang="en-IE" sz="2000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643647" y="2483427"/>
            <a:ext cx="48699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4458690" y="2257197"/>
            <a:ext cx="2459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</a:t>
            </a:r>
            <a:r>
              <a:rPr lang="en-IE" sz="2000" dirty="0" err="1" smtClean="0">
                <a:latin typeface="Symbol" pitchFamily="18" charset="2"/>
              </a:rPr>
              <a:t>s</a:t>
            </a:r>
            <a:r>
              <a:rPr lang="en-IE" sz="2000" baseline="-25000" dirty="0" err="1" smtClean="0"/>
              <a:t>spread</a:t>
            </a:r>
            <a:r>
              <a:rPr lang="en-IE" sz="2000" dirty="0" smtClean="0"/>
              <a:t>  =        </a:t>
            </a:r>
            <a:r>
              <a:rPr lang="en-IE" sz="2000" dirty="0" err="1" smtClean="0">
                <a:latin typeface="Symbol" pitchFamily="18" charset="2"/>
              </a:rPr>
              <a:t>s</a:t>
            </a:r>
            <a:r>
              <a:rPr lang="en-IE" sz="2000" baseline="-25000" dirty="0" err="1" smtClean="0"/>
              <a:t>E</a:t>
            </a:r>
            <a:r>
              <a:rPr lang="en-IE" sz="2000" dirty="0" smtClean="0"/>
              <a:t> L</a:t>
            </a:r>
            <a:endParaRPr lang="en-IE" sz="2000" dirty="0"/>
          </a:p>
        </p:txBody>
      </p:sp>
      <p:sp>
        <p:nvSpPr>
          <p:cNvPr id="17" name="Freeform 12"/>
          <p:cNvSpPr>
            <a:spLocks/>
          </p:cNvSpPr>
          <p:nvPr/>
        </p:nvSpPr>
        <p:spPr bwMode="auto">
          <a:xfrm>
            <a:off x="5678372" y="3136737"/>
            <a:ext cx="1020615" cy="734850"/>
          </a:xfrm>
          <a:custGeom>
            <a:avLst/>
            <a:gdLst>
              <a:gd name="T0" fmla="*/ 0 w 1939"/>
              <a:gd name="T1" fmla="*/ 1170 h 1228"/>
              <a:gd name="T2" fmla="*/ 430 w 1939"/>
              <a:gd name="T3" fmla="*/ 1033 h 1228"/>
              <a:gd name="T4" fmla="*/ 1006 w 1939"/>
              <a:gd name="T5" fmla="*/ 0 h 1228"/>
              <a:gd name="T6" fmla="*/ 1555 w 1939"/>
              <a:gd name="T7" fmla="*/ 1033 h 1228"/>
              <a:gd name="T8" fmla="*/ 1939 w 1939"/>
              <a:gd name="T9" fmla="*/ 1161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12"/>
          <p:cNvSpPr>
            <a:spLocks/>
          </p:cNvSpPr>
          <p:nvPr/>
        </p:nvSpPr>
        <p:spPr bwMode="auto">
          <a:xfrm>
            <a:off x="6226164" y="3259842"/>
            <a:ext cx="1020615" cy="533487"/>
          </a:xfrm>
          <a:custGeom>
            <a:avLst/>
            <a:gdLst>
              <a:gd name="T0" fmla="*/ 0 w 1939"/>
              <a:gd name="T1" fmla="*/ 1170 h 1228"/>
              <a:gd name="T2" fmla="*/ 430 w 1939"/>
              <a:gd name="T3" fmla="*/ 1033 h 1228"/>
              <a:gd name="T4" fmla="*/ 1006 w 1939"/>
              <a:gd name="T5" fmla="*/ 0 h 1228"/>
              <a:gd name="T6" fmla="*/ 1555 w 1939"/>
              <a:gd name="T7" fmla="*/ 1033 h 1228"/>
              <a:gd name="T8" fmla="*/ 1939 w 1939"/>
              <a:gd name="T9" fmla="*/ 1161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12"/>
          <p:cNvSpPr>
            <a:spLocks/>
          </p:cNvSpPr>
          <p:nvPr/>
        </p:nvSpPr>
        <p:spPr bwMode="auto">
          <a:xfrm>
            <a:off x="5151614" y="3259842"/>
            <a:ext cx="1020615" cy="570137"/>
          </a:xfrm>
          <a:custGeom>
            <a:avLst/>
            <a:gdLst>
              <a:gd name="T0" fmla="*/ 0 w 1939"/>
              <a:gd name="T1" fmla="*/ 1170 h 1228"/>
              <a:gd name="T2" fmla="*/ 430 w 1939"/>
              <a:gd name="T3" fmla="*/ 1033 h 1228"/>
              <a:gd name="T4" fmla="*/ 1006 w 1939"/>
              <a:gd name="T5" fmla="*/ 0 h 1228"/>
              <a:gd name="T6" fmla="*/ 1555 w 1939"/>
              <a:gd name="T7" fmla="*/ 1033 h 1228"/>
              <a:gd name="T8" fmla="*/ 1939 w 1939"/>
              <a:gd name="T9" fmla="*/ 1161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12"/>
          <p:cNvSpPr>
            <a:spLocks/>
          </p:cNvSpPr>
          <p:nvPr/>
        </p:nvSpPr>
        <p:spPr bwMode="auto">
          <a:xfrm>
            <a:off x="6664262" y="3410316"/>
            <a:ext cx="1020615" cy="403395"/>
          </a:xfrm>
          <a:custGeom>
            <a:avLst/>
            <a:gdLst>
              <a:gd name="T0" fmla="*/ 0 w 1939"/>
              <a:gd name="T1" fmla="*/ 1170 h 1228"/>
              <a:gd name="T2" fmla="*/ 430 w 1939"/>
              <a:gd name="T3" fmla="*/ 1033 h 1228"/>
              <a:gd name="T4" fmla="*/ 1006 w 1939"/>
              <a:gd name="T5" fmla="*/ 0 h 1228"/>
              <a:gd name="T6" fmla="*/ 1555 w 1939"/>
              <a:gd name="T7" fmla="*/ 1033 h 1228"/>
              <a:gd name="T8" fmla="*/ 1939 w 1939"/>
              <a:gd name="T9" fmla="*/ 1161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Freeform 12"/>
          <p:cNvSpPr>
            <a:spLocks/>
          </p:cNvSpPr>
          <p:nvPr/>
        </p:nvSpPr>
        <p:spPr bwMode="auto">
          <a:xfrm>
            <a:off x="4657757" y="3449734"/>
            <a:ext cx="1020615" cy="403395"/>
          </a:xfrm>
          <a:custGeom>
            <a:avLst/>
            <a:gdLst>
              <a:gd name="T0" fmla="*/ 0 w 1939"/>
              <a:gd name="T1" fmla="*/ 1170 h 1228"/>
              <a:gd name="T2" fmla="*/ 430 w 1939"/>
              <a:gd name="T3" fmla="*/ 1033 h 1228"/>
              <a:gd name="T4" fmla="*/ 1006 w 1939"/>
              <a:gd name="T5" fmla="*/ 0 h 1228"/>
              <a:gd name="T6" fmla="*/ 1555 w 1939"/>
              <a:gd name="T7" fmla="*/ 1033 h 1228"/>
              <a:gd name="T8" fmla="*/ 1939 w 1939"/>
              <a:gd name="T9" fmla="*/ 1161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Freeform 12"/>
          <p:cNvSpPr>
            <a:spLocks/>
          </p:cNvSpPr>
          <p:nvPr/>
        </p:nvSpPr>
        <p:spPr bwMode="auto">
          <a:xfrm>
            <a:off x="7071312" y="3619704"/>
            <a:ext cx="1020615" cy="161207"/>
          </a:xfrm>
          <a:custGeom>
            <a:avLst/>
            <a:gdLst>
              <a:gd name="T0" fmla="*/ 0 w 1939"/>
              <a:gd name="T1" fmla="*/ 1170 h 1228"/>
              <a:gd name="T2" fmla="*/ 430 w 1939"/>
              <a:gd name="T3" fmla="*/ 1033 h 1228"/>
              <a:gd name="T4" fmla="*/ 1006 w 1939"/>
              <a:gd name="T5" fmla="*/ 0 h 1228"/>
              <a:gd name="T6" fmla="*/ 1555 w 1939"/>
              <a:gd name="T7" fmla="*/ 1033 h 1228"/>
              <a:gd name="T8" fmla="*/ 1939 w 1939"/>
              <a:gd name="T9" fmla="*/ 1161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Freeform 12"/>
          <p:cNvSpPr>
            <a:spLocks/>
          </p:cNvSpPr>
          <p:nvPr/>
        </p:nvSpPr>
        <p:spPr bwMode="auto">
          <a:xfrm>
            <a:off x="4228474" y="3652504"/>
            <a:ext cx="1020615" cy="161207"/>
          </a:xfrm>
          <a:custGeom>
            <a:avLst/>
            <a:gdLst>
              <a:gd name="T0" fmla="*/ 0 w 1939"/>
              <a:gd name="T1" fmla="*/ 1170 h 1228"/>
              <a:gd name="T2" fmla="*/ 430 w 1939"/>
              <a:gd name="T3" fmla="*/ 1033 h 1228"/>
              <a:gd name="T4" fmla="*/ 1006 w 1939"/>
              <a:gd name="T5" fmla="*/ 0 h 1228"/>
              <a:gd name="T6" fmla="*/ 1555 w 1939"/>
              <a:gd name="T7" fmla="*/ 1033 h 1228"/>
              <a:gd name="T8" fmla="*/ 1939 w 1939"/>
              <a:gd name="T9" fmla="*/ 1161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609848" y="5015912"/>
            <a:ext cx="2198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0000"/>
                </a:solidFill>
              </a:rPr>
              <a:t>J. </a:t>
            </a:r>
            <a:r>
              <a:rPr lang="en-IE" i="1" dirty="0" err="1" smtClean="0">
                <a:solidFill>
                  <a:srgbClr val="FF0000"/>
                </a:solidFill>
              </a:rPr>
              <a:t>Kersten</a:t>
            </a:r>
            <a:r>
              <a:rPr lang="en-IE" i="1" dirty="0" smtClean="0">
                <a:solidFill>
                  <a:srgbClr val="FF0000"/>
                </a:solidFill>
              </a:rPr>
              <a:t>, AYS</a:t>
            </a:r>
            <a:endParaRPr lang="en-IE" i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80749" y="4691812"/>
            <a:ext cx="6593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Although the shift is small the overlapping  parts </a:t>
            </a:r>
          </a:p>
          <a:p>
            <a:r>
              <a:rPr lang="en-IE" sz="2000" dirty="0" smtClean="0"/>
              <a:t>of the WP will  lose coherence  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-16932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521611" y="355600"/>
            <a:ext cx="4790618" cy="9037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Measurements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611" y="1540629"/>
            <a:ext cx="506638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Establishing oscillations, matter effect</a:t>
            </a:r>
            <a:endParaRPr lang="en-IE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21611" y="1967468"/>
            <a:ext cx="479061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Quasi- periodic variations during night</a:t>
            </a:r>
            <a:endParaRPr lang="en-IE" sz="2000" dirty="0"/>
          </a:p>
        </p:txBody>
      </p:sp>
      <p:sp>
        <p:nvSpPr>
          <p:cNvPr id="8" name="TextBox 7"/>
          <p:cNvSpPr txBox="1"/>
          <p:nvPr/>
        </p:nvSpPr>
        <p:spPr>
          <a:xfrm rot="21297929">
            <a:off x="746125" y="2658044"/>
            <a:ext cx="41046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Determination of the line width </a:t>
            </a:r>
            <a:endParaRPr lang="en-IE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82662" y="3334653"/>
            <a:ext cx="43958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Precision measurements of </a:t>
            </a:r>
            <a:r>
              <a:rPr lang="en-IE" sz="2000" dirty="0" smtClean="0">
                <a:latin typeface="Symbol" pitchFamily="18" charset="2"/>
              </a:rPr>
              <a:t>D</a:t>
            </a:r>
            <a:r>
              <a:rPr lang="en-IE" sz="2000" dirty="0" smtClean="0"/>
              <a:t>m</a:t>
            </a:r>
            <a:r>
              <a:rPr lang="en-IE" sz="2000" baseline="-25000" dirty="0" smtClean="0"/>
              <a:t>21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21611" y="3943670"/>
            <a:ext cx="441614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Tomography of the Earth interior</a:t>
            </a:r>
            <a:endParaRPr lang="en-IE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888999" y="4495795"/>
            <a:ext cx="7078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- Small scale structures, at the surface (mountains, oceans, ..) </a:t>
            </a:r>
          </a:p>
          <a:p>
            <a:r>
              <a:rPr lang="en-IE" dirty="0" smtClean="0"/>
              <a:t>-  Non-</a:t>
            </a:r>
            <a:r>
              <a:rPr lang="en-IE" dirty="0" err="1" smtClean="0"/>
              <a:t>sphericity</a:t>
            </a:r>
            <a:r>
              <a:rPr lang="en-IE" dirty="0" smtClean="0"/>
              <a:t> of the Earth</a:t>
            </a:r>
          </a:p>
          <a:p>
            <a:r>
              <a:rPr lang="en-IE" dirty="0" smtClean="0"/>
              <a:t>- Density jumps in the mantle, </a:t>
            </a:r>
          </a:p>
          <a:p>
            <a:r>
              <a:rPr lang="en-IE" dirty="0" smtClean="0"/>
              <a:t>- Shape of the core,,,</a:t>
            </a:r>
            <a:endParaRPr lang="en-IE" dirty="0"/>
          </a:p>
        </p:txBody>
      </p:sp>
      <p:sp>
        <p:nvSpPr>
          <p:cNvPr id="12" name="TextBox 11"/>
          <p:cNvSpPr txBox="1"/>
          <p:nvPr/>
        </p:nvSpPr>
        <p:spPr>
          <a:xfrm>
            <a:off x="558791" y="5765808"/>
            <a:ext cx="392854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Searches for sterile neutrinos</a:t>
            </a:r>
            <a:endParaRPr lang="en-IE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68412" y="6165918"/>
            <a:ext cx="4169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 especially for </a:t>
            </a:r>
            <a:r>
              <a:rPr lang="en-IE" dirty="0" smtClean="0">
                <a:latin typeface="Symbol" pitchFamily="18" charset="2"/>
              </a:rPr>
              <a:t>D</a:t>
            </a:r>
            <a:r>
              <a:rPr lang="en-IE" dirty="0" smtClean="0"/>
              <a:t>m</a:t>
            </a:r>
            <a:r>
              <a:rPr lang="en-IE" baseline="-25000" dirty="0" smtClean="0"/>
              <a:t>10</a:t>
            </a:r>
            <a:r>
              <a:rPr lang="en-IE" baseline="30000" dirty="0" smtClean="0"/>
              <a:t>2</a:t>
            </a:r>
            <a:r>
              <a:rPr lang="en-IE" dirty="0" smtClean="0"/>
              <a:t> </a:t>
            </a:r>
            <a:r>
              <a:rPr lang="en-IE" baseline="-25000" dirty="0" smtClean="0"/>
              <a:t> </a:t>
            </a:r>
            <a:r>
              <a:rPr lang="en-US" dirty="0" smtClean="0"/>
              <a:t> ~</a:t>
            </a:r>
            <a:r>
              <a:rPr lang="en-IE" dirty="0" smtClean="0"/>
              <a:t> 10</a:t>
            </a:r>
            <a:r>
              <a:rPr lang="en-IE" baseline="30000" dirty="0" smtClean="0"/>
              <a:t>-7</a:t>
            </a:r>
            <a:r>
              <a:rPr lang="en-IE" dirty="0" smtClean="0">
                <a:latin typeface="Symbol" pitchFamily="18" charset="2"/>
              </a:rPr>
              <a:t> </a:t>
            </a:r>
            <a:r>
              <a:rPr lang="en-IE" dirty="0" smtClean="0"/>
              <a:t>eV</a:t>
            </a:r>
            <a:r>
              <a:rPr lang="en-IE" baseline="30000" dirty="0" smtClean="0"/>
              <a:t>2</a:t>
            </a:r>
            <a:endParaRPr lang="en-IE" dirty="0"/>
          </a:p>
        </p:txBody>
      </p:sp>
      <p:sp>
        <p:nvSpPr>
          <p:cNvPr id="14" name="TextBox 13"/>
          <p:cNvSpPr txBox="1"/>
          <p:nvPr/>
        </p:nvSpPr>
        <p:spPr>
          <a:xfrm>
            <a:off x="4487333" y="6165918"/>
            <a:ext cx="2019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 sin</a:t>
            </a:r>
            <a:r>
              <a:rPr lang="en-IE" baseline="30000" dirty="0" smtClean="0"/>
              <a:t>2</a:t>
            </a:r>
            <a:r>
              <a:rPr lang="en-IE" dirty="0" smtClean="0"/>
              <a:t> 2</a:t>
            </a:r>
            <a:r>
              <a:rPr lang="en-IE" dirty="0" smtClean="0">
                <a:latin typeface="Symbol" pitchFamily="18" charset="2"/>
              </a:rPr>
              <a:t>q</a:t>
            </a:r>
            <a:r>
              <a:rPr lang="en-IE" baseline="-25000" dirty="0" smtClean="0"/>
              <a:t>s</a:t>
            </a:r>
            <a:r>
              <a:rPr lang="en-IE" dirty="0" smtClean="0"/>
              <a:t> </a:t>
            </a:r>
            <a:r>
              <a:rPr lang="en-US" dirty="0" smtClean="0"/>
              <a:t>~</a:t>
            </a:r>
            <a:r>
              <a:rPr lang="en-IE" dirty="0" smtClean="0"/>
              <a:t> 10</a:t>
            </a:r>
            <a:r>
              <a:rPr lang="en-IE" baseline="30000" dirty="0" smtClean="0"/>
              <a:t>-2</a:t>
            </a:r>
            <a:r>
              <a:rPr lang="en-IE" dirty="0" smtClean="0">
                <a:latin typeface="Symbol" pitchFamily="18" charset="2"/>
              </a:rPr>
              <a:t> 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-4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Times New Roman" pitchFamily="18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4286" y="1536718"/>
            <a:ext cx="7812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Next generation of large (several tenth of </a:t>
            </a:r>
            <a:r>
              <a:rPr lang="en-IE" dirty="0" err="1" smtClean="0"/>
              <a:t>ktons</a:t>
            </a:r>
            <a:r>
              <a:rPr lang="en-IE" dirty="0" smtClean="0"/>
              <a:t> to a hundred </a:t>
            </a:r>
            <a:r>
              <a:rPr lang="en-IE" dirty="0" err="1" smtClean="0"/>
              <a:t>ktons</a:t>
            </a:r>
            <a:r>
              <a:rPr lang="en-IE" dirty="0" smtClean="0"/>
              <a:t>) </a:t>
            </a:r>
            <a:r>
              <a:rPr lang="en-IE" dirty="0" err="1" smtClean="0"/>
              <a:t>scintillator</a:t>
            </a:r>
            <a:r>
              <a:rPr lang="en-IE" dirty="0" smtClean="0"/>
              <a:t> detectors like JUNO  </a:t>
            </a:r>
            <a:r>
              <a:rPr lang="en-IE" dirty="0" smtClean="0"/>
              <a:t>will </a:t>
            </a:r>
            <a:r>
              <a:rPr lang="en-IE" dirty="0" smtClean="0"/>
              <a:t>have sub-percent sensitivity to the Day-Night asymmetry.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5310" y="3565003"/>
            <a:ext cx="8460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smtClean="0">
                <a:solidFill>
                  <a:srgbClr val="FF0000"/>
                </a:solidFill>
              </a:rPr>
              <a:t>Water based liquid scintillator,  J. R. Alonso, N. Barros, M. Bergevin, A. Bernstein, </a:t>
            </a:r>
            <a:r>
              <a:rPr lang="en-IE" i="1" dirty="0" smtClean="0">
                <a:solidFill>
                  <a:srgbClr val="FF0000"/>
                </a:solidFill>
              </a:rPr>
              <a:t>L. </a:t>
            </a:r>
            <a:r>
              <a:rPr lang="en-IE" i="1" dirty="0" err="1" smtClean="0">
                <a:solidFill>
                  <a:srgbClr val="FF0000"/>
                </a:solidFill>
              </a:rPr>
              <a:t>Bignell</a:t>
            </a:r>
            <a:r>
              <a:rPr lang="en-IE" i="1" dirty="0" smtClean="0">
                <a:solidFill>
                  <a:srgbClr val="FF0000"/>
                </a:solidFill>
              </a:rPr>
              <a:t>, E. Blucher, F. </a:t>
            </a:r>
            <a:r>
              <a:rPr lang="en-IE" i="1" dirty="0" err="1" smtClean="0">
                <a:solidFill>
                  <a:srgbClr val="FF0000"/>
                </a:solidFill>
              </a:rPr>
              <a:t>Calaprice</a:t>
            </a:r>
            <a:r>
              <a:rPr lang="en-IE" i="1" dirty="0" smtClean="0">
                <a:solidFill>
                  <a:srgbClr val="FF0000"/>
                </a:solidFill>
              </a:rPr>
              <a:t> and J. M. Conrad.  et al., </a:t>
            </a:r>
          </a:p>
          <a:p>
            <a:r>
              <a:rPr lang="en-IE" i="1" dirty="0" smtClean="0">
                <a:solidFill>
                  <a:srgbClr val="FF0000"/>
                </a:solidFill>
              </a:rPr>
              <a:t>arXiv:1409.5864 [</a:t>
            </a:r>
            <a:r>
              <a:rPr lang="en-IE" i="1" dirty="0" err="1" smtClean="0">
                <a:solidFill>
                  <a:srgbClr val="FF0000"/>
                </a:solidFill>
              </a:rPr>
              <a:t>physics.ins-det</a:t>
            </a:r>
            <a:r>
              <a:rPr lang="en-IE" i="1" dirty="0" smtClean="0">
                <a:solidFill>
                  <a:srgbClr val="FF0000"/>
                </a:solidFill>
              </a:rPr>
              <a:t>].</a:t>
            </a:r>
            <a:endParaRPr lang="en-IE" i="1" dirty="0">
              <a:solidFill>
                <a:srgbClr val="FF0000"/>
              </a:solidFill>
            </a:endParaRPr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371140" y="44969"/>
            <a:ext cx="5659269" cy="14741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 Experiments?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140" y="2726531"/>
            <a:ext cx="7962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Higher sensitivity can be achieved with 100 </a:t>
            </a:r>
            <a:r>
              <a:rPr lang="en-IE" dirty="0" err="1" smtClean="0"/>
              <a:t>kton</a:t>
            </a:r>
            <a:r>
              <a:rPr lang="en-IE" dirty="0" smtClean="0"/>
              <a:t> mass scale </a:t>
            </a:r>
            <a:r>
              <a:rPr lang="en-IE" dirty="0" err="1" smtClean="0"/>
              <a:t>scintillator</a:t>
            </a:r>
            <a:r>
              <a:rPr lang="en-IE" dirty="0" smtClean="0"/>
              <a:t> uploaded water detectors, WBLS.  .  </a:t>
            </a:r>
            <a:endParaRPr lang="en-IE" dirty="0"/>
          </a:p>
        </p:txBody>
      </p:sp>
      <p:sp>
        <p:nvSpPr>
          <p:cNvPr id="10" name="TextBox 9"/>
          <p:cNvSpPr txBox="1"/>
          <p:nvPr/>
        </p:nvSpPr>
        <p:spPr>
          <a:xfrm>
            <a:off x="431575" y="4747998"/>
            <a:ext cx="81825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For 100 </a:t>
            </a:r>
            <a:r>
              <a:rPr lang="en-IE" dirty="0" err="1" smtClean="0"/>
              <a:t>kton</a:t>
            </a:r>
            <a:r>
              <a:rPr lang="en-IE" dirty="0" smtClean="0"/>
              <a:t> </a:t>
            </a:r>
            <a:r>
              <a:rPr lang="en-IE" dirty="0" err="1" smtClean="0"/>
              <a:t>fiducial</a:t>
            </a:r>
            <a:r>
              <a:rPr lang="en-IE" dirty="0" smtClean="0"/>
              <a:t> mass and 5 years exposure such a detector </a:t>
            </a:r>
          </a:p>
          <a:p>
            <a:r>
              <a:rPr lang="en-IE" dirty="0" smtClean="0"/>
              <a:t>will collect 1.9  10</a:t>
            </a:r>
            <a:r>
              <a:rPr lang="en-IE" baseline="30000" dirty="0" smtClean="0"/>
              <a:t>3</a:t>
            </a:r>
            <a:r>
              <a:rPr lang="en-IE" dirty="0" smtClean="0"/>
              <a:t>  bigger statistics than in BOREXINO  </a:t>
            </a:r>
          </a:p>
          <a:p>
            <a:r>
              <a:rPr lang="en-IE" dirty="0" smtClean="0"/>
              <a:t>Correspondingly, the statistical error will be reduced down to  3 10</a:t>
            </a:r>
            <a:r>
              <a:rPr lang="en-IE" baseline="30000" dirty="0" smtClean="0"/>
              <a:t>-4</a:t>
            </a:r>
            <a:r>
              <a:rPr lang="en-IE" dirty="0" smtClean="0"/>
              <a:t> . </a:t>
            </a:r>
          </a:p>
          <a:p>
            <a:pPr marL="342900" indent="-342900"/>
            <a:r>
              <a:rPr lang="en-IE" dirty="0" smtClean="0"/>
              <a:t>If systematic errors is well controlled, the  0.1% size  Earth </a:t>
            </a:r>
          </a:p>
          <a:p>
            <a:pPr marL="342900" indent="-342900"/>
            <a:r>
              <a:rPr lang="en-IE" dirty="0" smtClean="0"/>
              <a:t> matter effects on the 7Be neutrinos can be established at about 3 level.  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-4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pic>
        <p:nvPicPr>
          <p:cNvPr id="5" name="Picture 4" descr="borexin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0344" y="1412875"/>
            <a:ext cx="4223652" cy="5445125"/>
          </a:xfrm>
          <a:prstGeom prst="rect">
            <a:avLst/>
          </a:prstGeom>
        </p:spPr>
      </p:pic>
      <p:pic>
        <p:nvPicPr>
          <p:cNvPr id="7" name="Picture 6" descr="borexino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5254" y="141518"/>
            <a:ext cx="3821794" cy="2619375"/>
          </a:xfrm>
          <a:prstGeom prst="rect">
            <a:avLst/>
          </a:prstGeom>
        </p:spPr>
      </p:pic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347439" y="435429"/>
            <a:ext cx="3233960" cy="14601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99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 Conclusions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99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-4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 rot="21329215">
            <a:off x="357939" y="515566"/>
            <a:ext cx="5223078" cy="461665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Solar neutrino physics is not over </a:t>
            </a:r>
            <a:endParaRPr lang="en-IE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228951" y="1412875"/>
            <a:ext cx="487294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Certain tension between data exists which must be understood/resolved  </a:t>
            </a:r>
            <a:endParaRPr lang="en-IE" sz="2000" dirty="0"/>
          </a:p>
        </p:txBody>
      </p:sp>
      <p:sp>
        <p:nvSpPr>
          <p:cNvPr id="9" name="TextBox 8"/>
          <p:cNvSpPr txBox="1"/>
          <p:nvPr/>
        </p:nvSpPr>
        <p:spPr>
          <a:xfrm rot="183703">
            <a:off x="2291805" y="2120761"/>
            <a:ext cx="518545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Still it can be statistical fluctuation or some  overlooked </a:t>
            </a:r>
            <a:r>
              <a:rPr lang="en-IE" sz="2000" dirty="0" err="1" smtClean="0"/>
              <a:t>systematics</a:t>
            </a:r>
            <a:endParaRPr lang="en-IE" sz="2000" dirty="0"/>
          </a:p>
        </p:txBody>
      </p:sp>
      <p:sp>
        <p:nvSpPr>
          <p:cNvPr id="10" name="TextBox 9"/>
          <p:cNvSpPr txBox="1"/>
          <p:nvPr/>
        </p:nvSpPr>
        <p:spPr>
          <a:xfrm rot="307840">
            <a:off x="2830953" y="2847593"/>
            <a:ext cx="428263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or  some new physics is behind</a:t>
            </a:r>
            <a:endParaRPr lang="en-IE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888875" y="3472402"/>
            <a:ext cx="585679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Solar neutrinos </a:t>
            </a:r>
            <a:r>
              <a:rPr lang="en-IE" sz="2000" dirty="0" smtClean="0"/>
              <a:t>-</a:t>
            </a:r>
            <a:r>
              <a:rPr lang="en-IE" sz="2000" dirty="0" smtClean="0"/>
              <a:t> </a:t>
            </a:r>
            <a:r>
              <a:rPr lang="en-IE" sz="2000" dirty="0" smtClean="0"/>
              <a:t>strong potential to search for new physics: new neutrino states, new interactions, new dynamics, violation of fundamental symmetries</a:t>
            </a:r>
            <a:endParaRPr lang="en-IE" sz="2000" dirty="0"/>
          </a:p>
        </p:txBody>
      </p:sp>
      <p:sp>
        <p:nvSpPr>
          <p:cNvPr id="12" name="TextBox 11"/>
          <p:cNvSpPr txBox="1"/>
          <p:nvPr/>
        </p:nvSpPr>
        <p:spPr>
          <a:xfrm rot="21411728">
            <a:off x="2276599" y="4610071"/>
            <a:ext cx="6543310" cy="1015663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Experimental program is not very sound/ dedicated usually some addition/lateral  to other issues: mass hierarchy, CP violation, supernova neutrinos</a:t>
            </a:r>
            <a:endParaRPr lang="en-IE" sz="2000" dirty="0"/>
          </a:p>
        </p:txBody>
      </p:sp>
      <p:sp>
        <p:nvSpPr>
          <p:cNvPr id="13" name="TextBox 12"/>
          <p:cNvSpPr txBox="1"/>
          <p:nvPr/>
        </p:nvSpPr>
        <p:spPr>
          <a:xfrm rot="166975">
            <a:off x="1377379" y="5862068"/>
            <a:ext cx="6967960" cy="1015663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New level of accuracy, new effects become accessible, </a:t>
            </a:r>
          </a:p>
          <a:p>
            <a:r>
              <a:rPr lang="en-IE" sz="2000" dirty="0" smtClean="0"/>
              <a:t>new opportunities to search for physics beyond 3</a:t>
            </a:r>
            <a:r>
              <a:rPr lang="en-IE" sz="2000" dirty="0" smtClean="0">
                <a:latin typeface="Symbol" pitchFamily="18" charset="2"/>
              </a:rPr>
              <a:t>n</a:t>
            </a:r>
            <a:r>
              <a:rPr lang="en-IE" sz="2000" dirty="0" smtClean="0"/>
              <a:t> -paradigm and  BSM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5607" name="WordArt 8"/>
          <p:cNvSpPr>
            <a:spLocks noChangeArrowheads="1" noChangeShapeType="1" noTextEdit="1"/>
          </p:cNvSpPr>
          <p:nvPr/>
        </p:nvSpPr>
        <p:spPr bwMode="auto">
          <a:xfrm>
            <a:off x="425892" y="304800"/>
            <a:ext cx="3009157" cy="1108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JUNO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25617" name="Text Box 18"/>
          <p:cNvSpPr txBox="1">
            <a:spLocks noChangeArrowheads="1"/>
          </p:cNvSpPr>
          <p:nvPr/>
        </p:nvSpPr>
        <p:spPr bwMode="auto">
          <a:xfrm>
            <a:off x="310142" y="1529705"/>
            <a:ext cx="30091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 smtClean="0"/>
              <a:t>Jiangmen</a:t>
            </a:r>
            <a:r>
              <a:rPr lang="en-US" sz="2000" dirty="0" smtClean="0"/>
              <a:t> Underground </a:t>
            </a:r>
          </a:p>
          <a:p>
            <a:r>
              <a:rPr lang="en-US" sz="2000" dirty="0" smtClean="0"/>
              <a:t>Neutrino Observatory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1571" y="2606923"/>
            <a:ext cx="384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d = 700 m,  L = 53 km,  P = 36 GW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282125" y="2976255"/>
            <a:ext cx="256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20 </a:t>
            </a:r>
            <a:r>
              <a:rPr lang="en-IE" dirty="0" err="1" smtClean="0"/>
              <a:t>kt</a:t>
            </a:r>
            <a:r>
              <a:rPr lang="en-IE" dirty="0" smtClean="0"/>
              <a:t> LAB </a:t>
            </a:r>
            <a:r>
              <a:rPr lang="en-IE" dirty="0" err="1" smtClean="0"/>
              <a:t>scintillator</a:t>
            </a:r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474559" y="3633375"/>
            <a:ext cx="1819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n + p </a:t>
            </a:r>
            <a:r>
              <a:rPr lang="en-IE" dirty="0" smtClean="0">
                <a:sym typeface="Wingdings" pitchFamily="2" charset="2"/>
              </a:rPr>
              <a:t> d + </a:t>
            </a:r>
            <a:r>
              <a:rPr lang="en-IE" dirty="0" smtClean="0">
                <a:latin typeface="Symbol" pitchFamily="18" charset="2"/>
                <a:sym typeface="Wingdings" pitchFamily="2" charset="2"/>
              </a:rPr>
              <a:t>g</a:t>
            </a:r>
            <a:r>
              <a:rPr lang="en-IE" dirty="0" smtClean="0">
                <a:sym typeface="Wingdings" pitchFamily="2" charset="2"/>
              </a:rPr>
              <a:t>    </a:t>
            </a:r>
            <a:endParaRPr lang="en-IE" dirty="0"/>
          </a:p>
        </p:txBody>
      </p:sp>
      <p:pic>
        <p:nvPicPr>
          <p:cNvPr id="9" name="Picture 8" descr="jun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9952" y="832784"/>
            <a:ext cx="4241749" cy="2800591"/>
          </a:xfrm>
          <a:prstGeom prst="rect">
            <a:avLst/>
          </a:prstGeom>
        </p:spPr>
      </p:pic>
      <p:pic>
        <p:nvPicPr>
          <p:cNvPr id="10" name="Picture 9" descr="jun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8851" y="3599723"/>
            <a:ext cx="4442851" cy="28831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48851" y="120134"/>
            <a:ext cx="219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Also RENO-50</a:t>
            </a:r>
            <a:endParaRPr lang="en-IE" dirty="0"/>
          </a:p>
        </p:txBody>
      </p:sp>
      <p:sp>
        <p:nvSpPr>
          <p:cNvPr id="13" name="TextBox 12"/>
          <p:cNvSpPr txBox="1"/>
          <p:nvPr/>
        </p:nvSpPr>
        <p:spPr>
          <a:xfrm>
            <a:off x="310142" y="4177382"/>
            <a:ext cx="351870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dirty="0" smtClean="0"/>
              <a:t>Key requirement: </a:t>
            </a:r>
          </a:p>
          <a:p>
            <a:r>
              <a:rPr lang="en-IE" dirty="0" smtClean="0"/>
              <a:t>energy resolution 3% at 1 </a:t>
            </a:r>
            <a:r>
              <a:rPr lang="en-IE" dirty="0" err="1" smtClean="0"/>
              <a:t>MeV</a:t>
            </a:r>
            <a:endParaRPr lang="en-I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-4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521611" y="101600"/>
            <a:ext cx="7083426" cy="10742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 Finite size of the production region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pic>
        <p:nvPicPr>
          <p:cNvPr id="5" name="Picture 4" descr="Figures_Pe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611" y="1412875"/>
            <a:ext cx="4320540" cy="2926080"/>
          </a:xfrm>
          <a:prstGeom prst="rect">
            <a:avLst/>
          </a:prstGeom>
        </p:spPr>
      </p:pic>
      <p:pic>
        <p:nvPicPr>
          <p:cNvPr id="7" name="Picture 6" descr="nature13702-sf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2151" y="3722915"/>
            <a:ext cx="3683000" cy="2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413039" y="239481"/>
            <a:ext cx="4681475" cy="1010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Solar pp-neutrinos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pic>
        <p:nvPicPr>
          <p:cNvPr id="7" name="Picture 6" descr="Figures_Pe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1946" y="3555274"/>
            <a:ext cx="4320540" cy="2926080"/>
          </a:xfrm>
          <a:prstGeom prst="rect">
            <a:avLst/>
          </a:prstGeom>
        </p:spPr>
      </p:pic>
      <p:pic>
        <p:nvPicPr>
          <p:cNvPr id="8" name="Picture 7" descr="nature13702-sf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039" y="1750328"/>
            <a:ext cx="4469129" cy="34573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87142" y="2873829"/>
            <a:ext cx="2471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Before direct  pp-measurements</a:t>
            </a:r>
            <a:endParaRPr lang="en-IE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914400" y="2862943"/>
            <a:ext cx="3967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566056" y="5606143"/>
            <a:ext cx="3233057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cos</a:t>
            </a:r>
            <a:r>
              <a:rPr lang="en-US" sz="2000" baseline="30000" dirty="0" smtClean="0"/>
              <a:t>4 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baseline="-25000" dirty="0" smtClean="0">
                <a:latin typeface="Times New Roman" pitchFamily="18" charset="0"/>
              </a:rPr>
              <a:t>13 </a:t>
            </a:r>
            <a:r>
              <a:rPr lang="en-US" sz="2000" dirty="0" smtClean="0"/>
              <a:t> (1 -  ½  sin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2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baseline="-25000" dirty="0" smtClean="0">
                <a:latin typeface="Times New Roman" pitchFamily="18" charset="0"/>
              </a:rPr>
              <a:t>12</a:t>
            </a:r>
            <a:r>
              <a:rPr lang="en-US" sz="2000" dirty="0" smtClean="0"/>
              <a:t>)</a:t>
            </a:r>
            <a:r>
              <a:rPr lang="en-US" sz="2000" baseline="-25000" dirty="0" smtClean="0">
                <a:latin typeface="Times New Roman" pitchFamily="18" charset="0"/>
              </a:rPr>
              <a:t>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03695" y="242520"/>
            <a:ext cx="34285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i="1" dirty="0" smtClean="0">
                <a:solidFill>
                  <a:srgbClr val="FF0000"/>
                </a:solidFill>
              </a:rPr>
              <a:t>Neutrinos from the primary </a:t>
            </a:r>
          </a:p>
          <a:p>
            <a:r>
              <a:rPr lang="en-IE" sz="1600" i="1" dirty="0" smtClean="0">
                <a:solidFill>
                  <a:srgbClr val="FF0000"/>
                </a:solidFill>
              </a:rPr>
              <a:t>pp-reactions in the Sun </a:t>
            </a:r>
            <a:br>
              <a:rPr lang="en-IE" sz="1600" i="1" dirty="0" smtClean="0">
                <a:solidFill>
                  <a:srgbClr val="FF0000"/>
                </a:solidFill>
              </a:rPr>
            </a:br>
            <a:r>
              <a:rPr lang="en-IE" sz="1600" i="1" dirty="0" smtClean="0">
                <a:solidFill>
                  <a:srgbClr val="FF0000"/>
                </a:solidFill>
              </a:rPr>
              <a:t>BOREXINO Collaboration </a:t>
            </a:r>
          </a:p>
          <a:p>
            <a:r>
              <a:rPr lang="en-IE" sz="1600" i="1" dirty="0" smtClean="0">
                <a:solidFill>
                  <a:srgbClr val="FF0000"/>
                </a:solidFill>
              </a:rPr>
              <a:t>(G. Bellini et al.) </a:t>
            </a:r>
            <a:br>
              <a:rPr lang="en-IE" sz="1600" i="1" dirty="0" smtClean="0">
                <a:solidFill>
                  <a:srgbClr val="FF0000"/>
                </a:solidFill>
              </a:rPr>
            </a:br>
            <a:r>
              <a:rPr lang="en-IE" sz="1600" b="1" i="1" dirty="0" smtClean="0">
                <a:solidFill>
                  <a:srgbClr val="FF0000"/>
                </a:solidFill>
              </a:rPr>
              <a:t>Nature 512 (2014) 7515, 383</a:t>
            </a:r>
            <a:endParaRPr lang="en-IE" sz="1600" i="1" dirty="0" smtClean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19470961">
            <a:off x="2729006" y="3885292"/>
            <a:ext cx="436880" cy="37592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ight Arrow 13"/>
          <p:cNvSpPr/>
          <p:nvPr/>
        </p:nvSpPr>
        <p:spPr>
          <a:xfrm rot="19470961">
            <a:off x="1119462" y="3332199"/>
            <a:ext cx="436880" cy="37592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TextBox 14"/>
          <p:cNvSpPr txBox="1"/>
          <p:nvPr/>
        </p:nvSpPr>
        <p:spPr>
          <a:xfrm>
            <a:off x="2387600" y="4216851"/>
            <a:ext cx="1178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Upturn?</a:t>
            </a:r>
            <a:endParaRPr lang="en-IE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955040" y="3647610"/>
            <a:ext cx="172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Higher accuracy</a:t>
            </a:r>
            <a:endParaRPr lang="en-I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-4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521611" y="101600"/>
            <a:ext cx="7083426" cy="10742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 Finite size of the production region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pic>
        <p:nvPicPr>
          <p:cNvPr id="5" name="Picture 4" descr="cspe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30" y="1855470"/>
            <a:ext cx="4320540" cy="3147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176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Times New Roman" pitchFamily="18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406712" y="322030"/>
            <a:ext cx="4008892" cy="9275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Day-Night effect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pic>
        <p:nvPicPr>
          <p:cNvPr id="2050" name="Picture 2" descr="http://inspirehep.net/record/1272683/files/fig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025" y="3050598"/>
            <a:ext cx="3845605" cy="302328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52" name="Picture 4" descr="http://inspirehep.net/record/1272683/files/fig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4771" y="3447031"/>
            <a:ext cx="3839482" cy="2986086"/>
          </a:xfrm>
          <a:prstGeom prst="rect">
            <a:avLst/>
          </a:prstGeom>
          <a:noFill/>
        </p:spPr>
      </p:pic>
      <p:pic>
        <p:nvPicPr>
          <p:cNvPr id="2054" name="Picture 6" descr="http://inspirehep.net/record/1272683/files/fig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6543" y="322030"/>
            <a:ext cx="3808431" cy="29617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/>
          <p:cNvSpPr txBox="1"/>
          <p:nvPr/>
        </p:nvSpPr>
        <p:spPr>
          <a:xfrm>
            <a:off x="325687" y="1801938"/>
            <a:ext cx="4008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i="1" dirty="0" smtClean="0">
                <a:solidFill>
                  <a:srgbClr val="FF0000"/>
                </a:solidFill>
              </a:rPr>
              <a:t>Super-</a:t>
            </a:r>
            <a:r>
              <a:rPr lang="en-IE" sz="1600" i="1" dirty="0" err="1" smtClean="0">
                <a:solidFill>
                  <a:srgbClr val="FF0000"/>
                </a:solidFill>
              </a:rPr>
              <a:t>Kamiokande</a:t>
            </a:r>
            <a:r>
              <a:rPr lang="en-IE" sz="1600" i="1" dirty="0" smtClean="0">
                <a:solidFill>
                  <a:srgbClr val="FF0000"/>
                </a:solidFill>
              </a:rPr>
              <a:t> collaboration </a:t>
            </a:r>
          </a:p>
          <a:p>
            <a:r>
              <a:rPr lang="en-IE" sz="1600" i="1" dirty="0" smtClean="0">
                <a:solidFill>
                  <a:srgbClr val="FF0000"/>
                </a:solidFill>
              </a:rPr>
              <a:t>(</a:t>
            </a:r>
            <a:r>
              <a:rPr lang="en-IE" sz="1600" i="1" dirty="0" err="1" smtClean="0">
                <a:solidFill>
                  <a:srgbClr val="FF0000"/>
                </a:solidFill>
              </a:rPr>
              <a:t>Renshaw</a:t>
            </a:r>
            <a:r>
              <a:rPr lang="en-IE" sz="1600" i="1" dirty="0" smtClean="0">
                <a:solidFill>
                  <a:srgbClr val="FF0000"/>
                </a:solidFill>
              </a:rPr>
              <a:t>, A. et al.)</a:t>
            </a:r>
          </a:p>
          <a:p>
            <a:r>
              <a:rPr lang="en-IE" sz="1600" i="1" dirty="0" smtClean="0">
                <a:solidFill>
                  <a:srgbClr val="FF0000"/>
                </a:solidFill>
              </a:rPr>
              <a:t> </a:t>
            </a:r>
            <a:r>
              <a:rPr lang="en-IE" sz="1600" i="1" dirty="0" err="1" smtClean="0">
                <a:solidFill>
                  <a:srgbClr val="FF0000"/>
                </a:solidFill>
              </a:rPr>
              <a:t>Phys.Rev.Lett</a:t>
            </a:r>
            <a:r>
              <a:rPr lang="en-IE" sz="1600" i="1" dirty="0" smtClean="0">
                <a:solidFill>
                  <a:srgbClr val="FF0000"/>
                </a:solidFill>
              </a:rPr>
              <a:t>. 112 (2014) 091805 arXiv:1312.5176 </a:t>
            </a:r>
            <a:endParaRPr lang="en-IE" sz="1600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112" y="1225057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First Indication of Terrestrial Matter Effects on Solar Neutrino Oscillation </a:t>
            </a:r>
            <a:endParaRPr lang="en-IE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5355770" y="4668595"/>
            <a:ext cx="154577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5333994" y="5247616"/>
            <a:ext cx="154577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074219" y="3240197"/>
            <a:ext cx="598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0000FF"/>
                </a:solidFill>
              </a:rPr>
              <a:t>KL</a:t>
            </a:r>
            <a:endParaRPr lang="en-IE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2236" y="3207539"/>
            <a:ext cx="74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00FF00"/>
                </a:solidFill>
              </a:rPr>
              <a:t>solar</a:t>
            </a:r>
            <a:endParaRPr lang="en-IE" dirty="0">
              <a:solidFill>
                <a:srgbClr val="00FF00"/>
              </a:solidFill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16030484">
            <a:off x="6986762" y="1467696"/>
            <a:ext cx="359228" cy="35742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7925" y="6271067"/>
            <a:ext cx="3266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Large fluctuations of data</a:t>
            </a:r>
            <a:endParaRPr lang="en-IE" dirty="0"/>
          </a:p>
        </p:txBody>
      </p:sp>
      <p:sp>
        <p:nvSpPr>
          <p:cNvPr id="17" name="Right Arrow 16"/>
          <p:cNvSpPr/>
          <p:nvPr/>
        </p:nvSpPr>
        <p:spPr bwMode="auto">
          <a:xfrm rot="16019134">
            <a:off x="3726991" y="5080477"/>
            <a:ext cx="359228" cy="35742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 rot="2539146">
            <a:off x="2528044" y="3749345"/>
            <a:ext cx="359228" cy="35742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85769" y="2569573"/>
            <a:ext cx="1910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Core is not seen - attenuation</a:t>
            </a:r>
            <a:endParaRPr lang="en-IE" dirty="0"/>
          </a:p>
        </p:txBody>
      </p:sp>
      <p:sp>
        <p:nvSpPr>
          <p:cNvPr id="20" name="TextBox 19"/>
          <p:cNvSpPr txBox="1"/>
          <p:nvPr/>
        </p:nvSpPr>
        <p:spPr>
          <a:xfrm>
            <a:off x="6247844" y="1828794"/>
            <a:ext cx="1078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positive</a:t>
            </a:r>
            <a:endParaRPr lang="en-IE" dirty="0"/>
          </a:p>
        </p:txBody>
      </p:sp>
      <p:sp>
        <p:nvSpPr>
          <p:cNvPr id="21" name="TextBox 20"/>
          <p:cNvSpPr txBox="1"/>
          <p:nvPr/>
        </p:nvSpPr>
        <p:spPr>
          <a:xfrm>
            <a:off x="2569576" y="5332204"/>
            <a:ext cx="1718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Below average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-4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521611" y="101600"/>
            <a:ext cx="7083426" cy="10742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 Finite size of the production region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pic>
        <p:nvPicPr>
          <p:cNvPr id="5" name="Picture 4" descr="skiv_spectrum_with_ms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0926" y="1724627"/>
            <a:ext cx="5407748" cy="4124891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-4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521611" y="101600"/>
            <a:ext cx="7083426" cy="10742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 Finite size of the production region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pic>
        <p:nvPicPr>
          <p:cNvPr id="5" name="Picture 4" descr="globalcontang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2100" y="2558143"/>
            <a:ext cx="4610100" cy="3655332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176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Times New Roman" pitchFamily="18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406712" y="322030"/>
            <a:ext cx="4008892" cy="9275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Day-Night effect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pic>
        <p:nvPicPr>
          <p:cNvPr id="2050" name="Picture 2" descr="http://inspirehep.net/record/1272683/files/fig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999" y="3420722"/>
            <a:ext cx="3845605" cy="302328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52" name="Picture 4" descr="http://inspirehep.net/record/1272683/files/fig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4771" y="3447031"/>
            <a:ext cx="3839482" cy="2986086"/>
          </a:xfrm>
          <a:prstGeom prst="rect">
            <a:avLst/>
          </a:prstGeom>
          <a:noFill/>
        </p:spPr>
      </p:pic>
      <p:pic>
        <p:nvPicPr>
          <p:cNvPr id="2054" name="Picture 6" descr="http://inspirehep.net/record/1272683/files/fig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6543" y="322030"/>
            <a:ext cx="3808431" cy="29617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/>
          <p:cNvSpPr txBox="1"/>
          <p:nvPr/>
        </p:nvSpPr>
        <p:spPr>
          <a:xfrm>
            <a:off x="406712" y="1917688"/>
            <a:ext cx="4008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i="1" dirty="0" smtClean="0">
                <a:solidFill>
                  <a:srgbClr val="FF0000"/>
                </a:solidFill>
              </a:rPr>
              <a:t>Super-</a:t>
            </a:r>
            <a:r>
              <a:rPr lang="en-IE" sz="1600" i="1" dirty="0" err="1" smtClean="0">
                <a:solidFill>
                  <a:srgbClr val="FF0000"/>
                </a:solidFill>
              </a:rPr>
              <a:t>Kamiokande</a:t>
            </a:r>
            <a:r>
              <a:rPr lang="en-IE" sz="1600" i="1" dirty="0" smtClean="0">
                <a:solidFill>
                  <a:srgbClr val="FF0000"/>
                </a:solidFill>
              </a:rPr>
              <a:t> collaboration </a:t>
            </a:r>
          </a:p>
          <a:p>
            <a:r>
              <a:rPr lang="en-IE" sz="1600" i="1" dirty="0" smtClean="0">
                <a:solidFill>
                  <a:srgbClr val="FF0000"/>
                </a:solidFill>
              </a:rPr>
              <a:t>(</a:t>
            </a:r>
            <a:r>
              <a:rPr lang="en-IE" sz="1600" i="1" dirty="0" err="1" smtClean="0">
                <a:solidFill>
                  <a:srgbClr val="FF0000"/>
                </a:solidFill>
              </a:rPr>
              <a:t>Renshaw</a:t>
            </a:r>
            <a:r>
              <a:rPr lang="en-IE" sz="1600" i="1" dirty="0" smtClean="0">
                <a:solidFill>
                  <a:srgbClr val="FF0000"/>
                </a:solidFill>
              </a:rPr>
              <a:t>, A. et al.)</a:t>
            </a:r>
          </a:p>
          <a:p>
            <a:r>
              <a:rPr lang="en-IE" sz="1600" i="1" dirty="0" smtClean="0">
                <a:solidFill>
                  <a:srgbClr val="FF0000"/>
                </a:solidFill>
              </a:rPr>
              <a:t> </a:t>
            </a:r>
            <a:r>
              <a:rPr lang="en-IE" sz="1600" i="1" dirty="0" err="1" smtClean="0">
                <a:solidFill>
                  <a:srgbClr val="FF0000"/>
                </a:solidFill>
              </a:rPr>
              <a:t>Phys.Rev.Lett</a:t>
            </a:r>
            <a:r>
              <a:rPr lang="en-IE" sz="1600" i="1" dirty="0" smtClean="0">
                <a:solidFill>
                  <a:srgbClr val="FF0000"/>
                </a:solidFill>
              </a:rPr>
              <a:t>. 112 (2014) 091805 arXiv:1312.5176 </a:t>
            </a:r>
            <a:endParaRPr lang="en-IE" sz="1600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712" y="1271357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First Indication of Terrestrial Matter Effects on Solar Neutrino Oscillation </a:t>
            </a:r>
            <a:endParaRPr lang="en-IE" dirty="0"/>
          </a:p>
        </p:txBody>
      </p:sp>
      <p:sp>
        <p:nvSpPr>
          <p:cNvPr id="10" name="TextBox 9"/>
          <p:cNvSpPr txBox="1"/>
          <p:nvPr/>
        </p:nvSpPr>
        <p:spPr>
          <a:xfrm>
            <a:off x="3119119" y="2914409"/>
            <a:ext cx="165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fluctuations?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-4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521611" y="101600"/>
            <a:ext cx="7083426" cy="10742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 Finite size of the production region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pic>
        <p:nvPicPr>
          <p:cNvPr id="8" name="Picture 7" descr="nature13702-f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3125" y="1930400"/>
            <a:ext cx="3797300" cy="2540000"/>
          </a:xfrm>
          <a:prstGeom prst="rect">
            <a:avLst/>
          </a:prstGeom>
        </p:spPr>
      </p:pic>
      <p:pic>
        <p:nvPicPr>
          <p:cNvPr id="9" name="Picture 8" descr="nature13702-f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744" y="1175873"/>
            <a:ext cx="3374570" cy="4822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351681" y="249276"/>
            <a:ext cx="4037439" cy="9838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Consistency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pic>
        <p:nvPicPr>
          <p:cNvPr id="5" name="Picture 4" descr="fig-sun-tens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192" y="1433196"/>
            <a:ext cx="5446260" cy="40690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09572" y="1456690"/>
            <a:ext cx="35170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1</a:t>
            </a:r>
            <a:r>
              <a:rPr lang="en-IE" sz="1600" i="1" dirty="0" smtClean="0"/>
              <a:t>σ</a:t>
            </a:r>
            <a:r>
              <a:rPr lang="en-IE" sz="1600" dirty="0" smtClean="0"/>
              <a:t>, 90 %, 2</a:t>
            </a:r>
            <a:r>
              <a:rPr lang="en-IE" sz="1600" i="1" dirty="0" smtClean="0"/>
              <a:t>σ</a:t>
            </a:r>
            <a:r>
              <a:rPr lang="en-IE" sz="1600" dirty="0" smtClean="0"/>
              <a:t>, 99% and 3</a:t>
            </a:r>
            <a:r>
              <a:rPr lang="en-IE" sz="1600" i="1" dirty="0" smtClean="0"/>
              <a:t>σ</a:t>
            </a:r>
            <a:r>
              <a:rPr lang="en-IE" sz="1600" dirty="0" smtClean="0"/>
              <a:t> CL</a:t>
            </a:r>
          </a:p>
          <a:p>
            <a:r>
              <a:rPr lang="en-IE" sz="1600" dirty="0" smtClean="0"/>
              <a:t>(for 2 </a:t>
            </a:r>
            <a:r>
              <a:rPr lang="en-IE" sz="1600" dirty="0" err="1" smtClean="0"/>
              <a:t>dof</a:t>
            </a:r>
            <a:r>
              <a:rPr lang="en-IE" sz="1600" dirty="0" smtClean="0"/>
              <a:t>)  allowed regions.  </a:t>
            </a:r>
          </a:p>
          <a:p>
            <a:r>
              <a:rPr lang="en-IE" sz="1600" dirty="0" smtClean="0"/>
              <a:t> Full -  GS98 model, </a:t>
            </a:r>
          </a:p>
          <a:p>
            <a:r>
              <a:rPr lang="en-IE" sz="1600" dirty="0" smtClean="0"/>
              <a:t>   bf - </a:t>
            </a:r>
            <a:r>
              <a:rPr lang="en-IE" sz="1600" dirty="0" err="1" smtClean="0"/>
              <a:t>blackstar</a:t>
            </a:r>
            <a:r>
              <a:rPr lang="en-IE" sz="1600" dirty="0" smtClean="0"/>
              <a:t>;</a:t>
            </a:r>
          </a:p>
          <a:p>
            <a:r>
              <a:rPr lang="en-IE" sz="1600" dirty="0" smtClean="0"/>
              <a:t> Dashed -  AGSS09 model  </a:t>
            </a:r>
          </a:p>
          <a:p>
            <a:r>
              <a:rPr lang="en-IE" sz="1600" dirty="0" smtClean="0"/>
              <a:t>   (bf -  white dot), </a:t>
            </a:r>
          </a:p>
          <a:p>
            <a:r>
              <a:rPr lang="en-IE" sz="1600" dirty="0" smtClean="0"/>
              <a:t>Green -  </a:t>
            </a:r>
            <a:r>
              <a:rPr lang="en-IE" sz="1600" dirty="0" err="1" smtClean="0"/>
              <a:t>KamLAND</a:t>
            </a:r>
            <a:r>
              <a:rPr lang="en-IE" sz="1600" dirty="0" smtClean="0"/>
              <a:t> ;  </a:t>
            </a:r>
          </a:p>
          <a:p>
            <a:r>
              <a:rPr lang="en-IE" sz="1600" dirty="0" smtClean="0"/>
              <a:t>Orange  - GS98 model,  </a:t>
            </a:r>
          </a:p>
          <a:p>
            <a:r>
              <a:rPr lang="en-IE" sz="1600" dirty="0" smtClean="0"/>
              <a:t>   without the D-N from SK 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30240" y="3794540"/>
            <a:ext cx="3415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Δ</a:t>
            </a:r>
            <a:r>
              <a:rPr lang="en-IE" sz="1600" i="1" dirty="0" smtClean="0"/>
              <a:t>χ</a:t>
            </a:r>
            <a:r>
              <a:rPr lang="en-IE" sz="1600" dirty="0" smtClean="0"/>
              <a:t>2 dependence on </a:t>
            </a:r>
            <a:r>
              <a:rPr lang="en-IE" sz="1600" dirty="0" smtClean="0">
                <a:latin typeface="Symbol" pitchFamily="18" charset="2"/>
              </a:rPr>
              <a:t>D</a:t>
            </a:r>
            <a:r>
              <a:rPr lang="en-IE" sz="1600" dirty="0" smtClean="0"/>
              <a:t>m</a:t>
            </a:r>
            <a:r>
              <a:rPr lang="en-IE" sz="1600" baseline="-25000" dirty="0" smtClean="0"/>
              <a:t>21</a:t>
            </a:r>
            <a:r>
              <a:rPr lang="en-IE" sz="1600" baseline="30000" dirty="0" smtClean="0"/>
              <a:t>2 </a:t>
            </a:r>
          </a:p>
          <a:p>
            <a:r>
              <a:rPr lang="en-IE" sz="1600" baseline="30000" dirty="0" smtClean="0"/>
              <a:t> </a:t>
            </a:r>
            <a:r>
              <a:rPr lang="en-IE" sz="1600" dirty="0" smtClean="0"/>
              <a:t>for the same four analysis after marginalizing over </a:t>
            </a:r>
            <a:r>
              <a:rPr lang="en-IE" sz="1600" dirty="0" smtClean="0">
                <a:latin typeface="Symbol" pitchFamily="18" charset="2"/>
              </a:rPr>
              <a:t>q</a:t>
            </a:r>
            <a:r>
              <a:rPr lang="en-IE" sz="1600" i="1" baseline="-25000" dirty="0" smtClean="0"/>
              <a:t>12 </a:t>
            </a:r>
            <a:r>
              <a:rPr lang="en-IE" sz="1600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11520" y="4686497"/>
            <a:ext cx="196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fixed </a:t>
            </a:r>
            <a:r>
              <a:rPr lang="en-IE" sz="1600" i="1" dirty="0" smtClean="0"/>
              <a:t>θ</a:t>
            </a:r>
            <a:r>
              <a:rPr lang="en-IE" sz="1600" i="1" baseline="-25000" dirty="0" smtClean="0"/>
              <a:t>13</a:t>
            </a:r>
            <a:r>
              <a:rPr lang="en-IE" sz="1600" i="1" dirty="0" smtClean="0"/>
              <a:t> </a:t>
            </a:r>
            <a:r>
              <a:rPr lang="en-IE" sz="1600" dirty="0" smtClean="0"/>
              <a:t>= 8.5∘</a:t>
            </a:r>
            <a:endParaRPr lang="en-IE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728813" y="401677"/>
            <a:ext cx="28562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dirty="0" smtClean="0"/>
              <a:t>Solar data </a:t>
            </a:r>
            <a:r>
              <a:rPr lang="en-IE" dirty="0" err="1" smtClean="0"/>
              <a:t>vs</a:t>
            </a:r>
            <a:r>
              <a:rPr lang="en-IE" dirty="0" smtClean="0"/>
              <a:t> </a:t>
            </a:r>
            <a:r>
              <a:rPr lang="en-IE" dirty="0" err="1" smtClean="0"/>
              <a:t>KamLAND</a:t>
            </a:r>
            <a:endParaRPr lang="en-IE" dirty="0"/>
          </a:p>
        </p:txBody>
      </p:sp>
      <p:sp>
        <p:nvSpPr>
          <p:cNvPr id="11" name="TextBox 10"/>
          <p:cNvSpPr txBox="1"/>
          <p:nvPr/>
        </p:nvSpPr>
        <p:spPr>
          <a:xfrm>
            <a:off x="4728813" y="811649"/>
            <a:ext cx="2651760" cy="369332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IE" dirty="0" smtClean="0"/>
              <a:t>About 2</a:t>
            </a:r>
            <a:r>
              <a:rPr lang="en-IE" dirty="0" smtClean="0">
                <a:latin typeface="Symbol" pitchFamily="18" charset="2"/>
              </a:rPr>
              <a:t>s </a:t>
            </a:r>
            <a:r>
              <a:rPr lang="en-IE" dirty="0" smtClean="0"/>
              <a:t>discrepancy</a:t>
            </a:r>
            <a:endParaRPr lang="en-IE" dirty="0"/>
          </a:p>
        </p:txBody>
      </p:sp>
      <p:sp>
        <p:nvSpPr>
          <p:cNvPr id="12" name="TextBox 11"/>
          <p:cNvSpPr txBox="1"/>
          <p:nvPr/>
        </p:nvSpPr>
        <p:spPr>
          <a:xfrm>
            <a:off x="364910" y="5718294"/>
            <a:ext cx="2873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A. Suzuki: CPT violation?</a:t>
            </a:r>
            <a:endParaRPr lang="en-IE" dirty="0"/>
          </a:p>
        </p:txBody>
      </p:sp>
      <p:sp>
        <p:nvSpPr>
          <p:cNvPr id="13" name="Right Arrow 12"/>
          <p:cNvSpPr/>
          <p:nvPr/>
        </p:nvSpPr>
        <p:spPr>
          <a:xfrm rot="13334266">
            <a:off x="5039856" y="3702480"/>
            <a:ext cx="340079" cy="2946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TextBox 13"/>
          <p:cNvSpPr txBox="1"/>
          <p:nvPr/>
        </p:nvSpPr>
        <p:spPr>
          <a:xfrm>
            <a:off x="3238856" y="5664815"/>
            <a:ext cx="306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0000"/>
                </a:solidFill>
              </a:rPr>
              <a:t>K. </a:t>
            </a:r>
            <a:r>
              <a:rPr lang="en-IE" i="1" dirty="0" err="1" smtClean="0">
                <a:solidFill>
                  <a:srgbClr val="FF0000"/>
                </a:solidFill>
              </a:rPr>
              <a:t>Fujikawa</a:t>
            </a:r>
            <a:r>
              <a:rPr lang="en-IE" i="1" dirty="0" smtClean="0">
                <a:solidFill>
                  <a:srgbClr val="FF0000"/>
                </a:solidFill>
              </a:rPr>
              <a:t>, A. </a:t>
            </a:r>
            <a:r>
              <a:rPr lang="en-IE" i="1" dirty="0" err="1" smtClean="0">
                <a:solidFill>
                  <a:srgbClr val="FF0000"/>
                </a:solidFill>
              </a:rPr>
              <a:t>Tureanu</a:t>
            </a:r>
            <a:r>
              <a:rPr lang="en-IE" i="1" dirty="0" smtClean="0">
                <a:solidFill>
                  <a:srgbClr val="FF0000"/>
                </a:solidFill>
              </a:rPr>
              <a:t>, </a:t>
            </a:r>
          </a:p>
          <a:p>
            <a:r>
              <a:rPr lang="en-IE" i="1" dirty="0" smtClean="0">
                <a:solidFill>
                  <a:srgbClr val="FF0000"/>
                </a:solidFill>
              </a:rPr>
              <a:t>1409.8023 [hep-ph] </a:t>
            </a:r>
            <a:endParaRPr lang="en-IE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910" y="6311146"/>
            <a:ext cx="8687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Non-local interactions in Nu portal </a:t>
            </a:r>
            <a:r>
              <a:rPr lang="en-IE" dirty="0" smtClean="0">
                <a:sym typeface="Wingdings" pitchFamily="2" charset="2"/>
              </a:rPr>
              <a:t> CPT violation  nu-</a:t>
            </a:r>
            <a:r>
              <a:rPr lang="en-IE" dirty="0" err="1" smtClean="0">
                <a:sym typeface="Wingdings" pitchFamily="2" charset="2"/>
              </a:rPr>
              <a:t>antinu</a:t>
            </a:r>
            <a:r>
              <a:rPr lang="en-IE" dirty="0" smtClean="0">
                <a:sym typeface="Wingdings" pitchFamily="2" charset="2"/>
              </a:rPr>
              <a:t> mass splitting </a:t>
            </a:r>
            <a:r>
              <a:rPr lang="en-IE" dirty="0" smtClean="0"/>
              <a:t> </a:t>
            </a:r>
            <a:endParaRPr lang="en-IE" dirty="0"/>
          </a:p>
        </p:txBody>
      </p:sp>
      <p:sp>
        <p:nvSpPr>
          <p:cNvPr id="16" name="TextBox 15"/>
          <p:cNvSpPr txBox="1"/>
          <p:nvPr/>
        </p:nvSpPr>
        <p:spPr>
          <a:xfrm>
            <a:off x="5811520" y="5071963"/>
            <a:ext cx="2428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Very light sterile neutrino?</a:t>
            </a:r>
            <a:endParaRPr lang="en-IE" dirty="0"/>
          </a:p>
        </p:txBody>
      </p:sp>
      <p:sp>
        <p:nvSpPr>
          <p:cNvPr id="17" name="TextBox 16"/>
          <p:cNvSpPr txBox="1"/>
          <p:nvPr/>
        </p:nvSpPr>
        <p:spPr>
          <a:xfrm rot="20694461">
            <a:off x="6937891" y="5285761"/>
            <a:ext cx="2207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0000"/>
                </a:solidFill>
              </a:rPr>
              <a:t>P de </a:t>
            </a:r>
            <a:r>
              <a:rPr lang="en-IE" i="1" dirty="0" err="1" smtClean="0">
                <a:solidFill>
                  <a:srgbClr val="FF0000"/>
                </a:solidFill>
              </a:rPr>
              <a:t>Holanda</a:t>
            </a:r>
            <a:r>
              <a:rPr lang="en-IE" i="1" dirty="0" smtClean="0">
                <a:solidFill>
                  <a:srgbClr val="FF0000"/>
                </a:solidFill>
              </a:rPr>
              <a:t>, AYS</a:t>
            </a:r>
            <a:endParaRPr lang="en-IE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-7938" y="0"/>
            <a:ext cx="9144001" cy="68580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7" name="Oval 3"/>
          <p:cNvSpPr>
            <a:spLocks noChangeArrowheads="1"/>
          </p:cNvSpPr>
          <p:nvPr/>
        </p:nvSpPr>
        <p:spPr bwMode="auto">
          <a:xfrm>
            <a:off x="3632200" y="873125"/>
            <a:ext cx="6045200" cy="5908675"/>
          </a:xfrm>
          <a:prstGeom prst="ellipse">
            <a:avLst/>
          </a:prstGeom>
          <a:gradFill rotWithShape="0">
            <a:gsLst>
              <a:gs pos="0">
                <a:srgbClr val="333333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6148" name="Oval 4"/>
          <p:cNvSpPr>
            <a:spLocks noChangeArrowheads="1"/>
          </p:cNvSpPr>
          <p:nvPr/>
        </p:nvSpPr>
        <p:spPr bwMode="auto">
          <a:xfrm>
            <a:off x="5078413" y="2171700"/>
            <a:ext cx="3181350" cy="3165475"/>
          </a:xfrm>
          <a:prstGeom prst="ellipse">
            <a:avLst/>
          </a:prstGeom>
          <a:gradFill rotWithShape="0">
            <a:gsLst>
              <a:gs pos="0">
                <a:srgbClr val="292929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rot="689876" flipV="1">
            <a:off x="3860800" y="752475"/>
            <a:ext cx="2373313" cy="2809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324600" y="4800600"/>
            <a:ext cx="620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CC00"/>
                </a:solidFill>
                <a:latin typeface="Times New Roman" pitchFamily="18" charset="0"/>
              </a:rPr>
              <a:t>core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324600" y="5638800"/>
            <a:ext cx="873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mantle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8686800" y="5791200"/>
            <a:ext cx="74613" cy="13811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3767138" y="977900"/>
            <a:ext cx="5808662" cy="57086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3829050" y="1063625"/>
            <a:ext cx="5643563" cy="55467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Oval 11"/>
          <p:cNvSpPr>
            <a:spLocks noChangeArrowheads="1"/>
          </p:cNvSpPr>
          <p:nvPr/>
        </p:nvSpPr>
        <p:spPr bwMode="auto">
          <a:xfrm>
            <a:off x="6116638" y="3209925"/>
            <a:ext cx="1058862" cy="1049338"/>
          </a:xfrm>
          <a:prstGeom prst="ellipse">
            <a:avLst/>
          </a:prstGeom>
          <a:gradFill rotWithShape="0">
            <a:gsLst>
              <a:gs pos="0">
                <a:schemeClr val="tx2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249238" y="3535362"/>
            <a:ext cx="3422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flavor-to-flavor transitions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249238" y="1552575"/>
            <a:ext cx="2328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Oscillations in</a:t>
            </a:r>
          </a:p>
          <a:p>
            <a:r>
              <a:rPr lang="en-US" sz="2000">
                <a:solidFill>
                  <a:schemeClr val="bg1"/>
                </a:solidFill>
              </a:rPr>
              <a:t>multilayer medium</a:t>
            </a:r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6553200" y="0"/>
            <a:ext cx="76200" cy="3733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6232525" y="1143000"/>
            <a:ext cx="39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Symbol" pitchFamily="18" charset="2"/>
              </a:rPr>
              <a:t>Q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6583363" y="1219200"/>
            <a:ext cx="150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- nadir angle</a:t>
            </a:r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6553200" y="990600"/>
            <a:ext cx="2286000" cy="50292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7467600" y="2362200"/>
            <a:ext cx="162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core-crossing</a:t>
            </a:r>
          </a:p>
          <a:p>
            <a:r>
              <a:rPr lang="en-US">
                <a:solidFill>
                  <a:schemeClr val="bg1"/>
                </a:solidFill>
              </a:rPr>
              <a:t>trajectory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6172200" y="304800"/>
            <a:ext cx="44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Symbol" pitchFamily="18" charset="2"/>
              </a:rPr>
              <a:t>q</a:t>
            </a:r>
            <a:r>
              <a:rPr lang="en-US" sz="2400" baseline="-25000">
                <a:solidFill>
                  <a:schemeClr val="bg1"/>
                </a:solidFill>
                <a:latin typeface="Symbol" pitchFamily="18" charset="2"/>
              </a:rPr>
              <a:t>n</a:t>
            </a:r>
            <a:endParaRPr lang="en-US" sz="240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 flipH="1">
            <a:off x="3886200" y="990600"/>
            <a:ext cx="2667000" cy="41910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6477000" y="381000"/>
            <a:ext cx="1017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>
                <a:solidFill>
                  <a:schemeClr val="bg1"/>
                </a:solidFill>
              </a:rPr>
              <a:t>zenith </a:t>
            </a:r>
          </a:p>
          <a:p>
            <a:r>
              <a:rPr lang="en-US">
                <a:solidFill>
                  <a:schemeClr val="bg1"/>
                </a:solidFill>
              </a:rPr>
              <a:t> angle</a:t>
            </a: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5218113" y="2819400"/>
            <a:ext cx="954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Symbol" pitchFamily="18" charset="2"/>
              </a:rPr>
              <a:t>Q </a:t>
            </a:r>
            <a:r>
              <a:rPr lang="en-US">
                <a:solidFill>
                  <a:schemeClr val="bg1"/>
                </a:solidFill>
              </a:rPr>
              <a:t>= 33</a:t>
            </a:r>
            <a:r>
              <a:rPr lang="en-US" baseline="30000">
                <a:solidFill>
                  <a:schemeClr val="bg1"/>
                </a:solidFill>
              </a:rPr>
              <a:t>o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7804150" y="381000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Symbol" pitchFamily="18" charset="2"/>
              </a:rPr>
              <a:t>Q = p - q</a:t>
            </a:r>
            <a:r>
              <a:rPr lang="en-US" sz="2000" baseline="-25000">
                <a:solidFill>
                  <a:schemeClr val="bg1"/>
                </a:solidFill>
                <a:latin typeface="Symbol" pitchFamily="18" charset="2"/>
              </a:rPr>
              <a:t>n</a:t>
            </a:r>
            <a:endParaRPr lang="en-US" sz="200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6168" name="WordArt 24"/>
          <p:cNvSpPr>
            <a:spLocks noChangeArrowheads="1" noChangeShapeType="1" noTextEdit="1"/>
          </p:cNvSpPr>
          <p:nvPr/>
        </p:nvSpPr>
        <p:spPr bwMode="auto">
          <a:xfrm>
            <a:off x="361954" y="228435"/>
            <a:ext cx="5008563" cy="8941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Oscillations inside  the Earth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685800" y="3932237"/>
            <a:ext cx="2336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- accelerator</a:t>
            </a:r>
          </a:p>
          <a:p>
            <a:r>
              <a:rPr lang="en-US" sz="2000" dirty="0">
                <a:solidFill>
                  <a:schemeClr val="bg1"/>
                </a:solidFill>
              </a:rPr>
              <a:t>- atmospheric</a:t>
            </a:r>
          </a:p>
          <a:p>
            <a:r>
              <a:rPr lang="en-US" sz="2000" dirty="0">
                <a:solidFill>
                  <a:schemeClr val="bg1"/>
                </a:solidFill>
              </a:rPr>
              <a:t>- cosmic neutrinos</a:t>
            </a:r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6477000" y="914400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249238" y="2987675"/>
            <a:ext cx="1701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Applications:</a:t>
            </a: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344488" y="4999037"/>
            <a:ext cx="3320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mass-to-flavor </a:t>
            </a:r>
            <a:r>
              <a:rPr lang="en-US" sz="2000" dirty="0">
                <a:solidFill>
                  <a:schemeClr val="bg1"/>
                </a:solidFill>
              </a:rPr>
              <a:t>transitions</a:t>
            </a: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361954" y="5516562"/>
            <a:ext cx="27510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- </a:t>
            </a:r>
            <a:r>
              <a:rPr lang="en-US" sz="2000" dirty="0" smtClean="0">
                <a:solidFill>
                  <a:schemeClr val="bg1"/>
                </a:solidFill>
              </a:rPr>
              <a:t>solar neutrinos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- </a:t>
            </a:r>
            <a:r>
              <a:rPr lang="en-US" sz="2000" dirty="0" smtClean="0">
                <a:solidFill>
                  <a:schemeClr val="bg1"/>
                </a:solidFill>
              </a:rPr>
              <a:t>supernova neutrinos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FF00"/>
              </a:solidFill>
              <a:latin typeface="Times New Roman" pitchFamily="18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938213" y="4106863"/>
            <a:ext cx="3676650" cy="685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WordArt 6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5849938" cy="1243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Oscillation phase</a:t>
            </a: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2190750" y="1395413"/>
            <a:ext cx="1995488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 f</a:t>
            </a:r>
            <a:r>
              <a:rPr lang="en-US" sz="2000" baseline="-25000"/>
              <a:t>i</a:t>
            </a:r>
            <a:r>
              <a:rPr lang="en-US" sz="2000"/>
              <a:t> = - E</a:t>
            </a:r>
            <a:r>
              <a:rPr lang="en-US" sz="2000" baseline="-25000"/>
              <a:t>i </a:t>
            </a:r>
            <a:r>
              <a:rPr lang="en-US" sz="2000"/>
              <a:t>t + p</a:t>
            </a:r>
            <a:r>
              <a:rPr lang="en-US" sz="2000" baseline="-25000"/>
              <a:t>i </a:t>
            </a:r>
            <a:r>
              <a:rPr lang="en-US" sz="2000"/>
              <a:t>x </a:t>
            </a:r>
          </a:p>
        </p:txBody>
      </p: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5780998" y="3443747"/>
            <a:ext cx="1739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group velocity </a:t>
            </a:r>
          </a:p>
        </p:txBody>
      </p:sp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933450" y="4276725"/>
            <a:ext cx="3616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  </a:t>
            </a:r>
            <a:r>
              <a:rPr lang="en-US" sz="2000">
                <a:latin typeface="Symbol" pitchFamily="18" charset="2"/>
              </a:rPr>
              <a:t>f</a:t>
            </a:r>
            <a:r>
              <a:rPr lang="en-US" sz="2000"/>
              <a:t>  =  </a:t>
            </a:r>
            <a:r>
              <a:rPr lang="en-US" sz="2000">
                <a:latin typeface="Symbol" pitchFamily="18" charset="2"/>
              </a:rPr>
              <a:t>D</a:t>
            </a:r>
            <a:r>
              <a:rPr lang="en-US" sz="2000"/>
              <a:t>E/v</a:t>
            </a:r>
            <a:r>
              <a:rPr lang="en-US" sz="2000" baseline="-25000"/>
              <a:t>g  </a:t>
            </a:r>
            <a:r>
              <a:rPr lang="en-US" sz="2000"/>
              <a:t>(v</a:t>
            </a:r>
            <a:r>
              <a:rPr lang="en-US" sz="2000" baseline="-25000"/>
              <a:t>g</a:t>
            </a:r>
            <a:r>
              <a:rPr lang="en-US" sz="2000"/>
              <a:t>t - x) +         x</a:t>
            </a:r>
          </a:p>
        </p:txBody>
      </p:sp>
      <p:sp>
        <p:nvSpPr>
          <p:cNvPr id="29704" name="Text Box 10"/>
          <p:cNvSpPr txBox="1">
            <a:spLocks noChangeArrowheads="1"/>
          </p:cNvSpPr>
          <p:nvPr/>
        </p:nvSpPr>
        <p:spPr bwMode="auto">
          <a:xfrm>
            <a:off x="3683000" y="4124325"/>
            <a:ext cx="636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</a:t>
            </a:r>
            <a:r>
              <a:rPr lang="en-US" sz="2000"/>
              <a:t>m</a:t>
            </a:r>
            <a:r>
              <a:rPr lang="en-US" sz="2000" baseline="30000"/>
              <a:t>2</a:t>
            </a:r>
          </a:p>
          <a:p>
            <a:r>
              <a:rPr lang="en-US" sz="2000"/>
              <a:t>2E</a:t>
            </a:r>
          </a:p>
        </p:txBody>
      </p:sp>
      <p:sp>
        <p:nvSpPr>
          <p:cNvPr id="29705" name="Line 11"/>
          <p:cNvSpPr>
            <a:spLocks noChangeShapeType="1"/>
          </p:cNvSpPr>
          <p:nvPr/>
        </p:nvSpPr>
        <p:spPr bwMode="auto">
          <a:xfrm>
            <a:off x="3760788" y="4495800"/>
            <a:ext cx="45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Text Box 19"/>
          <p:cNvSpPr txBox="1">
            <a:spLocks noChangeArrowheads="1"/>
          </p:cNvSpPr>
          <p:nvPr/>
        </p:nvSpPr>
        <p:spPr bwMode="auto">
          <a:xfrm>
            <a:off x="655864" y="2171925"/>
            <a:ext cx="171926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f </a:t>
            </a:r>
            <a:r>
              <a:rPr lang="en-US" sz="2000" dirty="0"/>
              <a:t>= </a:t>
            </a:r>
            <a:r>
              <a:rPr lang="en-US" sz="2000" dirty="0" err="1">
                <a:latin typeface="Symbol" pitchFamily="18" charset="2"/>
              </a:rPr>
              <a:t>D</a:t>
            </a:r>
            <a:r>
              <a:rPr lang="en-US" sz="2000" dirty="0" err="1"/>
              <a:t>Et</a:t>
            </a:r>
            <a:r>
              <a:rPr lang="en-US" sz="2000" dirty="0"/>
              <a:t> - </a:t>
            </a:r>
            <a:r>
              <a:rPr lang="en-US" sz="2000" dirty="0" err="1">
                <a:latin typeface="Symbol" pitchFamily="18" charset="2"/>
              </a:rPr>
              <a:t>D</a:t>
            </a:r>
            <a:r>
              <a:rPr lang="en-US" sz="2000" dirty="0" err="1"/>
              <a:t>px</a:t>
            </a:r>
            <a:endParaRPr lang="en-US" sz="2000" dirty="0"/>
          </a:p>
        </p:txBody>
      </p:sp>
      <p:sp>
        <p:nvSpPr>
          <p:cNvPr id="29707" name="Text Box 20"/>
          <p:cNvSpPr txBox="1">
            <a:spLocks noChangeArrowheads="1"/>
          </p:cNvSpPr>
          <p:nvPr/>
        </p:nvSpPr>
        <p:spPr bwMode="auto">
          <a:xfrm>
            <a:off x="638175" y="2981786"/>
            <a:ext cx="6644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>
                <a:latin typeface="Symbol" pitchFamily="18" charset="2"/>
              </a:rPr>
              <a:t>D</a:t>
            </a:r>
            <a:r>
              <a:rPr lang="en-US" sz="2000" dirty="0" err="1"/>
              <a:t>p</a:t>
            </a:r>
            <a:r>
              <a:rPr lang="en-US" sz="2000" dirty="0"/>
              <a:t> = (</a:t>
            </a:r>
            <a:r>
              <a:rPr lang="en-US" sz="2000" dirty="0" err="1" smtClean="0"/>
              <a:t>dp</a:t>
            </a:r>
            <a:r>
              <a:rPr lang="en-US" sz="2000" dirty="0" smtClean="0"/>
              <a:t>/</a:t>
            </a:r>
            <a:r>
              <a:rPr lang="en-US" sz="2000" dirty="0" err="1" smtClean="0"/>
              <a:t>dE</a:t>
            </a:r>
            <a:r>
              <a:rPr lang="en-US" sz="2000" dirty="0" smtClean="0"/>
              <a:t>)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E </a:t>
            </a:r>
            <a:r>
              <a:rPr lang="en-US" sz="2000" dirty="0"/>
              <a:t>+ (</a:t>
            </a:r>
            <a:r>
              <a:rPr lang="en-US" sz="2000" dirty="0" err="1" smtClean="0"/>
              <a:t>dp</a:t>
            </a:r>
            <a:r>
              <a:rPr lang="en-US" sz="2000" dirty="0" smtClean="0"/>
              <a:t>/dm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= 1/v</a:t>
            </a:r>
            <a:r>
              <a:rPr lang="en-US" sz="2000" baseline="-25000" dirty="0" smtClean="0"/>
              <a:t>g</a:t>
            </a:r>
            <a:r>
              <a:rPr lang="en-US" sz="2000" dirty="0" smtClean="0"/>
              <a:t> </a:t>
            </a:r>
            <a:r>
              <a:rPr lang="en-US" sz="2000" dirty="0">
                <a:latin typeface="Symbol" pitchFamily="18" charset="2"/>
              </a:rPr>
              <a:t>D</a:t>
            </a:r>
            <a:r>
              <a:rPr lang="en-US" sz="2000" dirty="0"/>
              <a:t>E + (1/2p) </a:t>
            </a:r>
            <a:r>
              <a:rPr lang="en-US" sz="2000" dirty="0">
                <a:latin typeface="Symbol" pitchFamily="18" charset="2"/>
              </a:rPr>
              <a:t>D</a:t>
            </a:r>
            <a:r>
              <a:rPr lang="en-US" sz="2000" dirty="0"/>
              <a:t>m</a:t>
            </a:r>
            <a:r>
              <a:rPr lang="en-US" sz="2000" baseline="30000" dirty="0"/>
              <a:t>2</a:t>
            </a:r>
            <a:r>
              <a:rPr lang="en-US" sz="2000" dirty="0"/>
              <a:t> </a:t>
            </a:r>
          </a:p>
        </p:txBody>
      </p:sp>
      <p:sp>
        <p:nvSpPr>
          <p:cNvPr id="29708" name="AutoShape 21"/>
          <p:cNvSpPr>
            <a:spLocks noChangeArrowheads="1"/>
          </p:cNvSpPr>
          <p:nvPr/>
        </p:nvSpPr>
        <p:spPr bwMode="auto">
          <a:xfrm rot="1385574" flipH="1">
            <a:off x="5335361" y="3352929"/>
            <a:ext cx="419100" cy="304800"/>
          </a:xfrm>
          <a:prstGeom prst="rightArrow">
            <a:avLst>
              <a:gd name="adj1" fmla="val 50000"/>
              <a:gd name="adj2" fmla="val 3437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Text Box 22"/>
          <p:cNvSpPr txBox="1">
            <a:spLocks noChangeArrowheads="1"/>
          </p:cNvSpPr>
          <p:nvPr/>
        </p:nvSpPr>
        <p:spPr bwMode="auto">
          <a:xfrm>
            <a:off x="4645025" y="1395413"/>
            <a:ext cx="17145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p</a:t>
            </a:r>
            <a:r>
              <a:rPr lang="en-US" sz="2000" baseline="-25000" dirty="0"/>
              <a:t>i</a:t>
            </a:r>
            <a:r>
              <a:rPr lang="en-US" sz="2000" dirty="0"/>
              <a:t> =   E</a:t>
            </a:r>
            <a:r>
              <a:rPr lang="en-US" sz="2000" baseline="-25000" dirty="0"/>
              <a:t>i</a:t>
            </a:r>
            <a:r>
              <a:rPr lang="en-US" sz="2000" baseline="30000" dirty="0"/>
              <a:t>2</a:t>
            </a:r>
            <a:r>
              <a:rPr lang="en-US" sz="2000" dirty="0"/>
              <a:t> – m</a:t>
            </a:r>
            <a:r>
              <a:rPr lang="en-US" sz="2000" baseline="-25000" dirty="0"/>
              <a:t>i</a:t>
            </a:r>
            <a:r>
              <a:rPr lang="en-US" sz="2000" baseline="30000" dirty="0"/>
              <a:t>2</a:t>
            </a:r>
            <a:endParaRPr lang="en-US" sz="2000" dirty="0"/>
          </a:p>
        </p:txBody>
      </p:sp>
      <p:sp>
        <p:nvSpPr>
          <p:cNvPr id="29710" name="Freeform 23"/>
          <p:cNvSpPr>
            <a:spLocks/>
          </p:cNvSpPr>
          <p:nvPr/>
        </p:nvSpPr>
        <p:spPr bwMode="auto">
          <a:xfrm>
            <a:off x="5173663" y="1427163"/>
            <a:ext cx="1052512" cy="307975"/>
          </a:xfrm>
          <a:custGeom>
            <a:avLst/>
            <a:gdLst>
              <a:gd name="T0" fmla="*/ 0 w 624"/>
              <a:gd name="T1" fmla="*/ 60 h 198"/>
              <a:gd name="T2" fmla="*/ 60 w 624"/>
              <a:gd name="T3" fmla="*/ 198 h 198"/>
              <a:gd name="T4" fmla="*/ 72 w 624"/>
              <a:gd name="T5" fmla="*/ 0 h 198"/>
              <a:gd name="T6" fmla="*/ 624 w 624"/>
              <a:gd name="T7" fmla="*/ 0 h 198"/>
              <a:gd name="T8" fmla="*/ 0 60000 65536"/>
              <a:gd name="T9" fmla="*/ 0 60000 65536"/>
              <a:gd name="T10" fmla="*/ 0 60000 65536"/>
              <a:gd name="T11" fmla="*/ 0 60000 65536"/>
              <a:gd name="T12" fmla="*/ 0 w 624"/>
              <a:gd name="T13" fmla="*/ 0 h 198"/>
              <a:gd name="T14" fmla="*/ 624 w 624"/>
              <a:gd name="T15" fmla="*/ 198 h 1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4" h="198">
                <a:moveTo>
                  <a:pt x="0" y="60"/>
                </a:moveTo>
                <a:lnTo>
                  <a:pt x="60" y="198"/>
                </a:lnTo>
                <a:lnTo>
                  <a:pt x="72" y="0"/>
                </a:lnTo>
                <a:lnTo>
                  <a:pt x="624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1" name="Text Box 24"/>
          <p:cNvSpPr txBox="1">
            <a:spLocks noChangeArrowheads="1"/>
          </p:cNvSpPr>
          <p:nvPr/>
        </p:nvSpPr>
        <p:spPr bwMode="auto">
          <a:xfrm>
            <a:off x="2630488" y="4953000"/>
            <a:ext cx="636587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&lt; s</a:t>
            </a:r>
            <a:r>
              <a:rPr lang="en-US" sz="2000" baseline="-25000"/>
              <a:t>x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29712" name="Text Box 25"/>
          <p:cNvSpPr txBox="1">
            <a:spLocks noChangeArrowheads="1"/>
          </p:cNvSpPr>
          <p:nvPr/>
        </p:nvSpPr>
        <p:spPr bwMode="auto">
          <a:xfrm>
            <a:off x="646113" y="5050293"/>
            <a:ext cx="161133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E</a:t>
            </a:r>
            <a:r>
              <a:rPr lang="en-US" baseline="30000" dirty="0" smtClean="0"/>
              <a:t> </a:t>
            </a:r>
            <a:r>
              <a:rPr lang="en-US" dirty="0"/>
              <a:t>~ 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m</a:t>
            </a:r>
            <a:r>
              <a:rPr lang="en-US" baseline="30000" dirty="0"/>
              <a:t>2</a:t>
            </a:r>
            <a:r>
              <a:rPr lang="en-US" dirty="0"/>
              <a:t>/2E </a:t>
            </a:r>
          </a:p>
        </p:txBody>
      </p:sp>
      <p:sp>
        <p:nvSpPr>
          <p:cNvPr id="29713" name="AutoShape 27"/>
          <p:cNvSpPr>
            <a:spLocks noChangeArrowheads="1"/>
          </p:cNvSpPr>
          <p:nvPr/>
        </p:nvSpPr>
        <p:spPr bwMode="auto">
          <a:xfrm rot="5400000">
            <a:off x="2154238" y="5478463"/>
            <a:ext cx="361950" cy="304800"/>
          </a:xfrm>
          <a:prstGeom prst="rightArrow">
            <a:avLst>
              <a:gd name="adj1" fmla="val 50000"/>
              <a:gd name="adj2" fmla="val 29688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Text Box 28"/>
          <p:cNvSpPr txBox="1">
            <a:spLocks noChangeArrowheads="1"/>
          </p:cNvSpPr>
          <p:nvPr/>
        </p:nvSpPr>
        <p:spPr bwMode="auto">
          <a:xfrm>
            <a:off x="1682750" y="5857875"/>
            <a:ext cx="1406525" cy="3968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s</a:t>
            </a:r>
            <a:r>
              <a:rPr lang="en-US" sz="2000" baseline="-25000"/>
              <a:t>x</a:t>
            </a:r>
            <a:r>
              <a:rPr lang="en-US" sz="2000">
                <a:latin typeface="Symbol" pitchFamily="18" charset="2"/>
              </a:rPr>
              <a:t>D</a:t>
            </a:r>
            <a:r>
              <a:rPr lang="en-US" sz="2000"/>
              <a:t>m</a:t>
            </a:r>
            <a:r>
              <a:rPr lang="en-US" sz="2000" baseline="30000"/>
              <a:t>2</a:t>
            </a:r>
            <a:r>
              <a:rPr lang="en-US" sz="2000"/>
              <a:t>/2E </a:t>
            </a:r>
          </a:p>
        </p:txBody>
      </p:sp>
      <p:sp>
        <p:nvSpPr>
          <p:cNvPr id="29715" name="Text Box 29"/>
          <p:cNvSpPr txBox="1">
            <a:spLocks noChangeArrowheads="1"/>
          </p:cNvSpPr>
          <p:nvPr/>
        </p:nvSpPr>
        <p:spPr bwMode="auto">
          <a:xfrm>
            <a:off x="3192457" y="6463847"/>
            <a:ext cx="158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usually- small</a:t>
            </a:r>
          </a:p>
        </p:txBody>
      </p:sp>
      <p:sp>
        <p:nvSpPr>
          <p:cNvPr id="29716" name="Text Box 30"/>
          <p:cNvSpPr txBox="1">
            <a:spLocks noChangeArrowheads="1"/>
          </p:cNvSpPr>
          <p:nvPr/>
        </p:nvSpPr>
        <p:spPr bwMode="auto">
          <a:xfrm>
            <a:off x="673100" y="1395413"/>
            <a:ext cx="12700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f </a:t>
            </a:r>
            <a:r>
              <a:rPr lang="en-US" sz="2000"/>
              <a:t>= </a:t>
            </a:r>
            <a:r>
              <a:rPr lang="en-US" sz="2000">
                <a:latin typeface="Symbol" pitchFamily="18" charset="2"/>
              </a:rPr>
              <a:t>f</a:t>
            </a:r>
            <a:r>
              <a:rPr lang="en-US" sz="2000" baseline="-25000"/>
              <a:t>2</a:t>
            </a:r>
            <a:r>
              <a:rPr lang="en-US" sz="2000">
                <a:latin typeface="Symbol" pitchFamily="18" charset="2"/>
              </a:rPr>
              <a:t> </a:t>
            </a:r>
            <a:r>
              <a:rPr lang="en-US" sz="2000"/>
              <a:t>- </a:t>
            </a:r>
            <a:r>
              <a:rPr lang="en-US" sz="2000">
                <a:latin typeface="Symbol" pitchFamily="18" charset="2"/>
              </a:rPr>
              <a:t>f</a:t>
            </a:r>
            <a:r>
              <a:rPr lang="en-US" sz="2000" baseline="-25000"/>
              <a:t>1</a:t>
            </a:r>
            <a:endParaRPr lang="en-US" sz="2000"/>
          </a:p>
        </p:txBody>
      </p:sp>
      <p:sp>
        <p:nvSpPr>
          <p:cNvPr id="29717" name="Text Box 31"/>
          <p:cNvSpPr txBox="1">
            <a:spLocks noChangeArrowheads="1"/>
          </p:cNvSpPr>
          <p:nvPr/>
        </p:nvSpPr>
        <p:spPr bwMode="auto">
          <a:xfrm>
            <a:off x="4775200" y="4533900"/>
            <a:ext cx="13176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standard </a:t>
            </a:r>
          </a:p>
          <a:p>
            <a:r>
              <a:rPr lang="en-US"/>
              <a:t>oscillation </a:t>
            </a:r>
          </a:p>
          <a:p>
            <a:r>
              <a:rPr lang="en-US"/>
              <a:t>phase</a:t>
            </a:r>
          </a:p>
        </p:txBody>
      </p:sp>
      <p:sp>
        <p:nvSpPr>
          <p:cNvPr id="29718" name="Text Box 32"/>
          <p:cNvSpPr txBox="1">
            <a:spLocks noChangeArrowheads="1"/>
          </p:cNvSpPr>
          <p:nvPr/>
        </p:nvSpPr>
        <p:spPr bwMode="auto">
          <a:xfrm>
            <a:off x="6843490" y="1394279"/>
            <a:ext cx="22092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Dispersion </a:t>
            </a:r>
            <a:r>
              <a:rPr lang="en-US" dirty="0" smtClean="0"/>
              <a:t>relation</a:t>
            </a:r>
            <a:endParaRPr lang="en-US" dirty="0"/>
          </a:p>
        </p:txBody>
      </p:sp>
      <p:sp>
        <p:nvSpPr>
          <p:cNvPr id="29719" name="AutoShape 33"/>
          <p:cNvSpPr>
            <a:spLocks noChangeArrowheads="1"/>
          </p:cNvSpPr>
          <p:nvPr/>
        </p:nvSpPr>
        <p:spPr bwMode="auto">
          <a:xfrm flipH="1">
            <a:off x="6361572" y="1453461"/>
            <a:ext cx="419100" cy="304800"/>
          </a:xfrm>
          <a:prstGeom prst="rightArrow">
            <a:avLst>
              <a:gd name="adj1" fmla="val 50000"/>
              <a:gd name="adj2" fmla="val 3437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0" name="AutoShape 34"/>
          <p:cNvSpPr>
            <a:spLocks noChangeArrowheads="1"/>
          </p:cNvSpPr>
          <p:nvPr/>
        </p:nvSpPr>
        <p:spPr bwMode="auto">
          <a:xfrm rot="1385574" flipH="1">
            <a:off x="4286250" y="4748213"/>
            <a:ext cx="419100" cy="304800"/>
          </a:xfrm>
          <a:prstGeom prst="rightArrow">
            <a:avLst>
              <a:gd name="adj1" fmla="val 50000"/>
              <a:gd name="adj2" fmla="val 3437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51329" y="2623453"/>
            <a:ext cx="100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where</a:t>
            </a:r>
            <a:endParaRPr lang="en-IE" dirty="0"/>
          </a:p>
        </p:txBody>
      </p:sp>
      <p:sp>
        <p:nvSpPr>
          <p:cNvPr id="28" name="TextBox 27"/>
          <p:cNvSpPr txBox="1"/>
          <p:nvPr/>
        </p:nvSpPr>
        <p:spPr>
          <a:xfrm>
            <a:off x="759274" y="3618848"/>
            <a:ext cx="1009650" cy="37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insert</a:t>
            </a:r>
            <a:endParaRPr lang="en-IE" dirty="0"/>
          </a:p>
        </p:txBody>
      </p:sp>
      <p:sp>
        <p:nvSpPr>
          <p:cNvPr id="29" name="TextBox 28"/>
          <p:cNvSpPr txBox="1"/>
          <p:nvPr/>
        </p:nvSpPr>
        <p:spPr>
          <a:xfrm>
            <a:off x="3760787" y="2055723"/>
            <a:ext cx="4740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These are averaged characteristics of WP</a:t>
            </a:r>
            <a:endParaRPr lang="en-IE" dirty="0"/>
          </a:p>
        </p:txBody>
      </p:sp>
      <p:sp>
        <p:nvSpPr>
          <p:cNvPr id="30" name="TextBox 29"/>
          <p:cNvSpPr txBox="1"/>
          <p:nvPr/>
        </p:nvSpPr>
        <p:spPr>
          <a:xfrm>
            <a:off x="3124252" y="5857875"/>
            <a:ext cx="2390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Oscillation effect </a:t>
            </a:r>
          </a:p>
          <a:p>
            <a:r>
              <a:rPr lang="en-IE" dirty="0" smtClean="0"/>
              <a:t>over the size of WP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-4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521611" y="335675"/>
            <a:ext cx="4663847" cy="10742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Exposure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pic>
        <p:nvPicPr>
          <p:cNvPr id="5" name="Picture 4" descr="SCT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5321" y="1774372"/>
            <a:ext cx="4326664" cy="3435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-4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521611" y="101600"/>
            <a:ext cx="7083426" cy="10742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 Finite size of the production region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4276" name="WordArt 4"/>
          <p:cNvSpPr>
            <a:spLocks noChangeArrowheads="1" noChangeShapeType="1" noTextEdit="1"/>
          </p:cNvSpPr>
          <p:nvPr/>
        </p:nvSpPr>
        <p:spPr bwMode="auto">
          <a:xfrm>
            <a:off x="966349" y="162045"/>
            <a:ext cx="3813469" cy="10215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Results</a:t>
            </a:r>
            <a:endParaRPr lang="en-IE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pic>
        <p:nvPicPr>
          <p:cNvPr id="5" name="Picture 4" descr="fig-profi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747" y="1665514"/>
            <a:ext cx="5895068" cy="39624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2319" y="5617023"/>
            <a:ext cx="1426029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/>
              <a:t>Vacuum </a:t>
            </a:r>
          </a:p>
          <a:p>
            <a:r>
              <a:rPr lang="en-IE" dirty="0" smtClean="0"/>
              <a:t>dominated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2405731" y="5627909"/>
            <a:ext cx="2090071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/>
              <a:t>Transition region </a:t>
            </a:r>
          </a:p>
          <a:p>
            <a:r>
              <a:rPr lang="en-IE" dirty="0" smtClean="0"/>
              <a:t>resonance turn on</a:t>
            </a:r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6559095" y="589196"/>
            <a:ext cx="2100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0000"/>
                </a:solidFill>
              </a:rPr>
              <a:t>M. </a:t>
            </a:r>
            <a:r>
              <a:rPr lang="en-IE" i="1" dirty="0" err="1" smtClean="0">
                <a:solidFill>
                  <a:srgbClr val="FF0000"/>
                </a:solidFill>
              </a:rPr>
              <a:t>Maltoni</a:t>
            </a:r>
            <a:r>
              <a:rPr lang="en-IE" i="1" dirty="0" smtClean="0">
                <a:solidFill>
                  <a:srgbClr val="FF0000"/>
                </a:solidFill>
              </a:rPr>
              <a:t>, A.Y.S. </a:t>
            </a:r>
          </a:p>
          <a:p>
            <a:r>
              <a:rPr lang="en-IE" i="1" dirty="0" smtClean="0">
                <a:solidFill>
                  <a:srgbClr val="FF0000"/>
                </a:solidFill>
              </a:rPr>
              <a:t>to appear</a:t>
            </a:r>
            <a:endParaRPr lang="en-IE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3758" y="5617023"/>
            <a:ext cx="21603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dirty="0" smtClean="0"/>
              <a:t>Matter dominated</a:t>
            </a:r>
          </a:p>
          <a:p>
            <a:r>
              <a:rPr lang="en-IE" dirty="0" smtClean="0"/>
              <a:t> region</a:t>
            </a:r>
            <a:endParaRPr lang="en-IE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957922" y="2971834"/>
            <a:ext cx="526869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037161" y="2515414"/>
            <a:ext cx="2074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best fit value </a:t>
            </a:r>
          </a:p>
          <a:p>
            <a:r>
              <a:rPr lang="en-IE" dirty="0" smtClean="0"/>
              <a:t>from  solar data</a:t>
            </a:r>
            <a:endParaRPr lang="en-IE" dirty="0"/>
          </a:p>
        </p:txBody>
      </p:sp>
      <p:sp>
        <p:nvSpPr>
          <p:cNvPr id="19" name="TextBox 18"/>
          <p:cNvSpPr txBox="1"/>
          <p:nvPr/>
        </p:nvSpPr>
        <p:spPr>
          <a:xfrm>
            <a:off x="7119244" y="3180111"/>
            <a:ext cx="179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best global fit </a:t>
            </a:r>
            <a:endParaRPr lang="en-IE" dirty="0"/>
          </a:p>
        </p:txBody>
      </p:sp>
      <p:sp>
        <p:nvSpPr>
          <p:cNvPr id="20" name="TextBox 19"/>
          <p:cNvSpPr txBox="1"/>
          <p:nvPr/>
        </p:nvSpPr>
        <p:spPr>
          <a:xfrm>
            <a:off x="4114801" y="3276601"/>
            <a:ext cx="95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>
                <a:solidFill>
                  <a:srgbClr val="FF0000"/>
                </a:solidFill>
              </a:rPr>
              <a:t>upturn</a:t>
            </a:r>
            <a:endParaRPr lang="en-IE" sz="1600" dirty="0">
              <a:solidFill>
                <a:srgbClr val="FF0000"/>
              </a:solidFill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6444319" y="1652956"/>
            <a:ext cx="23572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for two different values of  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21</a:t>
            </a:r>
            <a:r>
              <a:rPr lang="en-US" sz="2000" baseline="30000" dirty="0" smtClean="0"/>
              <a:t>2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151903" y="5290475"/>
            <a:ext cx="1959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Reconstructed  exp. points for </a:t>
            </a:r>
          </a:p>
          <a:p>
            <a:r>
              <a:rPr lang="en-IE" dirty="0" smtClean="0"/>
              <a:t>SK, SNO and BOREXINO</a:t>
            </a:r>
          </a:p>
          <a:p>
            <a:r>
              <a:rPr lang="en-IE" dirty="0" smtClean="0"/>
              <a:t>at high energies</a:t>
            </a:r>
            <a:endParaRPr lang="en-IE" dirty="0"/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476977" y="2688771"/>
            <a:ext cx="53841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6476977" y="3375663"/>
            <a:ext cx="53841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Down Arrow 22"/>
          <p:cNvSpPr/>
          <p:nvPr/>
        </p:nvSpPr>
        <p:spPr bwMode="auto">
          <a:xfrm>
            <a:off x="963837" y="1398817"/>
            <a:ext cx="407761" cy="417429"/>
          </a:xfrm>
          <a:prstGeom prst="downArrow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0616470">
            <a:off x="4860059" y="218273"/>
            <a:ext cx="235358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dirty="0" smtClean="0"/>
              <a:t>Energy dependent deficit of signal</a:t>
            </a:r>
            <a:endParaRPr lang="en-IE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6476977" y="4155311"/>
            <a:ext cx="0" cy="171305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6559095" y="4474564"/>
            <a:ext cx="986167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sin</a:t>
            </a:r>
            <a:r>
              <a:rPr lang="en-US" sz="2000" baseline="-25000" dirty="0" smtClean="0"/>
              <a:t> </a:t>
            </a:r>
            <a:r>
              <a:rPr lang="en-US" sz="2000" baseline="30000" dirty="0" smtClean="0"/>
              <a:t>2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baseline="-25000" dirty="0" smtClean="0"/>
              <a:t>12</a:t>
            </a:r>
            <a:endParaRPr lang="en-US" sz="2000" dirty="0"/>
          </a:p>
        </p:txBody>
      </p:sp>
      <p:sp>
        <p:nvSpPr>
          <p:cNvPr id="31" name="Left-Right Arrow 30"/>
          <p:cNvSpPr/>
          <p:nvPr/>
        </p:nvSpPr>
        <p:spPr bwMode="auto">
          <a:xfrm>
            <a:off x="3287207" y="3468418"/>
            <a:ext cx="555584" cy="369332"/>
          </a:xfrm>
          <a:prstGeom prst="left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338297" y="3637695"/>
            <a:ext cx="1872629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1 – ½ sin</a:t>
            </a:r>
            <a:r>
              <a:rPr lang="en-US" sz="2000" baseline="-25000" dirty="0" smtClean="0"/>
              <a:t> 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2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baseline="-25000" dirty="0" smtClean="0"/>
              <a:t>12</a:t>
            </a:r>
            <a:endParaRPr lang="en-US" sz="2000" dirty="0"/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268847" y="3040156"/>
            <a:ext cx="0" cy="28282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0000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795" name="Oval 3"/>
          <p:cNvSpPr>
            <a:spLocks noChangeArrowheads="1"/>
          </p:cNvSpPr>
          <p:nvPr/>
        </p:nvSpPr>
        <p:spPr bwMode="auto">
          <a:xfrm>
            <a:off x="7239000" y="5054600"/>
            <a:ext cx="1524000" cy="15240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8661400" y="5975350"/>
            <a:ext cx="76200" cy="76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565775" y="3848100"/>
            <a:ext cx="34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Symbol" pitchFamily="18" charset="2"/>
              </a:rPr>
              <a:t>n</a:t>
            </a:r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-409575" y="-538163"/>
            <a:ext cx="6327775" cy="6253163"/>
          </a:xfrm>
          <a:prstGeom prst="ellipse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rot="185466">
            <a:off x="2595563" y="2781300"/>
            <a:ext cx="6211887" cy="30892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7493000" y="4156075"/>
            <a:ext cx="15319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Oscillations </a:t>
            </a:r>
          </a:p>
          <a:p>
            <a:r>
              <a:rPr lang="en-US">
                <a:solidFill>
                  <a:schemeClr val="bg1"/>
                </a:solidFill>
              </a:rPr>
              <a:t>in  matter</a:t>
            </a:r>
          </a:p>
          <a:p>
            <a:r>
              <a:rPr lang="en-US">
                <a:solidFill>
                  <a:schemeClr val="bg1"/>
                </a:solidFill>
              </a:rPr>
              <a:t>of the Earth</a:t>
            </a:r>
          </a:p>
        </p:txBody>
      </p:sp>
      <p:pic>
        <p:nvPicPr>
          <p:cNvPr id="33802" name="Picture 10" descr="JOH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3" y="3648075"/>
            <a:ext cx="4168775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161925" y="3649663"/>
            <a:ext cx="4168775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5340350" y="1758950"/>
            <a:ext cx="3689350" cy="376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4p +  2e</a:t>
            </a:r>
            <a:r>
              <a:rPr lang="en-US" baseline="30000">
                <a:latin typeface="Times New Roman" pitchFamily="18" charset="0"/>
              </a:rPr>
              <a:t>- </a:t>
            </a:r>
            <a:r>
              <a:rPr lang="en-US">
                <a:latin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>
                <a:latin typeface="Times New Roman" pitchFamily="18" charset="0"/>
              </a:rPr>
              <a:t>  </a:t>
            </a:r>
            <a:r>
              <a:rPr lang="en-US" baseline="30000">
                <a:latin typeface="Times New Roman" pitchFamily="18" charset="0"/>
              </a:rPr>
              <a:t>4</a:t>
            </a:r>
            <a:r>
              <a:rPr lang="en-US">
                <a:latin typeface="Times New Roman" pitchFamily="18" charset="0"/>
              </a:rPr>
              <a:t>He  + 2</a:t>
            </a:r>
            <a:r>
              <a:rPr lang="en-US">
                <a:latin typeface="Symbol" pitchFamily="18" charset="2"/>
              </a:rPr>
              <a:t>n</a:t>
            </a:r>
            <a:r>
              <a:rPr lang="en-US" baseline="-25000">
                <a:latin typeface="Times New Roman" pitchFamily="18" charset="0"/>
              </a:rPr>
              <a:t>e </a:t>
            </a:r>
            <a:r>
              <a:rPr lang="en-US">
                <a:latin typeface="Times New Roman" pitchFamily="18" charset="0"/>
              </a:rPr>
              <a:t>+ 26.73 MeV </a:t>
            </a:r>
          </a:p>
        </p:txBody>
      </p:sp>
      <p:sp>
        <p:nvSpPr>
          <p:cNvPr id="33805" name="WordArt 13"/>
          <p:cNvSpPr>
            <a:spLocks noChangeArrowheads="1" noChangeShapeType="1" noTextEdit="1"/>
          </p:cNvSpPr>
          <p:nvPr/>
        </p:nvSpPr>
        <p:spPr bwMode="auto">
          <a:xfrm>
            <a:off x="314324" y="305666"/>
            <a:ext cx="6117649" cy="1200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  <a:t>Solar neutrinos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prstShdw prst="shdw13" dist="53882" dir="13500000">
                  <a:srgbClr val="868686">
                    <a:alpha val="50000"/>
                  </a:srgbClr>
                </a:prstShdw>
              </a:effectLst>
              <a:latin typeface="Arial Black"/>
            </a:endParaRP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3694113" y="2616063"/>
            <a:ext cx="130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Adiabatic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conversion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19642" y="3688776"/>
            <a:ext cx="8208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b="1" dirty="0" smtClean="0"/>
              <a:t>BOREXINO</a:t>
            </a:r>
            <a:endParaRPr lang="en-IE" sz="9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431973" y="2847109"/>
            <a:ext cx="1433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LMA MSW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442689" y="4240532"/>
            <a:ext cx="14712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Loss of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coherence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74089" y="5281784"/>
            <a:ext cx="2280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Mass states split and oscillate</a:t>
            </a:r>
            <a:endParaRPr lang="en-I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7172" name="WordArt 10"/>
          <p:cNvSpPr>
            <a:spLocks noChangeArrowheads="1" noChangeShapeType="1" noTextEdit="1"/>
          </p:cNvSpPr>
          <p:nvPr/>
        </p:nvSpPr>
        <p:spPr bwMode="auto">
          <a:xfrm>
            <a:off x="2067990" y="4236329"/>
            <a:ext cx="4957838" cy="744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Oscillations of Be7 neutrinos  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  <p:sp>
        <p:nvSpPr>
          <p:cNvPr id="7173" name="WordArt 11"/>
          <p:cNvSpPr>
            <a:spLocks noChangeArrowheads="1" noChangeShapeType="1" noTextEdit="1"/>
          </p:cNvSpPr>
          <p:nvPr/>
        </p:nvSpPr>
        <p:spPr bwMode="auto">
          <a:xfrm rot="426837">
            <a:off x="2092893" y="5454059"/>
            <a:ext cx="3651924" cy="795537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3. Conclusion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 Black"/>
            </a:endParaRPr>
          </a:p>
        </p:txBody>
      </p:sp>
      <p:sp>
        <p:nvSpPr>
          <p:cNvPr id="7174" name="WordArt 25"/>
          <p:cNvSpPr>
            <a:spLocks noChangeArrowheads="1" noChangeShapeType="1" noTextEdit="1"/>
          </p:cNvSpPr>
          <p:nvPr/>
        </p:nvSpPr>
        <p:spPr bwMode="auto">
          <a:xfrm>
            <a:off x="325107" y="515324"/>
            <a:ext cx="3459815" cy="9370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Content:</a:t>
            </a:r>
          </a:p>
        </p:txBody>
      </p:sp>
      <p:sp>
        <p:nvSpPr>
          <p:cNvPr id="11" name="WordArt 26"/>
          <p:cNvSpPr>
            <a:spLocks noChangeArrowheads="1" noChangeShapeType="1" noTextEdit="1"/>
          </p:cNvSpPr>
          <p:nvPr/>
        </p:nvSpPr>
        <p:spPr bwMode="auto">
          <a:xfrm rot="21091848">
            <a:off x="725171" y="1859333"/>
            <a:ext cx="3175019" cy="771607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1.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Status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latin typeface="Arial Black"/>
            </a:endParaRPr>
          </a:p>
        </p:txBody>
      </p:sp>
      <p:sp>
        <p:nvSpPr>
          <p:cNvPr id="10" name="WordArt 10"/>
          <p:cNvSpPr>
            <a:spLocks noChangeArrowheads="1" noChangeShapeType="1" noTextEdit="1"/>
          </p:cNvSpPr>
          <p:nvPr/>
        </p:nvSpPr>
        <p:spPr bwMode="auto">
          <a:xfrm>
            <a:off x="1494860" y="3472415"/>
            <a:ext cx="4285161" cy="1107927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2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. Perspectives:  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  <p:sp>
        <p:nvSpPr>
          <p:cNvPr id="12" name="WordArt 26"/>
          <p:cNvSpPr>
            <a:spLocks noChangeArrowheads="1" noChangeShapeType="1" noTextEdit="1"/>
          </p:cNvSpPr>
          <p:nvPr/>
        </p:nvSpPr>
        <p:spPr bwMode="auto">
          <a:xfrm rot="21033696">
            <a:off x="1762525" y="2391710"/>
            <a:ext cx="4627831" cy="538442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Parameters and Problems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latin typeface="Arial Blac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39705" y="1731200"/>
            <a:ext cx="2939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0000"/>
                </a:solidFill>
              </a:rPr>
              <a:t>M. </a:t>
            </a:r>
            <a:r>
              <a:rPr lang="en-IE" i="1" dirty="0" err="1" smtClean="0">
                <a:solidFill>
                  <a:srgbClr val="FF0000"/>
                </a:solidFill>
              </a:rPr>
              <a:t>Maltoni</a:t>
            </a:r>
            <a:r>
              <a:rPr lang="en-IE" i="1" dirty="0" smtClean="0">
                <a:solidFill>
                  <a:srgbClr val="FF0000"/>
                </a:solidFill>
              </a:rPr>
              <a:t>, AYS.</a:t>
            </a:r>
          </a:p>
          <a:p>
            <a:r>
              <a:rPr lang="en-IE" i="1" dirty="0" smtClean="0">
                <a:solidFill>
                  <a:srgbClr val="FF0000"/>
                </a:solidFill>
              </a:rPr>
              <a:t>Review Solar neutrinos and Neutrino physics </a:t>
            </a:r>
          </a:p>
          <a:p>
            <a:r>
              <a:rPr lang="en-IE" i="1" dirty="0" smtClean="0">
                <a:solidFill>
                  <a:srgbClr val="FF0000"/>
                </a:solidFill>
              </a:rPr>
              <a:t>EJP, to appear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55436" y="3626830"/>
            <a:ext cx="248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IE" i="1" dirty="0" err="1" smtClean="0">
                <a:solidFill>
                  <a:srgbClr val="FF0000"/>
                </a:solidFill>
              </a:rPr>
              <a:t>Ioannisian</a:t>
            </a:r>
            <a:r>
              <a:rPr lang="en-IE" i="1" dirty="0" smtClean="0">
                <a:solidFill>
                  <a:srgbClr val="FF0000"/>
                </a:solidFill>
              </a:rPr>
              <a:t>, </a:t>
            </a:r>
          </a:p>
          <a:p>
            <a:pPr marL="342900" indent="-342900"/>
            <a:r>
              <a:rPr lang="en-IE" i="1" dirty="0" smtClean="0">
                <a:solidFill>
                  <a:srgbClr val="FF0000"/>
                </a:solidFill>
              </a:rPr>
              <a:t>AYS,  D. Wyler</a:t>
            </a:r>
          </a:p>
          <a:p>
            <a:pPr marL="342900" indent="-342900"/>
            <a:r>
              <a:rPr lang="en-IE" i="1" dirty="0" smtClean="0">
                <a:solidFill>
                  <a:srgbClr val="FF0000"/>
                </a:solidFill>
              </a:rPr>
              <a:t>1503.02183 [hep-ph]</a:t>
            </a:r>
          </a:p>
          <a:p>
            <a:pPr marL="342900" indent="-342900"/>
            <a:r>
              <a:rPr lang="en-IE" i="1" dirty="0" smtClean="0">
                <a:solidFill>
                  <a:srgbClr val="FF0000"/>
                </a:solidFill>
              </a:rPr>
              <a:t>       PRD</a:t>
            </a:r>
            <a:endParaRPr lang="en-IE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-4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83030" y="413657"/>
            <a:ext cx="3200400" cy="17686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 Status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CC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pic>
        <p:nvPicPr>
          <p:cNvPr id="5" name="Picture 4" descr="super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4001" y="0"/>
            <a:ext cx="480999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4276" name="WordArt 4"/>
          <p:cNvSpPr>
            <a:spLocks noChangeArrowheads="1" noChangeShapeType="1" noTextEdit="1"/>
          </p:cNvSpPr>
          <p:nvPr/>
        </p:nvSpPr>
        <p:spPr bwMode="auto">
          <a:xfrm>
            <a:off x="407739" y="370118"/>
            <a:ext cx="5601154" cy="8654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Profile of the effect</a:t>
            </a:r>
            <a:endParaRPr lang="en-IE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pic>
        <p:nvPicPr>
          <p:cNvPr id="5" name="Picture 4" descr="fig-profi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747" y="1665514"/>
            <a:ext cx="5895068" cy="39624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2319" y="5617023"/>
            <a:ext cx="1426029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/>
              <a:t>Vacuum </a:t>
            </a:r>
          </a:p>
          <a:p>
            <a:r>
              <a:rPr lang="en-IE" dirty="0" smtClean="0"/>
              <a:t>dominated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2405731" y="5627909"/>
            <a:ext cx="2090071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/>
              <a:t>Transition region </a:t>
            </a:r>
          </a:p>
          <a:p>
            <a:r>
              <a:rPr lang="en-IE" dirty="0" smtClean="0"/>
              <a:t>resonance turn on</a:t>
            </a:r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6559095" y="589196"/>
            <a:ext cx="2100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0000"/>
                </a:solidFill>
              </a:rPr>
              <a:t>M. </a:t>
            </a:r>
            <a:r>
              <a:rPr lang="en-IE" i="1" dirty="0" err="1" smtClean="0">
                <a:solidFill>
                  <a:srgbClr val="FF0000"/>
                </a:solidFill>
              </a:rPr>
              <a:t>Maltoni</a:t>
            </a:r>
            <a:r>
              <a:rPr lang="en-IE" i="1" dirty="0" smtClean="0">
                <a:solidFill>
                  <a:srgbClr val="FF0000"/>
                </a:solidFill>
              </a:rPr>
              <a:t>, A.Y.S. </a:t>
            </a:r>
          </a:p>
          <a:p>
            <a:r>
              <a:rPr lang="en-IE" i="1" dirty="0" smtClean="0">
                <a:solidFill>
                  <a:srgbClr val="FF0000"/>
                </a:solidFill>
              </a:rPr>
              <a:t>to appear</a:t>
            </a:r>
            <a:endParaRPr lang="en-IE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3758" y="5617023"/>
            <a:ext cx="21603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dirty="0" smtClean="0"/>
              <a:t>Matter dominated</a:t>
            </a:r>
          </a:p>
          <a:p>
            <a:r>
              <a:rPr lang="en-IE" dirty="0" smtClean="0"/>
              <a:t> region</a:t>
            </a:r>
            <a:endParaRPr lang="en-IE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957922" y="2971834"/>
            <a:ext cx="526869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037161" y="2515414"/>
            <a:ext cx="2074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best fit value </a:t>
            </a:r>
          </a:p>
          <a:p>
            <a:r>
              <a:rPr lang="en-IE" dirty="0" smtClean="0"/>
              <a:t>from  solar data</a:t>
            </a:r>
            <a:endParaRPr lang="en-IE" dirty="0"/>
          </a:p>
        </p:txBody>
      </p:sp>
      <p:sp>
        <p:nvSpPr>
          <p:cNvPr id="19" name="TextBox 18"/>
          <p:cNvSpPr txBox="1"/>
          <p:nvPr/>
        </p:nvSpPr>
        <p:spPr>
          <a:xfrm>
            <a:off x="7119244" y="3180111"/>
            <a:ext cx="179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best global fit </a:t>
            </a:r>
            <a:endParaRPr lang="en-IE" dirty="0"/>
          </a:p>
        </p:txBody>
      </p:sp>
      <p:sp>
        <p:nvSpPr>
          <p:cNvPr id="20" name="TextBox 19"/>
          <p:cNvSpPr txBox="1"/>
          <p:nvPr/>
        </p:nvSpPr>
        <p:spPr>
          <a:xfrm>
            <a:off x="4114801" y="3276601"/>
            <a:ext cx="95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>
                <a:solidFill>
                  <a:srgbClr val="FF0000"/>
                </a:solidFill>
              </a:rPr>
              <a:t>upturn</a:t>
            </a:r>
            <a:endParaRPr lang="en-IE" sz="1600" dirty="0">
              <a:solidFill>
                <a:srgbClr val="FF0000"/>
              </a:solidFill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6444319" y="1652956"/>
            <a:ext cx="23572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for two different values of  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21</a:t>
            </a:r>
            <a:r>
              <a:rPr lang="en-US" sz="2000" baseline="30000" dirty="0" smtClean="0"/>
              <a:t>2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151903" y="5290475"/>
            <a:ext cx="1959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Reconstructed  exp. points for </a:t>
            </a:r>
          </a:p>
          <a:p>
            <a:r>
              <a:rPr lang="en-IE" dirty="0" smtClean="0"/>
              <a:t>SK, SNO and BOREXINO</a:t>
            </a:r>
          </a:p>
          <a:p>
            <a:r>
              <a:rPr lang="en-IE" dirty="0" smtClean="0"/>
              <a:t>at high energies</a:t>
            </a:r>
            <a:endParaRPr lang="en-IE" dirty="0"/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476977" y="2688771"/>
            <a:ext cx="53841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6476977" y="3375663"/>
            <a:ext cx="53841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Down Arrow 22"/>
          <p:cNvSpPr/>
          <p:nvPr/>
        </p:nvSpPr>
        <p:spPr bwMode="auto">
          <a:xfrm>
            <a:off x="963837" y="1398817"/>
            <a:ext cx="407761" cy="417429"/>
          </a:xfrm>
          <a:prstGeom prst="downArrow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-4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521612" y="192588"/>
            <a:ext cx="3691573" cy="14741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 Upturn?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pic>
        <p:nvPicPr>
          <p:cNvPr id="6" name="Picture 5" descr="fig-profile.png"/>
          <p:cNvPicPr>
            <a:picLocks noChangeAspect="1"/>
          </p:cNvPicPr>
          <p:nvPr/>
        </p:nvPicPr>
        <p:blipFill>
          <a:blip r:embed="rId2" cstate="print"/>
          <a:srcRect l="59055" t="39055" b="5039"/>
          <a:stretch>
            <a:fillRect/>
          </a:stretch>
        </p:blipFill>
        <p:spPr>
          <a:xfrm>
            <a:off x="1469985" y="1701474"/>
            <a:ext cx="5903087" cy="49949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24627" y="2376098"/>
            <a:ext cx="1620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olidFill>
                  <a:srgbClr val="0033CC"/>
                </a:solidFill>
              </a:rPr>
              <a:t>Best global</a:t>
            </a:r>
            <a:endParaRPr lang="en-IE" sz="2000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9984" y="3507124"/>
            <a:ext cx="1481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olidFill>
                  <a:srgbClr val="FF0000"/>
                </a:solidFill>
              </a:rPr>
              <a:t>Solar only</a:t>
            </a:r>
            <a:endParaRPr lang="en-IE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3415" y="4155306"/>
            <a:ext cx="10880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800" dirty="0" smtClean="0">
                <a:solidFill>
                  <a:srgbClr val="7030A0"/>
                </a:solidFill>
              </a:rPr>
              <a:t>SNO</a:t>
            </a:r>
            <a:endParaRPr lang="en-IE" sz="2800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6874" y="3022309"/>
            <a:ext cx="82179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800" dirty="0" smtClean="0">
                <a:solidFill>
                  <a:srgbClr val="33CC33"/>
                </a:solidFill>
              </a:rPr>
              <a:t>SK</a:t>
            </a:r>
            <a:endParaRPr lang="en-IE" sz="2800" dirty="0">
              <a:solidFill>
                <a:srgbClr val="33CC3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64998" y="4155306"/>
            <a:ext cx="1278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SNO+</a:t>
            </a:r>
            <a:endParaRPr lang="en-I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10567</TotalTime>
  <Words>2609</Words>
  <Application>Microsoft Office PowerPoint</Application>
  <PresentationFormat>On-screen Show (4:3)</PresentationFormat>
  <Paragraphs>579</Paragraphs>
  <Slides>49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</vt:vector>
  </TitlesOfParts>
  <Company>ictp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smirnov</dc:creator>
  <cp:lastModifiedBy>Smirnov</cp:lastModifiedBy>
  <cp:revision>610</cp:revision>
  <dcterms:created xsi:type="dcterms:W3CDTF">2002-07-02T21:36:52Z</dcterms:created>
  <dcterms:modified xsi:type="dcterms:W3CDTF">2015-07-20T07:05:27Z</dcterms:modified>
</cp:coreProperties>
</file>