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0"/>
  </p:notesMasterIdLst>
  <p:sldIdLst>
    <p:sldId id="257" r:id="rId2"/>
    <p:sldId id="919" r:id="rId3"/>
    <p:sldId id="330" r:id="rId4"/>
    <p:sldId id="331" r:id="rId5"/>
    <p:sldId id="332" r:id="rId6"/>
    <p:sldId id="333" r:id="rId7"/>
    <p:sldId id="306" r:id="rId8"/>
    <p:sldId id="915" r:id="rId9"/>
    <p:sldId id="917" r:id="rId10"/>
    <p:sldId id="920" r:id="rId11"/>
    <p:sldId id="921" r:id="rId12"/>
    <p:sldId id="922" r:id="rId13"/>
    <p:sldId id="261" r:id="rId14"/>
    <p:sldId id="311" r:id="rId15"/>
    <p:sldId id="307" r:id="rId16"/>
    <p:sldId id="312" r:id="rId17"/>
    <p:sldId id="825" r:id="rId18"/>
    <p:sldId id="826" r:id="rId19"/>
    <p:sldId id="832" r:id="rId20"/>
    <p:sldId id="827" r:id="rId21"/>
    <p:sldId id="317" r:id="rId22"/>
    <p:sldId id="324" r:id="rId23"/>
    <p:sldId id="828" r:id="rId24"/>
    <p:sldId id="833" r:id="rId25"/>
    <p:sldId id="313" r:id="rId26"/>
    <p:sldId id="325" r:id="rId27"/>
    <p:sldId id="359" r:id="rId28"/>
    <p:sldId id="923" r:id="rId29"/>
    <p:sldId id="935" r:id="rId30"/>
    <p:sldId id="264" r:id="rId31"/>
    <p:sldId id="265" r:id="rId32"/>
    <p:sldId id="535" r:id="rId33"/>
    <p:sldId id="266" r:id="rId34"/>
    <p:sldId id="267" r:id="rId35"/>
    <p:sldId id="268" r:id="rId36"/>
    <p:sldId id="269" r:id="rId37"/>
    <p:sldId id="270" r:id="rId38"/>
    <p:sldId id="271" r:id="rId39"/>
    <p:sldId id="936" r:id="rId40"/>
    <p:sldId id="274" r:id="rId41"/>
    <p:sldId id="272" r:id="rId42"/>
    <p:sldId id="286" r:id="rId43"/>
    <p:sldId id="895" r:id="rId44"/>
    <p:sldId id="884" r:id="rId45"/>
    <p:sldId id="300" r:id="rId46"/>
    <p:sldId id="930" r:id="rId47"/>
    <p:sldId id="931" r:id="rId48"/>
    <p:sldId id="932" r:id="rId49"/>
    <p:sldId id="933" r:id="rId50"/>
    <p:sldId id="925" r:id="rId51"/>
    <p:sldId id="926" r:id="rId52"/>
    <p:sldId id="273" r:id="rId53"/>
    <p:sldId id="928" r:id="rId54"/>
    <p:sldId id="929" r:id="rId55"/>
    <p:sldId id="510" r:id="rId56"/>
    <p:sldId id="530" r:id="rId57"/>
    <p:sldId id="310" r:id="rId58"/>
    <p:sldId id="322" r:id="rId59"/>
    <p:sldId id="918" r:id="rId60"/>
    <p:sldId id="314" r:id="rId61"/>
    <p:sldId id="316" r:id="rId62"/>
    <p:sldId id="319" r:id="rId63"/>
    <p:sldId id="318" r:id="rId64"/>
    <p:sldId id="910" r:id="rId65"/>
    <p:sldId id="911" r:id="rId66"/>
    <p:sldId id="320" r:id="rId67"/>
    <p:sldId id="323" r:id="rId68"/>
    <p:sldId id="309" r:id="rId6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2" userDrawn="1">
          <p15:clr>
            <a:srgbClr val="A4A3A4"/>
          </p15:clr>
        </p15:guide>
        <p15:guide id="2" pos="5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A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17"/>
    <p:restoredTop sz="96281"/>
  </p:normalViewPr>
  <p:slideViewPr>
    <p:cSldViewPr snapToGrid="0" snapToObjects="1" showGuides="1">
      <p:cViewPr varScale="1">
        <p:scale>
          <a:sx n="95" d="100"/>
          <a:sy n="95" d="100"/>
        </p:scale>
        <p:origin x="360" y="176"/>
      </p:cViewPr>
      <p:guideLst>
        <p:guide orient="horz" pos="482"/>
        <p:guide pos="50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430F90-CB0F-F141-85E5-1DC044E7E401}" type="datetimeFigureOut">
              <a:rPr lang="en-US" smtClean="0"/>
              <a:t>1/26/23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5984E6-75CE-3C43-B44B-F557E17F475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520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acd4e9f568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acd4e9f568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4950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9ffc51ff9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9ffc51ff9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8122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ac7fdacb35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ac7fdacb35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75129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EFD1AF-1D16-5540-912C-86C0171618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Lucida Grande" panose="020B06000405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Grande" panose="020B0600040502020204" pitchFamily="34" charset="0"/>
              <a:ea typeface="+mn-ea"/>
              <a:cs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4642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Spell out ICPC. The three detector geometries developed by the </a:t>
            </a:r>
            <a:r>
              <a:rPr lang="en-US" dirty="0" err="1"/>
              <a:t>Majorana</a:t>
            </a:r>
            <a:r>
              <a:rPr lang="en-US" dirty="0"/>
              <a:t>, GERDA, and LEGEND collaborations. The mass of ICPC detectors is up to a factor 3 larger than that of its predecessors. 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EFD1AF-1D16-5540-912C-86C0171618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Lucida Grande" panose="020B06000405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Grande" panose="020B0600040502020204" pitchFamily="34" charset="0"/>
              <a:ea typeface="+mn-ea"/>
              <a:cs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5681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EFD1AF-1D16-5540-912C-86C0171618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Lucida Grande" panose="020B06000405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Grande" panose="020B0600040502020204" pitchFamily="34" charset="0"/>
              <a:ea typeface="+mn-ea"/>
              <a:cs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890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g1a2b3a90827_0_7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1" name="Google Shape;1171;g1a2b3a90827_0_7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1a0ab376638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7" name="Google Shape;1187;g1a0ab376638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g1a0ab376638_0_5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3" name="Google Shape;1203;g1a0ab376638_0_5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ac8ce4d90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ac8ce4d904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2400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a2f976bf4b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a2f976bf4b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4594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132CC-A20A-684C-9A23-E59E338E338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78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a2f976bf4b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a2f976bf4b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1175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a2f976bf4b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a2f976bf4b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2926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a2f976bf4b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a2f976bf4b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3303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a2f976bf4b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a2f976bf4b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8419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a14e91aac0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a14e91aac0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5819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42BD9A-8B45-1848-8666-90F1D10365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C74B19B-99B1-A541-93AE-3B8FBA34F0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334B5C8-2752-9F44-91BD-1531A7C8A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5/31/22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657E7B3-8CBB-9E43-A1B8-006E7D7ED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Neutrino 2022 - S. Schönert, TUM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74E22F2-2187-8B47-9524-7F9E3C68A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A119-85E7-F744-AC11-63D8821F62E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649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2D806C-71D0-9345-8ED1-491E1BCF0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6C62C8D-1B4F-CE43-A1F6-67D5A2798E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FB90095-0929-7145-8EE0-6E4FD2F4D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5/31/22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EDCDE1-1C91-E84E-9CF9-E4F510A88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Neutrino 2022 - S. Schönert, TUM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1DA72E6-8F16-D040-BD3D-C84F8CB0C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A119-85E7-F744-AC11-63D8821F62E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6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9A1D2EF-2E45-C247-80B3-63B01A73A3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D574A82-DA90-3E4B-A7C8-878745CC09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3C687C-CFEE-1140-AAA6-3E6A1D7FC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5/31/22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8C54A2-287C-1348-AA7D-350DE48C5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Neutrino 2022 - S. Schönert, TUM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25A24BE-A06A-CA49-8608-20BDA240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A119-85E7-F744-AC11-63D8821F62E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85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600">
                <a:solidFill>
                  <a:srgbClr val="000000"/>
                </a:solidFill>
              </a:defRPr>
            </a:lvl1pPr>
            <a:lvl2pPr marL="1219170" lvl="1" indent="-406390"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600">
                <a:solidFill>
                  <a:srgbClr val="000000"/>
                </a:solidFill>
              </a:defRPr>
            </a:lvl2pPr>
            <a:lvl3pPr marL="1828754" lvl="2" indent="-406390"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600">
                <a:solidFill>
                  <a:srgbClr val="000000"/>
                </a:solidFill>
              </a:defRPr>
            </a:lvl3pPr>
            <a:lvl4pPr marL="2438339" lvl="3" indent="-406390"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600">
                <a:solidFill>
                  <a:srgbClr val="000000"/>
                </a:solidFill>
              </a:defRPr>
            </a:lvl4pPr>
            <a:lvl5pPr marL="3047924" lvl="4" indent="-406390"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600">
                <a:solidFill>
                  <a:srgbClr val="000000"/>
                </a:solidFill>
              </a:defRPr>
            </a:lvl5pPr>
            <a:lvl6pPr marL="3657509" lvl="5" indent="-406390"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600">
                <a:solidFill>
                  <a:srgbClr val="000000"/>
                </a:solidFill>
              </a:defRPr>
            </a:lvl6pPr>
            <a:lvl7pPr marL="4267093" lvl="6" indent="-406390"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600">
                <a:solidFill>
                  <a:srgbClr val="000000"/>
                </a:solidFill>
              </a:defRPr>
            </a:lvl7pPr>
            <a:lvl8pPr marL="4876678" lvl="7" indent="-406390"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600">
                <a:solidFill>
                  <a:srgbClr val="000000"/>
                </a:solidFill>
              </a:defRPr>
            </a:lvl8pPr>
            <a:lvl9pPr marL="5486263" lvl="8" indent="-406390">
              <a:spcBef>
                <a:spcPts val="1067"/>
              </a:spcBef>
              <a:spcAft>
                <a:spcPts val="1067"/>
              </a:spcAft>
              <a:buClr>
                <a:srgbClr val="000000"/>
              </a:buClr>
              <a:buSzPts val="1200"/>
              <a:buChar char="■"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1801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F620A-4292-4D15-B6F9-4A1E80A30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044BB-8B7E-4F00-85BF-88F96AA30A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40542"/>
            <a:ext cx="5181600" cy="503642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81CA9A-4B8B-482C-B74D-E91AE1114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40542"/>
            <a:ext cx="5181600" cy="50364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5024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7E4529-EC48-9643-8DDC-668BA0506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00" y="106962"/>
            <a:ext cx="10308771" cy="6371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65269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9600" y="1192324"/>
            <a:ext cx="10972801" cy="416307"/>
          </a:xfrm>
          <a:prstGeom prst="rect">
            <a:avLst/>
          </a:prstGeom>
        </p:spPr>
        <p:txBody>
          <a:bodyPr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pc="-22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81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5933440" y="6185853"/>
            <a:ext cx="328931" cy="37877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513186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Textebene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9600" y="1192324"/>
            <a:ext cx="10972801" cy="416307"/>
          </a:xfrm>
          <a:prstGeom prst="rect">
            <a:avLst/>
          </a:prstGeom>
        </p:spPr>
        <p:txBody>
          <a:bodyPr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pc="-22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4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191783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05B0B3-5889-5E48-BDA4-7727198B1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683BE1-84F4-ED46-90BE-1DE12BAE9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/>
              <a:t>Mastertextformat bearbeiten
Zweite Ebene
Dritte Ebene
Vierte Ebene
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106D51E-87BD-B148-B228-95FFA263AD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465" y="6534766"/>
            <a:ext cx="711820" cy="365125"/>
          </a:xfrm>
        </p:spPr>
        <p:txBody>
          <a:bodyPr/>
          <a:lstStyle/>
          <a:p>
            <a:r>
              <a:rPr lang="de-DE" dirty="0"/>
              <a:t>1/27/23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772A319-AA9B-3F45-A2BA-06C9D1FED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8285" y="6534922"/>
            <a:ext cx="3270376" cy="365125"/>
          </a:xfrm>
        </p:spPr>
        <p:txBody>
          <a:bodyPr/>
          <a:lstStyle/>
          <a:p>
            <a:r>
              <a:rPr lang="en-US" dirty="0"/>
              <a:t>59. Bormio Winter Meeting- S. </a:t>
            </a:r>
            <a:r>
              <a:rPr lang="en-US" dirty="0" err="1"/>
              <a:t>Schönert</a:t>
            </a:r>
            <a:r>
              <a:rPr lang="en-US" dirty="0"/>
              <a:t>, TUM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D87A2E2-9935-D44D-A778-D48A0CCA3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6937" y="6523615"/>
            <a:ext cx="2743200" cy="365125"/>
          </a:xfrm>
        </p:spPr>
        <p:txBody>
          <a:bodyPr/>
          <a:lstStyle/>
          <a:p>
            <a:fld id="{2BB0A119-85E7-F744-AC11-63D8821F62E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92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2066FD-819A-6C4A-8C1E-C7D9705A2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8A2F5BE-5B0A-E54B-8290-D9A930DF67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Mastertextformat bearbeiten
Zweite Ebene
Dritte Ebene
Vierte Ebene
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4B73477-8E9C-EC4E-8311-B977528FF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5/31/22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C7359FB-965E-814C-A861-AF2A4FBC2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Neutrino 2022 - S. Schönert, TUM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99F9E77-D4C8-2F4E-B636-5DBC74D27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A119-85E7-F744-AC11-63D8821F62E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44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34F477-4EEB-1B49-AA07-C24B8077C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E7BA4D-28A7-DB46-AD19-F3A51E3BD8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38B66DB-864F-014F-A624-CB6FCE6B38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B96F231-413A-A54A-A841-AE87EC84B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5/31/22</a:t>
            </a:r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E9F5997-42DA-804F-A243-231D81876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Neutrino 2022 - S. Schönert, TUM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7B0444F-68C1-5F48-AE4B-F6D5B4D15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A119-85E7-F744-AC11-63D8821F62E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805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213D43-AFC5-8E4D-8F1D-4781E88AA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3B2DE24-29E6-F44B-BE19-3F895BE11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/>
              <a:t>Mastertextformat bearbeiten
Zweite Ebene
Dritte Ebene
Vierte Ebene
Fünfte Ebene</a:t>
            </a:r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B797A1B-C4AD-CE4A-9A87-D18C40EC2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9DBD77A-02D5-A348-9C48-4E1FA38AA9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/>
              <a:t>Mastertextformat bearbeiten
Zweite Ebene
Dritte Ebene
Vierte Ebene
Fünfte Ebene</a:t>
            </a:r>
            <a:endParaRPr lang="en-US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6A1220D-06C4-A745-A3A4-8C2DB56624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8B56C49-B891-0447-A3F9-0A54F9B93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5/31/22</a:t>
            </a:r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702E71E-DF7D-554D-ADB5-3EA46B46B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Neutrino 2022 - S. Schönert, TUM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9FD119A-6A94-AF42-A014-D621B8BD1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A119-85E7-F744-AC11-63D8821F62E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26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A0A7FF-B92C-FC44-92DE-DBF35047C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6E92D18-79C1-7E43-A3A1-1D7D7EE21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5/31/22</a:t>
            </a:r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C2B0FD1-5C7A-8343-954C-8D8698F71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Neutrino 2022 - S. Schönert, TUM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85F2EC6-0953-3141-98A1-8A4092575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A119-85E7-F744-AC11-63D8821F62E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33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C78814B-4605-BF44-82D8-EA7BBBD67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5/31/22</a:t>
            </a:r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0AEA9A4-E9DD-8843-9C92-F8E3537E7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Neutrino 2022 - S. Schönert, TUM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923DE57-077C-C249-83EC-D10CC4B4A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A119-85E7-F744-AC11-63D8821F62E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589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EE715D-7D87-2B42-ADD7-DFD944084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E9CECD6-637D-4E46-BC33-0C4FA20AA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de-DE"/>
              <a:t>Mastertextformat bearbeiten
Zweite Ebene
Dritte Ebene
Vierte Ebene
Fünfte Ebene</a:t>
            </a:r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A496910-36BF-3E42-B72A-C83E93AC7D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869598A-3F3C-724D-BF14-8845C2402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5/31/22</a:t>
            </a:r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1D1FD9B-DBD0-FA4C-A4F9-3719D624D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Neutrino 2022 - S. Schönert, TUM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8884637-DAA5-0047-918C-826B142FA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A119-85E7-F744-AC11-63D8821F62E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36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6A0CEA-8BEC-6249-9526-4C26F8E9C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89FE059-7B89-DA4D-93C1-E0DE2A08C4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C45587F-1BEA-344E-A005-21E73DC2B3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35D44D9-41A6-7E4D-8635-D92FCF335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5/31/22</a:t>
            </a:r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BB801BA-7948-434C-8C0A-5CA540F78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Neutrino 2022 - S. Schönert, TUM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A1B9E7C-976C-384F-88C7-CC26A79E2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A119-85E7-F744-AC11-63D8821F62E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46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F2968E8-55FC-BD44-AE8E-F7E46E762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68E15-4A8F-8646-A419-B15F51052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e-DE"/>
              <a:t>Mastertextformat bearbeiten
Zweite Ebene
Dritte Ebene
Vierte Ebene
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20687F1-9257-F446-AAC8-C137C78BAF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1/27/23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17F5880-1ACC-674C-A89A-9421F05252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59. Bormio Winter Meeting- S. </a:t>
            </a:r>
            <a:r>
              <a:rPr lang="en-US" dirty="0" err="1"/>
              <a:t>Schönert</a:t>
            </a:r>
            <a:r>
              <a:rPr lang="en-US" dirty="0"/>
              <a:t>, TUM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4C7F9FC-D599-C249-8CB5-5FB8607A69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0A119-85E7-F744-AC11-63D8821F62E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70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5.wmf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hyperlink" Target="https://indico.lip.pt/event/592/contributions/3402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tiff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hyperlink" Target="https://arxiv.org/abs/2001.10825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5.png"/><Relationship Id="rId5" Type="http://schemas.openxmlformats.org/officeDocument/2006/relationships/image" Target="../media/image83.png"/><Relationship Id="rId4" Type="http://schemas.openxmlformats.org/officeDocument/2006/relationships/image" Target="../media/image9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.png"/><Relationship Id="rId5" Type="http://schemas.openxmlformats.org/officeDocument/2006/relationships/image" Target="../media/image96.png"/><Relationship Id="rId4" Type="http://schemas.openxmlformats.org/officeDocument/2006/relationships/image" Target="../media/image9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5" Type="http://schemas.openxmlformats.org/officeDocument/2006/relationships/image" Target="../media/image101.png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6.tiff"/><Relationship Id="rId5" Type="http://schemas.openxmlformats.org/officeDocument/2006/relationships/image" Target="../media/image78.png"/><Relationship Id="rId4" Type="http://schemas.openxmlformats.org/officeDocument/2006/relationships/image" Target="../media/image11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png"/><Relationship Id="rId4" Type="http://schemas.openxmlformats.org/officeDocument/2006/relationships/image" Target="../media/image11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3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3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3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tiff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tiff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tiff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19"/>
          <p:cNvSpPr txBox="1"/>
          <p:nvPr/>
        </p:nvSpPr>
        <p:spPr>
          <a:xfrm>
            <a:off x="5534180" y="1597261"/>
            <a:ext cx="585727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defTabSz="825500" latinLnBrk="1" hangingPunct="0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Helvetica Light"/>
                <a:ea typeface="Regular"/>
                <a:cs typeface="Helvetica Light"/>
              </a:rPr>
              <a:t>The Quest for Majorana Neutrinos </a:t>
            </a:r>
          </a:p>
        </p:txBody>
      </p:sp>
      <p:sp>
        <p:nvSpPr>
          <p:cNvPr id="7" name="Textfeld 21"/>
          <p:cNvSpPr txBox="1"/>
          <p:nvPr/>
        </p:nvSpPr>
        <p:spPr>
          <a:xfrm>
            <a:off x="8903596" y="4222384"/>
            <a:ext cx="2537554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 latinLnBrk="1" hangingPunct="0"/>
            <a:r>
              <a:rPr lang="de-DE" sz="1400" dirty="0">
                <a:solidFill>
                  <a:schemeClr val="accent2">
                    <a:lumMod val="50000"/>
                  </a:schemeClr>
                </a:solidFill>
                <a:latin typeface="Helvetica Light"/>
                <a:ea typeface="Regular"/>
                <a:cs typeface="Helvetica Light"/>
              </a:rPr>
              <a:t>Stefan Schönert | TU München</a:t>
            </a:r>
          </a:p>
        </p:txBody>
      </p:sp>
      <p:sp>
        <p:nvSpPr>
          <p:cNvPr id="8" name="Textfeld 22"/>
          <p:cNvSpPr txBox="1"/>
          <p:nvPr/>
        </p:nvSpPr>
        <p:spPr>
          <a:xfrm>
            <a:off x="5895527" y="4712122"/>
            <a:ext cx="5545623" cy="320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defTabSz="825500" latinLnBrk="1" hangingPunct="0">
              <a:lnSpc>
                <a:spcPts val="1700"/>
              </a:lnSpc>
            </a:pPr>
            <a:r>
              <a:rPr lang="de-DE" sz="1400" dirty="0">
                <a:solidFill>
                  <a:schemeClr val="accent2">
                    <a:lumMod val="50000"/>
                  </a:schemeClr>
                </a:solidFill>
                <a:latin typeface="Helvetica Light"/>
                <a:ea typeface="Regular"/>
                <a:cs typeface="Helvetica Light"/>
              </a:rPr>
              <a:t>59.  International Winter Meeting on </a:t>
            </a:r>
            <a:r>
              <a:rPr lang="de-DE" sz="1400" dirty="0" err="1">
                <a:solidFill>
                  <a:schemeClr val="accent2">
                    <a:lumMod val="50000"/>
                  </a:schemeClr>
                </a:solidFill>
                <a:latin typeface="Helvetica Light"/>
                <a:ea typeface="Regular"/>
                <a:cs typeface="Helvetica Light"/>
              </a:rPr>
              <a:t>Nuclear</a:t>
            </a:r>
            <a:r>
              <a:rPr lang="de-DE" sz="1400" dirty="0">
                <a:solidFill>
                  <a:schemeClr val="accent2">
                    <a:lumMod val="50000"/>
                  </a:schemeClr>
                </a:solidFill>
                <a:latin typeface="Helvetica Light"/>
                <a:ea typeface="Regular"/>
                <a:cs typeface="Helvetica Light"/>
              </a:rPr>
              <a:t> Physics </a:t>
            </a:r>
          </a:p>
        </p:txBody>
      </p:sp>
      <p:sp>
        <p:nvSpPr>
          <p:cNvPr id="9" name="Textfeld 23"/>
          <p:cNvSpPr txBox="1"/>
          <p:nvPr/>
        </p:nvSpPr>
        <p:spPr>
          <a:xfrm>
            <a:off x="9419763" y="5356359"/>
            <a:ext cx="1971694" cy="75661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r" defTabSz="825500" latinLnBrk="1" hangingPunct="0">
              <a:lnSpc>
                <a:spcPts val="1700"/>
              </a:lnSpc>
            </a:pPr>
            <a:r>
              <a:rPr lang="de-DE" sz="1400" dirty="0" err="1">
                <a:solidFill>
                  <a:schemeClr val="accent2">
                    <a:lumMod val="50000"/>
                  </a:schemeClr>
                </a:solidFill>
                <a:latin typeface="Helvetica Light"/>
                <a:ea typeface="Regular"/>
                <a:cs typeface="Helvetica Light"/>
              </a:rPr>
              <a:t>January</a:t>
            </a:r>
            <a:r>
              <a:rPr lang="de-DE" sz="1400" dirty="0">
                <a:solidFill>
                  <a:schemeClr val="accent2">
                    <a:lumMod val="50000"/>
                  </a:schemeClr>
                </a:solidFill>
                <a:latin typeface="Helvetica Light"/>
                <a:ea typeface="Regular"/>
                <a:cs typeface="Helvetica Light"/>
              </a:rPr>
              <a:t> 23 – 27,   2023</a:t>
            </a:r>
          </a:p>
          <a:p>
            <a:pPr algn="r" defTabSz="825500" latinLnBrk="1" hangingPunct="0">
              <a:lnSpc>
                <a:spcPts val="1700"/>
              </a:lnSpc>
            </a:pPr>
            <a:r>
              <a:rPr lang="de-DE" sz="1400" dirty="0">
                <a:solidFill>
                  <a:schemeClr val="accent2">
                    <a:lumMod val="50000"/>
                  </a:schemeClr>
                </a:solidFill>
                <a:latin typeface="Helvetica Light"/>
                <a:ea typeface="Regular"/>
                <a:cs typeface="Helvetica Light"/>
              </a:rPr>
              <a:t> </a:t>
            </a:r>
          </a:p>
          <a:p>
            <a:pPr algn="r" defTabSz="825500" latinLnBrk="1" hangingPunct="0">
              <a:lnSpc>
                <a:spcPts val="1700"/>
              </a:lnSpc>
            </a:pPr>
            <a:r>
              <a:rPr lang="de-DE" sz="1400" dirty="0">
                <a:solidFill>
                  <a:schemeClr val="accent2">
                    <a:lumMod val="50000"/>
                  </a:schemeClr>
                </a:solidFill>
                <a:latin typeface="Helvetica Light"/>
                <a:ea typeface="Regular"/>
                <a:cs typeface="Helvetica Light"/>
              </a:rPr>
              <a:t>Bormio, </a:t>
            </a:r>
            <a:r>
              <a:rPr lang="de-DE" sz="1400" dirty="0" err="1">
                <a:solidFill>
                  <a:schemeClr val="accent2">
                    <a:lumMod val="50000"/>
                  </a:schemeClr>
                </a:solidFill>
                <a:latin typeface="Helvetica Light"/>
                <a:ea typeface="Regular"/>
                <a:cs typeface="Helvetica Light"/>
              </a:rPr>
              <a:t>Italy</a:t>
            </a:r>
            <a:endParaRPr lang="de-DE" sz="1400" dirty="0">
              <a:solidFill>
                <a:schemeClr val="accent2">
                  <a:lumMod val="50000"/>
                </a:schemeClr>
              </a:solidFill>
              <a:latin typeface="Helvetica Light"/>
              <a:ea typeface="Regular"/>
              <a:cs typeface="Helvetica Ligh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48734" y="5956740"/>
            <a:ext cx="2100057" cy="880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Bild 26" descr="logo_tu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369" y="6038510"/>
            <a:ext cx="664464" cy="664464"/>
          </a:xfrm>
          <a:prstGeom prst="rect">
            <a:avLst/>
          </a:prstGeom>
        </p:spPr>
      </p:pic>
      <p:pic>
        <p:nvPicPr>
          <p:cNvPr id="13" name="Bild 25" descr="sfb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450" y="6014229"/>
            <a:ext cx="1353312" cy="64008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FD05EC8-B70A-A949-94AF-74AC5BF2E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442" y="6133475"/>
            <a:ext cx="706179" cy="569499"/>
          </a:xfrm>
          <a:prstGeom prst="rect">
            <a:avLst/>
          </a:prstGeom>
        </p:spPr>
      </p:pic>
      <p:pic>
        <p:nvPicPr>
          <p:cNvPr id="3074" name="Picture 2" descr="59. International Winter Meeting on Nuclear Physics">
            <a:extLst>
              <a:ext uri="{FF2B5EF4-FFF2-40B4-BE49-F238E27FC236}">
                <a16:creationId xmlns:a16="http://schemas.microsoft.com/office/drawing/2014/main" id="{AA87EE92-8D3B-A9F2-0278-55598608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692" y="1264407"/>
            <a:ext cx="3111500" cy="367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32;p5">
            <a:extLst>
              <a:ext uri="{FF2B5EF4-FFF2-40B4-BE49-F238E27FC236}">
                <a16:creationId xmlns:a16="http://schemas.microsoft.com/office/drawing/2014/main" id="{304B18A7-0A34-FADC-FF3D-6434931A0E5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31218" y="6184331"/>
            <a:ext cx="544974" cy="424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3;p5">
            <a:extLst>
              <a:ext uri="{FF2B5EF4-FFF2-40B4-BE49-F238E27FC236}">
                <a16:creationId xmlns:a16="http://schemas.microsoft.com/office/drawing/2014/main" id="{03F3E7C9-FD89-BBFF-40D7-60C27F5CDFA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75546" y="6175259"/>
            <a:ext cx="928175" cy="479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1881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beta decay isotopes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6308" y="1161502"/>
            <a:ext cx="4471534" cy="308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448993" y="1882774"/>
            <a:ext cx="12280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even-even</a:t>
            </a:r>
            <a:r>
              <a:rPr lang="en-US" dirty="0"/>
              <a:t> 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191568" y="1928813"/>
            <a:ext cx="10486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odd-odd</a:t>
            </a:r>
            <a:r>
              <a:rPr lang="en-US"/>
              <a:t> </a:t>
            </a: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5199630" y="2146300"/>
            <a:ext cx="3603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H="1">
            <a:off x="5872731" y="2098674"/>
            <a:ext cx="5746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3512117" y="3650080"/>
            <a:ext cx="822326" cy="29962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 flipV="1">
            <a:off x="3512116" y="3380623"/>
            <a:ext cx="240498" cy="26945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" name="Group 12"/>
          <p:cNvGrpSpPr>
            <a:grpSpLocks/>
          </p:cNvGrpSpPr>
          <p:nvPr/>
        </p:nvGrpSpPr>
        <p:grpSpPr bwMode="auto">
          <a:xfrm rot="1415999">
            <a:off x="3501005" y="3415130"/>
            <a:ext cx="217487" cy="215900"/>
            <a:chOff x="476" y="3884"/>
            <a:chExt cx="136" cy="136"/>
          </a:xfrm>
        </p:grpSpPr>
        <p:sp>
          <p:nvSpPr>
            <p:cNvPr id="12" name="Line 13"/>
            <p:cNvSpPr>
              <a:spLocks noChangeShapeType="1"/>
            </p:cNvSpPr>
            <p:nvPr/>
          </p:nvSpPr>
          <p:spPr bwMode="auto">
            <a:xfrm>
              <a:off x="476" y="3884"/>
              <a:ext cx="136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 flipV="1">
              <a:off x="476" y="3884"/>
              <a:ext cx="136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5979093" y="3234703"/>
          <a:ext cx="4574608" cy="33749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48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09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87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2823">
                <a:tc>
                  <a:txBody>
                    <a:bodyPr/>
                    <a:lstStyle/>
                    <a:p>
                      <a:pPr algn="l"/>
                      <a:r>
                        <a:rPr lang="en-US" sz="1600" b="1" i="0" dirty="0">
                          <a:latin typeface="Helvetica"/>
                          <a:cs typeface="Helvetica"/>
                        </a:rPr>
                        <a:t>Isotope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i="0" dirty="0">
                          <a:latin typeface="Helvetica"/>
                          <a:cs typeface="Helvetica"/>
                        </a:rPr>
                        <a:t>Nat ab.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i="0" dirty="0">
                          <a:latin typeface="Helvetica"/>
                          <a:cs typeface="Helvetica"/>
                        </a:rPr>
                        <a:t>Q</a:t>
                      </a:r>
                      <a:r>
                        <a:rPr lang="en-US" sz="1600" b="1" i="0" baseline="-25000" dirty="0">
                          <a:latin typeface="Helvetica"/>
                          <a:cs typeface="Helvetica"/>
                        </a:rPr>
                        <a:t>ββ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823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baseline="30000" dirty="0">
                          <a:latin typeface="Helvetica Light"/>
                          <a:cs typeface="Helvetica Light"/>
                        </a:rPr>
                        <a:t>48</a:t>
                      </a:r>
                      <a:r>
                        <a:rPr lang="en-US" sz="1600" b="0" i="0" baseline="0" dirty="0">
                          <a:latin typeface="Helvetica Light"/>
                          <a:cs typeface="Helvetica Light"/>
                        </a:rPr>
                        <a:t>Ca</a:t>
                      </a:r>
                      <a:endParaRPr lang="en-US" sz="1600" b="0" i="0" baseline="30000" dirty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latin typeface="Helvetica Light"/>
                          <a:cs typeface="Helvetica Light"/>
                        </a:rPr>
                        <a:t>0.19 %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>
                          <a:latin typeface="Helvetica Light"/>
                          <a:cs typeface="Helvetica Light"/>
                        </a:rPr>
                        <a:t>4262.96(84) </a:t>
                      </a:r>
                      <a:r>
                        <a:rPr lang="en-US" sz="1600" b="0" i="0" dirty="0" err="1">
                          <a:latin typeface="Helvetica Light"/>
                          <a:cs typeface="Helvetica Light"/>
                        </a:rPr>
                        <a:t>keV</a:t>
                      </a:r>
                      <a:endParaRPr lang="en-US" sz="1600" b="0" i="0" baseline="-25000" dirty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823">
                <a:tc>
                  <a:txBody>
                    <a:bodyPr/>
                    <a:lstStyle/>
                    <a:p>
                      <a:r>
                        <a:rPr lang="en-US" sz="1600" b="0" i="0" baseline="30000" dirty="0">
                          <a:latin typeface="Helvetica"/>
                          <a:cs typeface="Helvetica"/>
                        </a:rPr>
                        <a:t>76</a:t>
                      </a:r>
                      <a:r>
                        <a:rPr lang="en-US" sz="1600" b="0" i="0" baseline="0" dirty="0">
                          <a:latin typeface="Helvetica"/>
                          <a:cs typeface="Helvetica"/>
                        </a:rPr>
                        <a:t>Ge</a:t>
                      </a:r>
                      <a:endParaRPr lang="en-US" sz="1600" b="0" i="0" baseline="300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latin typeface="Helvetica Light"/>
                          <a:cs typeface="Helvetica Light"/>
                        </a:rPr>
                        <a:t>7.6%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latin typeface="Helvetica Light"/>
                          <a:cs typeface="Helvetica Light"/>
                        </a:rPr>
                        <a:t>2039.04(16) </a:t>
                      </a:r>
                      <a:r>
                        <a:rPr lang="en-US" sz="1600" b="1" i="0" dirty="0" err="1">
                          <a:latin typeface="Helvetica Light"/>
                          <a:cs typeface="Helvetica Light"/>
                        </a:rPr>
                        <a:t>keV</a:t>
                      </a:r>
                      <a:endParaRPr lang="en-US" sz="1600" b="1" i="0" dirty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6357">
                <a:tc>
                  <a:txBody>
                    <a:bodyPr/>
                    <a:lstStyle/>
                    <a:p>
                      <a:r>
                        <a:rPr lang="en-US" sz="1600" b="1" i="0" baseline="30000" dirty="0">
                          <a:latin typeface="Helvetica Light"/>
                          <a:cs typeface="Helvetica Light"/>
                        </a:rPr>
                        <a:t>82</a:t>
                      </a:r>
                      <a:r>
                        <a:rPr lang="en-US" sz="1600" b="1" i="0" baseline="0" dirty="0">
                          <a:latin typeface="Helvetica Light"/>
                          <a:cs typeface="Helvetica Light"/>
                        </a:rPr>
                        <a:t>Se</a:t>
                      </a:r>
                      <a:endParaRPr lang="en-US" sz="1600" b="1" i="0" baseline="30000" dirty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latin typeface="Helvetica Light"/>
                          <a:cs typeface="Helvetica Light"/>
                        </a:rPr>
                        <a:t>8.7%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latin typeface="Helvetica Light"/>
                          <a:cs typeface="Helvetica Light"/>
                        </a:rPr>
                        <a:t>2997.9(3) </a:t>
                      </a:r>
                      <a:r>
                        <a:rPr lang="en-US" sz="1600" b="1" i="0" dirty="0" err="1">
                          <a:latin typeface="Helvetica Light"/>
                          <a:cs typeface="Helvetica Light"/>
                        </a:rPr>
                        <a:t>keV</a:t>
                      </a:r>
                      <a:endParaRPr lang="en-US" sz="1600" b="1" i="0" dirty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357">
                <a:tc>
                  <a:txBody>
                    <a:bodyPr/>
                    <a:lstStyle/>
                    <a:p>
                      <a:r>
                        <a:rPr lang="en-US" sz="1600" b="0" i="0" baseline="30000" dirty="0">
                          <a:latin typeface="Helvetica Light"/>
                          <a:cs typeface="Helvetica Light"/>
                        </a:rPr>
                        <a:t>96</a:t>
                      </a:r>
                      <a:r>
                        <a:rPr lang="en-US" sz="1600" b="0" i="0" baseline="0" dirty="0">
                          <a:latin typeface="Helvetica Light"/>
                          <a:cs typeface="Helvetica Light"/>
                        </a:rPr>
                        <a:t>Zr</a:t>
                      </a:r>
                      <a:endParaRPr lang="en-US" sz="1600" b="0" i="0" baseline="30000" dirty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Helvetica Light"/>
                          <a:cs typeface="Helvetica Light"/>
                        </a:rPr>
                        <a:t>2.8%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latin typeface="Helvetica Light"/>
                          <a:cs typeface="Helvetica Light"/>
                        </a:rPr>
                        <a:t>3356.097(86) </a:t>
                      </a:r>
                      <a:r>
                        <a:rPr lang="en-US" sz="1600" b="0" i="0" dirty="0" err="1">
                          <a:latin typeface="Helvetica Light"/>
                          <a:cs typeface="Helvetica Light"/>
                        </a:rPr>
                        <a:t>keV</a:t>
                      </a:r>
                      <a:endParaRPr lang="en-US" sz="1600" b="0" i="0" dirty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2823">
                <a:tc>
                  <a:txBody>
                    <a:bodyPr/>
                    <a:lstStyle/>
                    <a:p>
                      <a:r>
                        <a:rPr lang="en-US" sz="1600" b="1" i="0" baseline="30000" dirty="0">
                          <a:latin typeface="Helvetica Light"/>
                          <a:cs typeface="Helvetica Light"/>
                        </a:rPr>
                        <a:t>100</a:t>
                      </a:r>
                      <a:r>
                        <a:rPr lang="en-US" sz="1600" b="1" i="0" baseline="0" dirty="0">
                          <a:latin typeface="Helvetica Light"/>
                          <a:cs typeface="Helvetica Light"/>
                        </a:rPr>
                        <a:t>Mo</a:t>
                      </a:r>
                      <a:endParaRPr lang="en-US" sz="1600" b="1" i="0" baseline="30000" dirty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latin typeface="Helvetica Light"/>
                          <a:cs typeface="Helvetica Light"/>
                        </a:rPr>
                        <a:t>9.6%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latin typeface="Helvetica Light"/>
                          <a:cs typeface="Helvetica Light"/>
                        </a:rPr>
                        <a:t>3034.40(17) </a:t>
                      </a:r>
                      <a:r>
                        <a:rPr lang="en-US" sz="1600" b="1" i="0" dirty="0" err="1">
                          <a:latin typeface="Helvetica Light"/>
                          <a:cs typeface="Helvetica Light"/>
                        </a:rPr>
                        <a:t>keV</a:t>
                      </a:r>
                      <a:r>
                        <a:rPr lang="en-US" sz="1600" b="1" i="0" dirty="0">
                          <a:latin typeface="Helvetica Light"/>
                          <a:cs typeface="Helvetica Light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2823">
                <a:tc>
                  <a:txBody>
                    <a:bodyPr/>
                    <a:lstStyle/>
                    <a:p>
                      <a:r>
                        <a:rPr lang="en-US" sz="1600" b="0" i="0" baseline="30000" dirty="0">
                          <a:latin typeface="Helvetica Light"/>
                          <a:cs typeface="Helvetica Light"/>
                        </a:rPr>
                        <a:t>116</a:t>
                      </a:r>
                      <a:r>
                        <a:rPr lang="en-US" sz="1600" b="0" i="0" baseline="0" dirty="0">
                          <a:latin typeface="Helvetica Light"/>
                          <a:cs typeface="Helvetica Light"/>
                        </a:rPr>
                        <a:t>Cd</a:t>
                      </a:r>
                      <a:endParaRPr lang="en-US" sz="1600" b="0" i="0" baseline="30000" dirty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Helvetica Light"/>
                          <a:cs typeface="Helvetica Light"/>
                        </a:rPr>
                        <a:t>7.5%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latin typeface="Helvetica Light"/>
                          <a:cs typeface="Helvetica Light"/>
                        </a:rPr>
                        <a:t>2813.50(13) </a:t>
                      </a:r>
                      <a:r>
                        <a:rPr lang="en-US" sz="1600" b="0" i="0" dirty="0" err="1">
                          <a:latin typeface="Helvetica Light"/>
                          <a:cs typeface="Helvetica Light"/>
                        </a:rPr>
                        <a:t>keV</a:t>
                      </a:r>
                      <a:endParaRPr lang="en-US" sz="1600" b="0" i="0" dirty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2823">
                <a:tc>
                  <a:txBody>
                    <a:bodyPr/>
                    <a:lstStyle/>
                    <a:p>
                      <a:r>
                        <a:rPr lang="en-US" sz="1600" b="1" i="0" baseline="30000" dirty="0">
                          <a:latin typeface="Helvetica Light"/>
                          <a:cs typeface="Helvetica Light"/>
                        </a:rPr>
                        <a:t>130</a:t>
                      </a:r>
                      <a:r>
                        <a:rPr lang="en-US" sz="1600" b="1" i="0" baseline="0" dirty="0">
                          <a:latin typeface="Helvetica Light"/>
                          <a:cs typeface="Helvetica Light"/>
                        </a:rPr>
                        <a:t>Te</a:t>
                      </a:r>
                      <a:endParaRPr lang="en-US" sz="1600" b="1" i="0" baseline="30000" dirty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latin typeface="Helvetica Light"/>
                          <a:cs typeface="Helvetica Light"/>
                        </a:rPr>
                        <a:t>34.5%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latin typeface="Helvetica Light"/>
                          <a:cs typeface="Helvetica Light"/>
                        </a:rPr>
                        <a:t>2526.97(23) </a:t>
                      </a:r>
                      <a:r>
                        <a:rPr lang="en-US" sz="1600" b="1" i="0" dirty="0" err="1">
                          <a:latin typeface="Helvetica Light"/>
                          <a:cs typeface="Helvetica Light"/>
                        </a:rPr>
                        <a:t>keV</a:t>
                      </a:r>
                      <a:endParaRPr lang="en-US" sz="1600" b="1" i="0" dirty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2823">
                <a:tc>
                  <a:txBody>
                    <a:bodyPr/>
                    <a:lstStyle/>
                    <a:p>
                      <a:r>
                        <a:rPr lang="en-US" sz="1600" b="1" i="0" baseline="30000" dirty="0">
                          <a:latin typeface="Helvetica Light"/>
                          <a:cs typeface="Helvetica Light"/>
                        </a:rPr>
                        <a:t>136</a:t>
                      </a:r>
                      <a:r>
                        <a:rPr lang="en-US" sz="1600" b="1" i="0" baseline="0" dirty="0">
                          <a:latin typeface="Helvetica Light"/>
                          <a:cs typeface="Helvetica Light"/>
                        </a:rPr>
                        <a:t>Xe</a:t>
                      </a:r>
                      <a:endParaRPr lang="en-US" sz="1600" b="1" i="0" baseline="30000" dirty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latin typeface="Helvetica Light"/>
                          <a:cs typeface="Helvetica Light"/>
                        </a:rPr>
                        <a:t>8.9%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latin typeface="Helvetica Light"/>
                          <a:cs typeface="Helvetica Light"/>
                        </a:rPr>
                        <a:t>2457.83(37) </a:t>
                      </a:r>
                      <a:r>
                        <a:rPr lang="en-US" sz="1600" b="1" i="0" dirty="0" err="1">
                          <a:latin typeface="Helvetica Light"/>
                          <a:cs typeface="Helvetica Light"/>
                        </a:rPr>
                        <a:t>keV</a:t>
                      </a:r>
                      <a:endParaRPr lang="en-US" sz="1600" b="1" i="0" dirty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2823">
                <a:tc>
                  <a:txBody>
                    <a:bodyPr/>
                    <a:lstStyle/>
                    <a:p>
                      <a:r>
                        <a:rPr lang="en-US" sz="1600" b="0" i="0" baseline="30000" dirty="0">
                          <a:latin typeface="Helvetica Light"/>
                          <a:cs typeface="Helvetica Light"/>
                        </a:rPr>
                        <a:t>150</a:t>
                      </a:r>
                      <a:r>
                        <a:rPr lang="en-US" sz="1600" b="0" i="0" baseline="0" dirty="0">
                          <a:latin typeface="Helvetica Light"/>
                          <a:cs typeface="Helvetica Light"/>
                        </a:rPr>
                        <a:t>Nd</a:t>
                      </a:r>
                      <a:endParaRPr lang="en-US" sz="1600" b="0" i="0" baseline="30000" dirty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Helvetica Light"/>
                          <a:cs typeface="Helvetica Light"/>
                        </a:rPr>
                        <a:t>5.6%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latin typeface="Helvetica Light"/>
                          <a:cs typeface="Helvetica Light"/>
                        </a:rPr>
                        <a:t>3371.38(20) </a:t>
                      </a:r>
                      <a:r>
                        <a:rPr lang="en-US" sz="1600" b="0" i="0" dirty="0" err="1">
                          <a:latin typeface="Helvetica Light"/>
                          <a:cs typeface="Helvetica Light"/>
                        </a:rPr>
                        <a:t>keV</a:t>
                      </a:r>
                      <a:endParaRPr lang="en-US" sz="1600" b="0" i="0" dirty="0">
                        <a:latin typeface="Helvetica Light"/>
                        <a:cs typeface="Helvetica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9095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92073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0νββ decay and neutrino mass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2698" y="927100"/>
            <a:ext cx="3203802" cy="272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019801" y="2073944"/>
            <a:ext cx="21669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993300"/>
                </a:solidFill>
                <a:latin typeface="Helvetica Light"/>
                <a:cs typeface="Helvetica Light"/>
              </a:rPr>
              <a:t>Phase space integral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077200" y="2086644"/>
            <a:ext cx="23500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993300"/>
                </a:solidFill>
                <a:latin typeface="Helvetica Light"/>
                <a:cs typeface="Helvetica Light"/>
              </a:rPr>
              <a:t>Nuclear matrix element</a:t>
            </a: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H="1">
            <a:off x="6870700" y="1921544"/>
            <a:ext cx="228600" cy="24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Helvetica Light"/>
              <a:cs typeface="Helvetica Light"/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H="1" flipV="1">
            <a:off x="8534400" y="1934244"/>
            <a:ext cx="219075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Helvetica Light"/>
              <a:cs typeface="Helvetica Light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5943600" y="1464344"/>
          <a:ext cx="3746500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06280" imgH="279360" progId="Equation.3">
                  <p:embed/>
                </p:oleObj>
              </mc:Choice>
              <mc:Fallback>
                <p:oleObj name="Equation" r:id="rId3" imgW="2006280" imgH="279360" progId="Equation.3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1464344"/>
                        <a:ext cx="3746500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5943600" y="1059532"/>
            <a:ext cx="28344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993300"/>
                </a:solidFill>
                <a:latin typeface="Helvetica Light"/>
                <a:cs typeface="Helvetica Light"/>
              </a:rPr>
              <a:t>Expected decay rate</a:t>
            </a:r>
            <a:r>
              <a:rPr lang="en-US" dirty="0">
                <a:solidFill>
                  <a:srgbClr val="993300"/>
                </a:solidFill>
                <a:latin typeface="Helvetica Light"/>
                <a:cs typeface="Helvetica Light"/>
              </a:rPr>
              <a:t>:</a:t>
            </a:r>
            <a:r>
              <a:rPr lang="en-US" dirty="0">
                <a:latin typeface="Helvetica Light"/>
                <a:cs typeface="Helvetica Light"/>
              </a:rPr>
              <a:t>   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8077201" y="2561307"/>
            <a:ext cx="23608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993300"/>
                </a:solidFill>
                <a:latin typeface="Helvetica Light"/>
                <a:cs typeface="Helvetica Light"/>
              </a:rPr>
              <a:t>Effective neutrino mass</a:t>
            </a:r>
          </a:p>
        </p:txBody>
      </p:sp>
      <p:graphicFrame>
        <p:nvGraphicFramePr>
          <p:cNvPr id="12" name="Object 9"/>
          <p:cNvGraphicFramePr>
            <a:graphicFrameLocks noChangeAspect="1"/>
          </p:cNvGraphicFramePr>
          <p:nvPr/>
        </p:nvGraphicFramePr>
        <p:xfrm>
          <a:off x="5943601" y="2345407"/>
          <a:ext cx="1958975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91880" imgH="457200" progId="Equation.3">
                  <p:embed/>
                </p:oleObj>
              </mc:Choice>
              <mc:Fallback>
                <p:oleObj name="Equation" r:id="rId5" imgW="1091880" imgH="457200" progId="Equation.3">
                  <p:embed/>
                  <p:pic>
                    <p:nvPicPr>
                      <p:cNvPr id="12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1" y="2345407"/>
                        <a:ext cx="1958975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0"/>
          <p:cNvGraphicFramePr>
            <a:graphicFrameLocks noChangeAspect="1"/>
          </p:cNvGraphicFramePr>
          <p:nvPr/>
        </p:nvGraphicFramePr>
        <p:xfrm>
          <a:off x="5943600" y="3164557"/>
          <a:ext cx="457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28600" imgH="228600" progId="Equation.3">
                  <p:embed/>
                </p:oleObj>
              </mc:Choice>
              <mc:Fallback>
                <p:oleObj name="Equation" r:id="rId7" imgW="228600" imgH="228600" progId="Equation.3">
                  <p:embed/>
                  <p:pic>
                    <p:nvPicPr>
                      <p:cNvPr id="13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3164557"/>
                        <a:ext cx="4572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6440046" y="3186980"/>
            <a:ext cx="418408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993300"/>
                </a:solidFill>
                <a:latin typeface="Helvetica Light"/>
                <a:cs typeface="Helvetica Light"/>
              </a:rPr>
              <a:t>Elements of (complex) PMNS mixing matrix</a:t>
            </a:r>
          </a:p>
          <a:p>
            <a:pPr>
              <a:defRPr/>
            </a:pPr>
            <a:endParaRPr lang="en-US" sz="1600" dirty="0">
              <a:solidFill>
                <a:srgbClr val="993300"/>
              </a:solidFill>
              <a:latin typeface="Helvetica Light"/>
              <a:cs typeface="Helvetica Light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1350" y="3810001"/>
            <a:ext cx="4191000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3511550" y="6172200"/>
            <a:ext cx="1413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latin typeface="Helvetica Light"/>
                <a:cs typeface="Helvetica Light"/>
              </a:rPr>
              <a:t>Energy (keV)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 rot="16200000">
            <a:off x="1001853" y="4775786"/>
            <a:ext cx="14824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atin typeface="Helvetica Light"/>
                <a:cs typeface="Helvetica Light"/>
              </a:rPr>
              <a:t>arbitrary units</a:t>
            </a:r>
          </a:p>
        </p:txBody>
      </p:sp>
      <p:sp>
        <p:nvSpPr>
          <p:cNvPr id="18" name="Line 21"/>
          <p:cNvSpPr>
            <a:spLocks noChangeShapeType="1"/>
          </p:cNvSpPr>
          <p:nvPr/>
        </p:nvSpPr>
        <p:spPr bwMode="auto">
          <a:xfrm flipH="1">
            <a:off x="5564188" y="4237038"/>
            <a:ext cx="1101723" cy="919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Helvetica Light"/>
              <a:cs typeface="Helvetica Light"/>
            </a:endParaRPr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3038475" y="3919538"/>
            <a:ext cx="6866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993300"/>
                </a:solidFill>
                <a:latin typeface="Helvetica Light"/>
                <a:cs typeface="Helvetica Light"/>
              </a:rPr>
              <a:t>2</a:t>
            </a:r>
            <a:r>
              <a:rPr lang="en-US">
                <a:solidFill>
                  <a:srgbClr val="993300"/>
                </a:solidFill>
                <a:latin typeface="Helvetica Light"/>
                <a:cs typeface="Helvetica Light"/>
                <a:sym typeface="Symbol" charset="0"/>
              </a:rPr>
              <a:t></a:t>
            </a:r>
          </a:p>
        </p:txBody>
      </p:sp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4883150" y="4800600"/>
            <a:ext cx="6866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993300"/>
                </a:solidFill>
                <a:latin typeface="Helvetica Light"/>
                <a:cs typeface="Helvetica Light"/>
              </a:rPr>
              <a:t>0</a:t>
            </a:r>
            <a:r>
              <a:rPr lang="en-US">
                <a:solidFill>
                  <a:srgbClr val="993300"/>
                </a:solidFill>
                <a:latin typeface="Helvetica Light"/>
                <a:cs typeface="Helvetica Light"/>
                <a:sym typeface="Symbol" charset="0"/>
              </a:rPr>
              <a:t></a:t>
            </a: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6665911" y="3882015"/>
            <a:ext cx="3736976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u="sng" dirty="0">
                <a:latin typeface="Helvetica Light"/>
                <a:cs typeface="Helvetica Light"/>
              </a:rPr>
              <a:t>Experimental signatures:</a:t>
            </a:r>
            <a:r>
              <a:rPr lang="en-US" dirty="0">
                <a:latin typeface="Helvetica Light"/>
                <a:cs typeface="Helvetica Light"/>
              </a:rPr>
              <a:t> </a:t>
            </a:r>
          </a:p>
          <a:p>
            <a:pPr eaLnBrk="1" hangingPunct="1">
              <a:buFontTx/>
              <a:buChar char="•"/>
            </a:pPr>
            <a:r>
              <a:rPr lang="en-US" dirty="0">
                <a:solidFill>
                  <a:srgbClr val="993300"/>
                </a:solidFill>
                <a:latin typeface="Helvetica Light"/>
                <a:cs typeface="Helvetica Light"/>
              </a:rPr>
              <a:t> peak at Q</a:t>
            </a:r>
            <a:r>
              <a:rPr lang="en-US" baseline="-25000" dirty="0">
                <a:solidFill>
                  <a:srgbClr val="993300"/>
                </a:solidFill>
                <a:latin typeface="Helvetica Light"/>
                <a:cs typeface="Helvetica Light"/>
                <a:sym typeface="Symbol" charset="0"/>
              </a:rPr>
              <a:t> </a:t>
            </a:r>
          </a:p>
          <a:p>
            <a:pPr eaLnBrk="1" hangingPunct="1">
              <a:buFontTx/>
              <a:buChar char="•"/>
            </a:pPr>
            <a:r>
              <a:rPr lang="en-US" baseline="-25000" dirty="0">
                <a:solidFill>
                  <a:srgbClr val="993300"/>
                </a:solidFill>
                <a:latin typeface="Helvetica Light"/>
                <a:cs typeface="Helvetica Light"/>
                <a:sym typeface="Symbol" charset="0"/>
              </a:rPr>
              <a:t> </a:t>
            </a:r>
            <a:r>
              <a:rPr lang="en-US" dirty="0">
                <a:solidFill>
                  <a:srgbClr val="993300"/>
                </a:solidFill>
                <a:latin typeface="Helvetica Light"/>
                <a:cs typeface="Helvetica Light"/>
              </a:rPr>
              <a:t>two electrons from vertex</a:t>
            </a:r>
          </a:p>
          <a:p>
            <a:pPr eaLnBrk="1" hangingPunct="1"/>
            <a:r>
              <a:rPr lang="en-US" u="sng" dirty="0">
                <a:latin typeface="Helvetica Light"/>
                <a:cs typeface="Helvetica Light"/>
              </a:rPr>
              <a:t>Discovery would imply:</a:t>
            </a:r>
          </a:p>
          <a:p>
            <a:pPr eaLnBrk="1" hangingPunct="1">
              <a:buFontTx/>
              <a:buChar char="•"/>
            </a:pPr>
            <a:r>
              <a:rPr lang="en-US" dirty="0">
                <a:solidFill>
                  <a:srgbClr val="800000"/>
                </a:solidFill>
                <a:latin typeface="Helvetica Light"/>
                <a:cs typeface="Helvetica Light"/>
              </a:rPr>
              <a:t> lepton number violation ΔL = 2</a:t>
            </a:r>
          </a:p>
          <a:p>
            <a:pPr eaLnBrk="1" hangingPunct="1">
              <a:buFontTx/>
              <a:buChar char="•"/>
            </a:pPr>
            <a:r>
              <a:rPr lang="en-US" dirty="0">
                <a:solidFill>
                  <a:srgbClr val="800000"/>
                </a:solidFill>
                <a:latin typeface="Helvetica Light"/>
                <a:cs typeface="Helvetica Light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Helvetica Light"/>
                <a:cs typeface="Helvetica Light"/>
              </a:rPr>
              <a:t>ν’s</a:t>
            </a:r>
            <a:r>
              <a:rPr lang="en-US" dirty="0">
                <a:solidFill>
                  <a:srgbClr val="800000"/>
                </a:solidFill>
                <a:latin typeface="Helvetica Light"/>
                <a:cs typeface="Helvetica Light"/>
              </a:rPr>
              <a:t> have </a:t>
            </a:r>
            <a:r>
              <a:rPr lang="en-US" dirty="0" err="1">
                <a:solidFill>
                  <a:srgbClr val="800000"/>
                </a:solidFill>
                <a:latin typeface="Helvetica Light"/>
                <a:cs typeface="Helvetica Light"/>
              </a:rPr>
              <a:t>Majorana</a:t>
            </a:r>
            <a:r>
              <a:rPr lang="en-US" dirty="0">
                <a:solidFill>
                  <a:srgbClr val="800000"/>
                </a:solidFill>
                <a:latin typeface="Helvetica Light"/>
                <a:cs typeface="Helvetica Light"/>
              </a:rPr>
              <a:t> character </a:t>
            </a:r>
          </a:p>
          <a:p>
            <a:pPr eaLnBrk="1" hangingPunct="1">
              <a:buFontTx/>
              <a:buChar char="•"/>
            </a:pPr>
            <a:r>
              <a:rPr lang="en-US" dirty="0">
                <a:solidFill>
                  <a:srgbClr val="800000"/>
                </a:solidFill>
                <a:latin typeface="Helvetica Light"/>
                <a:cs typeface="Helvetica Light"/>
              </a:rPr>
              <a:t> mass scale</a:t>
            </a:r>
          </a:p>
          <a:p>
            <a:pPr eaLnBrk="1" hangingPunct="1">
              <a:buFontTx/>
              <a:buChar char="•"/>
            </a:pPr>
            <a:r>
              <a:rPr lang="en-US" dirty="0">
                <a:solidFill>
                  <a:srgbClr val="800000"/>
                </a:solidFill>
                <a:latin typeface="Helvetica Light"/>
                <a:cs typeface="Helvetica Light"/>
              </a:rPr>
              <a:t> physics beyond the standard model</a:t>
            </a:r>
            <a:endParaRPr lang="en-US" dirty="0">
              <a:solidFill>
                <a:srgbClr val="993300"/>
              </a:solidFill>
              <a:latin typeface="Helvetica Light"/>
              <a:cs typeface="Helvetica Ligh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19342" y="3882015"/>
            <a:ext cx="1709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 Light"/>
                <a:cs typeface="Helvetica Light"/>
              </a:rPr>
              <a:t>Ge-76: 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 Light"/>
                <a:cs typeface="Helvetica Light"/>
              </a:rPr>
              <a:t>Q</a:t>
            </a:r>
            <a:r>
              <a:rPr lang="en-US" baseline="-25000" dirty="0">
                <a:solidFill>
                  <a:schemeClr val="accent6">
                    <a:lumMod val="50000"/>
                  </a:schemeClr>
                </a:solidFill>
                <a:latin typeface="Helvetica Light"/>
                <a:cs typeface="Helvetica Light"/>
              </a:rPr>
              <a:t>ββ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 Light"/>
                <a:cs typeface="Helvetica Light"/>
              </a:rPr>
              <a:t>=2039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Helvetica Light"/>
                <a:cs typeface="Helvetica Light"/>
              </a:rPr>
              <a:t>keV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 Light"/>
                <a:cs typeface="Helvetica Ligh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5816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0</a:t>
            </a:r>
            <a:r>
              <a:rPr lang="en-US" dirty="0">
                <a:sym typeface="Symbol" charset="0"/>
              </a:rPr>
              <a:t>: </a:t>
            </a:r>
            <a:r>
              <a:rPr lang="en-US" dirty="0"/>
              <a:t>Range of </a:t>
            </a:r>
            <a:r>
              <a:rPr lang="it-IT" dirty="0">
                <a:solidFill>
                  <a:srgbClr val="CC3300"/>
                </a:solidFill>
                <a:cs typeface="Arial" charset="0"/>
              </a:rPr>
              <a:t>m</a:t>
            </a:r>
            <a:r>
              <a:rPr lang="it-IT" baseline="-25000" dirty="0">
                <a:solidFill>
                  <a:srgbClr val="CC3300"/>
                </a:solidFill>
                <a:cs typeface="Arial" charset="0"/>
              </a:rPr>
              <a:t>ee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/>
              <a:t>from </a:t>
            </a:r>
            <a:r>
              <a:rPr lang="it-IT" dirty="0" err="1"/>
              <a:t>oscillation</a:t>
            </a:r>
            <a:r>
              <a:rPr lang="it-IT" dirty="0"/>
              <a:t> </a:t>
            </a:r>
            <a:r>
              <a:rPr lang="it-IT" dirty="0" err="1"/>
              <a:t>experiments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926" y="2492375"/>
            <a:ext cx="6357753" cy="4225925"/>
          </a:xfrm>
          <a:prstGeom prst="rect">
            <a:avLst/>
          </a:prstGeom>
        </p:spPr>
      </p:pic>
      <p:grpSp>
        <p:nvGrpSpPr>
          <p:cNvPr id="27" name="Group 3"/>
          <p:cNvGrpSpPr>
            <a:grpSpLocks/>
          </p:cNvGrpSpPr>
          <p:nvPr/>
        </p:nvGrpSpPr>
        <p:grpSpPr bwMode="auto">
          <a:xfrm>
            <a:off x="1971676" y="3571875"/>
            <a:ext cx="2054225" cy="1016000"/>
            <a:chOff x="282" y="1600"/>
            <a:chExt cx="1294" cy="640"/>
          </a:xfrm>
        </p:grpSpPr>
        <p:sp>
          <p:nvSpPr>
            <p:cNvPr id="28" name="Text Box 4"/>
            <p:cNvSpPr txBox="1">
              <a:spLocks noChangeArrowheads="1"/>
            </p:cNvSpPr>
            <p:nvPr/>
          </p:nvSpPr>
          <p:spPr bwMode="auto">
            <a:xfrm>
              <a:off x="282" y="1600"/>
              <a:ext cx="980" cy="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  <a:latin typeface="Calibri"/>
                </a:rPr>
                <a:t>Goal of next </a:t>
              </a:r>
            </a:p>
            <a:p>
              <a:r>
                <a:rPr lang="en-US" sz="2000" dirty="0">
                  <a:solidFill>
                    <a:prstClr val="black"/>
                  </a:solidFill>
                  <a:latin typeface="Calibri"/>
                </a:rPr>
                <a:t>generation </a:t>
              </a:r>
            </a:p>
            <a:p>
              <a:r>
                <a:rPr lang="en-US" sz="2000" dirty="0">
                  <a:solidFill>
                    <a:prstClr val="black"/>
                  </a:solidFill>
                  <a:latin typeface="Calibri"/>
                </a:rPr>
                <a:t>experiments:</a:t>
              </a:r>
            </a:p>
          </p:txBody>
        </p:sp>
        <p:sp>
          <p:nvSpPr>
            <p:cNvPr id="29" name="Line 5"/>
            <p:cNvSpPr>
              <a:spLocks noChangeShapeType="1"/>
            </p:cNvSpPr>
            <p:nvPr/>
          </p:nvSpPr>
          <p:spPr bwMode="auto">
            <a:xfrm>
              <a:off x="1156" y="1979"/>
              <a:ext cx="420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1" name="Text Box 30"/>
          <p:cNvSpPr txBox="1">
            <a:spLocks noChangeArrowheads="1"/>
          </p:cNvSpPr>
          <p:nvPr/>
        </p:nvSpPr>
        <p:spPr bwMode="auto">
          <a:xfrm>
            <a:off x="2386013" y="1484314"/>
            <a:ext cx="69756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3200">
                <a:solidFill>
                  <a:srgbClr val="CC3300"/>
                </a:solidFill>
                <a:latin typeface="Calibri"/>
                <a:cs typeface="Arial" charset="0"/>
              </a:rPr>
              <a:t>m</a:t>
            </a:r>
            <a:r>
              <a:rPr lang="it-IT" sz="3200" baseline="-25000">
                <a:solidFill>
                  <a:srgbClr val="CC3300"/>
                </a:solidFill>
                <a:latin typeface="Calibri"/>
                <a:cs typeface="Arial" charset="0"/>
              </a:rPr>
              <a:t>ee </a:t>
            </a:r>
            <a:r>
              <a:rPr lang="it-IT" sz="3200">
                <a:solidFill>
                  <a:prstClr val="black"/>
                </a:solidFill>
                <a:latin typeface="Calibri"/>
              </a:rPr>
              <a:t>=  </a:t>
            </a:r>
            <a:r>
              <a:rPr lang="it-IT" sz="3200" b="1">
                <a:solidFill>
                  <a:prstClr val="black"/>
                </a:solidFill>
                <a:latin typeface="Calibri"/>
              </a:rPr>
              <a:t>f(</a:t>
            </a:r>
            <a:r>
              <a:rPr lang="it-IT" sz="3200" b="1">
                <a:solidFill>
                  <a:srgbClr val="CC3300"/>
                </a:solidFill>
                <a:latin typeface="Calibri"/>
              </a:rPr>
              <a:t>m</a:t>
            </a:r>
            <a:r>
              <a:rPr lang="it-IT" sz="3200" b="1" baseline="-25000">
                <a:solidFill>
                  <a:srgbClr val="CC3300"/>
                </a:solidFill>
                <a:latin typeface="Calibri"/>
              </a:rPr>
              <a:t>1</a:t>
            </a:r>
            <a:r>
              <a:rPr lang="it-IT" sz="3200" b="1">
                <a:solidFill>
                  <a:prstClr val="black"/>
                </a:solidFill>
                <a:latin typeface="Calibri"/>
              </a:rPr>
              <a:t>, </a:t>
            </a:r>
            <a:r>
              <a:rPr lang="en-US" sz="3200" b="1">
                <a:solidFill>
                  <a:srgbClr val="3399FF"/>
                </a:solidFill>
                <a:latin typeface="Calibri"/>
                <a:cs typeface="Arial" charset="0"/>
                <a:sym typeface="Symbol" charset="0"/>
              </a:rPr>
              <a:t>m²</a:t>
            </a:r>
            <a:r>
              <a:rPr lang="en-US" sz="3200" b="1" baseline="-25000">
                <a:solidFill>
                  <a:srgbClr val="3399FF"/>
                </a:solidFill>
                <a:latin typeface="Calibri"/>
                <a:cs typeface="Arial" charset="0"/>
                <a:sym typeface="Symbol" charset="0"/>
              </a:rPr>
              <a:t>sol</a:t>
            </a:r>
            <a:r>
              <a:rPr lang="en-US" sz="3200" b="1">
                <a:solidFill>
                  <a:srgbClr val="3399FF"/>
                </a:solidFill>
                <a:latin typeface="Calibri"/>
                <a:cs typeface="Arial" charset="0"/>
                <a:sym typeface="Symbol" charset="0"/>
              </a:rPr>
              <a:t>, m²</a:t>
            </a:r>
            <a:r>
              <a:rPr lang="en-US" sz="3200" b="1" baseline="-25000">
                <a:solidFill>
                  <a:srgbClr val="3399FF"/>
                </a:solidFill>
                <a:latin typeface="Calibri"/>
                <a:cs typeface="Arial" charset="0"/>
                <a:sym typeface="Symbol" charset="0"/>
              </a:rPr>
              <a:t>atm</a:t>
            </a:r>
            <a:r>
              <a:rPr lang="en-US" sz="3200" b="1">
                <a:solidFill>
                  <a:srgbClr val="3399FF"/>
                </a:solidFill>
                <a:latin typeface="Calibri"/>
                <a:cs typeface="Arial" charset="0"/>
                <a:sym typeface="Symbol" charset="0"/>
              </a:rPr>
              <a:t>, </a:t>
            </a:r>
            <a:r>
              <a:rPr lang="en-US" sz="3200" b="1" baseline="-25000">
                <a:solidFill>
                  <a:srgbClr val="3399FF"/>
                </a:solidFill>
                <a:latin typeface="Calibri"/>
                <a:cs typeface="Arial" charset="0"/>
                <a:sym typeface="Symbol" charset="0"/>
              </a:rPr>
              <a:t>12 </a:t>
            </a:r>
            <a:r>
              <a:rPr lang="en-US" sz="3200" b="1">
                <a:solidFill>
                  <a:srgbClr val="3399FF"/>
                </a:solidFill>
                <a:latin typeface="Calibri"/>
                <a:sym typeface="Symbol" charset="0"/>
              </a:rPr>
              <a:t>, </a:t>
            </a:r>
            <a:r>
              <a:rPr lang="en-US" sz="3200" b="1">
                <a:solidFill>
                  <a:srgbClr val="3399FF"/>
                </a:solidFill>
                <a:latin typeface="Calibri"/>
                <a:cs typeface="Arial" charset="0"/>
                <a:sym typeface="Symbol" charset="0"/>
              </a:rPr>
              <a:t></a:t>
            </a:r>
            <a:r>
              <a:rPr lang="en-US" sz="3200" b="1" baseline="-25000">
                <a:solidFill>
                  <a:srgbClr val="3399FF"/>
                </a:solidFill>
                <a:latin typeface="Calibri"/>
                <a:cs typeface="Arial" charset="0"/>
                <a:sym typeface="Symbol" charset="0"/>
              </a:rPr>
              <a:t>13</a:t>
            </a:r>
            <a:r>
              <a:rPr lang="en-US" sz="3200" b="1">
                <a:solidFill>
                  <a:prstClr val="black"/>
                </a:solidFill>
                <a:latin typeface="Calibri"/>
                <a:sym typeface="Symbol" charset="0"/>
              </a:rPr>
              <a:t>, </a:t>
            </a:r>
            <a:r>
              <a:rPr lang="en-US" sz="3200" b="1">
                <a:solidFill>
                  <a:srgbClr val="CC3300"/>
                </a:solidFill>
                <a:latin typeface="Calibri"/>
                <a:sym typeface="Symbol" charset="0"/>
              </a:rPr>
              <a:t>-</a:t>
            </a:r>
            <a:r>
              <a:rPr lang="en-US" sz="3200" b="1">
                <a:solidFill>
                  <a:prstClr val="black"/>
                </a:solidFill>
                <a:latin typeface="Calibri"/>
                <a:sym typeface="Symbol" charset="0"/>
              </a:rPr>
              <a:t>)</a:t>
            </a:r>
          </a:p>
        </p:txBody>
      </p:sp>
      <p:sp>
        <p:nvSpPr>
          <p:cNvPr id="32" name="AutoShape 31"/>
          <p:cNvSpPr>
            <a:spLocks/>
          </p:cNvSpPr>
          <p:nvPr/>
        </p:nvSpPr>
        <p:spPr bwMode="auto">
          <a:xfrm rot="16200000">
            <a:off x="6305552" y="302106"/>
            <a:ext cx="215900" cy="3614738"/>
          </a:xfrm>
          <a:prstGeom prst="leftBrace">
            <a:avLst>
              <a:gd name="adj1" fmla="val 16317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Text Box 32"/>
          <p:cNvSpPr txBox="1">
            <a:spLocks noChangeArrowheads="1"/>
          </p:cNvSpPr>
          <p:nvPr/>
        </p:nvSpPr>
        <p:spPr bwMode="auto">
          <a:xfrm>
            <a:off x="5448302" y="2125663"/>
            <a:ext cx="28614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Calibri"/>
              </a:rPr>
              <a:t>from oscillation experiments</a:t>
            </a:r>
          </a:p>
        </p:txBody>
      </p:sp>
      <p:grpSp>
        <p:nvGrpSpPr>
          <p:cNvPr id="37" name="Group 25"/>
          <p:cNvGrpSpPr>
            <a:grpSpLocks/>
          </p:cNvGrpSpPr>
          <p:nvPr/>
        </p:nvGrpSpPr>
        <p:grpSpPr bwMode="auto">
          <a:xfrm>
            <a:off x="5054601" y="4289426"/>
            <a:ext cx="1609725" cy="1592263"/>
            <a:chOff x="2232" y="2206"/>
            <a:chExt cx="1014" cy="1003"/>
          </a:xfrm>
        </p:grpSpPr>
        <p:sp>
          <p:nvSpPr>
            <p:cNvPr id="38" name="Line 26"/>
            <p:cNvSpPr>
              <a:spLocks noChangeShapeType="1"/>
            </p:cNvSpPr>
            <p:nvPr/>
          </p:nvSpPr>
          <p:spPr bwMode="auto">
            <a:xfrm flipV="1">
              <a:off x="2336" y="2206"/>
              <a:ext cx="0" cy="8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Line 27"/>
            <p:cNvSpPr>
              <a:spLocks noChangeShapeType="1"/>
            </p:cNvSpPr>
            <p:nvPr/>
          </p:nvSpPr>
          <p:spPr bwMode="auto">
            <a:xfrm flipV="1">
              <a:off x="2426" y="2886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Text Box 28"/>
            <p:cNvSpPr txBox="1">
              <a:spLocks noChangeArrowheads="1"/>
            </p:cNvSpPr>
            <p:nvPr/>
          </p:nvSpPr>
          <p:spPr bwMode="auto">
            <a:xfrm>
              <a:off x="2232" y="2976"/>
              <a:ext cx="101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prstClr val="black"/>
                  </a:solidFill>
                  <a:latin typeface="Calibri"/>
                </a:rPr>
                <a:t>Lower bounds</a:t>
              </a:r>
              <a:r>
                <a:rPr lang="en-US">
                  <a:solidFill>
                    <a:prstClr val="black"/>
                  </a:solidFill>
                  <a:latin typeface="Calibri"/>
                </a:rPr>
                <a:t>!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6454776" y="2719001"/>
            <a:ext cx="29096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Dell’Oro</a:t>
            </a:r>
            <a:r>
              <a:rPr lang="en-US" sz="1200" dirty="0"/>
              <a:t>, </a:t>
            </a:r>
            <a:r>
              <a:rPr lang="en-US" sz="1200" dirty="0" err="1"/>
              <a:t>Marcocci</a:t>
            </a:r>
            <a:r>
              <a:rPr lang="en-US" sz="1200" dirty="0"/>
              <a:t>, </a:t>
            </a:r>
            <a:r>
              <a:rPr lang="en-US" sz="1200" dirty="0" err="1"/>
              <a:t>Vissani</a:t>
            </a:r>
            <a:r>
              <a:rPr lang="en-US" sz="1200" dirty="0"/>
              <a:t>, PRD 90.033005 </a:t>
            </a:r>
          </a:p>
        </p:txBody>
      </p:sp>
      <p:sp>
        <p:nvSpPr>
          <p:cNvPr id="42" name="Line 19"/>
          <p:cNvSpPr>
            <a:spLocks noChangeShapeType="1"/>
          </p:cNvSpPr>
          <p:nvPr/>
        </p:nvSpPr>
        <p:spPr bwMode="auto">
          <a:xfrm flipH="1" flipV="1">
            <a:off x="8128000" y="4568824"/>
            <a:ext cx="920750" cy="11114"/>
          </a:xfrm>
          <a:prstGeom prst="line">
            <a:avLst/>
          </a:prstGeom>
          <a:noFill/>
          <a:ln w="28575">
            <a:solidFill>
              <a:srgbClr val="AD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20"/>
          <p:cNvSpPr txBox="1">
            <a:spLocks noChangeArrowheads="1"/>
          </p:cNvSpPr>
          <p:nvPr/>
        </p:nvSpPr>
        <p:spPr bwMode="auto">
          <a:xfrm>
            <a:off x="9059864" y="4430714"/>
            <a:ext cx="5829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1F497D"/>
                </a:solidFill>
                <a:latin typeface="Calibri"/>
              </a:rPr>
              <a:t>3σ CL</a:t>
            </a:r>
          </a:p>
        </p:txBody>
      </p:sp>
      <p:sp>
        <p:nvSpPr>
          <p:cNvPr id="44" name="Line 21"/>
          <p:cNvSpPr>
            <a:spLocks noChangeShapeType="1"/>
          </p:cNvSpPr>
          <p:nvPr/>
        </p:nvSpPr>
        <p:spPr bwMode="auto">
          <a:xfrm flipH="1">
            <a:off x="7556499" y="4987925"/>
            <a:ext cx="1492251" cy="0"/>
          </a:xfrm>
          <a:prstGeom prst="line">
            <a:avLst/>
          </a:prstGeom>
          <a:noFill/>
          <a:ln w="28575">
            <a:solidFill>
              <a:srgbClr val="74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Text Box 22"/>
          <p:cNvSpPr txBox="1">
            <a:spLocks noChangeArrowheads="1"/>
          </p:cNvSpPr>
          <p:nvPr/>
        </p:nvSpPr>
        <p:spPr bwMode="auto">
          <a:xfrm>
            <a:off x="9099550" y="4816476"/>
            <a:ext cx="125016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1F497D"/>
                </a:solidFill>
                <a:latin typeface="Calibri"/>
              </a:rPr>
              <a:t>Negligible </a:t>
            </a:r>
          </a:p>
          <a:p>
            <a:r>
              <a:rPr lang="en-US" sz="1600" dirty="0">
                <a:solidFill>
                  <a:srgbClr val="1F497D"/>
                </a:solidFill>
                <a:latin typeface="Calibri"/>
              </a:rPr>
              <a:t>errors from </a:t>
            </a:r>
          </a:p>
          <a:p>
            <a:r>
              <a:rPr lang="en-US" sz="1600" dirty="0">
                <a:solidFill>
                  <a:srgbClr val="1F497D"/>
                </a:solidFill>
                <a:latin typeface="Calibri"/>
              </a:rPr>
              <a:t>oscillations;</a:t>
            </a:r>
          </a:p>
          <a:p>
            <a:r>
              <a:rPr lang="en-US" sz="1600" dirty="0">
                <a:solidFill>
                  <a:srgbClr val="1F497D"/>
                </a:solidFill>
                <a:latin typeface="Calibri"/>
              </a:rPr>
              <a:t>width due to</a:t>
            </a:r>
          </a:p>
          <a:p>
            <a:r>
              <a:rPr lang="en-US" sz="1600" dirty="0">
                <a:solidFill>
                  <a:srgbClr val="1F497D"/>
                </a:solidFill>
                <a:latin typeface="Calibri"/>
              </a:rPr>
              <a:t>CP phases </a:t>
            </a:r>
          </a:p>
        </p:txBody>
      </p:sp>
      <p:sp>
        <p:nvSpPr>
          <p:cNvPr id="46" name="Line 23"/>
          <p:cNvSpPr>
            <a:spLocks noChangeShapeType="1"/>
          </p:cNvSpPr>
          <p:nvPr/>
        </p:nvSpPr>
        <p:spPr bwMode="auto">
          <a:xfrm flipH="1" flipV="1">
            <a:off x="8220869" y="4186238"/>
            <a:ext cx="792163" cy="382587"/>
          </a:xfrm>
          <a:prstGeom prst="line">
            <a:avLst/>
          </a:prstGeom>
          <a:noFill/>
          <a:ln w="28575">
            <a:solidFill>
              <a:srgbClr val="66FF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Line 24"/>
          <p:cNvSpPr>
            <a:spLocks noChangeShapeType="1"/>
          </p:cNvSpPr>
          <p:nvPr/>
        </p:nvSpPr>
        <p:spPr bwMode="auto">
          <a:xfrm flipH="1" flipV="1">
            <a:off x="7556500" y="4135436"/>
            <a:ext cx="1466851" cy="827089"/>
          </a:xfrm>
          <a:prstGeom prst="line">
            <a:avLst/>
          </a:prstGeom>
          <a:noFill/>
          <a:ln w="28575">
            <a:solidFill>
              <a:srgbClr val="0088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0B86F2E-4393-8548-9566-2C776E2295BC}"/>
              </a:ext>
            </a:extLst>
          </p:cNvPr>
          <p:cNvSpPr txBox="1"/>
          <p:nvPr/>
        </p:nvSpPr>
        <p:spPr>
          <a:xfrm rot="19778970">
            <a:off x="8536311" y="3177722"/>
            <a:ext cx="18133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 Light" panose="020B0403020202020204" pitchFamily="34" charset="0"/>
              </a:rPr>
              <a:t>quasi-degenerate</a:t>
            </a:r>
          </a:p>
        </p:txBody>
      </p:sp>
    </p:spTree>
    <p:extLst>
      <p:ext uri="{BB962C8B-B14F-4D97-AF65-F5344CB8AC3E}">
        <p14:creationId xmlns:p14="http://schemas.microsoft.com/office/powerpoint/2010/main" val="2736604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78626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Discovery probabilities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2188302" y="1058110"/>
            <a:ext cx="68247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632" indent="-285632">
              <a:buFont typeface="Arial"/>
              <a:buChar char="•"/>
            </a:pPr>
            <a:r>
              <a:rPr lang="en-US" sz="1600" dirty="0">
                <a:latin typeface="Helvetica Light"/>
                <a:cs typeface="Helvetica Light"/>
              </a:rPr>
              <a:t>Global Bayesian analysis including </a:t>
            </a:r>
            <a:r>
              <a:rPr lang="en-US" sz="1600" dirty="0" err="1">
                <a:latin typeface="Helvetica Light"/>
                <a:cs typeface="Helvetica Light"/>
              </a:rPr>
              <a:t>ν</a:t>
            </a:r>
            <a:r>
              <a:rPr lang="en-US" sz="1600" dirty="0">
                <a:latin typeface="Helvetica Light"/>
                <a:cs typeface="Helvetica Light"/>
              </a:rPr>
              <a:t>-oscillation, m</a:t>
            </a:r>
            <a:r>
              <a:rPr lang="en-US" sz="1600" baseline="-25000" dirty="0">
                <a:latin typeface="Helvetica Light"/>
                <a:cs typeface="Helvetica Light"/>
              </a:rPr>
              <a:t>β</a:t>
            </a:r>
            <a:r>
              <a:rPr lang="en-US" sz="1600" dirty="0">
                <a:latin typeface="Helvetica Light"/>
                <a:cs typeface="Helvetica Light"/>
              </a:rPr>
              <a:t> m</a:t>
            </a:r>
            <a:r>
              <a:rPr lang="en-US" sz="1600" baseline="-25000" dirty="0">
                <a:latin typeface="Helvetica Light"/>
                <a:cs typeface="Helvetica Light"/>
              </a:rPr>
              <a:t>ββ</a:t>
            </a:r>
            <a:r>
              <a:rPr lang="en-US" sz="1600" dirty="0">
                <a:latin typeface="Helvetica Light"/>
                <a:cs typeface="Helvetica Light"/>
              </a:rPr>
              <a:t>, </a:t>
            </a:r>
            <a:r>
              <a:rPr lang="en-US" sz="1600" dirty="0" err="1">
                <a:latin typeface="Helvetica Light"/>
                <a:cs typeface="Helvetica Light"/>
              </a:rPr>
              <a:t>Σ</a:t>
            </a:r>
            <a:endParaRPr lang="en-US" sz="1600" dirty="0">
              <a:latin typeface="Helvetica Light"/>
              <a:cs typeface="Helvetica Light"/>
            </a:endParaRPr>
          </a:p>
          <a:p>
            <a:pPr marL="285632" indent="-285632">
              <a:buFont typeface="Arial"/>
              <a:buChar char="•"/>
            </a:pPr>
            <a:r>
              <a:rPr lang="en-US" sz="1600" dirty="0">
                <a:latin typeface="Helvetica Light"/>
                <a:cs typeface="Helvetica Light"/>
              </a:rPr>
              <a:t>Priors: </a:t>
            </a:r>
          </a:p>
          <a:p>
            <a:pPr marL="742832" lvl="1" indent="-285632">
              <a:buFont typeface="Arial"/>
              <a:buChar char="•"/>
            </a:pPr>
            <a:r>
              <a:rPr lang="en-US" sz="1600" dirty="0" err="1">
                <a:latin typeface="Helvetica Light"/>
                <a:cs typeface="Helvetica Light"/>
              </a:rPr>
              <a:t>Majorana</a:t>
            </a:r>
            <a:r>
              <a:rPr lang="en-US" sz="1600" dirty="0">
                <a:latin typeface="Helvetica Light"/>
                <a:cs typeface="Helvetica Light"/>
              </a:rPr>
              <a:t> phases (flat)</a:t>
            </a:r>
          </a:p>
          <a:p>
            <a:pPr marL="742832" lvl="1" indent="-285632">
              <a:buFont typeface="Arial"/>
              <a:buChar char="•"/>
            </a:pPr>
            <a:r>
              <a:rPr lang="en-US" sz="1600" dirty="0">
                <a:latin typeface="Helvetica Light"/>
                <a:cs typeface="Helvetica Light"/>
              </a:rPr>
              <a:t>m</a:t>
            </a:r>
            <a:r>
              <a:rPr lang="en-US" sz="1600" baseline="-25000" dirty="0">
                <a:latin typeface="Helvetica Light"/>
                <a:cs typeface="Helvetica Light"/>
              </a:rPr>
              <a:t>1</a:t>
            </a:r>
            <a:r>
              <a:rPr lang="en-US" sz="1600" dirty="0">
                <a:latin typeface="Helvetica Light"/>
                <a:cs typeface="Helvetica Light"/>
              </a:rPr>
              <a:t> (scale invariant)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0524" y="2352370"/>
            <a:ext cx="3513667" cy="20843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4867" y="4171581"/>
            <a:ext cx="3309056" cy="20924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1309" y="2286001"/>
            <a:ext cx="4230682" cy="4093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00269" y="6546333"/>
            <a:ext cx="3462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Helvetica Light"/>
                <a:cs typeface="Helvetica Light"/>
              </a:rPr>
              <a:t>Agostini</a:t>
            </a:r>
            <a:r>
              <a:rPr lang="en-US" sz="1200" dirty="0">
                <a:latin typeface="Helvetica Light"/>
                <a:cs typeface="Helvetica Light"/>
              </a:rPr>
              <a:t>, </a:t>
            </a:r>
            <a:r>
              <a:rPr lang="en-US" sz="1200" dirty="0" err="1">
                <a:latin typeface="Helvetica Light"/>
                <a:cs typeface="Helvetica Light"/>
              </a:rPr>
              <a:t>Benato</a:t>
            </a:r>
            <a:r>
              <a:rPr lang="en-US" sz="1200" dirty="0">
                <a:latin typeface="Helvetica Light"/>
                <a:cs typeface="Helvetica Light"/>
              </a:rPr>
              <a:t>, </a:t>
            </a:r>
            <a:r>
              <a:rPr lang="en-US" sz="1200" dirty="0" err="1">
                <a:latin typeface="Helvetica Light"/>
                <a:cs typeface="Helvetica Light"/>
              </a:rPr>
              <a:t>Detwiler</a:t>
            </a:r>
            <a:r>
              <a:rPr lang="en-US" sz="1200" dirty="0">
                <a:latin typeface="Helvetica Light"/>
                <a:cs typeface="Helvetica Light"/>
              </a:rPr>
              <a:t> arXiv:1705.02996 </a:t>
            </a:r>
          </a:p>
        </p:txBody>
      </p:sp>
    </p:spTree>
    <p:extLst>
      <p:ext uri="{BB962C8B-B14F-4D97-AF65-F5344CB8AC3E}">
        <p14:creationId xmlns:p14="http://schemas.microsoft.com/office/powerpoint/2010/main" val="1745795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5BEF8E-97B8-C946-B254-2A887D10E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272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Helvetica Light" panose="020B0403020202020204" pitchFamily="34" charset="0"/>
              </a:rPr>
              <a:t>Ton-scale experiments for discovery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5E2A66-EA85-794D-9F25-58B0996F3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4333"/>
            <a:ext cx="10515600" cy="291046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200" dirty="0">
                <a:solidFill>
                  <a:prstClr val="black"/>
                </a:solidFill>
                <a:latin typeface="Calibri Light" panose="020F0302020204030204"/>
              </a:rPr>
              <a:t>Need to measure half-lives of up to 10</a:t>
            </a:r>
            <a:r>
              <a:rPr lang="en-US" sz="2200" baseline="30000" dirty="0">
                <a:solidFill>
                  <a:prstClr val="black"/>
                </a:solidFill>
                <a:latin typeface="Calibri Light" panose="020F0302020204030204"/>
              </a:rPr>
              <a:t>28</a:t>
            </a:r>
            <a:r>
              <a:rPr lang="en-US" sz="2200" dirty="0">
                <a:solidFill>
                  <a:prstClr val="black"/>
                </a:solidFill>
                <a:latin typeface="Calibri Light" panose="020F0302020204030204"/>
              </a:rPr>
              <a:t>  years </a:t>
            </a:r>
          </a:p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en-US" sz="2200" b="1" dirty="0">
                <a:solidFill>
                  <a:prstClr val="black"/>
                </a:solidFill>
                <a:latin typeface="Calibri Light" panose="020F0302020204030204"/>
              </a:rPr>
              <a:t>One decay</a:t>
            </a:r>
            <a:r>
              <a:rPr lang="en-US" sz="2200" dirty="0">
                <a:solidFill>
                  <a:prstClr val="black"/>
                </a:solidFill>
                <a:latin typeface="Calibri Light" panose="020F0302020204030204"/>
              </a:rPr>
              <a:t> per </a:t>
            </a:r>
            <a:r>
              <a:rPr lang="en-US" sz="2200" b="1" dirty="0">
                <a:solidFill>
                  <a:prstClr val="black"/>
                </a:solidFill>
                <a:latin typeface="Calibri Light" panose="020F0302020204030204"/>
              </a:rPr>
              <a:t>ton-year</a:t>
            </a:r>
            <a:r>
              <a:rPr lang="en-US" sz="2200" dirty="0">
                <a:solidFill>
                  <a:prstClr val="black"/>
                </a:solidFill>
                <a:latin typeface="Calibri Light" panose="020F0302020204030204"/>
              </a:rPr>
              <a:t> of material</a:t>
            </a:r>
          </a:p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en-US" sz="2200" dirty="0">
                <a:solidFill>
                  <a:prstClr val="black"/>
                </a:solidFill>
                <a:latin typeface="Calibri Light" panose="020F0302020204030204"/>
              </a:rPr>
              <a:t>Need many </a:t>
            </a:r>
            <a:r>
              <a:rPr lang="en-US" sz="2200" b="1" dirty="0">
                <a:solidFill>
                  <a:prstClr val="black"/>
                </a:solidFill>
                <a:latin typeface="Calibri Light" panose="020F0302020204030204"/>
              </a:rPr>
              <a:t>ton-years</a:t>
            </a:r>
            <a:r>
              <a:rPr lang="en-US" sz="2200" dirty="0">
                <a:solidFill>
                  <a:prstClr val="black"/>
                </a:solidFill>
                <a:latin typeface="Calibri Light" panose="020F0302020204030204"/>
              </a:rPr>
              <a:t> of data</a:t>
            </a:r>
          </a:p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en-US" sz="2200" dirty="0">
                <a:solidFill>
                  <a:prstClr val="black"/>
                </a:solidFill>
                <a:latin typeface="Calibri Light" panose="020F0302020204030204"/>
              </a:rPr>
              <a:t>Need extreme </a:t>
            </a:r>
            <a:r>
              <a:rPr lang="en-US" sz="2200" b="1" dirty="0">
                <a:solidFill>
                  <a:prstClr val="black"/>
                </a:solidFill>
                <a:latin typeface="Calibri Light" panose="020F0302020204030204"/>
              </a:rPr>
              <a:t>low background rate </a:t>
            </a:r>
            <a:r>
              <a:rPr lang="en-US" sz="2200" dirty="0">
                <a:solidFill>
                  <a:prstClr val="black"/>
                </a:solidFill>
                <a:latin typeface="Calibri Light" panose="020F0302020204030204"/>
              </a:rPr>
              <a:t>and best possible </a:t>
            </a:r>
            <a:r>
              <a:rPr lang="en-US" sz="2200" b="1" dirty="0">
                <a:solidFill>
                  <a:prstClr val="black"/>
                </a:solidFill>
                <a:latin typeface="Calibri Light" panose="020F0302020204030204"/>
              </a:rPr>
              <a:t>energy resolution</a:t>
            </a:r>
          </a:p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en-US" sz="2200" dirty="0">
                <a:solidFill>
                  <a:prstClr val="black"/>
                </a:solidFill>
                <a:latin typeface="Calibri Light" panose="020F0302020204030204"/>
              </a:rPr>
              <a:t>Need  to exploit </a:t>
            </a:r>
            <a:r>
              <a:rPr lang="en-US" sz="2200" b="1" dirty="0">
                <a:solidFill>
                  <a:prstClr val="black"/>
                </a:solidFill>
                <a:latin typeface="Calibri Light" panose="020F0302020204030204"/>
              </a:rPr>
              <a:t>topology information </a:t>
            </a:r>
            <a:r>
              <a:rPr lang="en-US" sz="2200" dirty="0">
                <a:solidFill>
                  <a:prstClr val="black"/>
                </a:solidFill>
                <a:latin typeface="Calibri Light" panose="020F0302020204030204"/>
              </a:rPr>
              <a:t>of signal and background </a:t>
            </a:r>
          </a:p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en-US" sz="2200" dirty="0">
                <a:solidFill>
                  <a:prstClr val="black"/>
                </a:solidFill>
                <a:latin typeface="Calibri Light" panose="020F0302020204030204"/>
              </a:rPr>
              <a:t>And, if possible, identify </a:t>
            </a:r>
            <a:r>
              <a:rPr lang="en-US" sz="2200" b="1" dirty="0">
                <a:solidFill>
                  <a:prstClr val="black"/>
                </a:solidFill>
                <a:latin typeface="Calibri Light" panose="020F0302020204030204"/>
              </a:rPr>
              <a:t>daughter nucleus</a:t>
            </a:r>
          </a:p>
          <a:p>
            <a:endParaRPr lang="en-US" sz="2000" dirty="0">
              <a:latin typeface="Helvetica Light" panose="020B0403020202020204" pitchFamily="34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D754487-4E31-F045-AD23-CC78742C8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5/31/22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B93978-F416-5444-BC97-B31FD0AB4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Neutrino 2022 - S. Schönert, TUM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614E68-E0C3-2048-A1C6-E3981971E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A119-85E7-F744-AC11-63D8821F62EC}" type="slidenum">
              <a:rPr lang="en-US" smtClean="0"/>
              <a:t>14</a:t>
            </a:fld>
            <a:endParaRPr lang="en-US"/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936F932C-5053-D540-93D5-8BACCCC656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783" r="7213"/>
          <a:stretch/>
        </p:blipFill>
        <p:spPr>
          <a:xfrm>
            <a:off x="1306551" y="4218666"/>
            <a:ext cx="2641513" cy="2201084"/>
          </a:xfrm>
          <a:prstGeom prst="rect">
            <a:avLst/>
          </a:prstGeom>
        </p:spPr>
      </p:pic>
      <p:sp>
        <p:nvSpPr>
          <p:cNvPr id="24" name="TextBox 63">
            <a:extLst>
              <a:ext uri="{FF2B5EF4-FFF2-40B4-BE49-F238E27FC236}">
                <a16:creationId xmlns:a16="http://schemas.microsoft.com/office/drawing/2014/main" id="{77745D90-0DC6-2948-B834-331E9B3A1DD2}"/>
              </a:ext>
            </a:extLst>
          </p:cNvPr>
          <p:cNvSpPr txBox="1"/>
          <p:nvPr/>
        </p:nvSpPr>
        <p:spPr>
          <a:xfrm>
            <a:off x="10657603" y="6101995"/>
            <a:ext cx="1091577" cy="285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NEXT-White data</a:t>
            </a:r>
          </a:p>
        </p:txBody>
      </p:sp>
      <p:sp>
        <p:nvSpPr>
          <p:cNvPr id="25" name="TextBox 69">
            <a:extLst>
              <a:ext uri="{FF2B5EF4-FFF2-40B4-BE49-F238E27FC236}">
                <a16:creationId xmlns:a16="http://schemas.microsoft.com/office/drawing/2014/main" id="{344E70DD-F5AD-0E40-9A15-2264E7EE42C2}"/>
              </a:ext>
            </a:extLst>
          </p:cNvPr>
          <p:cNvSpPr txBox="1"/>
          <p:nvPr/>
        </p:nvSpPr>
        <p:spPr>
          <a:xfrm>
            <a:off x="6899963" y="3104054"/>
            <a:ext cx="438208" cy="380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1e</a:t>
            </a: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9AE00095-E7F9-C04C-92E8-0A26F06DE152}"/>
              </a:ext>
            </a:extLst>
          </p:cNvPr>
          <p:cNvGrpSpPr/>
          <p:nvPr/>
        </p:nvGrpSpPr>
        <p:grpSpPr>
          <a:xfrm>
            <a:off x="7263943" y="4538544"/>
            <a:ext cx="4690164" cy="1927396"/>
            <a:chOff x="3682910" y="4428746"/>
            <a:chExt cx="4671198" cy="1780924"/>
          </a:xfrm>
        </p:grpSpPr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57273B95-6127-E942-9DDB-3137C49CF8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5932"/>
            <a:stretch/>
          </p:blipFill>
          <p:spPr>
            <a:xfrm>
              <a:off x="3682910" y="4428746"/>
              <a:ext cx="1756441" cy="1780924"/>
            </a:xfrm>
            <a:prstGeom prst="rect">
              <a:avLst/>
            </a:prstGeom>
          </p:spPr>
        </p:pic>
        <p:sp>
          <p:nvSpPr>
            <p:cNvPr id="26" name="TextBox 70">
              <a:extLst>
                <a:ext uri="{FF2B5EF4-FFF2-40B4-BE49-F238E27FC236}">
                  <a16:creationId xmlns:a16="http://schemas.microsoft.com/office/drawing/2014/main" id="{8121107C-D5D0-9844-943B-BE29DAABF0CB}"/>
                </a:ext>
              </a:extLst>
            </p:cNvPr>
            <p:cNvSpPr txBox="1"/>
            <p:nvPr/>
          </p:nvSpPr>
          <p:spPr>
            <a:xfrm>
              <a:off x="7915900" y="4879084"/>
              <a:ext cx="438208" cy="38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2e</a:t>
              </a:r>
            </a:p>
          </p:txBody>
        </p:sp>
      </p:grpSp>
      <p:pic>
        <p:nvPicPr>
          <p:cNvPr id="28" name="Grafik 27">
            <a:extLst>
              <a:ext uri="{FF2B5EF4-FFF2-40B4-BE49-F238E27FC236}">
                <a16:creationId xmlns:a16="http://schemas.microsoft.com/office/drawing/2014/main" id="{D07E8BDD-D8A1-B84E-90A6-7C43B1FA4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5464" y="4768930"/>
            <a:ext cx="1462199" cy="1425644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D800CEA9-EB7A-2148-AD6E-A86101450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8987" y="4482789"/>
            <a:ext cx="3059326" cy="1997927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FF5356F5-71B7-2849-9478-E696A3D4E80D}"/>
              </a:ext>
            </a:extLst>
          </p:cNvPr>
          <p:cNvSpPr txBox="1"/>
          <p:nvPr/>
        </p:nvSpPr>
        <p:spPr>
          <a:xfrm>
            <a:off x="1750743" y="5305235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 Light" panose="020B0403020202020204" pitchFamily="34" charset="0"/>
              </a:rPr>
              <a:t>Multi-site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7E989055-CCD3-4346-A4BE-0F46EF9E00CF}"/>
              </a:ext>
            </a:extLst>
          </p:cNvPr>
          <p:cNvSpPr txBox="1"/>
          <p:nvPr/>
        </p:nvSpPr>
        <p:spPr>
          <a:xfrm>
            <a:off x="1624668" y="4493080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 Light" panose="020B0403020202020204" pitchFamily="34" charset="0"/>
              </a:rPr>
              <a:t>LEGEND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E1563279-07E2-3349-BFFD-8249FD5A4413}"/>
              </a:ext>
            </a:extLst>
          </p:cNvPr>
          <p:cNvSpPr txBox="1"/>
          <p:nvPr/>
        </p:nvSpPr>
        <p:spPr>
          <a:xfrm>
            <a:off x="6572706" y="4579357"/>
            <a:ext cx="4940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 Light" panose="020B0403020202020204" pitchFamily="34" charset="0"/>
              </a:rPr>
              <a:t>EXO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7987BA00-0F26-444D-ACCA-F71C4A04DC26}"/>
              </a:ext>
            </a:extLst>
          </p:cNvPr>
          <p:cNvSpPr txBox="1"/>
          <p:nvPr/>
        </p:nvSpPr>
        <p:spPr>
          <a:xfrm>
            <a:off x="9107753" y="4538544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 Light" panose="020B0403020202020204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094852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5BEF8E-97B8-C946-B254-2A887D10E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2729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Helvetica Light" panose="020B0403020202020204" pitchFamily="34" charset="0"/>
              </a:rPr>
              <a:t>The Effect of Background: Discovery sensitivity vs. exclusion limit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614E68-E0C3-2048-A1C6-E3981971E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A119-85E7-F744-AC11-63D8821F62EC}" type="slidenum">
              <a:rPr lang="en-US" smtClean="0"/>
              <a:t>15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53FF212-6180-2448-A3FB-935826515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4667" y="898397"/>
            <a:ext cx="10436484" cy="1716214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800" dirty="0">
                <a:latin typeface="Helvetica Light" panose="020B0403020202020204" pitchFamily="34" charset="0"/>
              </a:rPr>
              <a:t>Ton-scale experiments aim for a </a:t>
            </a:r>
            <a:r>
              <a:rPr lang="en-US" sz="1800" b="1" dirty="0">
                <a:latin typeface="Helvetica Light" panose="020B0403020202020204" pitchFamily="34" charset="0"/>
              </a:rPr>
              <a:t>discovery </a:t>
            </a:r>
            <a:endParaRPr lang="en-US" sz="1400" b="1" dirty="0">
              <a:latin typeface="Helvetica Light" panose="020B0403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800" dirty="0">
                <a:latin typeface="Helvetica Light" panose="020B0403020202020204" pitchFamily="34" charset="0"/>
              </a:rPr>
              <a:t>Background-free:      Sensitivity rises </a:t>
            </a:r>
            <a:r>
              <a:rPr lang="en-US" sz="1800" b="1" dirty="0">
                <a:latin typeface="Helvetica Light" panose="020B0403020202020204" pitchFamily="34" charset="0"/>
              </a:rPr>
              <a:t>linearly with exposure</a:t>
            </a:r>
            <a:r>
              <a:rPr lang="en-US" sz="1800" dirty="0">
                <a:latin typeface="Helvetica Light" panose="020B0403020202020204" pitchFamily="34" charset="0"/>
              </a:rPr>
              <a:t>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800" dirty="0">
                <a:latin typeface="Helvetica Light" panose="020B0403020202020204" pitchFamily="34" charset="0"/>
              </a:rPr>
              <a:t>Background-limited: Sensitivity rises as the </a:t>
            </a:r>
            <a:r>
              <a:rPr lang="en-US" sz="1800" b="1" dirty="0">
                <a:latin typeface="Helvetica Light" panose="020B0403020202020204" pitchFamily="34" charset="0"/>
              </a:rPr>
              <a:t>square root of exposure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1800" dirty="0">
                <a:latin typeface="Helvetica Light" panose="020B0403020202020204" pitchFamily="34" charset="0"/>
              </a:rPr>
              <a:t>=&gt; </a:t>
            </a:r>
            <a:r>
              <a:rPr lang="en-US" sz="1800" b="1" dirty="0">
                <a:latin typeface="Helvetica Light" panose="020B0403020202020204" pitchFamily="34" charset="0"/>
              </a:rPr>
              <a:t>quasi-background-free</a:t>
            </a:r>
            <a:r>
              <a:rPr lang="en-US" sz="1800" baseline="30000" dirty="0">
                <a:latin typeface="Helvetica Light" panose="020B0403020202020204" pitchFamily="34" charset="0"/>
              </a:rPr>
              <a:t>1</a:t>
            </a:r>
            <a:r>
              <a:rPr lang="en-US" sz="1800" dirty="0">
                <a:latin typeface="Helvetica Light" panose="020B0403020202020204" pitchFamily="34" charset="0"/>
              </a:rPr>
              <a:t> operation makes most efficient use of valuable isotopes	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8ACC7DD-BAD4-6441-A093-03C305D02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051" y="2589642"/>
            <a:ext cx="10408242" cy="3708400"/>
          </a:xfrm>
          <a:prstGeom prst="rect">
            <a:avLst/>
          </a:prstGeom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B6CD2227-5ED4-3F43-9E12-98F0E765ECBC}"/>
              </a:ext>
            </a:extLst>
          </p:cNvPr>
          <p:cNvSpPr txBox="1"/>
          <p:nvPr/>
        </p:nvSpPr>
        <p:spPr>
          <a:xfrm>
            <a:off x="2053680" y="2824445"/>
            <a:ext cx="217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400" dirty="0">
                <a:latin typeface="Helvetica Light" panose="020B0403020202020204" pitchFamily="34" charset="0"/>
                <a:cs typeface="Arial" panose="020B0604020202020204" pitchFamily="34" charset="0"/>
              </a:rPr>
              <a:t>median exclusion limit</a:t>
            </a:r>
          </a:p>
          <a:p>
            <a:pPr algn="ctr">
              <a:spcBef>
                <a:spcPts val="0"/>
              </a:spcBef>
            </a:pPr>
            <a:r>
              <a:rPr lang="en-US" sz="1400" dirty="0">
                <a:latin typeface="Helvetica Light" panose="020B0403020202020204" pitchFamily="34" charset="0"/>
                <a:cs typeface="Arial" panose="020B0604020202020204" pitchFamily="34" charset="0"/>
              </a:rPr>
              <a:t>90% confidence level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031B329F-6C6D-C04A-8ACB-1348990CBCAE}"/>
              </a:ext>
            </a:extLst>
          </p:cNvPr>
          <p:cNvSpPr txBox="1"/>
          <p:nvPr/>
        </p:nvSpPr>
        <p:spPr>
          <a:xfrm>
            <a:off x="7313789" y="2824445"/>
            <a:ext cx="2676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dirty="0">
                <a:latin typeface="Helvetica Light" panose="020B0403020202020204" pitchFamily="34" charset="0"/>
                <a:cs typeface="Arial" panose="020B0604020202020204" pitchFamily="34" charset="0"/>
              </a:rPr>
              <a:t>median 3</a:t>
            </a:r>
            <a:r>
              <a:rPr lang="el-GR" sz="1400" dirty="0">
                <a:latin typeface="Helvetica Light" panose="020B0403020202020204" pitchFamily="34" charset="0"/>
                <a:cs typeface="Arial" panose="020B0604020202020204" pitchFamily="34" charset="0"/>
              </a:rPr>
              <a:t>σ</a:t>
            </a:r>
            <a:r>
              <a:rPr lang="en-US" sz="1400" dirty="0">
                <a:latin typeface="Helvetica Light" panose="020B0403020202020204" pitchFamily="34" charset="0"/>
                <a:cs typeface="Arial" panose="020B0604020202020204" pitchFamily="34" charset="0"/>
              </a:rPr>
              <a:t> discovery sensitivity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9D77E1E6-0140-634C-86EC-B6032AA7C0F9}"/>
              </a:ext>
            </a:extLst>
          </p:cNvPr>
          <p:cNvSpPr txBox="1"/>
          <p:nvPr/>
        </p:nvSpPr>
        <p:spPr>
          <a:xfrm rot="20225634">
            <a:off x="9661512" y="3142402"/>
            <a:ext cx="1911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dirty="0">
                <a:solidFill>
                  <a:srgbClr val="FF0000"/>
                </a:solidFill>
              </a:rPr>
              <a:t>0.025 counts/(FWHM t y)</a:t>
            </a:r>
            <a:endParaRPr lang="en-US" sz="1200" dirty="0">
              <a:solidFill>
                <a:srgbClr val="FF0000"/>
              </a:solidFill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14207E71-9B85-7642-8D18-6E65BEEB1F54}"/>
              </a:ext>
            </a:extLst>
          </p:cNvPr>
          <p:cNvSpPr txBox="1"/>
          <p:nvPr/>
        </p:nvSpPr>
        <p:spPr>
          <a:xfrm rot="20363763">
            <a:off x="9851389" y="3967657"/>
            <a:ext cx="1697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dirty="0">
                <a:solidFill>
                  <a:srgbClr val="3277E0"/>
                </a:solidFill>
              </a:rPr>
              <a:t>10 counts/(FWHM t y)</a:t>
            </a:r>
            <a:endParaRPr lang="en-US" sz="1200" dirty="0">
              <a:solidFill>
                <a:srgbClr val="3277E0"/>
              </a:solidFill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A5F95AF1-A360-3E4F-8B85-AC543C9B6E15}"/>
              </a:ext>
            </a:extLst>
          </p:cNvPr>
          <p:cNvSpPr/>
          <p:nvPr/>
        </p:nvSpPr>
        <p:spPr>
          <a:xfrm>
            <a:off x="9797112" y="4618901"/>
            <a:ext cx="1494263" cy="1152292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6" name="Straight Connector 16">
            <a:extLst>
              <a:ext uri="{FF2B5EF4-FFF2-40B4-BE49-F238E27FC236}">
                <a16:creationId xmlns:a16="http://schemas.microsoft.com/office/drawing/2014/main" id="{AB5D0694-5631-1544-A1DC-72B07F565663}"/>
              </a:ext>
            </a:extLst>
          </p:cNvPr>
          <p:cNvCxnSpPr>
            <a:cxnSpLocks/>
          </p:cNvCxnSpPr>
          <p:nvPr/>
        </p:nvCxnSpPr>
        <p:spPr>
          <a:xfrm flipV="1">
            <a:off x="9960910" y="3674189"/>
            <a:ext cx="0" cy="220108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2">
            <a:extLst>
              <a:ext uri="{FF2B5EF4-FFF2-40B4-BE49-F238E27FC236}">
                <a16:creationId xmlns:a16="http://schemas.microsoft.com/office/drawing/2014/main" id="{7E2C9EE2-67C0-FF44-86D0-C951E8E8EA94}"/>
              </a:ext>
            </a:extLst>
          </p:cNvPr>
          <p:cNvSpPr txBox="1"/>
          <p:nvPr/>
        </p:nvSpPr>
        <p:spPr>
          <a:xfrm>
            <a:off x="7036873" y="3695816"/>
            <a:ext cx="2100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>
                <a:solidFill>
                  <a:srgbClr val="150FA8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m</a:t>
            </a:r>
            <a:r>
              <a:rPr lang="el-GR" sz="1600" baseline="-25000" dirty="0" err="1">
                <a:solidFill>
                  <a:srgbClr val="150FA8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ββ</a:t>
            </a:r>
            <a:r>
              <a:rPr lang="en-US" sz="1600" dirty="0">
                <a:solidFill>
                  <a:srgbClr val="150FA8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 = </a:t>
            </a:r>
            <a:r>
              <a:rPr lang="en-US" sz="1400" dirty="0">
                <a:solidFill>
                  <a:srgbClr val="150FA8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18.4±1.3 meV</a:t>
            </a:r>
            <a:endParaRPr lang="en-US" sz="1600" dirty="0">
              <a:solidFill>
                <a:srgbClr val="150FA8"/>
              </a:solidFill>
              <a:latin typeface="Lucida Grande" panose="020B0600040502020204" pitchFamily="34" charset="0"/>
              <a:cs typeface="Lucida Grande" panose="020B0600040502020204" pitchFamily="34" charset="0"/>
            </a:endParaRP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18AD5E69-7D2E-8042-9511-52AB55486D57}"/>
              </a:ext>
            </a:extLst>
          </p:cNvPr>
          <p:cNvSpPr txBox="1"/>
          <p:nvPr/>
        </p:nvSpPr>
        <p:spPr>
          <a:xfrm>
            <a:off x="3210262" y="6100207"/>
            <a:ext cx="190435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Exposure [ton-years]</a:t>
            </a:r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B9EA3B26-7826-DF45-95DB-B959C75AAE9D}"/>
              </a:ext>
            </a:extLst>
          </p:cNvPr>
          <p:cNvSpPr txBox="1"/>
          <p:nvPr/>
        </p:nvSpPr>
        <p:spPr>
          <a:xfrm>
            <a:off x="8453304" y="6100206"/>
            <a:ext cx="190435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Exposure [ton-years]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EF15B646-8726-3A46-AEBA-F651E5E39258}"/>
              </a:ext>
            </a:extLst>
          </p:cNvPr>
          <p:cNvSpPr txBox="1"/>
          <p:nvPr/>
        </p:nvSpPr>
        <p:spPr>
          <a:xfrm>
            <a:off x="838200" y="6336190"/>
            <a:ext cx="6319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baseline="30000" dirty="0"/>
              <a:t>1</a:t>
            </a:r>
            <a:r>
              <a:rPr lang="en-US" i="1" dirty="0"/>
              <a:t> </a:t>
            </a:r>
            <a:r>
              <a:rPr lang="en-US" sz="1100" dirty="0">
                <a:latin typeface="Helvetica Light" panose="020B0403020202020204" pitchFamily="34" charset="0"/>
              </a:rPr>
              <a:t>Less than one background count expected in a 4</a:t>
            </a:r>
            <a:r>
              <a:rPr lang="el-GR" sz="1100" dirty="0">
                <a:latin typeface="Helvetica Light" panose="020B0403020202020204" pitchFamily="34" charset="0"/>
              </a:rPr>
              <a:t>σ </a:t>
            </a:r>
            <a:r>
              <a:rPr lang="en-US" sz="1100" dirty="0">
                <a:latin typeface="Helvetica Light" panose="020B0403020202020204" pitchFamily="34" charset="0"/>
              </a:rPr>
              <a:t>Region of Interest (ROI) with 10 t y exposure</a:t>
            </a:r>
            <a:endParaRPr lang="en-US" dirty="0">
              <a:latin typeface="Helvetica Light" panose="020B0403020202020204" pitchFamily="34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4CACE12E-1F2F-214F-900E-7B348331A0FB}"/>
              </a:ext>
            </a:extLst>
          </p:cNvPr>
          <p:cNvSpPr txBox="1"/>
          <p:nvPr/>
        </p:nvSpPr>
        <p:spPr>
          <a:xfrm>
            <a:off x="7318205" y="5515781"/>
            <a:ext cx="21996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 Light" panose="020B0403020202020204" pitchFamily="34" charset="0"/>
              </a:rPr>
              <a:t>Figs. from LEGEND-1000 </a:t>
            </a:r>
            <a:r>
              <a:rPr lang="en-US" sz="1100" dirty="0" err="1">
                <a:latin typeface="Helvetica Light" panose="020B0403020202020204" pitchFamily="34" charset="0"/>
              </a:rPr>
              <a:t>pCDR</a:t>
            </a:r>
            <a:endParaRPr lang="en-US" sz="11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872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5BEF8E-97B8-C946-B254-2A887D10E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272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Helvetica Light" panose="020B0403020202020204" pitchFamily="34" charset="0"/>
              </a:rPr>
              <a:t>Double beta decay isotopes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614E68-E0C3-2048-A1C6-E3981971E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A119-85E7-F744-AC11-63D8821F62EC}" type="slidenum">
              <a:rPr lang="en-US" smtClean="0"/>
              <a:t>16</a:t>
            </a:fld>
            <a:endParaRPr lang="en-US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AD70930-30FE-8744-A025-74546BFCF640}"/>
              </a:ext>
            </a:extLst>
          </p:cNvPr>
          <p:cNvSpPr/>
          <p:nvPr/>
        </p:nvSpPr>
        <p:spPr>
          <a:xfrm>
            <a:off x="8667447" y="828789"/>
            <a:ext cx="31197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Helvetica Light" panose="020B0403020202020204" pitchFamily="34" charset="0"/>
              </a:rPr>
              <a:t>An isotope production facility at ECP (Image: TVEL)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9D2FFC3-54C1-9048-8EAE-A0C8A2FFE303}"/>
              </a:ext>
            </a:extLst>
          </p:cNvPr>
          <p:cNvSpPr/>
          <p:nvPr/>
        </p:nvSpPr>
        <p:spPr>
          <a:xfrm>
            <a:off x="803275" y="1210994"/>
            <a:ext cx="11112981" cy="5038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Helvetica Light" panose="020B0403020202020204" pitchFamily="34" charset="0"/>
              </a:rPr>
              <a:t>Enrichment: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Current experiments obtain </a:t>
            </a:r>
            <a:r>
              <a:rPr lang="en-US" dirty="0">
                <a:latin typeface="Symbol" pitchFamily="2" charset="2"/>
              </a:rPr>
              <a:t>0nbb </a:t>
            </a:r>
            <a:r>
              <a:rPr lang="en-US" dirty="0">
                <a:latin typeface="Helvetica Light" panose="020B0403020202020204" pitchFamily="34" charset="0"/>
              </a:rPr>
              <a:t>isotopes largely from </a:t>
            </a:r>
            <a:r>
              <a:rPr lang="en-US" b="1" dirty="0">
                <a:latin typeface="Helvetica Light" panose="020B0403020202020204" pitchFamily="34" charset="0"/>
              </a:rPr>
              <a:t>Russia</a:t>
            </a:r>
            <a:r>
              <a:rPr lang="en-US" dirty="0">
                <a:latin typeface="Helvetica Light" panose="020B0403020202020204" pitchFamily="34" charset="0"/>
              </a:rPr>
              <a:t>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Helvetica Light" panose="020B0403020202020204" pitchFamily="34" charset="0"/>
              </a:rPr>
              <a:t>Reliable</a:t>
            </a:r>
            <a:r>
              <a:rPr lang="en-US" dirty="0">
                <a:latin typeface="Helvetica Light" panose="020B0403020202020204" pitchFamily="34" charset="0"/>
              </a:rPr>
              <a:t> and high-quality supply chain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Some</a:t>
            </a:r>
            <a:r>
              <a:rPr lang="en-US" dirty="0">
                <a:latin typeface="Symbol" pitchFamily="2" charset="2"/>
              </a:rPr>
              <a:t> 0nbb</a:t>
            </a:r>
            <a:r>
              <a:rPr lang="en-US" dirty="0">
                <a:latin typeface="Helvetica Light" panose="020B0403020202020204" pitchFamily="34" charset="0"/>
              </a:rPr>
              <a:t> isotopes also procured from </a:t>
            </a:r>
            <a:r>
              <a:rPr lang="en-US" b="1" dirty="0">
                <a:latin typeface="Helvetica Light" panose="020B0403020202020204" pitchFamily="34" charset="0"/>
              </a:rPr>
              <a:t>European</a:t>
            </a:r>
            <a:r>
              <a:rPr lang="en-US" dirty="0">
                <a:latin typeface="Helvetica Light" panose="020B0403020202020204" pitchFamily="34" charset="0"/>
              </a:rPr>
              <a:t> producer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Since the </a:t>
            </a:r>
            <a:r>
              <a:rPr lang="en-US" b="1" dirty="0">
                <a:latin typeface="Helvetica Light" panose="020B0403020202020204" pitchFamily="34" charset="0"/>
              </a:rPr>
              <a:t>war in Ukraine</a:t>
            </a:r>
            <a:r>
              <a:rPr lang="en-US" dirty="0">
                <a:latin typeface="Helvetica Light" panose="020B0403020202020204" pitchFamily="34" charset="0"/>
              </a:rPr>
              <a:t>, no procurement of </a:t>
            </a:r>
            <a:r>
              <a:rPr lang="en-US" dirty="0">
                <a:latin typeface="Symbol" pitchFamily="2" charset="2"/>
              </a:rPr>
              <a:t>0nbb</a:t>
            </a:r>
            <a:r>
              <a:rPr lang="en-US" dirty="0">
                <a:latin typeface="Helvetica Light" panose="020B0403020202020204" pitchFamily="34" charset="0"/>
              </a:rPr>
              <a:t> isotopes from Russia possible for </a:t>
            </a:r>
            <a:r>
              <a:rPr lang="en-US" b="1" dirty="0">
                <a:latin typeface="Helvetica Light" panose="020B0403020202020204" pitchFamily="34" charset="0"/>
              </a:rPr>
              <a:t>Western countries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European producer is </a:t>
            </a:r>
            <a:r>
              <a:rPr lang="en-US" b="1" dirty="0">
                <a:latin typeface="Helvetica Light" panose="020B0403020202020204" pitchFamily="34" charset="0"/>
              </a:rPr>
              <a:t>ramping up production capacities </a:t>
            </a:r>
            <a:r>
              <a:rPr lang="en-US" dirty="0">
                <a:latin typeface="Helvetica Light" panose="020B0403020202020204" pitchFamily="34" charset="0"/>
              </a:rPr>
              <a:t>to suffice demands. They state that </a:t>
            </a:r>
            <a:r>
              <a:rPr lang="en-US" b="1" dirty="0">
                <a:latin typeface="Helvetica Light" panose="020B0403020202020204" pitchFamily="34" charset="0"/>
              </a:rPr>
              <a:t>sufficient capacities </a:t>
            </a:r>
            <a:r>
              <a:rPr lang="en-US" dirty="0">
                <a:latin typeface="Helvetica Light" panose="020B0403020202020204" pitchFamily="34" charset="0"/>
              </a:rPr>
              <a:t>will be available to fulfill demands by ton-scale experiments (</a:t>
            </a:r>
            <a:r>
              <a:rPr lang="en-US" baseline="30000" dirty="0">
                <a:latin typeface="Helvetica Light" panose="020B0403020202020204" pitchFamily="34" charset="0"/>
              </a:rPr>
              <a:t>76</a:t>
            </a:r>
            <a:r>
              <a:rPr lang="en-US" dirty="0">
                <a:latin typeface="Helvetica Light" panose="020B0403020202020204" pitchFamily="34" charset="0"/>
              </a:rPr>
              <a:t>Ge, </a:t>
            </a:r>
            <a:r>
              <a:rPr lang="en-US" baseline="30000" dirty="0">
                <a:latin typeface="Helvetica Light" panose="020B0403020202020204" pitchFamily="34" charset="0"/>
              </a:rPr>
              <a:t>100</a:t>
            </a:r>
            <a:r>
              <a:rPr lang="en-US" dirty="0">
                <a:latin typeface="Helvetica Light" panose="020B0403020202020204" pitchFamily="34" charset="0"/>
              </a:rPr>
              <a:t>Mo, </a:t>
            </a:r>
            <a:r>
              <a:rPr lang="en-US" baseline="30000" dirty="0">
                <a:latin typeface="Helvetica Light" panose="020B0403020202020204" pitchFamily="34" charset="0"/>
              </a:rPr>
              <a:t>136</a:t>
            </a:r>
            <a:r>
              <a:rPr lang="en-US" dirty="0">
                <a:latin typeface="Helvetica Light" panose="020B0403020202020204" pitchFamily="34" charset="0"/>
              </a:rPr>
              <a:t>Xe)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Additional initiatives are being pursued: e.g. </a:t>
            </a:r>
            <a:r>
              <a:rPr lang="en-US" baseline="30000" dirty="0">
                <a:latin typeface="Helvetica Light" panose="020B0403020202020204" pitchFamily="34" charset="0"/>
              </a:rPr>
              <a:t>136</a:t>
            </a:r>
            <a:r>
              <a:rPr lang="en-US" dirty="0">
                <a:latin typeface="Helvetica Light" panose="020B0403020202020204" pitchFamily="34" charset="0"/>
              </a:rPr>
              <a:t>Xe extraction from burned nuclear fuel elements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Projects in China continue to procure </a:t>
            </a:r>
            <a:r>
              <a:rPr lang="en-US" dirty="0">
                <a:latin typeface="Symbol" pitchFamily="2" charset="2"/>
              </a:rPr>
              <a:t>0nbb</a:t>
            </a:r>
            <a:r>
              <a:rPr lang="en-US" dirty="0">
                <a:latin typeface="Helvetica Light" panose="020B0403020202020204" pitchFamily="34" charset="0"/>
              </a:rPr>
              <a:t> isotopes from Russia 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Helvetica Light" panose="020B0403020202020204" pitchFamily="34" charset="0"/>
              </a:rPr>
              <a:t>Natural isotopic composition: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latin typeface="Helvetica Light" panose="020B0403020202020204" pitchFamily="34" charset="0"/>
              </a:rPr>
              <a:t>Te</a:t>
            </a:r>
            <a:r>
              <a:rPr lang="en-US" dirty="0">
                <a:latin typeface="Helvetica Light" panose="020B0403020202020204" pitchFamily="34" charset="0"/>
              </a:rPr>
              <a:t> (34% </a:t>
            </a:r>
            <a:r>
              <a:rPr lang="en-US" baseline="30000" dirty="0">
                <a:latin typeface="Helvetica Light" panose="020B0403020202020204" pitchFamily="34" charset="0"/>
              </a:rPr>
              <a:t>130</a:t>
            </a:r>
            <a:r>
              <a:rPr lang="en-US" dirty="0">
                <a:latin typeface="Helvetica Light" panose="020B0403020202020204" pitchFamily="34" charset="0"/>
              </a:rPr>
              <a:t>Te): </a:t>
            </a:r>
            <a:r>
              <a:rPr lang="en-US" dirty="0" err="1">
                <a:latin typeface="Helvetica Light" panose="020B0403020202020204" pitchFamily="34" charset="0"/>
              </a:rPr>
              <a:t>Cuore</a:t>
            </a:r>
            <a:r>
              <a:rPr lang="en-US" dirty="0">
                <a:latin typeface="Helvetica Light" panose="020B0403020202020204" pitchFamily="34" charset="0"/>
              </a:rPr>
              <a:t>, SNO+, JUNO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latin typeface="Helvetica Light" panose="020B0403020202020204" pitchFamily="34" charset="0"/>
              </a:rPr>
              <a:t>Xe</a:t>
            </a:r>
            <a:r>
              <a:rPr lang="en-US" dirty="0">
                <a:latin typeface="Helvetica Light" panose="020B0403020202020204" pitchFamily="34" charset="0"/>
              </a:rPr>
              <a:t> (8.9 % </a:t>
            </a:r>
            <a:r>
              <a:rPr lang="en-US" baseline="30000" dirty="0">
                <a:latin typeface="Helvetica Light" panose="020B0403020202020204" pitchFamily="34" charset="0"/>
              </a:rPr>
              <a:t>136</a:t>
            </a:r>
            <a:r>
              <a:rPr lang="en-US" dirty="0">
                <a:latin typeface="Helvetica Light" panose="020B0403020202020204" pitchFamily="34" charset="0"/>
              </a:rPr>
              <a:t>Xe): Darwin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9C355E8-7AB6-194D-BD74-958F273C6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447" y="1322762"/>
            <a:ext cx="2861030" cy="160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93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85E68D-9A35-5440-9CE8-76F89E98C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454" y="214813"/>
            <a:ext cx="10515600" cy="1325563"/>
          </a:xfrm>
        </p:spPr>
        <p:txBody>
          <a:bodyPr/>
          <a:lstStyle/>
          <a:p>
            <a:r>
              <a:rPr lang="en-US" dirty="0" err="1"/>
              <a:t>KamLAND</a:t>
            </a:r>
            <a:r>
              <a:rPr lang="en-US" dirty="0"/>
              <a:t>-Zen: </a:t>
            </a:r>
            <a:r>
              <a:rPr lang="en-US" baseline="30000" dirty="0"/>
              <a:t>136</a:t>
            </a:r>
            <a:r>
              <a:rPr lang="en-US" dirty="0"/>
              <a:t>Xe loaded liquid scintillator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322C1F2-0B60-F044-9C82-FE4226A67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580" y="1690688"/>
            <a:ext cx="2610484" cy="4619929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B56F3BC2-F7B5-CC40-BB9B-746F84EEBCC9}"/>
              </a:ext>
            </a:extLst>
          </p:cNvPr>
          <p:cNvSpPr/>
          <p:nvPr/>
        </p:nvSpPr>
        <p:spPr>
          <a:xfrm>
            <a:off x="7774488" y="2256330"/>
            <a:ext cx="4417512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Helvetica Light"/>
                <a:cs typeface="Helvetica Light"/>
              </a:rPr>
              <a:t>KLZ-400 (completed):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b="1" dirty="0">
                <a:latin typeface="Helvetica Light"/>
                <a:cs typeface="Helvetica Light"/>
              </a:rPr>
              <a:t>Sensitivity: &gt; 5.6 10</a:t>
            </a:r>
            <a:r>
              <a:rPr lang="en-US" b="1" baseline="30000" dirty="0">
                <a:latin typeface="Helvetica Light"/>
                <a:cs typeface="Helvetica Light"/>
              </a:rPr>
              <a:t>25 </a:t>
            </a:r>
            <a:r>
              <a:rPr lang="en-US" b="1" dirty="0" err="1">
                <a:latin typeface="Helvetica Light"/>
                <a:cs typeface="Helvetica Light"/>
              </a:rPr>
              <a:t>yr</a:t>
            </a:r>
            <a:r>
              <a:rPr lang="en-US" b="1" dirty="0">
                <a:latin typeface="Helvetica Light"/>
                <a:cs typeface="Helvetica Light"/>
              </a:rPr>
              <a:t> (90% C.L.) 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>
                <a:latin typeface="Helvetica Light"/>
                <a:cs typeface="Helvetica Light"/>
              </a:rPr>
              <a:t>Unconstraint fit: &gt; 9.2 10</a:t>
            </a:r>
            <a:r>
              <a:rPr lang="en-US" baseline="30000" dirty="0">
                <a:latin typeface="Helvetica Light"/>
                <a:cs typeface="Helvetica Light"/>
              </a:rPr>
              <a:t>25 </a:t>
            </a:r>
            <a:r>
              <a:rPr lang="en-US" dirty="0" err="1">
                <a:latin typeface="Helvetica Light"/>
                <a:cs typeface="Helvetica Light"/>
              </a:rPr>
              <a:t>yr</a:t>
            </a:r>
            <a:r>
              <a:rPr lang="en-US" dirty="0">
                <a:latin typeface="Helvetica Light"/>
                <a:cs typeface="Helvetica Light"/>
              </a:rPr>
              <a:t> (90% C.L.)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>
                <a:latin typeface="Helvetica Light"/>
                <a:cs typeface="Helvetica Light"/>
              </a:rPr>
              <a:t>Phase I + II: &gt; 1.07 10</a:t>
            </a:r>
            <a:r>
              <a:rPr lang="en-US" baseline="30000" dirty="0">
                <a:latin typeface="Helvetica Light"/>
                <a:cs typeface="Helvetica Light"/>
              </a:rPr>
              <a:t>26 </a:t>
            </a:r>
            <a:r>
              <a:rPr lang="en-US" dirty="0" err="1">
                <a:latin typeface="Helvetica Light"/>
                <a:cs typeface="Helvetica Light"/>
              </a:rPr>
              <a:t>yr</a:t>
            </a:r>
            <a:r>
              <a:rPr lang="en-US" dirty="0">
                <a:latin typeface="Helvetica Light"/>
                <a:cs typeface="Helvetica Light"/>
              </a:rPr>
              <a:t> (90% C.L.)</a:t>
            </a:r>
          </a:p>
          <a:p>
            <a:pPr>
              <a:spcAft>
                <a:spcPts val="600"/>
              </a:spcAft>
            </a:pPr>
            <a:endParaRPr lang="en-US" dirty="0">
              <a:latin typeface="Helvetica Light"/>
              <a:cs typeface="Helvetica Light"/>
            </a:endParaRPr>
          </a:p>
          <a:p>
            <a:pPr>
              <a:spcAft>
                <a:spcPts val="600"/>
              </a:spcAft>
            </a:pPr>
            <a:r>
              <a:rPr lang="en-US" dirty="0">
                <a:latin typeface="Helvetica Light"/>
                <a:cs typeface="Helvetica Light"/>
              </a:rPr>
              <a:t>KLZ 800 (ongoing):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>
                <a:latin typeface="Helvetica Light"/>
                <a:cs typeface="Helvetica Light"/>
              </a:rPr>
              <a:t>Since 2019: data taking with 750 kg </a:t>
            </a:r>
            <a:r>
              <a:rPr lang="en-US" baseline="30000" dirty="0" err="1">
                <a:latin typeface="Helvetica Light"/>
                <a:cs typeface="Helvetica Light"/>
              </a:rPr>
              <a:t>enr</a:t>
            </a:r>
            <a:r>
              <a:rPr lang="en-US" dirty="0" err="1">
                <a:latin typeface="Helvetica Light"/>
                <a:cs typeface="Helvetica Light"/>
              </a:rPr>
              <a:t>Xe</a:t>
            </a:r>
            <a:r>
              <a:rPr lang="en-US" dirty="0">
                <a:latin typeface="Helvetica Light"/>
                <a:cs typeface="Helvetica Light"/>
              </a:rPr>
              <a:t> (new balloon)</a:t>
            </a:r>
          </a:p>
          <a:p>
            <a:pPr>
              <a:spcAft>
                <a:spcPts val="600"/>
              </a:spcAft>
            </a:pPr>
            <a:endParaRPr lang="en-US" dirty="0">
              <a:latin typeface="Helvetica Light"/>
              <a:cs typeface="Helvetica Light"/>
            </a:endParaRPr>
          </a:p>
          <a:p>
            <a:pPr>
              <a:spcAft>
                <a:spcPts val="600"/>
              </a:spcAft>
            </a:pPr>
            <a:r>
              <a:rPr lang="en-US" dirty="0">
                <a:latin typeface="Helvetica Light"/>
                <a:cs typeface="Helvetica Light"/>
              </a:rPr>
              <a:t>KamLAND2-Zen (future) with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 Light"/>
                <a:cs typeface="Helvetica Light"/>
              </a:rPr>
              <a:t>1000kg+ proposed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9C2D00A-3AF2-3745-987D-045ED87A6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987" y="1708520"/>
            <a:ext cx="2694764" cy="460209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C387D03-890E-C445-B6CA-ABB98EE4DB15}"/>
              </a:ext>
            </a:extLst>
          </p:cNvPr>
          <p:cNvSpPr txBox="1"/>
          <p:nvPr/>
        </p:nvSpPr>
        <p:spPr>
          <a:xfrm>
            <a:off x="1950378" y="1419511"/>
            <a:ext cx="90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present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15BA04D-AE5C-D442-B761-2325F89E601A}"/>
              </a:ext>
            </a:extLst>
          </p:cNvPr>
          <p:cNvSpPr txBox="1"/>
          <p:nvPr/>
        </p:nvSpPr>
        <p:spPr>
          <a:xfrm>
            <a:off x="5174925" y="1419511"/>
            <a:ext cx="768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future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91E3C0E-6CC6-9446-92F9-A8AF1B8154FD}"/>
              </a:ext>
            </a:extLst>
          </p:cNvPr>
          <p:cNvSpPr txBox="1"/>
          <p:nvPr/>
        </p:nvSpPr>
        <p:spPr>
          <a:xfrm>
            <a:off x="9665346" y="6581001"/>
            <a:ext cx="2526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 Light" panose="020B0403020202020204" pitchFamily="34" charset="0"/>
              </a:rPr>
              <a:t>Adopted from </a:t>
            </a:r>
            <a:r>
              <a:rPr lang="de-DE" sz="1200" dirty="0" err="1">
                <a:latin typeface="Helvetica Light" panose="020B0403020202020204" pitchFamily="34" charset="0"/>
              </a:rPr>
              <a:t>Aobo</a:t>
            </a:r>
            <a:r>
              <a:rPr lang="de-DE" sz="1200" dirty="0">
                <a:latin typeface="Helvetica Light" panose="020B0403020202020204" pitchFamily="34" charset="0"/>
              </a:rPr>
              <a:t> Li, TAUP2021</a:t>
            </a:r>
            <a:endParaRPr lang="de-DE" sz="1200" dirty="0">
              <a:effectLst/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939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E5C01C-44E5-CB43-B8E6-D67032410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nEXO</a:t>
            </a:r>
            <a:r>
              <a:rPr lang="en-US" dirty="0"/>
              <a:t>: </a:t>
            </a:r>
            <a:r>
              <a:rPr lang="en-US" baseline="30000" dirty="0"/>
              <a:t>136</a:t>
            </a:r>
            <a:r>
              <a:rPr lang="en-US" dirty="0"/>
              <a:t>Xe single phase TPC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F92ACA9-E04E-CA4F-822B-FE27ACE21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58" y="1499293"/>
            <a:ext cx="3651175" cy="363254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9D91BCB-4E5A-AD4C-A9A5-C7E584503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688" y="3317758"/>
            <a:ext cx="4560692" cy="3530063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4B318A67-D0C1-EA45-AFA6-2E21FE00367E}"/>
              </a:ext>
            </a:extLst>
          </p:cNvPr>
          <p:cNvSpPr/>
          <p:nvPr/>
        </p:nvSpPr>
        <p:spPr>
          <a:xfrm>
            <a:off x="4754068" y="1377275"/>
            <a:ext cx="7702625" cy="1945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Helvetica Light" panose="020B0403020202020204" pitchFamily="34" charset="0"/>
              </a:rPr>
              <a:t>Single Phase Time Projection Chamber (TPC) </a:t>
            </a:r>
            <a:endParaRPr lang="en-US" sz="1600" dirty="0">
              <a:effectLst/>
              <a:latin typeface="Helvetica Light" panose="020B0403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Helvetica Light" panose="020B0403020202020204" pitchFamily="34" charset="0"/>
              </a:rPr>
              <a:t>Filled with </a:t>
            </a:r>
            <a:r>
              <a:rPr lang="en-US" sz="1600" dirty="0">
                <a:effectLst/>
                <a:latin typeface="Helvetica Light" panose="020B0403020202020204" pitchFamily="34" charset="0"/>
              </a:rPr>
              <a:t>5000 kg </a:t>
            </a:r>
            <a:r>
              <a:rPr lang="en-US" sz="1600" dirty="0">
                <a:latin typeface="Helvetica Light" panose="020B0403020202020204" pitchFamily="34" charset="0"/>
              </a:rPr>
              <a:t>of liquid xenon Enriched to </a:t>
            </a:r>
            <a:r>
              <a:rPr lang="en-US" sz="1600" dirty="0">
                <a:effectLst/>
                <a:latin typeface="Helvetica Light" panose="020B0403020202020204" pitchFamily="34" charset="0"/>
              </a:rPr>
              <a:t>90 % </a:t>
            </a:r>
            <a:r>
              <a:rPr lang="en-US" sz="1600" dirty="0">
                <a:latin typeface="Helvetica Light" panose="020B0403020202020204" pitchFamily="34" charset="0"/>
              </a:rPr>
              <a:t>in </a:t>
            </a:r>
            <a:r>
              <a:rPr lang="en-US" sz="1600" baseline="30000" dirty="0">
                <a:effectLst/>
                <a:latin typeface="Helvetica Light" panose="020B0403020202020204" pitchFamily="34" charset="0"/>
              </a:rPr>
              <a:t>136</a:t>
            </a:r>
            <a:r>
              <a:rPr lang="en-US" sz="1600" dirty="0">
                <a:effectLst/>
                <a:latin typeface="Helvetica Light" panose="020B0403020202020204" pitchFamily="34" charset="0"/>
              </a:rPr>
              <a:t>Xe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Helvetica Light" panose="020B0403020202020204" pitchFamily="34" charset="0"/>
              </a:rPr>
              <a:t>Monolithic design with single drift volume with </a:t>
            </a:r>
            <a:r>
              <a:rPr lang="en-US" sz="1600" dirty="0">
                <a:effectLst/>
                <a:latin typeface="Helvetica Light" panose="020B0403020202020204" pitchFamily="34" charset="0"/>
              </a:rPr>
              <a:t>1.2 m </a:t>
            </a:r>
            <a:r>
              <a:rPr lang="en-US" sz="1600" dirty="0">
                <a:latin typeface="Helvetica Light" panose="020B0403020202020204" pitchFamily="34" charset="0"/>
              </a:rPr>
              <a:t>drift length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Helvetica Light" panose="020B0403020202020204" pitchFamily="34" charset="0"/>
              </a:rPr>
              <a:t>Energy resolution of </a:t>
            </a:r>
            <a:r>
              <a:rPr lang="en-US" sz="1600" dirty="0" err="1">
                <a:effectLst/>
                <a:latin typeface="Helvetica Light" panose="020B0403020202020204" pitchFamily="34" charset="0"/>
              </a:rPr>
              <a:t>σ</a:t>
            </a:r>
            <a:r>
              <a:rPr lang="en-US" sz="1600" baseline="-25000" dirty="0" err="1">
                <a:effectLst/>
                <a:latin typeface="Helvetica Light" panose="020B0403020202020204" pitchFamily="34" charset="0"/>
              </a:rPr>
              <a:t>E</a:t>
            </a:r>
            <a:r>
              <a:rPr lang="en-US" sz="1600" dirty="0">
                <a:effectLst/>
                <a:latin typeface="Helvetica Light" panose="020B0403020202020204" pitchFamily="34" charset="0"/>
              </a:rPr>
              <a:t> /Q</a:t>
            </a:r>
            <a:r>
              <a:rPr lang="en-US" sz="1600" baseline="-25000" dirty="0">
                <a:effectLst/>
                <a:latin typeface="Helvetica Light" panose="020B0403020202020204" pitchFamily="34" charset="0"/>
              </a:rPr>
              <a:t>ββ</a:t>
            </a:r>
            <a:r>
              <a:rPr lang="en-US" sz="1600" dirty="0">
                <a:effectLst/>
                <a:latin typeface="Helvetica Light" panose="020B0403020202020204" pitchFamily="34" charset="0"/>
              </a:rPr>
              <a:t> = 0.8 %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Helvetica Light" panose="020B0403020202020204" pitchFamily="34" charset="0"/>
              </a:rPr>
              <a:t>assuming</a:t>
            </a:r>
            <a:r>
              <a:rPr lang="en-US" sz="1600" dirty="0">
                <a:effectLst/>
                <a:latin typeface="Helvetica Light" panose="020B0403020202020204" pitchFamily="34" charset="0"/>
              </a:rPr>
              <a:t> 6000 </a:t>
            </a:r>
            <a:r>
              <a:rPr lang="en-US" sz="1600" dirty="0" err="1">
                <a:latin typeface="Helvetica Light" panose="020B0403020202020204" pitchFamily="34" charset="0"/>
              </a:rPr>
              <a:t>m.w.e</a:t>
            </a:r>
            <a:r>
              <a:rPr lang="en-US" sz="1600" dirty="0">
                <a:latin typeface="Helvetica Light" panose="020B0403020202020204" pitchFamily="34" charset="0"/>
              </a:rPr>
              <a:t>. overburden (SNOLAB) </a:t>
            </a:r>
            <a:endParaRPr lang="en-US" dirty="0">
              <a:effectLst/>
              <a:latin typeface="Helvetica Light" panose="020B040302020202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90943AC-126E-4843-85A6-E53CFFB3D5FD}"/>
              </a:ext>
            </a:extLst>
          </p:cNvPr>
          <p:cNvSpPr/>
          <p:nvPr/>
        </p:nvSpPr>
        <p:spPr>
          <a:xfrm>
            <a:off x="0" y="5642120"/>
            <a:ext cx="34921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latin typeface="Helvetica Light" panose="020B0403020202020204" pitchFamily="34" charset="0"/>
              </a:rPr>
              <a:t>pCDR</a:t>
            </a:r>
            <a:r>
              <a:rPr lang="en-US" sz="1200" dirty="0">
                <a:latin typeface="Helvetica Light" panose="020B0403020202020204" pitchFamily="34" charset="0"/>
              </a:rPr>
              <a:t>: arXiv:1805.11142</a:t>
            </a:r>
          </a:p>
          <a:p>
            <a:r>
              <a:rPr lang="en-US" sz="1200" dirty="0">
                <a:latin typeface="Helvetica Light" panose="020B0403020202020204" pitchFamily="34" charset="0"/>
              </a:rPr>
              <a:t>Sensitivity:  </a:t>
            </a:r>
            <a:r>
              <a:rPr lang="de-DE" sz="1200" dirty="0">
                <a:latin typeface="Helvetica Light" panose="020B0403020202020204" pitchFamily="34" charset="0"/>
              </a:rPr>
              <a:t>arXiv:2106.16243 </a:t>
            </a:r>
            <a:endParaRPr lang="en-US" sz="1200" dirty="0">
              <a:latin typeface="Helvetica Light" panose="020B0403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BB84BAA-79DF-3149-8790-1A027C35CA29}"/>
              </a:ext>
            </a:extLst>
          </p:cNvPr>
          <p:cNvSpPr txBox="1"/>
          <p:nvPr/>
        </p:nvSpPr>
        <p:spPr>
          <a:xfrm>
            <a:off x="0" y="5184733"/>
            <a:ext cx="304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 Light" panose="020B0403020202020204" pitchFamily="34" charset="0"/>
              </a:rPr>
              <a:t>Adopted from </a:t>
            </a:r>
            <a:r>
              <a:rPr lang="de-DE" sz="1200" dirty="0" err="1">
                <a:latin typeface="Helvetica Light" panose="020B0403020202020204" pitchFamily="34" charset="0"/>
              </a:rPr>
              <a:t>Ako</a:t>
            </a:r>
            <a:r>
              <a:rPr lang="de-DE" sz="1200" dirty="0">
                <a:latin typeface="Helvetica Light" panose="020B0403020202020204" pitchFamily="34" charset="0"/>
              </a:rPr>
              <a:t> Jamil, TAUP2021</a:t>
            </a:r>
            <a:endParaRPr lang="de-DE" sz="1200" dirty="0">
              <a:effectLst/>
              <a:latin typeface="Helvetica Light" panose="020B0403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37ADE8C-8D94-1749-A58E-D0F11B0BBA23}"/>
              </a:ext>
            </a:extLst>
          </p:cNvPr>
          <p:cNvSpPr txBox="1"/>
          <p:nvPr/>
        </p:nvSpPr>
        <p:spPr>
          <a:xfrm>
            <a:off x="8722996" y="4415291"/>
            <a:ext cx="34690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Light" panose="020B0403020202020204" pitchFamily="34" charset="0"/>
              </a:rPr>
              <a:t>N.B.: </a:t>
            </a:r>
          </a:p>
          <a:p>
            <a:r>
              <a:rPr lang="en-US" sz="1400" dirty="0">
                <a:latin typeface="Helvetica Light" panose="020B0403020202020204" pitchFamily="34" charset="0"/>
              </a:rPr>
              <a:t>Dual-phase </a:t>
            </a:r>
            <a:r>
              <a:rPr lang="en-US" sz="1400" dirty="0" err="1">
                <a:latin typeface="Helvetica Light" panose="020B0403020202020204" pitchFamily="34" charset="0"/>
              </a:rPr>
              <a:t>Xe</a:t>
            </a:r>
            <a:r>
              <a:rPr lang="en-US" sz="1400" dirty="0">
                <a:latin typeface="Helvetica Light" panose="020B0403020202020204" pitchFamily="34" charset="0"/>
              </a:rPr>
              <a:t> TPCs (DM) with natural </a:t>
            </a:r>
            <a:r>
              <a:rPr lang="en-US" sz="1400" dirty="0" err="1">
                <a:latin typeface="Helvetica Light" panose="020B0403020202020204" pitchFamily="34" charset="0"/>
              </a:rPr>
              <a:t>Xe</a:t>
            </a:r>
            <a:r>
              <a:rPr lang="en-US" sz="1400" dirty="0">
                <a:latin typeface="Helvetica Light" panose="020B0403020202020204" pitchFamily="34" charset="0"/>
              </a:rPr>
              <a:t> also sensitive to </a:t>
            </a:r>
            <a:r>
              <a:rPr lang="en-US" sz="1400" dirty="0">
                <a:latin typeface="Symbol" pitchFamily="2" charset="2"/>
              </a:rPr>
              <a:t>0nbb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 Light" panose="020B0403020202020204" pitchFamily="34" charset="0"/>
              </a:rPr>
              <a:t>LZ: &gt;</a:t>
            </a:r>
            <a:r>
              <a:rPr lang="de-DE" sz="1400" dirty="0">
                <a:latin typeface="Helvetica Light" panose="020B0403020202020204" pitchFamily="34" charset="0"/>
              </a:rPr>
              <a:t>1.06×10</a:t>
            </a:r>
            <a:r>
              <a:rPr lang="de-DE" sz="1400" baseline="30000" dirty="0">
                <a:latin typeface="Helvetica Light" panose="020B0403020202020204" pitchFamily="34" charset="0"/>
              </a:rPr>
              <a:t>26</a:t>
            </a:r>
            <a:r>
              <a:rPr lang="de-DE" sz="1400" dirty="0">
                <a:latin typeface="Helvetica Light" panose="020B0403020202020204" pitchFamily="34" charset="0"/>
              </a:rPr>
              <a:t> </a:t>
            </a:r>
            <a:r>
              <a:rPr lang="de-DE" sz="1400" dirty="0" err="1">
                <a:latin typeface="Helvetica Light" panose="020B0403020202020204" pitchFamily="34" charset="0"/>
              </a:rPr>
              <a:t>years</a:t>
            </a:r>
            <a:r>
              <a:rPr lang="de-DE" sz="1400" dirty="0">
                <a:latin typeface="Helvetica Light" panose="020B0403020202020204" pitchFamily="34" charset="0"/>
              </a:rPr>
              <a:t> at 90% CL (</a:t>
            </a:r>
            <a:r>
              <a:rPr lang="de-DE" sz="1400" dirty="0">
                <a:latin typeface="Helvetica Light" panose="020B0403020202020204" pitchFamily="34" charset="0"/>
                <a:hlinkClick r:id="rId4"/>
              </a:rPr>
              <a:t>PANIC2021</a:t>
            </a:r>
            <a:r>
              <a:rPr lang="de-DE" sz="1400" dirty="0">
                <a:latin typeface="Helvetica Light" panose="020B0403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 Light" panose="020B0403020202020204" pitchFamily="34" charset="0"/>
              </a:rPr>
              <a:t>DARWIN: &gt;</a:t>
            </a:r>
            <a:r>
              <a:rPr lang="de-DE" sz="1400" dirty="0">
                <a:latin typeface="Helvetica Light" panose="020B0403020202020204" pitchFamily="34" charset="0"/>
              </a:rPr>
              <a:t>2.4×10</a:t>
            </a:r>
            <a:r>
              <a:rPr lang="de-DE" sz="1400" baseline="30000" dirty="0">
                <a:latin typeface="Helvetica Light" panose="020B0403020202020204" pitchFamily="34" charset="0"/>
              </a:rPr>
              <a:t>27</a:t>
            </a:r>
            <a:r>
              <a:rPr lang="en-US" sz="1400" dirty="0">
                <a:latin typeface="Helvetica Light" panose="020B0403020202020204" pitchFamily="34" charset="0"/>
              </a:rPr>
              <a:t> (EPJC 80, 808 (2020))</a:t>
            </a:r>
            <a:endParaRPr lang="en-US" dirty="0"/>
          </a:p>
        </p:txBody>
      </p:sp>
      <p:pic>
        <p:nvPicPr>
          <p:cNvPr id="3076" name="Picture 4" descr="/var/folders/5p/wqrm1xbd4wjcm524_5_2spl00000gp/T/com.microsoft.Powerpoint/WebArchiveCopyPasteTempFiles/10052_2020_Article_8196_tex_eq5.png">
            <a:extLst>
              <a:ext uri="{FF2B5EF4-FFF2-40B4-BE49-F238E27FC236}">
                <a16:creationId xmlns:a16="http://schemas.microsoft.com/office/drawing/2014/main" id="{FA122D88-61BC-6447-98A1-DF7DCCC72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642" y="3389741"/>
            <a:ext cx="1333500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189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0148F8-68A1-8242-8E4B-8901F4C53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nEXO</a:t>
            </a:r>
            <a:r>
              <a:rPr lang="en-US" sz="4000" dirty="0"/>
              <a:t>: topological info for signal and backgrounds</a:t>
            </a:r>
          </a:p>
        </p:txBody>
      </p:sp>
      <p:pic>
        <p:nvPicPr>
          <p:cNvPr id="7169" name="Picture 1" descr="page9image1992721296">
            <a:extLst>
              <a:ext uri="{FF2B5EF4-FFF2-40B4-BE49-F238E27FC236}">
                <a16:creationId xmlns:a16="http://schemas.microsoft.com/office/drawing/2014/main" id="{E8E597D9-D9B8-334A-B328-874F3FAF5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51944"/>
            <a:ext cx="9796397" cy="385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25EFB5F6-6176-3F49-942C-369A8FECB126}"/>
              </a:ext>
            </a:extLst>
          </p:cNvPr>
          <p:cNvSpPr/>
          <p:nvPr/>
        </p:nvSpPr>
        <p:spPr>
          <a:xfrm>
            <a:off x="7778663" y="5840844"/>
            <a:ext cx="29436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Helvetica Light" panose="020B0403020202020204" pitchFamily="34" charset="0"/>
              </a:rPr>
              <a:t>Relative distance between a deposit and the nearest surface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6DA198A-E99B-F74D-A6A2-6FA7A67B7A74}"/>
              </a:ext>
            </a:extLst>
          </p:cNvPr>
          <p:cNvSpPr txBox="1"/>
          <p:nvPr/>
        </p:nvSpPr>
        <p:spPr>
          <a:xfrm>
            <a:off x="4809995" y="5802845"/>
            <a:ext cx="2354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 Light" panose="020B0403020202020204" pitchFamily="34" charset="0"/>
              </a:rPr>
              <a:t>Topological info between </a:t>
            </a:r>
            <a:r>
              <a:rPr lang="en-US" sz="1400" dirty="0">
                <a:latin typeface="Symbol" pitchFamily="2" charset="2"/>
              </a:rPr>
              <a:t>bb</a:t>
            </a:r>
            <a:r>
              <a:rPr lang="en-US" sz="1400" dirty="0">
                <a:latin typeface="Helvetica Light" panose="020B0403020202020204" pitchFamily="34" charset="0"/>
              </a:rPr>
              <a:t> and </a:t>
            </a:r>
            <a:r>
              <a:rPr lang="en-US" sz="1400" dirty="0">
                <a:latin typeface="Symbol" pitchFamily="2" charset="2"/>
              </a:rPr>
              <a:t>g</a:t>
            </a:r>
            <a:r>
              <a:rPr lang="en-US" sz="1400" dirty="0">
                <a:latin typeface="Helvetica Light" panose="020B0403020202020204" pitchFamily="34" charset="0"/>
              </a:rPr>
              <a:t> events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1BF2FB8-3299-5748-B642-7A690028AB57}"/>
              </a:ext>
            </a:extLst>
          </p:cNvPr>
          <p:cNvSpPr txBox="1"/>
          <p:nvPr/>
        </p:nvSpPr>
        <p:spPr>
          <a:xfrm>
            <a:off x="1113773" y="5802491"/>
            <a:ext cx="2996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 Light" panose="020B0403020202020204" pitchFamily="34" charset="0"/>
              </a:rPr>
              <a:t>Energy distribution of single-site like events in central 2t of </a:t>
            </a:r>
            <a:r>
              <a:rPr lang="en-US" sz="1400" dirty="0" err="1">
                <a:latin typeface="Helvetica Light" panose="020B0403020202020204" pitchFamily="34" charset="0"/>
              </a:rPr>
              <a:t>LXe</a:t>
            </a:r>
            <a:endParaRPr lang="en-US" sz="1400" dirty="0">
              <a:latin typeface="Helvetica Light" panose="020B040302020202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B901611-98E8-7447-B5BB-4C56143786E9}"/>
              </a:ext>
            </a:extLst>
          </p:cNvPr>
          <p:cNvSpPr/>
          <p:nvPr/>
        </p:nvSpPr>
        <p:spPr>
          <a:xfrm>
            <a:off x="8987564" y="1451984"/>
            <a:ext cx="2108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 Light" panose="020B0403020202020204" pitchFamily="34" charset="0"/>
              </a:rPr>
              <a:t> </a:t>
            </a:r>
            <a:r>
              <a:rPr lang="de-DE" dirty="0">
                <a:latin typeface="Helvetica Light" panose="020B0403020202020204" pitchFamily="34" charset="0"/>
              </a:rPr>
              <a:t>arXiv:2106.16243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08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66799" y="5710020"/>
            <a:ext cx="10659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Light" panose="020B0403020202020204" pitchFamily="34" charset="0"/>
              </a:rPr>
              <a:t>discovery of neutrino particle through event-by-event reconstruction of decay kinematics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625600"/>
            <a:ext cx="3727040" cy="378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5504" y="1612900"/>
            <a:ext cx="1720991" cy="37846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BA56C3E-B04B-45FE-CA04-BCB8967937F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83166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de-DE" sz="2000" dirty="0">
                <a:latin typeface="Helvetica Light" panose="020B0403020202020204" pitchFamily="34" charset="0"/>
              </a:rPr>
              <a:t>1956: The Neutrino Experiment at Debrecen </a:t>
            </a:r>
          </a:p>
          <a:p>
            <a:pPr algn="r">
              <a:lnSpc>
                <a:spcPct val="150000"/>
              </a:lnSpc>
            </a:pPr>
            <a:r>
              <a:rPr lang="de-DE" sz="2000" dirty="0" err="1">
                <a:latin typeface="Helvetica Light" panose="020B0403020202020204" pitchFamily="34" charset="0"/>
              </a:rPr>
              <a:t>by</a:t>
            </a:r>
            <a:r>
              <a:rPr lang="de-DE" sz="2000" dirty="0">
                <a:latin typeface="Helvetica Light" panose="020B0403020202020204" pitchFamily="34" charset="0"/>
              </a:rPr>
              <a:t> J. </a:t>
            </a:r>
            <a:r>
              <a:rPr lang="de-DE" sz="2000" dirty="0" err="1">
                <a:latin typeface="Helvetica Light" panose="020B0403020202020204" pitchFamily="34" charset="0"/>
              </a:rPr>
              <a:t>Csikai</a:t>
            </a:r>
            <a:r>
              <a:rPr lang="de-DE" sz="2000" dirty="0">
                <a:latin typeface="Helvetica Light" panose="020B0403020202020204" pitchFamily="34" charset="0"/>
              </a:rPr>
              <a:t> and A. Szalay</a:t>
            </a:r>
          </a:p>
        </p:txBody>
      </p:sp>
    </p:spTree>
    <p:extLst>
      <p:ext uri="{BB962C8B-B14F-4D97-AF65-F5344CB8AC3E}">
        <p14:creationId xmlns:p14="http://schemas.microsoft.com/office/powerpoint/2010/main" val="769874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680D57-BC4A-0C45-80EB-9F9EEFD96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aseline="31999" dirty="0">
                <a:latin typeface="Helvetica Light"/>
                <a:cs typeface="Helvetica Light"/>
              </a:rPr>
              <a:t>		136</a:t>
            </a:r>
            <a:r>
              <a:rPr lang="en-US" dirty="0">
                <a:latin typeface="Helvetica Light"/>
                <a:cs typeface="Helvetica Light"/>
              </a:rPr>
              <a:t>Xe high-pressure gaseous TPC</a:t>
            </a:r>
            <a:br>
              <a:rPr lang="en-US" dirty="0">
                <a:latin typeface="Helvetica Light"/>
                <a:cs typeface="Helvetica Light"/>
              </a:rPr>
            </a:br>
            <a:r>
              <a:rPr lang="en-US" dirty="0"/>
              <a:t>	</a:t>
            </a:r>
          </a:p>
        </p:txBody>
      </p:sp>
      <p:pic>
        <p:nvPicPr>
          <p:cNvPr id="8" name="Captura de pantalla 2016-10-23 a las 20.36.42.png" descr="Captura de pantalla 2016-10-23 a las 20.36.42.png">
            <a:extLst>
              <a:ext uri="{FF2B5EF4-FFF2-40B4-BE49-F238E27FC236}">
                <a16:creationId xmlns:a16="http://schemas.microsoft.com/office/drawing/2014/main" id="{81D6E246-2066-4C46-878F-04F3AE288A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121" y="2093213"/>
            <a:ext cx="2374871" cy="1333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Captura de pantalla 2016-10-23 a las 20.58.21.png" descr="Captura de pantalla 2016-10-23 a las 20.58.21.png">
            <a:extLst>
              <a:ext uri="{FF2B5EF4-FFF2-40B4-BE49-F238E27FC236}">
                <a16:creationId xmlns:a16="http://schemas.microsoft.com/office/drawing/2014/main" id="{FC66E508-87F8-F84F-906D-56CAE2A33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780" y="1952338"/>
            <a:ext cx="2638640" cy="161511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Connection Line">
            <a:extLst>
              <a:ext uri="{FF2B5EF4-FFF2-40B4-BE49-F238E27FC236}">
                <a16:creationId xmlns:a16="http://schemas.microsoft.com/office/drawing/2014/main" id="{CCE5FFDC-19A9-6446-A411-01028093D478}"/>
              </a:ext>
            </a:extLst>
          </p:cNvPr>
          <p:cNvSpPr/>
          <p:nvPr/>
        </p:nvSpPr>
        <p:spPr>
          <a:xfrm rot="1787859">
            <a:off x="3526738" y="2648249"/>
            <a:ext cx="549765" cy="2542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2917" y="5081"/>
                  <a:pt x="5717" y="12281"/>
                  <a:pt x="0" y="21600"/>
                </a:cubicBezTo>
              </a:path>
            </a:pathLst>
          </a:custGeom>
          <a:ln w="38100">
            <a:solidFill>
              <a:srgbClr val="000000"/>
            </a:solidFill>
            <a:miter lim="400000"/>
            <a:headEnd type="triangle"/>
          </a:ln>
        </p:spPr>
        <p:txBody>
          <a:bodyPr/>
          <a:lstStyle/>
          <a:p>
            <a:endParaRPr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9808B147-1F66-0441-85C6-B2D218B1D570}"/>
              </a:ext>
            </a:extLst>
          </p:cNvPr>
          <p:cNvSpPr txBox="1"/>
          <p:nvPr/>
        </p:nvSpPr>
        <p:spPr>
          <a:xfrm>
            <a:off x="928320" y="1729348"/>
            <a:ext cx="29679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 Light"/>
                <a:cs typeface="Helvetica Light"/>
              </a:rPr>
              <a:t>NEXT-NEW (5 kg) </a:t>
            </a:r>
            <a:r>
              <a:rPr lang="en-US" sz="1200" dirty="0">
                <a:latin typeface="Helvetica Light"/>
                <a:cs typeface="Helvetica Light"/>
              </a:rPr>
              <a:t>2015-2020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8D623604-3F7B-2E4B-8DEC-2B26D6C1C79D}"/>
              </a:ext>
            </a:extLst>
          </p:cNvPr>
          <p:cNvSpPr txBox="1"/>
          <p:nvPr/>
        </p:nvSpPr>
        <p:spPr>
          <a:xfrm>
            <a:off x="928321" y="3454982"/>
            <a:ext cx="2777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Light"/>
                <a:cs typeface="Helvetica Light"/>
              </a:rPr>
              <a:t>Underground &amp; radio-pure operations, background, 2νββ</a:t>
            </a: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5D180762-5E1B-8242-A092-CD82BA20CB0C}"/>
              </a:ext>
            </a:extLst>
          </p:cNvPr>
          <p:cNvSpPr txBox="1"/>
          <p:nvPr/>
        </p:nvSpPr>
        <p:spPr>
          <a:xfrm>
            <a:off x="4256967" y="1559902"/>
            <a:ext cx="29679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 Light"/>
                <a:cs typeface="Helvetica Light"/>
              </a:rPr>
              <a:t>NEXT-100 (100 kg) </a:t>
            </a:r>
            <a:r>
              <a:rPr lang="en-US" sz="1200" dirty="0">
                <a:latin typeface="Helvetica Light"/>
                <a:cs typeface="Helvetica Light"/>
              </a:rPr>
              <a:t>2022-2025</a:t>
            </a:r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B63EF40F-0B4A-EC4D-923A-26F52A39CF17}"/>
              </a:ext>
            </a:extLst>
          </p:cNvPr>
          <p:cNvSpPr txBox="1"/>
          <p:nvPr/>
        </p:nvSpPr>
        <p:spPr>
          <a:xfrm>
            <a:off x="4913737" y="3569192"/>
            <a:ext cx="17640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Light"/>
                <a:cs typeface="Helvetica Light"/>
              </a:rPr>
              <a:t>0νββ search</a:t>
            </a:r>
          </a:p>
        </p:txBody>
      </p:sp>
      <p:sp>
        <p:nvSpPr>
          <p:cNvPr id="17" name="Connection Line">
            <a:extLst>
              <a:ext uri="{FF2B5EF4-FFF2-40B4-BE49-F238E27FC236}">
                <a16:creationId xmlns:a16="http://schemas.microsoft.com/office/drawing/2014/main" id="{E918CB01-10B0-D04D-B8CF-8A25EE9B9307}"/>
              </a:ext>
            </a:extLst>
          </p:cNvPr>
          <p:cNvSpPr/>
          <p:nvPr/>
        </p:nvSpPr>
        <p:spPr>
          <a:xfrm rot="1787859">
            <a:off x="7015609" y="2553752"/>
            <a:ext cx="549765" cy="2542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2917" y="5081"/>
                  <a:pt x="5717" y="12281"/>
                  <a:pt x="0" y="21600"/>
                </a:cubicBezTo>
              </a:path>
            </a:pathLst>
          </a:custGeom>
          <a:ln w="38100">
            <a:solidFill>
              <a:srgbClr val="000000"/>
            </a:solidFill>
            <a:miter lim="400000"/>
            <a:headEnd type="triangle"/>
          </a:ln>
        </p:spPr>
        <p:txBody>
          <a:bodyPr/>
          <a:lstStyle/>
          <a:p>
            <a:endParaRPr/>
          </a:p>
        </p:txBody>
      </p:sp>
      <p:pic>
        <p:nvPicPr>
          <p:cNvPr id="18" name="logo_next.pdf" descr="logo_next.pdf">
            <a:extLst>
              <a:ext uri="{FF2B5EF4-FFF2-40B4-BE49-F238E27FC236}">
                <a16:creationId xmlns:a16="http://schemas.microsoft.com/office/drawing/2014/main" id="{E0241DC1-CD2D-974C-82BF-DC45B7910F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320" y="354886"/>
            <a:ext cx="1705429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4F11D9B2-D878-9042-B007-DF8F3EF20976}"/>
              </a:ext>
            </a:extLst>
          </p:cNvPr>
          <p:cNvSpPr/>
          <p:nvPr/>
        </p:nvSpPr>
        <p:spPr>
          <a:xfrm>
            <a:off x="4256967" y="3904077"/>
            <a:ext cx="3102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Calibri,Bold"/>
              </a:rPr>
              <a:t>400 </a:t>
            </a:r>
            <a:r>
              <a:rPr lang="de-DE" dirty="0" err="1">
                <a:latin typeface="Calibri,Bold"/>
              </a:rPr>
              <a:t>kg</a:t>
            </a:r>
            <a:r>
              <a:rPr lang="de-DE" dirty="0" err="1">
                <a:latin typeface="Symbol" pitchFamily="2" charset="2"/>
              </a:rPr>
              <a:t></a:t>
            </a:r>
            <a:r>
              <a:rPr lang="de-DE" dirty="0" err="1">
                <a:latin typeface="Calibri,Bold"/>
              </a:rPr>
              <a:t>y</a:t>
            </a:r>
            <a:r>
              <a:rPr lang="de-DE" dirty="0">
                <a:latin typeface="Calibri,Bold"/>
              </a:rPr>
              <a:t> </a:t>
            </a:r>
            <a:r>
              <a:rPr lang="de-DE" dirty="0" err="1">
                <a:latin typeface="Calibri,Bold"/>
              </a:rPr>
              <a:t>sensitivity</a:t>
            </a:r>
            <a:r>
              <a:rPr lang="de-DE" dirty="0"/>
              <a:t> </a:t>
            </a:r>
            <a:r>
              <a:rPr lang="de-DE" dirty="0">
                <a:solidFill>
                  <a:srgbClr val="4F7FBC"/>
                </a:solidFill>
                <a:latin typeface="Calibri,Bold"/>
              </a:rPr>
              <a:t>1×10</a:t>
            </a:r>
            <a:r>
              <a:rPr lang="de-DE" baseline="30000" dirty="0">
                <a:solidFill>
                  <a:srgbClr val="4F7FBC"/>
                </a:solidFill>
                <a:latin typeface="Calibri,Bold"/>
              </a:rPr>
              <a:t>26</a:t>
            </a:r>
            <a:r>
              <a:rPr lang="de-DE" dirty="0">
                <a:solidFill>
                  <a:srgbClr val="4F7FBC"/>
                </a:solidFill>
                <a:latin typeface="Calibri,Bold"/>
              </a:rPr>
              <a:t>y </a:t>
            </a:r>
            <a:endParaRPr lang="de-DE" dirty="0">
              <a:effectLst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34A2BDF-8FB9-AF45-AD32-73BB0F41D237}"/>
              </a:ext>
            </a:extLst>
          </p:cNvPr>
          <p:cNvSpPr/>
          <p:nvPr/>
        </p:nvSpPr>
        <p:spPr>
          <a:xfrm>
            <a:off x="7759742" y="1741809"/>
            <a:ext cx="464234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latin typeface="Helvetica Light" panose="020B0403020202020204" pitchFamily="34" charset="0"/>
              </a:rPr>
              <a:t>HD (High-Definition)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Up to 1 ton enriched </a:t>
            </a:r>
            <a:r>
              <a:rPr lang="en-US" dirty="0" err="1">
                <a:latin typeface="Helvetica Light" panose="020B0403020202020204" pitchFamily="34" charset="0"/>
              </a:rPr>
              <a:t>Xe</a:t>
            </a:r>
            <a:r>
              <a:rPr lang="en-US" dirty="0">
                <a:latin typeface="Helvetica Light" panose="020B0403020202020204" pitchFamily="34" charset="0"/>
              </a:rPr>
              <a:t> gas @ 20 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Replacement of PMTs by </a:t>
            </a:r>
            <a:r>
              <a:rPr lang="en-US" dirty="0" err="1">
                <a:latin typeface="Helvetica Light" panose="020B0403020202020204" pitchFamily="34" charset="0"/>
              </a:rPr>
              <a:t>SiPMs</a:t>
            </a:r>
            <a:endParaRPr lang="en-US" dirty="0">
              <a:latin typeface="Helvetica Light" panose="020B04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Helvetica Light" panose="020B0403020202020204" pitchFamily="34" charset="0"/>
              </a:rPr>
              <a:t>Xe</a:t>
            </a:r>
            <a:r>
              <a:rPr lang="en-US" dirty="0">
                <a:latin typeface="Helvetica Light" panose="020B0403020202020204" pitchFamily="34" charset="0"/>
              </a:rPr>
              <a:t>-He mixture: lower diffusion, better definition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 Light" panose="020B0403020202020204" pitchFamily="34" charset="0"/>
              </a:rPr>
              <a:t>Target sensitivity: 2×10</a:t>
            </a:r>
            <a:r>
              <a:rPr lang="en-US" baseline="30000" dirty="0">
                <a:effectLst/>
                <a:latin typeface="Helvetica Light" panose="020B0403020202020204" pitchFamily="34" charset="0"/>
              </a:rPr>
              <a:t>27</a:t>
            </a:r>
            <a:r>
              <a:rPr lang="en-US" dirty="0">
                <a:effectLst/>
                <a:latin typeface="Helvetica Light" panose="020B0403020202020204" pitchFamily="34" charset="0"/>
              </a:rPr>
              <a:t> y (6 ton </a:t>
            </a:r>
            <a:r>
              <a:rPr lang="en-US" dirty="0" err="1">
                <a:effectLst/>
                <a:latin typeface="Helvetica Light" panose="020B0403020202020204" pitchFamily="34" charset="0"/>
              </a:rPr>
              <a:t>yr</a:t>
            </a:r>
            <a:r>
              <a:rPr lang="en-US" dirty="0">
                <a:effectLst/>
                <a:latin typeface="Helvetica Light" panose="020B0403020202020204" pitchFamily="34" charset="0"/>
              </a:rPr>
              <a:t>)</a:t>
            </a:r>
          </a:p>
          <a:p>
            <a:endParaRPr lang="en-US" u="sng" dirty="0">
              <a:effectLst/>
              <a:latin typeface="Helvetica Light" panose="020B0403020202020204" pitchFamily="34" charset="0"/>
            </a:endParaRPr>
          </a:p>
          <a:p>
            <a:r>
              <a:rPr lang="en-US" u="sng" dirty="0">
                <a:effectLst/>
                <a:latin typeface="Helvetica Light" panose="020B0403020202020204" pitchFamily="34" charset="0"/>
              </a:rPr>
              <a:t>NEXT-BOLD</a:t>
            </a:r>
            <a:r>
              <a:rPr lang="en-US" dirty="0">
                <a:effectLst/>
                <a:latin typeface="Helvetica Light" panose="020B0403020202020204" pitchFamily="34" charset="0"/>
              </a:rPr>
              <a:t> (Barium On Light Detection)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HD including Ba-tagging by single-molecular-fluorescence imaging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 Light" panose="020B0403020202020204" pitchFamily="34" charset="0"/>
              </a:rPr>
              <a:t>Background-free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 Light" panose="020B0403020202020204" pitchFamily="34" charset="0"/>
              </a:rPr>
              <a:t>Target sensitivity: 8×10</a:t>
            </a:r>
            <a:r>
              <a:rPr lang="en-US" baseline="30000" dirty="0">
                <a:effectLst/>
                <a:latin typeface="Helvetica Light" panose="020B0403020202020204" pitchFamily="34" charset="0"/>
              </a:rPr>
              <a:t>27</a:t>
            </a:r>
            <a:r>
              <a:rPr lang="en-US" dirty="0">
                <a:effectLst/>
                <a:latin typeface="Helvetica Light" panose="020B0403020202020204" pitchFamily="34" charset="0"/>
              </a:rPr>
              <a:t> y (10 ton </a:t>
            </a:r>
            <a:r>
              <a:rPr lang="en-US" dirty="0" err="1">
                <a:effectLst/>
                <a:latin typeface="Helvetica Light" panose="020B0403020202020204" pitchFamily="34" charset="0"/>
              </a:rPr>
              <a:t>yr</a:t>
            </a:r>
            <a:r>
              <a:rPr lang="en-US" dirty="0">
                <a:effectLst/>
                <a:latin typeface="Helvetica Light" panose="020B0403020202020204" pitchFamily="34" charset="0"/>
              </a:rPr>
              <a:t>)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811B61B-346C-EB41-9CF2-3D1B3AE91C0B}"/>
              </a:ext>
            </a:extLst>
          </p:cNvPr>
          <p:cNvSpPr/>
          <p:nvPr/>
        </p:nvSpPr>
        <p:spPr>
          <a:xfrm>
            <a:off x="9513062" y="5209250"/>
            <a:ext cx="26789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latin typeface="Helvetica Light" panose="020B0403020202020204" pitchFamily="34" charset="0"/>
              </a:rPr>
              <a:t>Phys. </a:t>
            </a:r>
            <a:r>
              <a:rPr lang="de-DE" sz="1200" dirty="0" err="1">
                <a:latin typeface="Helvetica Light" panose="020B0403020202020204" pitchFamily="34" charset="0"/>
              </a:rPr>
              <a:t>Rev</a:t>
            </a:r>
            <a:r>
              <a:rPr lang="de-DE" sz="1200" dirty="0">
                <a:latin typeface="Helvetica Light" panose="020B0403020202020204" pitchFamily="34" charset="0"/>
              </a:rPr>
              <a:t>. </a:t>
            </a:r>
            <a:r>
              <a:rPr lang="de-DE" sz="1200" dirty="0" err="1">
                <a:latin typeface="Helvetica Light" panose="020B0403020202020204" pitchFamily="34" charset="0"/>
              </a:rPr>
              <a:t>Lett</a:t>
            </a:r>
            <a:r>
              <a:rPr lang="de-DE" sz="1200" dirty="0">
                <a:latin typeface="Helvetica Light" panose="020B0403020202020204" pitchFamily="34" charset="0"/>
              </a:rPr>
              <a:t>. 120, 132504 (2018) </a:t>
            </a:r>
            <a:endParaRPr lang="de-DE" sz="1200" dirty="0">
              <a:effectLst/>
              <a:latin typeface="Helvetica Light" panose="020B0403020202020204" pitchFamily="34" charset="0"/>
            </a:endParaRPr>
          </a:p>
        </p:txBody>
      </p:sp>
      <p:pic>
        <p:nvPicPr>
          <p:cNvPr id="4102" name="Picture 6" descr="page22image63439472">
            <a:extLst>
              <a:ext uri="{FF2B5EF4-FFF2-40B4-BE49-F238E27FC236}">
                <a16:creationId xmlns:a16="http://schemas.microsoft.com/office/drawing/2014/main" id="{55197FF4-35E1-9C4C-AE2D-603F43278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937" y="4644255"/>
            <a:ext cx="2565697" cy="168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DE89A62-150B-A141-8AAB-15BC75329CC1}"/>
              </a:ext>
            </a:extLst>
          </p:cNvPr>
          <p:cNvSpPr txBox="1"/>
          <p:nvPr/>
        </p:nvSpPr>
        <p:spPr>
          <a:xfrm>
            <a:off x="5211449" y="4644255"/>
            <a:ext cx="1954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Light" panose="020B0403020202020204" pitchFamily="34" charset="0"/>
              </a:rPr>
              <a:t>Data: 2-electron event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9737EF2D-FE9F-814E-8A87-F077801D8572}"/>
              </a:ext>
            </a:extLst>
          </p:cNvPr>
          <p:cNvSpPr/>
          <p:nvPr/>
        </p:nvSpPr>
        <p:spPr>
          <a:xfrm>
            <a:off x="923475" y="4040694"/>
            <a:ext cx="3704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Symbol" pitchFamily="2" charset="2"/>
              </a:rPr>
              <a:t>D</a:t>
            </a:r>
            <a:r>
              <a:rPr lang="en-US" sz="1400" dirty="0">
                <a:latin typeface="Helvetica Light" panose="020B0403020202020204" pitchFamily="34" charset="0"/>
              </a:rPr>
              <a:t>E&lt; 1% FWHM</a:t>
            </a:r>
            <a:endParaRPr lang="en-US" sz="1400" dirty="0">
              <a:effectLst/>
              <a:latin typeface="Helvetica Light" panose="020B0403020202020204" pitchFamily="34" charset="0"/>
            </a:endParaRPr>
          </a:p>
          <a:p>
            <a:r>
              <a:rPr lang="en-US" sz="1400" dirty="0">
                <a:latin typeface="Helvetica Light" panose="020B0403020202020204" pitchFamily="34" charset="0"/>
              </a:rPr>
              <a:t>Event topological reconstruction </a:t>
            </a:r>
            <a:endParaRPr lang="en-US" sz="1400" dirty="0">
              <a:effectLst/>
              <a:latin typeface="Helvetica Light" panose="020B0403020202020204" pitchFamily="34" charset="0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B0B71A60-B664-C345-8198-6FFF7EB510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201" y="4768031"/>
            <a:ext cx="4230121" cy="152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5BEF8E-97B8-C946-B254-2A887D10E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335" y="442623"/>
            <a:ext cx="10515600" cy="582729"/>
          </a:xfrm>
        </p:spPr>
        <p:txBody>
          <a:bodyPr>
            <a:normAutofit/>
          </a:bodyPr>
          <a:lstStyle/>
          <a:p>
            <a:r>
              <a:rPr lang="en-US" sz="2800" baseline="30000" dirty="0">
                <a:latin typeface="Helvetica Light" panose="020B0403020202020204" pitchFamily="34" charset="0"/>
              </a:rPr>
              <a:t>136</a:t>
            </a:r>
            <a:r>
              <a:rPr lang="en-US" sz="2800" dirty="0">
                <a:latin typeface="Helvetica Light" panose="020B0403020202020204" pitchFamily="34" charset="0"/>
              </a:rPr>
              <a:t>Xe: Barium tagging 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614E68-E0C3-2048-A1C6-E3981971E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A119-85E7-F744-AC11-63D8821F62EC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B46F0B-9411-EB48-895C-5E46AAF2E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244" y="533445"/>
            <a:ext cx="1138697" cy="40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C10F812-03DB-3441-AE37-4F858318556D}"/>
              </a:ext>
            </a:extLst>
          </p:cNvPr>
          <p:cNvSpPr txBox="1">
            <a:spLocks/>
          </p:cNvSpPr>
          <p:nvPr/>
        </p:nvSpPr>
        <p:spPr>
          <a:xfrm>
            <a:off x="268441" y="2856021"/>
            <a:ext cx="5091409" cy="32451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en-US" sz="2400" dirty="0">
                <a:latin typeface="Helvetica Light" panose="020B0403020202020204" pitchFamily="34" charset="0"/>
              </a:rPr>
              <a:t>NEXT pursues single molecule fluorescent imaging (SMFI) based barium tagging sensors.</a:t>
            </a:r>
            <a:endParaRPr lang="en-US" sz="2100" dirty="0">
              <a:latin typeface="Helvetica Light" panose="020B0403020202020204" pitchFamily="34" charset="0"/>
            </a:endParaRPr>
          </a:p>
          <a:p>
            <a:pPr>
              <a:lnSpc>
                <a:spcPct val="170000"/>
              </a:lnSpc>
            </a:pPr>
            <a:r>
              <a:rPr lang="en-US" sz="2400" dirty="0">
                <a:latin typeface="Helvetica Light" panose="020B0403020202020204" pitchFamily="34" charset="0"/>
              </a:rPr>
              <a:t>R&amp;D to date has realized molecular ion sensors that:</a:t>
            </a:r>
          </a:p>
          <a:p>
            <a:pPr lvl="1">
              <a:lnSpc>
                <a:spcPct val="170000"/>
              </a:lnSpc>
            </a:pPr>
            <a:r>
              <a:rPr lang="en-US" sz="2100" dirty="0">
                <a:latin typeface="Helvetica Light" panose="020B0403020202020204" pitchFamily="34" charset="0"/>
              </a:rPr>
              <a:t>Exhibit 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Helvetica Light" panose="020B0403020202020204" pitchFamily="34" charset="0"/>
              </a:rPr>
              <a:t>barium chelation </a:t>
            </a:r>
            <a:r>
              <a:rPr lang="en-US" sz="2100" dirty="0">
                <a:latin typeface="Helvetica Light" panose="020B0403020202020204" pitchFamily="34" charset="0"/>
              </a:rPr>
              <a:t>in vacuum </a:t>
            </a:r>
            <a:r>
              <a:rPr lang="en-US" sz="1900" dirty="0">
                <a:latin typeface="Helvetica Light" panose="020B0403020202020204" pitchFamily="34" charset="0"/>
              </a:rPr>
              <a:t>&amp;</a:t>
            </a:r>
            <a:endParaRPr lang="en-US" sz="2100" dirty="0">
              <a:latin typeface="Helvetica Light" panose="020B0403020202020204" pitchFamily="34" charset="0"/>
            </a:endParaRPr>
          </a:p>
          <a:p>
            <a:pPr lvl="1">
              <a:lnSpc>
                <a:spcPct val="170000"/>
              </a:lnSpc>
            </a:pPr>
            <a:r>
              <a:rPr lang="en-US" sz="2100" dirty="0">
                <a:latin typeface="Helvetica Light" panose="020B0403020202020204" pitchFamily="34" charset="0"/>
              </a:rPr>
              <a:t>Enable </a:t>
            </a:r>
            <a:r>
              <a:rPr lang="en-US" sz="2100" dirty="0">
                <a:solidFill>
                  <a:srgbClr val="C00000"/>
                </a:solidFill>
                <a:latin typeface="Helvetica Light" panose="020B0403020202020204" pitchFamily="34" charset="0"/>
              </a:rPr>
              <a:t>single ion sensing </a:t>
            </a:r>
            <a:r>
              <a:rPr lang="en-US" sz="2100" dirty="0">
                <a:latin typeface="Helvetica Light" panose="020B0403020202020204" pitchFamily="34" charset="0"/>
              </a:rPr>
              <a:t>in xenon gas</a:t>
            </a:r>
          </a:p>
          <a:p>
            <a:pPr lvl="1">
              <a:lnSpc>
                <a:spcPct val="170000"/>
              </a:lnSpc>
            </a:pPr>
            <a:r>
              <a:rPr lang="en-US" sz="2100" dirty="0">
                <a:latin typeface="Helvetica Light" panose="020B0403020202020204" pitchFamily="34" charset="0"/>
              </a:rPr>
              <a:t>ON/OFF and Bi-color approaches </a:t>
            </a:r>
          </a:p>
        </p:txBody>
      </p:sp>
      <p:sp>
        <p:nvSpPr>
          <p:cNvPr id="9" name="TextBox 25">
            <a:extLst>
              <a:ext uri="{FF2B5EF4-FFF2-40B4-BE49-F238E27FC236}">
                <a16:creationId xmlns:a16="http://schemas.microsoft.com/office/drawing/2014/main" id="{4D22FED1-1438-3147-8BEC-119089054828}"/>
              </a:ext>
            </a:extLst>
          </p:cNvPr>
          <p:cNvSpPr txBox="1"/>
          <p:nvPr/>
        </p:nvSpPr>
        <p:spPr>
          <a:xfrm>
            <a:off x="268441" y="5867759"/>
            <a:ext cx="5111826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1"/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Helvetica Light" panose="020B0403020202020204" pitchFamily="34" charset="0"/>
              </a:rPr>
              <a:t>J.Phys.Conf.Ser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Helvetica Light" panose="020B0403020202020204" pitchFamily="34" charset="0"/>
              </a:rPr>
              <a:t>. 650 (2015) 1, 012002; JINST 11 (2016) 12, P12011; Phys. Rev. Lett. 120 (2018) 13, 132504.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Helvetica Light" panose="020B0403020202020204" pitchFamily="34" charset="0"/>
              </a:rPr>
              <a:t>Sci.Rep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Helvetica Light" panose="020B0403020202020204" pitchFamily="34" charset="0"/>
              </a:rPr>
              <a:t>. 9 (2019) 1, 15097; Nature 583 (2020) 7814, 48–54;  ACS Sens. (2021) 6, 1, 192–202;  arXiv:2201.09099, arXiv:2109.05902</a:t>
            </a:r>
          </a:p>
        </p:txBody>
      </p:sp>
      <p:cxnSp>
        <p:nvCxnSpPr>
          <p:cNvPr id="10" name="Elbow Connector 38">
            <a:extLst>
              <a:ext uri="{FF2B5EF4-FFF2-40B4-BE49-F238E27FC236}">
                <a16:creationId xmlns:a16="http://schemas.microsoft.com/office/drawing/2014/main" id="{D120CF55-EDC3-4D45-A352-FF3767F30C6A}"/>
              </a:ext>
            </a:extLst>
          </p:cNvPr>
          <p:cNvCxnSpPr>
            <a:cxnSpLocks/>
          </p:cNvCxnSpPr>
          <p:nvPr/>
        </p:nvCxnSpPr>
        <p:spPr>
          <a:xfrm>
            <a:off x="4516916" y="5316946"/>
            <a:ext cx="4022036" cy="339670"/>
          </a:xfrm>
          <a:prstGeom prst="bentConnector3">
            <a:avLst>
              <a:gd name="adj1" fmla="val 26991"/>
            </a:avLst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49">
            <a:extLst>
              <a:ext uri="{FF2B5EF4-FFF2-40B4-BE49-F238E27FC236}">
                <a16:creationId xmlns:a16="http://schemas.microsoft.com/office/drawing/2014/main" id="{381BD75E-C245-FB49-A3C0-FA573CD5B3CF}"/>
              </a:ext>
            </a:extLst>
          </p:cNvPr>
          <p:cNvCxnSpPr>
            <a:cxnSpLocks/>
          </p:cNvCxnSpPr>
          <p:nvPr/>
        </p:nvCxnSpPr>
        <p:spPr>
          <a:xfrm>
            <a:off x="4513856" y="4917194"/>
            <a:ext cx="1002170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0">
            <a:extLst>
              <a:ext uri="{FF2B5EF4-FFF2-40B4-BE49-F238E27FC236}">
                <a16:creationId xmlns:a16="http://schemas.microsoft.com/office/drawing/2014/main" id="{67A52726-8177-B548-9BEE-BDCEFC14BF7D}"/>
              </a:ext>
            </a:extLst>
          </p:cNvPr>
          <p:cNvCxnSpPr>
            <a:cxnSpLocks/>
          </p:cNvCxnSpPr>
          <p:nvPr/>
        </p:nvCxnSpPr>
        <p:spPr>
          <a:xfrm flipV="1">
            <a:off x="5516026" y="2668774"/>
            <a:ext cx="0" cy="22484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55">
            <a:extLst>
              <a:ext uri="{FF2B5EF4-FFF2-40B4-BE49-F238E27FC236}">
                <a16:creationId xmlns:a16="http://schemas.microsoft.com/office/drawing/2014/main" id="{8B38A339-BD31-B848-B267-322CD6191CB3}"/>
              </a:ext>
            </a:extLst>
          </p:cNvPr>
          <p:cNvSpPr/>
          <p:nvPr/>
        </p:nvSpPr>
        <p:spPr>
          <a:xfrm>
            <a:off x="8157118" y="279174"/>
            <a:ext cx="521060" cy="110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57">
            <a:extLst>
              <a:ext uri="{FF2B5EF4-FFF2-40B4-BE49-F238E27FC236}">
                <a16:creationId xmlns:a16="http://schemas.microsoft.com/office/drawing/2014/main" id="{64E418E2-D5C7-824E-AE20-6AC9914B9F86}"/>
              </a:ext>
            </a:extLst>
          </p:cNvPr>
          <p:cNvSpPr txBox="1"/>
          <p:nvPr/>
        </p:nvSpPr>
        <p:spPr>
          <a:xfrm>
            <a:off x="5618647" y="2745303"/>
            <a:ext cx="3003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latin typeface="Helvetica Light" panose="020B0403020202020204" pitchFamily="34" charset="0"/>
              </a:rPr>
              <a:t>STM shows barium location in molecule after chelation</a:t>
            </a: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D59005E4-5DFA-6D40-8CE7-2AA757DD1F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62" r="-2464"/>
          <a:stretch/>
        </p:blipFill>
        <p:spPr>
          <a:xfrm>
            <a:off x="8538952" y="2911107"/>
            <a:ext cx="3728475" cy="3482816"/>
          </a:xfrm>
          <a:prstGeom prst="rect">
            <a:avLst/>
          </a:prstGeom>
        </p:spPr>
      </p:pic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19C2DC04-1DA4-744F-9D67-2001E03D5DD7}"/>
              </a:ext>
            </a:extLst>
          </p:cNvPr>
          <p:cNvSpPr txBox="1">
            <a:spLocks/>
          </p:cNvSpPr>
          <p:nvPr/>
        </p:nvSpPr>
        <p:spPr>
          <a:xfrm>
            <a:off x="9224791" y="61563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BC140E-1F6D-0C45-9A12-C27C7B17B9E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5" name="TextBox 58">
            <a:extLst>
              <a:ext uri="{FF2B5EF4-FFF2-40B4-BE49-F238E27FC236}">
                <a16:creationId xmlns:a16="http://schemas.microsoft.com/office/drawing/2014/main" id="{6E54E495-7B8C-F04F-9479-24C5FBED504F}"/>
              </a:ext>
            </a:extLst>
          </p:cNvPr>
          <p:cNvSpPr txBox="1"/>
          <p:nvPr/>
        </p:nvSpPr>
        <p:spPr>
          <a:xfrm>
            <a:off x="5706944" y="5194951"/>
            <a:ext cx="2641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Helvetica Light" panose="020B0403020202020204" pitchFamily="34" charset="0"/>
              </a:rPr>
              <a:t>SMFI + high pressure microscopy enables Ba2+ detection in Xe gas</a:t>
            </a:r>
          </a:p>
        </p:txBody>
      </p:sp>
      <p:cxnSp>
        <p:nvCxnSpPr>
          <p:cNvPr id="26" name="Straight Connector 52">
            <a:extLst>
              <a:ext uri="{FF2B5EF4-FFF2-40B4-BE49-F238E27FC236}">
                <a16:creationId xmlns:a16="http://schemas.microsoft.com/office/drawing/2014/main" id="{03230855-3E0D-0140-82B8-313606D09142}"/>
              </a:ext>
            </a:extLst>
          </p:cNvPr>
          <p:cNvCxnSpPr>
            <a:cxnSpLocks/>
          </p:cNvCxnSpPr>
          <p:nvPr/>
        </p:nvCxnSpPr>
        <p:spPr>
          <a:xfrm flipH="1">
            <a:off x="8853186" y="1862876"/>
            <a:ext cx="52363" cy="0"/>
          </a:xfrm>
          <a:prstGeom prst="line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54">
            <a:extLst>
              <a:ext uri="{FF2B5EF4-FFF2-40B4-BE49-F238E27FC236}">
                <a16:creationId xmlns:a16="http://schemas.microsoft.com/office/drawing/2014/main" id="{3A760276-F826-974D-8C42-4A15AC282C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64"/>
          <a:stretch/>
        </p:blipFill>
        <p:spPr>
          <a:xfrm>
            <a:off x="8621703" y="333084"/>
            <a:ext cx="2976408" cy="241221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38" name="Straight Connector 52">
            <a:extLst>
              <a:ext uri="{FF2B5EF4-FFF2-40B4-BE49-F238E27FC236}">
                <a16:creationId xmlns:a16="http://schemas.microsoft.com/office/drawing/2014/main" id="{661C5A3A-E518-294C-B7CB-7A1B7D0C8431}"/>
              </a:ext>
            </a:extLst>
          </p:cNvPr>
          <p:cNvCxnSpPr>
            <a:cxnSpLocks/>
          </p:cNvCxnSpPr>
          <p:nvPr/>
        </p:nvCxnSpPr>
        <p:spPr>
          <a:xfrm flipH="1">
            <a:off x="5516026" y="2668772"/>
            <a:ext cx="2956462" cy="13323"/>
          </a:xfrm>
          <a:prstGeom prst="line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hteck 46">
            <a:extLst>
              <a:ext uri="{FF2B5EF4-FFF2-40B4-BE49-F238E27FC236}">
                <a16:creationId xmlns:a16="http://schemas.microsoft.com/office/drawing/2014/main" id="{56814AA1-8818-7E47-BCE7-7BDFFB5A72CF}"/>
              </a:ext>
            </a:extLst>
          </p:cNvPr>
          <p:cNvSpPr/>
          <p:nvPr/>
        </p:nvSpPr>
        <p:spPr>
          <a:xfrm>
            <a:off x="268441" y="1263271"/>
            <a:ext cx="8040554" cy="1447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Detection of </a:t>
            </a:r>
            <a:r>
              <a:rPr lang="en-US" b="1" dirty="0">
                <a:latin typeface="Helvetica Light" panose="020B0403020202020204" pitchFamily="34" charset="0"/>
              </a:rPr>
              <a:t>single barium ion </a:t>
            </a:r>
            <a:r>
              <a:rPr lang="en-US" dirty="0">
                <a:latin typeface="Helvetica Light" panose="020B0403020202020204" pitchFamily="34" charset="0"/>
              </a:rPr>
              <a:t>in coincidence with </a:t>
            </a:r>
            <a:r>
              <a:rPr lang="en-US" b="1" dirty="0">
                <a:latin typeface="Helvetica Light" panose="020B0403020202020204" pitchFamily="34" charset="0"/>
              </a:rPr>
              <a:t>&lt;1% FWHM energy resolution</a:t>
            </a:r>
            <a:r>
              <a:rPr lang="en-US" dirty="0">
                <a:latin typeface="Helvetica Light" panose="020B0403020202020204" pitchFamily="34" charset="0"/>
              </a:rPr>
              <a:t> and </a:t>
            </a:r>
            <a:r>
              <a:rPr lang="en-US" b="1" dirty="0">
                <a:latin typeface="Helvetica Light" panose="020B0403020202020204" pitchFamily="34" charset="0"/>
              </a:rPr>
              <a:t>event topology</a:t>
            </a:r>
            <a:r>
              <a:rPr lang="en-US" dirty="0">
                <a:latin typeface="Helvetica Light" panose="020B0403020202020204" pitchFamily="34" charset="0"/>
              </a:rPr>
              <a:t> essential for background free</a:t>
            </a:r>
            <a:r>
              <a:rPr lang="en-US" dirty="0">
                <a:latin typeface="Symbol" pitchFamily="2" charset="2"/>
              </a:rPr>
              <a:t> 0nbb </a:t>
            </a:r>
            <a:r>
              <a:rPr lang="en-US" dirty="0">
                <a:latin typeface="Helvetica Light" panose="020B0403020202020204" pitchFamily="34" charset="0"/>
              </a:rPr>
              <a:t>search in </a:t>
            </a:r>
            <a:r>
              <a:rPr lang="en-US" dirty="0" err="1">
                <a:latin typeface="Helvetica Light" panose="020B0403020202020204" pitchFamily="34" charset="0"/>
              </a:rPr>
              <a:t>Xe</a:t>
            </a:r>
            <a:r>
              <a:rPr lang="en-US" dirty="0">
                <a:latin typeface="Helvetica Light" panose="020B0403020202020204" pitchFamily="34" charset="0"/>
              </a:rPr>
              <a:t>  (NEXT-BOLD)</a:t>
            </a:r>
            <a:endParaRPr lang="en-US" sz="1200" dirty="0">
              <a:latin typeface="Helvetica Light" panose="020B0403020202020204" pitchFamily="34" charset="0"/>
            </a:endParaRP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E644662D-B83E-8242-B05C-FD6891C68B7B}"/>
              </a:ext>
            </a:extLst>
          </p:cNvPr>
          <p:cNvSpPr txBox="1"/>
          <p:nvPr/>
        </p:nvSpPr>
        <p:spPr>
          <a:xfrm>
            <a:off x="7063798" y="6485897"/>
            <a:ext cx="3297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Light" panose="020B0403020202020204" pitchFamily="34" charset="0"/>
              </a:rPr>
              <a:t>Courtesy M. Sorel, J. Gomez </a:t>
            </a:r>
            <a:r>
              <a:rPr lang="en-US" sz="1400" dirty="0" err="1">
                <a:latin typeface="Helvetica Light" panose="020B0403020202020204" pitchFamily="34" charset="0"/>
              </a:rPr>
              <a:t>Cadenas</a:t>
            </a:r>
            <a:endParaRPr lang="en-US" sz="14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784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5BEF8E-97B8-C946-B254-2A887D10E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2729"/>
          </a:xfrm>
        </p:spPr>
        <p:txBody>
          <a:bodyPr>
            <a:normAutofit/>
          </a:bodyPr>
          <a:lstStyle/>
          <a:p>
            <a:r>
              <a:rPr lang="en-US" sz="2800" baseline="30000" dirty="0">
                <a:latin typeface="Helvetica Light" panose="020B0403020202020204" pitchFamily="34" charset="0"/>
              </a:rPr>
              <a:t>136</a:t>
            </a:r>
            <a:r>
              <a:rPr lang="en-US" sz="2800" dirty="0">
                <a:latin typeface="Helvetica Light" panose="020B0403020202020204" pitchFamily="34" charset="0"/>
              </a:rPr>
              <a:t>Xe: Barium tagging demonstrator phases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614E68-E0C3-2048-A1C6-E3981971E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A119-85E7-F744-AC11-63D8821F62EC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8322C8-4FD6-3545-85A2-585396616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277" y="405678"/>
            <a:ext cx="1331418" cy="47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2">
            <a:extLst>
              <a:ext uri="{FF2B5EF4-FFF2-40B4-BE49-F238E27FC236}">
                <a16:creationId xmlns:a16="http://schemas.microsoft.com/office/drawing/2014/main" id="{B8B142A1-B2F7-C44B-B0AA-A460AD9FE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549" y="1212262"/>
            <a:ext cx="3728439" cy="2047223"/>
          </a:xfrm>
          <a:prstGeom prst="rect">
            <a:avLst/>
          </a:prstGeom>
        </p:spPr>
      </p:pic>
      <p:sp>
        <p:nvSpPr>
          <p:cNvPr id="11" name="TextBox 130">
            <a:extLst>
              <a:ext uri="{FF2B5EF4-FFF2-40B4-BE49-F238E27FC236}">
                <a16:creationId xmlns:a16="http://schemas.microsoft.com/office/drawing/2014/main" id="{BC2764EB-4403-9A4F-A1CB-F44FF4353EE2}"/>
              </a:ext>
            </a:extLst>
          </p:cNvPr>
          <p:cNvSpPr txBox="1"/>
          <p:nvPr/>
        </p:nvSpPr>
        <p:spPr>
          <a:xfrm>
            <a:off x="257155" y="1424640"/>
            <a:ext cx="3387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Helvetica Light" panose="020B0403020202020204" pitchFamily="34" charset="0"/>
              </a:rPr>
              <a:t>Sensor-to-ion concept (NEXT-BTD)</a:t>
            </a:r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5EA4F06A-F136-184A-A4C7-869BCCE8AF4F}"/>
              </a:ext>
            </a:extLst>
          </p:cNvPr>
          <p:cNvGrpSpPr/>
          <p:nvPr/>
        </p:nvGrpSpPr>
        <p:grpSpPr>
          <a:xfrm>
            <a:off x="1769262" y="2842352"/>
            <a:ext cx="9930652" cy="3609790"/>
            <a:chOff x="132873" y="2422700"/>
            <a:chExt cx="10640004" cy="3929649"/>
          </a:xfrm>
        </p:grpSpPr>
        <p:grpSp>
          <p:nvGrpSpPr>
            <p:cNvPr id="14" name="Group 5">
              <a:extLst>
                <a:ext uri="{FF2B5EF4-FFF2-40B4-BE49-F238E27FC236}">
                  <a16:creationId xmlns:a16="http://schemas.microsoft.com/office/drawing/2014/main" id="{694CCB2A-78D0-2348-86F5-1976B175362F}"/>
                </a:ext>
              </a:extLst>
            </p:cNvPr>
            <p:cNvGrpSpPr/>
            <p:nvPr/>
          </p:nvGrpSpPr>
          <p:grpSpPr>
            <a:xfrm>
              <a:off x="2652390" y="3070357"/>
              <a:ext cx="4763552" cy="2458704"/>
              <a:chOff x="3215505" y="985457"/>
              <a:chExt cx="4763552" cy="2318022"/>
            </a:xfrm>
          </p:grpSpPr>
          <p:sp>
            <p:nvSpPr>
              <p:cNvPr id="98" name="Rectangle 89">
                <a:extLst>
                  <a:ext uri="{FF2B5EF4-FFF2-40B4-BE49-F238E27FC236}">
                    <a16:creationId xmlns:a16="http://schemas.microsoft.com/office/drawing/2014/main" id="{28699804-BFD5-8A49-AFA5-92EDFDBF9B45}"/>
                  </a:ext>
                </a:extLst>
              </p:cNvPr>
              <p:cNvSpPr/>
              <p:nvPr/>
            </p:nvSpPr>
            <p:spPr>
              <a:xfrm>
                <a:off x="3891810" y="1224017"/>
                <a:ext cx="3380435" cy="20794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cxnSp>
            <p:nvCxnSpPr>
              <p:cNvPr id="99" name="Straight Connector 90">
                <a:extLst>
                  <a:ext uri="{FF2B5EF4-FFF2-40B4-BE49-F238E27FC236}">
                    <a16:creationId xmlns:a16="http://schemas.microsoft.com/office/drawing/2014/main" id="{BE1178DD-977A-8541-9C33-24343C2140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79844" y="1282950"/>
                <a:ext cx="4476" cy="196196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1">
                <a:extLst>
                  <a:ext uri="{FF2B5EF4-FFF2-40B4-BE49-F238E27FC236}">
                    <a16:creationId xmlns:a16="http://schemas.microsoft.com/office/drawing/2014/main" id="{13B156E9-0407-E149-9E10-B80A1F5B89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1198" y="1282950"/>
                <a:ext cx="4476" cy="1961962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92">
                <a:extLst>
                  <a:ext uri="{FF2B5EF4-FFF2-40B4-BE49-F238E27FC236}">
                    <a16:creationId xmlns:a16="http://schemas.microsoft.com/office/drawing/2014/main" id="{96BC543F-E9B6-4749-9697-3420128D80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44890" y="1296273"/>
                <a:ext cx="0" cy="907774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Rectangle 93">
                <a:extLst>
                  <a:ext uri="{FF2B5EF4-FFF2-40B4-BE49-F238E27FC236}">
                    <a16:creationId xmlns:a16="http://schemas.microsoft.com/office/drawing/2014/main" id="{C483A24A-BBA0-E744-95D5-8C24F9C3E321}"/>
                  </a:ext>
                </a:extLst>
              </p:cNvPr>
              <p:cNvSpPr/>
              <p:nvPr/>
            </p:nvSpPr>
            <p:spPr>
              <a:xfrm>
                <a:off x="3414256" y="1643694"/>
                <a:ext cx="463774" cy="25689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" dirty="0"/>
                  <a:t>CCD</a:t>
                </a:r>
              </a:p>
            </p:txBody>
          </p:sp>
          <p:sp>
            <p:nvSpPr>
              <p:cNvPr id="103" name="Rectangle 94">
                <a:extLst>
                  <a:ext uri="{FF2B5EF4-FFF2-40B4-BE49-F238E27FC236}">
                    <a16:creationId xmlns:a16="http://schemas.microsoft.com/office/drawing/2014/main" id="{A2D9DFF8-8EA7-944D-B0FF-7B7B412BF163}"/>
                  </a:ext>
                </a:extLst>
              </p:cNvPr>
              <p:cNvSpPr/>
              <p:nvPr/>
            </p:nvSpPr>
            <p:spPr>
              <a:xfrm>
                <a:off x="3215505" y="2088921"/>
                <a:ext cx="585485" cy="376664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" dirty="0"/>
                  <a:t>TPX</a:t>
                </a:r>
                <a:br>
                  <a:rPr lang="en-US" sz="500" dirty="0"/>
                </a:br>
                <a:r>
                  <a:rPr lang="en-US" sz="500" dirty="0"/>
                  <a:t>Cam</a:t>
                </a:r>
              </a:p>
            </p:txBody>
          </p:sp>
          <p:cxnSp>
            <p:nvCxnSpPr>
              <p:cNvPr id="104" name="Straight Connector 95">
                <a:extLst>
                  <a:ext uri="{FF2B5EF4-FFF2-40B4-BE49-F238E27FC236}">
                    <a16:creationId xmlns:a16="http://schemas.microsoft.com/office/drawing/2014/main" id="{5420267D-6255-0C4F-B451-6B1AD4F3EF9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44890" y="1352080"/>
                <a:ext cx="1370743" cy="900599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96">
                <a:extLst>
                  <a:ext uri="{FF2B5EF4-FFF2-40B4-BE49-F238E27FC236}">
                    <a16:creationId xmlns:a16="http://schemas.microsoft.com/office/drawing/2014/main" id="{7969BE10-AFA6-604B-91CA-4CFEB64427D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44890" y="1722758"/>
                <a:ext cx="1358930" cy="588487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97">
                <a:extLst>
                  <a:ext uri="{FF2B5EF4-FFF2-40B4-BE49-F238E27FC236}">
                    <a16:creationId xmlns:a16="http://schemas.microsoft.com/office/drawing/2014/main" id="{89148EA7-12BA-AA4B-9026-26C7810849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51191" y="1296273"/>
                <a:ext cx="4476" cy="1961962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Freeform 98">
                <a:extLst>
                  <a:ext uri="{FF2B5EF4-FFF2-40B4-BE49-F238E27FC236}">
                    <a16:creationId xmlns:a16="http://schemas.microsoft.com/office/drawing/2014/main" id="{9F8EE014-6C20-8946-ACB2-68D96AFDB5E2}"/>
                  </a:ext>
                </a:extLst>
              </p:cNvPr>
              <p:cNvSpPr/>
              <p:nvPr/>
            </p:nvSpPr>
            <p:spPr>
              <a:xfrm>
                <a:off x="4847165" y="1310274"/>
                <a:ext cx="232800" cy="469820"/>
              </a:xfrm>
              <a:custGeom>
                <a:avLst/>
                <a:gdLst>
                  <a:gd name="connsiteX0" fmla="*/ 258417 w 258417"/>
                  <a:gd name="connsiteY0" fmla="*/ 478394 h 478394"/>
                  <a:gd name="connsiteX1" fmla="*/ 188844 w 258417"/>
                  <a:gd name="connsiteY1" fmla="*/ 448577 h 478394"/>
                  <a:gd name="connsiteX2" fmla="*/ 168965 w 258417"/>
                  <a:gd name="connsiteY2" fmla="*/ 428699 h 478394"/>
                  <a:gd name="connsiteX3" fmla="*/ 139148 w 258417"/>
                  <a:gd name="connsiteY3" fmla="*/ 408820 h 478394"/>
                  <a:gd name="connsiteX4" fmla="*/ 79513 w 258417"/>
                  <a:gd name="connsiteY4" fmla="*/ 289551 h 478394"/>
                  <a:gd name="connsiteX5" fmla="*/ 69574 w 258417"/>
                  <a:gd name="connsiteY5" fmla="*/ 259733 h 478394"/>
                  <a:gd name="connsiteX6" fmla="*/ 79513 w 258417"/>
                  <a:gd name="connsiteY6" fmla="*/ 200099 h 478394"/>
                  <a:gd name="connsiteX7" fmla="*/ 59635 w 258417"/>
                  <a:gd name="connsiteY7" fmla="*/ 51012 h 478394"/>
                  <a:gd name="connsiteX8" fmla="*/ 39757 w 258417"/>
                  <a:gd name="connsiteY8" fmla="*/ 21194 h 478394"/>
                  <a:gd name="connsiteX9" fmla="*/ 19878 w 258417"/>
                  <a:gd name="connsiteY9" fmla="*/ 1316 h 478394"/>
                  <a:gd name="connsiteX10" fmla="*/ 0 w 258417"/>
                  <a:gd name="connsiteY10" fmla="*/ 1316 h 47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417" h="478394">
                    <a:moveTo>
                      <a:pt x="258417" y="478394"/>
                    </a:moveTo>
                    <a:cubicBezTo>
                      <a:pt x="235226" y="468455"/>
                      <a:pt x="210900" y="460830"/>
                      <a:pt x="188844" y="448577"/>
                    </a:cubicBezTo>
                    <a:cubicBezTo>
                      <a:pt x="180652" y="444026"/>
                      <a:pt x="176282" y="434553"/>
                      <a:pt x="168965" y="428699"/>
                    </a:cubicBezTo>
                    <a:cubicBezTo>
                      <a:pt x="159637" y="421237"/>
                      <a:pt x="149087" y="415446"/>
                      <a:pt x="139148" y="408820"/>
                    </a:cubicBezTo>
                    <a:cubicBezTo>
                      <a:pt x="87768" y="331752"/>
                      <a:pt x="106945" y="371850"/>
                      <a:pt x="79513" y="289551"/>
                    </a:cubicBezTo>
                    <a:lnTo>
                      <a:pt x="69574" y="259733"/>
                    </a:lnTo>
                    <a:cubicBezTo>
                      <a:pt x="72887" y="239855"/>
                      <a:pt x="79513" y="220251"/>
                      <a:pt x="79513" y="200099"/>
                    </a:cubicBezTo>
                    <a:cubicBezTo>
                      <a:pt x="79513" y="187244"/>
                      <a:pt x="74278" y="85179"/>
                      <a:pt x="59635" y="51012"/>
                    </a:cubicBezTo>
                    <a:cubicBezTo>
                      <a:pt x="54930" y="40032"/>
                      <a:pt x="47219" y="30522"/>
                      <a:pt x="39757" y="21194"/>
                    </a:cubicBezTo>
                    <a:cubicBezTo>
                      <a:pt x="33903" y="13877"/>
                      <a:pt x="28260" y="5507"/>
                      <a:pt x="19878" y="1316"/>
                    </a:cubicBezTo>
                    <a:cubicBezTo>
                      <a:pt x="13951" y="-1647"/>
                      <a:pt x="6626" y="1316"/>
                      <a:pt x="0" y="1316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cxnSp>
            <p:nvCxnSpPr>
              <p:cNvPr id="108" name="Straight Arrow Connector 99">
                <a:extLst>
                  <a:ext uri="{FF2B5EF4-FFF2-40B4-BE49-F238E27FC236}">
                    <a16:creationId xmlns:a16="http://schemas.microsoft.com/office/drawing/2014/main" id="{2491C537-73AD-F14F-9144-3842ADA3F98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78564" y="1493123"/>
                <a:ext cx="699482" cy="0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0">
                <a:extLst>
                  <a:ext uri="{FF2B5EF4-FFF2-40B4-BE49-F238E27FC236}">
                    <a16:creationId xmlns:a16="http://schemas.microsoft.com/office/drawing/2014/main" id="{C0739E40-F3B5-3442-90FD-A4EABD0D97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9442" y="1349102"/>
                <a:ext cx="561756" cy="0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Arrow Connector 101">
                <a:extLst>
                  <a:ext uri="{FF2B5EF4-FFF2-40B4-BE49-F238E27FC236}">
                    <a16:creationId xmlns:a16="http://schemas.microsoft.com/office/drawing/2014/main" id="{FDFB00D2-315D-E74A-9E55-4931D90296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79290" y="1521129"/>
                <a:ext cx="531908" cy="0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Arrow Connector 102">
                <a:extLst>
                  <a:ext uri="{FF2B5EF4-FFF2-40B4-BE49-F238E27FC236}">
                    <a16:creationId xmlns:a16="http://schemas.microsoft.com/office/drawing/2014/main" id="{451D6462-65DD-EC48-83B4-4C5ECF9472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91417" y="1689704"/>
                <a:ext cx="419781" cy="0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Arrow Connector 103">
                <a:extLst>
                  <a:ext uri="{FF2B5EF4-FFF2-40B4-BE49-F238E27FC236}">
                    <a16:creationId xmlns:a16="http://schemas.microsoft.com/office/drawing/2014/main" id="{0E4F2379-A1F4-2748-A3CE-2D669AB983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81774" y="1493123"/>
                <a:ext cx="0" cy="280044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Arrow Connector 104">
                <a:extLst>
                  <a:ext uri="{FF2B5EF4-FFF2-40B4-BE49-F238E27FC236}">
                    <a16:creationId xmlns:a16="http://schemas.microsoft.com/office/drawing/2014/main" id="{E160075A-3AE3-6C41-BE7F-EC84204D5C7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44256" y="1773166"/>
                <a:ext cx="134308" cy="0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Can 105">
                <a:extLst>
                  <a:ext uri="{FF2B5EF4-FFF2-40B4-BE49-F238E27FC236}">
                    <a16:creationId xmlns:a16="http://schemas.microsoft.com/office/drawing/2014/main" id="{03DE2BA3-8A8E-5848-9DFD-3332DD5EDE42}"/>
                  </a:ext>
                </a:extLst>
              </p:cNvPr>
              <p:cNvSpPr/>
              <p:nvPr/>
            </p:nvSpPr>
            <p:spPr>
              <a:xfrm rot="5400000">
                <a:off x="3894029" y="1690270"/>
                <a:ext cx="124662" cy="189639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cxnSp>
            <p:nvCxnSpPr>
              <p:cNvPr id="115" name="Straight Connector 106">
                <a:extLst>
                  <a:ext uri="{FF2B5EF4-FFF2-40B4-BE49-F238E27FC236}">
                    <a16:creationId xmlns:a16="http://schemas.microsoft.com/office/drawing/2014/main" id="{B6EB8BCD-D6FB-364D-A259-33900F37A9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44890" y="2350461"/>
                <a:ext cx="0" cy="907774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Can 107">
                <a:extLst>
                  <a:ext uri="{FF2B5EF4-FFF2-40B4-BE49-F238E27FC236}">
                    <a16:creationId xmlns:a16="http://schemas.microsoft.com/office/drawing/2014/main" id="{87A0AB7E-E758-B945-9BD2-A9A8538362DA}"/>
                  </a:ext>
                </a:extLst>
              </p:cNvPr>
              <p:cNvSpPr/>
              <p:nvPr/>
            </p:nvSpPr>
            <p:spPr>
              <a:xfrm rot="5400000">
                <a:off x="3901427" y="2109966"/>
                <a:ext cx="124662" cy="325538"/>
              </a:xfrm>
              <a:prstGeom prst="can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17" name="TextBox 108">
                <a:extLst>
                  <a:ext uri="{FF2B5EF4-FFF2-40B4-BE49-F238E27FC236}">
                    <a16:creationId xmlns:a16="http://schemas.microsoft.com/office/drawing/2014/main" id="{104A7FBF-E8FE-024F-9CC0-4FE8F511D234}"/>
                  </a:ext>
                </a:extLst>
              </p:cNvPr>
              <p:cNvSpPr txBox="1"/>
              <p:nvPr/>
            </p:nvSpPr>
            <p:spPr>
              <a:xfrm>
                <a:off x="4364491" y="1281361"/>
                <a:ext cx="491245" cy="255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dirty="0">
                    <a:solidFill>
                      <a:srgbClr val="00B050"/>
                    </a:solidFill>
                  </a:rPr>
                  <a:t>Ba</a:t>
                </a:r>
                <a:r>
                  <a:rPr lang="en-US" sz="700" baseline="30000" dirty="0">
                    <a:solidFill>
                      <a:srgbClr val="00B050"/>
                    </a:solidFill>
                  </a:rPr>
                  <a:t>2+</a:t>
                </a:r>
                <a:endParaRPr lang="en-US" sz="7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118" name="TextBox 109">
                <a:extLst>
                  <a:ext uri="{FF2B5EF4-FFF2-40B4-BE49-F238E27FC236}">
                    <a16:creationId xmlns:a16="http://schemas.microsoft.com/office/drawing/2014/main" id="{FD4F195A-AC2A-094D-AC93-CF3CDE9B247D}"/>
                  </a:ext>
                </a:extLst>
              </p:cNvPr>
              <p:cNvSpPr txBox="1"/>
              <p:nvPr/>
            </p:nvSpPr>
            <p:spPr>
              <a:xfrm>
                <a:off x="5021603" y="1134734"/>
                <a:ext cx="317507" cy="255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dirty="0">
                    <a:solidFill>
                      <a:srgbClr val="00B0F0"/>
                    </a:solidFill>
                  </a:rPr>
                  <a:t>e</a:t>
                </a:r>
              </a:p>
            </p:txBody>
          </p:sp>
          <p:sp>
            <p:nvSpPr>
              <p:cNvPr id="119" name="TextBox 110">
                <a:extLst>
                  <a:ext uri="{FF2B5EF4-FFF2-40B4-BE49-F238E27FC236}">
                    <a16:creationId xmlns:a16="http://schemas.microsoft.com/office/drawing/2014/main" id="{D34C1EB0-ADE8-334D-98D8-C6C3BFA9EB19}"/>
                  </a:ext>
                </a:extLst>
              </p:cNvPr>
              <p:cNvSpPr txBox="1"/>
              <p:nvPr/>
            </p:nvSpPr>
            <p:spPr>
              <a:xfrm>
                <a:off x="5158894" y="1284402"/>
                <a:ext cx="317507" cy="255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dirty="0">
                    <a:solidFill>
                      <a:srgbClr val="00B0F0"/>
                    </a:solidFill>
                  </a:rPr>
                  <a:t>e</a:t>
                </a:r>
              </a:p>
            </p:txBody>
          </p:sp>
          <p:sp>
            <p:nvSpPr>
              <p:cNvPr id="120" name="TextBox 111">
                <a:extLst>
                  <a:ext uri="{FF2B5EF4-FFF2-40B4-BE49-F238E27FC236}">
                    <a16:creationId xmlns:a16="http://schemas.microsoft.com/office/drawing/2014/main" id="{DF3EBB0A-DE1E-C34E-97F7-65233548278A}"/>
                  </a:ext>
                </a:extLst>
              </p:cNvPr>
              <p:cNvSpPr txBox="1"/>
              <p:nvPr/>
            </p:nvSpPr>
            <p:spPr>
              <a:xfrm>
                <a:off x="5226374" y="1488995"/>
                <a:ext cx="317507" cy="255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dirty="0">
                    <a:solidFill>
                      <a:srgbClr val="00B0F0"/>
                    </a:solidFill>
                  </a:rPr>
                  <a:t>e</a:t>
                </a:r>
              </a:p>
            </p:txBody>
          </p:sp>
          <p:sp>
            <p:nvSpPr>
              <p:cNvPr id="121" name="TextBox 112">
                <a:extLst>
                  <a:ext uri="{FF2B5EF4-FFF2-40B4-BE49-F238E27FC236}">
                    <a16:creationId xmlns:a16="http://schemas.microsoft.com/office/drawing/2014/main" id="{7324A011-4EC7-9549-A85E-673C83A016A1}"/>
                  </a:ext>
                </a:extLst>
              </p:cNvPr>
              <p:cNvSpPr txBox="1"/>
              <p:nvPr/>
            </p:nvSpPr>
            <p:spPr>
              <a:xfrm>
                <a:off x="5280700" y="985457"/>
                <a:ext cx="832205" cy="2751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/>
                  <a:t>EL (+HV)</a:t>
                </a:r>
              </a:p>
            </p:txBody>
          </p:sp>
          <p:sp>
            <p:nvSpPr>
              <p:cNvPr id="122" name="TextBox 113">
                <a:extLst>
                  <a:ext uri="{FF2B5EF4-FFF2-40B4-BE49-F238E27FC236}">
                    <a16:creationId xmlns:a16="http://schemas.microsoft.com/office/drawing/2014/main" id="{94605948-041F-3D43-B227-ABC292DD0EE9}"/>
                  </a:ext>
                </a:extLst>
              </p:cNvPr>
              <p:cNvSpPr txBox="1"/>
              <p:nvPr/>
            </p:nvSpPr>
            <p:spPr>
              <a:xfrm rot="16200000">
                <a:off x="3777499" y="1326688"/>
                <a:ext cx="504086" cy="2918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>
                    <a:solidFill>
                      <a:srgbClr val="FF0000"/>
                    </a:solidFill>
                  </a:rPr>
                  <a:t>RFC</a:t>
                </a:r>
              </a:p>
            </p:txBody>
          </p:sp>
          <p:sp>
            <p:nvSpPr>
              <p:cNvPr id="123" name="Rectangle 114">
                <a:extLst>
                  <a:ext uri="{FF2B5EF4-FFF2-40B4-BE49-F238E27FC236}">
                    <a16:creationId xmlns:a16="http://schemas.microsoft.com/office/drawing/2014/main" id="{C76DD156-CEAB-8542-8849-2DAA33ECCC3D}"/>
                  </a:ext>
                </a:extLst>
              </p:cNvPr>
              <p:cNvSpPr/>
              <p:nvPr/>
            </p:nvSpPr>
            <p:spPr>
              <a:xfrm>
                <a:off x="3422199" y="2671676"/>
                <a:ext cx="463774" cy="25689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" dirty="0"/>
                  <a:t>CCD</a:t>
                </a:r>
              </a:p>
            </p:txBody>
          </p:sp>
          <p:sp>
            <p:nvSpPr>
              <p:cNvPr id="124" name="Can 115">
                <a:extLst>
                  <a:ext uri="{FF2B5EF4-FFF2-40B4-BE49-F238E27FC236}">
                    <a16:creationId xmlns:a16="http://schemas.microsoft.com/office/drawing/2014/main" id="{3AD1030C-D4B1-BE4E-9691-F56BADC7F00A}"/>
                  </a:ext>
                </a:extLst>
              </p:cNvPr>
              <p:cNvSpPr/>
              <p:nvPr/>
            </p:nvSpPr>
            <p:spPr>
              <a:xfrm rot="5400000">
                <a:off x="3901972" y="2718251"/>
                <a:ext cx="124662" cy="189639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25" name="Rectangle 116">
                <a:extLst>
                  <a:ext uri="{FF2B5EF4-FFF2-40B4-BE49-F238E27FC236}">
                    <a16:creationId xmlns:a16="http://schemas.microsoft.com/office/drawing/2014/main" id="{06CB9925-12D8-A54B-BAE0-B1EF06FA9FDA}"/>
                  </a:ext>
                </a:extLst>
              </p:cNvPr>
              <p:cNvSpPr/>
              <p:nvPr/>
            </p:nvSpPr>
            <p:spPr>
              <a:xfrm>
                <a:off x="4178564" y="3244912"/>
                <a:ext cx="1325257" cy="449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26" name="Rectangle 117">
                <a:extLst>
                  <a:ext uri="{FF2B5EF4-FFF2-40B4-BE49-F238E27FC236}">
                    <a16:creationId xmlns:a16="http://schemas.microsoft.com/office/drawing/2014/main" id="{76C44464-0B7E-914F-AECC-CF58FED8F163}"/>
                  </a:ext>
                </a:extLst>
              </p:cNvPr>
              <p:cNvSpPr/>
              <p:nvPr/>
            </p:nvSpPr>
            <p:spPr>
              <a:xfrm>
                <a:off x="4155924" y="1229212"/>
                <a:ext cx="1325257" cy="449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grpSp>
            <p:nvGrpSpPr>
              <p:cNvPr id="127" name="Group 118">
                <a:extLst>
                  <a:ext uri="{FF2B5EF4-FFF2-40B4-BE49-F238E27FC236}">
                    <a16:creationId xmlns:a16="http://schemas.microsoft.com/office/drawing/2014/main" id="{35EF3326-AA04-4546-B498-C403947D7875}"/>
                  </a:ext>
                </a:extLst>
              </p:cNvPr>
              <p:cNvGrpSpPr/>
              <p:nvPr/>
            </p:nvGrpSpPr>
            <p:grpSpPr>
              <a:xfrm flipH="1">
                <a:off x="5690741" y="1230989"/>
                <a:ext cx="2288316" cy="2060600"/>
                <a:chOff x="4847690" y="4691059"/>
                <a:chExt cx="2540117" cy="2098203"/>
              </a:xfrm>
            </p:grpSpPr>
            <p:cxnSp>
              <p:nvCxnSpPr>
                <p:cNvPr id="128" name="Straight Connector 119">
                  <a:extLst>
                    <a:ext uri="{FF2B5EF4-FFF2-40B4-BE49-F238E27FC236}">
                      <a16:creationId xmlns:a16="http://schemas.microsoft.com/office/drawing/2014/main" id="{FBB94D82-E3EE-2646-A5C6-79B68DA717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79343" y="4759344"/>
                  <a:ext cx="0" cy="92434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9" name="Rectangle 120">
                  <a:extLst>
                    <a:ext uri="{FF2B5EF4-FFF2-40B4-BE49-F238E27FC236}">
                      <a16:creationId xmlns:a16="http://schemas.microsoft.com/office/drawing/2014/main" id="{97D0E3FF-A17C-8941-AC24-76DD67021A29}"/>
                    </a:ext>
                  </a:extLst>
                </p:cNvPr>
                <p:cNvSpPr/>
                <p:nvPr/>
              </p:nvSpPr>
              <p:spPr>
                <a:xfrm>
                  <a:off x="5068311" y="5113105"/>
                  <a:ext cx="514807" cy="26158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500" dirty="0"/>
                    <a:t>CCD</a:t>
                  </a:r>
                </a:p>
              </p:txBody>
            </p:sp>
            <p:sp>
              <p:nvSpPr>
                <p:cNvPr id="130" name="Rectangle 121">
                  <a:extLst>
                    <a:ext uri="{FF2B5EF4-FFF2-40B4-BE49-F238E27FC236}">
                      <a16:creationId xmlns:a16="http://schemas.microsoft.com/office/drawing/2014/main" id="{512B3FFE-0D28-7746-A44D-EC43662D5E2C}"/>
                    </a:ext>
                  </a:extLst>
                </p:cNvPr>
                <p:cNvSpPr/>
                <p:nvPr/>
              </p:nvSpPr>
              <p:spPr>
                <a:xfrm>
                  <a:off x="4847690" y="5566457"/>
                  <a:ext cx="649910" cy="383538"/>
                </a:xfrm>
                <a:prstGeom prst="rect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500" dirty="0"/>
                    <a:t>TPX</a:t>
                  </a:r>
                  <a:br>
                    <a:rPr lang="en-US" sz="500" dirty="0"/>
                  </a:br>
                  <a:r>
                    <a:rPr lang="en-US" sz="500" dirty="0"/>
                    <a:t>Cam</a:t>
                  </a:r>
                </a:p>
              </p:txBody>
            </p:sp>
            <p:sp>
              <p:nvSpPr>
                <p:cNvPr id="131" name="Can 122">
                  <a:extLst>
                    <a:ext uri="{FF2B5EF4-FFF2-40B4-BE49-F238E27FC236}">
                      <a16:creationId xmlns:a16="http://schemas.microsoft.com/office/drawing/2014/main" id="{BC68CBC4-B313-2041-9085-F5C4647CF3FA}"/>
                    </a:ext>
                  </a:extLst>
                </p:cNvPr>
                <p:cNvSpPr/>
                <p:nvPr/>
              </p:nvSpPr>
              <p:spPr>
                <a:xfrm rot="5400000">
                  <a:off x="5606599" y="5151827"/>
                  <a:ext cx="126937" cy="210507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32" name="Straight Connector 123">
                  <a:extLst>
                    <a:ext uri="{FF2B5EF4-FFF2-40B4-BE49-F238E27FC236}">
                      <a16:creationId xmlns:a16="http://schemas.microsoft.com/office/drawing/2014/main" id="{90910167-163A-DD4D-B8C3-89CEA73467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79343" y="5832769"/>
                  <a:ext cx="0" cy="92434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3" name="Can 124">
                  <a:extLst>
                    <a:ext uri="{FF2B5EF4-FFF2-40B4-BE49-F238E27FC236}">
                      <a16:creationId xmlns:a16="http://schemas.microsoft.com/office/drawing/2014/main" id="{714909FE-E7E6-0748-8053-F034E2B8DCDB}"/>
                    </a:ext>
                  </a:extLst>
                </p:cNvPr>
                <p:cNvSpPr/>
                <p:nvPr/>
              </p:nvSpPr>
              <p:spPr>
                <a:xfrm rot="5400000">
                  <a:off x="5614811" y="5572945"/>
                  <a:ext cx="126937" cy="361359"/>
                </a:xfrm>
                <a:prstGeom prst="can">
                  <a:avLst/>
                </a:prstGeom>
                <a:solidFill>
                  <a:srgbClr val="7030A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134" name="Rectangle 125">
                  <a:extLst>
                    <a:ext uri="{FF2B5EF4-FFF2-40B4-BE49-F238E27FC236}">
                      <a16:creationId xmlns:a16="http://schemas.microsoft.com/office/drawing/2014/main" id="{C738A0EF-E4F8-F34A-954B-2ADB6F82A76B}"/>
                    </a:ext>
                  </a:extLst>
                </p:cNvPr>
                <p:cNvSpPr/>
                <p:nvPr/>
              </p:nvSpPr>
              <p:spPr>
                <a:xfrm>
                  <a:off x="5077128" y="6159846"/>
                  <a:ext cx="514807" cy="26158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500" dirty="0"/>
                    <a:t>CCD</a:t>
                  </a:r>
                </a:p>
              </p:txBody>
            </p:sp>
            <p:sp>
              <p:nvSpPr>
                <p:cNvPr id="135" name="Can 126">
                  <a:extLst>
                    <a:ext uri="{FF2B5EF4-FFF2-40B4-BE49-F238E27FC236}">
                      <a16:creationId xmlns:a16="http://schemas.microsoft.com/office/drawing/2014/main" id="{BACE1453-70F4-F14D-BB91-3ABCB863C129}"/>
                    </a:ext>
                  </a:extLst>
                </p:cNvPr>
                <p:cNvSpPr/>
                <p:nvPr/>
              </p:nvSpPr>
              <p:spPr>
                <a:xfrm rot="5400000">
                  <a:off x="5615416" y="6198568"/>
                  <a:ext cx="126937" cy="210507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136" name="Rectangle 127">
                  <a:extLst>
                    <a:ext uri="{FF2B5EF4-FFF2-40B4-BE49-F238E27FC236}">
                      <a16:creationId xmlns:a16="http://schemas.microsoft.com/office/drawing/2014/main" id="{5B25E745-5C10-5045-8ABE-7675FD165152}"/>
                    </a:ext>
                  </a:extLst>
                </p:cNvPr>
                <p:cNvSpPr/>
                <p:nvPr/>
              </p:nvSpPr>
              <p:spPr>
                <a:xfrm>
                  <a:off x="5916722" y="6743543"/>
                  <a:ext cx="1471085" cy="45719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137" name="Rectangle 128">
                  <a:extLst>
                    <a:ext uri="{FF2B5EF4-FFF2-40B4-BE49-F238E27FC236}">
                      <a16:creationId xmlns:a16="http://schemas.microsoft.com/office/drawing/2014/main" id="{0687F705-B958-5645-AC6F-8C18BE96E312}"/>
                    </a:ext>
                  </a:extLst>
                </p:cNvPr>
                <p:cNvSpPr/>
                <p:nvPr/>
              </p:nvSpPr>
              <p:spPr>
                <a:xfrm>
                  <a:off x="5891591" y="4691059"/>
                  <a:ext cx="1471085" cy="45719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cxnSp>
          <p:nvCxnSpPr>
            <p:cNvPr id="15" name="Straight Arrow Connector 6">
              <a:extLst>
                <a:ext uri="{FF2B5EF4-FFF2-40B4-BE49-F238E27FC236}">
                  <a16:creationId xmlns:a16="http://schemas.microsoft.com/office/drawing/2014/main" id="{2B365A09-E676-F549-AEB7-3B622EE552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71949" y="5307079"/>
              <a:ext cx="979606" cy="22198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7">
              <a:extLst>
                <a:ext uri="{FF2B5EF4-FFF2-40B4-BE49-F238E27FC236}">
                  <a16:creationId xmlns:a16="http://schemas.microsoft.com/office/drawing/2014/main" id="{AE3A392C-2782-9040-B790-401B03DDD0CA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>
              <a:off x="7305734" y="3540780"/>
              <a:ext cx="784723" cy="391085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8">
              <a:extLst>
                <a:ext uri="{FF2B5EF4-FFF2-40B4-BE49-F238E27FC236}">
                  <a16:creationId xmlns:a16="http://schemas.microsoft.com/office/drawing/2014/main" id="{B0C19D58-9E6D-E743-8EA6-30F73238D3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928"/>
            <a:stretch/>
          </p:blipFill>
          <p:spPr>
            <a:xfrm>
              <a:off x="8093800" y="2664027"/>
              <a:ext cx="1818466" cy="1710656"/>
            </a:xfrm>
            <a:prstGeom prst="rect">
              <a:avLst/>
            </a:prstGeom>
          </p:spPr>
        </p:pic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817AC430-8BD2-0A4E-842D-3040E5AC4779}"/>
                </a:ext>
              </a:extLst>
            </p:cNvPr>
            <p:cNvSpPr txBox="1"/>
            <p:nvPr/>
          </p:nvSpPr>
          <p:spPr>
            <a:xfrm>
              <a:off x="8213232" y="2979560"/>
              <a:ext cx="626878" cy="2918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" b="1" dirty="0">
                  <a:solidFill>
                    <a:srgbClr val="002060"/>
                  </a:solidFill>
                </a:rPr>
                <a:t>Ba</a:t>
              </a:r>
              <a:r>
                <a:rPr lang="en-US" sz="400" b="1" baseline="30000" dirty="0">
                  <a:solidFill>
                    <a:srgbClr val="002060"/>
                  </a:solidFill>
                </a:rPr>
                <a:t>++</a:t>
              </a:r>
              <a:r>
                <a:rPr lang="en-US" sz="400" b="1" dirty="0">
                  <a:solidFill>
                    <a:srgbClr val="002060"/>
                  </a:solidFill>
                </a:rPr>
                <a:t> ion</a:t>
              </a:r>
            </a:p>
            <a:p>
              <a:pPr algn="ctr"/>
              <a:r>
                <a:rPr lang="en-US" sz="400" b="1" dirty="0">
                  <a:solidFill>
                    <a:srgbClr val="002060"/>
                  </a:solidFill>
                </a:rPr>
                <a:t> 10 bar Xe</a:t>
              </a:r>
            </a:p>
          </p:txBody>
        </p:sp>
        <p:sp>
          <p:nvSpPr>
            <p:cNvPr id="19" name="Rectangle 10">
              <a:extLst>
                <a:ext uri="{FF2B5EF4-FFF2-40B4-BE49-F238E27FC236}">
                  <a16:creationId xmlns:a16="http://schemas.microsoft.com/office/drawing/2014/main" id="{43287F48-F4BD-B043-B269-97C14C7EC0DD}"/>
                </a:ext>
              </a:extLst>
            </p:cNvPr>
            <p:cNvSpPr/>
            <p:nvPr/>
          </p:nvSpPr>
          <p:spPr>
            <a:xfrm>
              <a:off x="8090457" y="2661632"/>
              <a:ext cx="1821809" cy="1758295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20" name="TextBox 11">
              <a:extLst>
                <a:ext uri="{FF2B5EF4-FFF2-40B4-BE49-F238E27FC236}">
                  <a16:creationId xmlns:a16="http://schemas.microsoft.com/office/drawing/2014/main" id="{E01CB1FF-16B9-B14C-856C-2244E4189974}"/>
                </a:ext>
              </a:extLst>
            </p:cNvPr>
            <p:cNvSpPr txBox="1"/>
            <p:nvPr/>
          </p:nvSpPr>
          <p:spPr>
            <a:xfrm>
              <a:off x="8042342" y="4184602"/>
              <a:ext cx="962508" cy="2918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chemeClr val="bg2">
                      <a:lumMod val="50000"/>
                    </a:schemeClr>
                  </a:solidFill>
                </a:rPr>
                <a:t>NEXT Data</a:t>
              </a:r>
            </a:p>
          </p:txBody>
        </p:sp>
        <p:sp>
          <p:nvSpPr>
            <p:cNvPr id="21" name="TextBox 12">
              <a:extLst>
                <a:ext uri="{FF2B5EF4-FFF2-40B4-BE49-F238E27FC236}">
                  <a16:creationId xmlns:a16="http://schemas.microsoft.com/office/drawing/2014/main" id="{F84B018A-CF35-5B4E-A102-8379DBC6172F}"/>
                </a:ext>
              </a:extLst>
            </p:cNvPr>
            <p:cNvSpPr txBox="1"/>
            <p:nvPr/>
          </p:nvSpPr>
          <p:spPr>
            <a:xfrm>
              <a:off x="7897693" y="2422700"/>
              <a:ext cx="2723776" cy="312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rgbClr val="002060"/>
                  </a:solidFill>
                </a:rPr>
                <a:t>2. Single Ba</a:t>
              </a:r>
              <a:r>
                <a:rPr lang="en-US" sz="900" b="1" baseline="30000" dirty="0">
                  <a:solidFill>
                    <a:srgbClr val="002060"/>
                  </a:solidFill>
                </a:rPr>
                <a:t>2+</a:t>
              </a:r>
              <a:r>
                <a:rPr lang="en-US" sz="900" b="1" dirty="0">
                  <a:solidFill>
                    <a:srgbClr val="002060"/>
                  </a:solidFill>
                </a:rPr>
                <a:t> ion tagging w/SMFI</a:t>
              </a:r>
            </a:p>
          </p:txBody>
        </p:sp>
        <p:grpSp>
          <p:nvGrpSpPr>
            <p:cNvPr id="22" name="Group 13">
              <a:extLst>
                <a:ext uri="{FF2B5EF4-FFF2-40B4-BE49-F238E27FC236}">
                  <a16:creationId xmlns:a16="http://schemas.microsoft.com/office/drawing/2014/main" id="{6710C393-E944-F240-B783-4A77F60D4028}"/>
                </a:ext>
              </a:extLst>
            </p:cNvPr>
            <p:cNvGrpSpPr/>
            <p:nvPr/>
          </p:nvGrpSpPr>
          <p:grpSpPr>
            <a:xfrm>
              <a:off x="7582852" y="4804092"/>
              <a:ext cx="2988331" cy="1331755"/>
              <a:chOff x="3645178" y="657319"/>
              <a:chExt cx="5294000" cy="2359281"/>
            </a:xfrm>
          </p:grpSpPr>
          <p:grpSp>
            <p:nvGrpSpPr>
              <p:cNvPr id="34" name="Group 25">
                <a:extLst>
                  <a:ext uri="{FF2B5EF4-FFF2-40B4-BE49-F238E27FC236}">
                    <a16:creationId xmlns:a16="http://schemas.microsoft.com/office/drawing/2014/main" id="{07745940-F05D-9B4F-9738-07A92848B857}"/>
                  </a:ext>
                </a:extLst>
              </p:cNvPr>
              <p:cNvGrpSpPr/>
              <p:nvPr/>
            </p:nvGrpSpPr>
            <p:grpSpPr>
              <a:xfrm>
                <a:off x="3645178" y="1399995"/>
                <a:ext cx="5294000" cy="1616605"/>
                <a:chOff x="3670573" y="744194"/>
                <a:chExt cx="5294000" cy="1616605"/>
              </a:xfrm>
            </p:grpSpPr>
            <p:pic>
              <p:nvPicPr>
                <p:cNvPr id="40" name="Picture 31">
                  <a:extLst>
                    <a:ext uri="{FF2B5EF4-FFF2-40B4-BE49-F238E27FC236}">
                      <a16:creationId xmlns:a16="http://schemas.microsoft.com/office/drawing/2014/main" id="{3E710AC7-0148-024D-A15D-1EF3256A38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70573" y="1470989"/>
                  <a:ext cx="5294000" cy="889810"/>
                </a:xfrm>
                <a:prstGeom prst="rect">
                  <a:avLst/>
                </a:prstGeom>
              </p:spPr>
            </p:pic>
            <p:grpSp>
              <p:nvGrpSpPr>
                <p:cNvPr id="41" name="Group 32">
                  <a:extLst>
                    <a:ext uri="{FF2B5EF4-FFF2-40B4-BE49-F238E27FC236}">
                      <a16:creationId xmlns:a16="http://schemas.microsoft.com/office/drawing/2014/main" id="{36E07047-A44F-E248-8AD2-89C2302358A2}"/>
                    </a:ext>
                  </a:extLst>
                </p:cNvPr>
                <p:cNvGrpSpPr/>
                <p:nvPr/>
              </p:nvGrpSpPr>
              <p:grpSpPr>
                <a:xfrm>
                  <a:off x="4107346" y="744194"/>
                  <a:ext cx="1548020" cy="421275"/>
                  <a:chOff x="5849981" y="4459042"/>
                  <a:chExt cx="2861040" cy="778598"/>
                </a:xfrm>
              </p:grpSpPr>
              <p:pic>
                <p:nvPicPr>
                  <p:cNvPr id="80" name="Picture 71">
                    <a:extLst>
                      <a:ext uri="{FF2B5EF4-FFF2-40B4-BE49-F238E27FC236}">
                        <a16:creationId xmlns:a16="http://schemas.microsoft.com/office/drawing/2014/main" id="{ABCF153C-0526-454D-812A-25A7B350BF9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l="3126" r="3094"/>
                  <a:stretch/>
                </p:blipFill>
                <p:spPr>
                  <a:xfrm>
                    <a:off x="5849981" y="4459044"/>
                    <a:ext cx="1771542" cy="778595"/>
                  </a:xfrm>
                  <a:prstGeom prst="rect">
                    <a:avLst/>
                  </a:prstGeom>
                </p:spPr>
              </p:pic>
              <p:pic>
                <p:nvPicPr>
                  <p:cNvPr id="81" name="Picture 72">
                    <a:extLst>
                      <a:ext uri="{FF2B5EF4-FFF2-40B4-BE49-F238E27FC236}">
                        <a16:creationId xmlns:a16="http://schemas.microsoft.com/office/drawing/2014/main" id="{13B8C167-1A5A-8E41-824E-C548E42641D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l="3126" r="3094"/>
                  <a:stretch/>
                </p:blipFill>
                <p:spPr>
                  <a:xfrm rot="10800000">
                    <a:off x="6939479" y="4459044"/>
                    <a:ext cx="1771542" cy="778595"/>
                  </a:xfrm>
                  <a:prstGeom prst="rect">
                    <a:avLst/>
                  </a:prstGeom>
                </p:spPr>
              </p:pic>
              <p:sp>
                <p:nvSpPr>
                  <p:cNvPr id="82" name="Oval 81">
                    <a:extLst>
                      <a:ext uri="{FF2B5EF4-FFF2-40B4-BE49-F238E27FC236}">
                        <a16:creationId xmlns:a16="http://schemas.microsoft.com/office/drawing/2014/main" id="{C0B045A3-91FC-4147-A164-38A6889C3D82}"/>
                      </a:ext>
                    </a:extLst>
                  </p:cNvPr>
                  <p:cNvSpPr/>
                  <p:nvPr/>
                </p:nvSpPr>
                <p:spPr>
                  <a:xfrm>
                    <a:off x="5897363" y="4742183"/>
                    <a:ext cx="228651" cy="212319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+</a:t>
                    </a:r>
                  </a:p>
                </p:txBody>
              </p:sp>
              <p:sp>
                <p:nvSpPr>
                  <p:cNvPr id="83" name="Oval 82">
                    <a:extLst>
                      <a:ext uri="{FF2B5EF4-FFF2-40B4-BE49-F238E27FC236}">
                        <a16:creationId xmlns:a16="http://schemas.microsoft.com/office/drawing/2014/main" id="{C9E27C04-EB5F-EE47-81E9-93F541CA791E}"/>
                      </a:ext>
                    </a:extLst>
                  </p:cNvPr>
                  <p:cNvSpPr/>
                  <p:nvPr/>
                </p:nvSpPr>
                <p:spPr>
                  <a:xfrm>
                    <a:off x="6250806" y="4766679"/>
                    <a:ext cx="228651" cy="212319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-</a:t>
                    </a:r>
                  </a:p>
                </p:txBody>
              </p:sp>
              <p:sp>
                <p:nvSpPr>
                  <p:cNvPr id="84" name="Oval 83">
                    <a:extLst>
                      <a:ext uri="{FF2B5EF4-FFF2-40B4-BE49-F238E27FC236}">
                        <a16:creationId xmlns:a16="http://schemas.microsoft.com/office/drawing/2014/main" id="{32D1D165-39E3-E243-807F-D26EC9687410}"/>
                      </a:ext>
                    </a:extLst>
                  </p:cNvPr>
                  <p:cNvSpPr/>
                  <p:nvPr/>
                </p:nvSpPr>
                <p:spPr>
                  <a:xfrm>
                    <a:off x="6621427" y="4742183"/>
                    <a:ext cx="228651" cy="212319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+</a:t>
                    </a:r>
                  </a:p>
                </p:txBody>
              </p:sp>
              <p:sp>
                <p:nvSpPr>
                  <p:cNvPr id="85" name="Oval 84">
                    <a:extLst>
                      <a:ext uri="{FF2B5EF4-FFF2-40B4-BE49-F238E27FC236}">
                        <a16:creationId xmlns:a16="http://schemas.microsoft.com/office/drawing/2014/main" id="{86D5BA6B-E46C-B440-AECA-2BEAF235CDDF}"/>
                      </a:ext>
                    </a:extLst>
                  </p:cNvPr>
                  <p:cNvSpPr/>
                  <p:nvPr/>
                </p:nvSpPr>
                <p:spPr>
                  <a:xfrm>
                    <a:off x="6986861" y="4742183"/>
                    <a:ext cx="228651" cy="212319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-</a:t>
                    </a:r>
                  </a:p>
                </p:txBody>
              </p:sp>
              <p:sp>
                <p:nvSpPr>
                  <p:cNvPr id="86" name="Oval 85">
                    <a:extLst>
                      <a:ext uri="{FF2B5EF4-FFF2-40B4-BE49-F238E27FC236}">
                        <a16:creationId xmlns:a16="http://schemas.microsoft.com/office/drawing/2014/main" id="{3466BFE4-13D6-8F4B-9C1D-B2F000736EDF}"/>
                      </a:ext>
                    </a:extLst>
                  </p:cNvPr>
                  <p:cNvSpPr/>
                  <p:nvPr/>
                </p:nvSpPr>
                <p:spPr>
                  <a:xfrm>
                    <a:off x="7348893" y="4742183"/>
                    <a:ext cx="228651" cy="212319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+</a:t>
                    </a:r>
                  </a:p>
                </p:txBody>
              </p:sp>
              <p:sp>
                <p:nvSpPr>
                  <p:cNvPr id="87" name="Oval 86">
                    <a:extLst>
                      <a:ext uri="{FF2B5EF4-FFF2-40B4-BE49-F238E27FC236}">
                        <a16:creationId xmlns:a16="http://schemas.microsoft.com/office/drawing/2014/main" id="{3386BE0D-3D6F-6840-BD48-3622B3AD3334}"/>
                      </a:ext>
                    </a:extLst>
                  </p:cNvPr>
                  <p:cNvSpPr/>
                  <p:nvPr/>
                </p:nvSpPr>
                <p:spPr>
                  <a:xfrm>
                    <a:off x="7710925" y="4742183"/>
                    <a:ext cx="228651" cy="212319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-</a:t>
                    </a:r>
                  </a:p>
                </p:txBody>
              </p:sp>
              <p:sp>
                <p:nvSpPr>
                  <p:cNvPr id="88" name="Oval 87">
                    <a:extLst>
                      <a:ext uri="{FF2B5EF4-FFF2-40B4-BE49-F238E27FC236}">
                        <a16:creationId xmlns:a16="http://schemas.microsoft.com/office/drawing/2014/main" id="{26EF500C-E1D3-9544-A127-95A16797BAAB}"/>
                      </a:ext>
                    </a:extLst>
                  </p:cNvPr>
                  <p:cNvSpPr/>
                  <p:nvPr/>
                </p:nvSpPr>
                <p:spPr>
                  <a:xfrm>
                    <a:off x="8072957" y="4742183"/>
                    <a:ext cx="228651" cy="212319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+</a:t>
                    </a:r>
                  </a:p>
                </p:txBody>
              </p:sp>
              <p:sp>
                <p:nvSpPr>
                  <p:cNvPr id="89" name="Oval 88">
                    <a:extLst>
                      <a:ext uri="{FF2B5EF4-FFF2-40B4-BE49-F238E27FC236}">
                        <a16:creationId xmlns:a16="http://schemas.microsoft.com/office/drawing/2014/main" id="{8051CC2A-D4E4-7C48-9198-F789D1CDA5D0}"/>
                      </a:ext>
                    </a:extLst>
                  </p:cNvPr>
                  <p:cNvSpPr/>
                  <p:nvPr/>
                </p:nvSpPr>
                <p:spPr>
                  <a:xfrm>
                    <a:off x="8438390" y="4742183"/>
                    <a:ext cx="228651" cy="212319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-</a:t>
                    </a:r>
                  </a:p>
                </p:txBody>
              </p:sp>
              <p:cxnSp>
                <p:nvCxnSpPr>
                  <p:cNvPr id="90" name="Straight Arrow Connector 81">
                    <a:extLst>
                      <a:ext uri="{FF2B5EF4-FFF2-40B4-BE49-F238E27FC236}">
                        <a16:creationId xmlns:a16="http://schemas.microsoft.com/office/drawing/2014/main" id="{0CD51DEB-C43A-2A48-B295-0231BB353D22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5995356" y="4459043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Arrow Connector 82">
                    <a:extLst>
                      <a:ext uri="{FF2B5EF4-FFF2-40B4-BE49-F238E27FC236}">
                        <a16:creationId xmlns:a16="http://schemas.microsoft.com/office/drawing/2014/main" id="{83AECFAE-1E93-7B41-8BF5-59FBD885EE5C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6732241" y="4459043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Arrow Connector 83">
                    <a:extLst>
                      <a:ext uri="{FF2B5EF4-FFF2-40B4-BE49-F238E27FC236}">
                        <a16:creationId xmlns:a16="http://schemas.microsoft.com/office/drawing/2014/main" id="{AA4356E3-60E3-1F45-B74A-E965C227322D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7452793" y="4459042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Arrow Connector 84">
                    <a:extLst>
                      <a:ext uri="{FF2B5EF4-FFF2-40B4-BE49-F238E27FC236}">
                        <a16:creationId xmlns:a16="http://schemas.microsoft.com/office/drawing/2014/main" id="{DAE109A8-D02A-664F-B25F-D047F32A4B95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8187282" y="4459042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Straight Arrow Connector 85">
                    <a:extLst>
                      <a:ext uri="{FF2B5EF4-FFF2-40B4-BE49-F238E27FC236}">
                        <a16:creationId xmlns:a16="http://schemas.microsoft.com/office/drawing/2014/main" id="{37BD8F03-E625-0C44-AE26-C6AC06E1B91F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357386" y="4954500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Straight Arrow Connector 86">
                    <a:extLst>
                      <a:ext uri="{FF2B5EF4-FFF2-40B4-BE49-F238E27FC236}">
                        <a16:creationId xmlns:a16="http://schemas.microsoft.com/office/drawing/2014/main" id="{A63C5BEA-69FD-274A-BABA-EA6E829EBFC9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094270" y="4954500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Straight Arrow Connector 87">
                    <a:extLst>
                      <a:ext uri="{FF2B5EF4-FFF2-40B4-BE49-F238E27FC236}">
                        <a16:creationId xmlns:a16="http://schemas.microsoft.com/office/drawing/2014/main" id="{C7C18688-FD95-CF41-A42B-E6AF5444F40E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814823" y="4954499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Straight Arrow Connector 88">
                    <a:extLst>
                      <a:ext uri="{FF2B5EF4-FFF2-40B4-BE49-F238E27FC236}">
                        <a16:creationId xmlns:a16="http://schemas.microsoft.com/office/drawing/2014/main" id="{8FE9D953-32EF-224C-8D22-30CB6CC7F38E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8549311" y="4954499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2" name="Group 33">
                  <a:extLst>
                    <a:ext uri="{FF2B5EF4-FFF2-40B4-BE49-F238E27FC236}">
                      <a16:creationId xmlns:a16="http://schemas.microsoft.com/office/drawing/2014/main" id="{E6D3BBBF-4D47-6A43-A97F-7FED4AE0FEC5}"/>
                    </a:ext>
                  </a:extLst>
                </p:cNvPr>
                <p:cNvGrpSpPr/>
                <p:nvPr/>
              </p:nvGrpSpPr>
              <p:grpSpPr>
                <a:xfrm>
                  <a:off x="5681003" y="744194"/>
                  <a:ext cx="1548020" cy="421275"/>
                  <a:chOff x="5849981" y="4459042"/>
                  <a:chExt cx="2861040" cy="778598"/>
                </a:xfrm>
              </p:grpSpPr>
              <p:pic>
                <p:nvPicPr>
                  <p:cNvPr id="62" name="Picture 53">
                    <a:extLst>
                      <a:ext uri="{FF2B5EF4-FFF2-40B4-BE49-F238E27FC236}">
                        <a16:creationId xmlns:a16="http://schemas.microsoft.com/office/drawing/2014/main" id="{3A7CDC63-A9FB-5A4E-9733-040B3356F2C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l="3126" r="3094"/>
                  <a:stretch/>
                </p:blipFill>
                <p:spPr>
                  <a:xfrm>
                    <a:off x="5849981" y="4459044"/>
                    <a:ext cx="1771542" cy="778595"/>
                  </a:xfrm>
                  <a:prstGeom prst="rect">
                    <a:avLst/>
                  </a:prstGeom>
                </p:spPr>
              </p:pic>
              <p:pic>
                <p:nvPicPr>
                  <p:cNvPr id="63" name="Picture 54">
                    <a:extLst>
                      <a:ext uri="{FF2B5EF4-FFF2-40B4-BE49-F238E27FC236}">
                        <a16:creationId xmlns:a16="http://schemas.microsoft.com/office/drawing/2014/main" id="{0050DA06-F0CB-0346-8AB8-CD5A0FF2955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l="3126" r="3094"/>
                  <a:stretch/>
                </p:blipFill>
                <p:spPr>
                  <a:xfrm rot="10800000">
                    <a:off x="6939479" y="4459044"/>
                    <a:ext cx="1771542" cy="778595"/>
                  </a:xfrm>
                  <a:prstGeom prst="rect">
                    <a:avLst/>
                  </a:prstGeom>
                </p:spPr>
              </p:pic>
              <p:sp>
                <p:nvSpPr>
                  <p:cNvPr id="64" name="Oval 63">
                    <a:extLst>
                      <a:ext uri="{FF2B5EF4-FFF2-40B4-BE49-F238E27FC236}">
                        <a16:creationId xmlns:a16="http://schemas.microsoft.com/office/drawing/2014/main" id="{98439D4D-D7FF-C445-B899-B37B5DACEBCF}"/>
                      </a:ext>
                    </a:extLst>
                  </p:cNvPr>
                  <p:cNvSpPr/>
                  <p:nvPr/>
                </p:nvSpPr>
                <p:spPr>
                  <a:xfrm>
                    <a:off x="5897363" y="4742183"/>
                    <a:ext cx="228651" cy="212319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+</a:t>
                    </a:r>
                  </a:p>
                </p:txBody>
              </p:sp>
              <p:sp>
                <p:nvSpPr>
                  <p:cNvPr id="65" name="Oval 64">
                    <a:extLst>
                      <a:ext uri="{FF2B5EF4-FFF2-40B4-BE49-F238E27FC236}">
                        <a16:creationId xmlns:a16="http://schemas.microsoft.com/office/drawing/2014/main" id="{FB7BD2A0-6308-AE4D-95FA-C5A46376CB96}"/>
                      </a:ext>
                    </a:extLst>
                  </p:cNvPr>
                  <p:cNvSpPr/>
                  <p:nvPr/>
                </p:nvSpPr>
                <p:spPr>
                  <a:xfrm>
                    <a:off x="6250806" y="4766679"/>
                    <a:ext cx="228651" cy="212319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-</a:t>
                    </a:r>
                  </a:p>
                </p:txBody>
              </p:sp>
              <p:sp>
                <p:nvSpPr>
                  <p:cNvPr id="66" name="Oval 65">
                    <a:extLst>
                      <a:ext uri="{FF2B5EF4-FFF2-40B4-BE49-F238E27FC236}">
                        <a16:creationId xmlns:a16="http://schemas.microsoft.com/office/drawing/2014/main" id="{88B94ABE-D995-114A-86BC-6553E93EB189}"/>
                      </a:ext>
                    </a:extLst>
                  </p:cNvPr>
                  <p:cNvSpPr/>
                  <p:nvPr/>
                </p:nvSpPr>
                <p:spPr>
                  <a:xfrm>
                    <a:off x="6621427" y="4742183"/>
                    <a:ext cx="228651" cy="212319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+</a:t>
                    </a:r>
                  </a:p>
                </p:txBody>
              </p:sp>
              <p:sp>
                <p:nvSpPr>
                  <p:cNvPr id="67" name="Oval 66">
                    <a:extLst>
                      <a:ext uri="{FF2B5EF4-FFF2-40B4-BE49-F238E27FC236}">
                        <a16:creationId xmlns:a16="http://schemas.microsoft.com/office/drawing/2014/main" id="{72CBCEFB-527A-E548-9B30-93D3FA8CFCEB}"/>
                      </a:ext>
                    </a:extLst>
                  </p:cNvPr>
                  <p:cNvSpPr/>
                  <p:nvPr/>
                </p:nvSpPr>
                <p:spPr>
                  <a:xfrm>
                    <a:off x="6986861" y="4742183"/>
                    <a:ext cx="228651" cy="212319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-</a:t>
                    </a:r>
                  </a:p>
                </p:txBody>
              </p:sp>
              <p:sp>
                <p:nvSpPr>
                  <p:cNvPr id="68" name="Oval 67">
                    <a:extLst>
                      <a:ext uri="{FF2B5EF4-FFF2-40B4-BE49-F238E27FC236}">
                        <a16:creationId xmlns:a16="http://schemas.microsoft.com/office/drawing/2014/main" id="{87DDEE01-A74F-FD4C-91AD-5C9B99470D8C}"/>
                      </a:ext>
                    </a:extLst>
                  </p:cNvPr>
                  <p:cNvSpPr/>
                  <p:nvPr/>
                </p:nvSpPr>
                <p:spPr>
                  <a:xfrm>
                    <a:off x="7348893" y="4742183"/>
                    <a:ext cx="228651" cy="212319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+</a:t>
                    </a:r>
                  </a:p>
                </p:txBody>
              </p:sp>
              <p:sp>
                <p:nvSpPr>
                  <p:cNvPr id="69" name="Oval 68">
                    <a:extLst>
                      <a:ext uri="{FF2B5EF4-FFF2-40B4-BE49-F238E27FC236}">
                        <a16:creationId xmlns:a16="http://schemas.microsoft.com/office/drawing/2014/main" id="{5DC04C0A-9E95-9D49-834A-30737C0183ED}"/>
                      </a:ext>
                    </a:extLst>
                  </p:cNvPr>
                  <p:cNvSpPr/>
                  <p:nvPr/>
                </p:nvSpPr>
                <p:spPr>
                  <a:xfrm>
                    <a:off x="7710925" y="4742183"/>
                    <a:ext cx="228651" cy="212319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-</a:t>
                    </a:r>
                  </a:p>
                </p:txBody>
              </p:sp>
              <p:sp>
                <p:nvSpPr>
                  <p:cNvPr id="70" name="Oval 69">
                    <a:extLst>
                      <a:ext uri="{FF2B5EF4-FFF2-40B4-BE49-F238E27FC236}">
                        <a16:creationId xmlns:a16="http://schemas.microsoft.com/office/drawing/2014/main" id="{8E0CD4CE-C82E-D142-AFB0-DEF0EC986F5A}"/>
                      </a:ext>
                    </a:extLst>
                  </p:cNvPr>
                  <p:cNvSpPr/>
                  <p:nvPr/>
                </p:nvSpPr>
                <p:spPr>
                  <a:xfrm>
                    <a:off x="8072957" y="4742183"/>
                    <a:ext cx="228651" cy="212319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+</a:t>
                    </a:r>
                  </a:p>
                </p:txBody>
              </p:sp>
              <p:sp>
                <p:nvSpPr>
                  <p:cNvPr id="71" name="Oval 70">
                    <a:extLst>
                      <a:ext uri="{FF2B5EF4-FFF2-40B4-BE49-F238E27FC236}">
                        <a16:creationId xmlns:a16="http://schemas.microsoft.com/office/drawing/2014/main" id="{F599B871-F9FF-A242-8FD6-B7752D45ACD2}"/>
                      </a:ext>
                    </a:extLst>
                  </p:cNvPr>
                  <p:cNvSpPr/>
                  <p:nvPr/>
                </p:nvSpPr>
                <p:spPr>
                  <a:xfrm>
                    <a:off x="8438390" y="4742183"/>
                    <a:ext cx="228651" cy="212319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-</a:t>
                    </a:r>
                  </a:p>
                </p:txBody>
              </p:sp>
              <p:cxnSp>
                <p:nvCxnSpPr>
                  <p:cNvPr id="72" name="Straight Arrow Connector 63">
                    <a:extLst>
                      <a:ext uri="{FF2B5EF4-FFF2-40B4-BE49-F238E27FC236}">
                        <a16:creationId xmlns:a16="http://schemas.microsoft.com/office/drawing/2014/main" id="{57D43F33-F570-444C-8F9A-4E4AED7E4F74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5995356" y="4459043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Arrow Connector 64">
                    <a:extLst>
                      <a:ext uri="{FF2B5EF4-FFF2-40B4-BE49-F238E27FC236}">
                        <a16:creationId xmlns:a16="http://schemas.microsoft.com/office/drawing/2014/main" id="{C58CB2E2-F001-2A4B-9C2C-4FF0CEDCDFD1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6732241" y="4459043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Arrow Connector 65">
                    <a:extLst>
                      <a:ext uri="{FF2B5EF4-FFF2-40B4-BE49-F238E27FC236}">
                        <a16:creationId xmlns:a16="http://schemas.microsoft.com/office/drawing/2014/main" id="{C0550BF8-7FA7-7948-B525-881C299E6273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7452793" y="4459042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Straight Arrow Connector 66">
                    <a:extLst>
                      <a:ext uri="{FF2B5EF4-FFF2-40B4-BE49-F238E27FC236}">
                        <a16:creationId xmlns:a16="http://schemas.microsoft.com/office/drawing/2014/main" id="{C0A6E7CC-1958-2840-BA91-5D539D9D9625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8187282" y="4459042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Straight Arrow Connector 67">
                    <a:extLst>
                      <a:ext uri="{FF2B5EF4-FFF2-40B4-BE49-F238E27FC236}">
                        <a16:creationId xmlns:a16="http://schemas.microsoft.com/office/drawing/2014/main" id="{3D9F12CD-CBBC-6446-9BF4-A20BECCD4353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357386" y="4954500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Straight Arrow Connector 68">
                    <a:extLst>
                      <a:ext uri="{FF2B5EF4-FFF2-40B4-BE49-F238E27FC236}">
                        <a16:creationId xmlns:a16="http://schemas.microsoft.com/office/drawing/2014/main" id="{9453FD9E-0625-A04C-A73F-08DF904B5C14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094270" y="4954500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Straight Arrow Connector 69">
                    <a:extLst>
                      <a:ext uri="{FF2B5EF4-FFF2-40B4-BE49-F238E27FC236}">
                        <a16:creationId xmlns:a16="http://schemas.microsoft.com/office/drawing/2014/main" id="{8BED95D4-4637-C842-8DA3-3E0EF9F4CAD5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814823" y="4954499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Arrow Connector 70">
                    <a:extLst>
                      <a:ext uri="{FF2B5EF4-FFF2-40B4-BE49-F238E27FC236}">
                        <a16:creationId xmlns:a16="http://schemas.microsoft.com/office/drawing/2014/main" id="{FFE35DE5-6A6C-5C4C-BF86-CB648EEA1313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8549311" y="4954499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3" name="Group 34">
                  <a:extLst>
                    <a:ext uri="{FF2B5EF4-FFF2-40B4-BE49-F238E27FC236}">
                      <a16:creationId xmlns:a16="http://schemas.microsoft.com/office/drawing/2014/main" id="{B0C7A53B-826F-CE4D-8E47-7701347A0189}"/>
                    </a:ext>
                  </a:extLst>
                </p:cNvPr>
                <p:cNvGrpSpPr/>
                <p:nvPr/>
              </p:nvGrpSpPr>
              <p:grpSpPr>
                <a:xfrm>
                  <a:off x="7264717" y="744194"/>
                  <a:ext cx="1548020" cy="421275"/>
                  <a:chOff x="5849981" y="4459042"/>
                  <a:chExt cx="2861040" cy="778598"/>
                </a:xfrm>
              </p:grpSpPr>
              <p:pic>
                <p:nvPicPr>
                  <p:cNvPr id="44" name="Picture 35">
                    <a:extLst>
                      <a:ext uri="{FF2B5EF4-FFF2-40B4-BE49-F238E27FC236}">
                        <a16:creationId xmlns:a16="http://schemas.microsoft.com/office/drawing/2014/main" id="{45A2231E-1BFB-824D-B46F-3EE02E6749D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l="3126" r="3094"/>
                  <a:stretch/>
                </p:blipFill>
                <p:spPr>
                  <a:xfrm>
                    <a:off x="5849981" y="4459044"/>
                    <a:ext cx="1771542" cy="778595"/>
                  </a:xfrm>
                  <a:prstGeom prst="rect">
                    <a:avLst/>
                  </a:prstGeom>
                </p:spPr>
              </p:pic>
              <p:pic>
                <p:nvPicPr>
                  <p:cNvPr id="45" name="Picture 36">
                    <a:extLst>
                      <a:ext uri="{FF2B5EF4-FFF2-40B4-BE49-F238E27FC236}">
                        <a16:creationId xmlns:a16="http://schemas.microsoft.com/office/drawing/2014/main" id="{CA4DD549-48B6-2041-99B3-FFC1738AC9D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l="3126" r="3094"/>
                  <a:stretch/>
                </p:blipFill>
                <p:spPr>
                  <a:xfrm rot="10800000">
                    <a:off x="6939479" y="4459044"/>
                    <a:ext cx="1771542" cy="778595"/>
                  </a:xfrm>
                  <a:prstGeom prst="rect">
                    <a:avLst/>
                  </a:prstGeom>
                </p:spPr>
              </p:pic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636C7B4F-EF56-2546-A33A-A10658A6E4AC}"/>
                      </a:ext>
                    </a:extLst>
                  </p:cNvPr>
                  <p:cNvSpPr/>
                  <p:nvPr/>
                </p:nvSpPr>
                <p:spPr>
                  <a:xfrm>
                    <a:off x="5897363" y="4742183"/>
                    <a:ext cx="228651" cy="212319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+</a:t>
                    </a:r>
                  </a:p>
                </p:txBody>
              </p:sp>
              <p:sp>
                <p:nvSpPr>
                  <p:cNvPr id="47" name="Oval 46">
                    <a:extLst>
                      <a:ext uri="{FF2B5EF4-FFF2-40B4-BE49-F238E27FC236}">
                        <a16:creationId xmlns:a16="http://schemas.microsoft.com/office/drawing/2014/main" id="{5AA74094-3680-174F-AA3B-B37A9C658601}"/>
                      </a:ext>
                    </a:extLst>
                  </p:cNvPr>
                  <p:cNvSpPr/>
                  <p:nvPr/>
                </p:nvSpPr>
                <p:spPr>
                  <a:xfrm>
                    <a:off x="6250806" y="4766679"/>
                    <a:ext cx="228651" cy="212319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-</a:t>
                    </a:r>
                  </a:p>
                </p:txBody>
              </p:sp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FA9C17B3-E887-C044-AF58-96D79616B83E}"/>
                      </a:ext>
                    </a:extLst>
                  </p:cNvPr>
                  <p:cNvSpPr/>
                  <p:nvPr/>
                </p:nvSpPr>
                <p:spPr>
                  <a:xfrm>
                    <a:off x="6621427" y="4742183"/>
                    <a:ext cx="228651" cy="212319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+</a:t>
                    </a:r>
                  </a:p>
                </p:txBody>
              </p:sp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0AFB2C3B-6A18-654C-8797-E5300AA47435}"/>
                      </a:ext>
                    </a:extLst>
                  </p:cNvPr>
                  <p:cNvSpPr/>
                  <p:nvPr/>
                </p:nvSpPr>
                <p:spPr>
                  <a:xfrm>
                    <a:off x="6986861" y="4742183"/>
                    <a:ext cx="228651" cy="212319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-</a:t>
                    </a:r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F3F81946-C1DA-E54A-8F4B-40B42D3A9F0B}"/>
                      </a:ext>
                    </a:extLst>
                  </p:cNvPr>
                  <p:cNvSpPr/>
                  <p:nvPr/>
                </p:nvSpPr>
                <p:spPr>
                  <a:xfrm>
                    <a:off x="7348893" y="4742183"/>
                    <a:ext cx="228651" cy="212319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+</a:t>
                    </a:r>
                  </a:p>
                </p:txBody>
              </p:sp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CC90C803-1F68-4040-8CB3-869DF2DCB6CF}"/>
                      </a:ext>
                    </a:extLst>
                  </p:cNvPr>
                  <p:cNvSpPr/>
                  <p:nvPr/>
                </p:nvSpPr>
                <p:spPr>
                  <a:xfrm>
                    <a:off x="7710925" y="4742183"/>
                    <a:ext cx="228651" cy="212319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-</a:t>
                    </a:r>
                  </a:p>
                </p:txBody>
              </p: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48195028-6B31-A240-813E-099673058F7A}"/>
                      </a:ext>
                    </a:extLst>
                  </p:cNvPr>
                  <p:cNvSpPr/>
                  <p:nvPr/>
                </p:nvSpPr>
                <p:spPr>
                  <a:xfrm>
                    <a:off x="8072957" y="4742183"/>
                    <a:ext cx="228651" cy="212319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+</a:t>
                    </a:r>
                  </a:p>
                </p:txBody>
              </p:sp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B3039B06-22D0-E744-A528-6D4D58B940D1}"/>
                      </a:ext>
                    </a:extLst>
                  </p:cNvPr>
                  <p:cNvSpPr/>
                  <p:nvPr/>
                </p:nvSpPr>
                <p:spPr>
                  <a:xfrm>
                    <a:off x="8438390" y="4742183"/>
                    <a:ext cx="228651" cy="212319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" dirty="0"/>
                      <a:t>-</a:t>
                    </a:r>
                  </a:p>
                </p:txBody>
              </p:sp>
              <p:cxnSp>
                <p:nvCxnSpPr>
                  <p:cNvPr id="54" name="Straight Arrow Connector 45">
                    <a:extLst>
                      <a:ext uri="{FF2B5EF4-FFF2-40B4-BE49-F238E27FC236}">
                        <a16:creationId xmlns:a16="http://schemas.microsoft.com/office/drawing/2014/main" id="{FE2AB9E6-7584-ED41-BB93-FC19599EDF0B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5995356" y="4459043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Arrow Connector 46">
                    <a:extLst>
                      <a:ext uri="{FF2B5EF4-FFF2-40B4-BE49-F238E27FC236}">
                        <a16:creationId xmlns:a16="http://schemas.microsoft.com/office/drawing/2014/main" id="{0BC0379E-C3F6-BA4A-985B-0D194A2A7E4E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6732241" y="4459043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Straight Arrow Connector 47">
                    <a:extLst>
                      <a:ext uri="{FF2B5EF4-FFF2-40B4-BE49-F238E27FC236}">
                        <a16:creationId xmlns:a16="http://schemas.microsoft.com/office/drawing/2014/main" id="{FC671446-1EF0-EA46-8D77-3803891AD77B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7452793" y="4459042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Arrow Connector 48">
                    <a:extLst>
                      <a:ext uri="{FF2B5EF4-FFF2-40B4-BE49-F238E27FC236}">
                        <a16:creationId xmlns:a16="http://schemas.microsoft.com/office/drawing/2014/main" id="{7F96B3AC-37E9-BC42-BDC9-9A0B8F502352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8187282" y="4459042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Arrow Connector 49">
                    <a:extLst>
                      <a:ext uri="{FF2B5EF4-FFF2-40B4-BE49-F238E27FC236}">
                        <a16:creationId xmlns:a16="http://schemas.microsoft.com/office/drawing/2014/main" id="{E9C1AB20-B89F-E543-BE61-F1511B938312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357386" y="4954500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Arrow Connector 50">
                    <a:extLst>
                      <a:ext uri="{FF2B5EF4-FFF2-40B4-BE49-F238E27FC236}">
                        <a16:creationId xmlns:a16="http://schemas.microsoft.com/office/drawing/2014/main" id="{C1E54367-BA1F-024D-A4AD-E04737DA81E3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094270" y="4954500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Arrow Connector 51">
                    <a:extLst>
                      <a:ext uri="{FF2B5EF4-FFF2-40B4-BE49-F238E27FC236}">
                        <a16:creationId xmlns:a16="http://schemas.microsoft.com/office/drawing/2014/main" id="{40FA4CA9-BB83-0844-BB5C-B485186E9EED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814823" y="4954499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Arrow Connector 52">
                    <a:extLst>
                      <a:ext uri="{FF2B5EF4-FFF2-40B4-BE49-F238E27FC236}">
                        <a16:creationId xmlns:a16="http://schemas.microsoft.com/office/drawing/2014/main" id="{A6AEBA01-9C57-3C45-A3C3-4B5A021DB741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8549311" y="4954499"/>
                    <a:ext cx="7023" cy="28314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35" name="Picture 26">
                <a:extLst>
                  <a:ext uri="{FF2B5EF4-FFF2-40B4-BE49-F238E27FC236}">
                    <a16:creationId xmlns:a16="http://schemas.microsoft.com/office/drawing/2014/main" id="{CB4E8F4B-62E3-344C-830D-01C01FC334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3600000">
                <a:off x="4452434" y="711696"/>
                <a:ext cx="600497" cy="624655"/>
              </a:xfrm>
              <a:prstGeom prst="rect">
                <a:avLst/>
              </a:prstGeom>
            </p:spPr>
          </p:pic>
          <p:pic>
            <p:nvPicPr>
              <p:cNvPr id="36" name="Picture 27">
                <a:extLst>
                  <a:ext uri="{FF2B5EF4-FFF2-40B4-BE49-F238E27FC236}">
                    <a16:creationId xmlns:a16="http://schemas.microsoft.com/office/drawing/2014/main" id="{11394338-3DB1-1843-BAE9-6BA607D018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7200000">
                <a:off x="6378664" y="794869"/>
                <a:ext cx="628256" cy="537968"/>
              </a:xfrm>
              <a:prstGeom prst="rect">
                <a:avLst/>
              </a:prstGeom>
            </p:spPr>
          </p:pic>
          <p:sp>
            <p:nvSpPr>
              <p:cNvPr id="37" name="Rectangle 28">
                <a:extLst>
                  <a:ext uri="{FF2B5EF4-FFF2-40B4-BE49-F238E27FC236}">
                    <a16:creationId xmlns:a16="http://schemas.microsoft.com/office/drawing/2014/main" id="{59FC4609-3B35-F44F-B146-E534208DF3A3}"/>
                  </a:ext>
                </a:extLst>
              </p:cNvPr>
              <p:cNvSpPr/>
              <p:nvPr/>
            </p:nvSpPr>
            <p:spPr>
              <a:xfrm>
                <a:off x="4752682" y="657319"/>
                <a:ext cx="196501" cy="10690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/>
              </a:p>
            </p:txBody>
          </p:sp>
          <p:sp>
            <p:nvSpPr>
              <p:cNvPr id="38" name="Right Arrow 29">
                <a:extLst>
                  <a:ext uri="{FF2B5EF4-FFF2-40B4-BE49-F238E27FC236}">
                    <a16:creationId xmlns:a16="http://schemas.microsoft.com/office/drawing/2014/main" id="{518CD0E8-1851-804D-8CD0-BB613DB53D57}"/>
                  </a:ext>
                </a:extLst>
              </p:cNvPr>
              <p:cNvSpPr/>
              <p:nvPr/>
            </p:nvSpPr>
            <p:spPr>
              <a:xfrm>
                <a:off x="5040477" y="1001677"/>
                <a:ext cx="257742" cy="117098"/>
              </a:xfrm>
              <a:prstGeom prst="rightArrow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/>
              </a:p>
            </p:txBody>
          </p:sp>
          <p:sp>
            <p:nvSpPr>
              <p:cNvPr id="39" name="Right Arrow 30">
                <a:extLst>
                  <a:ext uri="{FF2B5EF4-FFF2-40B4-BE49-F238E27FC236}">
                    <a16:creationId xmlns:a16="http://schemas.microsoft.com/office/drawing/2014/main" id="{02959631-A9E9-134D-9297-CAB753FEE982}"/>
                  </a:ext>
                </a:extLst>
              </p:cNvPr>
              <p:cNvSpPr/>
              <p:nvPr/>
            </p:nvSpPr>
            <p:spPr>
              <a:xfrm>
                <a:off x="7032192" y="1001677"/>
                <a:ext cx="257742" cy="117098"/>
              </a:xfrm>
              <a:prstGeom prst="rightArrow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/>
              </a:p>
            </p:txBody>
          </p:sp>
        </p:grpSp>
        <p:sp>
          <p:nvSpPr>
            <p:cNvPr id="23" name="Rectangle 14">
              <a:extLst>
                <a:ext uri="{FF2B5EF4-FFF2-40B4-BE49-F238E27FC236}">
                  <a16:creationId xmlns:a16="http://schemas.microsoft.com/office/drawing/2014/main" id="{4970EDC2-5D06-F041-B102-1EA336CA04F4}"/>
                </a:ext>
              </a:extLst>
            </p:cNvPr>
            <p:cNvSpPr/>
            <p:nvPr/>
          </p:nvSpPr>
          <p:spPr>
            <a:xfrm>
              <a:off x="7551555" y="4814743"/>
              <a:ext cx="3019628" cy="1508953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24" name="TextBox 15">
              <a:extLst>
                <a:ext uri="{FF2B5EF4-FFF2-40B4-BE49-F238E27FC236}">
                  <a16:creationId xmlns:a16="http://schemas.microsoft.com/office/drawing/2014/main" id="{E5EA38A8-1185-AF49-A30C-2772572494E9}"/>
                </a:ext>
              </a:extLst>
            </p:cNvPr>
            <p:cNvSpPr txBox="1"/>
            <p:nvPr/>
          </p:nvSpPr>
          <p:spPr>
            <a:xfrm>
              <a:off x="7595212" y="4575548"/>
              <a:ext cx="3177665" cy="312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rgbClr val="FF0000"/>
                  </a:solidFill>
                </a:rPr>
                <a:t>3. RF Carpet ion transport in xenon gas</a:t>
              </a:r>
            </a:p>
          </p:txBody>
        </p:sp>
        <p:sp>
          <p:nvSpPr>
            <p:cNvPr id="25" name="TextBox 16">
              <a:extLst>
                <a:ext uri="{FF2B5EF4-FFF2-40B4-BE49-F238E27FC236}">
                  <a16:creationId xmlns:a16="http://schemas.microsoft.com/office/drawing/2014/main" id="{396818EC-55CC-9341-B4D8-2A619DA21F04}"/>
                </a:ext>
              </a:extLst>
            </p:cNvPr>
            <p:cNvSpPr txBox="1"/>
            <p:nvPr/>
          </p:nvSpPr>
          <p:spPr>
            <a:xfrm>
              <a:off x="9190479" y="6060469"/>
              <a:ext cx="1481550" cy="2918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chemeClr val="bg2">
                      <a:lumMod val="50000"/>
                    </a:schemeClr>
                  </a:solidFill>
                </a:rPr>
                <a:t>SIMION simulation</a:t>
              </a:r>
            </a:p>
          </p:txBody>
        </p:sp>
        <p:cxnSp>
          <p:nvCxnSpPr>
            <p:cNvPr id="26" name="Straight Arrow Connector 17">
              <a:extLst>
                <a:ext uri="{FF2B5EF4-FFF2-40B4-BE49-F238E27FC236}">
                  <a16:creationId xmlns:a16="http://schemas.microsoft.com/office/drawing/2014/main" id="{8908187A-CB41-A240-913C-88D342F2C3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0360" y="4684465"/>
              <a:ext cx="458129" cy="486890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18">
              <a:extLst>
                <a:ext uri="{FF2B5EF4-FFF2-40B4-BE49-F238E27FC236}">
                  <a16:creationId xmlns:a16="http://schemas.microsoft.com/office/drawing/2014/main" id="{FE962671-D2BC-0C48-8AEA-6A0E77BE53EA}"/>
                </a:ext>
              </a:extLst>
            </p:cNvPr>
            <p:cNvGrpSpPr/>
            <p:nvPr/>
          </p:nvGrpSpPr>
          <p:grpSpPr>
            <a:xfrm>
              <a:off x="292869" y="4260437"/>
              <a:ext cx="1927615" cy="1859199"/>
              <a:chOff x="630015" y="1975533"/>
              <a:chExt cx="1635487" cy="1577440"/>
            </a:xfrm>
          </p:grpSpPr>
          <p:pic>
            <p:nvPicPr>
              <p:cNvPr id="32" name="Picture 23">
                <a:extLst>
                  <a:ext uri="{FF2B5EF4-FFF2-40B4-BE49-F238E27FC236}">
                    <a16:creationId xmlns:a16="http://schemas.microsoft.com/office/drawing/2014/main" id="{81D7C074-83D0-FE4E-AF88-5F14776FC4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r="32638"/>
              <a:stretch/>
            </p:blipFill>
            <p:spPr>
              <a:xfrm>
                <a:off x="630015" y="1975539"/>
                <a:ext cx="1594751" cy="1577434"/>
              </a:xfrm>
              <a:prstGeom prst="rect">
                <a:avLst/>
              </a:prstGeom>
              <a:ln w="28575">
                <a:noFill/>
              </a:ln>
            </p:spPr>
          </p:pic>
          <p:pic>
            <p:nvPicPr>
              <p:cNvPr id="33" name="Picture 24">
                <a:extLst>
                  <a:ext uri="{FF2B5EF4-FFF2-40B4-BE49-F238E27FC236}">
                    <a16:creationId xmlns:a16="http://schemas.microsoft.com/office/drawing/2014/main" id="{5585AF47-20CC-E240-BBA4-DF586AF9E7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65454"/>
              <a:stretch/>
            </p:blipFill>
            <p:spPr>
              <a:xfrm>
                <a:off x="1447649" y="1975533"/>
                <a:ext cx="817853" cy="1577434"/>
              </a:xfrm>
              <a:prstGeom prst="rect">
                <a:avLst/>
              </a:prstGeom>
              <a:ln w="28575">
                <a:noFill/>
              </a:ln>
            </p:spPr>
          </p:pic>
        </p:grpSp>
        <p:sp>
          <p:nvSpPr>
            <p:cNvPr id="28" name="Rectangle 19">
              <a:extLst>
                <a:ext uri="{FF2B5EF4-FFF2-40B4-BE49-F238E27FC236}">
                  <a16:creationId xmlns:a16="http://schemas.microsoft.com/office/drawing/2014/main" id="{A67FDB7D-FC3F-A946-95F2-0442DCD412CF}"/>
                </a:ext>
              </a:extLst>
            </p:cNvPr>
            <p:cNvSpPr/>
            <p:nvPr/>
          </p:nvSpPr>
          <p:spPr>
            <a:xfrm>
              <a:off x="252502" y="4203105"/>
              <a:ext cx="2039954" cy="2119888"/>
            </a:xfrm>
            <a:prstGeom prst="rect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29" name="TextBox 20">
              <a:extLst>
                <a:ext uri="{FF2B5EF4-FFF2-40B4-BE49-F238E27FC236}">
                  <a16:creationId xmlns:a16="http://schemas.microsoft.com/office/drawing/2014/main" id="{142F5BC8-2984-2F47-BD25-E474F00B8F95}"/>
                </a:ext>
              </a:extLst>
            </p:cNvPr>
            <p:cNvSpPr txBox="1"/>
            <p:nvPr/>
          </p:nvSpPr>
          <p:spPr>
            <a:xfrm>
              <a:off x="1234957" y="6042231"/>
              <a:ext cx="1068923" cy="2918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chemeClr val="bg2">
                      <a:lumMod val="50000"/>
                    </a:schemeClr>
                  </a:solidFill>
                </a:rPr>
                <a:t>GEANT4 MC</a:t>
              </a:r>
            </a:p>
          </p:txBody>
        </p:sp>
        <p:pic>
          <p:nvPicPr>
            <p:cNvPr id="30" name="Picture 21">
              <a:extLst>
                <a:ext uri="{FF2B5EF4-FFF2-40B4-BE49-F238E27FC236}">
                  <a16:creationId xmlns:a16="http://schemas.microsoft.com/office/drawing/2014/main" id="{8DA17F55-1CA7-664B-B0C2-E942A2A36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93604" y="4871560"/>
              <a:ext cx="2108560" cy="1196884"/>
            </a:xfrm>
            <a:prstGeom prst="rect">
              <a:avLst/>
            </a:prstGeom>
          </p:spPr>
        </p:pic>
        <p:sp>
          <p:nvSpPr>
            <p:cNvPr id="31" name="TextBox 22">
              <a:extLst>
                <a:ext uri="{FF2B5EF4-FFF2-40B4-BE49-F238E27FC236}">
                  <a16:creationId xmlns:a16="http://schemas.microsoft.com/office/drawing/2014/main" id="{C15EE373-E1D2-2C4A-A328-87D883B1F269}"/>
                </a:ext>
              </a:extLst>
            </p:cNvPr>
            <p:cNvSpPr txBox="1"/>
            <p:nvPr/>
          </p:nvSpPr>
          <p:spPr>
            <a:xfrm>
              <a:off x="132873" y="3926672"/>
              <a:ext cx="2474027" cy="3127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rgbClr val="7030A0"/>
                  </a:solidFill>
                </a:rPr>
                <a:t>1. Direct VUV camera tracking</a:t>
              </a:r>
            </a:p>
          </p:txBody>
        </p:sp>
      </p:grpSp>
      <p:sp>
        <p:nvSpPr>
          <p:cNvPr id="263" name="TextBox 129">
            <a:extLst>
              <a:ext uri="{FF2B5EF4-FFF2-40B4-BE49-F238E27FC236}">
                <a16:creationId xmlns:a16="http://schemas.microsoft.com/office/drawing/2014/main" id="{1433C361-4C03-134E-BE8B-65EDA159F652}"/>
              </a:ext>
            </a:extLst>
          </p:cNvPr>
          <p:cNvSpPr txBox="1"/>
          <p:nvPr/>
        </p:nvSpPr>
        <p:spPr>
          <a:xfrm>
            <a:off x="224104" y="3588616"/>
            <a:ext cx="35365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Helvetica Light" panose="020B0403020202020204" pitchFamily="34" charset="0"/>
              </a:rPr>
              <a:t>Ion-to-sensor concept (NEXT-CRAB)</a:t>
            </a:r>
          </a:p>
        </p:txBody>
      </p:sp>
      <p:sp>
        <p:nvSpPr>
          <p:cNvPr id="266" name="Textfeld 265">
            <a:extLst>
              <a:ext uri="{FF2B5EF4-FFF2-40B4-BE49-F238E27FC236}">
                <a16:creationId xmlns:a16="http://schemas.microsoft.com/office/drawing/2014/main" id="{039548F0-8D0D-0547-90AF-519CA835E536}"/>
              </a:ext>
            </a:extLst>
          </p:cNvPr>
          <p:cNvSpPr txBox="1"/>
          <p:nvPr/>
        </p:nvSpPr>
        <p:spPr>
          <a:xfrm>
            <a:off x="7063798" y="6485897"/>
            <a:ext cx="3297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Light" panose="020B0403020202020204" pitchFamily="34" charset="0"/>
              </a:rPr>
              <a:t>Courtesy M. Sorel, J. Gomez </a:t>
            </a:r>
            <a:r>
              <a:rPr lang="en-US" sz="1400" dirty="0" err="1">
                <a:latin typeface="Helvetica Light" panose="020B0403020202020204" pitchFamily="34" charset="0"/>
              </a:rPr>
              <a:t>Cadenas</a:t>
            </a:r>
            <a:endParaRPr lang="en-US" sz="14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8587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F64138-8CCA-874E-8DC1-CEAD6CBC0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CUPID: </a:t>
            </a:r>
            <a:r>
              <a:rPr lang="en-US" baseline="30000" dirty="0"/>
              <a:t>100</a:t>
            </a:r>
            <a:r>
              <a:rPr lang="en-US" dirty="0"/>
              <a:t>Mo cryogenic detectors @ LNGS</a:t>
            </a:r>
          </a:p>
        </p:txBody>
      </p:sp>
      <p:pic>
        <p:nvPicPr>
          <p:cNvPr id="5121" name="Picture 1" descr="page27image63868992">
            <a:extLst>
              <a:ext uri="{FF2B5EF4-FFF2-40B4-BE49-F238E27FC236}">
                <a16:creationId xmlns:a16="http://schemas.microsoft.com/office/drawing/2014/main" id="{5C581D32-0038-F740-8FF7-C3C7215FF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572" y="1267407"/>
            <a:ext cx="3786781" cy="218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C9CE4211-63BF-834A-818F-0C3C2B6007C8}"/>
              </a:ext>
            </a:extLst>
          </p:cNvPr>
          <p:cNvSpPr/>
          <p:nvPr/>
        </p:nvSpPr>
        <p:spPr>
          <a:xfrm>
            <a:off x="2750035" y="1460786"/>
            <a:ext cx="5869225" cy="4622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Simultaneous read out of heat and light: surface alpha rejection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Single module: Li</a:t>
            </a:r>
            <a:r>
              <a:rPr lang="en-US" baseline="-25000" dirty="0">
                <a:latin typeface="Helvetica Light" panose="020B0403020202020204" pitchFamily="34" charset="0"/>
              </a:rPr>
              <a:t>2</a:t>
            </a:r>
            <a:r>
              <a:rPr lang="en-US" baseline="30000" dirty="0">
                <a:latin typeface="Helvetica Light" panose="020B0403020202020204" pitchFamily="34" charset="0"/>
              </a:rPr>
              <a:t>100</a:t>
            </a:r>
            <a:r>
              <a:rPr lang="en-US" dirty="0">
                <a:latin typeface="Helvetica Light" panose="020B0403020202020204" pitchFamily="34" charset="0"/>
              </a:rPr>
              <a:t>MoO</a:t>
            </a:r>
            <a:r>
              <a:rPr lang="en-US" sz="1200" dirty="0">
                <a:effectLst/>
                <a:latin typeface="Helvetica Light" panose="020B0403020202020204" pitchFamily="34" charset="0"/>
              </a:rPr>
              <a:t>4 </a:t>
            </a:r>
            <a:r>
              <a:rPr lang="en-US" dirty="0">
                <a:latin typeface="Helvetica Light" panose="020B0403020202020204" pitchFamily="34" charset="0"/>
              </a:rPr>
              <a:t>45×45x45 mm –&gt; 280 g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57 towers of 14 floors with 2   crystals each -&gt; 1596 crystals </a:t>
            </a:r>
            <a:endParaRPr lang="en-US" dirty="0">
              <a:effectLst/>
              <a:latin typeface="Helvetica Light" panose="020B0403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240 kg of </a:t>
            </a:r>
            <a:r>
              <a:rPr lang="en-US" sz="1200" dirty="0">
                <a:effectLst/>
                <a:latin typeface="Helvetica Light" panose="020B0403020202020204" pitchFamily="34" charset="0"/>
              </a:rPr>
              <a:t>100</a:t>
            </a:r>
            <a:r>
              <a:rPr lang="en-US" dirty="0">
                <a:latin typeface="Helvetica Light" panose="020B0403020202020204" pitchFamily="34" charset="0"/>
              </a:rPr>
              <a:t>Mo with &gt;95% enrichment </a:t>
            </a:r>
            <a:endParaRPr lang="en-US" dirty="0">
              <a:effectLst/>
              <a:latin typeface="Helvetica Light" panose="020B0403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Bolometric Ge light detectors as in CUPID-Mo, CUPID-0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Re-use CUORE cryogenic infrastructure and shield @ LNGS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 Light" panose="020B0403020202020204" pitchFamily="34" charset="0"/>
              </a:rPr>
              <a:t>10 y discovery sensitivity 1.1×10</a:t>
            </a:r>
            <a:r>
              <a:rPr lang="en-US" baseline="30000" dirty="0">
                <a:effectLst/>
                <a:latin typeface="Helvetica Light" panose="020B0403020202020204" pitchFamily="34" charset="0"/>
              </a:rPr>
              <a:t>27</a:t>
            </a:r>
            <a:r>
              <a:rPr lang="en-US" dirty="0">
                <a:effectLst/>
                <a:latin typeface="Helvetica Light" panose="020B0403020202020204" pitchFamily="34" charset="0"/>
              </a:rPr>
              <a:t> </a:t>
            </a:r>
          </a:p>
        </p:txBody>
      </p:sp>
      <p:pic>
        <p:nvPicPr>
          <p:cNvPr id="5122" name="Picture 2" descr="page27image63877520">
            <a:extLst>
              <a:ext uri="{FF2B5EF4-FFF2-40B4-BE49-F238E27FC236}">
                <a16:creationId xmlns:a16="http://schemas.microsoft.com/office/drawing/2014/main" id="{C5AD6F47-91F2-8948-9E7A-20717F2A1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573" y="3518741"/>
            <a:ext cx="1761043" cy="289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1">
            <a:extLst>
              <a:ext uri="{FF2B5EF4-FFF2-40B4-BE49-F238E27FC236}">
                <a16:creationId xmlns:a16="http://schemas.microsoft.com/office/drawing/2014/main" id="{538E421E-243B-4246-BAF8-EB19A71D87AD}"/>
              </a:ext>
            </a:extLst>
          </p:cNvPr>
          <p:cNvSpPr/>
          <p:nvPr/>
        </p:nvSpPr>
        <p:spPr>
          <a:xfrm>
            <a:off x="1072811" y="2584121"/>
            <a:ext cx="1255519" cy="12698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Light"/>
              <a:cs typeface="Helvetica Light"/>
            </a:endParaRP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6E6BCAAE-F987-A142-8124-3D8F0E223F52}"/>
              </a:ext>
            </a:extLst>
          </p:cNvPr>
          <p:cNvSpPr/>
          <p:nvPr/>
        </p:nvSpPr>
        <p:spPr>
          <a:xfrm flipV="1">
            <a:off x="1080901" y="4165117"/>
            <a:ext cx="1255519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Light"/>
              <a:cs typeface="Helvetica Light"/>
            </a:endParaRP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B3314867-039C-494F-BD45-3DB74E37A370}"/>
              </a:ext>
            </a:extLst>
          </p:cNvPr>
          <p:cNvSpPr/>
          <p:nvPr/>
        </p:nvSpPr>
        <p:spPr>
          <a:xfrm>
            <a:off x="1462457" y="4210836"/>
            <a:ext cx="451536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Light"/>
              <a:cs typeface="Helvetica Light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5011C027-B31A-BE4D-A67D-29B2CD3CD7FD}"/>
              </a:ext>
            </a:extLst>
          </p:cNvPr>
          <p:cNvSpPr txBox="1"/>
          <p:nvPr/>
        </p:nvSpPr>
        <p:spPr>
          <a:xfrm>
            <a:off x="1019157" y="2771713"/>
            <a:ext cx="12902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Helvetica Light"/>
                <a:cs typeface="Helvetica Light"/>
              </a:rPr>
              <a:t>Crystal made </a:t>
            </a:r>
          </a:p>
          <a:p>
            <a:pPr algn="ctr"/>
            <a:r>
              <a:rPr lang="en-US" sz="1400" dirty="0">
                <a:latin typeface="Helvetica Light"/>
                <a:cs typeface="Helvetica Light"/>
              </a:rPr>
              <a:t>from</a:t>
            </a:r>
          </a:p>
          <a:p>
            <a:pPr algn="ctr"/>
            <a:r>
              <a:rPr lang="en-US" sz="1400" dirty="0">
                <a:latin typeface="Helvetica Light"/>
                <a:cs typeface="Helvetica Light"/>
              </a:rPr>
              <a:t>ββ-isotopes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00E80662-AEC8-DA4D-B7F8-381EF6FDB79D}"/>
              </a:ext>
            </a:extLst>
          </p:cNvPr>
          <p:cNvSpPr txBox="1"/>
          <p:nvPr/>
        </p:nvSpPr>
        <p:spPr>
          <a:xfrm>
            <a:off x="1038585" y="2208419"/>
            <a:ext cx="1295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Light"/>
                <a:cs typeface="Helvetica Light"/>
              </a:rPr>
              <a:t>Thermometer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47EC3F79-8D4D-9A43-B86B-305936000017}"/>
              </a:ext>
            </a:extLst>
          </p:cNvPr>
          <p:cNvSpPr txBox="1"/>
          <p:nvPr/>
        </p:nvSpPr>
        <p:spPr>
          <a:xfrm>
            <a:off x="1096541" y="4327025"/>
            <a:ext cx="134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Helvetica Light"/>
                <a:cs typeface="Helvetica Light"/>
              </a:rPr>
              <a:t>Light detector</a:t>
            </a:r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015F927E-3659-C646-9A66-CE69FFB9C0EF}"/>
              </a:ext>
            </a:extLst>
          </p:cNvPr>
          <p:cNvSpPr/>
          <p:nvPr/>
        </p:nvSpPr>
        <p:spPr>
          <a:xfrm>
            <a:off x="481131" y="2223350"/>
            <a:ext cx="245332" cy="324484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Light"/>
                <a:cs typeface="Helvetica Light"/>
              </a:rPr>
              <a:t>Heat sink</a:t>
            </a:r>
          </a:p>
        </p:txBody>
      </p:sp>
      <p:grpSp>
        <p:nvGrpSpPr>
          <p:cNvPr id="18" name="Group 18">
            <a:extLst>
              <a:ext uri="{FF2B5EF4-FFF2-40B4-BE49-F238E27FC236}">
                <a16:creationId xmlns:a16="http://schemas.microsoft.com/office/drawing/2014/main" id="{DD278410-3893-8648-A377-40871AFFB068}"/>
              </a:ext>
            </a:extLst>
          </p:cNvPr>
          <p:cNvGrpSpPr/>
          <p:nvPr/>
        </p:nvGrpSpPr>
        <p:grpSpPr>
          <a:xfrm>
            <a:off x="726463" y="3016652"/>
            <a:ext cx="346348" cy="187594"/>
            <a:chOff x="1111207" y="5153065"/>
            <a:chExt cx="2755904" cy="821079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6DB10A11-A154-734B-840D-9770C9A59445}"/>
                </a:ext>
              </a:extLst>
            </p:cNvPr>
            <p:cNvCxnSpPr/>
            <p:nvPr/>
          </p:nvCxnSpPr>
          <p:spPr>
            <a:xfrm flipV="1">
              <a:off x="1111207" y="5194908"/>
              <a:ext cx="451536" cy="77923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0">
              <a:extLst>
                <a:ext uri="{FF2B5EF4-FFF2-40B4-BE49-F238E27FC236}">
                  <a16:creationId xmlns:a16="http://schemas.microsoft.com/office/drawing/2014/main" id="{D47015B5-A664-024D-818D-C66002D45682}"/>
                </a:ext>
              </a:extLst>
            </p:cNvPr>
            <p:cNvCxnSpPr/>
            <p:nvPr/>
          </p:nvCxnSpPr>
          <p:spPr>
            <a:xfrm>
              <a:off x="1562743" y="5165725"/>
              <a:ext cx="318020" cy="80841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1">
              <a:extLst>
                <a:ext uri="{FF2B5EF4-FFF2-40B4-BE49-F238E27FC236}">
                  <a16:creationId xmlns:a16="http://schemas.microsoft.com/office/drawing/2014/main" id="{D8F658A0-BC54-0140-A3AC-71C5E88DF0B0}"/>
                </a:ext>
              </a:extLst>
            </p:cNvPr>
            <p:cNvCxnSpPr/>
            <p:nvPr/>
          </p:nvCxnSpPr>
          <p:spPr>
            <a:xfrm flipV="1">
              <a:off x="1884140" y="5188578"/>
              <a:ext cx="451536" cy="77923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2">
              <a:extLst>
                <a:ext uri="{FF2B5EF4-FFF2-40B4-BE49-F238E27FC236}">
                  <a16:creationId xmlns:a16="http://schemas.microsoft.com/office/drawing/2014/main" id="{49BCD77A-0C1E-B24E-9BF9-144D118BDB99}"/>
                </a:ext>
              </a:extLst>
            </p:cNvPr>
            <p:cNvCxnSpPr/>
            <p:nvPr/>
          </p:nvCxnSpPr>
          <p:spPr>
            <a:xfrm>
              <a:off x="2335676" y="5159395"/>
              <a:ext cx="318020" cy="80841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3">
              <a:extLst>
                <a:ext uri="{FF2B5EF4-FFF2-40B4-BE49-F238E27FC236}">
                  <a16:creationId xmlns:a16="http://schemas.microsoft.com/office/drawing/2014/main" id="{BF889632-C2C1-E34F-ACE3-583F29B36623}"/>
                </a:ext>
              </a:extLst>
            </p:cNvPr>
            <p:cNvCxnSpPr/>
            <p:nvPr/>
          </p:nvCxnSpPr>
          <p:spPr>
            <a:xfrm flipV="1">
              <a:off x="2642642" y="5167818"/>
              <a:ext cx="451536" cy="77923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4">
              <a:extLst>
                <a:ext uri="{FF2B5EF4-FFF2-40B4-BE49-F238E27FC236}">
                  <a16:creationId xmlns:a16="http://schemas.microsoft.com/office/drawing/2014/main" id="{FA3D951E-F127-3F4B-A44C-4582740004A9}"/>
                </a:ext>
              </a:extLst>
            </p:cNvPr>
            <p:cNvCxnSpPr/>
            <p:nvPr/>
          </p:nvCxnSpPr>
          <p:spPr>
            <a:xfrm>
              <a:off x="3079747" y="5153065"/>
              <a:ext cx="318020" cy="80841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5">
              <a:extLst>
                <a:ext uri="{FF2B5EF4-FFF2-40B4-BE49-F238E27FC236}">
                  <a16:creationId xmlns:a16="http://schemas.microsoft.com/office/drawing/2014/main" id="{83D4E8FC-8066-8048-B1B3-19A05DBF8497}"/>
                </a:ext>
              </a:extLst>
            </p:cNvPr>
            <p:cNvCxnSpPr/>
            <p:nvPr/>
          </p:nvCxnSpPr>
          <p:spPr>
            <a:xfrm flipV="1">
              <a:off x="3415575" y="5175918"/>
              <a:ext cx="451536" cy="77923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5C696BAE-C1D3-9147-AFC1-905B169A6B7E}"/>
              </a:ext>
            </a:extLst>
          </p:cNvPr>
          <p:cNvGrpSpPr/>
          <p:nvPr/>
        </p:nvGrpSpPr>
        <p:grpSpPr>
          <a:xfrm>
            <a:off x="748984" y="4222442"/>
            <a:ext cx="346348" cy="187594"/>
            <a:chOff x="1111207" y="5153065"/>
            <a:chExt cx="2755904" cy="821079"/>
          </a:xfrm>
        </p:grpSpPr>
        <p:cxnSp>
          <p:nvCxnSpPr>
            <p:cNvPr id="27" name="Straight Connector 27">
              <a:extLst>
                <a:ext uri="{FF2B5EF4-FFF2-40B4-BE49-F238E27FC236}">
                  <a16:creationId xmlns:a16="http://schemas.microsoft.com/office/drawing/2014/main" id="{9A746AD9-9271-B249-9A8E-CB38BFB2C4AE}"/>
                </a:ext>
              </a:extLst>
            </p:cNvPr>
            <p:cNvCxnSpPr/>
            <p:nvPr/>
          </p:nvCxnSpPr>
          <p:spPr>
            <a:xfrm flipV="1">
              <a:off x="1111207" y="5194908"/>
              <a:ext cx="451536" cy="77923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8">
              <a:extLst>
                <a:ext uri="{FF2B5EF4-FFF2-40B4-BE49-F238E27FC236}">
                  <a16:creationId xmlns:a16="http://schemas.microsoft.com/office/drawing/2014/main" id="{2ED3A0B6-6FBB-754B-8A47-783215276AA5}"/>
                </a:ext>
              </a:extLst>
            </p:cNvPr>
            <p:cNvCxnSpPr/>
            <p:nvPr/>
          </p:nvCxnSpPr>
          <p:spPr>
            <a:xfrm>
              <a:off x="1562743" y="5165725"/>
              <a:ext cx="318020" cy="80841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9">
              <a:extLst>
                <a:ext uri="{FF2B5EF4-FFF2-40B4-BE49-F238E27FC236}">
                  <a16:creationId xmlns:a16="http://schemas.microsoft.com/office/drawing/2014/main" id="{AFC4C496-75EC-B04D-B419-939FA21B71B2}"/>
                </a:ext>
              </a:extLst>
            </p:cNvPr>
            <p:cNvCxnSpPr/>
            <p:nvPr/>
          </p:nvCxnSpPr>
          <p:spPr>
            <a:xfrm flipV="1">
              <a:off x="1884140" y="5188578"/>
              <a:ext cx="451536" cy="77923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30">
              <a:extLst>
                <a:ext uri="{FF2B5EF4-FFF2-40B4-BE49-F238E27FC236}">
                  <a16:creationId xmlns:a16="http://schemas.microsoft.com/office/drawing/2014/main" id="{66CBC6F6-DE5F-184A-93C7-33C86518C95C}"/>
                </a:ext>
              </a:extLst>
            </p:cNvPr>
            <p:cNvCxnSpPr/>
            <p:nvPr/>
          </p:nvCxnSpPr>
          <p:spPr>
            <a:xfrm>
              <a:off x="2335676" y="5159395"/>
              <a:ext cx="318020" cy="80841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1">
              <a:extLst>
                <a:ext uri="{FF2B5EF4-FFF2-40B4-BE49-F238E27FC236}">
                  <a16:creationId xmlns:a16="http://schemas.microsoft.com/office/drawing/2014/main" id="{736F63D5-A930-5D42-9804-D1C1D7956FE3}"/>
                </a:ext>
              </a:extLst>
            </p:cNvPr>
            <p:cNvCxnSpPr/>
            <p:nvPr/>
          </p:nvCxnSpPr>
          <p:spPr>
            <a:xfrm flipV="1">
              <a:off x="2642642" y="5167818"/>
              <a:ext cx="451536" cy="77923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2">
              <a:extLst>
                <a:ext uri="{FF2B5EF4-FFF2-40B4-BE49-F238E27FC236}">
                  <a16:creationId xmlns:a16="http://schemas.microsoft.com/office/drawing/2014/main" id="{533091E4-26BB-644C-B0EB-38EBC353CDB6}"/>
                </a:ext>
              </a:extLst>
            </p:cNvPr>
            <p:cNvCxnSpPr/>
            <p:nvPr/>
          </p:nvCxnSpPr>
          <p:spPr>
            <a:xfrm>
              <a:off x="3079747" y="5153065"/>
              <a:ext cx="318020" cy="80841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3">
              <a:extLst>
                <a:ext uri="{FF2B5EF4-FFF2-40B4-BE49-F238E27FC236}">
                  <a16:creationId xmlns:a16="http://schemas.microsoft.com/office/drawing/2014/main" id="{BDDEFB3B-8CE3-5F4A-B715-CAD96E3142DA}"/>
                </a:ext>
              </a:extLst>
            </p:cNvPr>
            <p:cNvCxnSpPr/>
            <p:nvPr/>
          </p:nvCxnSpPr>
          <p:spPr>
            <a:xfrm flipV="1">
              <a:off x="3415575" y="5175918"/>
              <a:ext cx="451536" cy="77923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4">
            <a:extLst>
              <a:ext uri="{FF2B5EF4-FFF2-40B4-BE49-F238E27FC236}">
                <a16:creationId xmlns:a16="http://schemas.microsoft.com/office/drawing/2014/main" id="{136464F9-0D95-1C41-8F4E-614759400752}"/>
              </a:ext>
            </a:extLst>
          </p:cNvPr>
          <p:cNvSpPr/>
          <p:nvPr/>
        </p:nvSpPr>
        <p:spPr>
          <a:xfrm>
            <a:off x="1470547" y="2516196"/>
            <a:ext cx="451536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79599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33E807-53B9-6144-97A4-506E06A35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CUPID-Mo: </a:t>
            </a:r>
            <a:r>
              <a:rPr lang="en-US" sz="4000" baseline="30000" dirty="0"/>
              <a:t>100</a:t>
            </a:r>
            <a:r>
              <a:rPr lang="en-US" sz="4000" dirty="0"/>
              <a:t>Mo cryogenic detectors R&amp;D at LSM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D9D7435-130A-7C4F-B030-700AF638D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074" y="2430050"/>
            <a:ext cx="4310340" cy="269309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97DEC68-F568-5C4B-86E0-EF3B8D67B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1" y="2319527"/>
            <a:ext cx="3945699" cy="269243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8427575-1342-194C-BA32-0E2D1B185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9836" y="2467628"/>
            <a:ext cx="3925651" cy="258190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9D30C7F-2010-8847-8EC4-71CC88BEEFF8}"/>
              </a:ext>
            </a:extLst>
          </p:cNvPr>
          <p:cNvSpPr txBox="1"/>
          <p:nvPr/>
        </p:nvSpPr>
        <p:spPr>
          <a:xfrm>
            <a:off x="662347" y="5173249"/>
            <a:ext cx="2746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ymbol" pitchFamily="2" charset="2"/>
              </a:rPr>
              <a:t>D</a:t>
            </a:r>
            <a:r>
              <a:rPr lang="en-US" sz="1400" dirty="0">
                <a:latin typeface="Helvetica Light" panose="020B0403020202020204" pitchFamily="34" charset="0"/>
              </a:rPr>
              <a:t>E (FWHM): 7.2 </a:t>
            </a:r>
            <a:r>
              <a:rPr lang="en-US" sz="1400" dirty="0" err="1">
                <a:latin typeface="Helvetica Light" panose="020B0403020202020204" pitchFamily="34" charset="0"/>
              </a:rPr>
              <a:t>keV</a:t>
            </a:r>
            <a:r>
              <a:rPr lang="en-US" sz="1400" dirty="0">
                <a:latin typeface="Helvetica Light" panose="020B0403020202020204" pitchFamily="34" charset="0"/>
              </a:rPr>
              <a:t> @ 2.6 MeV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2D28B1C-D10F-AA47-8CD8-93DB8D4A96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1779" y="5826475"/>
            <a:ext cx="2703708" cy="72700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32C45FF-B043-F843-B206-4D4459DB6C2C}"/>
              </a:ext>
            </a:extLst>
          </p:cNvPr>
          <p:cNvSpPr txBox="1"/>
          <p:nvPr/>
        </p:nvSpPr>
        <p:spPr>
          <a:xfrm>
            <a:off x="5179248" y="5204027"/>
            <a:ext cx="2020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Light" panose="020B0403020202020204" pitchFamily="34" charset="0"/>
              </a:rPr>
              <a:t>Removal of surface </a:t>
            </a:r>
            <a:r>
              <a:rPr lang="en-US" sz="1400" dirty="0">
                <a:latin typeface="Symbol" pitchFamily="2" charset="2"/>
              </a:rPr>
              <a:t>a</a:t>
            </a:r>
            <a:r>
              <a:rPr lang="en-US" sz="1400" dirty="0">
                <a:latin typeface="Helvetica Light" panose="020B0403020202020204" pitchFamily="34" charset="0"/>
              </a:rPr>
              <a:t>’s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65DBEDC-5B78-5946-AB0B-7A2B8C6AD7D6}"/>
              </a:ext>
            </a:extLst>
          </p:cNvPr>
          <p:cNvSpPr txBox="1"/>
          <p:nvPr/>
        </p:nvSpPr>
        <p:spPr>
          <a:xfrm>
            <a:off x="8726202" y="5238889"/>
            <a:ext cx="3275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Light" panose="020B0403020202020204" pitchFamily="34" charset="0"/>
              </a:rPr>
              <a:t>Background-free operation in 2.7 kg </a:t>
            </a:r>
            <a:r>
              <a:rPr lang="en-US" sz="1400" dirty="0" err="1">
                <a:latin typeface="Helvetica Light" panose="020B0403020202020204" pitchFamily="34" charset="0"/>
              </a:rPr>
              <a:t>yr</a:t>
            </a:r>
            <a:endParaRPr lang="en-US" sz="1400" dirty="0">
              <a:latin typeface="Helvetica Light" panose="020B0403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CB9C812-A65E-164F-AC65-6A33A583B8FF}"/>
              </a:ext>
            </a:extLst>
          </p:cNvPr>
          <p:cNvSpPr txBox="1"/>
          <p:nvPr/>
        </p:nvSpPr>
        <p:spPr>
          <a:xfrm>
            <a:off x="9815219" y="2055464"/>
            <a:ext cx="22461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Helvetica Light" panose="020B0403020202020204" pitchFamily="34" charset="0"/>
              </a:rPr>
              <a:t>B. </a:t>
            </a:r>
            <a:r>
              <a:rPr lang="de-DE" sz="1600" dirty="0" err="1">
                <a:latin typeface="Helvetica Light" panose="020B0403020202020204" pitchFamily="34" charset="0"/>
              </a:rPr>
              <a:t>Welliver</a:t>
            </a:r>
            <a:r>
              <a:rPr lang="de-DE" sz="1600" dirty="0">
                <a:latin typeface="Helvetica Light" panose="020B0403020202020204" pitchFamily="34" charset="0"/>
              </a:rPr>
              <a:t>, TAUP2021</a:t>
            </a:r>
          </a:p>
        </p:txBody>
      </p:sp>
    </p:spTree>
    <p:extLst>
      <p:ext uri="{BB962C8B-B14F-4D97-AF65-F5344CB8AC3E}">
        <p14:creationId xmlns:p14="http://schemas.microsoft.com/office/powerpoint/2010/main" val="39430319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5BEF8E-97B8-C946-B254-2A887D10E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2729"/>
          </a:xfrm>
        </p:spPr>
        <p:txBody>
          <a:bodyPr>
            <a:normAutofit/>
          </a:bodyPr>
          <a:lstStyle/>
          <a:p>
            <a:r>
              <a:rPr lang="en-US" sz="2800" baseline="30000" dirty="0" err="1">
                <a:latin typeface="Helvetica Light" panose="020B0403020202020204" pitchFamily="34" charset="0"/>
              </a:rPr>
              <a:t>nat</a:t>
            </a:r>
            <a:r>
              <a:rPr lang="en-US" sz="2800" dirty="0" err="1">
                <a:latin typeface="Helvetica Light" panose="020B0403020202020204" pitchFamily="34" charset="0"/>
              </a:rPr>
              <a:t>Te</a:t>
            </a:r>
            <a:r>
              <a:rPr lang="en-US" sz="2800" dirty="0">
                <a:latin typeface="Helvetica Light" panose="020B0403020202020204" pitchFamily="34" charset="0"/>
              </a:rPr>
              <a:t>-loaded liquid scintillator: SNO+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5E2A66-EA85-794D-9F25-58B0996F3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393" y="981222"/>
            <a:ext cx="5718321" cy="555338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60000"/>
              </a:lnSpc>
            </a:pPr>
            <a:r>
              <a:rPr lang="en-US" sz="2000" dirty="0">
                <a:latin typeface="Helvetica Light" panose="020B0403020202020204" pitchFamily="34" charset="0"/>
              </a:rPr>
              <a:t>780t LS (2.2 g/L PPO in LAB)</a:t>
            </a:r>
          </a:p>
          <a:p>
            <a:pPr>
              <a:lnSpc>
                <a:spcPct val="160000"/>
              </a:lnSpc>
            </a:pPr>
            <a:r>
              <a:rPr lang="en-US" sz="2000" dirty="0">
                <a:latin typeface="Helvetica Light" panose="020B0403020202020204" pitchFamily="34" charset="0"/>
              </a:rPr>
              <a:t>Currently data taking with unloaded LS </a:t>
            </a:r>
          </a:p>
          <a:p>
            <a:pPr lvl="1">
              <a:lnSpc>
                <a:spcPct val="160000"/>
              </a:lnSpc>
            </a:pPr>
            <a:r>
              <a:rPr lang="en-US" sz="1600" dirty="0">
                <a:latin typeface="Helvetica Light" panose="020B0403020202020204" pitchFamily="34" charset="0"/>
              </a:rPr>
              <a:t>low energy </a:t>
            </a:r>
            <a:r>
              <a:rPr lang="en-US" sz="1600" baseline="30000" dirty="0">
                <a:latin typeface="Helvetica Light" panose="020B0403020202020204" pitchFamily="34" charset="0"/>
              </a:rPr>
              <a:t>8</a:t>
            </a:r>
            <a:r>
              <a:rPr lang="en-US" sz="1600" dirty="0">
                <a:latin typeface="Helvetica Light" panose="020B0403020202020204" pitchFamily="34" charset="0"/>
              </a:rPr>
              <a:t>B solar-n, reactor &amp; geo anti-</a:t>
            </a:r>
            <a:r>
              <a:rPr lang="en-US" sz="1600" dirty="0">
                <a:latin typeface="Symbol" pitchFamily="2" charset="2"/>
              </a:rPr>
              <a:t>n</a:t>
            </a:r>
            <a:r>
              <a:rPr lang="en-US" sz="1600" baseline="-25000" dirty="0">
                <a:latin typeface="Helvetica Light" panose="020B0403020202020204" pitchFamily="34" charset="0"/>
              </a:rPr>
              <a:t>e</a:t>
            </a:r>
            <a:r>
              <a:rPr lang="en-US" sz="1600" dirty="0">
                <a:latin typeface="Helvetica Light" panose="020B0403020202020204" pitchFamily="34" charset="0"/>
              </a:rPr>
              <a:t>,  ∆𝑚</a:t>
            </a:r>
            <a:r>
              <a:rPr lang="en-US" sz="1600" baseline="30000" dirty="0">
                <a:latin typeface="Helvetica Light" panose="020B0403020202020204" pitchFamily="34" charset="0"/>
              </a:rPr>
              <a:t>2</a:t>
            </a:r>
            <a:r>
              <a:rPr lang="en-US" sz="1600" baseline="-25000" dirty="0">
                <a:latin typeface="Helvetica Light" panose="020B0403020202020204" pitchFamily="34" charset="0"/>
              </a:rPr>
              <a:t>12</a:t>
            </a:r>
            <a:r>
              <a:rPr lang="en-US" sz="1600" baseline="30000" dirty="0">
                <a:latin typeface="Helvetica Light" panose="020B0403020202020204" pitchFamily="34" charset="0"/>
              </a:rPr>
              <a:t>, </a:t>
            </a:r>
            <a:r>
              <a:rPr lang="en-US" sz="1600" dirty="0">
                <a:latin typeface="Helvetica Light" panose="020B0403020202020204" pitchFamily="34" charset="0"/>
              </a:rPr>
              <a:t>supernova-</a:t>
            </a:r>
            <a:r>
              <a:rPr lang="en-US" sz="1600" dirty="0">
                <a:latin typeface="Symbol" pitchFamily="2" charset="2"/>
              </a:rPr>
              <a:t>n</a:t>
            </a:r>
          </a:p>
          <a:p>
            <a:pPr>
              <a:lnSpc>
                <a:spcPct val="160000"/>
              </a:lnSpc>
            </a:pPr>
            <a:r>
              <a:rPr lang="en-US" sz="2000" dirty="0">
                <a:latin typeface="Symbol" pitchFamily="2" charset="2"/>
              </a:rPr>
              <a:t>0nbb</a:t>
            </a:r>
            <a:r>
              <a:rPr lang="en-US" sz="2000" dirty="0">
                <a:latin typeface="Helvetica Light" panose="020B0403020202020204" pitchFamily="34" charset="0"/>
              </a:rPr>
              <a:t> phase: </a:t>
            </a:r>
            <a:r>
              <a:rPr lang="en-US" sz="2000" b="1" dirty="0">
                <a:latin typeface="Helvetica Light" panose="020B0403020202020204" pitchFamily="34" charset="0"/>
              </a:rPr>
              <a:t>natural </a:t>
            </a:r>
            <a:r>
              <a:rPr lang="en-US" sz="2000" b="1" dirty="0" err="1">
                <a:latin typeface="Helvetica Light" panose="020B0403020202020204" pitchFamily="34" charset="0"/>
              </a:rPr>
              <a:t>Te</a:t>
            </a:r>
            <a:r>
              <a:rPr lang="en-US" sz="2000" b="1" dirty="0">
                <a:latin typeface="Helvetica Light" panose="020B0403020202020204" pitchFamily="34" charset="0"/>
              </a:rPr>
              <a:t> </a:t>
            </a:r>
            <a:r>
              <a:rPr lang="en-US" sz="2000" dirty="0">
                <a:latin typeface="Helvetica Light" panose="020B0403020202020204" pitchFamily="34" charset="0"/>
              </a:rPr>
              <a:t>(34% </a:t>
            </a:r>
            <a:r>
              <a:rPr lang="en-US" sz="2000" baseline="30000" dirty="0">
                <a:latin typeface="Helvetica Light" panose="020B0403020202020204" pitchFamily="34" charset="0"/>
              </a:rPr>
              <a:t>130</a:t>
            </a:r>
            <a:r>
              <a:rPr lang="en-US" sz="2000" dirty="0">
                <a:latin typeface="Helvetica Light" panose="020B0403020202020204" pitchFamily="34" charset="0"/>
              </a:rPr>
              <a:t>Te) loaded as metal organic complex (</a:t>
            </a:r>
            <a:r>
              <a:rPr lang="en-US" sz="2000" dirty="0" err="1">
                <a:latin typeface="Helvetica Light" panose="020B0403020202020204" pitchFamily="34" charset="0"/>
              </a:rPr>
              <a:t>Te</a:t>
            </a:r>
            <a:r>
              <a:rPr lang="en-US" sz="2000" dirty="0">
                <a:latin typeface="Helvetica Light" panose="020B0403020202020204" pitchFamily="34" charset="0"/>
              </a:rPr>
              <a:t>-diol) </a:t>
            </a:r>
          </a:p>
          <a:p>
            <a:pPr>
              <a:lnSpc>
                <a:spcPct val="160000"/>
              </a:lnSpc>
            </a:pPr>
            <a:r>
              <a:rPr lang="en-US" sz="2000" dirty="0" err="1">
                <a:latin typeface="Helvetica Light" panose="020B0403020202020204" pitchFamily="34" charset="0"/>
              </a:rPr>
              <a:t>Te</a:t>
            </a:r>
            <a:r>
              <a:rPr lang="en-US" sz="2000" dirty="0">
                <a:latin typeface="Helvetica Light" panose="020B0403020202020204" pitchFamily="34" charset="0"/>
              </a:rPr>
              <a:t>-systems ready for operations</a:t>
            </a:r>
          </a:p>
          <a:p>
            <a:pPr>
              <a:lnSpc>
                <a:spcPct val="160000"/>
              </a:lnSpc>
            </a:pPr>
            <a:r>
              <a:rPr lang="en-US" sz="2000" dirty="0">
                <a:latin typeface="Helvetica Light" panose="020B0403020202020204" pitchFamily="34" charset="0"/>
              </a:rPr>
              <a:t>Full-scale </a:t>
            </a:r>
            <a:r>
              <a:rPr lang="en-US" sz="2000" dirty="0" err="1">
                <a:latin typeface="Helvetica Light" panose="020B0403020202020204" pitchFamily="34" charset="0"/>
              </a:rPr>
              <a:t>Te</a:t>
            </a:r>
            <a:r>
              <a:rPr lang="en-US" sz="2000" dirty="0">
                <a:latin typeface="Helvetica Light" panose="020B0403020202020204" pitchFamily="34" charset="0"/>
              </a:rPr>
              <a:t>-diol batches in 2022/23</a:t>
            </a:r>
          </a:p>
          <a:p>
            <a:pPr>
              <a:lnSpc>
                <a:spcPct val="160000"/>
              </a:lnSpc>
            </a:pPr>
            <a:r>
              <a:rPr lang="en-US" sz="2000" dirty="0">
                <a:latin typeface="Helvetica Light" panose="020B0403020202020204" pitchFamily="34" charset="0"/>
              </a:rPr>
              <a:t>Following </a:t>
            </a:r>
            <a:r>
              <a:rPr lang="en-US" sz="2000" b="1" dirty="0">
                <a:latin typeface="Helvetica Light" panose="020B0403020202020204" pitchFamily="34" charset="0"/>
              </a:rPr>
              <a:t>demonstration of operations </a:t>
            </a:r>
            <a:r>
              <a:rPr lang="en-US" sz="2000" dirty="0">
                <a:latin typeface="Helvetica Light" panose="020B0403020202020204" pitchFamily="34" charset="0"/>
              </a:rPr>
              <a:t>and </a:t>
            </a:r>
            <a:r>
              <a:rPr lang="en-US" sz="2000" b="1" dirty="0">
                <a:latin typeface="Helvetica Light" panose="020B0403020202020204" pitchFamily="34" charset="0"/>
              </a:rPr>
              <a:t>approvals</a:t>
            </a:r>
            <a:r>
              <a:rPr lang="en-US" sz="2000" dirty="0">
                <a:latin typeface="Helvetica Light" panose="020B0403020202020204" pitchFamily="34" charset="0"/>
              </a:rPr>
              <a:t> by SNOLAB, begin </a:t>
            </a:r>
            <a:r>
              <a:rPr lang="en-US" sz="2000" b="1" dirty="0" err="1">
                <a:latin typeface="Helvetica Light" panose="020B0403020202020204" pitchFamily="34" charset="0"/>
              </a:rPr>
              <a:t>Te</a:t>
            </a:r>
            <a:r>
              <a:rPr lang="en-US" sz="2000" b="1" dirty="0">
                <a:latin typeface="Helvetica Light" panose="020B0403020202020204" pitchFamily="34" charset="0"/>
              </a:rPr>
              <a:t>-loading in 2024</a:t>
            </a:r>
          </a:p>
          <a:p>
            <a:pPr>
              <a:lnSpc>
                <a:spcPct val="160000"/>
              </a:lnSpc>
            </a:pPr>
            <a:r>
              <a:rPr lang="en-US" sz="2000" dirty="0">
                <a:latin typeface="Helvetica Light" panose="020B0403020202020204" pitchFamily="34" charset="0"/>
              </a:rPr>
              <a:t>Original plan: load 0.5% (3.9t </a:t>
            </a:r>
            <a:r>
              <a:rPr lang="en-US" sz="2000" dirty="0" err="1">
                <a:latin typeface="Helvetica Light" panose="020B0403020202020204" pitchFamily="34" charset="0"/>
              </a:rPr>
              <a:t>nat</a:t>
            </a:r>
            <a:r>
              <a:rPr lang="en-US" sz="2000" dirty="0">
                <a:latin typeface="Helvetica Light" panose="020B0403020202020204" pitchFamily="34" charset="0"/>
              </a:rPr>
              <a:t> </a:t>
            </a:r>
            <a:r>
              <a:rPr lang="en-US" sz="2000" dirty="0" err="1">
                <a:latin typeface="Helvetica Light" panose="020B0403020202020204" pitchFamily="34" charset="0"/>
              </a:rPr>
              <a:t>Te</a:t>
            </a:r>
            <a:r>
              <a:rPr lang="en-US" sz="2000" dirty="0">
                <a:latin typeface="Helvetica Light" panose="020B0403020202020204" pitchFamily="34" charset="0"/>
              </a:rPr>
              <a:t>): </a:t>
            </a:r>
            <a:r>
              <a:rPr lang="de-DE" sz="2000" dirty="0">
                <a:latin typeface="Helvetica Light" panose="020B0403020202020204" pitchFamily="34" charset="0"/>
              </a:rPr>
              <a:t>T</a:t>
            </a:r>
            <a:r>
              <a:rPr lang="de-DE" sz="1400" dirty="0">
                <a:effectLst/>
                <a:latin typeface="Helvetica Light" panose="020B0403020202020204" pitchFamily="34" charset="0"/>
              </a:rPr>
              <a:t>1/2 </a:t>
            </a:r>
            <a:r>
              <a:rPr lang="de-DE" sz="2000" dirty="0">
                <a:latin typeface="Helvetica Light" panose="020B0403020202020204" pitchFamily="34" charset="0"/>
              </a:rPr>
              <a:t>&gt; 2⨉10</a:t>
            </a:r>
            <a:r>
              <a:rPr lang="de-DE" sz="2400" baseline="30000" dirty="0">
                <a:effectLst/>
                <a:latin typeface="Helvetica Light" panose="020B0403020202020204" pitchFamily="34" charset="0"/>
              </a:rPr>
              <a:t>26 </a:t>
            </a:r>
            <a:r>
              <a:rPr lang="de-DE" sz="2000" dirty="0" err="1">
                <a:latin typeface="Helvetica Light" panose="020B0403020202020204" pitchFamily="34" charset="0"/>
              </a:rPr>
              <a:t>yr</a:t>
            </a:r>
            <a:r>
              <a:rPr lang="de-DE" sz="2000" dirty="0">
                <a:latin typeface="Helvetica Light" panose="020B0403020202020204" pitchFamily="34" charset="0"/>
              </a:rPr>
              <a:t> </a:t>
            </a:r>
            <a:r>
              <a:rPr lang="en-US" sz="2000" dirty="0">
                <a:latin typeface="Helvetica Light" panose="020B0403020202020204" pitchFamily="34" charset="0"/>
              </a:rPr>
              <a:t> </a:t>
            </a:r>
          </a:p>
          <a:p>
            <a:pPr>
              <a:lnSpc>
                <a:spcPct val="160000"/>
              </a:lnSpc>
            </a:pPr>
            <a:r>
              <a:rPr lang="en-US" sz="2000" dirty="0">
                <a:latin typeface="Helvetica Light" panose="020B0403020202020204" pitchFamily="34" charset="0"/>
              </a:rPr>
              <a:t>R&amp;D on higher (up to 3%) </a:t>
            </a:r>
            <a:r>
              <a:rPr lang="en-US" sz="2000" dirty="0" err="1">
                <a:latin typeface="Helvetica Light" panose="020B0403020202020204" pitchFamily="34" charset="0"/>
              </a:rPr>
              <a:t>Te</a:t>
            </a:r>
            <a:r>
              <a:rPr lang="en-US" sz="2000" dirty="0">
                <a:latin typeface="Helvetica Light" panose="020B0403020202020204" pitchFamily="34" charset="0"/>
              </a:rPr>
              <a:t>-loading ongoing</a:t>
            </a:r>
          </a:p>
          <a:p>
            <a:pPr>
              <a:lnSpc>
                <a:spcPct val="160000"/>
              </a:lnSpc>
            </a:pPr>
            <a:r>
              <a:rPr lang="en-US" sz="2000" b="1" dirty="0">
                <a:latin typeface="Helvetica Light" panose="020B0403020202020204" pitchFamily="34" charset="0"/>
              </a:rPr>
              <a:t>0.5%</a:t>
            </a:r>
            <a:r>
              <a:rPr lang="en-US" sz="2000" dirty="0">
                <a:latin typeface="Helvetica Light" panose="020B0403020202020204" pitchFamily="34" charset="0"/>
              </a:rPr>
              <a:t> loading phase critical to assess </a:t>
            </a:r>
            <a:r>
              <a:rPr lang="en-US" sz="2000" b="1" dirty="0">
                <a:latin typeface="Helvetica Light" panose="020B0403020202020204" pitchFamily="34" charset="0"/>
              </a:rPr>
              <a:t>performance</a:t>
            </a:r>
            <a:r>
              <a:rPr lang="en-US" sz="2000" dirty="0">
                <a:latin typeface="Helvetica Light" panose="020B0403020202020204" pitchFamily="34" charset="0"/>
              </a:rPr>
              <a:t> and </a:t>
            </a:r>
            <a:r>
              <a:rPr lang="en-US" sz="2000" dirty="0" err="1">
                <a:latin typeface="Helvetica Light" panose="020B0403020202020204" pitchFamily="34" charset="0"/>
              </a:rPr>
              <a:t>Te</a:t>
            </a:r>
            <a:r>
              <a:rPr lang="en-US" sz="2000" dirty="0">
                <a:latin typeface="Helvetica Light" panose="020B0403020202020204" pitchFamily="34" charset="0"/>
              </a:rPr>
              <a:t>-related </a:t>
            </a:r>
            <a:r>
              <a:rPr lang="en-US" sz="2000" b="1" dirty="0">
                <a:latin typeface="Helvetica Light" panose="020B0403020202020204" pitchFamily="34" charset="0"/>
              </a:rPr>
              <a:t>backgrounds</a:t>
            </a:r>
          </a:p>
          <a:p>
            <a:pPr marL="0" indent="0">
              <a:buNone/>
            </a:pPr>
            <a:endParaRPr lang="en-US" sz="2000" dirty="0">
              <a:latin typeface="Helvetica Light" panose="020B0403020202020204" pitchFamily="34" charset="0"/>
            </a:endParaRPr>
          </a:p>
          <a:p>
            <a:endParaRPr lang="en-US" sz="2000" dirty="0">
              <a:latin typeface="Helvetica Light" panose="020B0403020202020204" pitchFamily="34" charset="0"/>
            </a:endParaRPr>
          </a:p>
          <a:p>
            <a:pPr lvl="1"/>
            <a:endParaRPr lang="en-US" sz="1600" dirty="0">
              <a:latin typeface="Symbol" pitchFamily="2" charset="2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614E68-E0C3-2048-A1C6-E3981971E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6937" y="6523615"/>
            <a:ext cx="2743200" cy="365125"/>
          </a:xfrm>
        </p:spPr>
        <p:txBody>
          <a:bodyPr/>
          <a:lstStyle/>
          <a:p>
            <a:fld id="{2BB0A119-85E7-F744-AC11-63D8821F62EC}" type="slidenum">
              <a:rPr lang="en-US" smtClean="0"/>
              <a:t>25</a:t>
            </a:fld>
            <a:endParaRPr lang="en-US"/>
          </a:p>
        </p:txBody>
      </p:sp>
      <p:pic>
        <p:nvPicPr>
          <p:cNvPr id="8" name="Picture 8" descr="A close up of a light&#10;&#10;Description automatically generated with low confidence">
            <a:extLst>
              <a:ext uri="{FF2B5EF4-FFF2-40B4-BE49-F238E27FC236}">
                <a16:creationId xmlns:a16="http://schemas.microsoft.com/office/drawing/2014/main" id="{80DB89F9-8D07-7B42-987F-5B4CE1AF0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297" y="981222"/>
            <a:ext cx="3496859" cy="5264934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91EDAAA-A4EB-C44C-9B6B-3C44352128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747"/>
          <a:stretch/>
        </p:blipFill>
        <p:spPr>
          <a:xfrm>
            <a:off x="10085312" y="958425"/>
            <a:ext cx="1848382" cy="2470576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359C6453-45E8-654E-A08E-2CE01719CB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97"/>
          <a:stretch/>
        </p:blipFill>
        <p:spPr>
          <a:xfrm>
            <a:off x="10085312" y="3437021"/>
            <a:ext cx="1911209" cy="2858473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8FE3263B-D9F0-5942-9CA2-A49FA6C7183D}"/>
              </a:ext>
            </a:extLst>
          </p:cNvPr>
          <p:cNvSpPr/>
          <p:nvPr/>
        </p:nvSpPr>
        <p:spPr>
          <a:xfrm>
            <a:off x="10182385" y="1069475"/>
            <a:ext cx="1751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Telluric acid purification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0E9EF1C-CD86-3940-8ACE-3D046F34B2B9}"/>
              </a:ext>
            </a:extLst>
          </p:cNvPr>
          <p:cNvSpPr/>
          <p:nvPr/>
        </p:nvSpPr>
        <p:spPr>
          <a:xfrm>
            <a:off x="10275729" y="5698041"/>
            <a:ext cx="1720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Te</a:t>
            </a:r>
            <a:r>
              <a:rPr lang="en-US" dirty="0">
                <a:solidFill>
                  <a:schemeClr val="bg1"/>
                </a:solidFill>
              </a:rPr>
              <a:t>-diol synthesis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7FFFEAA-A224-434D-AF43-C78E6300E75F}"/>
              </a:ext>
            </a:extLst>
          </p:cNvPr>
          <p:cNvSpPr/>
          <p:nvPr/>
        </p:nvSpPr>
        <p:spPr>
          <a:xfrm>
            <a:off x="6416296" y="1029104"/>
            <a:ext cx="11801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Helvetica Light" panose="020B0403020202020204" pitchFamily="34" charset="0"/>
              </a:rPr>
              <a:t>SNO+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75116DD-5268-6B43-A1E1-85C9953E8AE1}"/>
              </a:ext>
            </a:extLst>
          </p:cNvPr>
          <p:cNvSpPr txBox="1"/>
          <p:nvPr/>
        </p:nvSpPr>
        <p:spPr>
          <a:xfrm>
            <a:off x="10322440" y="6357478"/>
            <a:ext cx="1627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Light" panose="020B0403020202020204" pitchFamily="34" charset="0"/>
              </a:rPr>
              <a:t>Courtesy M. Chen</a:t>
            </a:r>
          </a:p>
        </p:txBody>
      </p:sp>
    </p:spTree>
    <p:extLst>
      <p:ext uri="{BB962C8B-B14F-4D97-AF65-F5344CB8AC3E}">
        <p14:creationId xmlns:p14="http://schemas.microsoft.com/office/powerpoint/2010/main" val="10762222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5BEF8E-97B8-C946-B254-2A887D10E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2729"/>
          </a:xfrm>
        </p:spPr>
        <p:txBody>
          <a:bodyPr>
            <a:normAutofit/>
          </a:bodyPr>
          <a:lstStyle/>
          <a:p>
            <a:r>
              <a:rPr lang="en-US" sz="2800" baseline="30000" dirty="0" err="1">
                <a:latin typeface="Helvetica Light" panose="020B0403020202020204" pitchFamily="34" charset="0"/>
              </a:rPr>
              <a:t>nat</a:t>
            </a:r>
            <a:r>
              <a:rPr lang="en-US" sz="2800" dirty="0" err="1">
                <a:latin typeface="Helvetica Light" panose="020B0403020202020204" pitchFamily="34" charset="0"/>
              </a:rPr>
              <a:t>Te</a:t>
            </a:r>
            <a:r>
              <a:rPr lang="en-US" sz="2800" dirty="0">
                <a:latin typeface="Helvetica Light" panose="020B0403020202020204" pitchFamily="34" charset="0"/>
              </a:rPr>
              <a:t>-loaded liquid scintillator: SNO+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614E68-E0C3-2048-A1C6-E3981971E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A119-85E7-F744-AC11-63D8821F62EC}" type="slidenum">
              <a:rPr lang="en-US" smtClean="0"/>
              <a:t>26</a:t>
            </a:fld>
            <a:endParaRPr lang="en-US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C9AF7AE-13E9-804E-B1A4-7C6A32B44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75363"/>
            <a:ext cx="3756390" cy="282201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5C1314C-8BB5-D24F-9FF0-2906AFA29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906" y="1710200"/>
            <a:ext cx="2993006" cy="2587175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28A5AE2C-62B2-6241-8F33-6EB0A46DE048}"/>
              </a:ext>
            </a:extLst>
          </p:cNvPr>
          <p:cNvSpPr/>
          <p:nvPr/>
        </p:nvSpPr>
        <p:spPr>
          <a:xfrm>
            <a:off x="1182073" y="4530617"/>
            <a:ext cx="10359527" cy="1298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Helvetica Light" panose="020B0403020202020204" pitchFamily="34" charset="0"/>
              </a:rPr>
              <a:t>Pure scintillator </a:t>
            </a:r>
            <a:r>
              <a:rPr lang="en-US" dirty="0">
                <a:latin typeface="Helvetica Light" panose="020B0403020202020204" pitchFamily="34" charset="0"/>
              </a:rPr>
              <a:t>phase ”</a:t>
            </a:r>
            <a:r>
              <a:rPr lang="en-US" dirty="0" err="1">
                <a:latin typeface="Helvetica Light" panose="020B0403020202020204" pitchFamily="34" charset="0"/>
              </a:rPr>
              <a:t>Te</a:t>
            </a:r>
            <a:r>
              <a:rPr lang="en-US" dirty="0">
                <a:latin typeface="Helvetica Light" panose="020B0403020202020204" pitchFamily="34" charset="0"/>
              </a:rPr>
              <a:t>-out” measurement to test unexpected </a:t>
            </a:r>
            <a:r>
              <a:rPr lang="en-US" b="1" dirty="0">
                <a:latin typeface="Helvetica Light" panose="020B0403020202020204" pitchFamily="34" charset="0"/>
              </a:rPr>
              <a:t>backgrounds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Helvetica Light" panose="020B0403020202020204" pitchFamily="34" charset="0"/>
              </a:rPr>
              <a:t>Staged </a:t>
            </a:r>
            <a:r>
              <a:rPr lang="en-US" b="1" dirty="0" err="1">
                <a:latin typeface="Helvetica Light" panose="020B0403020202020204" pitchFamily="34" charset="0"/>
              </a:rPr>
              <a:t>Te</a:t>
            </a:r>
            <a:r>
              <a:rPr lang="en-US" b="1" dirty="0">
                <a:latin typeface="Helvetica Light" panose="020B0403020202020204" pitchFamily="34" charset="0"/>
              </a:rPr>
              <a:t>-loading </a:t>
            </a:r>
            <a:r>
              <a:rPr lang="en-US" dirty="0">
                <a:latin typeface="Helvetica Light" panose="020B0403020202020204" pitchFamily="34" charset="0"/>
              </a:rPr>
              <a:t>to assess remaining </a:t>
            </a:r>
            <a:r>
              <a:rPr lang="en-US" dirty="0" err="1">
                <a:latin typeface="Helvetica Light" panose="020B0403020202020204" pitchFamily="34" charset="0"/>
              </a:rPr>
              <a:t>Te</a:t>
            </a:r>
            <a:r>
              <a:rPr lang="en-US" dirty="0">
                <a:latin typeface="Helvetica Light" panose="020B0403020202020204" pitchFamily="34" charset="0"/>
              </a:rPr>
              <a:t>-backgrounds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Assess potential of suppression of </a:t>
            </a:r>
            <a:r>
              <a:rPr lang="en-US" b="1" dirty="0">
                <a:latin typeface="Helvetica Light" panose="020B0403020202020204" pitchFamily="34" charset="0"/>
              </a:rPr>
              <a:t>solar neutrinos </a:t>
            </a:r>
            <a:r>
              <a:rPr lang="en-US" dirty="0">
                <a:latin typeface="Helvetica Light" panose="020B0403020202020204" pitchFamily="34" charset="0"/>
              </a:rPr>
              <a:t>using </a:t>
            </a:r>
            <a:r>
              <a:rPr lang="en-US" b="1" dirty="0">
                <a:latin typeface="Helvetica Light" panose="020B0403020202020204" pitchFamily="34" charset="0"/>
              </a:rPr>
              <a:t>directionality information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8D0B314-506C-5B47-ACF1-6F6331247B3A}"/>
              </a:ext>
            </a:extLst>
          </p:cNvPr>
          <p:cNvSpPr/>
          <p:nvPr/>
        </p:nvSpPr>
        <p:spPr>
          <a:xfrm>
            <a:off x="10072045" y="5487451"/>
            <a:ext cx="13773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strike="noStrike" dirty="0">
                <a:solidFill>
                  <a:schemeClr val="bg1">
                    <a:lumMod val="50000"/>
                  </a:schemeClr>
                </a:solidFill>
                <a:effectLst/>
                <a:latin typeface="Helvetica Light" panose="020B0403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arXiv:2001.10825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Helvetica Light" panose="020B0403020202020204" pitchFamily="34" charset="0"/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4F0468B2-4D54-3746-BDEA-B9D3E08370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1330" y="1475363"/>
            <a:ext cx="3479800" cy="2857500"/>
          </a:xfrm>
          <a:prstGeom prst="rect">
            <a:avLst/>
          </a:prstGeom>
        </p:spPr>
      </p:pic>
      <p:sp>
        <p:nvSpPr>
          <p:cNvPr id="23" name="Rechteck 22">
            <a:extLst>
              <a:ext uri="{FF2B5EF4-FFF2-40B4-BE49-F238E27FC236}">
                <a16:creationId xmlns:a16="http://schemas.microsoft.com/office/drawing/2014/main" id="{91BA7EC0-AFD9-8742-B3F5-8B569BA425F0}"/>
              </a:ext>
            </a:extLst>
          </p:cNvPr>
          <p:cNvSpPr/>
          <p:nvPr/>
        </p:nvSpPr>
        <p:spPr>
          <a:xfrm>
            <a:off x="9760261" y="1336863"/>
            <a:ext cx="20008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err="1">
                <a:solidFill>
                  <a:schemeClr val="bg1">
                    <a:lumMod val="50000"/>
                  </a:schemeClr>
                </a:solidFill>
                <a:latin typeface="Helvetica Light" panose="020B0403020202020204" pitchFamily="34" charset="0"/>
              </a:rPr>
              <a:t>J.Wilson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  <a:latin typeface="Helvetica Light" panose="020B0403020202020204" pitchFamily="34" charset="0"/>
              </a:rPr>
              <a:t>–LeptonPhoton21 </a:t>
            </a:r>
            <a:endParaRPr lang="de-DE" sz="1200" dirty="0">
              <a:solidFill>
                <a:schemeClr val="bg1">
                  <a:lumMod val="50000"/>
                </a:schemeClr>
              </a:solidFill>
              <a:effectLst/>
              <a:latin typeface="Helvetica Light" panose="020B0403020202020204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BA901DDD-E310-544F-9618-82E10FF54C95}"/>
              </a:ext>
            </a:extLst>
          </p:cNvPr>
          <p:cNvSpPr txBox="1"/>
          <p:nvPr/>
        </p:nvSpPr>
        <p:spPr>
          <a:xfrm>
            <a:off x="9166331" y="3576363"/>
            <a:ext cx="21984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with unloaded LAB 300 </a:t>
            </a:r>
            <a:r>
              <a:rPr lang="en-US" sz="1100" dirty="0" err="1"/>
              <a:t>p.e.</a:t>
            </a:r>
            <a:r>
              <a:rPr lang="en-US" sz="1100" dirty="0"/>
              <a:t>/MeV; </a:t>
            </a:r>
          </a:p>
          <a:p>
            <a:r>
              <a:rPr lang="en-US" sz="1100" dirty="0"/>
              <a:t>nominal PPO loading 2g/L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435741F0-525D-424A-BF0D-EC0C955B084C}"/>
              </a:ext>
            </a:extLst>
          </p:cNvPr>
          <p:cNvSpPr txBox="1"/>
          <p:nvPr/>
        </p:nvSpPr>
        <p:spPr>
          <a:xfrm>
            <a:off x="10322440" y="6357478"/>
            <a:ext cx="1627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Light" panose="020B0403020202020204" pitchFamily="34" charset="0"/>
              </a:rPr>
              <a:t>Courtesy M. Chen</a:t>
            </a:r>
          </a:p>
        </p:txBody>
      </p:sp>
      <p:pic>
        <p:nvPicPr>
          <p:cNvPr id="2066" name="Picture 18" descr="page15image43382512">
            <a:extLst>
              <a:ext uri="{FF2B5EF4-FFF2-40B4-BE49-F238E27FC236}">
                <a16:creationId xmlns:a16="http://schemas.microsoft.com/office/drawing/2014/main" id="{DD2F484A-73BE-3F65-CC7B-46337D442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544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0286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B5235C-1DC7-B046-9CD1-3C141E7BF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666" y="365125"/>
            <a:ext cx="5795133" cy="1325563"/>
          </a:xfrm>
        </p:spPr>
        <p:txBody>
          <a:bodyPr>
            <a:normAutofit/>
          </a:bodyPr>
          <a:lstStyle/>
          <a:p>
            <a:pPr algn="r"/>
            <a:r>
              <a:rPr lang="en-US" sz="4000" dirty="0"/>
              <a:t>Key features of </a:t>
            </a:r>
            <a:r>
              <a:rPr lang="en-US" sz="4000" baseline="30000" dirty="0"/>
              <a:t>76</a:t>
            </a:r>
            <a:r>
              <a:rPr lang="en-US" sz="4000" dirty="0"/>
              <a:t>Ge </a:t>
            </a:r>
            <a:r>
              <a:rPr lang="en-US" sz="4000" dirty="0">
                <a:latin typeface="Symbol" pitchFamily="2" charset="2"/>
              </a:rPr>
              <a:t>0nbb </a:t>
            </a:r>
            <a:r>
              <a:rPr lang="en-US" sz="4000" dirty="0"/>
              <a:t>searches </a:t>
            </a:r>
          </a:p>
        </p:txBody>
      </p:sp>
      <p:pic>
        <p:nvPicPr>
          <p:cNvPr id="6" name="Shape 226">
            <a:extLst>
              <a:ext uri="{FF2B5EF4-FFF2-40B4-BE49-F238E27FC236}">
                <a16:creationId xmlns:a16="http://schemas.microsoft.com/office/drawing/2014/main" id="{580483E4-36AB-9646-B731-C0C3C887584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08599" y="1924063"/>
            <a:ext cx="4245201" cy="40890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FF46774-BD9E-9A45-8CC8-579950CBC748}"/>
              </a:ext>
            </a:extLst>
          </p:cNvPr>
          <p:cNvSpPr txBox="1"/>
          <p:nvPr/>
        </p:nvSpPr>
        <p:spPr>
          <a:xfrm>
            <a:off x="838200" y="2042770"/>
            <a:ext cx="6486071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baseline="30000" dirty="0">
                <a:latin typeface="Helvetica Light" panose="020B0403020202020204" pitchFamily="34" charset="0"/>
              </a:rPr>
              <a:t>76</a:t>
            </a:r>
            <a:r>
              <a:rPr lang="en-US" b="1" dirty="0">
                <a:latin typeface="Helvetica Light" panose="020B0403020202020204" pitchFamily="34" charset="0"/>
              </a:rPr>
              <a:t>Ge -&gt; </a:t>
            </a:r>
            <a:r>
              <a:rPr lang="en-US" b="1" baseline="30000" dirty="0">
                <a:latin typeface="Helvetica Light" panose="020B0403020202020204" pitchFamily="34" charset="0"/>
              </a:rPr>
              <a:t>76</a:t>
            </a:r>
            <a:r>
              <a:rPr lang="en-US" b="1" dirty="0">
                <a:latin typeface="Helvetica Light" panose="020B0403020202020204" pitchFamily="34" charset="0"/>
              </a:rPr>
              <a:t>Se + 2e</a:t>
            </a:r>
            <a:r>
              <a:rPr lang="en-US" b="1" baseline="30000" dirty="0">
                <a:latin typeface="Helvetica Light" panose="020B0403020202020204" pitchFamily="34" charset="0"/>
              </a:rPr>
              <a:t>-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Helvetica Light" panose="020B0403020202020204" pitchFamily="34" charset="0"/>
              </a:rPr>
              <a:t>Q-value of </a:t>
            </a:r>
            <a:r>
              <a:rPr lang="en-US" b="1" baseline="30000" dirty="0">
                <a:latin typeface="Helvetica Light" panose="020B0403020202020204" pitchFamily="34" charset="0"/>
              </a:rPr>
              <a:t>76</a:t>
            </a:r>
            <a:r>
              <a:rPr lang="en-US" b="1" dirty="0">
                <a:latin typeface="Helvetica Light" panose="020B0403020202020204" pitchFamily="34" charset="0"/>
              </a:rPr>
              <a:t>Ge: </a:t>
            </a:r>
            <a:r>
              <a:rPr lang="en-US" b="1" dirty="0" err="1">
                <a:latin typeface="Helvetica Light" panose="020B0403020202020204" pitchFamily="34" charset="0"/>
              </a:rPr>
              <a:t>Q</a:t>
            </a:r>
            <a:r>
              <a:rPr lang="en-US" b="1" baseline="-25000" dirty="0" err="1">
                <a:latin typeface="Symbol" pitchFamily="2" charset="2"/>
              </a:rPr>
              <a:t>bb</a:t>
            </a:r>
            <a:r>
              <a:rPr lang="en-US" b="1" dirty="0">
                <a:latin typeface="Helvetica Light" panose="020B0403020202020204" pitchFamily="34" charset="0"/>
              </a:rPr>
              <a:t> = 2039 </a:t>
            </a:r>
            <a:r>
              <a:rPr lang="en-US" b="1" dirty="0" err="1">
                <a:latin typeface="Helvetica Light" panose="020B0403020202020204" pitchFamily="34" charset="0"/>
              </a:rPr>
              <a:t>keV</a:t>
            </a:r>
            <a:r>
              <a:rPr lang="en-US" b="1" dirty="0">
                <a:latin typeface="Helvetica Light" panose="020B0403020202020204" pitchFamily="34" charset="0"/>
              </a:rPr>
              <a:t> </a:t>
            </a:r>
            <a:endParaRPr lang="en-US" dirty="0">
              <a:latin typeface="Helvetica Light" panose="020B0403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Helvetica Light" panose="020B0403020202020204" pitchFamily="34" charset="0"/>
              </a:rPr>
              <a:t>High purity Ge detectors ( &gt;87% </a:t>
            </a:r>
            <a:r>
              <a:rPr lang="en-US" b="1" baseline="30000" dirty="0">
                <a:latin typeface="Helvetica Light" panose="020B0403020202020204" pitchFamily="34" charset="0"/>
              </a:rPr>
              <a:t>76</a:t>
            </a:r>
            <a:r>
              <a:rPr lang="en-US" b="1" dirty="0">
                <a:latin typeface="Helvetica Light" panose="020B0403020202020204" pitchFamily="34" charset="0"/>
              </a:rPr>
              <a:t>Ge)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source = detector 	=&gt; high detection efficiency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high purity  	=&gt; no intrinsic background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high density  	=&gt; </a:t>
            </a:r>
            <a:r>
              <a:rPr lang="en-US" dirty="0">
                <a:latin typeface="Symbol" pitchFamily="2" charset="2"/>
              </a:rPr>
              <a:t>0nbb</a:t>
            </a:r>
            <a:r>
              <a:rPr lang="en-US" dirty="0">
                <a:latin typeface="Helvetica Light" panose="020B0403020202020204" pitchFamily="34" charset="0"/>
              </a:rPr>
              <a:t> point like events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semiconductor 	=&gt;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>
                <a:latin typeface="Helvetica Light" panose="020B0403020202020204" pitchFamily="34" charset="0"/>
              </a:rPr>
              <a:t>E ~0.1% (FWHM) at </a:t>
            </a:r>
            <a:r>
              <a:rPr lang="en-US" dirty="0" err="1">
                <a:latin typeface="Helvetica Light" panose="020B0403020202020204" pitchFamily="34" charset="0"/>
              </a:rPr>
              <a:t>Q</a:t>
            </a:r>
            <a:r>
              <a:rPr lang="en-US" baseline="-25000" dirty="0" err="1">
                <a:latin typeface="Symbol" pitchFamily="2" charset="2"/>
              </a:rPr>
              <a:t>bb</a:t>
            </a:r>
            <a:endParaRPr lang="en-US" baseline="-25000" dirty="0">
              <a:latin typeface="Symbol" pitchFamily="2" charset="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Symbol" pitchFamily="2" charset="2"/>
              </a:rPr>
              <a:t>0nbb </a:t>
            </a:r>
            <a:r>
              <a:rPr lang="en-US" b="1" dirty="0">
                <a:latin typeface="Helvetica" pitchFamily="2" charset="0"/>
              </a:rPr>
              <a:t>signature: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Point-like energy deposition in detector bulk volume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Sharp energy peak at 2039 </a:t>
            </a:r>
            <a:r>
              <a:rPr lang="en-US" dirty="0" err="1">
                <a:latin typeface="Helvetica Light" panose="020B0403020202020204" pitchFamily="34" charset="0"/>
              </a:rPr>
              <a:t>keV</a:t>
            </a:r>
            <a:r>
              <a:rPr lang="en-US" dirty="0">
                <a:latin typeface="Helvetica Light" panose="020B0403020202020204" pitchFamily="34" charset="0"/>
              </a:rPr>
              <a:t> (FWHM ~ 2.5 </a:t>
            </a:r>
            <a:r>
              <a:rPr lang="en-US" dirty="0" err="1">
                <a:latin typeface="Helvetica Light" panose="020B0403020202020204" pitchFamily="34" charset="0"/>
              </a:rPr>
              <a:t>keV</a:t>
            </a:r>
            <a:r>
              <a:rPr lang="en-US" dirty="0">
                <a:latin typeface="Helvetica Light" panose="020B0403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elvetica Light" panose="020B0403020202020204" pitchFamily="34" charset="0"/>
            </a:endParaRPr>
          </a:p>
          <a:p>
            <a:endParaRPr lang="en-US" dirty="0">
              <a:latin typeface="Helvetica Light" panose="020B0403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B34DD08-47BD-5C42-84DA-DB20BF52973E}"/>
              </a:ext>
            </a:extLst>
          </p:cNvPr>
          <p:cNvSpPr txBox="1"/>
          <p:nvPr/>
        </p:nvSpPr>
        <p:spPr>
          <a:xfrm>
            <a:off x="10023032" y="2199933"/>
            <a:ext cx="1071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C00000"/>
                </a:solidFill>
              </a:rPr>
              <a:t>2.5 </a:t>
            </a:r>
            <a:r>
              <a:rPr lang="en-US" dirty="0" err="1">
                <a:solidFill>
                  <a:srgbClr val="C00000"/>
                </a:solidFill>
              </a:rPr>
              <a:t>keV</a:t>
            </a:r>
            <a:endParaRPr lang="en-US" dirty="0">
              <a:solidFill>
                <a:srgbClr val="C00000"/>
              </a:solidFill>
            </a:endParaRPr>
          </a:p>
          <a:p>
            <a:pPr algn="r"/>
            <a:r>
              <a:rPr lang="en-US" dirty="0">
                <a:solidFill>
                  <a:srgbClr val="C00000"/>
                </a:solidFill>
              </a:rPr>
              <a:t> (FWHM)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7D97BF3-9861-6648-9FF1-ED2493CCC0B5}"/>
              </a:ext>
            </a:extLst>
          </p:cNvPr>
          <p:cNvGrpSpPr/>
          <p:nvPr/>
        </p:nvGrpSpPr>
        <p:grpSpPr>
          <a:xfrm>
            <a:off x="838200" y="491318"/>
            <a:ext cx="1700285" cy="842703"/>
            <a:chOff x="838200" y="491318"/>
            <a:chExt cx="1700285" cy="842703"/>
          </a:xfrm>
        </p:grpSpPr>
        <p:pic>
          <p:nvPicPr>
            <p:cNvPr id="10" name="Shape 237">
              <a:extLst>
                <a:ext uri="{FF2B5EF4-FFF2-40B4-BE49-F238E27FC236}">
                  <a16:creationId xmlns:a16="http://schemas.microsoft.com/office/drawing/2014/main" id="{94F6531E-4C73-D64D-926A-339DD927BB25}"/>
                </a:ext>
              </a:extLst>
            </p:cNvPr>
            <p:cNvPicPr preferRelativeResize="0"/>
            <p:nvPr/>
          </p:nvPicPr>
          <p:blipFill>
            <a:blip r:embed="rId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200" y="491318"/>
              <a:ext cx="744940" cy="8427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Shape 702">
              <a:extLst>
                <a:ext uri="{FF2B5EF4-FFF2-40B4-BE49-F238E27FC236}">
                  <a16:creationId xmlns:a16="http://schemas.microsoft.com/office/drawing/2014/main" id="{D991E99D-ED82-7A4F-ADA9-A2579892CA9F}"/>
                </a:ext>
              </a:extLst>
            </p:cNvPr>
            <p:cNvPicPr preferRelativeResize="0"/>
            <p:nvPr/>
          </p:nvPicPr>
          <p:blipFill>
            <a:blip r:embed="rId4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1085" y="491318"/>
              <a:ext cx="787400" cy="842703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C2BD081A-7D5D-234C-AC06-B3FBDE3D4A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3717" y="574611"/>
            <a:ext cx="2774950" cy="75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45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5"/>
          <p:cNvSpPr txBox="1"/>
          <p:nvPr/>
        </p:nvSpPr>
        <p:spPr>
          <a:xfrm rot="-47392">
            <a:off x="7572291" y="4387615"/>
            <a:ext cx="1682960" cy="7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solidFill>
                  <a:srgbClr val="999999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thin p</a:t>
            </a:r>
            <a:r>
              <a:rPr lang="en" sz="1600" baseline="30000">
                <a:solidFill>
                  <a:srgbClr val="999999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+</a:t>
            </a:r>
            <a:endParaRPr sz="1600">
              <a:solidFill>
                <a:srgbClr val="999999"/>
              </a:solidFill>
              <a:latin typeface="Cedarville Cursive"/>
              <a:ea typeface="Cedarville Cursive"/>
              <a:cs typeface="Cedarville Cursive"/>
              <a:sym typeface="Cedarville Cursive"/>
            </a:endParaRPr>
          </a:p>
        </p:txBody>
      </p:sp>
      <p:pic>
        <p:nvPicPr>
          <p:cNvPr id="121" name="Google Shape;121;p15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2400" y="2865401"/>
            <a:ext cx="4839605" cy="399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5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2" y="1706881"/>
            <a:ext cx="11582412" cy="306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5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45036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i="1"/>
              <a:t>Topology discrimination</a:t>
            </a:r>
            <a:endParaRPr i="1"/>
          </a:p>
        </p:txBody>
      </p:sp>
      <p:sp>
        <p:nvSpPr>
          <p:cNvPr id="124" name="Google Shape;124;p15"/>
          <p:cNvSpPr txBox="1"/>
          <p:nvPr/>
        </p:nvSpPr>
        <p:spPr>
          <a:xfrm>
            <a:off x="6587399" y="1525367"/>
            <a:ext cx="1902400" cy="5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weighting </a:t>
            </a:r>
            <a:br>
              <a:rPr lang="en" sz="16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</a:br>
            <a:r>
              <a:rPr lang="en" sz="16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potential</a:t>
            </a:r>
            <a:endParaRPr sz="1600">
              <a:solidFill>
                <a:srgbClr val="666666"/>
              </a:solidFill>
              <a:latin typeface="Cedarville Cursive"/>
              <a:ea typeface="Cedarville Cursive"/>
              <a:cs typeface="Cedarville Cursive"/>
              <a:sym typeface="Cedarville Cursive"/>
            </a:endParaRPr>
          </a:p>
        </p:txBody>
      </p:sp>
      <p:sp>
        <p:nvSpPr>
          <p:cNvPr id="125" name="Google Shape;125;p15"/>
          <p:cNvSpPr/>
          <p:nvPr/>
        </p:nvSpPr>
        <p:spPr>
          <a:xfrm>
            <a:off x="7252659" y="2154133"/>
            <a:ext cx="69800" cy="491267"/>
          </a:xfrm>
          <a:custGeom>
            <a:avLst/>
            <a:gdLst/>
            <a:ahLst/>
            <a:cxnLst/>
            <a:rect l="l" t="t" r="r" b="b"/>
            <a:pathLst>
              <a:path w="2094" h="14738" extrusionOk="0">
                <a:moveTo>
                  <a:pt x="1876" y="14738"/>
                </a:moveTo>
                <a:cubicBezTo>
                  <a:pt x="1876" y="9786"/>
                  <a:pt x="2747" y="4121"/>
                  <a:pt x="0" y="0"/>
                </a:cubicBezTo>
              </a:path>
            </a:pathLst>
          </a:cu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6" name="Google Shape;126;p15"/>
          <p:cNvSpPr/>
          <p:nvPr/>
        </p:nvSpPr>
        <p:spPr>
          <a:xfrm>
            <a:off x="9271316" y="447388"/>
            <a:ext cx="542733" cy="540000"/>
          </a:xfrm>
          <a:custGeom>
            <a:avLst/>
            <a:gdLst/>
            <a:ahLst/>
            <a:cxnLst/>
            <a:rect l="l" t="t" r="r" b="b"/>
            <a:pathLst>
              <a:path w="16282" h="16200" extrusionOk="0">
                <a:moveTo>
                  <a:pt x="10923" y="357"/>
                </a:moveTo>
                <a:cubicBezTo>
                  <a:pt x="8777" y="357"/>
                  <a:pt x="6277" y="-565"/>
                  <a:pt x="4492" y="625"/>
                </a:cubicBezTo>
                <a:cubicBezTo>
                  <a:pt x="967" y="2975"/>
                  <a:pt x="-868" y="8664"/>
                  <a:pt x="472" y="12683"/>
                </a:cubicBezTo>
                <a:cubicBezTo>
                  <a:pt x="2139" y="17685"/>
                  <a:pt x="14615" y="17149"/>
                  <a:pt x="16282" y="12147"/>
                </a:cubicBezTo>
              </a:path>
            </a:pathLst>
          </a:cu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7" name="Google Shape;127;p15"/>
          <p:cNvSpPr/>
          <p:nvPr/>
        </p:nvSpPr>
        <p:spPr>
          <a:xfrm>
            <a:off x="9685233" y="242584"/>
            <a:ext cx="542747" cy="582933"/>
          </a:xfrm>
          <a:custGeom>
            <a:avLst/>
            <a:gdLst/>
            <a:ahLst/>
            <a:cxnLst/>
            <a:rect l="l" t="t" r="r" b="b"/>
            <a:pathLst>
              <a:path w="17241" h="17488" extrusionOk="0">
                <a:moveTo>
                  <a:pt x="0" y="7573"/>
                </a:moveTo>
                <a:cubicBezTo>
                  <a:pt x="1079" y="4335"/>
                  <a:pt x="3601" y="-491"/>
                  <a:pt x="6967" y="70"/>
                </a:cubicBezTo>
                <a:cubicBezTo>
                  <a:pt x="12089" y="924"/>
                  <a:pt x="16414" y="6720"/>
                  <a:pt x="17149" y="11860"/>
                </a:cubicBezTo>
                <a:cubicBezTo>
                  <a:pt x="17881" y="16983"/>
                  <a:pt x="7854" y="17488"/>
                  <a:pt x="2679" y="17488"/>
                </a:cubicBezTo>
              </a:path>
            </a:pathLst>
          </a:cu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8" name="Google Shape;128;p15"/>
          <p:cNvSpPr txBox="1"/>
          <p:nvPr/>
        </p:nvSpPr>
        <p:spPr>
          <a:xfrm rot="-1576779">
            <a:off x="9438812" y="405772"/>
            <a:ext cx="574587" cy="535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solidFill>
                  <a:srgbClr val="666666"/>
                </a:solidFill>
                <a:latin typeface="Bad Script"/>
                <a:ea typeface="Bad Script"/>
                <a:cs typeface="Bad Script"/>
                <a:sym typeface="Bad Script"/>
              </a:rPr>
              <a:t>Ar</a:t>
            </a:r>
            <a:r>
              <a:rPr lang="en" sz="1600" baseline="-250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2</a:t>
            </a:r>
            <a:r>
              <a:rPr lang="en" sz="1600" baseline="300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*</a:t>
            </a:r>
            <a:endParaRPr sz="1600" baseline="30000">
              <a:solidFill>
                <a:srgbClr val="666666"/>
              </a:solidFill>
              <a:latin typeface="Cedarville Cursive"/>
              <a:ea typeface="Cedarville Cursive"/>
              <a:cs typeface="Cedarville Cursive"/>
              <a:sym typeface="Cedarville Cursive"/>
            </a:endParaRPr>
          </a:p>
        </p:txBody>
      </p:sp>
      <p:sp>
        <p:nvSpPr>
          <p:cNvPr id="129" name="Google Shape;129;p15"/>
          <p:cNvSpPr txBox="1"/>
          <p:nvPr/>
        </p:nvSpPr>
        <p:spPr>
          <a:xfrm>
            <a:off x="7253933" y="23525"/>
            <a:ext cx="2224800" cy="4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 excimer creation by ionization/excitation</a:t>
            </a:r>
            <a:endParaRPr sz="1600">
              <a:solidFill>
                <a:srgbClr val="666666"/>
              </a:solidFill>
              <a:latin typeface="Cedarville Cursive"/>
              <a:ea typeface="Cedarville Cursive"/>
              <a:cs typeface="Cedarville Cursive"/>
              <a:sym typeface="Cedarville Cursive"/>
            </a:endParaRPr>
          </a:p>
        </p:txBody>
      </p:sp>
      <p:sp>
        <p:nvSpPr>
          <p:cNvPr id="130" name="Google Shape;130;p15"/>
          <p:cNvSpPr/>
          <p:nvPr/>
        </p:nvSpPr>
        <p:spPr>
          <a:xfrm>
            <a:off x="10425874" y="683723"/>
            <a:ext cx="628700" cy="627400"/>
          </a:xfrm>
          <a:custGeom>
            <a:avLst/>
            <a:gdLst/>
            <a:ahLst/>
            <a:cxnLst/>
            <a:rect l="l" t="t" r="r" b="b"/>
            <a:pathLst>
              <a:path w="18861" h="18822" extrusionOk="0">
                <a:moveTo>
                  <a:pt x="12359" y="1875"/>
                </a:moveTo>
                <a:cubicBezTo>
                  <a:pt x="9680" y="1875"/>
                  <a:pt x="6863" y="1027"/>
                  <a:pt x="4321" y="1875"/>
                </a:cubicBezTo>
                <a:cubicBezTo>
                  <a:pt x="1094" y="2951"/>
                  <a:pt x="-633" y="7983"/>
                  <a:pt x="301" y="11254"/>
                </a:cubicBezTo>
                <a:cubicBezTo>
                  <a:pt x="1896" y="16837"/>
                  <a:pt x="11186" y="20549"/>
                  <a:pt x="16379" y="17953"/>
                </a:cubicBezTo>
                <a:cubicBezTo>
                  <a:pt x="21988" y="15148"/>
                  <a:pt x="17023" y="0"/>
                  <a:pt x="10752" y="0"/>
                </a:cubicBezTo>
              </a:path>
            </a:pathLst>
          </a:cu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1" name="Google Shape;131;p15"/>
          <p:cNvSpPr/>
          <p:nvPr/>
        </p:nvSpPr>
        <p:spPr>
          <a:xfrm>
            <a:off x="9478699" y="1333518"/>
            <a:ext cx="761867" cy="542133"/>
          </a:xfrm>
          <a:custGeom>
            <a:avLst/>
            <a:gdLst/>
            <a:ahLst/>
            <a:cxnLst/>
            <a:rect l="l" t="t" r="r" b="b"/>
            <a:pathLst>
              <a:path w="22856" h="16264" extrusionOk="0">
                <a:moveTo>
                  <a:pt x="9524" y="1875"/>
                </a:moveTo>
                <a:cubicBezTo>
                  <a:pt x="6631" y="1875"/>
                  <a:pt x="2756" y="956"/>
                  <a:pt x="949" y="3215"/>
                </a:cubicBezTo>
                <a:cubicBezTo>
                  <a:pt x="-1097" y="5773"/>
                  <a:pt x="727" y="10345"/>
                  <a:pt x="2825" y="12861"/>
                </a:cubicBezTo>
                <a:cubicBezTo>
                  <a:pt x="6887" y="17732"/>
                  <a:pt x="17364" y="17076"/>
                  <a:pt x="21850" y="12593"/>
                </a:cubicBezTo>
                <a:cubicBezTo>
                  <a:pt x="26186" y="8261"/>
                  <a:pt x="14581" y="0"/>
                  <a:pt x="8452" y="0"/>
                </a:cubicBezTo>
              </a:path>
            </a:pathLst>
          </a:cu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2" name="Google Shape;132;p15"/>
          <p:cNvSpPr txBox="1"/>
          <p:nvPr/>
        </p:nvSpPr>
        <p:spPr>
          <a:xfrm rot="-395465">
            <a:off x="9527651" y="1404113"/>
            <a:ext cx="575000" cy="53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>
                <a:solidFill>
                  <a:srgbClr val="666666"/>
                </a:solidFill>
                <a:latin typeface="Bad Script"/>
                <a:ea typeface="Bad Script"/>
                <a:cs typeface="Bad Script"/>
                <a:sym typeface="Bad Script"/>
              </a:rPr>
              <a:t>Ar</a:t>
            </a:r>
            <a:endParaRPr sz="2400">
              <a:solidFill>
                <a:srgbClr val="666666"/>
              </a:solidFill>
            </a:endParaRPr>
          </a:p>
        </p:txBody>
      </p:sp>
      <p:sp>
        <p:nvSpPr>
          <p:cNvPr id="133" name="Google Shape;133;p15"/>
          <p:cNvSpPr txBox="1"/>
          <p:nvPr/>
        </p:nvSpPr>
        <p:spPr>
          <a:xfrm rot="-899581">
            <a:off x="10433158" y="758742"/>
            <a:ext cx="575181" cy="535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>
                <a:solidFill>
                  <a:srgbClr val="666666"/>
                </a:solidFill>
                <a:latin typeface="Bad Script"/>
                <a:ea typeface="Bad Script"/>
                <a:cs typeface="Bad Script"/>
                <a:sym typeface="Bad Script"/>
              </a:rPr>
              <a:t>Ar</a:t>
            </a:r>
            <a:endParaRPr sz="2400">
              <a:solidFill>
                <a:srgbClr val="666666"/>
              </a:solidFill>
            </a:endParaRPr>
          </a:p>
        </p:txBody>
      </p:sp>
      <p:sp>
        <p:nvSpPr>
          <p:cNvPr id="134" name="Google Shape;134;p15"/>
          <p:cNvSpPr/>
          <p:nvPr/>
        </p:nvSpPr>
        <p:spPr>
          <a:xfrm>
            <a:off x="9674469" y="1047688"/>
            <a:ext cx="17867" cy="178633"/>
          </a:xfrm>
          <a:custGeom>
            <a:avLst/>
            <a:gdLst/>
            <a:ahLst/>
            <a:cxnLst/>
            <a:rect l="l" t="t" r="r" b="b"/>
            <a:pathLst>
              <a:path w="536" h="5359" extrusionOk="0">
                <a:moveTo>
                  <a:pt x="0" y="0"/>
                </a:moveTo>
                <a:cubicBezTo>
                  <a:pt x="0" y="1795"/>
                  <a:pt x="536" y="3564"/>
                  <a:pt x="536" y="5359"/>
                </a:cubicBezTo>
              </a:path>
            </a:pathLst>
          </a:cu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5" name="Google Shape;135;p15"/>
          <p:cNvSpPr/>
          <p:nvPr/>
        </p:nvSpPr>
        <p:spPr>
          <a:xfrm>
            <a:off x="9611936" y="1163787"/>
            <a:ext cx="160800" cy="148133"/>
          </a:xfrm>
          <a:custGeom>
            <a:avLst/>
            <a:gdLst/>
            <a:ahLst/>
            <a:cxnLst/>
            <a:rect l="l" t="t" r="r" b="b"/>
            <a:pathLst>
              <a:path w="4824" h="4444" extrusionOk="0">
                <a:moveTo>
                  <a:pt x="0" y="1608"/>
                </a:moveTo>
                <a:cubicBezTo>
                  <a:pt x="837" y="2724"/>
                  <a:pt x="1968" y="4912"/>
                  <a:pt x="3216" y="4288"/>
                </a:cubicBezTo>
                <a:cubicBezTo>
                  <a:pt x="4581" y="3605"/>
                  <a:pt x="4341" y="1448"/>
                  <a:pt x="4824" y="0"/>
                </a:cubicBezTo>
              </a:path>
            </a:pathLst>
          </a:cu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6" name="Google Shape;136;p15"/>
          <p:cNvSpPr/>
          <p:nvPr/>
        </p:nvSpPr>
        <p:spPr>
          <a:xfrm>
            <a:off x="10067472" y="833320"/>
            <a:ext cx="259033" cy="80400"/>
          </a:xfrm>
          <a:custGeom>
            <a:avLst/>
            <a:gdLst/>
            <a:ahLst/>
            <a:cxnLst/>
            <a:rect l="l" t="t" r="r" b="b"/>
            <a:pathLst>
              <a:path w="7771" h="2412" extrusionOk="0">
                <a:moveTo>
                  <a:pt x="0" y="0"/>
                </a:moveTo>
                <a:cubicBezTo>
                  <a:pt x="2712" y="0"/>
                  <a:pt x="5059" y="2412"/>
                  <a:pt x="7771" y="2412"/>
                </a:cubicBezTo>
              </a:path>
            </a:pathLst>
          </a:cu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Google Shape;137;p15"/>
          <p:cNvSpPr/>
          <p:nvPr/>
        </p:nvSpPr>
        <p:spPr>
          <a:xfrm>
            <a:off x="10246108" y="860119"/>
            <a:ext cx="139533" cy="105900"/>
          </a:xfrm>
          <a:custGeom>
            <a:avLst/>
            <a:gdLst/>
            <a:ahLst/>
            <a:cxnLst/>
            <a:rect l="l" t="t" r="r" b="b"/>
            <a:pathLst>
              <a:path w="4186" h="3177" extrusionOk="0">
                <a:moveTo>
                  <a:pt x="0" y="2947"/>
                </a:moveTo>
                <a:cubicBezTo>
                  <a:pt x="1274" y="2522"/>
                  <a:pt x="3275" y="3796"/>
                  <a:pt x="4019" y="2679"/>
                </a:cubicBezTo>
                <a:cubicBezTo>
                  <a:pt x="4685" y="1679"/>
                  <a:pt x="2608" y="666"/>
                  <a:pt x="1608" y="0"/>
                </a:cubicBezTo>
              </a:path>
            </a:pathLst>
          </a:cu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8" name="Google Shape;138;p15"/>
          <p:cNvSpPr txBox="1"/>
          <p:nvPr/>
        </p:nvSpPr>
        <p:spPr>
          <a:xfrm>
            <a:off x="10475133" y="1354288"/>
            <a:ext cx="1731600" cy="4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solidFill>
                  <a:srgbClr val="666666"/>
                </a:solidFill>
                <a:latin typeface="Bad Script"/>
                <a:ea typeface="Bad Script"/>
                <a:cs typeface="Bad Script"/>
                <a:sym typeface="Bad Script"/>
              </a:rPr>
              <a:t>VUV</a:t>
            </a:r>
            <a:r>
              <a:rPr lang="en" sz="16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 scintillation</a:t>
            </a:r>
            <a:endParaRPr sz="1600">
              <a:solidFill>
                <a:srgbClr val="666666"/>
              </a:solidFill>
              <a:latin typeface="Cedarville Cursive"/>
              <a:ea typeface="Cedarville Cursive"/>
              <a:cs typeface="Cedarville Cursive"/>
              <a:sym typeface="Cedarville Cursive"/>
            </a:endParaRPr>
          </a:p>
        </p:txBody>
      </p:sp>
      <p:sp>
        <p:nvSpPr>
          <p:cNvPr id="139" name="Google Shape;139;p15"/>
          <p:cNvSpPr/>
          <p:nvPr/>
        </p:nvSpPr>
        <p:spPr>
          <a:xfrm>
            <a:off x="10201434" y="1270985"/>
            <a:ext cx="276900" cy="169700"/>
          </a:xfrm>
          <a:custGeom>
            <a:avLst/>
            <a:gdLst/>
            <a:ahLst/>
            <a:cxnLst/>
            <a:rect l="l" t="t" r="r" b="b"/>
            <a:pathLst>
              <a:path w="8307" h="5091" extrusionOk="0">
                <a:moveTo>
                  <a:pt x="0" y="5091"/>
                </a:moveTo>
                <a:cubicBezTo>
                  <a:pt x="3248" y="5091"/>
                  <a:pt x="8307" y="3248"/>
                  <a:pt x="8307" y="0"/>
                </a:cubicBezTo>
              </a:path>
            </a:pathLst>
          </a:custGeom>
          <a:noFill/>
          <a:ln w="9525" cap="flat" cmpd="sng">
            <a:solidFill>
              <a:srgbClr val="666666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40" name="Google Shape;140;p15"/>
          <p:cNvSpPr/>
          <p:nvPr/>
        </p:nvSpPr>
        <p:spPr>
          <a:xfrm>
            <a:off x="10228234" y="1360318"/>
            <a:ext cx="348367" cy="178621"/>
          </a:xfrm>
          <a:custGeom>
            <a:avLst/>
            <a:gdLst/>
            <a:ahLst/>
            <a:cxnLst/>
            <a:rect l="l" t="t" r="r" b="b"/>
            <a:pathLst>
              <a:path w="10451" h="7503" extrusionOk="0">
                <a:moveTo>
                  <a:pt x="0" y="7503"/>
                </a:moveTo>
                <a:cubicBezTo>
                  <a:pt x="4288" y="7503"/>
                  <a:pt x="9095" y="4068"/>
                  <a:pt x="10451" y="0"/>
                </a:cubicBezTo>
              </a:path>
            </a:pathLst>
          </a:custGeom>
          <a:noFill/>
          <a:ln w="9525" cap="flat" cmpd="sng">
            <a:solidFill>
              <a:srgbClr val="666666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41" name="Google Shape;141;p15"/>
          <p:cNvSpPr/>
          <p:nvPr/>
        </p:nvSpPr>
        <p:spPr>
          <a:xfrm>
            <a:off x="9313337" y="23541"/>
            <a:ext cx="218225" cy="291767"/>
          </a:xfrm>
          <a:custGeom>
            <a:avLst/>
            <a:gdLst/>
            <a:ahLst/>
            <a:cxnLst/>
            <a:rect l="l" t="t" r="r" b="b"/>
            <a:pathLst>
              <a:path w="8307" h="7503" extrusionOk="0">
                <a:moveTo>
                  <a:pt x="0" y="0"/>
                </a:moveTo>
                <a:cubicBezTo>
                  <a:pt x="2239" y="2985"/>
                  <a:pt x="5669" y="4865"/>
                  <a:pt x="8307" y="7503"/>
                </a:cubicBezTo>
              </a:path>
            </a:pathLst>
          </a:cu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2" name="Google Shape;142;p15"/>
          <p:cNvSpPr/>
          <p:nvPr/>
        </p:nvSpPr>
        <p:spPr>
          <a:xfrm>
            <a:off x="9352934" y="208085"/>
            <a:ext cx="295300" cy="196767"/>
          </a:xfrm>
          <a:custGeom>
            <a:avLst/>
            <a:gdLst/>
            <a:ahLst/>
            <a:cxnLst/>
            <a:rect l="l" t="t" r="r" b="b"/>
            <a:pathLst>
              <a:path w="8859" h="5903" extrusionOk="0">
                <a:moveTo>
                  <a:pt x="0" y="3751"/>
                </a:moveTo>
                <a:cubicBezTo>
                  <a:pt x="2893" y="3751"/>
                  <a:pt x="6969" y="7498"/>
                  <a:pt x="8574" y="5091"/>
                </a:cubicBezTo>
                <a:cubicBezTo>
                  <a:pt x="9595" y="3559"/>
                  <a:pt x="7013" y="1747"/>
                  <a:pt x="6431" y="0"/>
                </a:cubicBezTo>
              </a:path>
            </a:pathLst>
          </a:cu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3" name="Google Shape;143;p15"/>
          <p:cNvSpPr txBox="1"/>
          <p:nvPr/>
        </p:nvSpPr>
        <p:spPr>
          <a:xfrm>
            <a:off x="436059" y="4687385"/>
            <a:ext cx="2412400" cy="11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1067"/>
              </a:spcAft>
            </a:pPr>
            <a:r>
              <a:rPr lang="en" sz="1600">
                <a:latin typeface="Source Serif Pro"/>
                <a:ea typeface="Source Serif Pro"/>
                <a:cs typeface="Source Serif Pro"/>
                <a:sym typeface="Source Serif Pro"/>
              </a:rPr>
              <a:t>differentiate </a:t>
            </a:r>
            <a:r>
              <a:rPr lang="en" sz="1600" b="1">
                <a:solidFill>
                  <a:srgbClr val="0000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point-like</a:t>
            </a:r>
            <a:r>
              <a:rPr lang="en" sz="1600"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" sz="1600" i="1">
                <a:latin typeface="Source Serif Pro"/>
                <a:ea typeface="Source Serif Pro"/>
                <a:cs typeface="Source Serif Pro"/>
                <a:sym typeface="Source Serif Pro"/>
              </a:rPr>
              <a:t>ββ</a:t>
            </a:r>
            <a:r>
              <a:rPr lang="en" sz="1600">
                <a:latin typeface="Source Serif Pro"/>
                <a:ea typeface="Source Serif Pro"/>
                <a:cs typeface="Source Serif Pro"/>
                <a:sym typeface="Source Serif Pro"/>
              </a:rPr>
              <a:t> topology from:</a:t>
            </a:r>
            <a:endParaRPr sz="1600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144" name="Google Shape;144;p15"/>
          <p:cNvSpPr txBox="1"/>
          <p:nvPr/>
        </p:nvSpPr>
        <p:spPr>
          <a:xfrm>
            <a:off x="3355712" y="4688788"/>
            <a:ext cx="2412400" cy="1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67"/>
              </a:spcAft>
            </a:pPr>
            <a:r>
              <a:rPr lang="en" sz="1600" b="1">
                <a:solidFill>
                  <a:srgbClr val="FF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multi-detector</a:t>
            </a:r>
            <a:br>
              <a:rPr lang="en" sz="1600" b="1">
                <a:solidFill>
                  <a:srgbClr val="FF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</a:br>
            <a:r>
              <a:rPr lang="en" sz="1600">
                <a:latin typeface="Source Serif Pro"/>
                <a:ea typeface="Source Serif Pro"/>
                <a:cs typeface="Source Serif Pro"/>
                <a:sym typeface="Source Serif Pro"/>
              </a:rPr>
              <a:t>interactions</a:t>
            </a:r>
            <a:endParaRPr sz="1600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145" name="Google Shape;145;p15"/>
          <p:cNvSpPr txBox="1"/>
          <p:nvPr/>
        </p:nvSpPr>
        <p:spPr>
          <a:xfrm>
            <a:off x="9127965" y="4684103"/>
            <a:ext cx="2939600" cy="1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67"/>
              </a:spcAft>
            </a:pPr>
            <a:r>
              <a:rPr lang="en" sz="1600">
                <a:latin typeface="Source Serif Pro"/>
                <a:ea typeface="Source Serif Pro"/>
                <a:cs typeface="Source Serif Pro"/>
                <a:sym typeface="Source Serif Pro"/>
              </a:rPr>
              <a:t>interactions with </a:t>
            </a:r>
            <a:r>
              <a:rPr lang="en" sz="1600" b="1">
                <a:solidFill>
                  <a:srgbClr val="9B12A2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partial energy depositions</a:t>
            </a:r>
            <a:r>
              <a:rPr lang="en" sz="1600">
                <a:solidFill>
                  <a:srgbClr val="9B12A2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endParaRPr sz="1600">
              <a:solidFill>
                <a:srgbClr val="9B12A2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146" name="Google Shape;146;p15"/>
          <p:cNvSpPr txBox="1"/>
          <p:nvPr/>
        </p:nvSpPr>
        <p:spPr>
          <a:xfrm>
            <a:off x="6411168" y="4684103"/>
            <a:ext cx="2412400" cy="1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67"/>
              </a:spcAft>
            </a:pPr>
            <a:r>
              <a:rPr lang="en" sz="1600" b="1">
                <a:solidFill>
                  <a:srgbClr val="13AC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multi-site/surface </a:t>
            </a:r>
            <a:br>
              <a:rPr lang="en" sz="1600" b="1">
                <a:solidFill>
                  <a:srgbClr val="13AC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</a:br>
            <a:r>
              <a:rPr lang="en" sz="1600">
                <a:latin typeface="Source Serif Pro"/>
                <a:ea typeface="Source Serif Pro"/>
                <a:cs typeface="Source Serif Pro"/>
                <a:sym typeface="Source Serif Pro"/>
              </a:rPr>
              <a:t>interactions</a:t>
            </a:r>
            <a:r>
              <a:rPr lang="en" sz="1600" b="1">
                <a:solidFill>
                  <a:srgbClr val="FF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endParaRPr sz="1600" b="1">
              <a:solidFill>
                <a:srgbClr val="FF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147" name="Google Shape;147;p15"/>
          <p:cNvSpPr txBox="1"/>
          <p:nvPr/>
        </p:nvSpPr>
        <p:spPr>
          <a:xfrm>
            <a:off x="11569133" y="6353841"/>
            <a:ext cx="476000" cy="3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933">
                <a:latin typeface="Source Serif Pro"/>
                <a:ea typeface="Source Serif Pro"/>
                <a:cs typeface="Source Serif Pro"/>
                <a:sym typeface="Source Serif Pro"/>
              </a:rPr>
              <a:t>2</a:t>
            </a:r>
            <a:endParaRPr sz="933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148" name="Google Shape;148;p15"/>
          <p:cNvSpPr/>
          <p:nvPr/>
        </p:nvSpPr>
        <p:spPr>
          <a:xfrm>
            <a:off x="1799268" y="2038409"/>
            <a:ext cx="294467" cy="539972"/>
          </a:xfrm>
          <a:custGeom>
            <a:avLst/>
            <a:gdLst/>
            <a:ahLst/>
            <a:cxnLst/>
            <a:rect l="l" t="t" r="r" b="b"/>
            <a:pathLst>
              <a:path w="8834" h="19377" extrusionOk="0">
                <a:moveTo>
                  <a:pt x="0" y="19377"/>
                </a:moveTo>
                <a:cubicBezTo>
                  <a:pt x="3175" y="13028"/>
                  <a:pt x="6589" y="6734"/>
                  <a:pt x="8834" y="0"/>
                </a:cubicBezTo>
              </a:path>
            </a:pathLst>
          </a:cu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9" name="Google Shape;149;p15"/>
          <p:cNvSpPr txBox="1"/>
          <p:nvPr/>
        </p:nvSpPr>
        <p:spPr>
          <a:xfrm>
            <a:off x="1666288" y="1342644"/>
            <a:ext cx="2287200" cy="4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enriched (</a:t>
            </a:r>
            <a:r>
              <a:rPr lang="en" sz="1600">
                <a:solidFill>
                  <a:srgbClr val="666666"/>
                </a:solidFill>
                <a:latin typeface="Bad Script"/>
                <a:ea typeface="Bad Script"/>
                <a:cs typeface="Bad Script"/>
                <a:sym typeface="Bad Script"/>
              </a:rPr>
              <a:t>~</a:t>
            </a:r>
            <a:r>
              <a:rPr lang="en" sz="16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87% </a:t>
            </a:r>
            <a:r>
              <a:rPr lang="en" sz="1600" baseline="300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76</a:t>
            </a:r>
            <a:r>
              <a:rPr lang="en" sz="1600">
                <a:solidFill>
                  <a:srgbClr val="666666"/>
                </a:solidFill>
                <a:latin typeface="Bad Script"/>
                <a:ea typeface="Bad Script"/>
                <a:cs typeface="Bad Script"/>
                <a:sym typeface="Bad Script"/>
              </a:rPr>
              <a:t>Ge</a:t>
            </a:r>
            <a:r>
              <a:rPr lang="en" sz="16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)</a:t>
            </a:r>
            <a:br>
              <a:rPr lang="en" sz="16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</a:br>
            <a:r>
              <a:rPr lang="en" sz="16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p-type bulk</a:t>
            </a:r>
            <a:endParaRPr sz="1600">
              <a:solidFill>
                <a:srgbClr val="666666"/>
              </a:solidFill>
              <a:latin typeface="Cedarville Cursive"/>
              <a:ea typeface="Cedarville Cursive"/>
              <a:cs typeface="Cedarville Cursive"/>
              <a:sym typeface="Cedarville Cursive"/>
            </a:endParaRPr>
          </a:p>
        </p:txBody>
      </p:sp>
      <p:sp>
        <p:nvSpPr>
          <p:cNvPr id="150" name="Google Shape;150;p15"/>
          <p:cNvSpPr txBox="1"/>
          <p:nvPr/>
        </p:nvSpPr>
        <p:spPr>
          <a:xfrm>
            <a:off x="3884355" y="1682973"/>
            <a:ext cx="351600" cy="5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γ</a:t>
            </a:r>
            <a:endParaRPr sz="1600">
              <a:solidFill>
                <a:srgbClr val="FF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1" name="Google Shape;151;p15"/>
          <p:cNvSpPr txBox="1"/>
          <p:nvPr/>
        </p:nvSpPr>
        <p:spPr>
          <a:xfrm>
            <a:off x="8668045" y="2439105"/>
            <a:ext cx="351600" cy="5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solidFill>
                  <a:srgbClr val="13AC00"/>
                </a:solidFill>
                <a:latin typeface="Nunito"/>
                <a:ea typeface="Nunito"/>
                <a:cs typeface="Nunito"/>
                <a:sym typeface="Nunito"/>
              </a:rPr>
              <a:t>γ</a:t>
            </a:r>
            <a:endParaRPr sz="1600">
              <a:solidFill>
                <a:srgbClr val="13AC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2" name="Google Shape;152;p15"/>
          <p:cNvSpPr txBox="1"/>
          <p:nvPr/>
        </p:nvSpPr>
        <p:spPr>
          <a:xfrm>
            <a:off x="8948724" y="2269127"/>
            <a:ext cx="351600" cy="5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solidFill>
                  <a:srgbClr val="9B12A2"/>
                </a:solidFill>
                <a:latin typeface="Nunito"/>
                <a:ea typeface="Nunito"/>
                <a:cs typeface="Nunito"/>
                <a:sym typeface="Nunito"/>
              </a:rPr>
              <a:t>γ</a:t>
            </a:r>
            <a:endParaRPr sz="1600">
              <a:solidFill>
                <a:srgbClr val="9B12A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3" name="Google Shape;153;p15"/>
          <p:cNvSpPr txBox="1"/>
          <p:nvPr/>
        </p:nvSpPr>
        <p:spPr>
          <a:xfrm>
            <a:off x="7330701" y="4339523"/>
            <a:ext cx="648800" cy="5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solidFill>
                  <a:srgbClr val="13AC00"/>
                </a:solidFill>
                <a:latin typeface="Nunito"/>
                <a:ea typeface="Nunito"/>
                <a:cs typeface="Nunito"/>
                <a:sym typeface="Nunito"/>
              </a:rPr>
              <a:t>α</a:t>
            </a:r>
            <a:endParaRPr sz="1600">
              <a:solidFill>
                <a:srgbClr val="13AC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4" name="Google Shape;154;p15"/>
          <p:cNvSpPr txBox="1"/>
          <p:nvPr/>
        </p:nvSpPr>
        <p:spPr>
          <a:xfrm>
            <a:off x="8608637" y="3818265"/>
            <a:ext cx="841600" cy="8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solidFill>
                  <a:srgbClr val="13AC00"/>
                </a:solidFill>
                <a:latin typeface="Nunito"/>
                <a:ea typeface="Nunito"/>
                <a:cs typeface="Nunito"/>
                <a:sym typeface="Nunito"/>
              </a:rPr>
              <a:t>β</a:t>
            </a:r>
            <a:endParaRPr sz="2400"/>
          </a:p>
        </p:txBody>
      </p:sp>
      <p:sp>
        <p:nvSpPr>
          <p:cNvPr id="155" name="Google Shape;155;p15"/>
          <p:cNvSpPr txBox="1"/>
          <p:nvPr/>
        </p:nvSpPr>
        <p:spPr>
          <a:xfrm>
            <a:off x="2142331" y="2438868"/>
            <a:ext cx="4972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" sz="1333">
                <a:solidFill>
                  <a:srgbClr val="0000FF"/>
                </a:solidFill>
                <a:latin typeface="Nunito"/>
                <a:ea typeface="Nunito"/>
                <a:cs typeface="Nunito"/>
                <a:sym typeface="Nunito"/>
              </a:rPr>
              <a:t>ββ</a:t>
            </a:r>
            <a:endParaRPr sz="1333">
              <a:solidFill>
                <a:srgbClr val="0000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6" name="Google Shape;156;p15"/>
          <p:cNvSpPr/>
          <p:nvPr/>
        </p:nvSpPr>
        <p:spPr>
          <a:xfrm>
            <a:off x="10303252" y="5911952"/>
            <a:ext cx="84400" cy="84400"/>
          </a:xfrm>
          <a:prstGeom prst="ellipse">
            <a:avLst/>
          </a:prstGeom>
          <a:solidFill>
            <a:srgbClr val="00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57" name="Google Shape;157;p15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0104" y="5685979"/>
            <a:ext cx="497201" cy="536317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5"/>
          <p:cNvSpPr/>
          <p:nvPr/>
        </p:nvSpPr>
        <p:spPr>
          <a:xfrm>
            <a:off x="10351908" y="6002179"/>
            <a:ext cx="139533" cy="871717"/>
          </a:xfrm>
          <a:custGeom>
            <a:avLst/>
            <a:gdLst/>
            <a:ahLst/>
            <a:cxnLst/>
            <a:rect l="l" t="t" r="r" b="b"/>
            <a:pathLst>
              <a:path w="1210" h="32434" extrusionOk="0">
                <a:moveTo>
                  <a:pt x="0" y="0"/>
                </a:moveTo>
                <a:cubicBezTo>
                  <a:pt x="0" y="10819"/>
                  <a:pt x="1210" y="21615"/>
                  <a:pt x="1210" y="32434"/>
                </a:cubicBezTo>
              </a:path>
            </a:pathLst>
          </a:custGeom>
          <a:noFill/>
          <a:ln w="9525" cap="flat" cmpd="sng">
            <a:solidFill>
              <a:srgbClr val="666666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41" name="Google Shape;157;p15">
            <a:extLst>
              <a:ext uri="{FF2B5EF4-FFF2-40B4-BE49-F238E27FC236}">
                <a16:creationId xmlns:a16="http://schemas.microsoft.com/office/drawing/2014/main" id="{75C950E7-25A2-2845-9363-0BA9E21E3C81}"/>
              </a:ext>
            </a:extLst>
          </p:cNvPr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6116" y="147406"/>
            <a:ext cx="497201" cy="5363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82248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FullLarSetup.png" descr="FullLarSetu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1140" y="1057019"/>
            <a:ext cx="1816675" cy="6192046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The GERmanium Detector Array experiment at LNGS"/>
          <p:cNvSpPr txBox="1">
            <a:spLocks noGrp="1"/>
          </p:cNvSpPr>
          <p:nvPr>
            <p:ph type="title"/>
          </p:nvPr>
        </p:nvSpPr>
        <p:spPr>
          <a:xfrm>
            <a:off x="838200" y="-145861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defTabSz="2097023">
              <a:defRPr sz="7224" spc="-72"/>
            </a:lvl1pPr>
          </a:lstStyle>
          <a:p>
            <a:r>
              <a:rPr sz="4000" dirty="0"/>
              <a:t>The </a:t>
            </a:r>
            <a:r>
              <a:rPr sz="4000" dirty="0" err="1"/>
              <a:t>GERmanium</a:t>
            </a:r>
            <a:r>
              <a:rPr sz="4000" dirty="0"/>
              <a:t> Detector Array experiment at LNGS</a:t>
            </a:r>
          </a:p>
        </p:txBody>
      </p:sp>
      <p:pic>
        <p:nvPicPr>
          <p:cNvPr id="191" name="FullLarSetup04.png" descr="FullLarSetup0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7945" y="1881716"/>
            <a:ext cx="2424941" cy="3927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gerda_setup_all.png" descr="gerda_setup_al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6412" y="1729415"/>
            <a:ext cx="6147422" cy="5128969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64 m3 LAr cryostat…"/>
          <p:cNvSpPr txBox="1"/>
          <p:nvPr/>
        </p:nvSpPr>
        <p:spPr>
          <a:xfrm>
            <a:off x="5283144" y="3134521"/>
            <a:ext cx="908903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/>
            <a:r>
              <a:rPr sz="900"/>
              <a:t>64 m</a:t>
            </a:r>
            <a:r>
              <a:rPr sz="900" baseline="31999"/>
              <a:t>3</a:t>
            </a:r>
            <a:r>
              <a:rPr sz="900"/>
              <a:t> LAr cryostat</a:t>
            </a:r>
          </a:p>
          <a:p>
            <a:pPr algn="l"/>
            <a:r>
              <a:rPr sz="900"/>
              <a:t>(4 m-diameter)</a:t>
            </a:r>
          </a:p>
        </p:txBody>
      </p:sp>
      <p:sp>
        <p:nvSpPr>
          <p:cNvPr id="194" name="590 m3 water tank…"/>
          <p:cNvSpPr txBox="1"/>
          <p:nvPr/>
        </p:nvSpPr>
        <p:spPr>
          <a:xfrm>
            <a:off x="5305699" y="5312585"/>
            <a:ext cx="912109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/>
            <a:r>
              <a:rPr sz="900"/>
              <a:t>590 m</a:t>
            </a:r>
            <a:r>
              <a:rPr sz="900" baseline="31999"/>
              <a:t>3</a:t>
            </a:r>
            <a:r>
              <a:rPr sz="900"/>
              <a:t> water tank</a:t>
            </a:r>
          </a:p>
          <a:p>
            <a:pPr algn="l"/>
            <a:r>
              <a:rPr sz="900"/>
              <a:t>(10 m-diameter)</a:t>
            </a:r>
          </a:p>
        </p:txBody>
      </p:sp>
      <p:sp>
        <p:nvSpPr>
          <p:cNvPr id="195" name="66 Muon veto PMTs"/>
          <p:cNvSpPr txBox="1"/>
          <p:nvPr/>
        </p:nvSpPr>
        <p:spPr>
          <a:xfrm>
            <a:off x="5280731" y="4761834"/>
            <a:ext cx="995465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/>
          </a:lstStyle>
          <a:p>
            <a:r>
              <a:rPr sz="900"/>
              <a:t>66 Muon veto PMTs</a:t>
            </a:r>
          </a:p>
        </p:txBody>
      </p:sp>
      <p:sp>
        <p:nvSpPr>
          <p:cNvPr id="196" name="Linie"/>
          <p:cNvSpPr/>
          <p:nvPr/>
        </p:nvSpPr>
        <p:spPr>
          <a:xfrm>
            <a:off x="3207398" y="3557902"/>
            <a:ext cx="314402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197" name="Linie"/>
          <p:cNvSpPr/>
          <p:nvPr/>
        </p:nvSpPr>
        <p:spPr>
          <a:xfrm>
            <a:off x="4798560" y="5031361"/>
            <a:ext cx="152830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198" name="Linie"/>
          <p:cNvSpPr/>
          <p:nvPr/>
        </p:nvSpPr>
        <p:spPr>
          <a:xfrm>
            <a:off x="4798560" y="5722826"/>
            <a:ext cx="152830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199" name="Linie"/>
          <p:cNvSpPr/>
          <p:nvPr/>
        </p:nvSpPr>
        <p:spPr>
          <a:xfrm flipV="1">
            <a:off x="2646179" y="1061545"/>
            <a:ext cx="4865458" cy="2684956"/>
          </a:xfrm>
          <a:prstGeom prst="line">
            <a:avLst/>
          </a:prstGeom>
          <a:ln w="25400">
            <a:solidFill>
              <a:srgbClr val="929292"/>
            </a:solidFill>
            <a:custDash>
              <a:ds d="600000" sp="600000"/>
            </a:custDash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00" name="Linie"/>
          <p:cNvSpPr/>
          <p:nvPr/>
        </p:nvSpPr>
        <p:spPr>
          <a:xfrm>
            <a:off x="2646179" y="4925226"/>
            <a:ext cx="4646246" cy="1864293"/>
          </a:xfrm>
          <a:prstGeom prst="line">
            <a:avLst/>
          </a:prstGeom>
          <a:ln w="25400">
            <a:solidFill>
              <a:srgbClr val="929292"/>
            </a:solidFill>
            <a:custDash>
              <a:ds d="600000" sp="600000"/>
            </a:custDash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01" name="Linie"/>
          <p:cNvSpPr/>
          <p:nvPr/>
        </p:nvSpPr>
        <p:spPr>
          <a:xfrm flipV="1">
            <a:off x="8197638" y="1944708"/>
            <a:ext cx="1810102" cy="1099608"/>
          </a:xfrm>
          <a:prstGeom prst="line">
            <a:avLst/>
          </a:prstGeom>
          <a:ln w="25400">
            <a:solidFill>
              <a:srgbClr val="929292"/>
            </a:solidFill>
            <a:custDash>
              <a:ds d="600000" sp="600000"/>
            </a:custDash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02" name="Linie"/>
          <p:cNvSpPr/>
          <p:nvPr/>
        </p:nvSpPr>
        <p:spPr>
          <a:xfrm>
            <a:off x="8197637" y="5193133"/>
            <a:ext cx="1810103" cy="567197"/>
          </a:xfrm>
          <a:prstGeom prst="line">
            <a:avLst/>
          </a:prstGeom>
          <a:ln w="25400">
            <a:solidFill>
              <a:srgbClr val="929292"/>
            </a:solidFill>
            <a:custDash>
              <a:ds d="600000" sp="600000"/>
            </a:custDash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03" name="9 Top PMTs"/>
          <p:cNvSpPr txBox="1"/>
          <p:nvPr/>
        </p:nvSpPr>
        <p:spPr>
          <a:xfrm>
            <a:off x="8269982" y="1379771"/>
            <a:ext cx="597921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r>
              <a:rPr sz="900"/>
              <a:t>9 Top PMTs</a:t>
            </a:r>
          </a:p>
        </p:txBody>
      </p:sp>
      <p:sp>
        <p:nvSpPr>
          <p:cNvPr id="204" name="Copper shrouds…"/>
          <p:cNvSpPr txBox="1"/>
          <p:nvPr/>
        </p:nvSpPr>
        <p:spPr>
          <a:xfrm>
            <a:off x="8235300" y="1776125"/>
            <a:ext cx="929742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/>
            <a:r>
              <a:rPr sz="900"/>
              <a:t>Copper shrouds </a:t>
            </a:r>
          </a:p>
          <a:p>
            <a:pPr algn="l"/>
            <a:r>
              <a:rPr sz="900"/>
              <a:t>and support plates</a:t>
            </a:r>
          </a:p>
        </p:txBody>
      </p:sp>
      <p:sp>
        <p:nvSpPr>
          <p:cNvPr id="205" name="Linie"/>
          <p:cNvSpPr/>
          <p:nvPr/>
        </p:nvSpPr>
        <p:spPr>
          <a:xfrm>
            <a:off x="7962190" y="1649298"/>
            <a:ext cx="106865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06" name="Linie"/>
          <p:cNvSpPr/>
          <p:nvPr/>
        </p:nvSpPr>
        <p:spPr>
          <a:xfrm>
            <a:off x="7962190" y="2208915"/>
            <a:ext cx="129433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07" name="Fiber shroud:…"/>
          <p:cNvSpPr txBox="1"/>
          <p:nvPr/>
        </p:nvSpPr>
        <p:spPr>
          <a:xfrm>
            <a:off x="8295650" y="3848760"/>
            <a:ext cx="854401" cy="46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/>
            <a:r>
              <a:rPr sz="900"/>
              <a:t>Fiber shroud:</a:t>
            </a:r>
          </a:p>
          <a:p>
            <a:pPr algn="l"/>
            <a:r>
              <a:rPr sz="900"/>
              <a:t>WLS fibers </a:t>
            </a:r>
          </a:p>
          <a:p>
            <a:pPr algn="l"/>
            <a:r>
              <a:rPr sz="900"/>
              <a:t>read out by SiPM</a:t>
            </a:r>
          </a:p>
        </p:txBody>
      </p:sp>
      <p:sp>
        <p:nvSpPr>
          <p:cNvPr id="208" name="Inner fiber shroud…"/>
          <p:cNvSpPr txBox="1"/>
          <p:nvPr/>
        </p:nvSpPr>
        <p:spPr>
          <a:xfrm>
            <a:off x="8644754" y="4692585"/>
            <a:ext cx="900888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/>
            <a:r>
              <a:rPr sz="900"/>
              <a:t>Inner fiber shroud</a:t>
            </a:r>
          </a:p>
          <a:p>
            <a:pPr algn="l"/>
            <a:r>
              <a:rPr sz="900"/>
              <a:t>(Post-upgrade)</a:t>
            </a:r>
          </a:p>
        </p:txBody>
      </p:sp>
      <p:sp>
        <p:nvSpPr>
          <p:cNvPr id="209" name="7 Bottom PMTs"/>
          <p:cNvSpPr txBox="1"/>
          <p:nvPr/>
        </p:nvSpPr>
        <p:spPr>
          <a:xfrm>
            <a:off x="8159188" y="6483331"/>
            <a:ext cx="774251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r>
              <a:rPr sz="900"/>
              <a:t>7 Bottom PMTs</a:t>
            </a:r>
          </a:p>
        </p:txBody>
      </p:sp>
      <p:sp>
        <p:nvSpPr>
          <p:cNvPr id="210" name="HPGe detector…"/>
          <p:cNvSpPr txBox="1"/>
          <p:nvPr/>
        </p:nvSpPr>
        <p:spPr>
          <a:xfrm>
            <a:off x="8867532" y="3083731"/>
            <a:ext cx="766235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/>
            <a:r>
              <a:rPr sz="900"/>
              <a:t>HPGe detector </a:t>
            </a:r>
          </a:p>
          <a:p>
            <a:pPr algn="l"/>
            <a:r>
              <a:rPr sz="900"/>
              <a:t>strings</a:t>
            </a:r>
          </a:p>
        </p:txBody>
      </p:sp>
      <p:sp>
        <p:nvSpPr>
          <p:cNvPr id="211" name="Linie"/>
          <p:cNvSpPr/>
          <p:nvPr/>
        </p:nvSpPr>
        <p:spPr>
          <a:xfrm>
            <a:off x="7962190" y="4420636"/>
            <a:ext cx="129433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12" name="Linie"/>
          <p:cNvSpPr/>
          <p:nvPr/>
        </p:nvSpPr>
        <p:spPr>
          <a:xfrm>
            <a:off x="9141165" y="3483412"/>
            <a:ext cx="133944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13" name="Linie"/>
          <p:cNvSpPr/>
          <p:nvPr/>
        </p:nvSpPr>
        <p:spPr>
          <a:xfrm>
            <a:off x="8892086" y="5092266"/>
            <a:ext cx="200321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14" name="Linie"/>
          <p:cNvSpPr/>
          <p:nvPr/>
        </p:nvSpPr>
        <p:spPr>
          <a:xfrm>
            <a:off x="7859812" y="6722618"/>
            <a:ext cx="124267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15" name="Linie"/>
          <p:cNvSpPr/>
          <p:nvPr/>
        </p:nvSpPr>
        <p:spPr>
          <a:xfrm flipV="1">
            <a:off x="488590" y="-50222"/>
            <a:ext cx="1" cy="2540297"/>
          </a:xfrm>
          <a:prstGeom prst="line">
            <a:avLst/>
          </a:prstGeom>
          <a:ln w="25400">
            <a:solidFill>
              <a:srgbClr val="929292"/>
            </a:solidFill>
            <a:custDash>
              <a:ds d="600000" sp="600000"/>
            </a:custDash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16" name="LNGS: rock overburden of 3500 m water equivalent"/>
          <p:cNvSpPr txBox="1"/>
          <p:nvPr/>
        </p:nvSpPr>
        <p:spPr>
          <a:xfrm>
            <a:off x="589254" y="1398884"/>
            <a:ext cx="1606372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/>
          </a:lstStyle>
          <a:p>
            <a:r>
              <a:rPr sz="900"/>
              <a:t>LNGS: rock overburden of 3500 m water equivalent</a:t>
            </a:r>
          </a:p>
        </p:txBody>
      </p:sp>
      <p:sp>
        <p:nvSpPr>
          <p:cNvPr id="217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5984891" y="6185853"/>
            <a:ext cx="226029" cy="3787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  <p:sp>
        <p:nvSpPr>
          <p:cNvPr id="218" name="[Eur.Phys.J. C78 (2018) no.5, 388]"/>
          <p:cNvSpPr txBox="1"/>
          <p:nvPr/>
        </p:nvSpPr>
        <p:spPr>
          <a:xfrm>
            <a:off x="9129178" y="970948"/>
            <a:ext cx="2642775" cy="282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000"/>
            </a:lvl1pPr>
          </a:lstStyle>
          <a:p>
            <a:r>
              <a:rPr sz="1500"/>
              <a:t>[Eur.Phys.J. C78 (2018) no.5, 388]</a:t>
            </a:r>
          </a:p>
        </p:txBody>
      </p:sp>
      <p:sp>
        <p:nvSpPr>
          <p:cNvPr id="220" name="Linie"/>
          <p:cNvSpPr/>
          <p:nvPr/>
        </p:nvSpPr>
        <p:spPr>
          <a:xfrm>
            <a:off x="3078248" y="1887258"/>
            <a:ext cx="215458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21" name="Plastic muon veto panels"/>
          <p:cNvSpPr txBox="1"/>
          <p:nvPr/>
        </p:nvSpPr>
        <p:spPr>
          <a:xfrm>
            <a:off x="4046481" y="1626333"/>
            <a:ext cx="1219886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/>
          </a:lstStyle>
          <a:p>
            <a:r>
              <a:rPr sz="900"/>
              <a:t>Plastic muon veto panels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266973">
            <a:off x="1933850" y="3167725"/>
            <a:ext cx="2914100" cy="22751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537101" flipV="1">
            <a:off x="7592826" y="3176117"/>
            <a:ext cx="2914100" cy="22751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900" y="3307773"/>
            <a:ext cx="647700" cy="235527"/>
          </a:xfrm>
          <a:prstGeom prst="rect">
            <a:avLst/>
          </a:prstGeom>
        </p:spPr>
      </p:pic>
      <p:cxnSp>
        <p:nvCxnSpPr>
          <p:cNvPr id="6" name="Straight Arrow Connector 5"/>
          <p:cNvCxnSpPr>
            <a:endCxn id="9" idx="3"/>
          </p:cNvCxnSpPr>
          <p:nvPr/>
        </p:nvCxnSpPr>
        <p:spPr>
          <a:xfrm>
            <a:off x="3975100" y="3390900"/>
            <a:ext cx="5016500" cy="34636"/>
          </a:xfrm>
          <a:prstGeom prst="straightConnector1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4100" y="2768600"/>
            <a:ext cx="355600" cy="5264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826500" y="3873500"/>
            <a:ext cx="415498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FFFFF"/>
                </a:solidFill>
              </a:rPr>
              <a:t>e</a:t>
            </a:r>
            <a:r>
              <a:rPr lang="de-DE" dirty="0">
                <a:solidFill>
                  <a:srgbClr val="FFFFFF"/>
                </a:solidFill>
              </a:rPr>
              <a:t>+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2465" y="3592036"/>
            <a:ext cx="108635" cy="281464"/>
          </a:xfrm>
          <a:prstGeom prst="rect">
            <a:avLst/>
          </a:prstGeom>
        </p:spPr>
      </p:pic>
      <p:sp>
        <p:nvSpPr>
          <p:cNvPr id="15" name="Title Placeholder 1"/>
          <p:cNvSpPr txBox="1">
            <a:spLocks/>
          </p:cNvSpPr>
          <p:nvPr/>
        </p:nvSpPr>
        <p:spPr>
          <a:xfrm>
            <a:off x="1524000" y="-6090"/>
            <a:ext cx="9144000" cy="8215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latin typeface="Helvetica Light" panose="020B0403020202020204" pitchFamily="34" charset="0"/>
              </a:rPr>
              <a:t>1956: The </a:t>
            </a:r>
            <a:r>
              <a:rPr lang="en-US" dirty="0" err="1">
                <a:latin typeface="Helvetica Light" panose="020B0403020202020204" pitchFamily="34" charset="0"/>
              </a:rPr>
              <a:t>Reines</a:t>
            </a:r>
            <a:r>
              <a:rPr lang="en-US" dirty="0">
                <a:latin typeface="Helvetica Light" panose="020B0403020202020204" pitchFamily="34" charset="0"/>
              </a:rPr>
              <a:t>-Cowan experimental concept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84521" y="1306373"/>
            <a:ext cx="2654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Source: Anti-Neutrinos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nuclear</a:t>
            </a:r>
            <a:r>
              <a:rPr lang="de-DE" dirty="0"/>
              <a:t> </a:t>
            </a:r>
            <a:r>
              <a:rPr lang="de-DE" dirty="0" err="1"/>
              <a:t>reactor</a:t>
            </a:r>
            <a:r>
              <a:rPr lang="de-DE" dirty="0"/>
              <a:t> </a:t>
            </a:r>
            <a:r>
              <a:rPr lang="de-DE" dirty="0" err="1"/>
              <a:t>core</a:t>
            </a:r>
            <a:endParaRPr lang="de-DE" dirty="0"/>
          </a:p>
        </p:txBody>
      </p:sp>
      <p:sp>
        <p:nvSpPr>
          <p:cNvPr id="18" name="TextBox 17"/>
          <p:cNvSpPr txBox="1"/>
          <p:nvPr/>
        </p:nvSpPr>
        <p:spPr>
          <a:xfrm>
            <a:off x="1842980" y="5987019"/>
            <a:ext cx="3095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Beta-</a:t>
            </a:r>
            <a:r>
              <a:rPr lang="de-DE" dirty="0" err="1"/>
              <a:t>decays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neutron</a:t>
            </a:r>
            <a:r>
              <a:rPr lang="de-DE" dirty="0"/>
              <a:t> </a:t>
            </a:r>
            <a:r>
              <a:rPr lang="de-DE" dirty="0" err="1"/>
              <a:t>rich</a:t>
            </a:r>
            <a:r>
              <a:rPr lang="de-DE" dirty="0"/>
              <a:t> </a:t>
            </a:r>
            <a:r>
              <a:rPr lang="de-DE" dirty="0" err="1"/>
              <a:t>fission</a:t>
            </a:r>
            <a:r>
              <a:rPr lang="de-DE" dirty="0"/>
              <a:t> </a:t>
            </a:r>
            <a:r>
              <a:rPr lang="de-DE" dirty="0" err="1"/>
              <a:t>products</a:t>
            </a:r>
            <a:endParaRPr lang="de-DE" dirty="0"/>
          </a:p>
        </p:txBody>
      </p:sp>
      <p:sp>
        <p:nvSpPr>
          <p:cNvPr id="19" name="TextBox 18"/>
          <p:cNvSpPr txBox="1"/>
          <p:nvPr/>
        </p:nvSpPr>
        <p:spPr>
          <a:xfrm>
            <a:off x="7664450" y="1256437"/>
            <a:ext cx="2654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Detection</a:t>
            </a:r>
            <a:r>
              <a:rPr lang="de-DE" dirty="0"/>
              <a:t> via </a:t>
            </a:r>
            <a:r>
              <a:rPr lang="de-DE" dirty="0" err="1"/>
              <a:t>capture</a:t>
            </a:r>
            <a:r>
              <a:rPr lang="de-DE" dirty="0"/>
              <a:t> on </a:t>
            </a:r>
            <a:r>
              <a:rPr lang="de-DE" b="1" dirty="0" err="1"/>
              <a:t>protons</a:t>
            </a:r>
            <a:r>
              <a:rPr lang="de-DE" dirty="0"/>
              <a:t> (H</a:t>
            </a:r>
            <a:r>
              <a:rPr lang="de-DE" baseline="-25000" dirty="0"/>
              <a:t>2</a:t>
            </a:r>
            <a:r>
              <a:rPr lang="de-DE" dirty="0"/>
              <a:t>O):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900" y="2768600"/>
            <a:ext cx="317500" cy="368301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8102600" y="1737667"/>
            <a:ext cx="1712550" cy="585232"/>
            <a:chOff x="6286500" y="1737667"/>
            <a:chExt cx="1712550" cy="585232"/>
          </a:xfrm>
        </p:grpSpPr>
        <p:sp>
          <p:nvSpPr>
            <p:cNvPr id="21" name="TextBox 20"/>
            <p:cNvSpPr txBox="1"/>
            <p:nvPr/>
          </p:nvSpPr>
          <p:spPr>
            <a:xfrm>
              <a:off x="6301149" y="1953567"/>
              <a:ext cx="1697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ν</a:t>
              </a:r>
              <a:r>
                <a:rPr lang="de-DE" baseline="-25000" dirty="0" err="1"/>
                <a:t>e</a:t>
              </a:r>
              <a:r>
                <a:rPr lang="de-DE" dirty="0"/>
                <a:t> + </a:t>
              </a:r>
              <a:r>
                <a:rPr lang="de-DE" dirty="0">
                  <a:solidFill>
                    <a:srgbClr val="FF0000"/>
                  </a:solidFill>
                </a:rPr>
                <a:t>p </a:t>
              </a:r>
              <a:r>
                <a:rPr lang="de-DE" dirty="0"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de-DE" dirty="0">
                  <a:sym typeface="Wingdings"/>
                </a:rPr>
                <a:t> </a:t>
              </a:r>
              <a:r>
                <a:rPr lang="de-DE" dirty="0" err="1">
                  <a:sym typeface="Wingdings"/>
                </a:rPr>
                <a:t>n</a:t>
              </a:r>
              <a:r>
                <a:rPr lang="de-DE" dirty="0">
                  <a:sym typeface="Wingdings"/>
                </a:rPr>
                <a:t> + </a:t>
              </a:r>
              <a:r>
                <a:rPr lang="de-DE" dirty="0" err="1">
                  <a:sym typeface="Wingdings"/>
                </a:rPr>
                <a:t>e</a:t>
              </a:r>
              <a:r>
                <a:rPr lang="de-DE" dirty="0">
                  <a:sym typeface="Wingdings"/>
                </a:rPr>
                <a:t> </a:t>
              </a:r>
              <a:r>
                <a:rPr lang="de-DE" baseline="30000" dirty="0">
                  <a:sym typeface="Wingdings"/>
                </a:rPr>
                <a:t>+</a:t>
              </a:r>
              <a:endParaRPr lang="de-DE" baseline="300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286500" y="1737667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/>
                <a:t>_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054600" y="2976540"/>
            <a:ext cx="302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ν</a:t>
            </a:r>
            <a:r>
              <a:rPr lang="de-DE" b="1" baseline="-25000" dirty="0" err="1">
                <a:solidFill>
                  <a:srgbClr val="FF0000"/>
                </a:solidFill>
              </a:rPr>
              <a:t>e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dirty="0" err="1"/>
              <a:t>travelling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meters</a:t>
            </a:r>
            <a:r>
              <a:rPr lang="de-DE" baseline="-25000" dirty="0"/>
              <a:t> </a:t>
            </a:r>
            <a:endParaRPr lang="de-DE" dirty="0"/>
          </a:p>
        </p:txBody>
      </p:sp>
      <p:sp>
        <p:nvSpPr>
          <p:cNvPr id="28" name="TextBox 27"/>
          <p:cNvSpPr txBox="1"/>
          <p:nvPr/>
        </p:nvSpPr>
        <p:spPr>
          <a:xfrm>
            <a:off x="5105400" y="277906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_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785090" y="2107000"/>
            <a:ext cx="3211621" cy="3954211"/>
          </a:xfrm>
          <a:prstGeom prst="rect">
            <a:avLst/>
          </a:prstGeom>
          <a:solidFill>
            <a:srgbClr val="A6A6A6">
              <a:alpha val="8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748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8" grpId="0"/>
      <p:bldP spid="19" grpId="0"/>
      <p:bldP spid="27" grpId="0"/>
      <p:bldP spid="28" grpId="0"/>
      <p:bldP spid="2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1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i="1" dirty="0"/>
              <a:t>Background spectrum before analysis cut</a:t>
            </a:r>
            <a:endParaRPr i="1" dirty="0"/>
          </a:p>
        </p:txBody>
      </p:sp>
      <p:pic>
        <p:nvPicPr>
          <p:cNvPr id="273" name="Google Shape;273;p21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720" y="1214833"/>
            <a:ext cx="11460477" cy="4584193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1"/>
          <p:cNvSpPr txBox="1"/>
          <p:nvPr/>
        </p:nvSpPr>
        <p:spPr>
          <a:xfrm>
            <a:off x="5632300" y="769455"/>
            <a:ext cx="2432800" cy="8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  largest exposure </a:t>
            </a:r>
            <a:br>
              <a:rPr lang="en" sz="16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</a:br>
            <a:r>
              <a:rPr lang="en" sz="1600" baseline="300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76</a:t>
            </a:r>
            <a:r>
              <a:rPr lang="en" sz="1600">
                <a:solidFill>
                  <a:srgbClr val="666666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rPr>
              <a:t>G</a:t>
            </a:r>
            <a:r>
              <a:rPr lang="en" sz="16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e spectrum ever taken</a:t>
            </a:r>
            <a:endParaRPr sz="1600">
              <a:solidFill>
                <a:srgbClr val="666666"/>
              </a:solidFill>
              <a:latin typeface="Cedarville Cursive"/>
              <a:ea typeface="Cedarville Cursive"/>
              <a:cs typeface="Cedarville Cursive"/>
              <a:sym typeface="Cedarville Cursive"/>
            </a:endParaRPr>
          </a:p>
        </p:txBody>
      </p:sp>
      <p:sp>
        <p:nvSpPr>
          <p:cNvPr id="275" name="Google Shape;275;p21"/>
          <p:cNvSpPr/>
          <p:nvPr/>
        </p:nvSpPr>
        <p:spPr>
          <a:xfrm>
            <a:off x="6413068" y="1405179"/>
            <a:ext cx="179233" cy="389667"/>
          </a:xfrm>
          <a:custGeom>
            <a:avLst/>
            <a:gdLst/>
            <a:ahLst/>
            <a:cxnLst/>
            <a:rect l="l" t="t" r="r" b="b"/>
            <a:pathLst>
              <a:path w="5377" h="11690" extrusionOk="0">
                <a:moveTo>
                  <a:pt x="0" y="11690"/>
                </a:moveTo>
                <a:cubicBezTo>
                  <a:pt x="1177" y="7565"/>
                  <a:pt x="5377" y="4289"/>
                  <a:pt x="5377" y="0"/>
                </a:cubicBezTo>
              </a:path>
            </a:pathLst>
          </a:cu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" name="Google Shape;276;p21"/>
          <p:cNvSpPr txBox="1"/>
          <p:nvPr/>
        </p:nvSpPr>
        <p:spPr>
          <a:xfrm>
            <a:off x="11569133" y="6353841"/>
            <a:ext cx="476000" cy="3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933">
                <a:latin typeface="Source Serif Pro"/>
                <a:ea typeface="Source Serif Pro"/>
                <a:cs typeface="Source Serif Pro"/>
                <a:sym typeface="Source Serif Pro"/>
              </a:rPr>
              <a:t>5</a:t>
            </a:r>
            <a:endParaRPr sz="933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pic>
        <p:nvPicPr>
          <p:cNvPr id="277" name="Google Shape;277;p21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0771" y="681934"/>
            <a:ext cx="979341" cy="106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1"/>
          <p:cNvPicPr preferRelativeResize="0"/>
          <p:nvPr/>
        </p:nvPicPr>
        <p:blipFill rotWithShape="1">
          <a:blip r:embed="rId5" cstate="hqprint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0098" y="681934"/>
            <a:ext cx="1011309" cy="106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1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1393" y="681934"/>
            <a:ext cx="2035121" cy="106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7;p15">
            <a:extLst>
              <a:ext uri="{FF2B5EF4-FFF2-40B4-BE49-F238E27FC236}">
                <a16:creationId xmlns:a16="http://schemas.microsoft.com/office/drawing/2014/main" id="{9ADDF62C-BA9B-BF4C-B2DE-9A88E9E9128B}"/>
              </a:ext>
            </a:extLst>
          </p:cNvPr>
          <p:cNvPicPr preferRelativeResize="0"/>
          <p:nvPr/>
        </p:nvPicPr>
        <p:blipFill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9762" y="5761073"/>
            <a:ext cx="497201" cy="5363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79231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2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i="1" dirty="0"/>
              <a:t>Background decomposition before analysis cuts</a:t>
            </a:r>
            <a:endParaRPr i="1" dirty="0"/>
          </a:p>
        </p:txBody>
      </p:sp>
      <p:pic>
        <p:nvPicPr>
          <p:cNvPr id="285" name="Google Shape;285;p22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720" y="1214833"/>
            <a:ext cx="11460477" cy="4584193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22"/>
          <p:cNvSpPr txBox="1"/>
          <p:nvPr/>
        </p:nvSpPr>
        <p:spPr>
          <a:xfrm>
            <a:off x="318833" y="5661571"/>
            <a:ext cx="9963200" cy="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06390">
              <a:lnSpc>
                <a:spcPct val="115000"/>
              </a:lnSpc>
              <a:spcAft>
                <a:spcPts val="800"/>
              </a:spcAft>
              <a:buSzPts val="1200"/>
              <a:buFont typeface="Source Serif Pro"/>
              <a:buChar char="●"/>
            </a:pPr>
            <a:r>
              <a:rPr lang="en" sz="1600">
                <a:latin typeface="Source Serif Pro"/>
                <a:ea typeface="Source Serif Pro"/>
                <a:cs typeface="Source Serif Pro"/>
                <a:sym typeface="Source Serif Pro"/>
              </a:rPr>
              <a:t>combined Bayesian fit to multiple datasets with Monte Carlo </a:t>
            </a:r>
            <a:r>
              <a:rPr lang="en" sz="1600" i="1">
                <a:latin typeface="Source Serif Pro"/>
                <a:ea typeface="Source Serif Pro"/>
                <a:cs typeface="Source Serif Pro"/>
                <a:sym typeface="Source Serif Pro"/>
              </a:rPr>
              <a:t>pdf</a:t>
            </a:r>
            <a:r>
              <a:rPr lang="en" sz="1600">
                <a:latin typeface="Source Serif Pro"/>
                <a:ea typeface="Source Serif Pro"/>
                <a:cs typeface="Source Serif Pro"/>
                <a:sym typeface="Source Serif Pro"/>
              </a:rPr>
              <a:t>s for </a:t>
            </a:r>
            <a:r>
              <a:rPr lang="en" sz="1600" b="1">
                <a:latin typeface="Source Serif Pro"/>
                <a:ea typeface="Source Serif Pro"/>
                <a:cs typeface="Source Serif Pro"/>
                <a:sym typeface="Source Serif Pro"/>
              </a:rPr>
              <a:t>nearby components</a:t>
            </a:r>
            <a:br>
              <a:rPr lang="en" sz="1600">
                <a:latin typeface="Source Serif Pro"/>
                <a:ea typeface="Source Serif Pro"/>
                <a:cs typeface="Source Serif Pro"/>
                <a:sym typeface="Source Serif Pro"/>
              </a:rPr>
            </a:br>
            <a:r>
              <a:rPr lang="en" sz="933">
                <a:solidFill>
                  <a:srgbClr val="666666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[JHEP 03 (2020) 139]</a:t>
            </a:r>
            <a:endParaRPr sz="933">
              <a:solidFill>
                <a:srgbClr val="666666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287" name="Google Shape;287;p22"/>
          <p:cNvSpPr txBox="1"/>
          <p:nvPr/>
        </p:nvSpPr>
        <p:spPr>
          <a:xfrm>
            <a:off x="3932369" y="4118353"/>
            <a:ext cx="2286000" cy="4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alphas</a:t>
            </a:r>
            <a:r>
              <a:rPr lang="en" sz="1600">
                <a:solidFill>
                  <a:srgbClr val="666666"/>
                </a:solidFill>
                <a:latin typeface="Bad Script"/>
                <a:ea typeface="Bad Script"/>
                <a:cs typeface="Bad Script"/>
                <a:sym typeface="Bad Script"/>
              </a:rPr>
              <a:t>,</a:t>
            </a:r>
            <a:r>
              <a:rPr lang="en" sz="16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 betas</a:t>
            </a:r>
            <a:r>
              <a:rPr lang="en" sz="1600">
                <a:solidFill>
                  <a:srgbClr val="666666"/>
                </a:solidFill>
                <a:latin typeface="Bad Script"/>
                <a:ea typeface="Bad Script"/>
                <a:cs typeface="Bad Script"/>
                <a:sym typeface="Bad Script"/>
              </a:rPr>
              <a:t>,</a:t>
            </a:r>
            <a:r>
              <a:rPr lang="en" sz="16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 gammas</a:t>
            </a:r>
            <a:endParaRPr sz="1600">
              <a:solidFill>
                <a:srgbClr val="666666"/>
              </a:solidFill>
              <a:latin typeface="Cedarville Cursive"/>
              <a:ea typeface="Cedarville Cursive"/>
              <a:cs typeface="Cedarville Cursive"/>
              <a:sym typeface="Cedarville Cursive"/>
            </a:endParaRPr>
          </a:p>
        </p:txBody>
      </p:sp>
      <p:sp>
        <p:nvSpPr>
          <p:cNvPr id="288" name="Google Shape;288;p22"/>
          <p:cNvSpPr/>
          <p:nvPr/>
        </p:nvSpPr>
        <p:spPr>
          <a:xfrm>
            <a:off x="3561948" y="4111187"/>
            <a:ext cx="275433" cy="246967"/>
          </a:xfrm>
          <a:custGeom>
            <a:avLst/>
            <a:gdLst/>
            <a:ahLst/>
            <a:cxnLst/>
            <a:rect l="l" t="t" r="r" b="b"/>
            <a:pathLst>
              <a:path w="8263" h="7409" extrusionOk="0">
                <a:moveTo>
                  <a:pt x="0" y="0"/>
                </a:moveTo>
                <a:cubicBezTo>
                  <a:pt x="0" y="3699"/>
                  <a:pt x="4564" y="7409"/>
                  <a:pt x="8263" y="7409"/>
                </a:cubicBezTo>
              </a:path>
            </a:pathLst>
          </a:cu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9" name="Google Shape;289;p22"/>
          <p:cNvSpPr/>
          <p:nvPr/>
        </p:nvSpPr>
        <p:spPr>
          <a:xfrm>
            <a:off x="3789882" y="4282154"/>
            <a:ext cx="161500" cy="148127"/>
          </a:xfrm>
          <a:custGeom>
            <a:avLst/>
            <a:gdLst/>
            <a:ahLst/>
            <a:cxnLst/>
            <a:rect l="l" t="t" r="r" b="b"/>
            <a:pathLst>
              <a:path w="4845" h="5414" extrusionOk="0">
                <a:moveTo>
                  <a:pt x="0" y="0"/>
                </a:moveTo>
                <a:cubicBezTo>
                  <a:pt x="1634" y="817"/>
                  <a:pt x="4845" y="738"/>
                  <a:pt x="4845" y="2565"/>
                </a:cubicBezTo>
                <a:cubicBezTo>
                  <a:pt x="4845" y="4049"/>
                  <a:pt x="2474" y="4365"/>
                  <a:pt x="1425" y="5414"/>
                </a:cubicBezTo>
              </a:path>
            </a:pathLst>
          </a:cu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0" name="Google Shape;290;p22"/>
          <p:cNvSpPr txBox="1"/>
          <p:nvPr/>
        </p:nvSpPr>
        <p:spPr>
          <a:xfrm rot="240425">
            <a:off x="6038609" y="1479276"/>
            <a:ext cx="2432747" cy="443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pre-upgrade dataset</a:t>
            </a:r>
            <a:endParaRPr sz="1600">
              <a:solidFill>
                <a:srgbClr val="666666"/>
              </a:solidFill>
              <a:latin typeface="Cedarville Cursive"/>
              <a:ea typeface="Cedarville Cursive"/>
              <a:cs typeface="Cedarville Cursive"/>
              <a:sym typeface="Cedarville Cursive"/>
            </a:endParaRPr>
          </a:p>
        </p:txBody>
      </p:sp>
      <p:sp>
        <p:nvSpPr>
          <p:cNvPr id="291" name="Google Shape;291;p22"/>
          <p:cNvSpPr txBox="1"/>
          <p:nvPr/>
        </p:nvSpPr>
        <p:spPr>
          <a:xfrm>
            <a:off x="9412267" y="4303969"/>
            <a:ext cx="2432800" cy="4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two-detector hits</a:t>
            </a:r>
            <a:endParaRPr sz="1600">
              <a:solidFill>
                <a:srgbClr val="666666"/>
              </a:solidFill>
              <a:latin typeface="Cedarville Cursive"/>
              <a:ea typeface="Cedarville Cursive"/>
              <a:cs typeface="Cedarville Cursive"/>
              <a:sym typeface="Cedarville Cursive"/>
            </a:endParaRPr>
          </a:p>
        </p:txBody>
      </p:sp>
      <p:sp>
        <p:nvSpPr>
          <p:cNvPr id="292" name="Google Shape;292;p22"/>
          <p:cNvSpPr txBox="1"/>
          <p:nvPr/>
        </p:nvSpPr>
        <p:spPr>
          <a:xfrm>
            <a:off x="11569133" y="6353841"/>
            <a:ext cx="476000" cy="3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933">
                <a:latin typeface="Source Serif Pro"/>
                <a:ea typeface="Source Serif Pro"/>
                <a:cs typeface="Source Serif Pro"/>
                <a:sym typeface="Source Serif Pro"/>
              </a:rPr>
              <a:t>6</a:t>
            </a:r>
            <a:endParaRPr sz="933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pic>
        <p:nvPicPr>
          <p:cNvPr id="293" name="Google Shape;293;p22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0771" y="681934"/>
            <a:ext cx="979341" cy="106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2"/>
          <p:cNvPicPr preferRelativeResize="0"/>
          <p:nvPr/>
        </p:nvPicPr>
        <p:blipFill rotWithShape="1">
          <a:blip r:embed="rId5" cstate="hqprint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0098" y="681934"/>
            <a:ext cx="1011309" cy="106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2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1393" y="681934"/>
            <a:ext cx="2035121" cy="106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2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2098" y="4081156"/>
            <a:ext cx="1011309" cy="1064601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2"/>
          <p:cNvSpPr txBox="1"/>
          <p:nvPr/>
        </p:nvSpPr>
        <p:spPr>
          <a:xfrm>
            <a:off x="7354733" y="5911469"/>
            <a:ext cx="3238000" cy="5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screening measurements as priors</a:t>
            </a:r>
            <a:endParaRPr sz="1600">
              <a:solidFill>
                <a:srgbClr val="666666"/>
              </a:solidFill>
              <a:latin typeface="Cedarville Cursive"/>
              <a:ea typeface="Cedarville Cursive"/>
              <a:cs typeface="Cedarville Cursive"/>
              <a:sym typeface="Cedarville Cursive"/>
            </a:endParaRPr>
          </a:p>
        </p:txBody>
      </p:sp>
      <p:pic>
        <p:nvPicPr>
          <p:cNvPr id="16" name="Google Shape;157;p15">
            <a:extLst>
              <a:ext uri="{FF2B5EF4-FFF2-40B4-BE49-F238E27FC236}">
                <a16:creationId xmlns:a16="http://schemas.microsoft.com/office/drawing/2014/main" id="{2535D9AE-4CD7-DA43-83EE-9C7EBFE1E30C}"/>
              </a:ext>
            </a:extLst>
          </p:cNvPr>
          <p:cNvPicPr preferRelativeResize="0"/>
          <p:nvPr/>
        </p:nvPicPr>
        <p:blipFill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9762" y="5761073"/>
            <a:ext cx="497201" cy="5363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77273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D3164CC1-B199-0F45-8D25-A22BB461C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6215" y="1313472"/>
            <a:ext cx="5423877" cy="469236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150A8AD-F2E0-DE4D-A8AF-3AD04CF4235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3126" y="3526943"/>
            <a:ext cx="1874515" cy="100007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5B165A1-D2CE-2345-A192-697CC6A861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5723" y="3521408"/>
            <a:ext cx="260190" cy="930376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B59EC606-EC3B-F04A-A955-AB5EAF3E9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68" y="338696"/>
            <a:ext cx="10509679" cy="694348"/>
          </a:xfrm>
        </p:spPr>
        <p:txBody>
          <a:bodyPr>
            <a:normAutofit/>
          </a:bodyPr>
          <a:lstStyle/>
          <a:p>
            <a:r>
              <a:rPr lang="en-US" sz="3200" i="1" dirty="0"/>
              <a:t>The 2nbb energy range: </a:t>
            </a:r>
            <a:r>
              <a:rPr lang="en-US" sz="3200" i="1" dirty="0" err="1"/>
              <a:t>LAr</a:t>
            </a:r>
            <a:r>
              <a:rPr lang="en-US" sz="3200" i="1" dirty="0"/>
              <a:t> instrumentation not only a ‘veto’ 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E5FA49D0-821D-3445-9F2D-231A3EDC7ACA}"/>
              </a:ext>
            </a:extLst>
          </p:cNvPr>
          <p:cNvGrpSpPr/>
          <p:nvPr/>
        </p:nvGrpSpPr>
        <p:grpSpPr>
          <a:xfrm>
            <a:off x="0" y="1641029"/>
            <a:ext cx="3499330" cy="3951715"/>
            <a:chOff x="0" y="1641029"/>
            <a:chExt cx="3499330" cy="3951715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A2AEAF00-DF93-EA4C-A3B9-E3B60377C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1641029"/>
              <a:ext cx="3499330" cy="3951715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A1D7E1E4-79AC-244E-AA7D-4D85D5843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1349" y="2672137"/>
              <a:ext cx="85452" cy="106815"/>
            </a:xfrm>
            <a:prstGeom prst="rect">
              <a:avLst/>
            </a:prstGeom>
          </p:spPr>
        </p:pic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D6B9FEB7-7F28-E24D-BC83-E5A4388C66CF}"/>
              </a:ext>
            </a:extLst>
          </p:cNvPr>
          <p:cNvSpPr txBox="1"/>
          <p:nvPr/>
        </p:nvSpPr>
        <p:spPr>
          <a:xfrm>
            <a:off x="9385725" y="2522591"/>
            <a:ext cx="24693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Light" panose="020B0403020202020204" pitchFamily="34" charset="0"/>
              </a:rPr>
              <a:t>In coincidence:</a:t>
            </a:r>
          </a:p>
          <a:p>
            <a:r>
              <a:rPr lang="en-US" b="1" dirty="0">
                <a:solidFill>
                  <a:srgbClr val="7030A0"/>
                </a:solidFill>
                <a:latin typeface="Helvetica Light" panose="020B0403020202020204" pitchFamily="34" charset="0"/>
              </a:rPr>
              <a:t>spectrum dominated by potassium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7D6EF0A-F235-2945-8226-8B7E71E27723}"/>
              </a:ext>
            </a:extLst>
          </p:cNvPr>
          <p:cNvSpPr txBox="1"/>
          <p:nvPr/>
        </p:nvSpPr>
        <p:spPr>
          <a:xfrm>
            <a:off x="9385725" y="4935468"/>
            <a:ext cx="2223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Light" panose="020B0403020202020204" pitchFamily="34" charset="0"/>
              </a:rPr>
              <a:t>In anti-coincidence:</a:t>
            </a:r>
          </a:p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Symbol" pitchFamily="2" charset="2"/>
              </a:rPr>
              <a:t>nbb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</a:rPr>
              <a:t>spectrum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69035970-734D-4A49-8037-54CCF9E1DBA4}"/>
              </a:ext>
            </a:extLst>
          </p:cNvPr>
          <p:cNvSpPr txBox="1"/>
          <p:nvPr/>
        </p:nvSpPr>
        <p:spPr>
          <a:xfrm>
            <a:off x="9435722" y="1330579"/>
            <a:ext cx="2093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Light" panose="020B0403020202020204" pitchFamily="34" charset="0"/>
              </a:rPr>
              <a:t>Signal acceptance of </a:t>
            </a:r>
            <a:r>
              <a:rPr lang="en-US" sz="1400" dirty="0" err="1">
                <a:latin typeface="Helvetica Light" panose="020B0403020202020204" pitchFamily="34" charset="0"/>
              </a:rPr>
              <a:t>LAr</a:t>
            </a:r>
            <a:r>
              <a:rPr lang="en-US" sz="1400" dirty="0">
                <a:latin typeface="Helvetica Light" panose="020B0403020202020204" pitchFamily="34" charset="0"/>
              </a:rPr>
              <a:t> veto: 97.7%</a:t>
            </a:r>
          </a:p>
        </p:txBody>
      </p:sp>
      <p:pic>
        <p:nvPicPr>
          <p:cNvPr id="14" name="Picture 28">
            <a:extLst>
              <a:ext uri="{FF2B5EF4-FFF2-40B4-BE49-F238E27FC236}">
                <a16:creationId xmlns:a16="http://schemas.microsoft.com/office/drawing/2014/main" id="{9B4A551A-83CB-294D-A1A1-C4EDCB82B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29315" y="198359"/>
            <a:ext cx="582322" cy="61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76921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3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i="1"/>
              <a:t>Pulse shape discrimination</a:t>
            </a:r>
            <a:endParaRPr i="1"/>
          </a:p>
        </p:txBody>
      </p:sp>
      <p:pic>
        <p:nvPicPr>
          <p:cNvPr id="303" name="Google Shape;303;p23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720" y="1219706"/>
            <a:ext cx="11460477" cy="458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3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3759" y="341377"/>
            <a:ext cx="3819031" cy="2698796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3"/>
          <p:cNvSpPr txBox="1"/>
          <p:nvPr/>
        </p:nvSpPr>
        <p:spPr>
          <a:xfrm>
            <a:off x="318833" y="4455861"/>
            <a:ext cx="9963200" cy="15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06390">
              <a:lnSpc>
                <a:spcPct val="115000"/>
              </a:lnSpc>
              <a:buSzPts val="1200"/>
              <a:buFont typeface="Source Serif Pro"/>
              <a:buChar char="●"/>
            </a:pPr>
            <a:r>
              <a:rPr lang="en" sz="1467">
                <a:latin typeface="Source Serif Pro"/>
                <a:ea typeface="Source Serif Pro"/>
                <a:cs typeface="Source Serif Pro"/>
                <a:sym typeface="Source Serif Pro"/>
              </a:rPr>
              <a:t>two-sided </a:t>
            </a:r>
            <a:r>
              <a:rPr lang="en" sz="1467" b="1">
                <a:latin typeface="Source Serif Pro"/>
                <a:ea typeface="Source Serif Pro"/>
                <a:cs typeface="Source Serif Pro"/>
                <a:sym typeface="Source Serif Pro"/>
              </a:rPr>
              <a:t>mono-parametric</a:t>
            </a:r>
            <a:r>
              <a:rPr lang="en" sz="1467">
                <a:latin typeface="Source Serif Pro"/>
                <a:ea typeface="Source Serif Pro"/>
                <a:cs typeface="Source Serif Pro"/>
                <a:sym typeface="Source Serif Pro"/>
              </a:rPr>
              <a:t> A/E cut for </a:t>
            </a:r>
            <a:r>
              <a:rPr lang="en" sz="1467" b="1">
                <a:latin typeface="Source Serif Pro"/>
                <a:ea typeface="Source Serif Pro"/>
                <a:cs typeface="Source Serif Pro"/>
                <a:sym typeface="Source Serif Pro"/>
              </a:rPr>
              <a:t>BEGe / ICPC</a:t>
            </a:r>
            <a:r>
              <a:rPr lang="en" sz="1467">
                <a:latin typeface="Source Serif Pro"/>
                <a:ea typeface="Source Serif Pro"/>
                <a:cs typeface="Source Serif Pro"/>
                <a:sym typeface="Source Serif Pro"/>
              </a:rPr>
              <a:t> detectors</a:t>
            </a:r>
            <a:br>
              <a:rPr lang="en" sz="1467">
                <a:latin typeface="Source Serif Pro"/>
                <a:ea typeface="Source Serif Pro"/>
                <a:cs typeface="Source Serif Pro"/>
                <a:sym typeface="Source Serif Pro"/>
              </a:rPr>
            </a:br>
            <a:r>
              <a:rPr lang="en" sz="933">
                <a:solidFill>
                  <a:srgbClr val="666666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[Budjas et al., JINST 4 (2009) P10007] </a:t>
            </a:r>
            <a:endParaRPr sz="933">
              <a:solidFill>
                <a:srgbClr val="666666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609585" indent="-397923">
              <a:lnSpc>
                <a:spcPct val="115000"/>
              </a:lnSpc>
              <a:spcBef>
                <a:spcPts val="800"/>
              </a:spcBef>
              <a:buSzPts val="1100"/>
              <a:buFont typeface="Source Serif Pro"/>
              <a:buChar char="●"/>
            </a:pPr>
            <a:r>
              <a:rPr lang="en" sz="1467">
                <a:latin typeface="Source Serif Pro"/>
                <a:ea typeface="Source Serif Pro"/>
                <a:cs typeface="Source Serif Pro"/>
                <a:sym typeface="Source Serif Pro"/>
              </a:rPr>
              <a:t>artificial neural network analysis plus consecutive risetime cut for coaxial detectors</a:t>
            </a:r>
            <a:br>
              <a:rPr lang="en" sz="1600" b="1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</a:br>
            <a:r>
              <a:rPr lang="en" sz="933">
                <a:solidFill>
                  <a:srgbClr val="666666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[Eur. Phys. J. C73 (2013) 2583]</a:t>
            </a:r>
            <a:endParaRPr sz="1467">
              <a:solidFill>
                <a:srgbClr val="666666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609585" indent="-397923">
              <a:lnSpc>
                <a:spcPct val="115000"/>
              </a:lnSpc>
              <a:spcBef>
                <a:spcPts val="800"/>
              </a:spcBef>
              <a:buSzPts val="1100"/>
              <a:buFont typeface="Source Serif Pro"/>
              <a:buChar char="●"/>
            </a:pPr>
            <a:r>
              <a:rPr lang="en" sz="1467">
                <a:latin typeface="Source Serif Pro"/>
                <a:ea typeface="Source Serif Pro"/>
                <a:cs typeface="Source Serif Pro"/>
                <a:sym typeface="Source Serif Pro"/>
              </a:rPr>
              <a:t>cut definition / training with </a:t>
            </a:r>
            <a:r>
              <a:rPr lang="en" sz="1467" baseline="30000">
                <a:latin typeface="Source Serif Pro"/>
                <a:ea typeface="Source Serif Pro"/>
                <a:cs typeface="Source Serif Pro"/>
                <a:sym typeface="Source Serif Pro"/>
              </a:rPr>
              <a:t>228</a:t>
            </a:r>
            <a:r>
              <a:rPr lang="en" sz="1467">
                <a:latin typeface="Source Serif Pro"/>
                <a:ea typeface="Source Serif Pro"/>
                <a:cs typeface="Source Serif Pro"/>
                <a:sym typeface="Source Serif Pro"/>
              </a:rPr>
              <a:t>Th </a:t>
            </a:r>
            <a:r>
              <a:rPr lang="en" sz="1467" b="1">
                <a:latin typeface="Source Serif Pro"/>
                <a:ea typeface="Source Serif Pro"/>
                <a:cs typeface="Source Serif Pro"/>
                <a:sym typeface="Source Serif Pro"/>
              </a:rPr>
              <a:t>calibration data </a:t>
            </a:r>
            <a:endParaRPr sz="1467"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609585" indent="-397923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100"/>
              <a:buFont typeface="Source Serif Pro"/>
              <a:buChar char="●"/>
            </a:pPr>
            <a:r>
              <a:rPr lang="en" sz="1467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0νββ signal efficiency </a:t>
            </a:r>
            <a:r>
              <a:rPr lang="en" sz="1467" b="1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~90%</a:t>
            </a:r>
            <a:r>
              <a:rPr lang="en" sz="1467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(~70% for coaxials)</a:t>
            </a:r>
            <a:endParaRPr sz="1467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306" name="Google Shape;306;p23"/>
          <p:cNvSpPr txBox="1"/>
          <p:nvPr/>
        </p:nvSpPr>
        <p:spPr>
          <a:xfrm rot="-3377">
            <a:off x="5358480" y="5507859"/>
            <a:ext cx="3257601" cy="4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-&gt; </a:t>
            </a:r>
            <a:r>
              <a:rPr lang="en" sz="1600" baseline="300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208</a:t>
            </a:r>
            <a:r>
              <a:rPr lang="en" sz="1600">
                <a:solidFill>
                  <a:srgbClr val="666666"/>
                </a:solidFill>
                <a:latin typeface="Bad Script"/>
                <a:ea typeface="Bad Script"/>
                <a:cs typeface="Bad Script"/>
                <a:sym typeface="Bad Script"/>
              </a:rPr>
              <a:t>Tl</a:t>
            </a:r>
            <a:r>
              <a:rPr lang="en" sz="16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 </a:t>
            </a:r>
            <a:r>
              <a:rPr lang="en" sz="1600">
                <a:solidFill>
                  <a:srgbClr val="666666"/>
                </a:solidFill>
                <a:latin typeface="Bad Script"/>
                <a:ea typeface="Bad Script"/>
                <a:cs typeface="Bad Script"/>
                <a:sym typeface="Bad Script"/>
              </a:rPr>
              <a:t>D</a:t>
            </a:r>
            <a:r>
              <a:rPr lang="en" sz="1333">
                <a:solidFill>
                  <a:srgbClr val="666666"/>
                </a:solidFill>
                <a:latin typeface="Bad Script"/>
                <a:ea typeface="Bad Script"/>
                <a:cs typeface="Bad Script"/>
                <a:sym typeface="Bad Script"/>
              </a:rPr>
              <a:t>EP </a:t>
            </a:r>
            <a:r>
              <a:rPr lang="en" sz="16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as signal proxy</a:t>
            </a:r>
            <a:endParaRPr sz="1600">
              <a:solidFill>
                <a:srgbClr val="666666"/>
              </a:solidFill>
              <a:latin typeface="Cedarville Cursive"/>
              <a:ea typeface="Cedarville Cursive"/>
              <a:cs typeface="Cedarville Cursive"/>
              <a:sym typeface="Cedarville Cursive"/>
            </a:endParaRPr>
          </a:p>
        </p:txBody>
      </p:sp>
      <p:sp>
        <p:nvSpPr>
          <p:cNvPr id="307" name="Google Shape;307;p23"/>
          <p:cNvSpPr txBox="1"/>
          <p:nvPr/>
        </p:nvSpPr>
        <p:spPr>
          <a:xfrm>
            <a:off x="11569133" y="6353841"/>
            <a:ext cx="476000" cy="3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933">
                <a:latin typeface="Source Serif Pro"/>
                <a:ea typeface="Source Serif Pro"/>
                <a:cs typeface="Source Serif Pro"/>
                <a:sym typeface="Source Serif Pro"/>
              </a:rPr>
              <a:t>7</a:t>
            </a:r>
            <a:endParaRPr sz="933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pic>
        <p:nvPicPr>
          <p:cNvPr id="308" name="Google Shape;308;p23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0771" y="681934"/>
            <a:ext cx="979341" cy="106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3"/>
          <p:cNvPicPr preferRelativeResize="0"/>
          <p:nvPr/>
        </p:nvPicPr>
        <p:blipFill rotWithShape="1">
          <a:blip r:embed="rId6" cstate="hqprint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0103" y="681934"/>
            <a:ext cx="2035095" cy="106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3"/>
          <p:cNvPicPr preferRelativeResize="0"/>
          <p:nvPr/>
        </p:nvPicPr>
        <p:blipFill rotWithShape="1"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5207" y="681934"/>
            <a:ext cx="1011309" cy="106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7;p15">
            <a:extLst>
              <a:ext uri="{FF2B5EF4-FFF2-40B4-BE49-F238E27FC236}">
                <a16:creationId xmlns:a16="http://schemas.microsoft.com/office/drawing/2014/main" id="{CC4DE794-E310-B249-8ED8-E48DB4EA8D22}"/>
              </a:ext>
            </a:extLst>
          </p:cNvPr>
          <p:cNvPicPr preferRelativeResize="0"/>
          <p:nvPr/>
        </p:nvPicPr>
        <p:blipFill>
          <a:blip r:embed="rId8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9762" y="5761073"/>
            <a:ext cx="497201" cy="5363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64606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4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i="1"/>
              <a:t>Liquid argon read-out</a:t>
            </a:r>
            <a:endParaRPr i="1"/>
          </a:p>
        </p:txBody>
      </p:sp>
      <p:pic>
        <p:nvPicPr>
          <p:cNvPr id="316" name="Google Shape;316;p24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720" y="1219706"/>
            <a:ext cx="11460477" cy="458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4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5921" y="341377"/>
            <a:ext cx="3819031" cy="2698796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24"/>
          <p:cNvSpPr txBox="1"/>
          <p:nvPr/>
        </p:nvSpPr>
        <p:spPr>
          <a:xfrm>
            <a:off x="318833" y="4450080"/>
            <a:ext cx="11568400" cy="12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06390">
              <a:lnSpc>
                <a:spcPct val="115000"/>
              </a:lnSpc>
              <a:buSzPts val="1200"/>
              <a:buFont typeface="Source Serif Pro"/>
              <a:buChar char="●"/>
            </a:pPr>
            <a:r>
              <a:rPr lang="en" sz="1600">
                <a:latin typeface="Source Serif Pro"/>
                <a:ea typeface="Source Serif Pro"/>
                <a:cs typeface="Source Serif Pro"/>
                <a:sym typeface="Source Serif Pro"/>
              </a:rPr>
              <a:t>channel-wise </a:t>
            </a:r>
            <a:r>
              <a:rPr lang="en" sz="1600" b="1">
                <a:latin typeface="Source Serif Pro"/>
                <a:ea typeface="Source Serif Pro"/>
                <a:cs typeface="Source Serif Pro"/>
                <a:sym typeface="Source Serif Pro"/>
              </a:rPr>
              <a:t>(anti-)coincidence condition</a:t>
            </a:r>
            <a:r>
              <a:rPr lang="en" sz="1600">
                <a:latin typeface="Source Serif Pro"/>
                <a:ea typeface="Source Serif Pro"/>
                <a:cs typeface="Source Serif Pro"/>
                <a:sym typeface="Source Serif Pro"/>
              </a:rPr>
              <a:t> (PMTs/SiPMs) </a:t>
            </a:r>
            <a:endParaRPr sz="1600"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609585" indent="-406390">
              <a:lnSpc>
                <a:spcPct val="115000"/>
              </a:lnSpc>
              <a:spcBef>
                <a:spcPts val="800"/>
              </a:spcBef>
              <a:buSzPts val="1200"/>
              <a:buFont typeface="Source Serif Pro"/>
              <a:buChar char="●"/>
            </a:pPr>
            <a:r>
              <a:rPr lang="en" sz="1600" b="1">
                <a:latin typeface="Source Serif Pro"/>
                <a:ea typeface="Source Serif Pro"/>
                <a:cs typeface="Source Serif Pro"/>
                <a:sym typeface="Source Serif Pro"/>
              </a:rPr>
              <a:t>sub-PE threshold</a:t>
            </a:r>
            <a:r>
              <a:rPr lang="en" sz="1600">
                <a:latin typeface="Source Serif Pro"/>
                <a:ea typeface="Source Serif Pro"/>
                <a:cs typeface="Source Serif Pro"/>
                <a:sym typeface="Source Serif Pro"/>
              </a:rPr>
              <a:t>, contains characteristic scintillation </a:t>
            </a:r>
            <a:r>
              <a:rPr lang="en" sz="1600" b="1">
                <a:latin typeface="Source Serif Pro"/>
                <a:ea typeface="Source Serif Pro"/>
                <a:cs typeface="Source Serif Pro"/>
                <a:sym typeface="Source Serif Pro"/>
              </a:rPr>
              <a:t>timing</a:t>
            </a:r>
            <a:r>
              <a:rPr lang="en" sz="1600">
                <a:latin typeface="Source Serif Pro"/>
                <a:ea typeface="Source Serif Pro"/>
                <a:cs typeface="Source Serif Pro"/>
                <a:sym typeface="Source Serif Pro"/>
              </a:rPr>
              <a:t> (triplet emission)</a:t>
            </a:r>
            <a:endParaRPr sz="1600"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609585" indent="-40639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200"/>
              <a:buFont typeface="Source Serif Pro"/>
              <a:buChar char="●"/>
            </a:pPr>
            <a:r>
              <a:rPr lang="en" sz="16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0νββ</a:t>
            </a:r>
            <a:r>
              <a:rPr lang="en" sz="1600">
                <a:latin typeface="Source Serif Pro"/>
                <a:ea typeface="Source Serif Pro"/>
                <a:cs typeface="Source Serif Pro"/>
                <a:sym typeface="Source Serif Pro"/>
              </a:rPr>
              <a:t> signal efficiency (1 - random coincidence rate) </a:t>
            </a:r>
            <a:r>
              <a:rPr lang="en" sz="1600" b="1">
                <a:latin typeface="Source Serif Pro"/>
                <a:ea typeface="Source Serif Pro"/>
                <a:cs typeface="Source Serif Pro"/>
                <a:sym typeface="Source Serif Pro"/>
              </a:rPr>
              <a:t>&gt; 97%</a:t>
            </a:r>
            <a:endParaRPr sz="1600" b="1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319" name="Google Shape;319;p24"/>
          <p:cNvSpPr txBox="1"/>
          <p:nvPr/>
        </p:nvSpPr>
        <p:spPr>
          <a:xfrm rot="-3479">
            <a:off x="3702282" y="5514485"/>
            <a:ext cx="1581201" cy="4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 baseline="300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39</a:t>
            </a:r>
            <a:r>
              <a:rPr lang="en" sz="1600">
                <a:solidFill>
                  <a:srgbClr val="666666"/>
                </a:solidFill>
                <a:latin typeface="Bad Script"/>
                <a:ea typeface="Bad Script"/>
                <a:cs typeface="Bad Script"/>
                <a:sym typeface="Bad Script"/>
              </a:rPr>
              <a:t>A</a:t>
            </a:r>
            <a:r>
              <a:rPr lang="en" sz="16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r</a:t>
            </a:r>
            <a:r>
              <a:rPr lang="en" sz="1600">
                <a:solidFill>
                  <a:srgbClr val="666666"/>
                </a:solidFill>
                <a:latin typeface="Bad Script"/>
                <a:ea typeface="Bad Script"/>
                <a:cs typeface="Bad Script"/>
                <a:sym typeface="Bad Script"/>
              </a:rPr>
              <a:t>,</a:t>
            </a:r>
            <a:r>
              <a:rPr lang="en" sz="16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 dark rate</a:t>
            </a:r>
            <a:endParaRPr sz="1600">
              <a:solidFill>
                <a:srgbClr val="666666"/>
              </a:solidFill>
              <a:latin typeface="Cedarville Cursive"/>
              <a:ea typeface="Cedarville Cursive"/>
              <a:cs typeface="Cedarville Cursive"/>
              <a:sym typeface="Cedarville Cursive"/>
            </a:endParaRPr>
          </a:p>
        </p:txBody>
      </p:sp>
      <p:sp>
        <p:nvSpPr>
          <p:cNvPr id="320" name="Google Shape;320;p24"/>
          <p:cNvSpPr txBox="1"/>
          <p:nvPr/>
        </p:nvSpPr>
        <p:spPr>
          <a:xfrm rot="-3479">
            <a:off x="7585612" y="4578844"/>
            <a:ext cx="1581201" cy="4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lifetime </a:t>
            </a:r>
            <a:r>
              <a:rPr lang="en" sz="1600">
                <a:solidFill>
                  <a:srgbClr val="666666"/>
                </a:solidFill>
                <a:latin typeface="Bad Script"/>
                <a:ea typeface="Bad Script"/>
                <a:cs typeface="Bad Script"/>
                <a:sym typeface="Bad Script"/>
              </a:rPr>
              <a:t>~</a:t>
            </a:r>
            <a:r>
              <a:rPr lang="en" sz="16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1 µs</a:t>
            </a:r>
            <a:endParaRPr sz="1600">
              <a:solidFill>
                <a:srgbClr val="666666"/>
              </a:solidFill>
              <a:latin typeface="Cedarville Cursive"/>
              <a:ea typeface="Cedarville Cursive"/>
              <a:cs typeface="Cedarville Cursive"/>
              <a:sym typeface="Cedarville Cursive"/>
            </a:endParaRPr>
          </a:p>
        </p:txBody>
      </p:sp>
      <p:sp>
        <p:nvSpPr>
          <p:cNvPr id="321" name="Google Shape;321;p24"/>
          <p:cNvSpPr txBox="1"/>
          <p:nvPr/>
        </p:nvSpPr>
        <p:spPr>
          <a:xfrm>
            <a:off x="11569133" y="6353841"/>
            <a:ext cx="476000" cy="3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933">
                <a:latin typeface="Source Serif Pro"/>
                <a:ea typeface="Source Serif Pro"/>
                <a:cs typeface="Source Serif Pro"/>
                <a:sym typeface="Source Serif Pro"/>
              </a:rPr>
              <a:t>8</a:t>
            </a:r>
            <a:endParaRPr sz="933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pic>
        <p:nvPicPr>
          <p:cNvPr id="322" name="Google Shape;322;p24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5207" y="681934"/>
            <a:ext cx="1011309" cy="106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4"/>
          <p:cNvPicPr preferRelativeResize="0"/>
          <p:nvPr/>
        </p:nvPicPr>
        <p:blipFill rotWithShape="1">
          <a:blip r:embed="rId6" cstate="hqprint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0802" y="681934"/>
            <a:ext cx="3014409" cy="106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7;p15">
            <a:extLst>
              <a:ext uri="{FF2B5EF4-FFF2-40B4-BE49-F238E27FC236}">
                <a16:creationId xmlns:a16="http://schemas.microsoft.com/office/drawing/2014/main" id="{42D9AA5F-FA8B-E245-81E9-D136DFB12E32}"/>
              </a:ext>
            </a:extLst>
          </p:cNvPr>
          <p:cNvPicPr preferRelativeResize="0"/>
          <p:nvPr/>
        </p:nvPicPr>
        <p:blipFill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9762" y="5761073"/>
            <a:ext cx="497201" cy="5363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22458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5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i="1"/>
              <a:t>Final Phase II spectrum</a:t>
            </a:r>
            <a:endParaRPr i="1"/>
          </a:p>
        </p:txBody>
      </p:sp>
      <p:pic>
        <p:nvPicPr>
          <p:cNvPr id="329" name="Google Shape;329;p25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720" y="1214833"/>
            <a:ext cx="11460477" cy="4584193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5"/>
          <p:cNvSpPr txBox="1"/>
          <p:nvPr/>
        </p:nvSpPr>
        <p:spPr>
          <a:xfrm>
            <a:off x="318833" y="4450080"/>
            <a:ext cx="11568400" cy="12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397923">
              <a:lnSpc>
                <a:spcPct val="115000"/>
              </a:lnSpc>
              <a:buSzPts val="1100"/>
              <a:buFont typeface="Source Serif Pro"/>
              <a:buChar char="●"/>
            </a:pPr>
            <a:r>
              <a:rPr lang="en" sz="1467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“</a:t>
            </a:r>
            <a:r>
              <a:rPr lang="en" sz="16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clean” </a:t>
            </a:r>
            <a:r>
              <a:rPr lang="en" sz="1600" b="1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2νββ continuum</a:t>
            </a:r>
            <a:r>
              <a:rPr lang="en" sz="16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endParaRPr sz="1600">
              <a:solidFill>
                <a:schemeClr val="dk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609585" indent="-40639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200"/>
              <a:buFont typeface="Source Serif Pro"/>
              <a:buChar char="●"/>
            </a:pPr>
            <a:r>
              <a:rPr lang="en" sz="16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sparse </a:t>
            </a:r>
            <a:r>
              <a:rPr lang="en" sz="1600" b="1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single counts at &gt; </a:t>
            </a:r>
            <a:r>
              <a:rPr lang="en" sz="1600" b="1">
                <a:latin typeface="Source Serif Pro"/>
                <a:ea typeface="Source Serif Pro"/>
                <a:cs typeface="Source Serif Pro"/>
                <a:sym typeface="Source Serif Pro"/>
              </a:rPr>
              <a:t>Q</a:t>
            </a:r>
            <a:r>
              <a:rPr lang="en" sz="1600" b="1" baseline="-25000">
                <a:latin typeface="Source Serif Pro"/>
                <a:ea typeface="Source Serif Pro"/>
                <a:cs typeface="Source Serif Pro"/>
                <a:sym typeface="Source Serif Pro"/>
              </a:rPr>
              <a:t>ββ</a:t>
            </a:r>
            <a:endParaRPr sz="1600" b="1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331" name="Google Shape;331;p25"/>
          <p:cNvSpPr txBox="1"/>
          <p:nvPr/>
        </p:nvSpPr>
        <p:spPr>
          <a:xfrm rot="-3541">
            <a:off x="3335724" y="4413395"/>
            <a:ext cx="3883603" cy="4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shape analysis in preparation</a:t>
            </a:r>
            <a:endParaRPr sz="1600">
              <a:solidFill>
                <a:srgbClr val="666666"/>
              </a:solidFill>
              <a:latin typeface="Cedarville Cursive"/>
              <a:ea typeface="Cedarville Cursive"/>
              <a:cs typeface="Cedarville Cursive"/>
              <a:sym typeface="Cedarville Cursive"/>
            </a:endParaRPr>
          </a:p>
        </p:txBody>
      </p:sp>
      <p:sp>
        <p:nvSpPr>
          <p:cNvPr id="332" name="Google Shape;332;p25"/>
          <p:cNvSpPr txBox="1"/>
          <p:nvPr/>
        </p:nvSpPr>
        <p:spPr>
          <a:xfrm rot="-3647">
            <a:off x="1955426" y="5276893"/>
            <a:ext cx="2639601" cy="4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no alphas in </a:t>
            </a:r>
            <a:r>
              <a:rPr lang="en" sz="1600">
                <a:solidFill>
                  <a:srgbClr val="666666"/>
                </a:solidFill>
                <a:latin typeface="Bad Script"/>
                <a:ea typeface="Bad Script"/>
                <a:cs typeface="Bad Script"/>
                <a:sym typeface="Bad Script"/>
              </a:rPr>
              <a:t>BEGe</a:t>
            </a:r>
            <a:r>
              <a:rPr lang="en" sz="16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 / </a:t>
            </a:r>
            <a:r>
              <a:rPr lang="en" sz="1600">
                <a:solidFill>
                  <a:srgbClr val="666666"/>
                </a:solidFill>
                <a:latin typeface="Bad Script"/>
                <a:ea typeface="Bad Script"/>
                <a:cs typeface="Bad Script"/>
                <a:sym typeface="Bad Script"/>
              </a:rPr>
              <a:t>ICPC</a:t>
            </a:r>
            <a:endParaRPr sz="1600">
              <a:solidFill>
                <a:srgbClr val="666666"/>
              </a:solidFill>
              <a:latin typeface="Bad Script"/>
              <a:ea typeface="Bad Script"/>
              <a:cs typeface="Bad Script"/>
              <a:sym typeface="Bad Script"/>
            </a:endParaRPr>
          </a:p>
        </p:txBody>
      </p:sp>
      <p:sp>
        <p:nvSpPr>
          <p:cNvPr id="333" name="Google Shape;333;p25"/>
          <p:cNvSpPr txBox="1"/>
          <p:nvPr/>
        </p:nvSpPr>
        <p:spPr>
          <a:xfrm>
            <a:off x="11569133" y="6353841"/>
            <a:ext cx="476000" cy="3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933">
                <a:latin typeface="Source Serif Pro"/>
                <a:ea typeface="Source Serif Pro"/>
                <a:cs typeface="Source Serif Pro"/>
                <a:sym typeface="Source Serif Pro"/>
              </a:rPr>
              <a:t>9</a:t>
            </a:r>
            <a:endParaRPr sz="933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pic>
        <p:nvPicPr>
          <p:cNvPr id="334" name="Google Shape;334;p25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0771" y="681934"/>
            <a:ext cx="979341" cy="106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5"/>
          <p:cNvPicPr preferRelativeResize="0"/>
          <p:nvPr/>
        </p:nvPicPr>
        <p:blipFill rotWithShape="1">
          <a:blip r:embed="rId5" cstate="hqprint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0107" y="681934"/>
            <a:ext cx="3046404" cy="106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7;p15">
            <a:extLst>
              <a:ext uri="{FF2B5EF4-FFF2-40B4-BE49-F238E27FC236}">
                <a16:creationId xmlns:a16="http://schemas.microsoft.com/office/drawing/2014/main" id="{9CEC13C4-B352-7B40-AEC4-EE972603A1BE}"/>
              </a:ext>
            </a:extLst>
          </p:cNvPr>
          <p:cNvPicPr preferRelativeResize="0"/>
          <p:nvPr/>
        </p:nvPicPr>
        <p:blipFill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9762" y="5761073"/>
            <a:ext cx="497201" cy="5363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92166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6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i="1"/>
              <a:t>Final GERDA result</a:t>
            </a:r>
            <a:endParaRPr i="1"/>
          </a:p>
        </p:txBody>
      </p:sp>
      <p:pic>
        <p:nvPicPr>
          <p:cNvPr id="341" name="Google Shape;341;p26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720" y="1219201"/>
            <a:ext cx="11460477" cy="4584193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26"/>
          <p:cNvSpPr txBox="1"/>
          <p:nvPr/>
        </p:nvSpPr>
        <p:spPr>
          <a:xfrm>
            <a:off x="318833" y="4450080"/>
            <a:ext cx="11568400" cy="19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06390">
              <a:lnSpc>
                <a:spcPct val="115000"/>
              </a:lnSpc>
              <a:buClr>
                <a:schemeClr val="dk1"/>
              </a:buClr>
              <a:buSzPts val="1200"/>
              <a:buFont typeface="Source Serif Pro"/>
              <a:buChar char="●"/>
            </a:pPr>
            <a:r>
              <a:rPr lang="en" sz="16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background index </a:t>
            </a:r>
            <a:r>
              <a:rPr lang="en" sz="1600" b="1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5.2</a:t>
            </a:r>
            <a:r>
              <a:rPr lang="en" sz="1600" b="1" baseline="300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+1.6</a:t>
            </a:r>
            <a:r>
              <a:rPr lang="en" sz="1600" b="1" baseline="-250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-1.3</a:t>
            </a:r>
            <a:r>
              <a:rPr lang="en" sz="1600" b="1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⋅10</a:t>
            </a:r>
            <a:r>
              <a:rPr lang="en" sz="1600" b="1" baseline="300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-4</a:t>
            </a:r>
            <a:r>
              <a:rPr lang="en" sz="1600" b="1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cts/(keV kg yr)</a:t>
            </a:r>
            <a:r>
              <a:rPr lang="en" sz="16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, energy resolution</a:t>
            </a:r>
            <a:r>
              <a:rPr lang="en" sz="1600" b="1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~3 keV</a:t>
            </a:r>
            <a:r>
              <a:rPr lang="en" sz="16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(FWHM) </a:t>
            </a:r>
            <a:endParaRPr sz="1600" baseline="-25000">
              <a:solidFill>
                <a:schemeClr val="dk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609585" indent="-406390">
              <a:lnSpc>
                <a:spcPct val="115000"/>
              </a:lnSpc>
              <a:spcBef>
                <a:spcPts val="1067"/>
              </a:spcBef>
              <a:buClr>
                <a:schemeClr val="dk1"/>
              </a:buClr>
              <a:buSzPts val="1200"/>
              <a:buFont typeface="Source Serif Pro"/>
              <a:buChar char="●"/>
            </a:pPr>
            <a:r>
              <a:rPr lang="en" sz="16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combined (data partitions, Phase I) </a:t>
            </a:r>
            <a:r>
              <a:rPr lang="en" sz="1600" b="1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unbinned maximum likelihood fit</a:t>
            </a:r>
            <a:br>
              <a:rPr lang="en" sz="1600" b="1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</a:br>
            <a:r>
              <a:rPr lang="en" sz="933">
                <a:solidFill>
                  <a:srgbClr val="666666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[Nature 544 (2017) 47]</a:t>
            </a:r>
            <a:endParaRPr sz="933">
              <a:solidFill>
                <a:srgbClr val="666666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609585" indent="-406390">
              <a:lnSpc>
                <a:spcPct val="115000"/>
              </a:lnSpc>
              <a:spcBef>
                <a:spcPts val="1067"/>
              </a:spcBef>
              <a:spcAft>
                <a:spcPts val="1067"/>
              </a:spcAft>
              <a:buClr>
                <a:schemeClr val="dk1"/>
              </a:buClr>
              <a:buSzPts val="1200"/>
              <a:buFont typeface="Source Serif Pro"/>
              <a:buChar char="●"/>
            </a:pPr>
            <a:r>
              <a:rPr lang="en" sz="1600" b="1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Frequentist</a:t>
            </a:r>
            <a:r>
              <a:rPr lang="en" sz="16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: 	</a:t>
            </a:r>
            <a:r>
              <a:rPr lang="en" sz="1600" i="1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N</a:t>
            </a:r>
            <a:r>
              <a:rPr lang="en" sz="1600" i="1" baseline="300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0v</a:t>
            </a:r>
            <a:r>
              <a:rPr lang="en" sz="1600" baseline="300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" sz="16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= 0 best fit, </a:t>
            </a:r>
            <a:r>
              <a:rPr lang="en" sz="1600" b="1" i="1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T</a:t>
            </a:r>
            <a:r>
              <a:rPr lang="en" sz="1600" b="1" i="1" baseline="-250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1/2</a:t>
            </a:r>
            <a:r>
              <a:rPr lang="en" sz="1600" b="1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&gt; 1.8⋅10</a:t>
            </a:r>
            <a:r>
              <a:rPr lang="en" sz="1600" b="1" baseline="300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26</a:t>
            </a:r>
            <a:r>
              <a:rPr lang="en" sz="1600" b="1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yr </a:t>
            </a:r>
            <a:r>
              <a:rPr lang="en" sz="16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(median sensitivity -”-)</a:t>
            </a:r>
            <a:r>
              <a:rPr lang="en" sz="1600" b="1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" sz="16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at 90% C.L., </a:t>
            </a:r>
            <a:br>
              <a:rPr lang="en" sz="16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</a:br>
            <a:r>
              <a:rPr lang="en" sz="16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Bayesian: 	flat prior on rate, </a:t>
            </a:r>
            <a:r>
              <a:rPr lang="en" sz="1600" i="1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T</a:t>
            </a:r>
            <a:r>
              <a:rPr lang="en" sz="1600" i="1" baseline="-250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1/2</a:t>
            </a:r>
            <a:r>
              <a:rPr lang="en" sz="16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&gt; 1.4⋅10</a:t>
            </a:r>
            <a:r>
              <a:rPr lang="en" sz="1600" baseline="300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26</a:t>
            </a:r>
            <a:r>
              <a:rPr lang="en" sz="16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yr at 90% C.I.</a:t>
            </a:r>
            <a:endParaRPr sz="1467">
              <a:solidFill>
                <a:schemeClr val="dk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343" name="Google Shape;343;p26"/>
          <p:cNvSpPr txBox="1"/>
          <p:nvPr/>
        </p:nvSpPr>
        <p:spPr>
          <a:xfrm>
            <a:off x="7817933" y="2220953"/>
            <a:ext cx="1484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 “primo” </a:t>
            </a:r>
            <a:br>
              <a:rPr lang="en" sz="16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</a:br>
            <a:r>
              <a:rPr lang="en" sz="16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(+ 2.4 sigma)</a:t>
            </a:r>
            <a:endParaRPr sz="2400">
              <a:solidFill>
                <a:srgbClr val="666666"/>
              </a:solidFill>
            </a:endParaRPr>
          </a:p>
        </p:txBody>
      </p:sp>
      <p:sp>
        <p:nvSpPr>
          <p:cNvPr id="344" name="Google Shape;344;p26"/>
          <p:cNvSpPr/>
          <p:nvPr/>
        </p:nvSpPr>
        <p:spPr>
          <a:xfrm>
            <a:off x="7998401" y="2868753"/>
            <a:ext cx="196761" cy="706867"/>
          </a:xfrm>
          <a:custGeom>
            <a:avLst/>
            <a:gdLst/>
            <a:ahLst/>
            <a:cxnLst/>
            <a:rect l="l" t="t" r="r" b="b"/>
            <a:pathLst>
              <a:path w="9183" h="21206" extrusionOk="0">
                <a:moveTo>
                  <a:pt x="0" y="21206"/>
                </a:moveTo>
                <a:cubicBezTo>
                  <a:pt x="4478" y="14938"/>
                  <a:pt x="7311" y="7472"/>
                  <a:pt x="9183" y="0"/>
                </a:cubicBezTo>
              </a:path>
            </a:pathLst>
          </a:cu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5" name="Google Shape;345;p26"/>
          <p:cNvSpPr txBox="1"/>
          <p:nvPr/>
        </p:nvSpPr>
        <p:spPr>
          <a:xfrm rot="-134038">
            <a:off x="6197115" y="2822945"/>
            <a:ext cx="1067211" cy="462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13 events</a:t>
            </a:r>
            <a:endParaRPr sz="1600">
              <a:solidFill>
                <a:srgbClr val="666666"/>
              </a:solidFill>
              <a:latin typeface="Cedarville Cursive"/>
              <a:ea typeface="Cedarville Cursive"/>
              <a:cs typeface="Cedarville Cursive"/>
              <a:sym typeface="Cedarville Cursive"/>
            </a:endParaRPr>
          </a:p>
        </p:txBody>
      </p:sp>
      <p:sp>
        <p:nvSpPr>
          <p:cNvPr id="346" name="Google Shape;346;p26"/>
          <p:cNvSpPr txBox="1"/>
          <p:nvPr/>
        </p:nvSpPr>
        <p:spPr>
          <a:xfrm rot="-3541">
            <a:off x="8097018" y="4977863"/>
            <a:ext cx="3883603" cy="4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 dirty="0">
                <a:solidFill>
                  <a:srgbClr val="666666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rPr>
              <a:t>G</a:t>
            </a:r>
            <a:r>
              <a:rPr lang="en" sz="1600" dirty="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aussian signal on flat background</a:t>
            </a:r>
            <a:endParaRPr sz="1600" dirty="0">
              <a:solidFill>
                <a:srgbClr val="666666"/>
              </a:solidFill>
              <a:latin typeface="Cedarville Cursive"/>
              <a:ea typeface="Cedarville Cursive"/>
              <a:cs typeface="Cedarville Cursive"/>
              <a:sym typeface="Cedarville Cursive"/>
            </a:endParaRPr>
          </a:p>
        </p:txBody>
      </p:sp>
      <p:sp>
        <p:nvSpPr>
          <p:cNvPr id="347" name="Google Shape;347;p26"/>
          <p:cNvSpPr txBox="1"/>
          <p:nvPr/>
        </p:nvSpPr>
        <p:spPr>
          <a:xfrm rot="-3582">
            <a:off x="8648755" y="4472285"/>
            <a:ext cx="3844303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 dirty="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resolution tracked per detector/period</a:t>
            </a:r>
            <a:endParaRPr sz="1600" dirty="0">
              <a:solidFill>
                <a:srgbClr val="666666"/>
              </a:solidFill>
              <a:latin typeface="Cedarville Cursive"/>
              <a:ea typeface="Cedarville Cursive"/>
              <a:cs typeface="Cedarville Cursive"/>
              <a:sym typeface="Cedarville Cursive"/>
            </a:endParaRPr>
          </a:p>
        </p:txBody>
      </p:sp>
      <p:sp>
        <p:nvSpPr>
          <p:cNvPr id="348" name="Google Shape;348;p26"/>
          <p:cNvSpPr txBox="1"/>
          <p:nvPr/>
        </p:nvSpPr>
        <p:spPr>
          <a:xfrm rot="-75417">
            <a:off x="8967388" y="797179"/>
            <a:ext cx="3355208" cy="4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solidFill>
                  <a:srgbClr val="666666"/>
                </a:solidFill>
                <a:latin typeface="Bad Script"/>
                <a:ea typeface="Bad Script"/>
                <a:cs typeface="Bad Script"/>
                <a:sym typeface="Bad Script"/>
              </a:rPr>
              <a:t>&lt;</a:t>
            </a:r>
            <a:r>
              <a:rPr lang="en" sz="16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 1 cts in 100 kg yr and 5 keV </a:t>
            </a:r>
            <a:endParaRPr sz="1600">
              <a:solidFill>
                <a:srgbClr val="666666"/>
              </a:solidFill>
              <a:latin typeface="Bad Script"/>
              <a:ea typeface="Bad Script"/>
              <a:cs typeface="Bad Script"/>
              <a:sym typeface="Bad Script"/>
            </a:endParaRPr>
          </a:p>
        </p:txBody>
      </p:sp>
      <p:sp>
        <p:nvSpPr>
          <p:cNvPr id="349" name="Google Shape;349;p26"/>
          <p:cNvSpPr txBox="1"/>
          <p:nvPr/>
        </p:nvSpPr>
        <p:spPr>
          <a:xfrm rot="-3541">
            <a:off x="6364099" y="5829761"/>
            <a:ext cx="3883603" cy="4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&gt; 2.3⋅10</a:t>
            </a:r>
            <a:r>
              <a:rPr lang="en" sz="1600" baseline="300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26 </a:t>
            </a:r>
            <a:r>
              <a:rPr lang="en" sz="16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yr for flat prior on m</a:t>
            </a:r>
            <a:r>
              <a:rPr lang="en" sz="1600" baseline="-250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bb</a:t>
            </a:r>
            <a:endParaRPr sz="1600" baseline="-25000">
              <a:solidFill>
                <a:srgbClr val="666666"/>
              </a:solidFill>
              <a:latin typeface="Cedarville Cursive"/>
              <a:ea typeface="Cedarville Cursive"/>
              <a:cs typeface="Cedarville Cursive"/>
              <a:sym typeface="Cedarville Cursive"/>
            </a:endParaRPr>
          </a:p>
        </p:txBody>
      </p:sp>
      <p:sp>
        <p:nvSpPr>
          <p:cNvPr id="350" name="Google Shape;350;p26"/>
          <p:cNvSpPr txBox="1"/>
          <p:nvPr/>
        </p:nvSpPr>
        <p:spPr>
          <a:xfrm>
            <a:off x="11569133" y="6353841"/>
            <a:ext cx="476000" cy="3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933">
                <a:latin typeface="Source Serif Pro"/>
                <a:ea typeface="Source Serif Pro"/>
                <a:cs typeface="Source Serif Pro"/>
                <a:sym typeface="Source Serif Pro"/>
              </a:rPr>
              <a:t>10</a:t>
            </a:r>
            <a:endParaRPr sz="933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pic>
        <p:nvPicPr>
          <p:cNvPr id="13" name="Google Shape;157;p15">
            <a:extLst>
              <a:ext uri="{FF2B5EF4-FFF2-40B4-BE49-F238E27FC236}">
                <a16:creationId xmlns:a16="http://schemas.microsoft.com/office/drawing/2014/main" id="{5341131C-0179-8E45-BEF6-FDFFB724FFBF}"/>
              </a:ext>
            </a:extLst>
          </p:cNvPr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9762" y="5761073"/>
            <a:ext cx="497201" cy="5363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58274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7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i="1"/>
              <a:t>Mass observables</a:t>
            </a:r>
            <a:endParaRPr i="1"/>
          </a:p>
        </p:txBody>
      </p:sp>
      <p:sp>
        <p:nvSpPr>
          <p:cNvPr id="357" name="Google Shape;357;p27"/>
          <p:cNvSpPr txBox="1"/>
          <p:nvPr/>
        </p:nvSpPr>
        <p:spPr>
          <a:xfrm>
            <a:off x="4710463" y="4841726"/>
            <a:ext cx="2886000" cy="4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67"/>
              </a:spcAft>
            </a:pPr>
            <a:r>
              <a:rPr lang="en" sz="1467" dirty="0">
                <a:latin typeface="Source Serif Pro"/>
                <a:ea typeface="Source Serif Pro"/>
                <a:cs typeface="Source Serif Pro"/>
                <a:sym typeface="Source Serif Pro"/>
              </a:rPr>
              <a:t>-&gt; GERDA: </a:t>
            </a:r>
            <a:r>
              <a:rPr lang="en" sz="1467" b="1" i="1" dirty="0">
                <a:latin typeface="Source Serif Pro"/>
                <a:ea typeface="Source Serif Pro"/>
                <a:cs typeface="Source Serif Pro"/>
                <a:sym typeface="Source Serif Pro"/>
              </a:rPr>
              <a:t>m</a:t>
            </a:r>
            <a:r>
              <a:rPr lang="en" sz="1467" b="1" i="1" baseline="-25000" dirty="0">
                <a:latin typeface="Source Serif Pro"/>
                <a:ea typeface="Source Serif Pro"/>
                <a:cs typeface="Source Serif Pro"/>
                <a:sym typeface="Source Serif Pro"/>
              </a:rPr>
              <a:t>ββ</a:t>
            </a:r>
            <a:r>
              <a:rPr lang="en" sz="1467" b="1" dirty="0">
                <a:latin typeface="Source Serif Pro"/>
                <a:ea typeface="Source Serif Pro"/>
                <a:cs typeface="Source Serif Pro"/>
                <a:sym typeface="Source Serif Pro"/>
              </a:rPr>
              <a:t> &lt; [0.08,0.18] eV</a:t>
            </a:r>
            <a:endParaRPr sz="1467" dirty="0"/>
          </a:p>
        </p:txBody>
      </p:sp>
      <p:sp>
        <p:nvSpPr>
          <p:cNvPr id="358" name="Google Shape;358;p27"/>
          <p:cNvSpPr txBox="1"/>
          <p:nvPr/>
        </p:nvSpPr>
        <p:spPr>
          <a:xfrm>
            <a:off x="1185487" y="4841726"/>
            <a:ext cx="2886000" cy="4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467" dirty="0">
                <a:latin typeface="Source Serif Pro"/>
                <a:ea typeface="Source Serif Pro"/>
                <a:cs typeface="Source Serif Pro"/>
                <a:sym typeface="Source Serif Pro"/>
              </a:rPr>
              <a:t>-&gt; </a:t>
            </a:r>
            <a:r>
              <a:rPr lang="en" sz="1467" dirty="0" err="1">
                <a:latin typeface="Source Serif Pro"/>
                <a:ea typeface="Source Serif Pro"/>
                <a:cs typeface="Source Serif Pro"/>
                <a:sym typeface="Source Serif Pro"/>
              </a:rPr>
              <a:t>Planck+BAO</a:t>
            </a:r>
            <a:r>
              <a:rPr lang="en" sz="1467" dirty="0">
                <a:latin typeface="Source Serif Pro"/>
                <a:ea typeface="Source Serif Pro"/>
                <a:cs typeface="Source Serif Pro"/>
                <a:sym typeface="Source Serif Pro"/>
              </a:rPr>
              <a:t>:   </a:t>
            </a:r>
            <a:r>
              <a:rPr lang="en" sz="1467" b="1" i="1" dirty="0" err="1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Σ</a:t>
            </a:r>
            <a:r>
              <a:rPr lang="en" sz="1467" b="1" dirty="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 &lt;  0.12 eV </a:t>
            </a:r>
            <a:br>
              <a:rPr lang="en" sz="1200" dirty="0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</a:br>
            <a:r>
              <a:rPr lang="en" sz="1333" dirty="0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-&gt; </a:t>
            </a:r>
            <a:r>
              <a:rPr lang="en" sz="933" dirty="0">
                <a:solidFill>
                  <a:srgbClr val="666666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[</a:t>
            </a:r>
            <a:r>
              <a:rPr lang="en" sz="933" dirty="0" err="1">
                <a:solidFill>
                  <a:srgbClr val="666666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Aghanim</a:t>
            </a:r>
            <a:r>
              <a:rPr lang="en" sz="933" dirty="0">
                <a:solidFill>
                  <a:srgbClr val="666666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et al., arXiv:1807.06209]</a:t>
            </a:r>
            <a:endParaRPr sz="933" dirty="0">
              <a:solidFill>
                <a:srgbClr val="666666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r>
              <a:rPr lang="en" sz="2400" dirty="0">
                <a:latin typeface="Source Serif Pro"/>
                <a:ea typeface="Source Serif Pro"/>
                <a:cs typeface="Source Serif Pro"/>
                <a:sym typeface="Source Serif Pro"/>
              </a:rPr>
              <a:t>  </a:t>
            </a:r>
            <a:endParaRPr sz="2400" dirty="0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359" name="Google Shape;359;p27"/>
          <p:cNvSpPr txBox="1"/>
          <p:nvPr/>
        </p:nvSpPr>
        <p:spPr>
          <a:xfrm>
            <a:off x="8064329" y="4841726"/>
            <a:ext cx="3308529" cy="4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 dirty="0">
                <a:latin typeface="Source Serif Pro"/>
                <a:ea typeface="Source Serif Pro"/>
                <a:cs typeface="Source Serif Pro"/>
                <a:sym typeface="Source Serif Pro"/>
              </a:rPr>
              <a:t>-&gt; </a:t>
            </a:r>
            <a:r>
              <a:rPr lang="en" sz="1467" dirty="0">
                <a:latin typeface="Source Serif Pro"/>
                <a:ea typeface="Source Serif Pro"/>
                <a:cs typeface="Source Serif Pro"/>
                <a:sym typeface="Source Serif Pro"/>
              </a:rPr>
              <a:t>KATRIN:</a:t>
            </a:r>
            <a:r>
              <a:rPr lang="en" sz="1467" b="1" dirty="0">
                <a:latin typeface="Source Serif Pro"/>
                <a:ea typeface="Source Serif Pro"/>
                <a:cs typeface="Source Serif Pro"/>
                <a:sym typeface="Source Serif Pro"/>
              </a:rPr>
              <a:t>  </a:t>
            </a:r>
            <a:r>
              <a:rPr lang="en" sz="1467" b="1" i="1" dirty="0">
                <a:latin typeface="Source Serif Pro"/>
                <a:ea typeface="Source Serif Pro"/>
                <a:cs typeface="Source Serif Pro"/>
                <a:sym typeface="Source Serif Pro"/>
              </a:rPr>
              <a:t>m</a:t>
            </a:r>
            <a:r>
              <a:rPr lang="en" sz="1467" b="1" i="1" baseline="-25000" dirty="0">
                <a:latin typeface="Source Serif Pro"/>
                <a:ea typeface="Source Serif Pro"/>
                <a:cs typeface="Source Serif Pro"/>
                <a:sym typeface="Source Serif Pro"/>
              </a:rPr>
              <a:t>β</a:t>
            </a:r>
            <a:r>
              <a:rPr lang="en" sz="1467" b="1" baseline="-25000" dirty="0"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" sz="1467" b="1" dirty="0">
                <a:latin typeface="Source Serif Pro"/>
                <a:ea typeface="Source Serif Pro"/>
                <a:cs typeface="Source Serif Pro"/>
                <a:sym typeface="Source Serif Pro"/>
              </a:rPr>
              <a:t> &lt;  0.8 eV  </a:t>
            </a:r>
            <a:r>
              <a:rPr lang="en-GB" sz="1100" dirty="0"/>
              <a:t>(90% CL)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666666"/>
                </a:solidFill>
              </a:rPr>
              <a:t>[Aker et al., Nature Phys. 18 (2022) 2, 160-166] </a:t>
            </a:r>
          </a:p>
          <a:p>
            <a:endParaRPr sz="933" dirty="0">
              <a:solidFill>
                <a:srgbClr val="666666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r>
              <a:rPr lang="en" sz="2400" dirty="0">
                <a:latin typeface="Source Serif Pro"/>
                <a:ea typeface="Source Serif Pro"/>
                <a:cs typeface="Source Serif Pro"/>
                <a:sym typeface="Source Serif Pro"/>
              </a:rPr>
              <a:t>  </a:t>
            </a:r>
            <a:endParaRPr sz="2400" dirty="0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grpSp>
        <p:nvGrpSpPr>
          <p:cNvPr id="360" name="Google Shape;360;p27"/>
          <p:cNvGrpSpPr/>
          <p:nvPr/>
        </p:nvGrpSpPr>
        <p:grpSpPr>
          <a:xfrm>
            <a:off x="6923803" y="128412"/>
            <a:ext cx="4017947" cy="1581616"/>
            <a:chOff x="5128754" y="282776"/>
            <a:chExt cx="3013460" cy="1186212"/>
          </a:xfrm>
        </p:grpSpPr>
        <p:sp>
          <p:nvSpPr>
            <p:cNvPr id="361" name="Google Shape;361;p27"/>
            <p:cNvSpPr txBox="1"/>
            <p:nvPr/>
          </p:nvSpPr>
          <p:spPr>
            <a:xfrm>
              <a:off x="6472751" y="282776"/>
              <a:ext cx="348000" cy="36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1600">
                  <a:latin typeface="Source Serif Pro"/>
                  <a:ea typeface="Source Serif Pro"/>
                  <a:cs typeface="Source Serif Pro"/>
                  <a:sym typeface="Source Serif Pro"/>
                </a:rPr>
                <a:t>e</a:t>
              </a:r>
              <a:r>
                <a:rPr lang="en" sz="1600" baseline="30000">
                  <a:latin typeface="Source Serif Pro"/>
                  <a:ea typeface="Source Serif Pro"/>
                  <a:cs typeface="Source Serif Pro"/>
                  <a:sym typeface="Source Serif Pro"/>
                </a:rPr>
                <a:t>-</a:t>
              </a:r>
              <a:endParaRPr sz="1600" baseline="30000">
                <a:latin typeface="Source Serif Pro"/>
                <a:ea typeface="Source Serif Pro"/>
                <a:cs typeface="Source Serif Pro"/>
                <a:sym typeface="Source Serif Pro"/>
              </a:endParaRPr>
            </a:p>
          </p:txBody>
        </p:sp>
        <p:grpSp>
          <p:nvGrpSpPr>
            <p:cNvPr id="362" name="Google Shape;362;p27"/>
            <p:cNvGrpSpPr/>
            <p:nvPr/>
          </p:nvGrpSpPr>
          <p:grpSpPr>
            <a:xfrm>
              <a:off x="5128754" y="470347"/>
              <a:ext cx="3013460" cy="998640"/>
              <a:chOff x="4875950" y="412301"/>
              <a:chExt cx="3013460" cy="998640"/>
            </a:xfrm>
          </p:grpSpPr>
          <p:sp>
            <p:nvSpPr>
              <p:cNvPr id="363" name="Google Shape;363;p27"/>
              <p:cNvSpPr txBox="1"/>
              <p:nvPr/>
            </p:nvSpPr>
            <p:spPr>
              <a:xfrm>
                <a:off x="4875950" y="519280"/>
                <a:ext cx="521700" cy="36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r>
                  <a:rPr lang="en" sz="1600" baseline="30000">
                    <a:latin typeface="Source Serif Pro"/>
                    <a:ea typeface="Source Serif Pro"/>
                    <a:cs typeface="Source Serif Pro"/>
                    <a:sym typeface="Source Serif Pro"/>
                  </a:rPr>
                  <a:t>76</a:t>
                </a:r>
                <a:r>
                  <a:rPr lang="en" sz="1600">
                    <a:latin typeface="Source Serif Pro"/>
                    <a:ea typeface="Source Serif Pro"/>
                    <a:cs typeface="Source Serif Pro"/>
                    <a:sym typeface="Source Serif Pro"/>
                  </a:rPr>
                  <a:t>Ge</a:t>
                </a:r>
                <a:endParaRPr sz="1600">
                  <a:latin typeface="Source Serif Pro"/>
                  <a:ea typeface="Source Serif Pro"/>
                  <a:cs typeface="Source Serif Pro"/>
                  <a:sym typeface="Source Serif Pro"/>
                </a:endParaRPr>
              </a:p>
            </p:txBody>
          </p:sp>
          <p:grpSp>
            <p:nvGrpSpPr>
              <p:cNvPr id="364" name="Google Shape;364;p27"/>
              <p:cNvGrpSpPr/>
              <p:nvPr/>
            </p:nvGrpSpPr>
            <p:grpSpPr>
              <a:xfrm>
                <a:off x="4889410" y="412301"/>
                <a:ext cx="3000000" cy="998640"/>
                <a:chOff x="4889410" y="412301"/>
                <a:chExt cx="3000000" cy="998640"/>
              </a:xfrm>
            </p:grpSpPr>
            <p:pic>
              <p:nvPicPr>
                <p:cNvPr id="365" name="Google Shape;365;p2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5302503" y="469099"/>
                  <a:ext cx="1669540" cy="5565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66" name="Google Shape;366;p27"/>
                <p:cNvSpPr txBox="1"/>
                <p:nvPr/>
              </p:nvSpPr>
              <p:spPr>
                <a:xfrm>
                  <a:off x="6666182" y="517806"/>
                  <a:ext cx="348000" cy="360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t" anchorCtr="0">
                  <a:noAutofit/>
                </a:bodyPr>
                <a:lstStyle/>
                <a:p>
                  <a:r>
                    <a:rPr lang="en" sz="1600">
                      <a:latin typeface="Source Serif Pro"/>
                      <a:ea typeface="Source Serif Pro"/>
                      <a:cs typeface="Source Serif Pro"/>
                      <a:sym typeface="Source Serif Pro"/>
                    </a:rPr>
                    <a:t>e</a:t>
                  </a:r>
                  <a:r>
                    <a:rPr lang="en" sz="1600" baseline="30000">
                      <a:latin typeface="Source Serif Pro"/>
                      <a:ea typeface="Source Serif Pro"/>
                      <a:cs typeface="Source Serif Pro"/>
                      <a:sym typeface="Source Serif Pro"/>
                    </a:rPr>
                    <a:t>-</a:t>
                  </a:r>
                  <a:endParaRPr sz="1600" baseline="30000">
                    <a:latin typeface="Source Serif Pro"/>
                    <a:ea typeface="Source Serif Pro"/>
                    <a:cs typeface="Source Serif Pro"/>
                    <a:sym typeface="Source Serif Pro"/>
                  </a:endParaRPr>
                </a:p>
              </p:txBody>
            </p:sp>
            <p:sp>
              <p:nvSpPr>
                <p:cNvPr id="367" name="Google Shape;367;p27"/>
                <p:cNvSpPr txBox="1"/>
                <p:nvPr/>
              </p:nvSpPr>
              <p:spPr>
                <a:xfrm>
                  <a:off x="6913424" y="804139"/>
                  <a:ext cx="474900" cy="360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t" anchorCtr="0">
                  <a:noAutofit/>
                </a:bodyPr>
                <a:lstStyle/>
                <a:p>
                  <a:r>
                    <a:rPr lang="en" sz="1600" baseline="30000">
                      <a:latin typeface="Source Serif Pro"/>
                      <a:ea typeface="Source Serif Pro"/>
                      <a:cs typeface="Source Serif Pro"/>
                      <a:sym typeface="Source Serif Pro"/>
                    </a:rPr>
                    <a:t>76</a:t>
                  </a:r>
                  <a:r>
                    <a:rPr lang="en" sz="1600">
                      <a:latin typeface="Source Serif Pro"/>
                      <a:ea typeface="Source Serif Pro"/>
                      <a:cs typeface="Source Serif Pro"/>
                      <a:sym typeface="Source Serif Pro"/>
                    </a:rPr>
                    <a:t>Se</a:t>
                  </a:r>
                  <a:endParaRPr sz="1600">
                    <a:latin typeface="Source Serif Pro"/>
                    <a:ea typeface="Source Serif Pro"/>
                    <a:cs typeface="Source Serif Pro"/>
                    <a:sym typeface="Source Serif Pro"/>
                  </a:endParaRPr>
                </a:p>
              </p:txBody>
            </p:sp>
            <p:sp>
              <p:nvSpPr>
                <p:cNvPr id="368" name="Google Shape;368;p27"/>
                <p:cNvSpPr txBox="1"/>
                <p:nvPr/>
              </p:nvSpPr>
              <p:spPr>
                <a:xfrm>
                  <a:off x="6103490" y="517810"/>
                  <a:ext cx="521700" cy="360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t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100"/>
                  </a:pPr>
                  <a:r>
                    <a:rPr lang="en" sz="1600">
                      <a:solidFill>
                        <a:srgbClr val="0000FF"/>
                      </a:solidFill>
                      <a:latin typeface="Source Serif Pro"/>
                      <a:ea typeface="Source Serif Pro"/>
                      <a:cs typeface="Source Serif Pro"/>
                      <a:sym typeface="Source Serif Pro"/>
                    </a:rPr>
                    <a:t>ν=ν</a:t>
                  </a:r>
                  <a:endParaRPr sz="1600">
                    <a:solidFill>
                      <a:srgbClr val="0000FF"/>
                    </a:solidFill>
                    <a:latin typeface="Source Serif Pro"/>
                    <a:ea typeface="Source Serif Pro"/>
                    <a:cs typeface="Source Serif Pro"/>
                    <a:sym typeface="Source Serif Pro"/>
                  </a:endParaRPr>
                </a:p>
              </p:txBody>
            </p:sp>
            <p:sp>
              <p:nvSpPr>
                <p:cNvPr id="369" name="Google Shape;369;p27"/>
                <p:cNvSpPr txBox="1"/>
                <p:nvPr/>
              </p:nvSpPr>
              <p:spPr>
                <a:xfrm>
                  <a:off x="6267586" y="412301"/>
                  <a:ext cx="285300" cy="319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t" anchorCtr="0">
                  <a:noAutofit/>
                </a:bodyPr>
                <a:lstStyle/>
                <a:p>
                  <a:r>
                    <a:rPr lang="en" sz="1600">
                      <a:solidFill>
                        <a:srgbClr val="0000FF"/>
                      </a:solidFill>
                      <a:latin typeface="Source Serif Pro"/>
                      <a:ea typeface="Source Serif Pro"/>
                      <a:cs typeface="Source Serif Pro"/>
                      <a:sym typeface="Source Serif Pro"/>
                    </a:rPr>
                    <a:t>_</a:t>
                  </a:r>
                  <a:endParaRPr sz="1600">
                    <a:solidFill>
                      <a:srgbClr val="0000FF"/>
                    </a:solidFill>
                    <a:latin typeface="Source Serif Pro"/>
                    <a:ea typeface="Source Serif Pro"/>
                    <a:cs typeface="Source Serif Pro"/>
                    <a:sym typeface="Source Serif Pro"/>
                  </a:endParaRPr>
                </a:p>
              </p:txBody>
            </p:sp>
            <p:sp>
              <p:nvSpPr>
                <p:cNvPr id="370" name="Google Shape;370;p27"/>
                <p:cNvSpPr txBox="1"/>
                <p:nvPr/>
              </p:nvSpPr>
              <p:spPr>
                <a:xfrm>
                  <a:off x="4889410" y="838241"/>
                  <a:ext cx="3000000" cy="572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t" anchorCtr="0">
                  <a:noAutofit/>
                </a:bodyPr>
                <a:lstStyle/>
                <a:p>
                  <a:pPr>
                    <a:lnSpc>
                      <a:spcPct val="113000"/>
                    </a:lnSpc>
                    <a:spcAft>
                      <a:spcPts val="1067"/>
                    </a:spcAft>
                  </a:pPr>
                  <a:r>
                    <a:rPr lang="en" sz="1467">
                      <a:solidFill>
                        <a:srgbClr val="FF0000"/>
                      </a:solidFill>
                      <a:latin typeface="Source Serif Pro"/>
                      <a:ea typeface="Source Serif Pro"/>
                      <a:cs typeface="Source Serif Pro"/>
                      <a:sym typeface="Source Serif Pro"/>
                    </a:rPr>
                    <a:t>NME</a:t>
                  </a:r>
                  <a:r>
                    <a:rPr lang="en" sz="1467">
                      <a:latin typeface="Source Serif Pro"/>
                      <a:ea typeface="Source Serif Pro"/>
                      <a:cs typeface="Source Serif Pro"/>
                      <a:sym typeface="Source Serif Pro"/>
                    </a:rPr>
                    <a:t> uncertainty </a:t>
                  </a:r>
                  <a:br>
                    <a:rPr lang="en" sz="1333">
                      <a:latin typeface="Source Serif Pro"/>
                      <a:ea typeface="Source Serif Pro"/>
                      <a:cs typeface="Source Serif Pro"/>
                      <a:sym typeface="Source Serif Pro"/>
                    </a:rPr>
                  </a:br>
                  <a:r>
                    <a:rPr lang="en" sz="933">
                      <a:solidFill>
                        <a:srgbClr val="666666"/>
                      </a:solidFill>
                      <a:latin typeface="Source Serif Pro"/>
                      <a:ea typeface="Source Serif Pro"/>
                      <a:cs typeface="Source Serif Pro"/>
                      <a:sym typeface="Source Serif Pro"/>
                    </a:rPr>
                    <a:t>[Engel, Menéndez, Rept.Prog.Phys. 80 (2017) no.4, 046301]</a:t>
                  </a:r>
                  <a:endParaRPr sz="933">
                    <a:solidFill>
                      <a:srgbClr val="666666"/>
                    </a:solidFill>
                    <a:latin typeface="Source Serif Pro"/>
                    <a:ea typeface="Source Serif Pro"/>
                    <a:cs typeface="Source Serif Pro"/>
                    <a:sym typeface="Source Serif Pro"/>
                  </a:endParaRPr>
                </a:p>
              </p:txBody>
            </p:sp>
          </p:grpSp>
        </p:grpSp>
      </p:grpSp>
      <p:sp>
        <p:nvSpPr>
          <p:cNvPr id="371" name="Google Shape;371;p27"/>
          <p:cNvSpPr txBox="1"/>
          <p:nvPr/>
        </p:nvSpPr>
        <p:spPr>
          <a:xfrm>
            <a:off x="865805" y="1141571"/>
            <a:ext cx="582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3000"/>
              </a:lnSpc>
              <a:spcAft>
                <a:spcPts val="1067"/>
              </a:spcAft>
            </a:pPr>
            <a:r>
              <a:rPr lang="en" sz="1467">
                <a:latin typeface="Source Serif Pro"/>
                <a:ea typeface="Source Serif Pro"/>
                <a:cs typeface="Source Serif Pro"/>
                <a:sym typeface="Source Serif Pro"/>
              </a:rPr>
              <a:t>three flavour oscillation parameters from</a:t>
            </a:r>
            <a:r>
              <a:rPr lang="en" sz="1333"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" sz="933">
                <a:solidFill>
                  <a:srgbClr val="666666"/>
                </a:solidFill>
                <a:highlight>
                  <a:schemeClr val="lt1"/>
                </a:highlight>
                <a:latin typeface="Source Serif Pro"/>
                <a:ea typeface="Source Serif Pro"/>
                <a:cs typeface="Source Serif Pro"/>
                <a:sym typeface="Source Serif Pro"/>
              </a:rPr>
              <a:t>[Esteban et al., JHEP 09 (2020) 178</a:t>
            </a:r>
            <a:r>
              <a:rPr lang="en" sz="933">
                <a:solidFill>
                  <a:srgbClr val="666666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]</a:t>
            </a:r>
            <a:endParaRPr sz="933">
              <a:solidFill>
                <a:srgbClr val="666666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372" name="Google Shape;372;p27"/>
          <p:cNvSpPr txBox="1"/>
          <p:nvPr/>
        </p:nvSpPr>
        <p:spPr>
          <a:xfrm rot="1518">
            <a:off x="4494196" y="5099230"/>
            <a:ext cx="4611087" cy="420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100" dirty="0" err="1">
                <a:solidFill>
                  <a:srgbClr val="666666"/>
                </a:solidFill>
                <a:latin typeface="Bad Script"/>
                <a:ea typeface="Bad Script"/>
                <a:cs typeface="Bad Script"/>
                <a:sym typeface="Bad Script"/>
              </a:rPr>
              <a:t>K</a:t>
            </a:r>
            <a:r>
              <a:rPr lang="en" sz="1100" dirty="0" err="1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am</a:t>
            </a:r>
            <a:r>
              <a:rPr lang="en" sz="1100" dirty="0" err="1">
                <a:solidFill>
                  <a:srgbClr val="666666"/>
                </a:solidFill>
                <a:latin typeface="Bad Script"/>
                <a:ea typeface="Bad Script"/>
                <a:cs typeface="Bad Script"/>
                <a:sym typeface="Bad Script"/>
              </a:rPr>
              <a:t>LAND</a:t>
            </a:r>
            <a:r>
              <a:rPr lang="en" sz="1100" dirty="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-</a:t>
            </a:r>
            <a:r>
              <a:rPr lang="en" sz="1100" dirty="0">
                <a:solidFill>
                  <a:srgbClr val="666666"/>
                </a:solidFill>
                <a:latin typeface="Bad Script"/>
                <a:ea typeface="Bad Script"/>
                <a:cs typeface="Bad Script"/>
                <a:sym typeface="Bad Script"/>
              </a:rPr>
              <a:t>Z</a:t>
            </a:r>
            <a:r>
              <a:rPr lang="en" sz="1100" dirty="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en: </a:t>
            </a:r>
            <a:r>
              <a:rPr lang="en" sz="1200" dirty="0">
                <a:solidFill>
                  <a:srgbClr val="666666"/>
                </a:solidFill>
                <a:latin typeface="Bad Script"/>
                <a:ea typeface="Bad Script"/>
                <a:cs typeface="Bad Script"/>
                <a:sym typeface="Bad Script"/>
              </a:rPr>
              <a:t>&lt;</a:t>
            </a:r>
            <a:r>
              <a:rPr lang="en" sz="1200" dirty="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 [0.05</a:t>
            </a:r>
            <a:r>
              <a:rPr lang="en" sz="1200" dirty="0">
                <a:solidFill>
                  <a:srgbClr val="666666"/>
                </a:solidFill>
                <a:latin typeface="Bad Script"/>
                <a:ea typeface="Bad Script"/>
                <a:cs typeface="Bad Script"/>
                <a:sym typeface="Bad Script"/>
              </a:rPr>
              <a:t>,</a:t>
            </a:r>
            <a:r>
              <a:rPr lang="en" sz="1200" dirty="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0.23] eV, </a:t>
            </a:r>
            <a:r>
              <a:rPr lang="en" sz="1100" dirty="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C</a:t>
            </a:r>
            <a:r>
              <a:rPr lang="en" sz="1100" dirty="0">
                <a:solidFill>
                  <a:srgbClr val="666666"/>
                </a:solidFill>
                <a:latin typeface="Bad Script"/>
                <a:ea typeface="Bad Script"/>
                <a:cs typeface="Bad Script"/>
                <a:sym typeface="Bad Script"/>
              </a:rPr>
              <a:t>U</a:t>
            </a:r>
            <a:r>
              <a:rPr lang="en" sz="1100" dirty="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OR</a:t>
            </a:r>
            <a:r>
              <a:rPr lang="en" sz="1100" dirty="0">
                <a:solidFill>
                  <a:srgbClr val="666666"/>
                </a:solidFill>
                <a:latin typeface="Bad Script"/>
                <a:ea typeface="Bad Script"/>
                <a:cs typeface="Bad Script"/>
                <a:sym typeface="Bad Script"/>
              </a:rPr>
              <a:t>E</a:t>
            </a:r>
            <a:r>
              <a:rPr lang="en" sz="1100" dirty="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:</a:t>
            </a:r>
            <a:r>
              <a:rPr lang="en" sz="1200" dirty="0">
                <a:solidFill>
                  <a:srgbClr val="666666"/>
                </a:solidFill>
                <a:latin typeface="Bad Script"/>
                <a:ea typeface="Bad Script"/>
                <a:cs typeface="Bad Script"/>
                <a:sym typeface="Bad Script"/>
              </a:rPr>
              <a:t>&lt;</a:t>
            </a:r>
            <a:r>
              <a:rPr lang="en" sz="1200" dirty="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 [0.07</a:t>
            </a:r>
            <a:r>
              <a:rPr lang="en" sz="1200" dirty="0">
                <a:solidFill>
                  <a:srgbClr val="666666"/>
                </a:solidFill>
                <a:latin typeface="Bad Script"/>
                <a:ea typeface="Bad Script"/>
                <a:cs typeface="Bad Script"/>
                <a:sym typeface="Bad Script"/>
              </a:rPr>
              <a:t>,</a:t>
            </a:r>
            <a:r>
              <a:rPr lang="en" sz="1200" dirty="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0.34] eV</a:t>
            </a:r>
            <a:endParaRPr sz="1200" dirty="0">
              <a:solidFill>
                <a:srgbClr val="666666"/>
              </a:solidFill>
              <a:latin typeface="Cedarville Cursive"/>
              <a:ea typeface="Cedarville Cursive"/>
              <a:cs typeface="Cedarville Cursive"/>
              <a:sym typeface="Cedarville Cursive"/>
            </a:endParaRPr>
          </a:p>
        </p:txBody>
      </p:sp>
      <p:sp>
        <p:nvSpPr>
          <p:cNvPr id="373" name="Google Shape;373;p27"/>
          <p:cNvSpPr txBox="1"/>
          <p:nvPr/>
        </p:nvSpPr>
        <p:spPr>
          <a:xfrm>
            <a:off x="318833" y="5413561"/>
            <a:ext cx="9963200" cy="12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14856">
              <a:lnSpc>
                <a:spcPct val="115000"/>
              </a:lnSpc>
              <a:buSzPts val="1300"/>
              <a:buFont typeface="Source Serif Pro"/>
              <a:buChar char="●"/>
            </a:pPr>
            <a:r>
              <a:rPr lang="en" sz="1600" dirty="0">
                <a:latin typeface="Source Serif Pro"/>
                <a:ea typeface="Source Serif Pro"/>
                <a:cs typeface="Source Serif Pro"/>
                <a:sym typeface="Source Serif Pro"/>
              </a:rPr>
              <a:t>given “standard” assumptions 0νββ decay searches constrain </a:t>
            </a:r>
            <a:r>
              <a:rPr lang="en" sz="1600" b="1" dirty="0">
                <a:latin typeface="Source Serif Pro"/>
                <a:ea typeface="Source Serif Pro"/>
                <a:cs typeface="Source Serif Pro"/>
                <a:sym typeface="Source Serif Pro"/>
              </a:rPr>
              <a:t>neutrino mass </a:t>
            </a:r>
            <a:endParaRPr sz="1600" b="1" dirty="0"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609585" indent="-40639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200"/>
              <a:buFont typeface="Source Serif Pro"/>
              <a:buChar char="●"/>
            </a:pPr>
            <a:r>
              <a:rPr lang="en" sz="1600" b="1" dirty="0">
                <a:latin typeface="Source Serif Pro"/>
                <a:ea typeface="Source Serif Pro"/>
                <a:cs typeface="Source Serif Pro"/>
                <a:sym typeface="Source Serif Pro"/>
              </a:rPr>
              <a:t>interplay</a:t>
            </a:r>
            <a:r>
              <a:rPr lang="en" sz="1600" dirty="0">
                <a:latin typeface="Source Serif Pro"/>
                <a:ea typeface="Source Serif Pro"/>
                <a:cs typeface="Source Serif Pro"/>
                <a:sym typeface="Source Serif Pro"/>
              </a:rPr>
              <a:t> with cosmology / direct mass measurements</a:t>
            </a:r>
            <a:br>
              <a:rPr lang="en" sz="1600" dirty="0">
                <a:latin typeface="Source Serif Pro"/>
                <a:ea typeface="Source Serif Pro"/>
                <a:cs typeface="Source Serif Pro"/>
                <a:sym typeface="Source Serif Pro"/>
              </a:rPr>
            </a:br>
            <a:r>
              <a:rPr lang="en" sz="933" dirty="0">
                <a:solidFill>
                  <a:srgbClr val="666666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[Science 365 (2019) 1445]</a:t>
            </a:r>
            <a:endParaRPr sz="933" dirty="0">
              <a:solidFill>
                <a:srgbClr val="666666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374" name="Google Shape;374;p27"/>
          <p:cNvSpPr txBox="1"/>
          <p:nvPr/>
        </p:nvSpPr>
        <p:spPr>
          <a:xfrm rot="-708">
            <a:off x="5984245" y="5826460"/>
            <a:ext cx="5825200" cy="5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 dirty="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-&gt;  </a:t>
            </a:r>
            <a:r>
              <a:rPr lang="en" sz="1600" dirty="0" err="1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m</a:t>
            </a:r>
            <a:r>
              <a:rPr lang="en" sz="1600" baseline="-25000" dirty="0" err="1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light</a:t>
            </a:r>
            <a:r>
              <a:rPr lang="en" sz="1600" dirty="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 </a:t>
            </a:r>
            <a:r>
              <a:rPr lang="en" sz="1600" dirty="0">
                <a:solidFill>
                  <a:srgbClr val="666666"/>
                </a:solidFill>
                <a:latin typeface="Bad Script"/>
                <a:ea typeface="Bad Script"/>
                <a:cs typeface="Bad Script"/>
                <a:sym typeface="Bad Script"/>
              </a:rPr>
              <a:t>&lt;</a:t>
            </a:r>
            <a:r>
              <a:rPr lang="en" sz="1600" dirty="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 [0.1</a:t>
            </a:r>
            <a:r>
              <a:rPr lang="en" sz="1600" dirty="0">
                <a:solidFill>
                  <a:srgbClr val="666666"/>
                </a:solidFill>
                <a:latin typeface="Bad Script"/>
                <a:ea typeface="Bad Script"/>
                <a:cs typeface="Bad Script"/>
                <a:sym typeface="Bad Script"/>
              </a:rPr>
              <a:t>,</a:t>
            </a:r>
            <a:r>
              <a:rPr lang="en" sz="1600" dirty="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0.5] eV</a:t>
            </a:r>
            <a:r>
              <a:rPr lang="en" sz="1600" dirty="0">
                <a:solidFill>
                  <a:srgbClr val="666666"/>
                </a:solidFill>
                <a:latin typeface="Bad Script"/>
                <a:ea typeface="Bad Script"/>
                <a:cs typeface="Bad Script"/>
                <a:sym typeface="Bad Script"/>
              </a:rPr>
              <a:t>,</a:t>
            </a:r>
            <a:r>
              <a:rPr lang="en" sz="1600" dirty="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  sum </a:t>
            </a:r>
            <a:r>
              <a:rPr lang="en" sz="1600" dirty="0">
                <a:solidFill>
                  <a:srgbClr val="666666"/>
                </a:solidFill>
                <a:latin typeface="Bad Script"/>
                <a:ea typeface="Bad Script"/>
                <a:cs typeface="Bad Script"/>
                <a:sym typeface="Bad Script"/>
              </a:rPr>
              <a:t>&lt;</a:t>
            </a:r>
            <a:r>
              <a:rPr lang="en" sz="1600" dirty="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 [0.2</a:t>
            </a:r>
            <a:r>
              <a:rPr lang="en" sz="1600" dirty="0">
                <a:solidFill>
                  <a:srgbClr val="666666"/>
                </a:solidFill>
                <a:latin typeface="Bad Script"/>
                <a:ea typeface="Bad Script"/>
                <a:cs typeface="Bad Script"/>
                <a:sym typeface="Bad Script"/>
              </a:rPr>
              <a:t>,</a:t>
            </a:r>
            <a:r>
              <a:rPr lang="en" sz="1600" dirty="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1.5] eV</a:t>
            </a:r>
            <a:r>
              <a:rPr lang="en" sz="1600" dirty="0">
                <a:solidFill>
                  <a:srgbClr val="666666"/>
                </a:solidFill>
                <a:latin typeface="Bad Script"/>
                <a:ea typeface="Bad Script"/>
                <a:cs typeface="Bad Script"/>
                <a:sym typeface="Bad Script"/>
              </a:rPr>
              <a:t>,</a:t>
            </a:r>
            <a:r>
              <a:rPr lang="en" sz="1600" dirty="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  m</a:t>
            </a:r>
            <a:r>
              <a:rPr lang="en" sz="1600" baseline="-25000" dirty="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b</a:t>
            </a:r>
            <a:r>
              <a:rPr lang="en" sz="1600" dirty="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 </a:t>
            </a:r>
            <a:r>
              <a:rPr lang="en" sz="1600" dirty="0">
                <a:solidFill>
                  <a:srgbClr val="666666"/>
                </a:solidFill>
                <a:latin typeface="Bad Script"/>
                <a:ea typeface="Bad Script"/>
                <a:cs typeface="Bad Script"/>
                <a:sym typeface="Bad Script"/>
              </a:rPr>
              <a:t>&lt;</a:t>
            </a:r>
            <a:r>
              <a:rPr lang="en" sz="1600" dirty="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 [0.1</a:t>
            </a:r>
            <a:r>
              <a:rPr lang="en" sz="1600" dirty="0">
                <a:solidFill>
                  <a:srgbClr val="666666"/>
                </a:solidFill>
                <a:latin typeface="Bad Script"/>
                <a:ea typeface="Bad Script"/>
                <a:cs typeface="Bad Script"/>
                <a:sym typeface="Bad Script"/>
              </a:rPr>
              <a:t>,</a:t>
            </a:r>
            <a:r>
              <a:rPr lang="en" sz="1600" dirty="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0.5] eV</a:t>
            </a:r>
            <a:endParaRPr sz="1600" dirty="0">
              <a:solidFill>
                <a:srgbClr val="666666"/>
              </a:solidFill>
              <a:latin typeface="Cedarville Cursive"/>
              <a:ea typeface="Cedarville Cursive"/>
              <a:cs typeface="Cedarville Cursive"/>
              <a:sym typeface="Cedarville Cursive"/>
            </a:endParaRPr>
          </a:p>
        </p:txBody>
      </p:sp>
      <p:sp>
        <p:nvSpPr>
          <p:cNvPr id="375" name="Google Shape;375;p27"/>
          <p:cNvSpPr txBox="1"/>
          <p:nvPr/>
        </p:nvSpPr>
        <p:spPr>
          <a:xfrm>
            <a:off x="11569133" y="6353841"/>
            <a:ext cx="476000" cy="3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933">
                <a:latin typeface="Source Serif Pro"/>
                <a:ea typeface="Source Serif Pro"/>
                <a:cs typeface="Source Serif Pro"/>
                <a:sym typeface="Source Serif Pro"/>
              </a:rPr>
              <a:t>11</a:t>
            </a:r>
            <a:endParaRPr sz="933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F2DE747-C291-D7E3-2FB8-8983D165E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45" y="1617224"/>
            <a:ext cx="10720292" cy="330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6803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28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" b="69"/>
          <a:stretch/>
        </p:blipFill>
        <p:spPr>
          <a:xfrm>
            <a:off x="426720" y="1490539"/>
            <a:ext cx="9790179" cy="3395856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28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i="1" dirty="0"/>
              <a:t>GERDA: first quasi background-free experiment</a:t>
            </a:r>
            <a:endParaRPr i="1" dirty="0"/>
          </a:p>
        </p:txBody>
      </p:sp>
      <p:sp>
        <p:nvSpPr>
          <p:cNvPr id="382" name="Google Shape;382;p28"/>
          <p:cNvSpPr txBox="1"/>
          <p:nvPr/>
        </p:nvSpPr>
        <p:spPr>
          <a:xfrm>
            <a:off x="318833" y="4916767"/>
            <a:ext cx="9963200" cy="12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06390">
              <a:lnSpc>
                <a:spcPct val="115000"/>
              </a:lnSpc>
              <a:buSzPts val="1200"/>
              <a:buFont typeface="Source Serif Pro"/>
              <a:buChar char="●"/>
            </a:pPr>
            <a:r>
              <a:rPr lang="en" sz="1600" dirty="0">
                <a:latin typeface="Source Serif Pro"/>
                <a:ea typeface="Source Serif Pro"/>
                <a:cs typeface="Source Serif Pro"/>
                <a:sym typeface="Source Serif Pro"/>
              </a:rPr>
              <a:t>GERDA has finished successfully</a:t>
            </a:r>
            <a:endParaRPr sz="1600" dirty="0"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609585" indent="-406390">
              <a:lnSpc>
                <a:spcPct val="115000"/>
              </a:lnSpc>
              <a:spcBef>
                <a:spcPts val="1067"/>
              </a:spcBef>
              <a:buSzPts val="1200"/>
              <a:buFont typeface="Source Serif Pro"/>
              <a:buChar char="●"/>
            </a:pPr>
            <a:r>
              <a:rPr lang="en" sz="1600" b="1" dirty="0">
                <a:latin typeface="Source Serif Pro"/>
                <a:ea typeface="Source Serif Pro"/>
                <a:cs typeface="Source Serif Pro"/>
                <a:sym typeface="Source Serif Pro"/>
              </a:rPr>
              <a:t>no signal found</a:t>
            </a:r>
            <a:endParaRPr sz="1600" dirty="0"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609585" indent="-406390">
              <a:lnSpc>
                <a:spcPct val="115000"/>
              </a:lnSpc>
              <a:spcBef>
                <a:spcPts val="1067"/>
              </a:spcBef>
              <a:spcAft>
                <a:spcPts val="1067"/>
              </a:spcAft>
              <a:buSzPts val="1200"/>
              <a:buFont typeface="Source Serif Pro"/>
              <a:buChar char="●"/>
            </a:pPr>
            <a:r>
              <a:rPr lang="en" sz="1600" dirty="0">
                <a:latin typeface="Source Serif Pro"/>
                <a:ea typeface="Source Serif Pro"/>
                <a:cs typeface="Source Serif Pro"/>
                <a:sym typeface="Source Serif Pro"/>
              </a:rPr>
              <a:t>further results (2</a:t>
            </a:r>
            <a:r>
              <a:rPr lang="en" sz="1600" dirty="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νββ decay, BSM physics)</a:t>
            </a:r>
            <a:endParaRPr sz="1600" dirty="0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383" name="Google Shape;383;p28"/>
          <p:cNvSpPr txBox="1"/>
          <p:nvPr/>
        </p:nvSpPr>
        <p:spPr>
          <a:xfrm rot="-1086110">
            <a:off x="4853974" y="2051441"/>
            <a:ext cx="2828389" cy="44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“background-free” scaling</a:t>
            </a:r>
            <a:endParaRPr sz="1600">
              <a:solidFill>
                <a:srgbClr val="666666"/>
              </a:solidFill>
              <a:latin typeface="Bad Script"/>
              <a:ea typeface="Bad Script"/>
              <a:cs typeface="Bad Script"/>
              <a:sym typeface="Bad Script"/>
            </a:endParaRPr>
          </a:p>
        </p:txBody>
      </p:sp>
      <p:sp>
        <p:nvSpPr>
          <p:cNvPr id="384" name="Google Shape;384;p28"/>
          <p:cNvSpPr/>
          <p:nvPr/>
        </p:nvSpPr>
        <p:spPr>
          <a:xfrm>
            <a:off x="9801718" y="1069063"/>
            <a:ext cx="1490399" cy="683959"/>
          </a:xfrm>
          <a:custGeom>
            <a:avLst/>
            <a:gdLst/>
            <a:ahLst/>
            <a:cxnLst/>
            <a:rect l="l" t="t" r="r" b="b"/>
            <a:pathLst>
              <a:path w="33618" h="16473" extrusionOk="0">
                <a:moveTo>
                  <a:pt x="0" y="16473"/>
                </a:moveTo>
                <a:cubicBezTo>
                  <a:pt x="12107" y="13449"/>
                  <a:pt x="21778" y="3943"/>
                  <a:pt x="33618" y="0"/>
                </a:cubicBezTo>
              </a:path>
            </a:pathLst>
          </a:custGeom>
          <a:noFill/>
          <a:ln w="9525" cap="flat" cmpd="sng">
            <a:solidFill>
              <a:srgbClr val="999999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85" name="Google Shape;385;p28"/>
          <p:cNvSpPr txBox="1"/>
          <p:nvPr/>
        </p:nvSpPr>
        <p:spPr>
          <a:xfrm rot="-1086552">
            <a:off x="10672069" y="529203"/>
            <a:ext cx="1001193" cy="44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solidFill>
                  <a:srgbClr val="666666"/>
                </a:solidFill>
                <a:latin typeface="Bad Script"/>
                <a:ea typeface="Bad Script"/>
                <a:cs typeface="Bad Script"/>
                <a:sym typeface="Bad Script"/>
              </a:rPr>
              <a:t>LEGEND</a:t>
            </a:r>
            <a:endParaRPr sz="1600">
              <a:solidFill>
                <a:srgbClr val="666666"/>
              </a:solidFill>
              <a:latin typeface="Bad Script"/>
              <a:ea typeface="Bad Script"/>
              <a:cs typeface="Bad Script"/>
              <a:sym typeface="Bad Script"/>
            </a:endParaRPr>
          </a:p>
        </p:txBody>
      </p:sp>
      <p:sp>
        <p:nvSpPr>
          <p:cNvPr id="386" name="Google Shape;386;p28"/>
          <p:cNvSpPr/>
          <p:nvPr/>
        </p:nvSpPr>
        <p:spPr>
          <a:xfrm>
            <a:off x="11096313" y="973662"/>
            <a:ext cx="354167" cy="239033"/>
          </a:xfrm>
          <a:custGeom>
            <a:avLst/>
            <a:gdLst/>
            <a:ahLst/>
            <a:cxnLst/>
            <a:rect l="l" t="t" r="r" b="b"/>
            <a:pathLst>
              <a:path w="10625" h="7171" extrusionOk="0">
                <a:moveTo>
                  <a:pt x="0" y="1456"/>
                </a:moveTo>
                <a:cubicBezTo>
                  <a:pt x="3474" y="1456"/>
                  <a:pt x="8868" y="-1651"/>
                  <a:pt x="10421" y="1456"/>
                </a:cubicBezTo>
                <a:cubicBezTo>
                  <a:pt x="11626" y="3866"/>
                  <a:pt x="6611" y="5266"/>
                  <a:pt x="4706" y="7171"/>
                </a:cubicBezTo>
              </a:path>
            </a:pathLst>
          </a:cu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7" name="Google Shape;387;p28"/>
          <p:cNvSpPr/>
          <p:nvPr/>
        </p:nvSpPr>
        <p:spPr>
          <a:xfrm rot="-351299">
            <a:off x="10240419" y="2584021"/>
            <a:ext cx="1705699" cy="800212"/>
          </a:xfrm>
          <a:prstGeom prst="verticalScroll">
            <a:avLst>
              <a:gd name="adj" fmla="val 12500"/>
            </a:avLst>
          </a:prstGeom>
          <a:solidFill>
            <a:srgbClr val="FFF7E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1333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  &lt;10</a:t>
            </a:r>
            <a:r>
              <a:rPr lang="en" sz="1333" baseline="3000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-3</a:t>
            </a:r>
            <a:r>
              <a:rPr lang="en" sz="1333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 cts/(keV·kg·yr) </a:t>
            </a:r>
            <a:endParaRPr sz="1333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r>
              <a:rPr lang="en" sz="1333">
                <a:latin typeface="Caveat"/>
                <a:ea typeface="Caveat"/>
                <a:cs typeface="Caveat"/>
                <a:sym typeface="Caveat"/>
              </a:rPr>
              <a:t>        &gt; 100 kg·yr</a:t>
            </a:r>
            <a:endParaRPr sz="1333" b="1">
              <a:latin typeface="Caveat"/>
              <a:ea typeface="Caveat"/>
              <a:cs typeface="Caveat"/>
              <a:sym typeface="Caveat"/>
            </a:endParaRPr>
          </a:p>
          <a:p>
            <a:pPr>
              <a:buClr>
                <a:srgbClr val="000000"/>
              </a:buClr>
              <a:buSzPts val="1100"/>
            </a:pPr>
            <a:r>
              <a:rPr lang="en" sz="1333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           &gt; 10</a:t>
            </a:r>
            <a:r>
              <a:rPr lang="en" sz="1333" baseline="3000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26</a:t>
            </a:r>
            <a:r>
              <a:rPr lang="en" sz="1333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 yr    </a:t>
            </a:r>
            <a:endParaRPr sz="1333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88" name="Google Shape;388;p28"/>
          <p:cNvSpPr txBox="1"/>
          <p:nvPr/>
        </p:nvSpPr>
        <p:spPr>
          <a:xfrm rot="-130353">
            <a:off x="11519426" y="2531177"/>
            <a:ext cx="263789" cy="40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333">
                <a:solidFill>
                  <a:srgbClr val="13AC00"/>
                </a:solidFill>
                <a:latin typeface="Nunito"/>
                <a:ea typeface="Nunito"/>
                <a:cs typeface="Nunito"/>
                <a:sym typeface="Nunito"/>
              </a:rPr>
              <a:t>✔</a:t>
            </a:r>
            <a:endParaRPr sz="1333">
              <a:solidFill>
                <a:srgbClr val="13AC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89" name="Google Shape;389;p28"/>
          <p:cNvSpPr txBox="1"/>
          <p:nvPr/>
        </p:nvSpPr>
        <p:spPr>
          <a:xfrm rot="-130353">
            <a:off x="11274478" y="2957272"/>
            <a:ext cx="263789" cy="40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333">
                <a:solidFill>
                  <a:srgbClr val="13AC00"/>
                </a:solidFill>
                <a:latin typeface="Nunito"/>
                <a:ea typeface="Nunito"/>
                <a:cs typeface="Nunito"/>
                <a:sym typeface="Nunito"/>
              </a:rPr>
              <a:t>✔</a:t>
            </a:r>
            <a:endParaRPr sz="1333">
              <a:solidFill>
                <a:srgbClr val="13AC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90" name="Google Shape;390;p28"/>
          <p:cNvSpPr txBox="1"/>
          <p:nvPr/>
        </p:nvSpPr>
        <p:spPr>
          <a:xfrm>
            <a:off x="2391388" y="3908769"/>
            <a:ext cx="38900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933">
                <a:solidFill>
                  <a:srgbClr val="666666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[Phys.Rev.Lett. 111 (2013) 12, 122503]</a:t>
            </a:r>
            <a:endParaRPr sz="933">
              <a:solidFill>
                <a:srgbClr val="666666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391" name="Google Shape;391;p28"/>
          <p:cNvSpPr txBox="1"/>
          <p:nvPr/>
        </p:nvSpPr>
        <p:spPr>
          <a:xfrm>
            <a:off x="4103565" y="3363433"/>
            <a:ext cx="27692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933">
                <a:solidFill>
                  <a:srgbClr val="666666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[Phys.Rev.Lett. 120 (2018) 13, 132503]</a:t>
            </a:r>
            <a:endParaRPr sz="933">
              <a:solidFill>
                <a:srgbClr val="666666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392" name="Google Shape;392;p28"/>
          <p:cNvSpPr txBox="1"/>
          <p:nvPr/>
        </p:nvSpPr>
        <p:spPr>
          <a:xfrm>
            <a:off x="6574029" y="2573101"/>
            <a:ext cx="1702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933">
                <a:solidFill>
                  <a:srgbClr val="666666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[Science 365 (2019) 1445]</a:t>
            </a:r>
            <a:endParaRPr sz="933">
              <a:solidFill>
                <a:srgbClr val="666666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393" name="Google Shape;393;p28"/>
          <p:cNvSpPr txBox="1"/>
          <p:nvPr/>
        </p:nvSpPr>
        <p:spPr>
          <a:xfrm>
            <a:off x="3240260" y="3627647"/>
            <a:ext cx="1702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933">
                <a:solidFill>
                  <a:srgbClr val="666666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[Nature 544 (2017) 47]</a:t>
            </a:r>
            <a:endParaRPr sz="933">
              <a:solidFill>
                <a:srgbClr val="666666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394" name="Google Shape;394;p28"/>
          <p:cNvSpPr txBox="1"/>
          <p:nvPr/>
        </p:nvSpPr>
        <p:spPr>
          <a:xfrm>
            <a:off x="7717531" y="1769320"/>
            <a:ext cx="25400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933" dirty="0">
                <a:solidFill>
                  <a:srgbClr val="666666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[</a:t>
            </a:r>
            <a:r>
              <a:rPr lang="en-US" sz="1000" dirty="0"/>
              <a:t>Phys. Rev. Lett. </a:t>
            </a:r>
          </a:p>
          <a:p>
            <a:pPr algn="r"/>
            <a:r>
              <a:rPr lang="en-US" sz="1000" dirty="0"/>
              <a:t>125, 252502 (2020)</a:t>
            </a:r>
            <a:r>
              <a:rPr lang="en" sz="933" dirty="0">
                <a:solidFill>
                  <a:srgbClr val="666666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]</a:t>
            </a:r>
            <a:endParaRPr sz="933" dirty="0">
              <a:solidFill>
                <a:srgbClr val="666666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395" name="Google Shape;395;p28"/>
          <p:cNvSpPr txBox="1"/>
          <p:nvPr/>
        </p:nvSpPr>
        <p:spPr>
          <a:xfrm rot="-130353">
            <a:off x="11285088" y="2773298"/>
            <a:ext cx="263789" cy="40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333">
                <a:solidFill>
                  <a:srgbClr val="13AC00"/>
                </a:solidFill>
                <a:latin typeface="Nunito"/>
                <a:ea typeface="Nunito"/>
                <a:cs typeface="Nunito"/>
                <a:sym typeface="Nunito"/>
              </a:rPr>
              <a:t>✔</a:t>
            </a:r>
            <a:endParaRPr sz="1333">
              <a:solidFill>
                <a:srgbClr val="13AC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96" name="Google Shape;396;p28"/>
          <p:cNvSpPr txBox="1"/>
          <p:nvPr/>
        </p:nvSpPr>
        <p:spPr>
          <a:xfrm rot="-3196">
            <a:off x="10862567" y="3245191"/>
            <a:ext cx="1290800" cy="6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 all goals </a:t>
            </a:r>
            <a:br>
              <a:rPr lang="en" sz="16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</a:br>
            <a:r>
              <a:rPr lang="en" sz="16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surpassed</a:t>
            </a:r>
            <a:endParaRPr sz="1600">
              <a:solidFill>
                <a:srgbClr val="666666"/>
              </a:solidFill>
              <a:latin typeface="Cedarville Cursive"/>
              <a:ea typeface="Cedarville Cursive"/>
              <a:cs typeface="Cedarville Cursive"/>
              <a:sym typeface="Cedarville Cursive"/>
            </a:endParaRPr>
          </a:p>
        </p:txBody>
      </p:sp>
      <p:sp>
        <p:nvSpPr>
          <p:cNvPr id="397" name="Google Shape;397;p28"/>
          <p:cNvSpPr txBox="1"/>
          <p:nvPr/>
        </p:nvSpPr>
        <p:spPr>
          <a:xfrm rot="-3262">
            <a:off x="3995551" y="4887052"/>
            <a:ext cx="7165603" cy="6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 first experiment with sensitivity beyond 10</a:t>
            </a:r>
            <a:r>
              <a:rPr lang="en" sz="1600" baseline="300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26 </a:t>
            </a:r>
            <a:r>
              <a:rPr lang="en" sz="160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yr </a:t>
            </a:r>
            <a:endParaRPr sz="1600">
              <a:solidFill>
                <a:srgbClr val="666666"/>
              </a:solidFill>
              <a:latin typeface="Cedarville Cursive"/>
              <a:ea typeface="Cedarville Cursive"/>
              <a:cs typeface="Cedarville Cursive"/>
              <a:sym typeface="Cedarville Cursive"/>
            </a:endParaRPr>
          </a:p>
        </p:txBody>
      </p:sp>
      <p:sp>
        <p:nvSpPr>
          <p:cNvPr id="398" name="Google Shape;398;p28"/>
          <p:cNvSpPr txBox="1"/>
          <p:nvPr/>
        </p:nvSpPr>
        <p:spPr>
          <a:xfrm rot="-3153">
            <a:off x="2458566" y="5316435"/>
            <a:ext cx="4361201" cy="5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 dirty="0">
                <a:solidFill>
                  <a:srgbClr val="666666"/>
                </a:solidFill>
                <a:latin typeface="Cedarville Cursive"/>
                <a:ea typeface="Cedarville Cursive"/>
                <a:cs typeface="Cedarville Cursive"/>
                <a:sym typeface="Cedarville Cursive"/>
              </a:rPr>
              <a:t>-&gt; “no neutrinos not found”</a:t>
            </a:r>
            <a:endParaRPr sz="1600" dirty="0">
              <a:solidFill>
                <a:srgbClr val="666666"/>
              </a:solidFill>
              <a:latin typeface="Cedarville Cursive"/>
              <a:ea typeface="Cedarville Cursive"/>
              <a:cs typeface="Cedarville Cursive"/>
              <a:sym typeface="Cedarville Cursive"/>
            </a:endParaRPr>
          </a:p>
        </p:txBody>
      </p:sp>
      <p:sp>
        <p:nvSpPr>
          <p:cNvPr id="399" name="Google Shape;399;p28"/>
          <p:cNvSpPr txBox="1"/>
          <p:nvPr/>
        </p:nvSpPr>
        <p:spPr>
          <a:xfrm>
            <a:off x="11569133" y="6353841"/>
            <a:ext cx="476000" cy="3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933">
                <a:latin typeface="Source Serif Pro"/>
                <a:ea typeface="Source Serif Pro"/>
                <a:cs typeface="Source Serif Pro"/>
                <a:sym typeface="Source Serif Pro"/>
              </a:rPr>
              <a:t>12</a:t>
            </a:r>
            <a:endParaRPr sz="933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D74D1CC2-DF93-AB4D-9626-FBCE4A0082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0561" y="5393286"/>
            <a:ext cx="6066364" cy="10710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203195" indent="0">
              <a:buNone/>
            </a:pPr>
            <a:r>
              <a:rPr lang="en-US" sz="800" u="sng" dirty="0"/>
              <a:t>Recent publications: </a:t>
            </a:r>
          </a:p>
          <a:p>
            <a:pPr marL="203195" indent="0">
              <a:buNone/>
            </a:pPr>
            <a:r>
              <a:rPr lang="en-US" sz="800" dirty="0"/>
              <a:t>Final Results of GERDA on the Search for </a:t>
            </a:r>
            <a:r>
              <a:rPr lang="en-US" sz="800" dirty="0" err="1"/>
              <a:t>Neutrinoless</a:t>
            </a:r>
            <a:r>
              <a:rPr lang="en-US" sz="800" dirty="0"/>
              <a:t> Double-</a:t>
            </a:r>
            <a:r>
              <a:rPr lang="el-GR" sz="800" dirty="0"/>
              <a:t>β </a:t>
            </a:r>
            <a:r>
              <a:rPr lang="en-US" sz="800" dirty="0"/>
              <a:t>Decay, </a:t>
            </a:r>
            <a:r>
              <a:rPr lang="en-US" sz="800" b="1" dirty="0"/>
              <a:t>Phys. Rev. Lett. </a:t>
            </a:r>
            <a:r>
              <a:rPr lang="en-US" sz="800" dirty="0"/>
              <a:t>125, 252502 (2020) </a:t>
            </a:r>
          </a:p>
          <a:p>
            <a:pPr marL="203195" indent="0">
              <a:buNone/>
            </a:pPr>
            <a:r>
              <a:rPr lang="en-US" sz="800" dirty="0"/>
              <a:t>The first search for bosonic super-WIMPs with masses up to 1 MeV/c2 with GERDA , </a:t>
            </a:r>
            <a:r>
              <a:rPr lang="en-US" sz="800" b="1" dirty="0"/>
              <a:t>Phys. Rev. Lett</a:t>
            </a:r>
            <a:r>
              <a:rPr lang="en-US" sz="800" dirty="0"/>
              <a:t>. 125 (2020) 011801     </a:t>
            </a:r>
          </a:p>
          <a:p>
            <a:pPr marL="203195" indent="0">
              <a:buNone/>
            </a:pPr>
            <a:r>
              <a:rPr lang="en-US" sz="800" dirty="0"/>
              <a:t>Modeling of GERDA Phase II data , </a:t>
            </a:r>
            <a:r>
              <a:rPr lang="en-US" sz="800" b="1" dirty="0"/>
              <a:t>J .High </a:t>
            </a:r>
            <a:r>
              <a:rPr lang="en-US" sz="800" b="1" dirty="0" err="1"/>
              <a:t>Energ</a:t>
            </a:r>
            <a:r>
              <a:rPr lang="en-US" sz="800" b="1" dirty="0"/>
              <a:t>. Phys</a:t>
            </a:r>
            <a:r>
              <a:rPr lang="en-US" sz="800" dirty="0"/>
              <a:t>. 2020, 139 (2020)             </a:t>
            </a:r>
          </a:p>
          <a:p>
            <a:pPr marL="203195" indent="0">
              <a:buNone/>
            </a:pPr>
            <a:r>
              <a:rPr lang="en-US" sz="800" dirty="0"/>
              <a:t>Probing </a:t>
            </a:r>
            <a:r>
              <a:rPr lang="en-US" sz="800" dirty="0" err="1"/>
              <a:t>Majorana</a:t>
            </a:r>
            <a:r>
              <a:rPr lang="en-US" sz="800" dirty="0"/>
              <a:t> neutrinos with double-</a:t>
            </a:r>
            <a:r>
              <a:rPr lang="el-GR" sz="800" dirty="0"/>
              <a:t>β </a:t>
            </a:r>
            <a:r>
              <a:rPr lang="en-US" sz="800" dirty="0"/>
              <a:t>decay, </a:t>
            </a:r>
            <a:r>
              <a:rPr lang="en-US" sz="800" b="1" dirty="0"/>
              <a:t>Science 365</a:t>
            </a:r>
            <a:r>
              <a:rPr lang="en-US" sz="800" dirty="0"/>
              <a:t>, 1445 (2019); </a:t>
            </a:r>
          </a:p>
          <a:p>
            <a:pPr marL="203195" indent="0">
              <a:buNone/>
            </a:pPr>
            <a:r>
              <a:rPr lang="en-US" sz="800" dirty="0"/>
              <a:t>Improved Limit on </a:t>
            </a:r>
            <a:r>
              <a:rPr lang="en-US" sz="800" dirty="0" err="1"/>
              <a:t>Neutrinoless</a:t>
            </a:r>
            <a:r>
              <a:rPr lang="en-US" sz="800" dirty="0"/>
              <a:t> Double-</a:t>
            </a:r>
            <a:r>
              <a:rPr lang="el-GR" sz="800" dirty="0"/>
              <a:t>β </a:t>
            </a:r>
            <a:r>
              <a:rPr lang="en-US" sz="800" dirty="0"/>
              <a:t>Decay of 76Ge from GERDA Phase II, </a:t>
            </a:r>
            <a:r>
              <a:rPr lang="en-US" sz="800" b="1" dirty="0"/>
              <a:t>Phys. Rev. Lett.</a:t>
            </a:r>
            <a:r>
              <a:rPr lang="en-US" sz="800" dirty="0"/>
              <a:t> 120 (2018) 132503    </a:t>
            </a:r>
          </a:p>
          <a:p>
            <a:pPr marL="203195" indent="0">
              <a:buNone/>
            </a:pPr>
            <a:r>
              <a:rPr lang="en-US" sz="800" dirty="0"/>
              <a:t>Background-free search for </a:t>
            </a:r>
            <a:r>
              <a:rPr lang="en-US" sz="800" dirty="0" err="1"/>
              <a:t>neutrinoless</a:t>
            </a:r>
            <a:r>
              <a:rPr lang="en-US" sz="800" dirty="0"/>
              <a:t> double-</a:t>
            </a:r>
            <a:r>
              <a:rPr lang="el-GR" sz="800" dirty="0"/>
              <a:t>β </a:t>
            </a:r>
            <a:r>
              <a:rPr lang="en-US" sz="800" dirty="0"/>
              <a:t>decay of 76Ge with GERDA, </a:t>
            </a:r>
            <a:r>
              <a:rPr lang="en-US" sz="800" b="1" dirty="0"/>
              <a:t>Nature</a:t>
            </a:r>
            <a:r>
              <a:rPr lang="en-US" sz="800" dirty="0"/>
              <a:t> 544 (2017)    </a:t>
            </a:r>
          </a:p>
          <a:p>
            <a:pPr marL="203195" indent="0">
              <a:buNone/>
            </a:pPr>
            <a:r>
              <a:rPr lang="en-US" sz="800" dirty="0"/>
              <a:t>More at https://</a:t>
            </a:r>
            <a:r>
              <a:rPr lang="en-US" sz="800" dirty="0" err="1"/>
              <a:t>www.mpi-hd.mpg.de</a:t>
            </a:r>
            <a:r>
              <a:rPr lang="en-US" sz="800" dirty="0"/>
              <a:t>/</a:t>
            </a:r>
            <a:r>
              <a:rPr lang="en-US" sz="800" dirty="0" err="1"/>
              <a:t>gerda</a:t>
            </a:r>
            <a:r>
              <a:rPr lang="en-US" sz="800" dirty="0"/>
              <a:t>/public/index-</a:t>
            </a:r>
            <a:r>
              <a:rPr lang="en-US" sz="800" dirty="0" err="1"/>
              <a:t>pubgall.html</a:t>
            </a:r>
            <a:endParaRPr lang="en-US" sz="8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93F01F4-56E5-7A4F-A535-A07A3D2FE2B9}"/>
              </a:ext>
            </a:extLst>
          </p:cNvPr>
          <p:cNvSpPr txBox="1"/>
          <p:nvPr/>
        </p:nvSpPr>
        <p:spPr>
          <a:xfrm>
            <a:off x="2971515" y="1041710"/>
            <a:ext cx="4493538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Light" panose="020B0403020202020204" pitchFamily="34" charset="0"/>
              </a:rPr>
              <a:t>novel Ge detectors &amp; </a:t>
            </a:r>
            <a:r>
              <a:rPr lang="en-US" dirty="0" err="1">
                <a:latin typeface="Helvetica Light" panose="020B0403020202020204" pitchFamily="34" charset="0"/>
              </a:rPr>
              <a:t>LAr</a:t>
            </a:r>
            <a:r>
              <a:rPr lang="en-US" dirty="0">
                <a:latin typeface="Helvetica Light" panose="020B0403020202020204" pitchFamily="34" charset="0"/>
              </a:rPr>
              <a:t> instrumentation </a:t>
            </a:r>
          </a:p>
        </p:txBody>
      </p:sp>
      <p:sp>
        <p:nvSpPr>
          <p:cNvPr id="4" name="Geschweifte Klammer links 3">
            <a:extLst>
              <a:ext uri="{FF2B5EF4-FFF2-40B4-BE49-F238E27FC236}">
                <a16:creationId xmlns:a16="http://schemas.microsoft.com/office/drawing/2014/main" id="{B0E3C0A3-0AEA-2146-9305-0248FBA3B55E}"/>
              </a:ext>
            </a:extLst>
          </p:cNvPr>
          <p:cNvSpPr/>
          <p:nvPr/>
        </p:nvSpPr>
        <p:spPr>
          <a:xfrm rot="16200000">
            <a:off x="5042700" y="-516055"/>
            <a:ext cx="173123" cy="2889535"/>
          </a:xfrm>
          <a:prstGeom prst="lef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225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data_fit_result_9BEGe-dataset.pdf" descr="data_fit_result_9BEGe-dataset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92" y="2339673"/>
            <a:ext cx="6550311" cy="3286834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02" name="We obtained the half-life of 76Ge   decay:   = ( 2.022   0.041) 1021 yr"/>
              <p:cNvSpPr txBox="1">
                <a:spLocks noGrp="1"/>
              </p:cNvSpPr>
              <p:nvPr>
                <p:ph type="body" idx="21"/>
              </p:nvPr>
            </p:nvSpPr>
            <p:spPr>
              <a:xfrm>
                <a:off x="609600" y="856149"/>
                <a:ext cx="10972801" cy="592877"/>
              </a:xfrm>
              <a:prstGeom prst="rect">
                <a:avLst/>
              </a:prstGeom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>
                <a:normAutofit fontScale="85000" lnSpcReduction="20000"/>
              </a:bodyPr>
              <a:lstStyle/>
              <a:p>
                <a:pPr>
                  <a:defRPr sz="4300" spc="-42"/>
                </a:pPr>
                <a:r>
                  <a:rPr baseline="31999" dirty="0"/>
                  <a:t>76</a:t>
                </a:r>
                <a:r>
                  <a:rPr dirty="0"/>
                  <a:t>Ge </a:t>
                </a:r>
                <a14:m>
                  <m:oMath xmlns:m="http://schemas.openxmlformats.org/officeDocument/2006/math">
                    <m:r>
                      <a:rPr sz="2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sz="2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𝜈𝛽𝛽</m:t>
                    </m:r>
                  </m:oMath>
                </a14:m>
                <a:r>
                  <a:rPr dirty="0"/>
                  <a:t> decay: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sz="277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27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f>
                          <m:fPr>
                            <m:type m:val="lin"/>
                            <m:ctrlPr>
                              <a:rPr sz="277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277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sz="2775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  <m:sup>
                        <m:r>
                          <a:rPr sz="27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sz="2775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p>
                    </m:sSubSup>
                  </m:oMath>
                </a14:m>
                <a:r>
                  <a:rPr dirty="0"/>
                  <a:t> = ( 2.022 </a:t>
                </a:r>
                <a14:m>
                  <m:oMath xmlns:m="http://schemas.openxmlformats.org/officeDocument/2006/math">
                    <m:r>
                      <a:rPr sz="3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dirty="0"/>
                  <a:t> 0.041) 10</a:t>
                </a:r>
                <a:r>
                  <a:rPr baseline="31999" dirty="0"/>
                  <a:t>21</a:t>
                </a:r>
                <a:r>
                  <a:rPr dirty="0"/>
                  <a:t> </a:t>
                </a:r>
                <a:r>
                  <a:rPr dirty="0" err="1"/>
                  <a:t>yr</a:t>
                </a:r>
                <a:endParaRPr dirty="0"/>
              </a:p>
            </p:txBody>
          </p:sp>
        </mc:Choice>
        <mc:Fallback>
          <p:sp>
            <p:nvSpPr>
              <p:cNvPr id="402" name="We obtained the half-life of 76Ge   decay:   = ( 2.022   0.041) 1021 yr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21"/>
              </p:nvPr>
            </p:nvSpPr>
            <p:spPr>
              <a:xfrm>
                <a:off x="609600" y="856149"/>
                <a:ext cx="10972801" cy="592877"/>
              </a:xfrm>
              <a:prstGeom prst="rect">
                <a:avLst/>
              </a:prstGeom>
              <a:blipFill>
                <a:blip r:embed="rId3"/>
                <a:stretch>
                  <a:fillRect t="-35417" b="-100000"/>
                </a:stretch>
              </a:blipFill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3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5939758" y="6185853"/>
            <a:ext cx="312484" cy="3787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39</a:t>
            </a:fld>
            <a:endParaRPr/>
          </a:p>
        </p:txBody>
      </p:sp>
      <p:sp>
        <p:nvSpPr>
          <p:cNvPr id="406" name="Preliminary"/>
          <p:cNvSpPr txBox="1"/>
          <p:nvPr/>
        </p:nvSpPr>
        <p:spPr>
          <a:xfrm>
            <a:off x="5845194" y="3607872"/>
            <a:ext cx="966609" cy="205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825500">
              <a:lnSpc>
                <a:spcPct val="100000"/>
              </a:lnSpc>
              <a:defRPr sz="2000" spc="-19">
                <a:solidFill>
                  <a:schemeClr val="accent5">
                    <a:hueOff val="-65973"/>
                    <a:satOff val="18050"/>
                    <a:lumOff val="-15912"/>
                  </a:schemeClr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rPr sz="1000"/>
              <a:t>Preliminary</a:t>
            </a:r>
          </a:p>
        </p:txBody>
      </p:sp>
      <p:sp>
        <p:nvSpPr>
          <p:cNvPr id="407" name="GERDA 2022"/>
          <p:cNvSpPr txBox="1"/>
          <p:nvPr/>
        </p:nvSpPr>
        <p:spPr>
          <a:xfrm rot="16200000">
            <a:off x="6304359" y="4418722"/>
            <a:ext cx="661921" cy="159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825500">
              <a:lnSpc>
                <a:spcPct val="100000"/>
              </a:lnSpc>
              <a:defRPr sz="1400" spc="-14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rPr sz="700"/>
              <a:t>GERDA 2022</a:t>
            </a:r>
          </a:p>
        </p:txBody>
      </p:sp>
      <p:grpSp>
        <p:nvGrpSpPr>
          <p:cNvPr id="414" name="Gruppieren"/>
          <p:cNvGrpSpPr/>
          <p:nvPr/>
        </p:nvGrpSpPr>
        <p:grpSpPr>
          <a:xfrm>
            <a:off x="7014897" y="2436190"/>
            <a:ext cx="4567504" cy="3093800"/>
            <a:chOff x="-1" y="0"/>
            <a:chExt cx="7125794" cy="4795056"/>
          </a:xfrm>
        </p:grpSpPr>
        <p:grpSp>
          <p:nvGrpSpPr>
            <p:cNvPr id="412" name="Gruppieren"/>
            <p:cNvGrpSpPr/>
            <p:nvPr/>
          </p:nvGrpSpPr>
          <p:grpSpPr>
            <a:xfrm>
              <a:off x="-1" y="0"/>
              <a:ext cx="7125794" cy="4795056"/>
              <a:chOff x="0" y="0"/>
              <a:chExt cx="7125792" cy="4795055"/>
            </a:xfrm>
          </p:grpSpPr>
          <p:pic>
            <p:nvPicPr>
              <p:cNvPr id="409" name="ge76_halflife_measurements.pdf" descr="ge76_halflife_measurements.pd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7112092" cy="479505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10" name="Preliminary"/>
              <p:cNvSpPr txBox="1"/>
              <p:nvPr/>
            </p:nvSpPr>
            <p:spPr>
              <a:xfrm>
                <a:off x="5192573" y="3512820"/>
                <a:ext cx="1933219" cy="4103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5400" tIns="25400" rIns="25400" bIns="25400" numCol="1" anchor="ctr">
                <a:spAutoFit/>
              </a:bodyPr>
              <a:lstStyle>
                <a:lvl1pPr defTabSz="825500">
                  <a:lnSpc>
                    <a:spcPct val="100000"/>
                  </a:lnSpc>
                  <a:defRPr sz="2000" spc="-19">
                    <a:solidFill>
                      <a:schemeClr val="accent5">
                        <a:hueOff val="-65973"/>
                        <a:satOff val="18050"/>
                        <a:lumOff val="-15912"/>
                      </a:schemeClr>
                    </a:solidFill>
                    <a:latin typeface="Graphik Semibold"/>
                    <a:ea typeface="Graphik Semibold"/>
                    <a:cs typeface="Graphik Semibold"/>
                    <a:sym typeface="Graphik Semibold"/>
                  </a:defRPr>
                </a:lvl1pPr>
              </a:lstStyle>
              <a:p>
                <a:r>
                  <a:rPr sz="1000"/>
                  <a:t>Preliminary</a:t>
                </a:r>
              </a:p>
            </p:txBody>
          </p:sp>
          <p:sp>
            <p:nvSpPr>
              <p:cNvPr id="411" name="GERDA 2022"/>
              <p:cNvSpPr txBox="1"/>
              <p:nvPr/>
            </p:nvSpPr>
            <p:spPr>
              <a:xfrm>
                <a:off x="1334081" y="174240"/>
                <a:ext cx="1323843" cy="3180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5400" tIns="25400" rIns="25400" bIns="25400" numCol="1" anchor="ctr">
                <a:spAutoFit/>
              </a:bodyPr>
              <a:lstStyle>
                <a:lvl1pPr defTabSz="825500">
                  <a:lnSpc>
                    <a:spcPct val="100000"/>
                  </a:lnSpc>
                  <a:defRPr sz="1400" spc="-14">
                    <a:latin typeface="Graphik"/>
                    <a:ea typeface="Graphik"/>
                    <a:cs typeface="Graphik"/>
                    <a:sym typeface="Graphik"/>
                  </a:defRPr>
                </a:lvl1pPr>
              </a:lstStyle>
              <a:p>
                <a:r>
                  <a:rPr sz="700"/>
                  <a:t>GERDA 2022</a:t>
                </a:r>
              </a:p>
            </p:txBody>
          </p:sp>
        </p:grpSp>
        <p:sp>
          <p:nvSpPr>
            <p:cNvPr id="413" name="Rechteck"/>
            <p:cNvSpPr/>
            <p:nvPr/>
          </p:nvSpPr>
          <p:spPr>
            <a:xfrm>
              <a:off x="4717775" y="300210"/>
              <a:ext cx="688468" cy="30176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565150"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  <a:endParaRPr sz="1600"/>
            </a:p>
          </p:txBody>
        </p:sp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266973">
            <a:off x="1933850" y="3167725"/>
            <a:ext cx="2914100" cy="22751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537101" flipV="1">
            <a:off x="7592826" y="3176117"/>
            <a:ext cx="2914100" cy="22751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900" y="3307773"/>
            <a:ext cx="647700" cy="235527"/>
          </a:xfrm>
          <a:prstGeom prst="rect">
            <a:avLst/>
          </a:prstGeom>
        </p:spPr>
      </p:pic>
      <p:cxnSp>
        <p:nvCxnSpPr>
          <p:cNvPr id="6" name="Straight Arrow Connector 5"/>
          <p:cNvCxnSpPr>
            <a:endCxn id="9" idx="3"/>
          </p:cNvCxnSpPr>
          <p:nvPr/>
        </p:nvCxnSpPr>
        <p:spPr>
          <a:xfrm>
            <a:off x="3975100" y="3390900"/>
            <a:ext cx="5016500" cy="34636"/>
          </a:xfrm>
          <a:prstGeom prst="straightConnector1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4100" y="2768600"/>
            <a:ext cx="355600" cy="5264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826500" y="3873500"/>
            <a:ext cx="415498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FFFFF"/>
                </a:solidFill>
              </a:rPr>
              <a:t>e</a:t>
            </a:r>
            <a:r>
              <a:rPr lang="de-DE" dirty="0">
                <a:solidFill>
                  <a:srgbClr val="FFFFFF"/>
                </a:solidFill>
              </a:rPr>
              <a:t>+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2465" y="3592036"/>
            <a:ext cx="108635" cy="2814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97500" y="2976540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ν</a:t>
            </a:r>
            <a:r>
              <a:rPr lang="de-DE" baseline="-25000" dirty="0" err="1"/>
              <a:t>e</a:t>
            </a:r>
            <a:r>
              <a:rPr lang="de-DE" baseline="-25000" dirty="0"/>
              <a:t> </a:t>
            </a:r>
            <a:r>
              <a:rPr lang="de-DE" dirty="0" err="1"/>
              <a:t>identical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ν</a:t>
            </a:r>
            <a:r>
              <a:rPr lang="de-DE" baseline="-25000" dirty="0" err="1"/>
              <a:t>e</a:t>
            </a:r>
            <a:endParaRPr lang="de-DE" dirty="0"/>
          </a:p>
        </p:txBody>
      </p:sp>
      <p:sp>
        <p:nvSpPr>
          <p:cNvPr id="15" name="Title Placeholder 1"/>
          <p:cNvSpPr txBox="1">
            <a:spLocks/>
          </p:cNvSpPr>
          <p:nvPr/>
        </p:nvSpPr>
        <p:spPr>
          <a:xfrm>
            <a:off x="1524000" y="-6090"/>
            <a:ext cx="9144000" cy="8215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1955 Ray Davis: Attempt to detect the antineutrinos from a nuclear </a:t>
            </a:r>
            <a:r>
              <a:rPr lang="en-US" dirty="0" err="1"/>
              <a:t>neactor</a:t>
            </a:r>
            <a:r>
              <a:rPr lang="en-US" dirty="0"/>
              <a:t> by the </a:t>
            </a:r>
          </a:p>
          <a:p>
            <a:pPr algn="r"/>
            <a:r>
              <a:rPr lang="en-US" baseline="30000" dirty="0"/>
              <a:t>37</a:t>
            </a:r>
            <a:r>
              <a:rPr lang="en-US" dirty="0"/>
              <a:t>Cl (anti-</a:t>
            </a:r>
            <a:r>
              <a:rPr lang="en-US" dirty="0" err="1"/>
              <a:t>ν</a:t>
            </a:r>
            <a:r>
              <a:rPr lang="en-US" dirty="0"/>
              <a:t>, e</a:t>
            </a:r>
            <a:r>
              <a:rPr lang="en-US" baseline="30000" dirty="0"/>
              <a:t>−</a:t>
            </a:r>
            <a:r>
              <a:rPr lang="en-US" dirty="0"/>
              <a:t>) </a:t>
            </a:r>
            <a:r>
              <a:rPr lang="en-US" baseline="30000" dirty="0"/>
              <a:t>37</a:t>
            </a:r>
            <a:r>
              <a:rPr lang="en-US" dirty="0"/>
              <a:t>Ar reaction - </a:t>
            </a:r>
          </a:p>
          <a:p>
            <a:pPr algn="r"/>
            <a:r>
              <a:rPr lang="en-US" dirty="0"/>
              <a:t>are neutrinos and anti-neutrinos identical particles?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84521" y="1319937"/>
            <a:ext cx="2654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Source: Anti-Neutrinos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nuclear</a:t>
            </a:r>
            <a:r>
              <a:rPr lang="de-DE" dirty="0"/>
              <a:t> </a:t>
            </a:r>
            <a:r>
              <a:rPr lang="de-DE" dirty="0" err="1"/>
              <a:t>reactor</a:t>
            </a:r>
            <a:r>
              <a:rPr lang="de-DE" dirty="0"/>
              <a:t> </a:t>
            </a:r>
            <a:r>
              <a:rPr lang="de-DE" dirty="0" err="1"/>
              <a:t>core</a:t>
            </a:r>
            <a:endParaRPr lang="de-DE" dirty="0"/>
          </a:p>
        </p:txBody>
      </p:sp>
      <p:sp>
        <p:nvSpPr>
          <p:cNvPr id="19" name="TextBox 18"/>
          <p:cNvSpPr txBox="1"/>
          <p:nvPr/>
        </p:nvSpPr>
        <p:spPr>
          <a:xfrm>
            <a:off x="7664450" y="1294537"/>
            <a:ext cx="2654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Detection</a:t>
            </a:r>
            <a:r>
              <a:rPr lang="de-DE" dirty="0"/>
              <a:t> via </a:t>
            </a:r>
            <a:r>
              <a:rPr lang="de-DE" dirty="0" err="1"/>
              <a:t>capture</a:t>
            </a:r>
            <a:r>
              <a:rPr lang="de-DE" dirty="0"/>
              <a:t> on </a:t>
            </a:r>
            <a:r>
              <a:rPr lang="de-DE" dirty="0" err="1"/>
              <a:t>bound</a:t>
            </a:r>
            <a:r>
              <a:rPr lang="de-DE" dirty="0"/>
              <a:t> </a:t>
            </a:r>
            <a:r>
              <a:rPr lang="de-DE" b="1" dirty="0" err="1"/>
              <a:t>neutrons</a:t>
            </a:r>
            <a:r>
              <a:rPr lang="de-DE" b="1" dirty="0"/>
              <a:t> </a:t>
            </a:r>
            <a:r>
              <a:rPr lang="de-DE" dirty="0"/>
              <a:t>(Cl)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900" y="2768600"/>
            <a:ext cx="317500" cy="36830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117249" y="1953567"/>
            <a:ext cx="2076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ν</a:t>
            </a:r>
            <a:r>
              <a:rPr lang="de-DE" baseline="-25000" dirty="0" err="1"/>
              <a:t>e</a:t>
            </a:r>
            <a:r>
              <a:rPr lang="de-DE" dirty="0"/>
              <a:t> + „</a:t>
            </a:r>
            <a:r>
              <a:rPr lang="de-DE" b="1" dirty="0" err="1">
                <a:solidFill>
                  <a:srgbClr val="FF0000"/>
                </a:solidFill>
              </a:rPr>
              <a:t>n</a:t>
            </a:r>
            <a:r>
              <a:rPr lang="de-DE" dirty="0"/>
              <a:t>“ </a:t>
            </a:r>
            <a:r>
              <a:rPr lang="de-DE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de-DE" dirty="0">
                <a:sym typeface="Wingdings"/>
              </a:rPr>
              <a:t> „p“ + </a:t>
            </a:r>
            <a:r>
              <a:rPr lang="de-DE" dirty="0" err="1">
                <a:sym typeface="Wingdings"/>
              </a:rPr>
              <a:t>e</a:t>
            </a:r>
            <a:r>
              <a:rPr lang="de-DE" dirty="0">
                <a:sym typeface="Wingdings"/>
              </a:rPr>
              <a:t> </a:t>
            </a:r>
            <a:r>
              <a:rPr lang="de-DE" baseline="30000" dirty="0">
                <a:sym typeface="Wingdings"/>
              </a:rPr>
              <a:t>-</a:t>
            </a:r>
            <a:endParaRPr lang="de-DE" baseline="30000" dirty="0"/>
          </a:p>
        </p:txBody>
      </p:sp>
      <p:sp>
        <p:nvSpPr>
          <p:cNvPr id="23" name="TextBox 22"/>
          <p:cNvSpPr txBox="1"/>
          <p:nvPr/>
        </p:nvSpPr>
        <p:spPr>
          <a:xfrm>
            <a:off x="5613400" y="277906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_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57336" y="5322333"/>
            <a:ext cx="2725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Not </a:t>
            </a:r>
            <a:r>
              <a:rPr lang="de-DE" b="1" dirty="0" err="1">
                <a:solidFill>
                  <a:srgbClr val="FF0000"/>
                </a:solidFill>
              </a:rPr>
              <a:t>observed</a:t>
            </a:r>
            <a:r>
              <a:rPr lang="de-DE" b="1" dirty="0">
                <a:solidFill>
                  <a:srgbClr val="FF0000"/>
                </a:solidFill>
              </a:rPr>
              <a:t>!</a:t>
            </a:r>
          </a:p>
          <a:p>
            <a:r>
              <a:rPr lang="de-DE" dirty="0"/>
              <a:t>Anti-neutrinos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neutrinos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different </a:t>
            </a:r>
            <a:r>
              <a:rPr lang="de-DE" dirty="0" err="1"/>
              <a:t>helicities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78661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17" name="Effective nuclear matrix element"/>
              <p:cNvSpPr txBox="1">
                <a:spLocks noGrp="1"/>
              </p:cNvSpPr>
              <p:nvPr>
                <p:ph type="title"/>
              </p:nvPr>
            </p:nvSpPr>
            <p:spPr>
              <a:prstGeom prst="rect">
                <a:avLst/>
              </a:prstGeo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de-DE" sz="4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de-DE" sz="4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𝜈𝛽𝛽</m:t>
                    </m:r>
                    <m:r>
                      <a:rPr lang="de-DE" sz="4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dirty="0"/>
                  <a:t>nuclear matrix element</a:t>
                </a:r>
              </a:p>
            </p:txBody>
          </p:sp>
        </mc:Choice>
        <mc:Fallback>
          <p:sp>
            <p:nvSpPr>
              <p:cNvPr id="417" name="Effective nuclear matrix element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prstGeom prst="rect">
                <a:avLst/>
              </a:prstGeom>
              <a:blipFill>
                <a:blip r:embed="rId2"/>
                <a:stretch>
                  <a:fillRect l="-1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9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5939425" y="6185853"/>
            <a:ext cx="313151" cy="3787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40</a:t>
            </a:fld>
            <a:endParaRPr/>
          </a:p>
        </p:txBody>
      </p:sp>
      <p:pic>
        <p:nvPicPr>
          <p:cNvPr id="422" name="fig3a_paper.pdf" descr="fig3a_paper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052" y="2188459"/>
            <a:ext cx="4197348" cy="3030123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Preliminary"/>
          <p:cNvSpPr txBox="1"/>
          <p:nvPr/>
        </p:nvSpPr>
        <p:spPr>
          <a:xfrm>
            <a:off x="10643402" y="4432892"/>
            <a:ext cx="966609" cy="205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825500">
              <a:lnSpc>
                <a:spcPct val="100000"/>
              </a:lnSpc>
              <a:defRPr sz="2000" spc="-19">
                <a:solidFill>
                  <a:schemeClr val="accent5">
                    <a:hueOff val="-65973"/>
                    <a:satOff val="18050"/>
                    <a:lumOff val="-15912"/>
                  </a:schemeClr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rPr sz="1000"/>
              <a:t>Preliminary</a:t>
            </a:r>
          </a:p>
        </p:txBody>
      </p:sp>
      <p:sp>
        <p:nvSpPr>
          <p:cNvPr id="424" name="[this work]"/>
          <p:cNvSpPr txBox="1"/>
          <p:nvPr/>
        </p:nvSpPr>
        <p:spPr>
          <a:xfrm>
            <a:off x="9861004" y="4005858"/>
            <a:ext cx="610745" cy="205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000">
                <a:solidFill>
                  <a:srgbClr val="008B8B"/>
                </a:solidFill>
              </a:defRPr>
            </a:lvl1pPr>
          </a:lstStyle>
          <a:p>
            <a:r>
              <a:rPr sz="1000"/>
              <a:t>[this work]</a:t>
            </a:r>
          </a:p>
        </p:txBody>
      </p:sp>
      <p:sp>
        <p:nvSpPr>
          <p:cNvPr id="425" name="High precision reached in the last years by several experiments"/>
          <p:cNvSpPr txBox="1"/>
          <p:nvPr/>
        </p:nvSpPr>
        <p:spPr>
          <a:xfrm>
            <a:off x="9024606" y="5288353"/>
            <a:ext cx="2761514" cy="789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>
                <a:solidFill>
                  <a:srgbClr val="16649F"/>
                </a:solidFill>
              </a:defRPr>
            </a:lvl1pPr>
          </a:lstStyle>
          <a:p>
            <a:r>
              <a:rPr sz="1600" dirty="0"/>
              <a:t>High precision reached in the last years by several experiments</a:t>
            </a:r>
          </a:p>
        </p:txBody>
      </p:sp>
      <p:sp>
        <p:nvSpPr>
          <p:cNvPr id="426" name="Rechteck"/>
          <p:cNvSpPr/>
          <p:nvPr/>
        </p:nvSpPr>
        <p:spPr>
          <a:xfrm>
            <a:off x="7763966" y="3661497"/>
            <a:ext cx="4022154" cy="743617"/>
          </a:xfrm>
          <a:prstGeom prst="rect">
            <a:avLst/>
          </a:prstGeom>
          <a:ln w="38100">
            <a:solidFill>
              <a:srgbClr val="16649F"/>
            </a:solidFill>
            <a:miter lim="400000"/>
          </a:ln>
        </p:spPr>
        <p:txBody>
          <a:bodyPr lIns="25400" tIns="25400" rIns="25400" bIns="25400" anchor="ctr"/>
          <a:lstStyle/>
          <a:p>
            <a:pPr defTabSz="565150"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 sz="1600"/>
          </a:p>
        </p:txBody>
      </p:sp>
      <p:sp>
        <p:nvSpPr>
          <p:cNvPr id="427" name="Linie"/>
          <p:cNvSpPr/>
          <p:nvPr/>
        </p:nvSpPr>
        <p:spPr>
          <a:xfrm>
            <a:off x="8304954" y="4400440"/>
            <a:ext cx="639143" cy="12173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07" h="21600" extrusionOk="0">
                <a:moveTo>
                  <a:pt x="806" y="0"/>
                </a:moveTo>
                <a:cubicBezTo>
                  <a:pt x="-893" y="4263"/>
                  <a:pt x="113" y="8716"/>
                  <a:pt x="3657" y="12623"/>
                </a:cubicBezTo>
                <a:cubicBezTo>
                  <a:pt x="7269" y="16607"/>
                  <a:pt x="13296" y="19780"/>
                  <a:pt x="20707" y="21600"/>
                </a:cubicBezTo>
              </a:path>
            </a:pathLst>
          </a:custGeom>
          <a:ln w="38100">
            <a:solidFill>
              <a:srgbClr val="16649F"/>
            </a:solidFill>
            <a:miter lim="400000"/>
            <a:tailEnd type="arrow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4B4E012-9229-5B6B-1953-D0873FADD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4297" y="2698457"/>
            <a:ext cx="3721100" cy="6731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691BE01-CF7E-1C9A-9F3E-758A7EA3EA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3997" y="3629000"/>
            <a:ext cx="2654300" cy="4699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38C1E6D-A545-6518-EB90-3F59B69F4D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5551" y="4549938"/>
            <a:ext cx="2451100" cy="5334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B45E40A0-80AC-2F24-B3E1-4EACE5B27401}"/>
              </a:ext>
            </a:extLst>
          </p:cNvPr>
          <p:cNvSpPr txBox="1"/>
          <p:nvPr/>
        </p:nvSpPr>
        <p:spPr>
          <a:xfrm>
            <a:off x="1924880" y="3613847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Light" panose="020B0403020202020204" pitchFamily="34" charset="0"/>
              </a:rPr>
              <a:t>with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B48E2E3-6A59-BA02-ED49-F9A220DC18C3}"/>
              </a:ext>
            </a:extLst>
          </p:cNvPr>
          <p:cNvSpPr txBox="1"/>
          <p:nvPr/>
        </p:nvSpPr>
        <p:spPr>
          <a:xfrm>
            <a:off x="1081895" y="4608992"/>
            <a:ext cx="1978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 Light" panose="020B0403020202020204" pitchFamily="34" charset="0"/>
              </a:rPr>
              <a:t>GERDA result:  </a:t>
            </a:r>
          </a:p>
        </p:txBody>
      </p:sp>
      <p:sp>
        <p:nvSpPr>
          <p:cNvPr id="13" name="[Phase space from Phys. Rev. C 85, 034316 (2012)]">
            <a:extLst>
              <a:ext uri="{FF2B5EF4-FFF2-40B4-BE49-F238E27FC236}">
                <a16:creationId xmlns:a16="http://schemas.microsoft.com/office/drawing/2014/main" id="{A9B293C8-15F8-1C69-23F1-6FBB614E347F}"/>
              </a:ext>
            </a:extLst>
          </p:cNvPr>
          <p:cNvSpPr txBox="1"/>
          <p:nvPr/>
        </p:nvSpPr>
        <p:spPr>
          <a:xfrm>
            <a:off x="4209659" y="3918654"/>
            <a:ext cx="309167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/>
              <a:t>[</a:t>
            </a:r>
            <a:r>
              <a:rPr sz="1200" dirty="0"/>
              <a:t>Phys. Rev. C 85, 034316 (2012)]</a:t>
            </a:r>
            <a:endParaRPr dirty="0"/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29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357201"/>
            <a:ext cx="12191999" cy="5500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29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343506">
            <a:off x="401946" y="3353511"/>
            <a:ext cx="485727" cy="6087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06" name="Google Shape;406;p29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>
                <a:solidFill>
                  <a:srgbClr val="07A9FF"/>
                </a:solidFill>
                <a:latin typeface="Nunito"/>
                <a:ea typeface="Nunito"/>
                <a:cs typeface="Nunito"/>
                <a:sym typeface="Nunito"/>
              </a:rPr>
              <a:t>Combine the best from two worlds</a:t>
            </a:r>
            <a:endParaRPr dirty="0">
              <a:solidFill>
                <a:srgbClr val="07A9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07" name="Google Shape;407;p29"/>
          <p:cNvSpPr/>
          <p:nvPr/>
        </p:nvSpPr>
        <p:spPr>
          <a:xfrm>
            <a:off x="6475524" y="3461160"/>
            <a:ext cx="84400" cy="84400"/>
          </a:xfrm>
          <a:prstGeom prst="ellipse">
            <a:avLst/>
          </a:prstGeom>
          <a:solidFill>
            <a:srgbClr val="00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408" name="Google Shape;408;p29"/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8062" y="3235188"/>
            <a:ext cx="497201" cy="536317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29"/>
          <p:cNvSpPr/>
          <p:nvPr/>
        </p:nvSpPr>
        <p:spPr>
          <a:xfrm>
            <a:off x="964075" y="3598063"/>
            <a:ext cx="84400" cy="84400"/>
          </a:xfrm>
          <a:prstGeom prst="ellipse">
            <a:avLst/>
          </a:prstGeom>
          <a:solidFill>
            <a:srgbClr val="C3794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aphicFrame>
        <p:nvGraphicFramePr>
          <p:cNvPr id="410" name="Google Shape;410;p29"/>
          <p:cNvGraphicFramePr/>
          <p:nvPr/>
        </p:nvGraphicFramePr>
        <p:xfrm>
          <a:off x="1038155" y="3792347"/>
          <a:ext cx="4267933" cy="259850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336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18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25000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700" b="1">
                          <a:solidFill>
                            <a:srgbClr val="C37940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Majorana Demonstrator</a:t>
                      </a:r>
                      <a:endParaRPr sz="1700" b="1">
                        <a:solidFill>
                          <a:srgbClr val="C37940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  <a:p>
                      <a:pPr marL="0" lvl="0" indent="0" algn="ctr" rtl="0"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00" b="1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29.7 kg </a:t>
                      </a:r>
                      <a:r>
                        <a:rPr lang="en" sz="130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of enriched p+ point contact (PPC) detectors with</a:t>
                      </a:r>
                      <a:r>
                        <a:rPr lang="en" sz="1300" b="1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low noise electronics</a:t>
                      </a:r>
                      <a:r>
                        <a:rPr lang="en" sz="130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in compact shield from u</a:t>
                      </a:r>
                      <a:r>
                        <a:rPr lang="en" sz="1300" b="1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nderground electroformed copper</a:t>
                      </a:r>
                      <a:endParaRPr sz="24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>
                        <a:alpha val="6089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13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background:</a:t>
                      </a:r>
                      <a:endParaRPr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121900" marR="12190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>
                        <a:alpha val="608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100" dirty="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(</a:t>
                      </a:r>
                      <a:r>
                        <a:rPr lang="de-DE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6.2 ± 0.6</a:t>
                      </a:r>
                      <a:r>
                        <a:rPr lang="en" sz="1600" dirty="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)·</a:t>
                      </a:r>
                      <a:r>
                        <a:rPr lang="en" sz="1300" dirty="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10</a:t>
                      </a:r>
                      <a:r>
                        <a:rPr lang="en" sz="1300" baseline="30000" dirty="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-3</a:t>
                      </a:r>
                      <a:r>
                        <a:rPr lang="en" sz="1300" dirty="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r>
                        <a:rPr lang="en" sz="1300" dirty="0" err="1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cts</a:t>
                      </a:r>
                      <a:r>
                        <a:rPr lang="en" sz="1300" dirty="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/(</a:t>
                      </a:r>
                      <a:r>
                        <a:rPr lang="en" sz="1300" dirty="0" err="1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keV</a:t>
                      </a:r>
                      <a:r>
                        <a:rPr lang="en" sz="1300" dirty="0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r>
                        <a:rPr lang="en" sz="1300" dirty="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kg</a:t>
                      </a:r>
                      <a:r>
                        <a:rPr lang="en" sz="1300" dirty="0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r>
                        <a:rPr lang="en" sz="1300" dirty="0" err="1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yr</a:t>
                      </a:r>
                      <a:r>
                        <a:rPr lang="en" sz="1300" dirty="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)</a:t>
                      </a:r>
                      <a:endParaRPr sz="1300" dirty="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121900" marR="12190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>
                        <a:alpha val="6089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T</a:t>
                      </a:r>
                      <a:r>
                        <a:rPr lang="en" sz="1300" baseline="-2500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1/2</a:t>
                      </a:r>
                      <a:r>
                        <a:rPr lang="en" sz="1300" baseline="3000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r>
                        <a:rPr lang="en" sz="130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sensitivity: </a:t>
                      </a:r>
                      <a:endParaRPr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121900" marR="12190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>
                        <a:alpha val="608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&gt;8.3·10</a:t>
                      </a:r>
                      <a:r>
                        <a:rPr lang="en" sz="1300" baseline="30000" dirty="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25</a:t>
                      </a:r>
                      <a:r>
                        <a:rPr lang="en" sz="1300" dirty="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r>
                        <a:rPr lang="en" sz="1300" dirty="0" err="1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yr</a:t>
                      </a:r>
                      <a:r>
                        <a:rPr lang="en" sz="1300" dirty="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(90% C.L.)</a:t>
                      </a:r>
                      <a:br>
                        <a:rPr lang="en" sz="1300" dirty="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</a:br>
                      <a:r>
                        <a:rPr lang="en" sz="900" dirty="0">
                          <a:solidFill>
                            <a:srgbClr val="666666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[J. </a:t>
                      </a:r>
                      <a:r>
                        <a:rPr lang="en" sz="900" dirty="0" err="1">
                          <a:solidFill>
                            <a:srgbClr val="666666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Gruzko</a:t>
                      </a:r>
                      <a:r>
                        <a:rPr lang="en" sz="900" dirty="0">
                          <a:solidFill>
                            <a:srgbClr val="666666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, Nu2022]</a:t>
                      </a:r>
                      <a:endParaRPr sz="900" dirty="0">
                        <a:solidFill>
                          <a:srgbClr val="666666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121900" marR="12190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>
                        <a:alpha val="6089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13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where:</a:t>
                      </a:r>
                      <a:endParaRPr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121900" marR="12190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>
                        <a:alpha val="608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SURF (SD)</a:t>
                      </a:r>
                      <a:endParaRPr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121900" marR="12190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>
                        <a:alpha val="6089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423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when:</a:t>
                      </a:r>
                      <a:endParaRPr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121900" marR="121900" marT="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>
                        <a:alpha val="608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latin typeface="Nunito"/>
                          <a:ea typeface="Nunito"/>
                          <a:cs typeface="Nunito"/>
                          <a:sym typeface="Nunito"/>
                        </a:rPr>
                        <a:t>completed</a:t>
                      </a:r>
                      <a:endParaRPr sz="1300" dirty="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121900" marR="121900" marT="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>
                        <a:alpha val="6089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11" name="Google Shape;411;p29"/>
          <p:cNvGraphicFramePr/>
          <p:nvPr/>
        </p:nvGraphicFramePr>
        <p:xfrm>
          <a:off x="6723788" y="3025403"/>
          <a:ext cx="4007833" cy="23108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04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2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76567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b="1">
                          <a:solidFill>
                            <a:srgbClr val="0000FF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GERDA Phase II</a:t>
                      </a:r>
                      <a:endParaRPr sz="1700" b="1">
                        <a:solidFill>
                          <a:srgbClr val="0000FF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  <a:p>
                      <a:pPr marL="0" lvl="0" indent="0" algn="ctr" rtl="0"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44.2 kg </a:t>
                      </a:r>
                      <a:r>
                        <a:rPr lang="en" sz="130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of enriched BEGe/coaxial/ICPC detectors operated in low A </a:t>
                      </a:r>
                      <a:r>
                        <a:rPr lang="en" sz="1300" b="1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active LAr shield</a:t>
                      </a:r>
                      <a:endParaRPr sz="2400" b="1"/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>
                        <a:alpha val="6089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63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background:</a:t>
                      </a:r>
                      <a:endParaRPr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121900" marR="12190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>
                        <a:alpha val="608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5.</a:t>
                      </a:r>
                      <a:r>
                        <a:rPr lang="en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2</a:t>
                      </a:r>
                      <a:r>
                        <a:rPr lang="en" sz="1300" baseline="3000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+</a:t>
                      </a:r>
                      <a:r>
                        <a:rPr lang="en" sz="1300" baseline="30000">
                          <a:latin typeface="Nunito"/>
                          <a:ea typeface="Nunito"/>
                          <a:cs typeface="Nunito"/>
                          <a:sym typeface="Nunito"/>
                        </a:rPr>
                        <a:t>1</a:t>
                      </a:r>
                      <a:r>
                        <a:rPr lang="en" sz="1300" baseline="3000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.</a:t>
                      </a:r>
                      <a:r>
                        <a:rPr lang="en" sz="1300" baseline="30000">
                          <a:latin typeface="Nunito"/>
                          <a:ea typeface="Nunito"/>
                          <a:cs typeface="Nunito"/>
                          <a:sym typeface="Nunito"/>
                        </a:rPr>
                        <a:t>6</a:t>
                      </a:r>
                      <a:r>
                        <a:rPr lang="en" sz="1300" baseline="-2500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-1.</a:t>
                      </a:r>
                      <a:r>
                        <a:rPr lang="en" sz="1300" baseline="-25000">
                          <a:latin typeface="Nunito"/>
                          <a:ea typeface="Nunito"/>
                          <a:cs typeface="Nunito"/>
                          <a:sym typeface="Nunito"/>
                        </a:rPr>
                        <a:t>3</a:t>
                      </a:r>
                      <a:r>
                        <a:rPr lang="en" sz="130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·10</a:t>
                      </a:r>
                      <a:r>
                        <a:rPr lang="en" sz="1300" baseline="3000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-4</a:t>
                      </a:r>
                      <a:r>
                        <a:rPr lang="en" sz="130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cts/(keV</a:t>
                      </a:r>
                      <a:r>
                        <a:rPr lang="en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r>
                        <a:rPr lang="en" sz="130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kg</a:t>
                      </a:r>
                      <a:r>
                        <a:rPr lang="en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r>
                        <a:rPr lang="en" sz="130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yr)</a:t>
                      </a:r>
                      <a:endParaRPr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121900" marR="12190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>
                        <a:alpha val="6089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9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T</a:t>
                      </a:r>
                      <a:r>
                        <a:rPr lang="en" sz="1300" baseline="-2500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1/2</a:t>
                      </a:r>
                      <a:r>
                        <a:rPr lang="en" sz="1300" baseline="3000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r>
                        <a:rPr lang="en" sz="130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sensitivity: </a:t>
                      </a:r>
                      <a:endParaRPr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121900" marR="12190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>
                        <a:alpha val="608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&gt;1.</a:t>
                      </a:r>
                      <a:r>
                        <a:rPr lang="en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8</a:t>
                      </a:r>
                      <a:r>
                        <a:rPr lang="en" sz="130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·10</a:t>
                      </a:r>
                      <a:r>
                        <a:rPr lang="en" sz="1300" baseline="3000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26</a:t>
                      </a:r>
                      <a:r>
                        <a:rPr lang="en" sz="130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yr  (90% C.L.)</a:t>
                      </a:r>
                      <a:br>
                        <a:rPr lang="en" sz="130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</a:br>
                      <a:r>
                        <a:rPr lang="en" sz="900">
                          <a:solidFill>
                            <a:srgbClr val="666666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[accepted by Phys.Rev.Lett.]</a:t>
                      </a:r>
                      <a:endParaRPr sz="1200">
                        <a:solidFill>
                          <a:srgbClr val="666666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121900" marR="12190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>
                        <a:alpha val="6089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26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where:</a:t>
                      </a:r>
                      <a:endParaRPr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121900" marR="12190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>
                        <a:alpha val="608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LNGS (IT)</a:t>
                      </a:r>
                      <a:endParaRPr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121900" marR="121900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>
                        <a:alpha val="6089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43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Nunito"/>
                          <a:ea typeface="Nunito"/>
                          <a:cs typeface="Nunito"/>
                          <a:sym typeface="Nunito"/>
                        </a:rPr>
                        <a:t>when:</a:t>
                      </a:r>
                      <a:endParaRPr sz="13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121900" marR="121900" marT="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>
                        <a:alpha val="608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latin typeface="Nunito"/>
                          <a:ea typeface="Nunito"/>
                          <a:cs typeface="Nunito"/>
                          <a:sym typeface="Nunito"/>
                        </a:rPr>
                        <a:t>completed</a:t>
                      </a:r>
                      <a:endParaRPr sz="1300" b="1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121900" marR="121900" marT="0" marB="1219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>
                        <a:alpha val="6089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12" name="Google Shape;412;p29"/>
          <p:cNvSpPr txBox="1"/>
          <p:nvPr/>
        </p:nvSpPr>
        <p:spPr>
          <a:xfrm>
            <a:off x="11569133" y="6353841"/>
            <a:ext cx="476000" cy="3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933">
                <a:latin typeface="Source Serif Pro"/>
                <a:ea typeface="Source Serif Pro"/>
                <a:cs typeface="Source Serif Pro"/>
                <a:sym typeface="Source Serif Pro"/>
              </a:rPr>
              <a:t>13</a:t>
            </a:r>
            <a:endParaRPr sz="933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48C3D27-D11C-9344-8860-B5FEECA73D5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373" y="94348"/>
            <a:ext cx="2143760" cy="85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138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76BED036-5D32-484C-81F7-8F9D91F6E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044" y="926830"/>
            <a:ext cx="5068824" cy="3321141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latin typeface="Helvetica Light" panose="020B0403020202020204" pitchFamily="34" charset="0"/>
              </a:rPr>
              <a:t>The LEGEND design builds on a track record of breakthrough developments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Helvetica Light" panose="020B0403020202020204" pitchFamily="34" charset="0"/>
              </a:rPr>
              <a:t>G</a:t>
            </a:r>
            <a:r>
              <a:rPr lang="en-US" sz="1400" dirty="0">
                <a:latin typeface="Helvetica Light" panose="020B0403020202020204" pitchFamily="34" charset="0"/>
              </a:rPr>
              <a:t>ERDA</a:t>
            </a:r>
            <a:r>
              <a:rPr lang="en-US" sz="1600" dirty="0">
                <a:latin typeface="Helvetica Light" panose="020B0403020202020204" pitchFamily="34" charset="0"/>
              </a:rPr>
              <a:t> : </a:t>
            </a:r>
            <a:r>
              <a:rPr lang="en-US" sz="1600" dirty="0" err="1">
                <a:latin typeface="Helvetica Light" panose="020B0403020202020204" pitchFamily="34" charset="0"/>
              </a:rPr>
              <a:t>BEGe</a:t>
            </a:r>
            <a:r>
              <a:rPr lang="en-US" sz="1600" dirty="0">
                <a:latin typeface="Helvetica Light" panose="020B0403020202020204" pitchFamily="34" charset="0"/>
              </a:rPr>
              <a:t>, </a:t>
            </a:r>
            <a:r>
              <a:rPr lang="en-US" sz="1600" dirty="0" err="1">
                <a:latin typeface="Helvetica Light" panose="020B0403020202020204" pitchFamily="34" charset="0"/>
              </a:rPr>
              <a:t>LAr</a:t>
            </a:r>
            <a:r>
              <a:rPr lang="en-US" sz="1600" dirty="0">
                <a:latin typeface="Helvetica Light" panose="020B0403020202020204" pitchFamily="34" charset="0"/>
              </a:rPr>
              <a:t> instrumentation, cryostat in water shield, fast detector deployment, …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Helvetica Light" panose="020B0403020202020204" pitchFamily="34" charset="0"/>
              </a:rPr>
              <a:t>M</a:t>
            </a:r>
            <a:r>
              <a:rPr lang="en-US" sz="1100" dirty="0">
                <a:latin typeface="Helvetica Light" panose="020B0403020202020204" pitchFamily="34" charset="0"/>
              </a:rPr>
              <a:t>AJORANA</a:t>
            </a:r>
            <a:r>
              <a:rPr lang="en-US" sz="1600" dirty="0">
                <a:latin typeface="Helvetica Light" panose="020B0403020202020204" pitchFamily="34" charset="0"/>
              </a:rPr>
              <a:t> D</a:t>
            </a:r>
            <a:r>
              <a:rPr lang="en-US" sz="1100" dirty="0">
                <a:latin typeface="Helvetica Light" panose="020B0403020202020204" pitchFamily="34" charset="0"/>
              </a:rPr>
              <a:t>EMONSTRATOR</a:t>
            </a:r>
            <a:r>
              <a:rPr lang="en-US" sz="1600" dirty="0">
                <a:latin typeface="Helvetica Light" panose="020B0403020202020204" pitchFamily="34" charset="0"/>
              </a:rPr>
              <a:t> (MJD): PPC, </a:t>
            </a:r>
            <a:r>
              <a:rPr lang="en-US" sz="1600" dirty="0" err="1">
                <a:latin typeface="Helvetica Light" panose="020B0403020202020204" pitchFamily="34" charset="0"/>
              </a:rPr>
              <a:t>EFCu</a:t>
            </a:r>
            <a:r>
              <a:rPr lang="en-US" sz="1600" dirty="0">
                <a:latin typeface="Helvetica Light" panose="020B0403020202020204" pitchFamily="34" charset="0"/>
              </a:rPr>
              <a:t>, low-noise front-end electronics,…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Helvetica Light" panose="020B0403020202020204" pitchFamily="34" charset="0"/>
              </a:rPr>
              <a:t>LEGEND-200 (start 2021): Inverted-Coaxial Point Contact (ICPC) detectors, polyethylene naphthalate (PEN)…</a:t>
            </a:r>
          </a:p>
          <a:p>
            <a:pPr marL="0" indent="0">
              <a:buNone/>
            </a:pPr>
            <a:endParaRPr lang="en-US" sz="11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7307058-16A2-7B48-8D20-FC69C09614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681"/>
          <a:stretch/>
        </p:blipFill>
        <p:spPr>
          <a:xfrm>
            <a:off x="997854" y="4437382"/>
            <a:ext cx="3438679" cy="1900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78E6435-9AFC-A841-B226-16F10FD6E60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2724" y="4437381"/>
            <a:ext cx="2850412" cy="190027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B830979-8ADD-D143-9570-2EC176AEFA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6533" y="1456285"/>
            <a:ext cx="5220704" cy="2936203"/>
          </a:xfrm>
          <a:prstGeom prst="rect">
            <a:avLst/>
          </a:prstGeom>
        </p:spPr>
      </p:pic>
      <p:pic>
        <p:nvPicPr>
          <p:cNvPr id="9" name="Picture 2" descr="page5image54110992">
            <a:extLst>
              <a:ext uri="{FF2B5EF4-FFF2-40B4-BE49-F238E27FC236}">
                <a16:creationId xmlns:a16="http://schemas.microsoft.com/office/drawing/2014/main" id="{6F6F120A-9D8B-474A-BF6A-646E6B522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1843" y="1151650"/>
            <a:ext cx="2714054" cy="295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C8226FB4-75CD-744C-A35C-194A4A8A8F9E}"/>
              </a:ext>
            </a:extLst>
          </p:cNvPr>
          <p:cNvCxnSpPr>
            <a:cxnSpLocks/>
          </p:cNvCxnSpPr>
          <p:nvPr/>
        </p:nvCxnSpPr>
        <p:spPr>
          <a:xfrm flipV="1">
            <a:off x="4762926" y="3911029"/>
            <a:ext cx="945735" cy="3402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ABBB8E84-C5F4-9A41-BE58-279C0C8643B0}"/>
              </a:ext>
            </a:extLst>
          </p:cNvPr>
          <p:cNvCxnSpPr>
            <a:cxnSpLocks/>
          </p:cNvCxnSpPr>
          <p:nvPr/>
        </p:nvCxnSpPr>
        <p:spPr>
          <a:xfrm flipV="1">
            <a:off x="8369672" y="2658992"/>
            <a:ext cx="752171" cy="2955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5BF7E0C1-EF25-2649-92D5-157E845854DC}"/>
              </a:ext>
            </a:extLst>
          </p:cNvPr>
          <p:cNvSpPr txBox="1"/>
          <p:nvPr/>
        </p:nvSpPr>
        <p:spPr>
          <a:xfrm>
            <a:off x="3456778" y="6370186"/>
            <a:ext cx="979755" cy="369332"/>
          </a:xfrm>
          <a:prstGeom prst="rect">
            <a:avLst/>
          </a:prstGeom>
          <a:solidFill>
            <a:srgbClr val="FFFFFF">
              <a:alpha val="52157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 charset="0"/>
              </a:rPr>
              <a:t>GERDA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1852A97-FE3C-A447-8E11-168AECC0D440}"/>
              </a:ext>
            </a:extLst>
          </p:cNvPr>
          <p:cNvSpPr txBox="1"/>
          <p:nvPr/>
        </p:nvSpPr>
        <p:spPr>
          <a:xfrm>
            <a:off x="6620621" y="633765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 charset="0"/>
              </a:rPr>
              <a:t>MJD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63CD890-EDA2-7D4C-8E61-B87A9EBB7A5B}"/>
              </a:ext>
            </a:extLst>
          </p:cNvPr>
          <p:cNvSpPr txBox="1"/>
          <p:nvPr/>
        </p:nvSpPr>
        <p:spPr>
          <a:xfrm>
            <a:off x="7001058" y="128817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 charset="0"/>
              </a:rPr>
              <a:t>LEGEND-200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4888BEA-800E-D541-9DFC-39C200391A6B}"/>
              </a:ext>
            </a:extLst>
          </p:cNvPr>
          <p:cNvSpPr txBox="1"/>
          <p:nvPr/>
        </p:nvSpPr>
        <p:spPr>
          <a:xfrm>
            <a:off x="10117510" y="827644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 charset="0"/>
              </a:rPr>
              <a:t>LEGEND-1000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84FD4025-0776-CF42-9C54-4624CDC9872C}"/>
              </a:ext>
            </a:extLst>
          </p:cNvPr>
          <p:cNvSpPr txBox="1">
            <a:spLocks/>
          </p:cNvSpPr>
          <p:nvPr/>
        </p:nvSpPr>
        <p:spPr>
          <a:xfrm>
            <a:off x="7619362" y="5459534"/>
            <a:ext cx="4300559" cy="8978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Light" panose="020B0403020202020204" pitchFamily="34" charset="0"/>
              <a:ea typeface="+mn-ea"/>
              <a:cs typeface="+mn-cs"/>
            </a:endParaRP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28826A4A-4493-9543-8F9E-82BE8C4CA1A2}"/>
              </a:ext>
            </a:extLst>
          </p:cNvPr>
          <p:cNvSpPr txBox="1">
            <a:spLocks/>
          </p:cNvSpPr>
          <p:nvPr/>
        </p:nvSpPr>
        <p:spPr>
          <a:xfrm>
            <a:off x="7845570" y="5411260"/>
            <a:ext cx="3990327" cy="9630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PPC: p-type Point Contact  Ge detectors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BEGe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: (modified) Broad Energy Ge detectors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EFCu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: Electroformed copper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DE33F0-383D-4145-A5B2-98861A7AF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61" y="-107765"/>
            <a:ext cx="10515600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Helvetica Light" panose="020B0403020202020204" pitchFamily="34" charset="0"/>
              </a:rPr>
              <a:t>LEGEND: </a:t>
            </a:r>
            <a:r>
              <a:rPr lang="en-US" sz="3200" baseline="30000" dirty="0">
                <a:latin typeface="Helvetica Light" panose="020B0403020202020204" pitchFamily="34" charset="0"/>
              </a:rPr>
              <a:t>76</a:t>
            </a:r>
            <a:r>
              <a:rPr lang="en-US" sz="3200" dirty="0">
                <a:latin typeface="Helvetica Light" panose="020B0403020202020204" pitchFamily="34" charset="0"/>
              </a:rPr>
              <a:t>Ge </a:t>
            </a:r>
            <a:r>
              <a:rPr lang="en-US" sz="3200" dirty="0" err="1">
                <a:latin typeface="Helvetica Light" panose="020B0403020202020204" pitchFamily="34" charset="0"/>
              </a:rPr>
              <a:t>HPGe</a:t>
            </a:r>
            <a:r>
              <a:rPr lang="en-US" sz="3200" dirty="0">
                <a:latin typeface="Helvetica Light" panose="020B0403020202020204" pitchFamily="34" charset="0"/>
              </a:rPr>
              <a:t> detectors operated in liquid argon</a:t>
            </a:r>
          </a:p>
        </p:txBody>
      </p:sp>
    </p:spTree>
    <p:extLst>
      <p:ext uri="{BB962C8B-B14F-4D97-AF65-F5344CB8AC3E}">
        <p14:creationId xmlns:p14="http://schemas.microsoft.com/office/powerpoint/2010/main" val="17973793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D753E4-8034-DE44-80E3-C0FCE2010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LEGEND-200 </a:t>
            </a:r>
          </a:p>
        </p:txBody>
      </p:sp>
      <p:pic>
        <p:nvPicPr>
          <p:cNvPr id="3" name="Google Shape;137;p17">
            <a:extLst>
              <a:ext uri="{FF2B5EF4-FFF2-40B4-BE49-F238E27FC236}">
                <a16:creationId xmlns:a16="http://schemas.microsoft.com/office/drawing/2014/main" id="{FD20E303-B473-254B-9A50-491003635036}"/>
              </a:ext>
            </a:extLst>
          </p:cNvPr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2386" y="1325089"/>
            <a:ext cx="2783606" cy="5106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oogle Shape;138;p17">
            <a:extLst>
              <a:ext uri="{FF2B5EF4-FFF2-40B4-BE49-F238E27FC236}">
                <a16:creationId xmlns:a16="http://schemas.microsoft.com/office/drawing/2014/main" id="{0CD70A02-61AB-DB41-8FDD-AF31CE633AF9}"/>
              </a:ext>
            </a:extLst>
          </p:cNvPr>
          <p:cNvGrpSpPr/>
          <p:nvPr/>
        </p:nvGrpSpPr>
        <p:grpSpPr>
          <a:xfrm>
            <a:off x="1680111" y="1590814"/>
            <a:ext cx="816600" cy="1207800"/>
            <a:chOff x="97725" y="265725"/>
            <a:chExt cx="816600" cy="1207800"/>
          </a:xfrm>
        </p:grpSpPr>
        <p:cxnSp>
          <p:nvCxnSpPr>
            <p:cNvPr id="5" name="Google Shape;139;p17">
              <a:extLst>
                <a:ext uri="{FF2B5EF4-FFF2-40B4-BE49-F238E27FC236}">
                  <a16:creationId xmlns:a16="http://schemas.microsoft.com/office/drawing/2014/main" id="{55DE5C17-B6C4-1648-AC1C-E67E962B6AAB}"/>
                </a:ext>
              </a:extLst>
            </p:cNvPr>
            <p:cNvCxnSpPr>
              <a:stCxn id="6" idx="2"/>
            </p:cNvCxnSpPr>
            <p:nvPr/>
          </p:nvCxnSpPr>
          <p:spPr>
            <a:xfrm>
              <a:off x="506025" y="788925"/>
              <a:ext cx="296700" cy="684600"/>
            </a:xfrm>
            <a:prstGeom prst="straightConnector1">
              <a:avLst/>
            </a:prstGeom>
            <a:noFill/>
            <a:ln w="28575" cap="flat" cmpd="sng">
              <a:solidFill>
                <a:srgbClr val="07A9FF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6" name="Google Shape;140;p17">
              <a:extLst>
                <a:ext uri="{FF2B5EF4-FFF2-40B4-BE49-F238E27FC236}">
                  <a16:creationId xmlns:a16="http://schemas.microsoft.com/office/drawing/2014/main" id="{A54C6794-3EC4-2849-9ACB-9F0ACE926318}"/>
                </a:ext>
              </a:extLst>
            </p:cNvPr>
            <p:cNvSpPr txBox="1"/>
            <p:nvPr/>
          </p:nvSpPr>
          <p:spPr>
            <a:xfrm>
              <a:off x="97725" y="265725"/>
              <a:ext cx="816600" cy="523200"/>
            </a:xfrm>
            <a:prstGeom prst="rect">
              <a:avLst/>
            </a:prstGeom>
            <a:noFill/>
            <a:ln w="9525" cap="flat" cmpd="sng">
              <a:solidFill>
                <a:srgbClr val="07A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100">
                  <a:latin typeface="Lato"/>
                  <a:ea typeface="Lato"/>
                  <a:cs typeface="Lato"/>
                  <a:sym typeface="Lato"/>
                </a:rPr>
                <a:t>64m³ LAr cryostat</a:t>
              </a:r>
              <a:endParaRPr sz="11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7" name="Google Shape;141;p17">
            <a:extLst>
              <a:ext uri="{FF2B5EF4-FFF2-40B4-BE49-F238E27FC236}">
                <a16:creationId xmlns:a16="http://schemas.microsoft.com/office/drawing/2014/main" id="{5E2D6463-60F9-9F40-9E2D-72368503EDC9}"/>
              </a:ext>
            </a:extLst>
          </p:cNvPr>
          <p:cNvGrpSpPr/>
          <p:nvPr/>
        </p:nvGrpSpPr>
        <p:grpSpPr>
          <a:xfrm>
            <a:off x="2621411" y="4701302"/>
            <a:ext cx="816600" cy="1745409"/>
            <a:chOff x="34900" y="-1136425"/>
            <a:chExt cx="816600" cy="1656300"/>
          </a:xfrm>
        </p:grpSpPr>
        <p:cxnSp>
          <p:nvCxnSpPr>
            <p:cNvPr id="8" name="Google Shape;142;p17">
              <a:extLst>
                <a:ext uri="{FF2B5EF4-FFF2-40B4-BE49-F238E27FC236}">
                  <a16:creationId xmlns:a16="http://schemas.microsoft.com/office/drawing/2014/main" id="{77D77B5E-60FB-9849-8F19-504741603776}"/>
                </a:ext>
              </a:extLst>
            </p:cNvPr>
            <p:cNvCxnSpPr>
              <a:stCxn id="9" idx="0"/>
            </p:cNvCxnSpPr>
            <p:nvPr/>
          </p:nvCxnSpPr>
          <p:spPr>
            <a:xfrm rot="10800000">
              <a:off x="399100" y="-1136425"/>
              <a:ext cx="44100" cy="1320300"/>
            </a:xfrm>
            <a:prstGeom prst="straightConnector1">
              <a:avLst/>
            </a:prstGeom>
            <a:noFill/>
            <a:ln w="28575" cap="flat" cmpd="sng">
              <a:solidFill>
                <a:srgbClr val="07A9FF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9" name="Google Shape;143;p17">
              <a:extLst>
                <a:ext uri="{FF2B5EF4-FFF2-40B4-BE49-F238E27FC236}">
                  <a16:creationId xmlns:a16="http://schemas.microsoft.com/office/drawing/2014/main" id="{ACFB2FA3-863F-0349-936A-B518AE50BF84}"/>
                </a:ext>
              </a:extLst>
            </p:cNvPr>
            <p:cNvSpPr txBox="1"/>
            <p:nvPr/>
          </p:nvSpPr>
          <p:spPr>
            <a:xfrm>
              <a:off x="34900" y="183875"/>
              <a:ext cx="816600" cy="336000"/>
            </a:xfrm>
            <a:prstGeom prst="rect">
              <a:avLst/>
            </a:prstGeom>
            <a:noFill/>
            <a:ln w="9525" cap="flat" cmpd="sng">
              <a:solidFill>
                <a:srgbClr val="07A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100">
                  <a:latin typeface="Lato"/>
                  <a:ea typeface="Lato"/>
                  <a:cs typeface="Lato"/>
                  <a:sym typeface="Lato"/>
                </a:rPr>
                <a:t>WLSR</a:t>
              </a:r>
              <a:endParaRPr sz="11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0" name="Google Shape;144;p17">
            <a:extLst>
              <a:ext uri="{FF2B5EF4-FFF2-40B4-BE49-F238E27FC236}">
                <a16:creationId xmlns:a16="http://schemas.microsoft.com/office/drawing/2014/main" id="{AA5F71DF-FC88-2145-ADD8-D899B1738356}"/>
              </a:ext>
            </a:extLst>
          </p:cNvPr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6199" y="1850714"/>
            <a:ext cx="1880003" cy="462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45;p17">
            <a:extLst>
              <a:ext uri="{FF2B5EF4-FFF2-40B4-BE49-F238E27FC236}">
                <a16:creationId xmlns:a16="http://schemas.microsoft.com/office/drawing/2014/main" id="{2DB58AAE-BB5B-2E42-81A9-4AD335C766C7}"/>
              </a:ext>
            </a:extLst>
          </p:cNvPr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9043" y="1850714"/>
            <a:ext cx="1981368" cy="4580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146;p17">
            <a:extLst>
              <a:ext uri="{FF2B5EF4-FFF2-40B4-BE49-F238E27FC236}">
                <a16:creationId xmlns:a16="http://schemas.microsoft.com/office/drawing/2014/main" id="{008B7CB5-DBE5-DC49-818C-A99AAEF7C223}"/>
              </a:ext>
            </a:extLst>
          </p:cNvPr>
          <p:cNvGrpSpPr/>
          <p:nvPr/>
        </p:nvGrpSpPr>
        <p:grpSpPr>
          <a:xfrm>
            <a:off x="3941675" y="2006668"/>
            <a:ext cx="1347044" cy="1158858"/>
            <a:chOff x="-312950" y="316500"/>
            <a:chExt cx="1395900" cy="1458600"/>
          </a:xfrm>
        </p:grpSpPr>
        <p:cxnSp>
          <p:nvCxnSpPr>
            <p:cNvPr id="13" name="Google Shape;147;p17">
              <a:extLst>
                <a:ext uri="{FF2B5EF4-FFF2-40B4-BE49-F238E27FC236}">
                  <a16:creationId xmlns:a16="http://schemas.microsoft.com/office/drawing/2014/main" id="{C13059F4-51E8-254F-982D-7627927A4857}"/>
                </a:ext>
              </a:extLst>
            </p:cNvPr>
            <p:cNvCxnSpPr>
              <a:stCxn id="14" idx="2"/>
            </p:cNvCxnSpPr>
            <p:nvPr/>
          </p:nvCxnSpPr>
          <p:spPr>
            <a:xfrm>
              <a:off x="269350" y="1188300"/>
              <a:ext cx="813600" cy="586800"/>
            </a:xfrm>
            <a:prstGeom prst="straightConnector1">
              <a:avLst/>
            </a:prstGeom>
            <a:noFill/>
            <a:ln w="28575" cap="flat" cmpd="sng">
              <a:solidFill>
                <a:srgbClr val="07A9FF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14" name="Google Shape;148;p17">
              <a:extLst>
                <a:ext uri="{FF2B5EF4-FFF2-40B4-BE49-F238E27FC236}">
                  <a16:creationId xmlns:a16="http://schemas.microsoft.com/office/drawing/2014/main" id="{73E96CE5-7756-EE4D-B5DC-21AAAB35AB33}"/>
                </a:ext>
              </a:extLst>
            </p:cNvPr>
            <p:cNvSpPr txBox="1"/>
            <p:nvPr/>
          </p:nvSpPr>
          <p:spPr>
            <a:xfrm>
              <a:off x="-312950" y="316500"/>
              <a:ext cx="1164600" cy="871800"/>
            </a:xfrm>
            <a:prstGeom prst="rect">
              <a:avLst/>
            </a:prstGeom>
            <a:noFill/>
            <a:ln w="9525" cap="flat" cmpd="sng">
              <a:solidFill>
                <a:srgbClr val="07A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100">
                  <a:latin typeface="Lato"/>
                  <a:ea typeface="Lato"/>
                  <a:cs typeface="Lato"/>
                  <a:sym typeface="Lato"/>
                </a:rPr>
                <a:t>Outer</a:t>
              </a:r>
              <a:endParaRPr sz="1100"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100">
                  <a:latin typeface="Lato"/>
                  <a:ea typeface="Lato"/>
                  <a:cs typeface="Lato"/>
                  <a:sym typeface="Lato"/>
                </a:rPr>
                <a:t>fiber barrel  (40 channels)</a:t>
              </a:r>
              <a:endParaRPr sz="11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5" name="Google Shape;149;p17">
            <a:extLst>
              <a:ext uri="{FF2B5EF4-FFF2-40B4-BE49-F238E27FC236}">
                <a16:creationId xmlns:a16="http://schemas.microsoft.com/office/drawing/2014/main" id="{D7E72357-6894-FF42-81A2-32E80A004C6D}"/>
              </a:ext>
            </a:extLst>
          </p:cNvPr>
          <p:cNvGrpSpPr/>
          <p:nvPr/>
        </p:nvGrpSpPr>
        <p:grpSpPr>
          <a:xfrm>
            <a:off x="7024750" y="1977568"/>
            <a:ext cx="2019263" cy="1181024"/>
            <a:chOff x="-312950" y="316500"/>
            <a:chExt cx="2092500" cy="1486500"/>
          </a:xfrm>
        </p:grpSpPr>
        <p:cxnSp>
          <p:nvCxnSpPr>
            <p:cNvPr id="16" name="Google Shape;150;p17">
              <a:extLst>
                <a:ext uri="{FF2B5EF4-FFF2-40B4-BE49-F238E27FC236}">
                  <a16:creationId xmlns:a16="http://schemas.microsoft.com/office/drawing/2014/main" id="{C127311F-4854-3949-B4F9-63DC8C420A98}"/>
                </a:ext>
              </a:extLst>
            </p:cNvPr>
            <p:cNvCxnSpPr>
              <a:stCxn id="17" idx="2"/>
            </p:cNvCxnSpPr>
            <p:nvPr/>
          </p:nvCxnSpPr>
          <p:spPr>
            <a:xfrm>
              <a:off x="269350" y="1188300"/>
              <a:ext cx="1510200" cy="614700"/>
            </a:xfrm>
            <a:prstGeom prst="straightConnector1">
              <a:avLst/>
            </a:prstGeom>
            <a:noFill/>
            <a:ln w="28575" cap="flat" cmpd="sng">
              <a:solidFill>
                <a:srgbClr val="07A9FF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17" name="Google Shape;151;p17">
              <a:extLst>
                <a:ext uri="{FF2B5EF4-FFF2-40B4-BE49-F238E27FC236}">
                  <a16:creationId xmlns:a16="http://schemas.microsoft.com/office/drawing/2014/main" id="{61E7B7B3-FD95-844F-A2AC-337D4C69169B}"/>
                </a:ext>
              </a:extLst>
            </p:cNvPr>
            <p:cNvSpPr txBox="1"/>
            <p:nvPr/>
          </p:nvSpPr>
          <p:spPr>
            <a:xfrm>
              <a:off x="-312950" y="316500"/>
              <a:ext cx="1164600" cy="871800"/>
            </a:xfrm>
            <a:prstGeom prst="rect">
              <a:avLst/>
            </a:prstGeom>
            <a:noFill/>
            <a:ln w="9525" cap="flat" cmpd="sng">
              <a:solidFill>
                <a:srgbClr val="07A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100">
                  <a:latin typeface="Lato"/>
                  <a:ea typeface="Lato"/>
                  <a:cs typeface="Lato"/>
                  <a:sym typeface="Lato"/>
                </a:rPr>
                <a:t>Inner</a:t>
              </a:r>
              <a:endParaRPr sz="1100"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100">
                  <a:latin typeface="Lato"/>
                  <a:ea typeface="Lato"/>
                  <a:cs typeface="Lato"/>
                  <a:sym typeface="Lato"/>
                </a:rPr>
                <a:t>fiber barrel</a:t>
              </a:r>
              <a:endParaRPr sz="1100"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100">
                  <a:latin typeface="Lato"/>
                  <a:ea typeface="Lato"/>
                  <a:cs typeface="Lato"/>
                  <a:sym typeface="Lato"/>
                </a:rPr>
                <a:t>(18 channels)</a:t>
              </a:r>
              <a:endParaRPr sz="11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8" name="Google Shape;152;p17">
            <a:extLst>
              <a:ext uri="{FF2B5EF4-FFF2-40B4-BE49-F238E27FC236}">
                <a16:creationId xmlns:a16="http://schemas.microsoft.com/office/drawing/2014/main" id="{10B73FA1-6255-954C-8546-D5026DCABC5B}"/>
              </a:ext>
            </a:extLst>
          </p:cNvPr>
          <p:cNvGrpSpPr/>
          <p:nvPr/>
        </p:nvGrpSpPr>
        <p:grpSpPr>
          <a:xfrm>
            <a:off x="6908336" y="3553939"/>
            <a:ext cx="1733381" cy="1337382"/>
            <a:chOff x="-390011" y="316495"/>
            <a:chExt cx="1796250" cy="1683300"/>
          </a:xfrm>
        </p:grpSpPr>
        <p:cxnSp>
          <p:nvCxnSpPr>
            <p:cNvPr id="19" name="Google Shape;153;p17">
              <a:extLst>
                <a:ext uri="{FF2B5EF4-FFF2-40B4-BE49-F238E27FC236}">
                  <a16:creationId xmlns:a16="http://schemas.microsoft.com/office/drawing/2014/main" id="{5FE5CB06-F387-3A4F-A952-E6202AD10AB0}"/>
                </a:ext>
              </a:extLst>
            </p:cNvPr>
            <p:cNvCxnSpPr>
              <a:stCxn id="20" idx="2"/>
            </p:cNvCxnSpPr>
            <p:nvPr/>
          </p:nvCxnSpPr>
          <p:spPr>
            <a:xfrm>
              <a:off x="307939" y="1401295"/>
              <a:ext cx="1098300" cy="598500"/>
            </a:xfrm>
            <a:prstGeom prst="straightConnector1">
              <a:avLst/>
            </a:prstGeom>
            <a:noFill/>
            <a:ln w="28575" cap="flat" cmpd="sng">
              <a:solidFill>
                <a:srgbClr val="07A9FF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0" name="Google Shape;154;p17">
              <a:extLst>
                <a:ext uri="{FF2B5EF4-FFF2-40B4-BE49-F238E27FC236}">
                  <a16:creationId xmlns:a16="http://schemas.microsoft.com/office/drawing/2014/main" id="{888A4EB0-D307-B14D-BC6A-5EF90A1BF886}"/>
                </a:ext>
              </a:extLst>
            </p:cNvPr>
            <p:cNvSpPr txBox="1"/>
            <p:nvPr/>
          </p:nvSpPr>
          <p:spPr>
            <a:xfrm>
              <a:off x="-390011" y="316495"/>
              <a:ext cx="1395900" cy="1084800"/>
            </a:xfrm>
            <a:prstGeom prst="rect">
              <a:avLst/>
            </a:prstGeom>
            <a:noFill/>
            <a:ln w="9525" cap="flat" cmpd="sng">
              <a:solidFill>
                <a:srgbClr val="07A9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100">
                  <a:latin typeface="Lato"/>
                  <a:ea typeface="Lato"/>
                  <a:cs typeface="Lato"/>
                  <a:sym typeface="Lato"/>
                </a:rPr>
                <a:t>200 kg HPGe Detectors</a:t>
              </a:r>
              <a:endParaRPr sz="1100"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100">
                  <a:latin typeface="Lato"/>
                  <a:ea typeface="Lato"/>
                  <a:cs typeface="Lato"/>
                  <a:sym typeface="Lato"/>
                </a:rPr>
                <a:t>(PPC, ICPC, BeGe)</a:t>
              </a:r>
              <a:endParaRPr sz="1100"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44927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nhaltsplatzhalter 15">
            <a:extLst>
              <a:ext uri="{FF2B5EF4-FFF2-40B4-BE49-F238E27FC236}">
                <a16:creationId xmlns:a16="http://schemas.microsoft.com/office/drawing/2014/main" id="{7F750FEA-3E50-B34A-A9D4-910210E3E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4770528"/>
            <a:ext cx="10810197" cy="156591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P-type detectors: Insensitive to alphas on n</a:t>
            </a:r>
            <a:r>
              <a:rPr lang="en-US" baseline="30000" dirty="0"/>
              <a:t>+</a:t>
            </a:r>
            <a:r>
              <a:rPr lang="en-US" dirty="0"/>
              <a:t> contact</a:t>
            </a:r>
          </a:p>
          <a:p>
            <a:r>
              <a:rPr lang="en-US" dirty="0"/>
              <a:t>Small p</a:t>
            </a:r>
            <a:r>
              <a:rPr lang="en-US" sz="2000" baseline="30000" dirty="0"/>
              <a:t>+</a:t>
            </a:r>
            <a:r>
              <a:rPr lang="en-US" dirty="0"/>
              <a:t> contact: Event topology discrimination</a:t>
            </a:r>
          </a:p>
          <a:p>
            <a:r>
              <a:rPr lang="en-US" dirty="0"/>
              <a:t>Large-mass ICPC detectors:  About 4 times lower backgrounds with respect to </a:t>
            </a:r>
            <a:r>
              <a:rPr lang="en-US" dirty="0" err="1"/>
              <a:t>BEGe</a:t>
            </a:r>
            <a:r>
              <a:rPr lang="en-US" dirty="0"/>
              <a:t>/PPC</a:t>
            </a:r>
          </a:p>
          <a:p>
            <a:r>
              <a:rPr lang="en-US" dirty="0"/>
              <a:t>Proven long-term stable operation in liquid argon 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47021F83-2C5F-4F42-B15D-0E10470D2E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9684" y="1730129"/>
            <a:ext cx="8538030" cy="2750265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8FF32C09-E7EB-F74C-977B-EA14D04908CB}"/>
              </a:ext>
            </a:extLst>
          </p:cNvPr>
          <p:cNvSpPr/>
          <p:nvPr/>
        </p:nvSpPr>
        <p:spPr>
          <a:xfrm>
            <a:off x="3569517" y="1675474"/>
            <a:ext cx="21962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MJD (PPC) 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59633994-462F-474A-A884-270BDD52ED2A}"/>
              </a:ext>
            </a:extLst>
          </p:cNvPr>
          <p:cNvSpPr/>
          <p:nvPr/>
        </p:nvSpPr>
        <p:spPr>
          <a:xfrm>
            <a:off x="6426202" y="1683015"/>
            <a:ext cx="15520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ERDA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BEGe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) 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FEA5D805-E2A4-CA45-A5B8-3C4F8DF555D0}"/>
              </a:ext>
            </a:extLst>
          </p:cNvPr>
          <p:cNvSpPr/>
          <p:nvPr/>
        </p:nvSpPr>
        <p:spPr>
          <a:xfrm>
            <a:off x="8638630" y="1675474"/>
            <a:ext cx="21889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LEGEND (ICPC) 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8567A3A3-8E6A-164F-B0F7-E3A37358A1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509" y="1742004"/>
            <a:ext cx="1916874" cy="2413841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C94A38A4-102D-8E4F-B92C-2EB43C42721F}"/>
              </a:ext>
            </a:extLst>
          </p:cNvPr>
          <p:cNvSpPr txBox="1"/>
          <p:nvPr/>
        </p:nvSpPr>
        <p:spPr>
          <a:xfrm>
            <a:off x="1131779" y="1962295"/>
            <a:ext cx="53572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well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937628CF-C0A6-FF42-A762-37D7917B6196}"/>
              </a:ext>
            </a:extLst>
          </p:cNvPr>
          <p:cNvSpPr txBox="1"/>
          <p:nvPr/>
        </p:nvSpPr>
        <p:spPr>
          <a:xfrm>
            <a:off x="655131" y="2521140"/>
            <a:ext cx="101237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n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+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 contact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34176DA7-8EF7-3F44-BB6A-801B6C21484D}"/>
              </a:ext>
            </a:extLst>
          </p:cNvPr>
          <p:cNvSpPr txBox="1"/>
          <p:nvPr/>
        </p:nvSpPr>
        <p:spPr>
          <a:xfrm>
            <a:off x="376625" y="3220891"/>
            <a:ext cx="124104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Bulk (p-type)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5B5502A1-35AB-CC46-8594-9C49A34ADFD0}"/>
              </a:ext>
            </a:extLst>
          </p:cNvPr>
          <p:cNvSpPr txBox="1"/>
          <p:nvPr/>
        </p:nvSpPr>
        <p:spPr>
          <a:xfrm>
            <a:off x="890562" y="3604481"/>
            <a:ext cx="74988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groove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58B61CF6-1E62-B742-A970-79439951B6B5}"/>
              </a:ext>
            </a:extLst>
          </p:cNvPr>
          <p:cNvSpPr txBox="1"/>
          <p:nvPr/>
        </p:nvSpPr>
        <p:spPr>
          <a:xfrm>
            <a:off x="595260" y="3918236"/>
            <a:ext cx="105291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p+ contact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E5E280-EA3B-B344-810E-EF715A533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Innovation toward LEGEND-1000: </a:t>
            </a:r>
            <a:r>
              <a:rPr lang="en-US" sz="3600" baseline="30000" dirty="0" err="1"/>
              <a:t>enr</a:t>
            </a:r>
            <a:r>
              <a:rPr lang="en-US" sz="3600" dirty="0" err="1"/>
              <a:t>Ge</a:t>
            </a:r>
            <a:r>
              <a:rPr lang="en-US" sz="3600" dirty="0"/>
              <a:t> Detectors</a:t>
            </a:r>
          </a:p>
        </p:txBody>
      </p:sp>
    </p:spTree>
    <p:extLst>
      <p:ext uri="{BB962C8B-B14F-4D97-AF65-F5344CB8AC3E}">
        <p14:creationId xmlns:p14="http://schemas.microsoft.com/office/powerpoint/2010/main" val="18122651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6ACA1337-34D2-0546-837E-D04285DD8A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39" r="8669"/>
          <a:stretch/>
        </p:blipFill>
        <p:spPr>
          <a:xfrm>
            <a:off x="389930" y="2669995"/>
            <a:ext cx="5164204" cy="258648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5AEA304-E0CB-FA4F-BF3A-A70FAC110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Innovation toward LEGEND-1000: Ge Detectors</a:t>
            </a:r>
          </a:p>
        </p:txBody>
      </p:sp>
      <p:sp>
        <p:nvSpPr>
          <p:cNvPr id="8" name="Inhaltsplatzhalter 15">
            <a:extLst>
              <a:ext uri="{FF2B5EF4-FFF2-40B4-BE49-F238E27FC236}">
                <a16:creationId xmlns:a16="http://schemas.microsoft.com/office/drawing/2014/main" id="{707D86B0-5F93-0345-AF9B-CA8F0A249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66" y="2004332"/>
            <a:ext cx="5257799" cy="3793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Symbol" pitchFamily="2" charset="2"/>
              </a:rPr>
              <a:t>0nbb</a:t>
            </a:r>
            <a:r>
              <a:rPr lang="en-US" sz="2400" dirty="0"/>
              <a:t> signal </a:t>
            </a:r>
            <a:r>
              <a:rPr lang="en-US" dirty="0"/>
              <a:t>candidate (single-site)</a:t>
            </a:r>
            <a:endParaRPr lang="en-US" sz="24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98551F5-A279-9A4C-8973-006C34E06805}"/>
              </a:ext>
            </a:extLst>
          </p:cNvPr>
          <p:cNvSpPr txBox="1"/>
          <p:nvPr/>
        </p:nvSpPr>
        <p:spPr>
          <a:xfrm>
            <a:off x="9412503" y="6444012"/>
            <a:ext cx="22711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N.B. animation only visible in pptx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C9D2005-0B9B-8A42-A73E-1E1889C6FA56}"/>
              </a:ext>
            </a:extLst>
          </p:cNvPr>
          <p:cNvSpPr txBox="1"/>
          <p:nvPr/>
        </p:nvSpPr>
        <p:spPr>
          <a:xfrm>
            <a:off x="389929" y="2712955"/>
            <a:ext cx="2436398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 charset="0"/>
              </a:rPr>
              <a:t>Weighting Potential and Charge Drift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558E5F3-0A1F-7E45-8F90-6F230FAF85DF}"/>
              </a:ext>
            </a:extLst>
          </p:cNvPr>
          <p:cNvSpPr txBox="1"/>
          <p:nvPr/>
        </p:nvSpPr>
        <p:spPr>
          <a:xfrm>
            <a:off x="2728888" y="3002720"/>
            <a:ext cx="176278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 charset="0"/>
              </a:rPr>
              <a:t>Acceptance Window</a:t>
            </a:r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058C0575-E7E3-2240-9D27-1A12FC9A1C4B}"/>
              </a:ext>
            </a:extLst>
          </p:cNvPr>
          <p:cNvCxnSpPr>
            <a:cxnSpLocks/>
          </p:cNvCxnSpPr>
          <p:nvPr/>
        </p:nvCxnSpPr>
        <p:spPr>
          <a:xfrm flipH="1">
            <a:off x="3610282" y="3199703"/>
            <a:ext cx="1" cy="515537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CCFC4062-97CF-9948-BD84-8AEC4D0956B3}"/>
              </a:ext>
            </a:extLst>
          </p:cNvPr>
          <p:cNvSpPr txBox="1"/>
          <p:nvPr/>
        </p:nvSpPr>
        <p:spPr>
          <a:xfrm>
            <a:off x="5380261" y="3033448"/>
            <a:ext cx="1186314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 charset="0"/>
              </a:rPr>
              <a:t>Charge signal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483D7AC-9E13-374A-A8F0-AB9499FC1216}"/>
              </a:ext>
            </a:extLst>
          </p:cNvPr>
          <p:cNvSpPr txBox="1"/>
          <p:nvPr/>
        </p:nvSpPr>
        <p:spPr>
          <a:xfrm>
            <a:off x="5380261" y="4221515"/>
            <a:ext cx="1186314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E9000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 charset="0"/>
              </a:rPr>
              <a:t>Current signal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BE5DFE2-8A4F-994F-B6E8-4E89016CA918}"/>
              </a:ext>
            </a:extLst>
          </p:cNvPr>
          <p:cNvSpPr txBox="1"/>
          <p:nvPr/>
        </p:nvSpPr>
        <p:spPr>
          <a:xfrm>
            <a:off x="9271439" y="1254652"/>
            <a:ext cx="2320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Event Topologies 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9AE3826E-B12D-7C44-9671-36C71CED9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544" y="5797649"/>
            <a:ext cx="1638300" cy="355600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88170CD0-1087-6D4D-88DC-33A31A9C83E1}"/>
              </a:ext>
            </a:extLst>
          </p:cNvPr>
          <p:cNvSpPr txBox="1"/>
          <p:nvPr/>
        </p:nvSpPr>
        <p:spPr>
          <a:xfrm>
            <a:off x="389929" y="5787271"/>
            <a:ext cx="2281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Shockley-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Ramo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 Theorem: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Weighting Potential:  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E1D6D150-8D4A-CF40-BC4F-0DBD277F6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2599" y="6126284"/>
            <a:ext cx="2159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584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C89CDE84-C22F-E446-A428-FCB875061B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930" y="2656414"/>
            <a:ext cx="5181138" cy="258550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5AEA304-E0CB-FA4F-BF3A-A70FAC110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043" y="106036"/>
            <a:ext cx="10331200" cy="629266"/>
          </a:xfrm>
        </p:spPr>
        <p:txBody>
          <a:bodyPr>
            <a:noAutofit/>
          </a:bodyPr>
          <a:lstStyle/>
          <a:p>
            <a:r>
              <a:rPr lang="en-US" sz="3600" dirty="0"/>
              <a:t>Innovation toward LEGEND-1000: Ge Detectors</a:t>
            </a:r>
          </a:p>
        </p:txBody>
      </p:sp>
      <p:sp>
        <p:nvSpPr>
          <p:cNvPr id="8" name="Inhaltsplatzhalter 15">
            <a:extLst>
              <a:ext uri="{FF2B5EF4-FFF2-40B4-BE49-F238E27FC236}">
                <a16:creationId xmlns:a16="http://schemas.microsoft.com/office/drawing/2014/main" id="{707D86B0-5F93-0345-AF9B-CA8F0A249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66" y="2004332"/>
            <a:ext cx="5257799" cy="3793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Symbol" pitchFamily="2" charset="2"/>
              </a:rPr>
              <a:t>0nbb</a:t>
            </a:r>
            <a:r>
              <a:rPr lang="en-US" sz="2400" dirty="0"/>
              <a:t> signal </a:t>
            </a:r>
            <a:r>
              <a:rPr lang="en-US" dirty="0"/>
              <a:t>candidate (single-site)</a:t>
            </a:r>
            <a:endParaRPr lang="en-US" sz="24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C9D2005-0B9B-8A42-A73E-1E1889C6FA56}"/>
              </a:ext>
            </a:extLst>
          </p:cNvPr>
          <p:cNvSpPr txBox="1"/>
          <p:nvPr/>
        </p:nvSpPr>
        <p:spPr>
          <a:xfrm>
            <a:off x="389929" y="2712955"/>
            <a:ext cx="2436398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 charset="0"/>
              </a:rPr>
              <a:t>Weighting Potential and Charge Drift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558E5F3-0A1F-7E45-8F90-6F230FAF85DF}"/>
              </a:ext>
            </a:extLst>
          </p:cNvPr>
          <p:cNvSpPr txBox="1"/>
          <p:nvPr/>
        </p:nvSpPr>
        <p:spPr>
          <a:xfrm>
            <a:off x="2728888" y="3002720"/>
            <a:ext cx="176278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 charset="0"/>
              </a:rPr>
              <a:t>Acceptance Window</a:t>
            </a:r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058C0575-E7E3-2240-9D27-1A12FC9A1C4B}"/>
              </a:ext>
            </a:extLst>
          </p:cNvPr>
          <p:cNvCxnSpPr>
            <a:cxnSpLocks/>
          </p:cNvCxnSpPr>
          <p:nvPr/>
        </p:nvCxnSpPr>
        <p:spPr>
          <a:xfrm flipH="1">
            <a:off x="3610282" y="3185635"/>
            <a:ext cx="1" cy="515537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CCFC4062-97CF-9948-BD84-8AEC4D0956B3}"/>
              </a:ext>
            </a:extLst>
          </p:cNvPr>
          <p:cNvSpPr txBox="1"/>
          <p:nvPr/>
        </p:nvSpPr>
        <p:spPr>
          <a:xfrm>
            <a:off x="5380261" y="3033448"/>
            <a:ext cx="1186314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 charset="0"/>
              </a:rPr>
              <a:t>Charge signal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483D7AC-9E13-374A-A8F0-AB9499FC1216}"/>
              </a:ext>
            </a:extLst>
          </p:cNvPr>
          <p:cNvSpPr txBox="1"/>
          <p:nvPr/>
        </p:nvSpPr>
        <p:spPr>
          <a:xfrm>
            <a:off x="5380261" y="4221515"/>
            <a:ext cx="1186314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E9000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 charset="0"/>
              </a:rPr>
              <a:t>Current signal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BE5DFE2-8A4F-994F-B6E8-4E89016CA918}"/>
              </a:ext>
            </a:extLst>
          </p:cNvPr>
          <p:cNvSpPr txBox="1"/>
          <p:nvPr/>
        </p:nvSpPr>
        <p:spPr>
          <a:xfrm>
            <a:off x="9271439" y="1254652"/>
            <a:ext cx="2320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Event Topologies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761AB81-29BA-9D48-B215-BFE0EF2D7C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3100" y="3917061"/>
            <a:ext cx="297180" cy="270164"/>
          </a:xfrm>
          <a:prstGeom prst="rect">
            <a:avLst/>
          </a:prstGeom>
        </p:spPr>
      </p:pic>
      <p:pic>
        <p:nvPicPr>
          <p:cNvPr id="17" name="Grafik 17">
            <a:extLst>
              <a:ext uri="{FF2B5EF4-FFF2-40B4-BE49-F238E27FC236}">
                <a16:creationId xmlns:a16="http://schemas.microsoft.com/office/drawing/2014/main" id="{6E961905-6A0D-8D49-B01B-9A1959331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544" y="5797649"/>
            <a:ext cx="1638300" cy="355600"/>
          </a:xfrm>
          <a:prstGeom prst="rect">
            <a:avLst/>
          </a:prstGeom>
        </p:spPr>
      </p:pic>
      <p:sp>
        <p:nvSpPr>
          <p:cNvPr id="23" name="Textfeld 26">
            <a:extLst>
              <a:ext uri="{FF2B5EF4-FFF2-40B4-BE49-F238E27FC236}">
                <a16:creationId xmlns:a16="http://schemas.microsoft.com/office/drawing/2014/main" id="{86B2374C-2CA7-AE4D-8028-9DFA256C0FC3}"/>
              </a:ext>
            </a:extLst>
          </p:cNvPr>
          <p:cNvSpPr txBox="1"/>
          <p:nvPr/>
        </p:nvSpPr>
        <p:spPr>
          <a:xfrm>
            <a:off x="389929" y="5787271"/>
            <a:ext cx="2281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Shockley-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Ramo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 Theorem: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Weighting Potential:  </a:t>
            </a:r>
          </a:p>
        </p:txBody>
      </p:sp>
      <p:pic>
        <p:nvPicPr>
          <p:cNvPr id="24" name="Grafik 27">
            <a:extLst>
              <a:ext uri="{FF2B5EF4-FFF2-40B4-BE49-F238E27FC236}">
                <a16:creationId xmlns:a16="http://schemas.microsoft.com/office/drawing/2014/main" id="{89EDC4EC-5030-A242-A44C-BF6C2C56B5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2599" y="6126284"/>
            <a:ext cx="2159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218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43A416A-0221-BC4D-BE61-8B7B2E21F5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03" r="8407"/>
          <a:stretch/>
        </p:blipFill>
        <p:spPr>
          <a:xfrm>
            <a:off x="6472579" y="2696020"/>
            <a:ext cx="5218245" cy="257337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5AEA304-E0CB-FA4F-BF3A-A70FAC110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Innovation toward LEGEND-1000: Ge Detectors</a:t>
            </a:r>
          </a:p>
        </p:txBody>
      </p:sp>
      <p:sp>
        <p:nvSpPr>
          <p:cNvPr id="8" name="Inhaltsplatzhalter 15">
            <a:extLst>
              <a:ext uri="{FF2B5EF4-FFF2-40B4-BE49-F238E27FC236}">
                <a16:creationId xmlns:a16="http://schemas.microsoft.com/office/drawing/2014/main" id="{707D86B0-5F93-0345-AF9B-CA8F0A249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66" y="2004332"/>
            <a:ext cx="5257799" cy="3793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Symbol" pitchFamily="2" charset="2"/>
              </a:rPr>
              <a:t>0nbb</a:t>
            </a:r>
            <a:r>
              <a:rPr lang="en-US" sz="2400" dirty="0"/>
              <a:t> signal </a:t>
            </a:r>
            <a:r>
              <a:rPr lang="en-US" dirty="0"/>
              <a:t>candidate (single-site)</a:t>
            </a:r>
            <a:endParaRPr lang="en-US" sz="24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98551F5-A279-9A4C-8973-006C34E06805}"/>
              </a:ext>
            </a:extLst>
          </p:cNvPr>
          <p:cNvSpPr txBox="1"/>
          <p:nvPr/>
        </p:nvSpPr>
        <p:spPr>
          <a:xfrm>
            <a:off x="9412503" y="6444012"/>
            <a:ext cx="22711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N.B. animation only visible in pptx</a:t>
            </a:r>
          </a:p>
        </p:txBody>
      </p:sp>
      <p:sp>
        <p:nvSpPr>
          <p:cNvPr id="12" name="Inhaltsplatzhalter 15">
            <a:extLst>
              <a:ext uri="{FF2B5EF4-FFF2-40B4-BE49-F238E27FC236}">
                <a16:creationId xmlns:a16="http://schemas.microsoft.com/office/drawing/2014/main" id="{40B36A30-125E-D041-BF7F-0D306B57FA37}"/>
              </a:ext>
            </a:extLst>
          </p:cNvPr>
          <p:cNvSpPr txBox="1">
            <a:spLocks/>
          </p:cNvSpPr>
          <p:nvPr/>
        </p:nvSpPr>
        <p:spPr>
          <a:xfrm>
            <a:off x="6662122" y="2004332"/>
            <a:ext cx="5257799" cy="3793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-background (multi-site)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3FE4059E-47D7-3B4E-96C0-180EA8A61154}"/>
              </a:ext>
            </a:extLst>
          </p:cNvPr>
          <p:cNvSpPr txBox="1"/>
          <p:nvPr/>
        </p:nvSpPr>
        <p:spPr>
          <a:xfrm>
            <a:off x="9064845" y="3002720"/>
            <a:ext cx="1967332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 charset="0"/>
              </a:rPr>
              <a:t>Acceptance Window</a:t>
            </a:r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4E20A6F5-9C47-CE4A-856A-236C8FA2CE90}"/>
              </a:ext>
            </a:extLst>
          </p:cNvPr>
          <p:cNvCxnSpPr>
            <a:cxnSpLocks/>
          </p:cNvCxnSpPr>
          <p:nvPr/>
        </p:nvCxnSpPr>
        <p:spPr>
          <a:xfrm>
            <a:off x="9910616" y="3216363"/>
            <a:ext cx="0" cy="484809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1324C2BD-4BB4-F147-A35F-C63D81C58323}"/>
              </a:ext>
            </a:extLst>
          </p:cNvPr>
          <p:cNvSpPr txBox="1"/>
          <p:nvPr/>
        </p:nvSpPr>
        <p:spPr>
          <a:xfrm>
            <a:off x="6534485" y="2712955"/>
            <a:ext cx="2436398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 charset="0"/>
              </a:rPr>
              <a:t>Weighting Potential and Charge Drift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BE5DFE2-8A4F-994F-B6E8-4E89016CA918}"/>
              </a:ext>
            </a:extLst>
          </p:cNvPr>
          <p:cNvSpPr txBox="1"/>
          <p:nvPr/>
        </p:nvSpPr>
        <p:spPr>
          <a:xfrm>
            <a:off x="9271439" y="1268536"/>
            <a:ext cx="2320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Event Topologies </a:t>
            </a:r>
          </a:p>
        </p:txBody>
      </p:sp>
      <p:cxnSp>
        <p:nvCxnSpPr>
          <p:cNvPr id="37" name="Straight Connector 13">
            <a:extLst>
              <a:ext uri="{FF2B5EF4-FFF2-40B4-BE49-F238E27FC236}">
                <a16:creationId xmlns:a16="http://schemas.microsoft.com/office/drawing/2014/main" id="{21BBE3DF-687B-E246-9A96-2ED797A61232}"/>
              </a:ext>
            </a:extLst>
          </p:cNvPr>
          <p:cNvCxnSpPr>
            <a:cxnSpLocks/>
          </p:cNvCxnSpPr>
          <p:nvPr/>
        </p:nvCxnSpPr>
        <p:spPr>
          <a:xfrm flipH="1">
            <a:off x="11951611" y="745314"/>
            <a:ext cx="1" cy="6112686"/>
          </a:xfrm>
          <a:prstGeom prst="line">
            <a:avLst/>
          </a:prstGeom>
          <a:ln w="12700">
            <a:solidFill>
              <a:srgbClr val="51B0F7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Grafik 9">
            <a:extLst>
              <a:ext uri="{FF2B5EF4-FFF2-40B4-BE49-F238E27FC236}">
                <a16:creationId xmlns:a16="http://schemas.microsoft.com/office/drawing/2014/main" id="{44315422-93E4-8140-83AC-724389934E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930" y="2656414"/>
            <a:ext cx="5181138" cy="2585504"/>
          </a:xfrm>
          <a:prstGeom prst="rect">
            <a:avLst/>
          </a:prstGeom>
        </p:spPr>
      </p:pic>
      <p:sp>
        <p:nvSpPr>
          <p:cNvPr id="40" name="Textfeld 8">
            <a:extLst>
              <a:ext uri="{FF2B5EF4-FFF2-40B4-BE49-F238E27FC236}">
                <a16:creationId xmlns:a16="http://schemas.microsoft.com/office/drawing/2014/main" id="{DDDD7B6C-1A69-664B-9381-C552C4F56496}"/>
              </a:ext>
            </a:extLst>
          </p:cNvPr>
          <p:cNvSpPr txBox="1"/>
          <p:nvPr/>
        </p:nvSpPr>
        <p:spPr>
          <a:xfrm>
            <a:off x="389929" y="2712955"/>
            <a:ext cx="2436398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 charset="0"/>
              </a:rPr>
              <a:t>Weighting Potential and Charge Drift</a:t>
            </a:r>
          </a:p>
        </p:txBody>
      </p:sp>
      <p:sp>
        <p:nvSpPr>
          <p:cNvPr id="41" name="Textfeld 18">
            <a:extLst>
              <a:ext uri="{FF2B5EF4-FFF2-40B4-BE49-F238E27FC236}">
                <a16:creationId xmlns:a16="http://schemas.microsoft.com/office/drawing/2014/main" id="{9931B014-5FBE-0244-A19B-19D1C066E4C2}"/>
              </a:ext>
            </a:extLst>
          </p:cNvPr>
          <p:cNvSpPr txBox="1"/>
          <p:nvPr/>
        </p:nvSpPr>
        <p:spPr>
          <a:xfrm>
            <a:off x="2728888" y="3002720"/>
            <a:ext cx="176278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 charset="0"/>
              </a:rPr>
              <a:t>Acceptance Window</a:t>
            </a:r>
          </a:p>
        </p:txBody>
      </p:sp>
      <p:cxnSp>
        <p:nvCxnSpPr>
          <p:cNvPr id="42" name="Gerade Verbindung mit Pfeil 14">
            <a:extLst>
              <a:ext uri="{FF2B5EF4-FFF2-40B4-BE49-F238E27FC236}">
                <a16:creationId xmlns:a16="http://schemas.microsoft.com/office/drawing/2014/main" id="{634FDF12-06CA-3343-9284-CB30F4E53D29}"/>
              </a:ext>
            </a:extLst>
          </p:cNvPr>
          <p:cNvCxnSpPr>
            <a:cxnSpLocks/>
          </p:cNvCxnSpPr>
          <p:nvPr/>
        </p:nvCxnSpPr>
        <p:spPr>
          <a:xfrm flipH="1">
            <a:off x="3610282" y="3185635"/>
            <a:ext cx="1" cy="515537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feld 19">
            <a:extLst>
              <a:ext uri="{FF2B5EF4-FFF2-40B4-BE49-F238E27FC236}">
                <a16:creationId xmlns:a16="http://schemas.microsoft.com/office/drawing/2014/main" id="{68F099C4-96EF-8141-A7CC-1ED4EE0F1338}"/>
              </a:ext>
            </a:extLst>
          </p:cNvPr>
          <p:cNvSpPr txBox="1"/>
          <p:nvPr/>
        </p:nvSpPr>
        <p:spPr>
          <a:xfrm>
            <a:off x="5380261" y="3033448"/>
            <a:ext cx="1186314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 charset="0"/>
              </a:rPr>
              <a:t>Charge signal</a:t>
            </a:r>
          </a:p>
        </p:txBody>
      </p:sp>
      <p:sp>
        <p:nvSpPr>
          <p:cNvPr id="44" name="Textfeld 20">
            <a:extLst>
              <a:ext uri="{FF2B5EF4-FFF2-40B4-BE49-F238E27FC236}">
                <a16:creationId xmlns:a16="http://schemas.microsoft.com/office/drawing/2014/main" id="{EE1AE38C-0005-B44D-8950-DE14F27FEC2A}"/>
              </a:ext>
            </a:extLst>
          </p:cNvPr>
          <p:cNvSpPr txBox="1"/>
          <p:nvPr/>
        </p:nvSpPr>
        <p:spPr>
          <a:xfrm>
            <a:off x="5380261" y="4221515"/>
            <a:ext cx="1186314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E9000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 charset="0"/>
              </a:rPr>
              <a:t>Current signal</a:t>
            </a:r>
          </a:p>
        </p:txBody>
      </p:sp>
      <p:pic>
        <p:nvPicPr>
          <p:cNvPr id="45" name="Grafik 5">
            <a:extLst>
              <a:ext uri="{FF2B5EF4-FFF2-40B4-BE49-F238E27FC236}">
                <a16:creationId xmlns:a16="http://schemas.microsoft.com/office/drawing/2014/main" id="{9442CCC0-012E-5346-9A90-C0D7E31E0B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3100" y="3917061"/>
            <a:ext cx="297180" cy="270164"/>
          </a:xfrm>
          <a:prstGeom prst="rect">
            <a:avLst/>
          </a:prstGeom>
        </p:spPr>
      </p:pic>
      <p:pic>
        <p:nvPicPr>
          <p:cNvPr id="46" name="Grafik 17">
            <a:extLst>
              <a:ext uri="{FF2B5EF4-FFF2-40B4-BE49-F238E27FC236}">
                <a16:creationId xmlns:a16="http://schemas.microsoft.com/office/drawing/2014/main" id="{CD5E581B-107A-6344-AC76-BD46798575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2544" y="5797649"/>
            <a:ext cx="1638300" cy="355600"/>
          </a:xfrm>
          <a:prstGeom prst="rect">
            <a:avLst/>
          </a:prstGeom>
        </p:spPr>
      </p:pic>
      <p:sp>
        <p:nvSpPr>
          <p:cNvPr id="47" name="Textfeld 26">
            <a:extLst>
              <a:ext uri="{FF2B5EF4-FFF2-40B4-BE49-F238E27FC236}">
                <a16:creationId xmlns:a16="http://schemas.microsoft.com/office/drawing/2014/main" id="{B73FC060-9B7D-874E-A4D9-8A604DA38717}"/>
              </a:ext>
            </a:extLst>
          </p:cNvPr>
          <p:cNvSpPr txBox="1"/>
          <p:nvPr/>
        </p:nvSpPr>
        <p:spPr>
          <a:xfrm>
            <a:off x="389929" y="5787271"/>
            <a:ext cx="2281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Shockley-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Ramo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 Theorem: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Weighting Potential:  </a:t>
            </a:r>
          </a:p>
        </p:txBody>
      </p:sp>
      <p:pic>
        <p:nvPicPr>
          <p:cNvPr id="48" name="Grafik 27">
            <a:extLst>
              <a:ext uri="{FF2B5EF4-FFF2-40B4-BE49-F238E27FC236}">
                <a16:creationId xmlns:a16="http://schemas.microsoft.com/office/drawing/2014/main" id="{A5F57540-3184-EA47-BBAB-933B5B79EC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2599" y="6126284"/>
            <a:ext cx="2159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693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15">
            <a:extLst>
              <a:ext uri="{FF2B5EF4-FFF2-40B4-BE49-F238E27FC236}">
                <a16:creationId xmlns:a16="http://schemas.microsoft.com/office/drawing/2014/main" id="{707D86B0-5F93-0345-AF9B-CA8F0A249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66" y="2004332"/>
            <a:ext cx="5257799" cy="3793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Symbol" pitchFamily="2" charset="2"/>
              </a:rPr>
              <a:t>0nbb</a:t>
            </a:r>
            <a:r>
              <a:rPr lang="en-US" sz="2400" dirty="0"/>
              <a:t> signal candidate (single-site)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FC98D294-B415-6F4A-8418-FABAC6518554}"/>
              </a:ext>
            </a:extLst>
          </p:cNvPr>
          <p:cNvGrpSpPr/>
          <p:nvPr/>
        </p:nvGrpSpPr>
        <p:grpSpPr>
          <a:xfrm>
            <a:off x="6489515" y="2004332"/>
            <a:ext cx="5430406" cy="3252145"/>
            <a:chOff x="6489515" y="2004332"/>
            <a:chExt cx="5430406" cy="3252145"/>
          </a:xfrm>
        </p:grpSpPr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BDC422B8-9D83-6D47-A34B-92CC7A75E2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504" r="7213"/>
            <a:stretch/>
          </p:blipFill>
          <p:spPr>
            <a:xfrm>
              <a:off x="6489515" y="2687670"/>
              <a:ext cx="5257799" cy="2568807"/>
            </a:xfrm>
            <a:prstGeom prst="rect">
              <a:avLst/>
            </a:prstGeom>
          </p:spPr>
        </p:pic>
        <p:sp>
          <p:nvSpPr>
            <p:cNvPr id="12" name="Inhaltsplatzhalter 15">
              <a:extLst>
                <a:ext uri="{FF2B5EF4-FFF2-40B4-BE49-F238E27FC236}">
                  <a16:creationId xmlns:a16="http://schemas.microsoft.com/office/drawing/2014/main" id="{40B36A30-125E-D041-BF7F-0D306B57FA37}"/>
                </a:ext>
              </a:extLst>
            </p:cNvPr>
            <p:cNvSpPr txBox="1">
              <a:spLocks/>
            </p:cNvSpPr>
            <p:nvPr/>
          </p:nvSpPr>
          <p:spPr>
            <a:xfrm>
              <a:off x="6662122" y="2004332"/>
              <a:ext cx="5257799" cy="3793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85750" indent="-28575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Light" panose="020B0403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itchFamily="2" charset="2"/>
                  <a:ea typeface="+mn-ea"/>
                  <a:cs typeface="+mn-cs"/>
                </a:rPr>
                <a:t>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-background (multi-site)</a:t>
              </a: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3FE4059E-47D7-3B4E-96C0-180EA8A61154}"/>
                </a:ext>
              </a:extLst>
            </p:cNvPr>
            <p:cNvSpPr txBox="1"/>
            <p:nvPr/>
          </p:nvSpPr>
          <p:spPr>
            <a:xfrm>
              <a:off x="9064845" y="3002720"/>
              <a:ext cx="1967332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Arial" charset="0"/>
                </a:rPr>
                <a:t>Acceptance Window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 charset="0"/>
              </a:endParaRPr>
            </a:p>
          </p:txBody>
        </p:sp>
        <p:cxnSp>
          <p:nvCxnSpPr>
            <p:cNvPr id="23" name="Gerade Verbindung mit Pfeil 22">
              <a:extLst>
                <a:ext uri="{FF2B5EF4-FFF2-40B4-BE49-F238E27FC236}">
                  <a16:creationId xmlns:a16="http://schemas.microsoft.com/office/drawing/2014/main" id="{4E20A6F5-9C47-CE4A-856A-236C8FA2CE90}"/>
                </a:ext>
              </a:extLst>
            </p:cNvPr>
            <p:cNvCxnSpPr>
              <a:cxnSpLocks/>
            </p:cNvCxnSpPr>
            <p:nvPr/>
          </p:nvCxnSpPr>
          <p:spPr>
            <a:xfrm>
              <a:off x="9910616" y="3230431"/>
              <a:ext cx="0" cy="484809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1324C2BD-4BB4-F147-A35F-C63D81C58323}"/>
                </a:ext>
              </a:extLst>
            </p:cNvPr>
            <p:cNvSpPr txBox="1"/>
            <p:nvPr/>
          </p:nvSpPr>
          <p:spPr>
            <a:xfrm>
              <a:off x="6534485" y="2712955"/>
              <a:ext cx="243639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Arial" charset="0"/>
                </a:rPr>
                <a:t>Weighting Potential and Charge Drift</a:t>
              </a:r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8BE5DFE2-8A4F-994F-B6E8-4E89016CA918}"/>
              </a:ext>
            </a:extLst>
          </p:cNvPr>
          <p:cNvSpPr txBox="1"/>
          <p:nvPr/>
        </p:nvSpPr>
        <p:spPr>
          <a:xfrm>
            <a:off x="9271439" y="1268536"/>
            <a:ext cx="2320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Event Topologies 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B64AD28-A00A-DA40-8132-65421B85EAD7}"/>
              </a:ext>
            </a:extLst>
          </p:cNvPr>
          <p:cNvSpPr/>
          <p:nvPr/>
        </p:nvSpPr>
        <p:spPr>
          <a:xfrm rot="19273028">
            <a:off x="9219371" y="3997436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 charset="0"/>
              </a:rPr>
              <a:t>rejected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cxnSp>
        <p:nvCxnSpPr>
          <p:cNvPr id="38" name="Straight Connector 13">
            <a:extLst>
              <a:ext uri="{FF2B5EF4-FFF2-40B4-BE49-F238E27FC236}">
                <a16:creationId xmlns:a16="http://schemas.microsoft.com/office/drawing/2014/main" id="{2C591C0E-5847-BB44-B21E-B08AF0B53F99}"/>
              </a:ext>
            </a:extLst>
          </p:cNvPr>
          <p:cNvCxnSpPr>
            <a:cxnSpLocks/>
          </p:cNvCxnSpPr>
          <p:nvPr/>
        </p:nvCxnSpPr>
        <p:spPr>
          <a:xfrm flipH="1">
            <a:off x="11951611" y="745314"/>
            <a:ext cx="1" cy="6112686"/>
          </a:xfrm>
          <a:prstGeom prst="line">
            <a:avLst/>
          </a:prstGeom>
          <a:ln w="12700">
            <a:solidFill>
              <a:srgbClr val="51B0F7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fik 9">
            <a:extLst>
              <a:ext uri="{FF2B5EF4-FFF2-40B4-BE49-F238E27FC236}">
                <a16:creationId xmlns:a16="http://schemas.microsoft.com/office/drawing/2014/main" id="{EDB0DD63-EE89-6141-8B98-AFAAECB309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930" y="2656414"/>
            <a:ext cx="5181138" cy="2585504"/>
          </a:xfrm>
          <a:prstGeom prst="rect">
            <a:avLst/>
          </a:prstGeom>
        </p:spPr>
      </p:pic>
      <p:sp>
        <p:nvSpPr>
          <p:cNvPr id="39" name="Textfeld 8">
            <a:extLst>
              <a:ext uri="{FF2B5EF4-FFF2-40B4-BE49-F238E27FC236}">
                <a16:creationId xmlns:a16="http://schemas.microsoft.com/office/drawing/2014/main" id="{2E02AA9D-D726-8D47-96DD-C3304F07744C}"/>
              </a:ext>
            </a:extLst>
          </p:cNvPr>
          <p:cNvSpPr txBox="1"/>
          <p:nvPr/>
        </p:nvSpPr>
        <p:spPr>
          <a:xfrm>
            <a:off x="389929" y="2712955"/>
            <a:ext cx="2436398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 charset="0"/>
              </a:rPr>
              <a:t>Weighting Potential and Charge Drift</a:t>
            </a:r>
          </a:p>
        </p:txBody>
      </p:sp>
      <p:sp>
        <p:nvSpPr>
          <p:cNvPr id="40" name="Textfeld 18">
            <a:extLst>
              <a:ext uri="{FF2B5EF4-FFF2-40B4-BE49-F238E27FC236}">
                <a16:creationId xmlns:a16="http://schemas.microsoft.com/office/drawing/2014/main" id="{3DB988D3-7758-FA46-8778-4CC34FE5DE29}"/>
              </a:ext>
            </a:extLst>
          </p:cNvPr>
          <p:cNvSpPr txBox="1"/>
          <p:nvPr/>
        </p:nvSpPr>
        <p:spPr>
          <a:xfrm>
            <a:off x="2728888" y="3002720"/>
            <a:ext cx="176278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 charset="0"/>
              </a:rPr>
              <a:t>Acceptance Window</a:t>
            </a:r>
          </a:p>
        </p:txBody>
      </p:sp>
      <p:cxnSp>
        <p:nvCxnSpPr>
          <p:cNvPr id="41" name="Gerade Verbindung mit Pfeil 14">
            <a:extLst>
              <a:ext uri="{FF2B5EF4-FFF2-40B4-BE49-F238E27FC236}">
                <a16:creationId xmlns:a16="http://schemas.microsoft.com/office/drawing/2014/main" id="{6E8CEC72-63A0-EF41-A550-2EA3324B827A}"/>
              </a:ext>
            </a:extLst>
          </p:cNvPr>
          <p:cNvCxnSpPr>
            <a:cxnSpLocks/>
          </p:cNvCxnSpPr>
          <p:nvPr/>
        </p:nvCxnSpPr>
        <p:spPr>
          <a:xfrm flipH="1">
            <a:off x="3610282" y="3185635"/>
            <a:ext cx="1" cy="515537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feld 19">
            <a:extLst>
              <a:ext uri="{FF2B5EF4-FFF2-40B4-BE49-F238E27FC236}">
                <a16:creationId xmlns:a16="http://schemas.microsoft.com/office/drawing/2014/main" id="{3D09FED4-5559-7941-B6ED-3FEF34616575}"/>
              </a:ext>
            </a:extLst>
          </p:cNvPr>
          <p:cNvSpPr txBox="1"/>
          <p:nvPr/>
        </p:nvSpPr>
        <p:spPr>
          <a:xfrm>
            <a:off x="5380261" y="3033448"/>
            <a:ext cx="1186314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 charset="0"/>
              </a:rPr>
              <a:t>Charge signal</a:t>
            </a:r>
          </a:p>
        </p:txBody>
      </p:sp>
      <p:sp>
        <p:nvSpPr>
          <p:cNvPr id="45" name="Textfeld 20">
            <a:extLst>
              <a:ext uri="{FF2B5EF4-FFF2-40B4-BE49-F238E27FC236}">
                <a16:creationId xmlns:a16="http://schemas.microsoft.com/office/drawing/2014/main" id="{63B5900F-D9C2-5A4F-BC13-56CD5F5D6B10}"/>
              </a:ext>
            </a:extLst>
          </p:cNvPr>
          <p:cNvSpPr txBox="1"/>
          <p:nvPr/>
        </p:nvSpPr>
        <p:spPr>
          <a:xfrm>
            <a:off x="5380261" y="4221515"/>
            <a:ext cx="1186314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E9000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 charset="0"/>
              </a:rPr>
              <a:t>Current signal</a:t>
            </a:r>
          </a:p>
        </p:txBody>
      </p:sp>
      <p:pic>
        <p:nvPicPr>
          <p:cNvPr id="46" name="Grafik 5">
            <a:extLst>
              <a:ext uri="{FF2B5EF4-FFF2-40B4-BE49-F238E27FC236}">
                <a16:creationId xmlns:a16="http://schemas.microsoft.com/office/drawing/2014/main" id="{C4E91126-F463-B54B-A0AF-CD5D2BA7568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3100" y="3917061"/>
            <a:ext cx="297180" cy="270164"/>
          </a:xfrm>
          <a:prstGeom prst="rect">
            <a:avLst/>
          </a:prstGeom>
        </p:spPr>
      </p:pic>
      <p:sp>
        <p:nvSpPr>
          <p:cNvPr id="43" name="Rechteck 42">
            <a:extLst>
              <a:ext uri="{FF2B5EF4-FFF2-40B4-BE49-F238E27FC236}">
                <a16:creationId xmlns:a16="http://schemas.microsoft.com/office/drawing/2014/main" id="{0E1BD1E6-7011-634A-834F-97FF089EC54D}"/>
              </a:ext>
            </a:extLst>
          </p:cNvPr>
          <p:cNvSpPr/>
          <p:nvPr/>
        </p:nvSpPr>
        <p:spPr>
          <a:xfrm>
            <a:off x="3390588" y="394465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 charset="0"/>
              </a:rPr>
              <a:t>accepted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1096B8D-7226-8C48-8050-D0845E1DB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Innovation toward LEGEND-1000: Ge Detectors</a:t>
            </a:r>
          </a:p>
        </p:txBody>
      </p:sp>
      <p:pic>
        <p:nvPicPr>
          <p:cNvPr id="47" name="Grafik 17">
            <a:extLst>
              <a:ext uri="{FF2B5EF4-FFF2-40B4-BE49-F238E27FC236}">
                <a16:creationId xmlns:a16="http://schemas.microsoft.com/office/drawing/2014/main" id="{FD0E4DA3-7715-6A4A-8F1A-D3436A6715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2544" y="5797649"/>
            <a:ext cx="1638300" cy="355600"/>
          </a:xfrm>
          <a:prstGeom prst="rect">
            <a:avLst/>
          </a:prstGeom>
        </p:spPr>
      </p:pic>
      <p:sp>
        <p:nvSpPr>
          <p:cNvPr id="48" name="Textfeld 26">
            <a:extLst>
              <a:ext uri="{FF2B5EF4-FFF2-40B4-BE49-F238E27FC236}">
                <a16:creationId xmlns:a16="http://schemas.microsoft.com/office/drawing/2014/main" id="{3FD87532-03DE-F149-AF3A-46CD5E858DC6}"/>
              </a:ext>
            </a:extLst>
          </p:cNvPr>
          <p:cNvSpPr txBox="1"/>
          <p:nvPr/>
        </p:nvSpPr>
        <p:spPr>
          <a:xfrm>
            <a:off x="389929" y="5787271"/>
            <a:ext cx="2281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Shockley-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Ramo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 Theorem: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Weighting Potential:  </a:t>
            </a:r>
          </a:p>
        </p:txBody>
      </p:sp>
      <p:pic>
        <p:nvPicPr>
          <p:cNvPr id="49" name="Grafik 27">
            <a:extLst>
              <a:ext uri="{FF2B5EF4-FFF2-40B4-BE49-F238E27FC236}">
                <a16:creationId xmlns:a16="http://schemas.microsoft.com/office/drawing/2014/main" id="{EE43C35B-319C-4C4D-9287-441FC5B13B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2599" y="6126284"/>
            <a:ext cx="2159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6459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76D9091-33C6-6C46-AB0F-C920E7F724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7733" y="2774446"/>
            <a:ext cx="5354364" cy="2623360"/>
          </a:xfrm>
          <a:prstGeom prst="rect">
            <a:avLst/>
          </a:prstGeom>
        </p:spPr>
      </p:pic>
      <p:sp>
        <p:nvSpPr>
          <p:cNvPr id="8" name="Inhaltsplatzhalter 15">
            <a:extLst>
              <a:ext uri="{FF2B5EF4-FFF2-40B4-BE49-F238E27FC236}">
                <a16:creationId xmlns:a16="http://schemas.microsoft.com/office/drawing/2014/main" id="{707D86B0-5F93-0345-AF9B-CA8F0A249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66" y="2004332"/>
            <a:ext cx="5469033" cy="3793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Surface-</a:t>
            </a:r>
            <a:r>
              <a:rPr lang="en-US" sz="2000" dirty="0">
                <a:latin typeface="Symbol" pitchFamily="2" charset="2"/>
              </a:rPr>
              <a:t>b</a:t>
            </a:r>
            <a:r>
              <a:rPr lang="en-US" sz="2000" dirty="0"/>
              <a:t>-background </a:t>
            </a:r>
            <a:r>
              <a:rPr lang="en-US" sz="2000" baseline="30000" dirty="0"/>
              <a:t>42</a:t>
            </a:r>
            <a:r>
              <a:rPr lang="en-US" sz="2000" dirty="0"/>
              <a:t>K (</a:t>
            </a:r>
            <a:r>
              <a:rPr lang="en-US" sz="2000" baseline="30000" dirty="0"/>
              <a:t>42</a:t>
            </a:r>
            <a:r>
              <a:rPr lang="en-US" sz="2000" dirty="0"/>
              <a:t>Ar) on n+ contact</a:t>
            </a:r>
          </a:p>
        </p:txBody>
      </p:sp>
      <p:sp>
        <p:nvSpPr>
          <p:cNvPr id="12" name="Inhaltsplatzhalter 15">
            <a:extLst>
              <a:ext uri="{FF2B5EF4-FFF2-40B4-BE49-F238E27FC236}">
                <a16:creationId xmlns:a16="http://schemas.microsoft.com/office/drawing/2014/main" id="{40B36A30-125E-D041-BF7F-0D306B57FA37}"/>
              </a:ext>
            </a:extLst>
          </p:cNvPr>
          <p:cNvSpPr txBox="1">
            <a:spLocks/>
          </p:cNvSpPr>
          <p:nvPr/>
        </p:nvSpPr>
        <p:spPr>
          <a:xfrm>
            <a:off x="6662122" y="2004332"/>
            <a:ext cx="5257799" cy="3793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-background on p+ contact </a:t>
            </a:r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87FD8AF7-8ACF-C448-BE2B-C6D4B0911D5C}"/>
              </a:ext>
            </a:extLst>
          </p:cNvPr>
          <p:cNvCxnSpPr>
            <a:cxnSpLocks/>
          </p:cNvCxnSpPr>
          <p:nvPr/>
        </p:nvCxnSpPr>
        <p:spPr>
          <a:xfrm flipH="1">
            <a:off x="9815612" y="3298179"/>
            <a:ext cx="1" cy="515537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31806464-F1B5-FD48-AA2C-73F634BB0D05}"/>
              </a:ext>
            </a:extLst>
          </p:cNvPr>
          <p:cNvSpPr txBox="1"/>
          <p:nvPr/>
        </p:nvSpPr>
        <p:spPr>
          <a:xfrm>
            <a:off x="9775106" y="3262900"/>
            <a:ext cx="1967332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 charset="0"/>
              </a:rPr>
              <a:t>Acceptance Window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26AA9D4F-2F24-0C40-926B-B8447CD0A1F2}"/>
              </a:ext>
            </a:extLst>
          </p:cNvPr>
          <p:cNvSpPr txBox="1"/>
          <p:nvPr/>
        </p:nvSpPr>
        <p:spPr>
          <a:xfrm>
            <a:off x="6417733" y="2878225"/>
            <a:ext cx="2436398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 charset="0"/>
              </a:rPr>
              <a:t>Weighting Potential and Charge Drift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6D0F141-46F3-5546-8182-5C9F970EEC01}"/>
              </a:ext>
            </a:extLst>
          </p:cNvPr>
          <p:cNvSpPr txBox="1"/>
          <p:nvPr/>
        </p:nvSpPr>
        <p:spPr>
          <a:xfrm>
            <a:off x="9248334" y="1257962"/>
            <a:ext cx="2320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Event Topologies 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DBE2DFC3-C6D4-B44F-9A08-877B7ADFA8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043" y="2678724"/>
            <a:ext cx="5526021" cy="2734056"/>
          </a:xfrm>
          <a:prstGeom prst="rect">
            <a:avLst/>
          </a:prstGeom>
        </p:spPr>
      </p:pic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036DDAD1-8C76-C547-8592-D9DCFBDB3830}"/>
              </a:ext>
            </a:extLst>
          </p:cNvPr>
          <p:cNvCxnSpPr>
            <a:cxnSpLocks/>
          </p:cNvCxnSpPr>
          <p:nvPr/>
        </p:nvCxnSpPr>
        <p:spPr>
          <a:xfrm flipH="1">
            <a:off x="3262001" y="3248941"/>
            <a:ext cx="1" cy="515537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E6C84CCF-3E75-004A-9295-C7607B881D9D}"/>
              </a:ext>
            </a:extLst>
          </p:cNvPr>
          <p:cNvSpPr txBox="1"/>
          <p:nvPr/>
        </p:nvSpPr>
        <p:spPr>
          <a:xfrm>
            <a:off x="2862763" y="2985947"/>
            <a:ext cx="1967332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 charset="0"/>
              </a:rPr>
              <a:t>Acceptance Window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elvetica Light" panose="020B0403020202020204" pitchFamily="34" charset="0"/>
              <a:ea typeface="+mn-ea"/>
              <a:cs typeface="Arial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A06C2CB6-9B81-D543-A7F8-2C42F3B3A4E8}"/>
              </a:ext>
            </a:extLst>
          </p:cNvPr>
          <p:cNvSpPr txBox="1"/>
          <p:nvPr/>
        </p:nvSpPr>
        <p:spPr>
          <a:xfrm>
            <a:off x="265499" y="2737906"/>
            <a:ext cx="2436398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 charset="0"/>
              </a:rPr>
              <a:t>Weighting Potential and Charge Drift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6944D74D-FA82-4E44-93CD-ECBADB4E1492}"/>
              </a:ext>
            </a:extLst>
          </p:cNvPr>
          <p:cNvSpPr/>
          <p:nvPr/>
        </p:nvSpPr>
        <p:spPr>
          <a:xfrm rot="19273028">
            <a:off x="9974745" y="4165851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 charset="0"/>
              </a:rPr>
              <a:t>rejected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86C7AA66-370A-D644-B8D5-745B3545C842}"/>
              </a:ext>
            </a:extLst>
          </p:cNvPr>
          <p:cNvSpPr/>
          <p:nvPr/>
        </p:nvSpPr>
        <p:spPr>
          <a:xfrm rot="19273028">
            <a:off x="3752288" y="4205529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 charset="0"/>
              </a:rPr>
              <a:t>rejected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id="{AE093C12-5968-C248-840E-DA3244C1429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1951610" y="6614666"/>
            <a:ext cx="243330" cy="1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0" marR="0" lvl="0" indent="0" algn="ctr" defTabSz="17303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0188" algn="l"/>
              </a:tabLst>
              <a:defRPr/>
            </a:pPr>
            <a:fld id="{040BB257-551A-4736-B50F-DCF1BA034C0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173038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30188" algn="l"/>
                </a:tabLst>
                <a:defRPr/>
              </a:pPr>
              <a:t>49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4" name="Straight Connector 13">
            <a:extLst>
              <a:ext uri="{FF2B5EF4-FFF2-40B4-BE49-F238E27FC236}">
                <a16:creationId xmlns:a16="http://schemas.microsoft.com/office/drawing/2014/main" id="{B6BDBBE3-E390-3F42-8594-2A2B77B9E955}"/>
              </a:ext>
            </a:extLst>
          </p:cNvPr>
          <p:cNvCxnSpPr>
            <a:cxnSpLocks/>
          </p:cNvCxnSpPr>
          <p:nvPr/>
        </p:nvCxnSpPr>
        <p:spPr>
          <a:xfrm flipH="1">
            <a:off x="11951611" y="745314"/>
            <a:ext cx="1" cy="6112686"/>
          </a:xfrm>
          <a:prstGeom prst="line">
            <a:avLst/>
          </a:prstGeom>
          <a:ln w="12700">
            <a:solidFill>
              <a:srgbClr val="51B0F7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34">
            <a:extLst>
              <a:ext uri="{FF2B5EF4-FFF2-40B4-BE49-F238E27FC236}">
                <a16:creationId xmlns:a16="http://schemas.microsoft.com/office/drawing/2014/main" id="{7971C0ED-7B2B-E040-90B9-8BF6508DA1B1}"/>
              </a:ext>
            </a:extLst>
          </p:cNvPr>
          <p:cNvSpPr txBox="1"/>
          <p:nvPr/>
        </p:nvSpPr>
        <p:spPr>
          <a:xfrm>
            <a:off x="5378913" y="4220167"/>
            <a:ext cx="1186314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E9000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 charset="0"/>
              </a:rPr>
              <a:t>Current signal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927B1DE7-E6FC-5E42-94C3-8B41E802A18B}"/>
              </a:ext>
            </a:extLst>
          </p:cNvPr>
          <p:cNvSpPr txBox="1"/>
          <p:nvPr/>
        </p:nvSpPr>
        <p:spPr>
          <a:xfrm>
            <a:off x="5378913" y="3032100"/>
            <a:ext cx="1186314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 charset="0"/>
              </a:rPr>
              <a:t>Charge signal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3AC930-07FF-184E-B436-4D6AEDBF6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Innovation toward LEGEND-1000: Ge Detectors</a:t>
            </a:r>
          </a:p>
        </p:txBody>
      </p:sp>
      <p:pic>
        <p:nvPicPr>
          <p:cNvPr id="37" name="Grafik 17">
            <a:extLst>
              <a:ext uri="{FF2B5EF4-FFF2-40B4-BE49-F238E27FC236}">
                <a16:creationId xmlns:a16="http://schemas.microsoft.com/office/drawing/2014/main" id="{FFD859BC-C6D6-9B4F-A4BD-355D3ADE6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2544" y="5797649"/>
            <a:ext cx="1638300" cy="355600"/>
          </a:xfrm>
          <a:prstGeom prst="rect">
            <a:avLst/>
          </a:prstGeom>
        </p:spPr>
      </p:pic>
      <p:sp>
        <p:nvSpPr>
          <p:cNvPr id="38" name="Textfeld 26">
            <a:extLst>
              <a:ext uri="{FF2B5EF4-FFF2-40B4-BE49-F238E27FC236}">
                <a16:creationId xmlns:a16="http://schemas.microsoft.com/office/drawing/2014/main" id="{F744CEBF-9A42-004D-A582-EEEDFC858CFC}"/>
              </a:ext>
            </a:extLst>
          </p:cNvPr>
          <p:cNvSpPr txBox="1"/>
          <p:nvPr/>
        </p:nvSpPr>
        <p:spPr>
          <a:xfrm>
            <a:off x="389929" y="5787271"/>
            <a:ext cx="2281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Shockley-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Ramo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 Theorem: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Weighting Potential:  </a:t>
            </a:r>
          </a:p>
        </p:txBody>
      </p:sp>
      <p:pic>
        <p:nvPicPr>
          <p:cNvPr id="39" name="Grafik 27">
            <a:extLst>
              <a:ext uri="{FF2B5EF4-FFF2-40B4-BE49-F238E27FC236}">
                <a16:creationId xmlns:a16="http://schemas.microsoft.com/office/drawing/2014/main" id="{C865B712-2992-F04B-ACB7-C2BE8A96E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2599" y="6126284"/>
            <a:ext cx="2159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266973">
            <a:off x="1933850" y="3167725"/>
            <a:ext cx="2914100" cy="22751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537101" flipV="1">
            <a:off x="7592826" y="3176117"/>
            <a:ext cx="2914100" cy="22751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900" y="3307773"/>
            <a:ext cx="647700" cy="235527"/>
          </a:xfrm>
          <a:prstGeom prst="rect">
            <a:avLst/>
          </a:prstGeom>
        </p:spPr>
      </p:pic>
      <p:cxnSp>
        <p:nvCxnSpPr>
          <p:cNvPr id="6" name="Straight Arrow Connector 5"/>
          <p:cNvCxnSpPr>
            <a:endCxn id="9" idx="3"/>
          </p:cNvCxnSpPr>
          <p:nvPr/>
        </p:nvCxnSpPr>
        <p:spPr>
          <a:xfrm>
            <a:off x="3975100" y="3390900"/>
            <a:ext cx="5016500" cy="34636"/>
          </a:xfrm>
          <a:prstGeom prst="straightConnector1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4100" y="2768600"/>
            <a:ext cx="355600" cy="5264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826500" y="3873500"/>
            <a:ext cx="415498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FFFFF"/>
                </a:solidFill>
              </a:rPr>
              <a:t>e</a:t>
            </a:r>
            <a:r>
              <a:rPr lang="de-DE" dirty="0">
                <a:solidFill>
                  <a:srgbClr val="FFFFFF"/>
                </a:solidFill>
              </a:rPr>
              <a:t>+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2465" y="3592036"/>
            <a:ext cx="108635" cy="2814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97500" y="2976540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ν</a:t>
            </a:r>
            <a:r>
              <a:rPr lang="de-DE" baseline="-25000" dirty="0" err="1"/>
              <a:t>e</a:t>
            </a:r>
            <a:r>
              <a:rPr lang="de-DE" baseline="-25000" dirty="0"/>
              <a:t> </a:t>
            </a:r>
            <a:r>
              <a:rPr lang="de-DE" dirty="0" err="1"/>
              <a:t>identical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ν</a:t>
            </a:r>
            <a:r>
              <a:rPr lang="de-DE" baseline="-25000" dirty="0" err="1"/>
              <a:t>e</a:t>
            </a:r>
            <a:endParaRPr lang="de-DE" dirty="0"/>
          </a:p>
        </p:txBody>
      </p:sp>
      <p:sp>
        <p:nvSpPr>
          <p:cNvPr id="15" name="Title Placeholder 1"/>
          <p:cNvSpPr txBox="1">
            <a:spLocks/>
          </p:cNvSpPr>
          <p:nvPr/>
        </p:nvSpPr>
        <p:spPr>
          <a:xfrm>
            <a:off x="1524000" y="-6090"/>
            <a:ext cx="9144000" cy="8215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Are neutrinos and anti-neutrinos identical particles?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900" y="2768600"/>
            <a:ext cx="317500" cy="36830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613400" y="277906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_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68501" y="1066801"/>
            <a:ext cx="8496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Today we know that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neutrinos are massive particles, thus </a:t>
            </a:r>
            <a:r>
              <a:rPr lang="en-US" dirty="0" err="1"/>
              <a:t>helicity</a:t>
            </a:r>
            <a:r>
              <a:rPr lang="en-US" dirty="0"/>
              <a:t> is not a good quantum number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therefore, emission of anti-neutrinos with „wrong“ </a:t>
            </a:r>
            <a:r>
              <a:rPr lang="en-US" dirty="0" err="1"/>
              <a:t>helicity</a:t>
            </a:r>
            <a:r>
              <a:rPr lang="en-US" dirty="0"/>
              <a:t> state possible (prop. m/E) possible</a:t>
            </a:r>
          </a:p>
        </p:txBody>
      </p:sp>
    </p:spTree>
    <p:extLst>
      <p:ext uri="{BB962C8B-B14F-4D97-AF65-F5344CB8AC3E}">
        <p14:creationId xmlns:p14="http://schemas.microsoft.com/office/powerpoint/2010/main" val="11968510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3" name="Google Shape;1173;p17"/>
          <p:cNvPicPr preferRelativeResize="0"/>
          <p:nvPr/>
        </p:nvPicPr>
        <p:blipFill rotWithShape="1">
          <a:blip r:embed="rId3">
            <a:alphaModFix/>
          </a:blip>
          <a:srcRect l="21360" t="19582" r="51241" b="4544"/>
          <a:stretch/>
        </p:blipFill>
        <p:spPr>
          <a:xfrm>
            <a:off x="7494100" y="1"/>
            <a:ext cx="440355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74" name="Google Shape;1174;p17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-GB"/>
              <a:t>LEGEND-200 status</a:t>
            </a:r>
            <a:endParaRPr/>
          </a:p>
        </p:txBody>
      </p:sp>
      <p:sp>
        <p:nvSpPr>
          <p:cNvPr id="1175" name="Google Shape;1175;p17"/>
          <p:cNvSpPr txBox="1">
            <a:spLocks noGrp="1"/>
          </p:cNvSpPr>
          <p:nvPr>
            <p:ph type="body" idx="1"/>
          </p:nvPr>
        </p:nvSpPr>
        <p:spPr>
          <a:xfrm>
            <a:off x="415600" y="1487433"/>
            <a:ext cx="6357600" cy="467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-GB" b="1" dirty="0"/>
              <a:t>large volume </a:t>
            </a:r>
            <a:r>
              <a:rPr lang="en-GB" b="1" dirty="0" err="1"/>
              <a:t>HPGe</a:t>
            </a:r>
            <a:r>
              <a:rPr lang="en-GB" b="1" dirty="0"/>
              <a:t> detectors</a:t>
            </a:r>
            <a:r>
              <a:rPr lang="en-GB" dirty="0"/>
              <a:t>, part of isotope material procured from </a:t>
            </a:r>
            <a:r>
              <a:rPr lang="en-GB" dirty="0" err="1"/>
              <a:t>european</a:t>
            </a:r>
            <a:r>
              <a:rPr lang="en-GB" dirty="0"/>
              <a:t> vendor, improved </a:t>
            </a:r>
            <a:r>
              <a:rPr lang="en-GB" b="1" dirty="0"/>
              <a:t>electronics</a:t>
            </a:r>
            <a:r>
              <a:rPr lang="en-GB" dirty="0"/>
              <a:t> </a:t>
            </a:r>
            <a:endParaRPr dirty="0"/>
          </a:p>
          <a:p>
            <a:pPr>
              <a:spcBef>
                <a:spcPts val="1067"/>
              </a:spcBef>
            </a:pPr>
            <a:r>
              <a:rPr lang="en-GB" dirty="0"/>
              <a:t>improved </a:t>
            </a:r>
            <a:r>
              <a:rPr lang="en-GB" b="1" dirty="0"/>
              <a:t>light yield</a:t>
            </a:r>
            <a:r>
              <a:rPr lang="en-GB" dirty="0"/>
              <a:t> and </a:t>
            </a:r>
            <a:r>
              <a:rPr lang="en-GB" b="1" dirty="0"/>
              <a:t>photo collection, </a:t>
            </a:r>
            <a:r>
              <a:rPr lang="en-GB" dirty="0"/>
              <a:t>optically active materials</a:t>
            </a:r>
            <a:br>
              <a:rPr lang="en-GB" b="1" dirty="0"/>
            </a:br>
            <a:endParaRPr b="1" dirty="0"/>
          </a:p>
          <a:p>
            <a:pPr>
              <a:spcBef>
                <a:spcPts val="1067"/>
              </a:spcBef>
            </a:pPr>
            <a:r>
              <a:rPr lang="en-GB" b="1" dirty="0"/>
              <a:t>successful upgrade</a:t>
            </a:r>
            <a:r>
              <a:rPr lang="en-GB" dirty="0"/>
              <a:t> of </a:t>
            </a:r>
            <a:br>
              <a:rPr lang="en-GB" dirty="0"/>
            </a:br>
            <a:r>
              <a:rPr lang="en-GB" dirty="0"/>
              <a:t>LNGS infrastructure</a:t>
            </a:r>
            <a:endParaRPr dirty="0"/>
          </a:p>
          <a:p>
            <a:pPr>
              <a:spcBef>
                <a:spcPts val="1067"/>
              </a:spcBef>
            </a:pPr>
            <a:r>
              <a:rPr lang="en-GB" dirty="0"/>
              <a:t>commissioning ongoing, </a:t>
            </a:r>
            <a:br>
              <a:rPr lang="en-GB" dirty="0"/>
            </a:br>
            <a:r>
              <a:rPr lang="en-GB" b="1" dirty="0"/>
              <a:t>physics </a:t>
            </a:r>
            <a:r>
              <a:rPr lang="en-GB" b="1"/>
              <a:t>data </a:t>
            </a:r>
            <a:r>
              <a:rPr lang="en-GB"/>
              <a:t>taking</a:t>
            </a:r>
            <a:br>
              <a:rPr lang="en-GB" dirty="0"/>
            </a:br>
            <a:r>
              <a:rPr lang="en-GB" dirty="0"/>
              <a:t>starting</a:t>
            </a:r>
            <a:endParaRPr b="1" dirty="0"/>
          </a:p>
          <a:p>
            <a:pPr marL="0" indent="0">
              <a:spcBef>
                <a:spcPts val="1067"/>
              </a:spcBef>
              <a:buNone/>
            </a:pPr>
            <a:endParaRPr dirty="0"/>
          </a:p>
          <a:p>
            <a:pPr marL="0" indent="0">
              <a:spcBef>
                <a:spcPts val="1067"/>
              </a:spcBef>
              <a:spcAft>
                <a:spcPts val="1067"/>
              </a:spcAft>
              <a:buNone/>
            </a:pPr>
            <a:endParaRPr dirty="0"/>
          </a:p>
        </p:txBody>
      </p:sp>
      <p:sp>
        <p:nvSpPr>
          <p:cNvPr id="1176" name="Google Shape;1176;p1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-GB"/>
              <a:pPr/>
              <a:t>50</a:t>
            </a:fld>
            <a:endParaRPr/>
          </a:p>
        </p:txBody>
      </p:sp>
      <p:pic>
        <p:nvPicPr>
          <p:cNvPr id="1177" name="Google Shape;117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9934" y="2917767"/>
            <a:ext cx="2341423" cy="3940236"/>
          </a:xfrm>
          <a:prstGeom prst="rect">
            <a:avLst/>
          </a:prstGeom>
          <a:noFill/>
          <a:ln>
            <a:noFill/>
          </a:ln>
        </p:spPr>
      </p:pic>
      <p:sp>
        <p:nvSpPr>
          <p:cNvPr id="1178" name="Google Shape;1178;p17"/>
          <p:cNvSpPr txBox="1"/>
          <p:nvPr/>
        </p:nvSpPr>
        <p:spPr>
          <a:xfrm>
            <a:off x="6634400" y="2560601"/>
            <a:ext cx="16468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-GB" sz="1600" b="1">
                <a:latin typeface="Source Serif Pro"/>
                <a:ea typeface="Source Serif Pro"/>
                <a:cs typeface="Source Serif Pro"/>
                <a:sym typeface="Source Serif Pro"/>
              </a:rPr>
              <a:t>HPGe detector array</a:t>
            </a:r>
            <a:r>
              <a:rPr lang="en-GB" sz="1600">
                <a:latin typeface="Source Serif Pro"/>
                <a:ea typeface="Source Serif Pro"/>
                <a:cs typeface="Source Serif Pro"/>
                <a:sym typeface="Source Serif Pro"/>
              </a:rPr>
              <a:t>, light read-out</a:t>
            </a:r>
            <a:endParaRPr sz="1600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1179" name="Google Shape;1179;p17"/>
          <p:cNvSpPr txBox="1"/>
          <p:nvPr/>
        </p:nvSpPr>
        <p:spPr>
          <a:xfrm>
            <a:off x="7546467" y="1155600"/>
            <a:ext cx="15748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1600">
                <a:latin typeface="Source Serif Pro"/>
                <a:ea typeface="Source Serif Pro"/>
                <a:cs typeface="Source Serif Pro"/>
                <a:sym typeface="Source Serif Pro"/>
              </a:rPr>
              <a:t>atmospheric </a:t>
            </a:r>
            <a:r>
              <a:rPr lang="en-GB" sz="1600" b="1">
                <a:latin typeface="Source Serif Pro"/>
                <a:ea typeface="Source Serif Pro"/>
                <a:cs typeface="Source Serif Pro"/>
                <a:sym typeface="Source Serif Pro"/>
              </a:rPr>
              <a:t>LAr</a:t>
            </a:r>
            <a:endParaRPr sz="1600" b="1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1180" name="Google Shape;1180;p17"/>
          <p:cNvSpPr txBox="1"/>
          <p:nvPr/>
        </p:nvSpPr>
        <p:spPr>
          <a:xfrm>
            <a:off x="10859067" y="1096501"/>
            <a:ext cx="13948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GB" sz="1600">
                <a:latin typeface="Source Serif Pro"/>
                <a:ea typeface="Source Serif Pro"/>
                <a:cs typeface="Source Serif Pro"/>
                <a:sym typeface="Source Serif Pro"/>
              </a:rPr>
              <a:t>wavelength-shifting </a:t>
            </a:r>
            <a:r>
              <a:rPr lang="en-GB" sz="1600" b="1">
                <a:latin typeface="Source Serif Pro"/>
                <a:ea typeface="Source Serif Pro"/>
                <a:cs typeface="Source Serif Pro"/>
                <a:sym typeface="Source Serif Pro"/>
              </a:rPr>
              <a:t>reflector</a:t>
            </a:r>
            <a:endParaRPr sz="1600" b="1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cxnSp>
        <p:nvCxnSpPr>
          <p:cNvPr id="1181" name="Google Shape;1181;p17"/>
          <p:cNvCxnSpPr/>
          <p:nvPr/>
        </p:nvCxnSpPr>
        <p:spPr>
          <a:xfrm rot="10800000" flipH="1">
            <a:off x="10200533" y="1852467"/>
            <a:ext cx="706400" cy="1100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82" name="Google Shape;1182;p17"/>
          <p:cNvCxnSpPr/>
          <p:nvPr/>
        </p:nvCxnSpPr>
        <p:spPr>
          <a:xfrm rot="10800000">
            <a:off x="8232133" y="2917767"/>
            <a:ext cx="1528400" cy="845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83" name="Google Shape;1183;p17"/>
          <p:cNvCxnSpPr/>
          <p:nvPr/>
        </p:nvCxnSpPr>
        <p:spPr>
          <a:xfrm rot="10800000">
            <a:off x="8637400" y="1725200"/>
            <a:ext cx="451600" cy="833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84" name="Google Shape;1184;p17"/>
          <p:cNvSpPr txBox="1"/>
          <p:nvPr/>
        </p:nvSpPr>
        <p:spPr>
          <a:xfrm>
            <a:off x="2565269" y="5619671"/>
            <a:ext cx="21768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GB" sz="1600" i="1">
                <a:latin typeface="Source Serif Pro"/>
                <a:ea typeface="Source Serif Pro"/>
                <a:cs typeface="Source Serif Pro"/>
                <a:sym typeface="Source Serif Pro"/>
              </a:rPr>
              <a:t>140 kg array</a:t>
            </a:r>
            <a:endParaRPr sz="1600" i="1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9" name="Google Shape;1189;p18"/>
          <p:cNvPicPr preferRelativeResize="0"/>
          <p:nvPr/>
        </p:nvPicPr>
        <p:blipFill rotWithShape="1">
          <a:blip r:embed="rId3">
            <a:alphaModFix/>
          </a:blip>
          <a:srcRect l="21360" t="19582" r="51241" b="4544"/>
          <a:stretch/>
        </p:blipFill>
        <p:spPr>
          <a:xfrm>
            <a:off x="7494100" y="1"/>
            <a:ext cx="440355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90" name="Google Shape;1190;p18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-GB"/>
              <a:t>LEGEND-200 status</a:t>
            </a:r>
            <a:endParaRPr/>
          </a:p>
        </p:txBody>
      </p:sp>
      <p:sp>
        <p:nvSpPr>
          <p:cNvPr id="1191" name="Google Shape;1191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-GB"/>
              <a:pPr/>
              <a:t>51</a:t>
            </a:fld>
            <a:endParaRPr/>
          </a:p>
        </p:txBody>
      </p:sp>
      <p:sp>
        <p:nvSpPr>
          <p:cNvPr id="1192" name="Google Shape;1192;p18"/>
          <p:cNvSpPr txBox="1"/>
          <p:nvPr/>
        </p:nvSpPr>
        <p:spPr>
          <a:xfrm>
            <a:off x="6634400" y="2560601"/>
            <a:ext cx="16468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-GB" sz="1600" b="1">
                <a:latin typeface="Source Serif Pro"/>
                <a:ea typeface="Source Serif Pro"/>
                <a:cs typeface="Source Serif Pro"/>
                <a:sym typeface="Source Serif Pro"/>
              </a:rPr>
              <a:t>HPGe detector array</a:t>
            </a:r>
            <a:r>
              <a:rPr lang="en-GB" sz="1600">
                <a:latin typeface="Source Serif Pro"/>
                <a:ea typeface="Source Serif Pro"/>
                <a:cs typeface="Source Serif Pro"/>
                <a:sym typeface="Source Serif Pro"/>
              </a:rPr>
              <a:t>, light read-out</a:t>
            </a:r>
            <a:endParaRPr sz="1600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1193" name="Google Shape;1193;p18"/>
          <p:cNvSpPr txBox="1"/>
          <p:nvPr/>
        </p:nvSpPr>
        <p:spPr>
          <a:xfrm>
            <a:off x="7546467" y="1155600"/>
            <a:ext cx="15748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GB" sz="1600">
                <a:latin typeface="Source Serif Pro"/>
                <a:ea typeface="Source Serif Pro"/>
                <a:cs typeface="Source Serif Pro"/>
                <a:sym typeface="Source Serif Pro"/>
              </a:rPr>
              <a:t>atmospheric </a:t>
            </a:r>
            <a:r>
              <a:rPr lang="en-GB" sz="1600" b="1">
                <a:latin typeface="Source Serif Pro"/>
                <a:ea typeface="Source Serif Pro"/>
                <a:cs typeface="Source Serif Pro"/>
                <a:sym typeface="Source Serif Pro"/>
              </a:rPr>
              <a:t>LAr</a:t>
            </a:r>
            <a:endParaRPr sz="1600" b="1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1194" name="Google Shape;1194;p18"/>
          <p:cNvSpPr txBox="1"/>
          <p:nvPr/>
        </p:nvSpPr>
        <p:spPr>
          <a:xfrm>
            <a:off x="10859067" y="1096501"/>
            <a:ext cx="13948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GB" sz="1600">
                <a:latin typeface="Source Serif Pro"/>
                <a:ea typeface="Source Serif Pro"/>
                <a:cs typeface="Source Serif Pro"/>
                <a:sym typeface="Source Serif Pro"/>
              </a:rPr>
              <a:t>wavelength-shifting </a:t>
            </a:r>
            <a:r>
              <a:rPr lang="en-GB" sz="1600" b="1">
                <a:latin typeface="Source Serif Pro"/>
                <a:ea typeface="Source Serif Pro"/>
                <a:cs typeface="Source Serif Pro"/>
                <a:sym typeface="Source Serif Pro"/>
              </a:rPr>
              <a:t>reflector</a:t>
            </a:r>
            <a:endParaRPr sz="1600" b="1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cxnSp>
        <p:nvCxnSpPr>
          <p:cNvPr id="1195" name="Google Shape;1195;p18"/>
          <p:cNvCxnSpPr/>
          <p:nvPr/>
        </p:nvCxnSpPr>
        <p:spPr>
          <a:xfrm rot="10800000" flipH="1">
            <a:off x="10200533" y="1852467"/>
            <a:ext cx="706400" cy="1100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96" name="Google Shape;1196;p18"/>
          <p:cNvCxnSpPr/>
          <p:nvPr/>
        </p:nvCxnSpPr>
        <p:spPr>
          <a:xfrm rot="10800000">
            <a:off x="8232133" y="2917767"/>
            <a:ext cx="1528400" cy="845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97" name="Google Shape;1197;p18"/>
          <p:cNvCxnSpPr/>
          <p:nvPr/>
        </p:nvCxnSpPr>
        <p:spPr>
          <a:xfrm rot="10800000">
            <a:off x="8637400" y="1725200"/>
            <a:ext cx="451600" cy="833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98" name="Google Shape;119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8973" y="2902315"/>
            <a:ext cx="2176800" cy="3955685"/>
          </a:xfrm>
          <a:prstGeom prst="rect">
            <a:avLst/>
          </a:prstGeom>
          <a:noFill/>
          <a:ln>
            <a:noFill/>
          </a:ln>
        </p:spPr>
      </p:pic>
      <p:sp>
        <p:nvSpPr>
          <p:cNvPr id="1199" name="Google Shape;1199;p18"/>
          <p:cNvSpPr txBox="1">
            <a:spLocks noGrp="1"/>
          </p:cNvSpPr>
          <p:nvPr>
            <p:ph type="body" idx="1"/>
          </p:nvPr>
        </p:nvSpPr>
        <p:spPr>
          <a:xfrm>
            <a:off x="415600" y="1487433"/>
            <a:ext cx="6357600" cy="467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-GB" b="1" dirty="0"/>
              <a:t>large volume </a:t>
            </a:r>
            <a:r>
              <a:rPr lang="en-GB" b="1" dirty="0" err="1"/>
              <a:t>HPGe</a:t>
            </a:r>
            <a:r>
              <a:rPr lang="en-GB" b="1" dirty="0"/>
              <a:t> detectors</a:t>
            </a:r>
            <a:r>
              <a:rPr lang="en-GB" dirty="0"/>
              <a:t>, part of isotope material procured from </a:t>
            </a:r>
            <a:r>
              <a:rPr lang="en-GB" dirty="0" err="1"/>
              <a:t>european</a:t>
            </a:r>
            <a:r>
              <a:rPr lang="en-GB" dirty="0"/>
              <a:t> vendor, improved </a:t>
            </a:r>
            <a:r>
              <a:rPr lang="en-GB" b="1" dirty="0"/>
              <a:t>electronics</a:t>
            </a:r>
            <a:r>
              <a:rPr lang="en-GB" dirty="0"/>
              <a:t> </a:t>
            </a:r>
            <a:endParaRPr dirty="0"/>
          </a:p>
          <a:p>
            <a:pPr>
              <a:spcBef>
                <a:spcPts val="1067"/>
              </a:spcBef>
            </a:pPr>
            <a:r>
              <a:rPr lang="en-GB" dirty="0"/>
              <a:t>improved </a:t>
            </a:r>
            <a:r>
              <a:rPr lang="en-GB" b="1" dirty="0"/>
              <a:t>light yield</a:t>
            </a:r>
            <a:r>
              <a:rPr lang="en-GB" dirty="0"/>
              <a:t> and </a:t>
            </a:r>
            <a:r>
              <a:rPr lang="en-GB" b="1" dirty="0"/>
              <a:t>photo collection, </a:t>
            </a:r>
            <a:r>
              <a:rPr lang="en-GB" dirty="0"/>
              <a:t>optically active materials</a:t>
            </a:r>
            <a:br>
              <a:rPr lang="en-GB" b="1" dirty="0"/>
            </a:br>
            <a:endParaRPr b="1" dirty="0"/>
          </a:p>
          <a:p>
            <a:pPr>
              <a:spcBef>
                <a:spcPts val="1067"/>
              </a:spcBef>
            </a:pPr>
            <a:r>
              <a:rPr lang="en-GB" b="1" dirty="0"/>
              <a:t>successful upgrade</a:t>
            </a:r>
            <a:r>
              <a:rPr lang="en-GB" dirty="0"/>
              <a:t> of </a:t>
            </a:r>
            <a:br>
              <a:rPr lang="en-GB" dirty="0"/>
            </a:br>
            <a:r>
              <a:rPr lang="en-GB" dirty="0"/>
              <a:t>LNGS infrastructure</a:t>
            </a:r>
            <a:endParaRPr dirty="0"/>
          </a:p>
          <a:p>
            <a:pPr>
              <a:spcBef>
                <a:spcPts val="1067"/>
              </a:spcBef>
            </a:pPr>
            <a:r>
              <a:rPr lang="en-GB" dirty="0"/>
              <a:t>commissioning ongoing, </a:t>
            </a:r>
            <a:br>
              <a:rPr lang="en-GB" dirty="0"/>
            </a:br>
            <a:r>
              <a:rPr lang="en-GB" b="1" dirty="0"/>
              <a:t>physics data </a:t>
            </a:r>
            <a:r>
              <a:rPr lang="en-GB" dirty="0"/>
              <a:t>taking </a:t>
            </a:r>
            <a:br>
              <a:rPr lang="en-GB" dirty="0"/>
            </a:br>
            <a:r>
              <a:rPr lang="en-GB" dirty="0"/>
              <a:t>starting</a:t>
            </a:r>
            <a:endParaRPr dirty="0"/>
          </a:p>
          <a:p>
            <a:pPr marL="0" indent="0">
              <a:spcBef>
                <a:spcPts val="1067"/>
              </a:spcBef>
              <a:spcAft>
                <a:spcPts val="1067"/>
              </a:spcAft>
              <a:buNone/>
            </a:pPr>
            <a:endParaRPr dirty="0"/>
          </a:p>
        </p:txBody>
      </p:sp>
      <p:sp>
        <p:nvSpPr>
          <p:cNvPr id="1200" name="Google Shape;1200;p18"/>
          <p:cNvSpPr txBox="1"/>
          <p:nvPr/>
        </p:nvSpPr>
        <p:spPr>
          <a:xfrm>
            <a:off x="2565269" y="5619671"/>
            <a:ext cx="21768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GB" sz="1600" i="1">
                <a:latin typeface="Source Serif Pro"/>
                <a:ea typeface="Source Serif Pro"/>
                <a:cs typeface="Source Serif Pro"/>
                <a:sym typeface="Source Serif Pro"/>
              </a:rPr>
              <a:t>140 kg array</a:t>
            </a:r>
            <a:endParaRPr sz="1600" i="1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5E0D82-3F57-2043-981A-085F4F397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5369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Commissioning performance: </a:t>
            </a:r>
            <a:r>
              <a:rPr lang="en-US" sz="3200" dirty="0" err="1"/>
              <a:t>LAr</a:t>
            </a:r>
            <a:r>
              <a:rPr lang="en-US" sz="3200" dirty="0"/>
              <a:t> instrumentation</a:t>
            </a:r>
          </a:p>
        </p:txBody>
      </p:sp>
      <p:pic>
        <p:nvPicPr>
          <p:cNvPr id="1025" name="Picture 1" descr="page5image11185600">
            <a:extLst>
              <a:ext uri="{FF2B5EF4-FFF2-40B4-BE49-F238E27FC236}">
                <a16:creationId xmlns:a16="http://schemas.microsoft.com/office/drawing/2014/main" id="{AA78910E-C48F-9B43-A745-40BEF4A21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77783" y="-1087931"/>
            <a:ext cx="2331669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C84883A-3086-BA4D-8796-5C85F6624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83" y="1650932"/>
            <a:ext cx="6543262" cy="392595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C7BA99F-C4A7-D447-9B9A-F82B72B14A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2061" y="1908317"/>
            <a:ext cx="3791226" cy="327535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BD6AD73-ECC7-514A-9725-74506D6EDEB2}"/>
              </a:ext>
            </a:extLst>
          </p:cNvPr>
          <p:cNvSpPr txBox="1"/>
          <p:nvPr/>
        </p:nvSpPr>
        <p:spPr>
          <a:xfrm>
            <a:off x="838200" y="5719482"/>
            <a:ext cx="10294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Light" panose="020B0403020202020204" pitchFamily="34" charset="0"/>
              </a:rPr>
              <a:t>Photo-electron spectrum of single </a:t>
            </a:r>
            <a:r>
              <a:rPr lang="en-US" sz="2400" dirty="0" err="1">
                <a:latin typeface="Helvetica Light" panose="020B0403020202020204" pitchFamily="34" charset="0"/>
              </a:rPr>
              <a:t>SiPM</a:t>
            </a:r>
            <a:r>
              <a:rPr lang="en-US" sz="2400" dirty="0">
                <a:latin typeface="Helvetica Light" panose="020B0403020202020204" pitchFamily="34" charset="0"/>
              </a:rPr>
              <a:t> array (9 </a:t>
            </a:r>
            <a:r>
              <a:rPr lang="en-US" sz="2400" dirty="0" err="1">
                <a:latin typeface="Helvetica Light" panose="020B0403020202020204" pitchFamily="34" charset="0"/>
              </a:rPr>
              <a:t>SiPM</a:t>
            </a:r>
            <a:r>
              <a:rPr lang="en-US" sz="2400" dirty="0">
                <a:latin typeface="Helvetica Light" panose="020B0403020202020204" pitchFamily="34" charset="0"/>
              </a:rPr>
              <a:t> read out in parallel)</a:t>
            </a: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9A2D7D88-CDFC-214A-B56C-A3319E91A331}"/>
              </a:ext>
            </a:extLst>
          </p:cNvPr>
          <p:cNvCxnSpPr/>
          <p:nvPr/>
        </p:nvCxnSpPr>
        <p:spPr>
          <a:xfrm flipV="1">
            <a:off x="6633882" y="4589929"/>
            <a:ext cx="1470212" cy="1129553"/>
          </a:xfrm>
          <a:prstGeom prst="straightConnector1">
            <a:avLst/>
          </a:prstGeom>
          <a:ln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34068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5E0D82-3F57-2043-981A-085F4F397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5369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Commissioning performance: pulse shape discrimination </a:t>
            </a:r>
          </a:p>
        </p:txBody>
      </p:sp>
      <p:pic>
        <p:nvPicPr>
          <p:cNvPr id="1025" name="Picture 1" descr="page5image11185600">
            <a:extLst>
              <a:ext uri="{FF2B5EF4-FFF2-40B4-BE49-F238E27FC236}">
                <a16:creationId xmlns:a16="http://schemas.microsoft.com/office/drawing/2014/main" id="{AA78910E-C48F-9B43-A745-40BEF4A21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77783" y="-1087931"/>
            <a:ext cx="2331669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F4E6CA5-BECB-F74D-B40E-94DCF3C7E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0547"/>
            <a:ext cx="9571383" cy="53174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93E4B3C-F691-5D47-863F-F88CE7B97877}"/>
              </a:ext>
            </a:extLst>
          </p:cNvPr>
          <p:cNvSpPr txBox="1"/>
          <p:nvPr/>
        </p:nvSpPr>
        <p:spPr>
          <a:xfrm>
            <a:off x="8809310" y="5077288"/>
            <a:ext cx="3306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A/E cut is set to the standard value of 90% DEP (=</a:t>
            </a:r>
            <a:r>
              <a:rPr lang="en-US" dirty="0">
                <a:latin typeface="Symbol" pitchFamily="2" charset="2"/>
              </a:rPr>
              <a:t>0bb</a:t>
            </a:r>
            <a:r>
              <a:rPr lang="en-US" dirty="0">
                <a:latin typeface="Helvetica Light" panose="020B0403020202020204" pitchFamily="34" charset="0"/>
              </a:rPr>
              <a:t> proxy) acceptance. </a:t>
            </a:r>
          </a:p>
          <a:p>
            <a:endParaRPr lang="en-US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269FD57-245E-9942-95A2-6AF7565A2361}"/>
              </a:ext>
            </a:extLst>
          </p:cNvPr>
          <p:cNvSpPr txBox="1"/>
          <p:nvPr/>
        </p:nvSpPr>
        <p:spPr>
          <a:xfrm>
            <a:off x="2796209" y="4308891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Light" panose="020B0403020202020204" pitchFamily="34" charset="0"/>
              </a:rPr>
              <a:t>DEP</a:t>
            </a:r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32A57D2D-45AA-F046-8639-29DD681650CF}"/>
              </a:ext>
            </a:extLst>
          </p:cNvPr>
          <p:cNvCxnSpPr/>
          <p:nvPr/>
        </p:nvCxnSpPr>
        <p:spPr>
          <a:xfrm flipV="1">
            <a:off x="3140765" y="3429000"/>
            <a:ext cx="622852" cy="87989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F25E325A-DF52-7645-9A37-40C51A463DE0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3112963" y="4678223"/>
            <a:ext cx="202453" cy="10060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>
            <a:extLst>
              <a:ext uri="{FF2B5EF4-FFF2-40B4-BE49-F238E27FC236}">
                <a16:creationId xmlns:a16="http://schemas.microsoft.com/office/drawing/2014/main" id="{145B0634-67DA-214B-B612-0AB86240C152}"/>
              </a:ext>
            </a:extLst>
          </p:cNvPr>
          <p:cNvSpPr txBox="1"/>
          <p:nvPr/>
        </p:nvSpPr>
        <p:spPr>
          <a:xfrm>
            <a:off x="4984431" y="4304524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Light" panose="020B0403020202020204" pitchFamily="34" charset="0"/>
              </a:rPr>
              <a:t>FEP</a:t>
            </a:r>
          </a:p>
        </p:txBody>
      </p: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55C70D05-74BC-7B4A-86BE-86F5B383E4BA}"/>
              </a:ext>
            </a:extLst>
          </p:cNvPr>
          <p:cNvCxnSpPr>
            <a:cxnSpLocks/>
            <a:stCxn id="28" idx="0"/>
          </p:cNvCxnSpPr>
          <p:nvPr/>
        </p:nvCxnSpPr>
        <p:spPr>
          <a:xfrm flipH="1" flipV="1">
            <a:off x="4056509" y="3632266"/>
            <a:ext cx="1225440" cy="67225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47713A35-7DA5-A247-940E-C608B9D96D6F}"/>
              </a:ext>
            </a:extLst>
          </p:cNvPr>
          <p:cNvCxnSpPr>
            <a:cxnSpLocks/>
          </p:cNvCxnSpPr>
          <p:nvPr/>
        </p:nvCxnSpPr>
        <p:spPr>
          <a:xfrm flipH="1">
            <a:off x="4785691" y="4673856"/>
            <a:ext cx="382657" cy="20660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8844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19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-GB" dirty="0"/>
              <a:t>LEGEND-1000 </a:t>
            </a:r>
            <a:endParaRPr dirty="0"/>
          </a:p>
        </p:txBody>
      </p:sp>
      <p:sp>
        <p:nvSpPr>
          <p:cNvPr id="1206" name="Google Shape;1206;p19"/>
          <p:cNvSpPr txBox="1">
            <a:spLocks noGrp="1"/>
          </p:cNvSpPr>
          <p:nvPr>
            <p:ph type="body" idx="1"/>
          </p:nvPr>
        </p:nvSpPr>
        <p:spPr>
          <a:xfrm>
            <a:off x="415600" y="1487433"/>
            <a:ext cx="5251200" cy="467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-GB" dirty="0"/>
              <a:t>evaluated as </a:t>
            </a:r>
            <a:r>
              <a:rPr lang="en-GB" b="1" dirty="0"/>
              <a:t>strongest amongst competitors</a:t>
            </a:r>
            <a:r>
              <a:rPr lang="en-GB" dirty="0"/>
              <a:t> in </a:t>
            </a:r>
            <a:r>
              <a:rPr lang="en-GB" b="1" dirty="0"/>
              <a:t>DOE portfolio review</a:t>
            </a:r>
            <a:r>
              <a:rPr lang="en-GB" dirty="0"/>
              <a:t> 2021 </a:t>
            </a:r>
            <a:endParaRPr dirty="0"/>
          </a:p>
          <a:p>
            <a:pPr>
              <a:spcBef>
                <a:spcPts val="1067"/>
              </a:spcBef>
            </a:pPr>
            <a:r>
              <a:rPr lang="en-GB" b="1" dirty="0"/>
              <a:t>site selection </a:t>
            </a:r>
            <a:r>
              <a:rPr lang="en-GB" dirty="0"/>
              <a:t>(LNGS vs. SNOLAB)  </a:t>
            </a:r>
            <a:r>
              <a:rPr lang="en-GB" b="1" dirty="0"/>
              <a:t>&amp;</a:t>
            </a:r>
            <a:r>
              <a:rPr lang="en-GB" dirty="0"/>
              <a:t> </a:t>
            </a:r>
            <a:r>
              <a:rPr lang="en-GB" b="1" dirty="0"/>
              <a:t>CD-1/CD-3A in 2023</a:t>
            </a:r>
            <a:r>
              <a:rPr lang="en-GB" dirty="0"/>
              <a:t> </a:t>
            </a:r>
          </a:p>
          <a:p>
            <a:pPr marL="0" indent="0">
              <a:spcBef>
                <a:spcPts val="1067"/>
              </a:spcBef>
              <a:spcAft>
                <a:spcPts val="1067"/>
              </a:spcAft>
              <a:buNone/>
            </a:pPr>
            <a:endParaRPr b="1" dirty="0"/>
          </a:p>
        </p:txBody>
      </p:sp>
      <p:sp>
        <p:nvSpPr>
          <p:cNvPr id="1207" name="Google Shape;1207;p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-GB"/>
              <a:pPr/>
              <a:t>54</a:t>
            </a:fld>
            <a:endParaRPr/>
          </a:p>
        </p:txBody>
      </p:sp>
      <p:pic>
        <p:nvPicPr>
          <p:cNvPr id="1208" name="Google Shape;1208;p19"/>
          <p:cNvPicPr preferRelativeResize="0"/>
          <p:nvPr/>
        </p:nvPicPr>
        <p:blipFill rotWithShape="1">
          <a:blip r:embed="rId3">
            <a:alphaModFix/>
          </a:blip>
          <a:srcRect r="12602" b="7527"/>
          <a:stretch/>
        </p:blipFill>
        <p:spPr>
          <a:xfrm>
            <a:off x="5858667" y="922267"/>
            <a:ext cx="6333331" cy="5935735"/>
          </a:xfrm>
          <a:prstGeom prst="rect">
            <a:avLst/>
          </a:prstGeom>
          <a:noFill/>
          <a:ln>
            <a:noFill/>
          </a:ln>
        </p:spPr>
      </p:pic>
      <p:sp>
        <p:nvSpPr>
          <p:cNvPr id="1209" name="Google Shape;1209;p19"/>
          <p:cNvSpPr txBox="1"/>
          <p:nvPr/>
        </p:nvSpPr>
        <p:spPr>
          <a:xfrm>
            <a:off x="2665889" y="6339679"/>
            <a:ext cx="41828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GB" sz="1600" i="1">
                <a:latin typeface="Source Serif Pro"/>
                <a:ea typeface="Source Serif Pro"/>
                <a:cs typeface="Source Serif Pro"/>
                <a:sym typeface="Source Serif Pro"/>
              </a:rPr>
              <a:t>concept for LEGEND-1000 at LNGS</a:t>
            </a:r>
            <a:endParaRPr sz="1600" i="1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pic>
        <p:nvPicPr>
          <p:cNvPr id="1210" name="Google Shape;121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1412" y="2993905"/>
            <a:ext cx="3702733" cy="3364033"/>
          </a:xfrm>
          <a:prstGeom prst="rect">
            <a:avLst/>
          </a:prstGeom>
          <a:noFill/>
          <a:ln>
            <a:noFill/>
          </a:ln>
        </p:spPr>
      </p:pic>
      <p:sp>
        <p:nvSpPr>
          <p:cNvPr id="1211" name="Google Shape;1211;p19"/>
          <p:cNvSpPr txBox="1"/>
          <p:nvPr/>
        </p:nvSpPr>
        <p:spPr>
          <a:xfrm>
            <a:off x="737337" y="2668241"/>
            <a:ext cx="41828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-GB" sz="1600" i="1">
                <a:latin typeface="Source Serif Pro"/>
                <a:ea typeface="Source Serif Pro"/>
                <a:cs typeface="Source Serif Pro"/>
                <a:sym typeface="Source Serif Pro"/>
              </a:rPr>
              <a:t>unambiguous discovery</a:t>
            </a:r>
            <a:endParaRPr sz="1600" i="1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140F-D5AE-4003-BC77-A1A4D3342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" dirty="0">
                <a:ea typeface="+mj-lt"/>
                <a:cs typeface="+mj-lt"/>
              </a:rPr>
              <a:t>Sensitivity m</a:t>
            </a:r>
            <a:r>
              <a:rPr lang="en" baseline="-25000" dirty="0">
                <a:ea typeface="+mj-lt"/>
                <a:cs typeface="+mj-lt"/>
              </a:rPr>
              <a:t>ββ</a:t>
            </a:r>
            <a:endParaRPr lang="en-US" baseline="-25000" dirty="0"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0543-2E4A-4137-B10B-4993CA9E99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57860"/>
            <a:ext cx="5450031" cy="50191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15900" indent="-190500">
              <a:lnSpc>
                <a:spcPct val="150000"/>
              </a:lnSpc>
              <a:spcBef>
                <a:spcPts val="0"/>
              </a:spcBef>
              <a:buFont typeface="Merriweather Sans,Sans-Serif" panose="020B0604020202020204" pitchFamily="34" charset="0"/>
            </a:pPr>
            <a:r>
              <a:rPr lang="en-US" sz="2000" dirty="0">
                <a:ea typeface="+mj-lt"/>
                <a:cs typeface="+mj-lt"/>
              </a:rPr>
              <a:t>   </a:t>
            </a:r>
          </a:p>
          <a:p>
            <a:pPr marL="215900" indent="-171450">
              <a:lnSpc>
                <a:spcPct val="150000"/>
              </a:lnSpc>
              <a:spcBef>
                <a:spcPts val="1000"/>
              </a:spcBef>
              <a:buFont typeface="Merriweather Sans,Sans-Serif" panose="020B0604020202020204" pitchFamily="34" charset="0"/>
            </a:pPr>
            <a:r>
              <a:rPr lang="en" sz="2000" dirty="0">
                <a:solidFill>
                  <a:schemeClr val="dk1"/>
                </a:solidFill>
                <a:ea typeface="+mj-lt"/>
                <a:cs typeface="+mj-lt"/>
              </a:rPr>
              <a:t>Inverted ordering:  m</a:t>
            </a:r>
            <a:r>
              <a:rPr lang="en" sz="2000" baseline="-25000" dirty="0">
                <a:solidFill>
                  <a:schemeClr val="dk1"/>
                </a:solidFill>
                <a:ea typeface="+mj-lt"/>
                <a:cs typeface="+mj-lt"/>
              </a:rPr>
              <a:t>ββ</a:t>
            </a:r>
            <a:r>
              <a:rPr lang="en" sz="2000" dirty="0">
                <a:solidFill>
                  <a:schemeClr val="dk1"/>
                </a:solidFill>
                <a:ea typeface="+mj-lt"/>
                <a:cs typeface="+mj-lt"/>
              </a:rPr>
              <a:t> &gt; 18.4 ± 1.3 </a:t>
            </a:r>
            <a:r>
              <a:rPr lang="en" sz="2000" dirty="0" err="1">
                <a:solidFill>
                  <a:schemeClr val="dk1"/>
                </a:solidFill>
                <a:ea typeface="+mj-lt"/>
                <a:cs typeface="+mj-lt"/>
              </a:rPr>
              <a:t>meV</a:t>
            </a:r>
            <a:r>
              <a:rPr lang="en" sz="2000" dirty="0">
                <a:solidFill>
                  <a:schemeClr val="dk1"/>
                </a:solidFill>
                <a:ea typeface="+mj-lt"/>
                <a:cs typeface="+mj-lt"/>
              </a:rPr>
              <a:t> </a:t>
            </a:r>
            <a:endParaRPr lang="en-US" sz="2000" dirty="0">
              <a:solidFill>
                <a:schemeClr val="dk1"/>
              </a:solidFill>
              <a:ea typeface="+mj-lt"/>
              <a:cs typeface="+mj-lt"/>
            </a:endParaRPr>
          </a:p>
          <a:p>
            <a:pPr marL="215900" indent="-190500">
              <a:lnSpc>
                <a:spcPct val="150000"/>
              </a:lnSpc>
              <a:spcBef>
                <a:spcPts val="1000"/>
              </a:spcBef>
              <a:buFont typeface="Merriweather Sans,Sans-Serif" panose="020B0604020202020204" pitchFamily="34" charset="0"/>
            </a:pPr>
            <a:r>
              <a:rPr lang="en" sz="2000" i="1" dirty="0">
                <a:solidFill>
                  <a:schemeClr val="dk1"/>
                </a:solidFill>
                <a:ea typeface="+mj-lt"/>
                <a:cs typeface="+mj-lt"/>
              </a:rPr>
              <a:t>M</a:t>
            </a:r>
            <a:r>
              <a:rPr lang="en" sz="2000" dirty="0">
                <a:solidFill>
                  <a:schemeClr val="dk1"/>
                </a:solidFill>
                <a:ea typeface="+mj-lt"/>
                <a:cs typeface="+mj-lt"/>
              </a:rPr>
              <a:t> ➜ 4 many-body methods, each with specific systematics (soon also ab initio)</a:t>
            </a:r>
            <a:endParaRPr lang="en-US" sz="2000" dirty="0">
              <a:solidFill>
                <a:schemeClr val="dk1"/>
              </a:solidFill>
              <a:ea typeface="+mj-lt"/>
              <a:cs typeface="+mj-lt"/>
            </a:endParaRPr>
          </a:p>
          <a:p>
            <a:pPr marL="215900" indent="-19050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Font typeface="Merriweather Sans,Sans-Serif" panose="020B0604020202020204" pitchFamily="34" charset="0"/>
            </a:pPr>
            <a:r>
              <a:rPr lang="en" sz="2000" dirty="0">
                <a:solidFill>
                  <a:schemeClr val="dk1"/>
                </a:solidFill>
                <a:ea typeface="+mj-lt"/>
                <a:cs typeface="+mj-lt"/>
              </a:rPr>
              <a:t>Multiple, different set of calculations for each many-body method and isotope</a:t>
            </a:r>
            <a:endParaRPr lang="en-US" sz="2000" dirty="0">
              <a:solidFill>
                <a:schemeClr val="dk1"/>
              </a:solidFill>
              <a:ea typeface="+mj-lt"/>
              <a:cs typeface="+mj-lt"/>
            </a:endParaRPr>
          </a:p>
          <a:p>
            <a:endParaRPr lang="en-US" sz="2000" dirty="0">
              <a:cs typeface="Calibri Light"/>
            </a:endParaRPr>
          </a:p>
        </p:txBody>
      </p:sp>
      <p:pic>
        <p:nvPicPr>
          <p:cNvPr id="5" name="Picture 5" descr="A picture containing text, black&#10;&#10;Description automatically generated">
            <a:extLst>
              <a:ext uri="{FF2B5EF4-FFF2-40B4-BE49-F238E27FC236}">
                <a16:creationId xmlns:a16="http://schemas.microsoft.com/office/drawing/2014/main" id="{BE3538B0-307E-4488-BA0B-4DD3DF5E13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178" y="1221041"/>
            <a:ext cx="2828993" cy="450340"/>
          </a:xfrm>
        </p:spPr>
      </p:pic>
      <p:pic>
        <p:nvPicPr>
          <p:cNvPr id="6" name="Picture 6" descr="Chart&#10;&#10;Description automatically generated">
            <a:extLst>
              <a:ext uri="{FF2B5EF4-FFF2-40B4-BE49-F238E27FC236}">
                <a16:creationId xmlns:a16="http://schemas.microsoft.com/office/drawing/2014/main" id="{45CB9664-0205-4362-BA54-AC784F6982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4992" y="1372903"/>
            <a:ext cx="5479472" cy="5246535"/>
          </a:xfrm>
          <a:prstGeom prst="rect">
            <a:avLst/>
          </a:prstGeom>
        </p:spPr>
      </p:pic>
      <p:sp>
        <p:nvSpPr>
          <p:cNvPr id="8" name="Google Shape;244;p35">
            <a:extLst>
              <a:ext uri="{FF2B5EF4-FFF2-40B4-BE49-F238E27FC236}">
                <a16:creationId xmlns:a16="http://schemas.microsoft.com/office/drawing/2014/main" id="{800A7F09-4A3E-4B2E-8835-AD55D4D47AFE}"/>
              </a:ext>
            </a:extLst>
          </p:cNvPr>
          <p:cNvSpPr txBox="1"/>
          <p:nvPr/>
        </p:nvSpPr>
        <p:spPr>
          <a:xfrm>
            <a:off x="6015251" y="745922"/>
            <a:ext cx="5832163" cy="821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Proxima Nova"/>
                <a:cs typeface="Proxima Nova"/>
                <a:sym typeface="Proxima Nova"/>
              </a:rPr>
              <a:t>Agostini, Detwiler, </a:t>
            </a:r>
            <a:r>
              <a:rPr kumimoji="0" lang="e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Proxima Nova"/>
                <a:cs typeface="Proxima Nova"/>
                <a:sym typeface="Proxima Nova"/>
              </a:rPr>
              <a:t>Benato</a:t>
            </a:r>
            <a:r>
              <a:rPr kumimoji="0" lang="e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Proxima Nova"/>
                <a:cs typeface="Proxima Nova"/>
                <a:sym typeface="Proxima Nova"/>
              </a:rPr>
              <a:t>, Menendez, </a:t>
            </a:r>
            <a:r>
              <a:rPr kumimoji="0" lang="e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Proxima Nova"/>
                <a:cs typeface="Proxima Nova"/>
                <a:sym typeface="Proxima Nova"/>
              </a:rPr>
              <a:t>Vissani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Proxima Nova"/>
              <a:cs typeface="Proxima Nova"/>
              <a:sym typeface="Arial"/>
            </a:endParaRPr>
          </a:p>
          <a:p>
            <a:pPr marL="0" marR="0" lvl="0" indent="0" algn="r" defTabSz="914400" rtl="0" eaLnBrk="1" fontAlgn="base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Proxima Nova"/>
                <a:cs typeface="Proxima Nova"/>
                <a:sym typeface="Proxima Nova"/>
              </a:rPr>
              <a:t>“Testing the Inverted Neutrino Mass Ordering with 0νββ Decay”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Proxima Nova"/>
              <a:cs typeface="Proxima Nova"/>
              <a:sym typeface="Arial"/>
            </a:endParaRPr>
          </a:p>
          <a:p>
            <a:pPr marL="0" marR="0" lvl="0" indent="0" algn="r" defTabSz="914400" rtl="0" eaLnBrk="1" fontAlgn="base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Proxima Nova"/>
                <a:cs typeface="Proxima Nova"/>
                <a:sym typeface="Proxima Nova"/>
              </a:rPr>
              <a:t>arXiv</a:t>
            </a:r>
            <a:r>
              <a:rPr kumimoji="0" lang="e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Proxima Nova"/>
                <a:cs typeface="Proxima Nova"/>
                <a:sym typeface="Proxima Nova"/>
              </a:rPr>
              <a:t>: 2107.09104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Proxima Nova"/>
              <a:cs typeface="Proxima Nova"/>
              <a:sym typeface="Arial"/>
            </a:endParaRPr>
          </a:p>
        </p:txBody>
      </p:sp>
      <p:sp>
        <p:nvSpPr>
          <p:cNvPr id="10" name="Google Shape;240;p35">
            <a:extLst>
              <a:ext uri="{FF2B5EF4-FFF2-40B4-BE49-F238E27FC236}">
                <a16:creationId xmlns:a16="http://schemas.microsoft.com/office/drawing/2014/main" id="{2546AB63-6E1F-4494-8321-3160493EE6EB}"/>
              </a:ext>
            </a:extLst>
          </p:cNvPr>
          <p:cNvSpPr txBox="1"/>
          <p:nvPr/>
        </p:nvSpPr>
        <p:spPr>
          <a:xfrm>
            <a:off x="772054" y="4606885"/>
            <a:ext cx="4772032" cy="1873635"/>
          </a:xfrm>
          <a:prstGeom prst="rect">
            <a:avLst/>
          </a:prstGeom>
          <a:noFill/>
          <a:ln w="127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/>
              <a:buNone/>
              <a:tabLst/>
              <a:defRPr/>
            </a:pPr>
            <a:r>
              <a:rPr kumimoji="0" lang="en" sz="2000" b="0" i="0" u="none" strike="noStrike" kern="1200" cap="none" spc="0" normalizeH="0" baseline="0" noProof="0">
                <a:ln>
                  <a:noFill/>
                </a:ln>
                <a:solidFill>
                  <a:srgbClr val="07A9FF"/>
                </a:solidFill>
                <a:effectLst/>
                <a:uLnTx/>
                <a:uFillTx/>
                <a:latin typeface="Calibri Light"/>
                <a:ea typeface="Merriweather Sans"/>
                <a:cs typeface="Merriweather Sans"/>
                <a:sym typeface="Merriweather Sans"/>
              </a:rPr>
              <a:t>LEGEND will fully test inverted ordering and a large part of the normal ordering space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7A9FF"/>
              </a:solidFill>
              <a:effectLst/>
              <a:uLnTx/>
              <a:uFillTx/>
              <a:latin typeface="Calibri Light"/>
              <a:ea typeface="Merriweather Sans"/>
              <a:cs typeface="Merriweather Sans"/>
              <a:sym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0" i="0" u="none" strike="noStrike" kern="1200" cap="none" spc="0" normalizeH="0" baseline="0" noProof="0">
                <a:ln>
                  <a:noFill/>
                </a:ln>
                <a:solidFill>
                  <a:srgbClr val="07A9FF"/>
                </a:solidFill>
                <a:effectLst/>
                <a:uLnTx/>
                <a:uFillTx/>
                <a:latin typeface="Calibri Light"/>
                <a:ea typeface="Merriweather Sans"/>
                <a:cs typeface="Merriweather Sans"/>
                <a:sym typeface="Merriweather Sans"/>
              </a:rPr>
              <a:t>Discovery sensitivity &lt;18.4 meV  for 3/4 many-body methods  &amp; 12/15 calculations   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7A9FF"/>
              </a:solidFill>
              <a:effectLst/>
              <a:uLnTx/>
              <a:uFillTx/>
              <a:latin typeface="Calibri Light"/>
              <a:ea typeface="Merriweather Sans"/>
              <a:cs typeface="Merriweather San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66302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7C2D0D-64E1-614D-BD2F-F866502BE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Summary</a:t>
            </a:r>
          </a:p>
        </p:txBody>
      </p:sp>
      <p:sp>
        <p:nvSpPr>
          <p:cNvPr id="6" name="Google Shape;470;p32">
            <a:extLst>
              <a:ext uri="{FF2B5EF4-FFF2-40B4-BE49-F238E27FC236}">
                <a16:creationId xmlns:a16="http://schemas.microsoft.com/office/drawing/2014/main" id="{6A59954F-67F1-9749-9091-2F10AE61C67D}"/>
              </a:ext>
            </a:extLst>
          </p:cNvPr>
          <p:cNvSpPr/>
          <p:nvPr/>
        </p:nvSpPr>
        <p:spPr>
          <a:xfrm>
            <a:off x="8468121" y="5797646"/>
            <a:ext cx="165567" cy="394167"/>
          </a:xfrm>
          <a:custGeom>
            <a:avLst/>
            <a:gdLst/>
            <a:ahLst/>
            <a:cxnLst/>
            <a:rect l="l" t="t" r="r" b="b"/>
            <a:pathLst>
              <a:path w="4967" h="11825" extrusionOk="0">
                <a:moveTo>
                  <a:pt x="0" y="0"/>
                </a:moveTo>
                <a:cubicBezTo>
                  <a:pt x="0" y="4275"/>
                  <a:pt x="1409" y="9455"/>
                  <a:pt x="4967" y="11825"/>
                </a:cubicBezTo>
              </a:path>
            </a:pathLst>
          </a:cu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" name="Google Shape;471;p32">
            <a:extLst>
              <a:ext uri="{FF2B5EF4-FFF2-40B4-BE49-F238E27FC236}">
                <a16:creationId xmlns:a16="http://schemas.microsoft.com/office/drawing/2014/main" id="{90B9E6B7-FED8-A349-A48F-F2E3A005DCDB}"/>
              </a:ext>
            </a:extLst>
          </p:cNvPr>
          <p:cNvSpPr/>
          <p:nvPr/>
        </p:nvSpPr>
        <p:spPr>
          <a:xfrm>
            <a:off x="8385336" y="5687238"/>
            <a:ext cx="157633" cy="168367"/>
          </a:xfrm>
          <a:custGeom>
            <a:avLst/>
            <a:gdLst/>
            <a:ahLst/>
            <a:cxnLst/>
            <a:rect l="l" t="t" r="r" b="b"/>
            <a:pathLst>
              <a:path w="4729" h="5051" extrusionOk="0">
                <a:moveTo>
                  <a:pt x="0" y="5051"/>
                </a:moveTo>
                <a:cubicBezTo>
                  <a:pt x="871" y="3310"/>
                  <a:pt x="1228" y="-532"/>
                  <a:pt x="3074" y="85"/>
                </a:cubicBezTo>
                <a:cubicBezTo>
                  <a:pt x="4178" y="454"/>
                  <a:pt x="4083" y="2191"/>
                  <a:pt x="4729" y="3159"/>
                </a:cubicBezTo>
              </a:path>
            </a:pathLst>
          </a:cu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E448FEE-A479-38DF-0CE8-3510D5E71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7681" y="1529654"/>
            <a:ext cx="4804319" cy="415758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53483BF-423B-42E0-F29E-FB292B2A8729}"/>
              </a:ext>
            </a:extLst>
          </p:cNvPr>
          <p:cNvSpPr txBox="1"/>
          <p:nvPr/>
        </p:nvSpPr>
        <p:spPr>
          <a:xfrm>
            <a:off x="8627484" y="6102825"/>
            <a:ext cx="15969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Light" panose="020B0403020202020204" pitchFamily="34" charset="0"/>
              </a:rPr>
              <a:t>Cosmology reach</a:t>
            </a:r>
          </a:p>
        </p:txBody>
      </p:sp>
      <p:sp>
        <p:nvSpPr>
          <p:cNvPr id="12" name="Google Shape;227;p34">
            <a:extLst>
              <a:ext uri="{FF2B5EF4-FFF2-40B4-BE49-F238E27FC236}">
                <a16:creationId xmlns:a16="http://schemas.microsoft.com/office/drawing/2014/main" id="{5D455FF3-52ED-AC4B-9301-FB676DB6F98D}"/>
              </a:ext>
            </a:extLst>
          </p:cNvPr>
          <p:cNvSpPr txBox="1"/>
          <p:nvPr/>
        </p:nvSpPr>
        <p:spPr>
          <a:xfrm>
            <a:off x="430799" y="1351194"/>
            <a:ext cx="7106107" cy="5355282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marR="0" lvl="0" indent="-342900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" sz="16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Major progress </a:t>
            </a:r>
            <a:r>
              <a:rPr lang="en" sz="1600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in the preparation of </a:t>
            </a:r>
            <a:r>
              <a:rPr lang="en" sz="1600" b="1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ton-scale</a:t>
            </a:r>
            <a:r>
              <a:rPr lang="en" sz="1600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 experiments over last few years</a:t>
            </a:r>
          </a:p>
          <a:p>
            <a:pPr marL="342900" marR="0" lvl="0" indent="-342900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" sz="1600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Experiment design for </a:t>
            </a:r>
            <a:r>
              <a:rPr lang="en" sz="1600" b="1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discovery</a:t>
            </a:r>
            <a:r>
              <a:rPr lang="en" sz="1600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 (not limit setting) </a:t>
            </a:r>
          </a:p>
          <a:p>
            <a:pPr marL="342900" marR="0" lvl="0" indent="-342900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" sz="1600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Will fully explore </a:t>
            </a:r>
            <a:r>
              <a:rPr lang="en" sz="1600" b="1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IO </a:t>
            </a:r>
            <a:r>
              <a:rPr lang="en" sz="1600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and large part of </a:t>
            </a:r>
            <a:r>
              <a:rPr lang="en" sz="1600" b="1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NO</a:t>
            </a:r>
          </a:p>
          <a:p>
            <a:pPr marL="342900" marR="0" lvl="0" indent="-342900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" sz="1600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Several DBD isotopes and techniques are required, given </a:t>
            </a:r>
            <a:r>
              <a:rPr lang="en" sz="1600" b="1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NME uncertainties </a:t>
            </a:r>
            <a:r>
              <a:rPr lang="en" sz="1600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and </a:t>
            </a:r>
            <a:r>
              <a:rPr lang="en" sz="1600" b="1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confirmation</a:t>
            </a:r>
            <a:r>
              <a:rPr lang="en" sz="1600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 in case of discovery</a:t>
            </a:r>
          </a:p>
          <a:p>
            <a:pPr marL="342900" marR="0" lvl="0" indent="-342900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" sz="1600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Formidable </a:t>
            </a:r>
            <a:r>
              <a:rPr lang="en" sz="1600" b="1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experimental challenges </a:t>
            </a:r>
            <a:r>
              <a:rPr lang="en" sz="1600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to acquire ton </a:t>
            </a:r>
            <a:r>
              <a:rPr lang="en" sz="1600" dirty="0" err="1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yr</a:t>
            </a:r>
            <a:r>
              <a:rPr lang="en" sz="1600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 exposure quasi </a:t>
            </a:r>
            <a:r>
              <a:rPr lang="en" sz="1600" b="1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background free – or compensate with huge mass (</a:t>
            </a:r>
            <a:r>
              <a:rPr lang="en" sz="1600" b="1" dirty="0" err="1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Te</a:t>
            </a:r>
            <a:r>
              <a:rPr lang="en" sz="1600" b="1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)</a:t>
            </a:r>
            <a:endParaRPr lang="en" sz="1600" dirty="0">
              <a:solidFill>
                <a:schemeClr val="tx1"/>
              </a:solidFill>
              <a:latin typeface="Helvetica Light" panose="020B0403020202020204" pitchFamily="34" charset="0"/>
              <a:ea typeface="Merriweather Sans"/>
              <a:cs typeface="Merriweather Sans"/>
              <a:sym typeface="Merriweather Sans"/>
            </a:endParaRPr>
          </a:p>
          <a:p>
            <a:pPr marL="342900" marR="0" lvl="0" indent="-342900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" sz="1600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North-American – European </a:t>
            </a:r>
            <a:r>
              <a:rPr lang="en" sz="1600" b="1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convergence on portfolio</a:t>
            </a:r>
            <a:r>
              <a:rPr lang="en" sz="1600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 of experiments(LEGEND, </a:t>
            </a:r>
            <a:r>
              <a:rPr lang="en" sz="1600" dirty="0" err="1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nEXO</a:t>
            </a:r>
            <a:r>
              <a:rPr lang="en" sz="1600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, CUPID) contingent on funding: LEGEND is the current front-runner after DOE portfolio review; breakthrough on Ba-tagging by NEXT</a:t>
            </a:r>
          </a:p>
          <a:p>
            <a:pPr marL="342900" marR="0" lvl="0" indent="-342900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" sz="1600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Asia: KL2Z, Amore, CDEX, JUNO</a:t>
            </a:r>
          </a:p>
          <a:p>
            <a:pPr marL="342900" marR="0" lvl="0" indent="-342900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" sz="1600" b="1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Availability of DBD isotopes </a:t>
            </a:r>
            <a:r>
              <a:rPr lang="en" sz="1600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from Western supplier</a:t>
            </a:r>
          </a:p>
        </p:txBody>
      </p:sp>
    </p:spTree>
    <p:extLst>
      <p:ext uri="{BB962C8B-B14F-4D97-AF65-F5344CB8AC3E}">
        <p14:creationId xmlns:p14="http://schemas.microsoft.com/office/powerpoint/2010/main" val="24123712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C1A424-9C75-5049-876F-ADF1ACA1E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285" y="291875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EXTRA slides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19180E-BF20-B949-BC42-DCBAF9D7A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A119-85E7-F744-AC11-63D8821F62E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301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5BEF8E-97B8-C946-B254-2A887D10E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042" y="334572"/>
            <a:ext cx="10515600" cy="58272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Helvetica Light" panose="020B0403020202020204" pitchFamily="34" charset="0"/>
              </a:rPr>
              <a:t>The European and North-American Process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614E68-E0C3-2048-A1C6-E3981971E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A119-85E7-F744-AC11-63D8821F62EC}" type="slidenum">
              <a:rPr lang="en-US" smtClean="0"/>
              <a:t>58</a:t>
            </a:fld>
            <a:endParaRPr lang="en-US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A539823-CB9C-5744-A1B0-5664C3514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42" y="1275536"/>
            <a:ext cx="2880882" cy="3722914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880E54C7-A0EB-D14D-8070-5BD90B34D269}"/>
              </a:ext>
            </a:extLst>
          </p:cNvPr>
          <p:cNvSpPr/>
          <p:nvPr/>
        </p:nvSpPr>
        <p:spPr>
          <a:xfrm>
            <a:off x="172042" y="903692"/>
            <a:ext cx="29248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solidFill>
                  <a:srgbClr val="006DBF"/>
                </a:solidFill>
                <a:latin typeface="Calibri" panose="020F0502020204030204" pitchFamily="34" charset="0"/>
              </a:rPr>
              <a:t>https://</a:t>
            </a:r>
            <a:r>
              <a:rPr lang="de-DE" sz="1600" dirty="0" err="1">
                <a:solidFill>
                  <a:srgbClr val="006DBF"/>
                </a:solidFill>
                <a:latin typeface="Calibri" panose="020F0502020204030204" pitchFamily="34" charset="0"/>
              </a:rPr>
              <a:t>science.osti.gov</a:t>
            </a:r>
            <a:r>
              <a:rPr lang="de-DE" sz="1600" dirty="0">
                <a:solidFill>
                  <a:srgbClr val="006DBF"/>
                </a:solidFill>
                <a:latin typeface="Calibri" panose="020F0502020204030204" pitchFamily="34" charset="0"/>
              </a:rPr>
              <a:t>/</a:t>
            </a:r>
            <a:r>
              <a:rPr lang="de-DE" sz="1600" dirty="0" err="1">
                <a:solidFill>
                  <a:srgbClr val="006DBF"/>
                </a:solidFill>
                <a:latin typeface="Calibri" panose="020F0502020204030204" pitchFamily="34" charset="0"/>
              </a:rPr>
              <a:t>np</a:t>
            </a:r>
            <a:r>
              <a:rPr lang="de-DE" sz="1600" dirty="0">
                <a:solidFill>
                  <a:srgbClr val="006DBF"/>
                </a:solidFill>
                <a:latin typeface="Calibri" panose="020F0502020204030204" pitchFamily="34" charset="0"/>
              </a:rPr>
              <a:t>/</a:t>
            </a:r>
            <a:r>
              <a:rPr lang="de-DE" sz="1600" dirty="0" err="1">
                <a:solidFill>
                  <a:srgbClr val="006DBF"/>
                </a:solidFill>
                <a:latin typeface="Calibri" panose="020F0502020204030204" pitchFamily="34" charset="0"/>
              </a:rPr>
              <a:t>nsac</a:t>
            </a:r>
            <a:r>
              <a:rPr lang="de-DE" sz="1600" dirty="0">
                <a:solidFill>
                  <a:srgbClr val="006DBF"/>
                </a:solidFill>
                <a:latin typeface="Calibri" panose="020F0502020204030204" pitchFamily="34" charset="0"/>
              </a:rPr>
              <a:t> </a:t>
            </a:r>
            <a:endParaRPr lang="de-DE" sz="1600" dirty="0">
              <a:effectLst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C4610AB-5990-F242-9C87-F73DF5F6A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3848" y="1275536"/>
            <a:ext cx="2873170" cy="372291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EC88673C-C371-D945-A38C-9BBDDBCA8422}"/>
              </a:ext>
            </a:extLst>
          </p:cNvPr>
          <p:cNvSpPr/>
          <p:nvPr/>
        </p:nvSpPr>
        <p:spPr>
          <a:xfrm>
            <a:off x="3044927" y="5262519"/>
            <a:ext cx="294409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Oct 2019: Roadmap document for the APPEC SAC on the future </a:t>
            </a:r>
            <a:r>
              <a:rPr lang="en-US" sz="1400" dirty="0">
                <a:solidFill>
                  <a:srgbClr val="000000"/>
                </a:solidFill>
                <a:latin typeface="Symbol" pitchFamily="2" charset="2"/>
              </a:rPr>
              <a:t>0nbb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 decay experimental </a:t>
            </a:r>
            <a:r>
              <a:rPr lang="en-US" sz="1400" dirty="0" err="1">
                <a:solidFill>
                  <a:srgbClr val="000000"/>
                </a:solidFill>
                <a:latin typeface="+mj-lt"/>
              </a:rPr>
              <a:t>programme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 in Europe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Symbol" pitchFamily="2" charset="2"/>
              </a:rPr>
              <a:t>0nbb 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town meeting London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Roadmap update 2022, town meeting in Berlin, June 2022</a:t>
            </a:r>
            <a:endParaRPr lang="en-US" sz="1400" dirty="0">
              <a:latin typeface="+mj-lt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FF8F7A05-284D-6444-96EA-48E17DEEDFF4}"/>
              </a:ext>
            </a:extLst>
          </p:cNvPr>
          <p:cNvSpPr/>
          <p:nvPr/>
        </p:nvSpPr>
        <p:spPr>
          <a:xfrm>
            <a:off x="6067942" y="1275536"/>
            <a:ext cx="2679865" cy="3722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DOE NP Portfolio Review July 2021</a:t>
            </a:r>
          </a:p>
          <a:p>
            <a:pPr algn="ctr"/>
            <a:r>
              <a:rPr lang="en-US" b="1" dirty="0"/>
              <a:t>CUPID</a:t>
            </a:r>
          </a:p>
          <a:p>
            <a:pPr algn="ctr"/>
            <a:r>
              <a:rPr lang="en-US" b="1" dirty="0"/>
              <a:t>LEGEND-1000</a:t>
            </a:r>
          </a:p>
          <a:p>
            <a:pPr algn="ctr"/>
            <a:r>
              <a:rPr lang="en-US" b="1" dirty="0" err="1"/>
              <a:t>nEXO</a:t>
            </a:r>
            <a:endParaRPr lang="en-US" b="1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E30F141-FF36-3246-AADB-C72D1D812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8731" y="1275536"/>
            <a:ext cx="3109929" cy="3118334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F2331C95-14F3-274A-B184-A0D356D604D9}"/>
              </a:ext>
            </a:extLst>
          </p:cNvPr>
          <p:cNvSpPr/>
          <p:nvPr/>
        </p:nvSpPr>
        <p:spPr>
          <a:xfrm>
            <a:off x="3123848" y="943010"/>
            <a:ext cx="27265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arxiv.org</a:t>
            </a:r>
            <a:r>
              <a:rPr lang="en-US" sz="1400" dirty="0"/>
              <a:t>/abs/1910.04688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9B63189-F424-0E46-B5D8-3B585CB188B3}"/>
              </a:ext>
            </a:extLst>
          </p:cNvPr>
          <p:cNvSpPr/>
          <p:nvPr/>
        </p:nvSpPr>
        <p:spPr>
          <a:xfrm>
            <a:off x="8818731" y="942530"/>
            <a:ext cx="28793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agenda.infn.it</a:t>
            </a:r>
            <a:r>
              <a:rPr lang="en-US" sz="1400" dirty="0"/>
              <a:t>/event/27143/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326E256-D4EB-2C4D-B504-75FB2DCDD5C7}"/>
              </a:ext>
            </a:extLst>
          </p:cNvPr>
          <p:cNvSpPr txBox="1"/>
          <p:nvPr/>
        </p:nvSpPr>
        <p:spPr>
          <a:xfrm>
            <a:off x="6001185" y="5262519"/>
            <a:ext cx="31827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Outcome: Realize international portfolio LEGEND-1000, </a:t>
            </a:r>
            <a:r>
              <a:rPr lang="en-US" sz="1400" dirty="0" err="1">
                <a:latin typeface="+mj-lt"/>
              </a:rPr>
              <a:t>nEXO</a:t>
            </a:r>
            <a:r>
              <a:rPr lang="en-US" sz="1400" dirty="0">
                <a:latin typeface="+mj-lt"/>
              </a:rPr>
              <a:t> and CUPID with European partners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LEGEND-1000 was evaluated extremely positively at the Portfolio review. Now being funded by DOE to move to the next step, CD-1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BD52374F-6ACD-2546-B5A6-A77B21680BE8}"/>
              </a:ext>
            </a:extLst>
          </p:cNvPr>
          <p:cNvSpPr/>
          <p:nvPr/>
        </p:nvSpPr>
        <p:spPr>
          <a:xfrm>
            <a:off x="225932" y="5370242"/>
            <a:ext cx="26780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+mj-lt"/>
              </a:rPr>
              <a:t>“We recommend the timely development and deployment of a U.S.-led ton-scale </a:t>
            </a:r>
            <a:r>
              <a:rPr lang="en-US" sz="1400" dirty="0" err="1">
                <a:latin typeface="+mj-lt"/>
              </a:rPr>
              <a:t>neutrinoless</a:t>
            </a:r>
            <a:r>
              <a:rPr lang="en-US" sz="1400" dirty="0">
                <a:latin typeface="+mj-lt"/>
              </a:rPr>
              <a:t> double beta decay experiment.”</a:t>
            </a:r>
            <a:endParaRPr lang="en-US" sz="1400" dirty="0">
              <a:effectLst/>
              <a:latin typeface="+mj-lt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194436B-08F1-564C-9169-FBCD8A72E955}"/>
              </a:ext>
            </a:extLst>
          </p:cNvPr>
          <p:cNvSpPr txBox="1"/>
          <p:nvPr/>
        </p:nvSpPr>
        <p:spPr>
          <a:xfrm>
            <a:off x="9183957" y="4616189"/>
            <a:ext cx="29175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“The international stakeholders in neutrino-less double beta decay research do agree in principle that the best chance for success is an international campaign with more than one large ton-scale experiment implemented in the next decade, with one ton scale experiment in </a:t>
            </a:r>
            <a:r>
              <a:rPr lang="en-US" sz="1400" u="sng" dirty="0">
                <a:latin typeface="+mj-lt"/>
              </a:rPr>
              <a:t>Europe </a:t>
            </a:r>
            <a:r>
              <a:rPr lang="en-US" sz="1400" dirty="0">
                <a:latin typeface="+mj-lt"/>
              </a:rPr>
              <a:t>and the other in </a:t>
            </a:r>
            <a:r>
              <a:rPr lang="en-US" sz="1400" u="sng" dirty="0">
                <a:latin typeface="+mj-lt"/>
              </a:rPr>
              <a:t>North America</a:t>
            </a:r>
            <a:r>
              <a:rPr lang="en-US" sz="1400" dirty="0">
                <a:latin typeface="+mj-lt"/>
              </a:rPr>
              <a:t>. “</a:t>
            </a:r>
          </a:p>
        </p:txBody>
      </p:sp>
    </p:spTree>
    <p:extLst>
      <p:ext uri="{BB962C8B-B14F-4D97-AF65-F5344CB8AC3E}">
        <p14:creationId xmlns:p14="http://schemas.microsoft.com/office/powerpoint/2010/main" val="5077762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625BE1-1CA2-EF43-BC63-F0DBBC3AE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Complementarity of LHC and 0νββ </a:t>
            </a:r>
            <a:r>
              <a:rPr lang="en-US" dirty="0">
                <a:latin typeface="Helvetica Light" panose="020B0403020202020204" pitchFamily="34" charset="0"/>
              </a:rPr>
              <a:t>decay</a:t>
            </a: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5502EE4-73D3-CD4C-AF15-26EB2D07A4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401" y="3878794"/>
            <a:ext cx="3606800" cy="2415126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0329CBB8-8795-494B-86C4-FEEBF0356D5A}"/>
              </a:ext>
            </a:extLst>
          </p:cNvPr>
          <p:cNvSpPr/>
          <p:nvPr/>
        </p:nvSpPr>
        <p:spPr>
          <a:xfrm>
            <a:off x="7012188" y="6440209"/>
            <a:ext cx="29690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latin typeface="Helvetica Light" panose="020B0403020202020204" pitchFamily="34" charset="0"/>
              </a:rPr>
              <a:t>See also: Hirsch et al., 1511.03945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BE95105-1193-6E48-BC42-B15FA7DFBB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4444" y="4427071"/>
            <a:ext cx="4615716" cy="67397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28948C3-A919-D64F-89EF-53FCB7FBFB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8366" y="1056106"/>
            <a:ext cx="3062904" cy="246424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9CF8FE2-8924-994D-8519-337B5085A6B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6557" y="2283925"/>
            <a:ext cx="4558656" cy="1720636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C041CF7A-3D81-FC41-8D29-0373A1623447}"/>
              </a:ext>
            </a:extLst>
          </p:cNvPr>
          <p:cNvSpPr/>
          <p:nvPr/>
        </p:nvSpPr>
        <p:spPr>
          <a:xfrm rot="16200000">
            <a:off x="9180101" y="1985207"/>
            <a:ext cx="21659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err="1">
                <a:latin typeface="Helvetica Light" panose="020B0403020202020204" pitchFamily="34" charset="0"/>
              </a:rPr>
              <a:t>Biswal</a:t>
            </a:r>
            <a:r>
              <a:rPr lang="de-DE" sz="1400" dirty="0">
                <a:latin typeface="Helvetica Light" panose="020B0403020202020204" pitchFamily="34" charset="0"/>
              </a:rPr>
              <a:t>, </a:t>
            </a:r>
            <a:r>
              <a:rPr lang="de-DE" sz="1400" dirty="0" err="1">
                <a:latin typeface="Helvetica Light" panose="020B0403020202020204" pitchFamily="34" charset="0"/>
              </a:rPr>
              <a:t>Dev</a:t>
            </a:r>
            <a:r>
              <a:rPr lang="de-DE" sz="1400" dirty="0">
                <a:latin typeface="Helvetica Light" panose="020B0403020202020204" pitchFamily="34" charset="0"/>
              </a:rPr>
              <a:t>, 1701.08751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7D17FC2C-5ADA-CF42-BF12-0C3D2349471D}"/>
              </a:ext>
            </a:extLst>
          </p:cNvPr>
          <p:cNvSpPr/>
          <p:nvPr/>
        </p:nvSpPr>
        <p:spPr>
          <a:xfrm rot="16200000">
            <a:off x="8863813" y="4816540"/>
            <a:ext cx="29001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latin typeface="Helvetica Light" panose="020B0403020202020204" pitchFamily="34" charset="0"/>
              </a:rPr>
              <a:t>Ramsey-</a:t>
            </a:r>
            <a:r>
              <a:rPr lang="de-DE" sz="1400" dirty="0" err="1">
                <a:latin typeface="Helvetica Light" panose="020B0403020202020204" pitchFamily="34" charset="0"/>
              </a:rPr>
              <a:t>Musolf</a:t>
            </a:r>
            <a:r>
              <a:rPr lang="de-DE" sz="1400" dirty="0">
                <a:latin typeface="Helvetica Light" panose="020B0403020202020204" pitchFamily="34" charset="0"/>
              </a:rPr>
              <a:t> et al., 1508.04444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2CA6285-1512-BD48-947F-E3E80EF3454F}"/>
              </a:ext>
            </a:extLst>
          </p:cNvPr>
          <p:cNvSpPr txBox="1"/>
          <p:nvPr/>
        </p:nvSpPr>
        <p:spPr>
          <a:xfrm>
            <a:off x="3208161" y="5523558"/>
            <a:ext cx="1688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Light" panose="020B0403020202020204" pitchFamily="34" charset="0"/>
              </a:rPr>
              <a:t>“eV = </a:t>
            </a:r>
            <a:r>
              <a:rPr lang="en-US" sz="2400" dirty="0" err="1">
                <a:latin typeface="Helvetica Light" panose="020B0403020202020204" pitchFamily="34" charset="0"/>
              </a:rPr>
              <a:t>TeV</a:t>
            </a:r>
            <a:r>
              <a:rPr lang="en-US" sz="2400" dirty="0">
                <a:latin typeface="Helvetica Light" panose="020B0403020202020204" pitchFamily="34" charset="0"/>
              </a:rPr>
              <a:t>”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263FCA2-9AFB-1B4C-A14D-6A4CE412B2B8}"/>
              </a:ext>
            </a:extLst>
          </p:cNvPr>
          <p:cNvSpPr txBox="1"/>
          <p:nvPr/>
        </p:nvSpPr>
        <p:spPr>
          <a:xfrm>
            <a:off x="6146800" y="1290320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0nbb</a:t>
            </a:r>
          </a:p>
        </p:txBody>
      </p:sp>
      <p:sp>
        <p:nvSpPr>
          <p:cNvPr id="23" name="Line 6">
            <a:extLst>
              <a:ext uri="{FF2B5EF4-FFF2-40B4-BE49-F238E27FC236}">
                <a16:creationId xmlns:a16="http://schemas.microsoft.com/office/drawing/2014/main" id="{32B08167-FC3E-AA41-B4E2-66788242165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790436" y="1414547"/>
            <a:ext cx="87020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Helvetica Light"/>
              <a:cs typeface="Helvetica Light"/>
            </a:endParaRPr>
          </a:p>
        </p:txBody>
      </p:sp>
      <p:sp>
        <p:nvSpPr>
          <p:cNvPr id="24" name="Line 6">
            <a:extLst>
              <a:ext uri="{FF2B5EF4-FFF2-40B4-BE49-F238E27FC236}">
                <a16:creationId xmlns:a16="http://schemas.microsoft.com/office/drawing/2014/main" id="{EBC94913-FAE4-2E46-8BD2-027B22BA051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790435" y="1570997"/>
            <a:ext cx="1235964" cy="175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Helvetica Light"/>
              <a:cs typeface="Helvetica Light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C84D1A26-3535-0147-A5A0-AF193F66FBDF}"/>
              </a:ext>
            </a:extLst>
          </p:cNvPr>
          <p:cNvSpPr txBox="1"/>
          <p:nvPr/>
        </p:nvSpPr>
        <p:spPr>
          <a:xfrm>
            <a:off x="1886558" y="1492628"/>
            <a:ext cx="4081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Light" panose="020B0403020202020204" pitchFamily="34" charset="0"/>
              </a:rPr>
              <a:t>Probing the </a:t>
            </a:r>
            <a:r>
              <a:rPr lang="en-US" dirty="0" err="1">
                <a:latin typeface="Helvetica Light" panose="020B0403020202020204" pitchFamily="34" charset="0"/>
              </a:rPr>
              <a:t>TeV</a:t>
            </a:r>
            <a:r>
              <a:rPr lang="en-US" dirty="0">
                <a:latin typeface="Helvetica Light" panose="020B0403020202020204" pitchFamily="34" charset="0"/>
              </a:rPr>
              <a:t> scale with same-sign di-leptons in </a:t>
            </a:r>
            <a:r>
              <a:rPr lang="el-GR" dirty="0">
                <a:latin typeface="Helvetica Light" panose="020B0403020202020204" pitchFamily="34" charset="0"/>
              </a:rPr>
              <a:t>0νββ</a:t>
            </a:r>
            <a:r>
              <a:rPr lang="de-DE" dirty="0">
                <a:latin typeface="Helvetica Light" panose="020B0403020202020204" pitchFamily="34" charset="0"/>
              </a:rPr>
              <a:t> </a:t>
            </a:r>
            <a:r>
              <a:rPr lang="de-DE" dirty="0" err="1">
                <a:latin typeface="Helvetica Light" panose="020B0403020202020204" pitchFamily="34" charset="0"/>
              </a:rPr>
              <a:t>and</a:t>
            </a:r>
            <a:r>
              <a:rPr lang="de-DE" dirty="0">
                <a:latin typeface="Helvetica Light" panose="020B0403020202020204" pitchFamily="34" charset="0"/>
              </a:rPr>
              <a:t> LHC:</a:t>
            </a:r>
            <a:endParaRPr lang="en-US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019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/>
          <p:cNvSpPr txBox="1">
            <a:spLocks/>
          </p:cNvSpPr>
          <p:nvPr/>
        </p:nvSpPr>
        <p:spPr>
          <a:xfrm>
            <a:off x="1524000" y="-6090"/>
            <a:ext cx="9144000" cy="8215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err="1"/>
              <a:t>Neutrinoless</a:t>
            </a:r>
            <a:r>
              <a:rPr lang="en-US" dirty="0"/>
              <a:t> Double Beta Decay (0νββ)</a:t>
            </a:r>
          </a:p>
        </p:txBody>
      </p:sp>
      <p:pic>
        <p:nvPicPr>
          <p:cNvPr id="16" name="Picture 15" descr="he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36424" flipH="1" flipV="1">
            <a:off x="3271218" y="5215233"/>
            <a:ext cx="1648246" cy="970570"/>
          </a:xfrm>
          <a:prstGeom prst="rect">
            <a:avLst/>
          </a:prstGeom>
          <a:ln>
            <a:solidFill>
              <a:srgbClr val="595959"/>
            </a:solidFill>
          </a:ln>
        </p:spPr>
      </p:pic>
      <p:pic>
        <p:nvPicPr>
          <p:cNvPr id="17" name="Picture 16" descr="he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62416" flipH="1">
            <a:off x="3589435" y="2834464"/>
            <a:ext cx="1641404" cy="966541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>
            <a:off x="2336800" y="4011989"/>
            <a:ext cx="3594100" cy="0"/>
          </a:xfrm>
          <a:prstGeom prst="straightConnector1">
            <a:avLst/>
          </a:prstGeom>
          <a:ln>
            <a:solidFill>
              <a:srgbClr val="59595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387600" y="4989889"/>
            <a:ext cx="3594100" cy="0"/>
          </a:xfrm>
          <a:prstGeom prst="straightConnector1">
            <a:avLst/>
          </a:prstGeom>
          <a:ln>
            <a:solidFill>
              <a:srgbClr val="59595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794001" y="3935789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n</a:t>
            </a:r>
            <a:endParaRPr lang="de-DE" dirty="0"/>
          </a:p>
        </p:txBody>
      </p:sp>
      <p:sp>
        <p:nvSpPr>
          <p:cNvPr id="24" name="TextBox 23"/>
          <p:cNvSpPr txBox="1"/>
          <p:nvPr/>
        </p:nvSpPr>
        <p:spPr>
          <a:xfrm>
            <a:off x="2844801" y="4621589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n</a:t>
            </a:r>
            <a:endParaRPr lang="de-DE" dirty="0"/>
          </a:p>
        </p:txBody>
      </p:sp>
      <p:sp>
        <p:nvSpPr>
          <p:cNvPr id="25" name="TextBox 24"/>
          <p:cNvSpPr txBox="1"/>
          <p:nvPr/>
        </p:nvSpPr>
        <p:spPr>
          <a:xfrm>
            <a:off x="5210155" y="3935789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261526" y="4621589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3657600" y="4011989"/>
            <a:ext cx="368300" cy="977900"/>
          </a:xfrm>
          <a:prstGeom prst="straightConnector1">
            <a:avLst/>
          </a:prstGeom>
          <a:ln>
            <a:solidFill>
              <a:srgbClr val="595959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524000" y="4048879"/>
            <a:ext cx="143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(Nukleons </a:t>
            </a:r>
            <a:r>
              <a:rPr lang="de-DE" sz="1600" dirty="0" err="1"/>
              <a:t>bound</a:t>
            </a:r>
            <a:r>
              <a:rPr lang="de-DE" sz="1600" dirty="0"/>
              <a:t> in </a:t>
            </a:r>
            <a:r>
              <a:rPr lang="de-DE" sz="1600" dirty="0" err="1"/>
              <a:t>core</a:t>
            </a:r>
            <a:r>
              <a:rPr lang="de-DE" sz="1600" dirty="0"/>
              <a:t>, ≈10</a:t>
            </a:r>
            <a:r>
              <a:rPr lang="de-DE" sz="1600" baseline="30000" dirty="0"/>
              <a:t>–15 </a:t>
            </a:r>
            <a:r>
              <a:rPr lang="de-DE" sz="1600" dirty="0"/>
              <a:t>m)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839952" y="4114621"/>
            <a:ext cx="406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(</a:t>
            </a:r>
            <a:r>
              <a:rPr lang="de-DE" sz="2800" b="1" dirty="0"/>
              <a:t>-</a:t>
            </a:r>
            <a:r>
              <a:rPr lang="de-DE" sz="1400" b="1" dirty="0"/>
              <a:t>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906992" y="4355921"/>
            <a:ext cx="364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/>
              <a:t>ν</a:t>
            </a:r>
            <a:r>
              <a:rPr lang="de-DE" baseline="-25000" dirty="0" err="1"/>
              <a:t>e</a:t>
            </a:r>
            <a:endParaRPr lang="de-DE" dirty="0"/>
          </a:p>
        </p:txBody>
      </p:sp>
      <p:sp>
        <p:nvSpPr>
          <p:cNvPr id="35" name="Rectangle 34"/>
          <p:cNvSpPr/>
          <p:nvPr/>
        </p:nvSpPr>
        <p:spPr>
          <a:xfrm>
            <a:off x="6972300" y="3587213"/>
            <a:ext cx="2885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0νββ-decay would imply that neutrinos are </a:t>
            </a:r>
            <a:r>
              <a:rPr lang="en-US" b="1" dirty="0" err="1"/>
              <a:t>Majorana</a:t>
            </a:r>
            <a:r>
              <a:rPr lang="en-US" b="1" dirty="0"/>
              <a:t>  particle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968501" y="1066801"/>
            <a:ext cx="8508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Today we know that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Neutrinos are massive particles, thus </a:t>
            </a:r>
            <a:r>
              <a:rPr lang="en-US" dirty="0" err="1"/>
              <a:t>helicity</a:t>
            </a:r>
            <a:r>
              <a:rPr lang="en-US" dirty="0"/>
              <a:t> is not a good quantum number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Therefore, emission of anti-neutrinos with „wrong“ </a:t>
            </a:r>
            <a:r>
              <a:rPr lang="en-US" dirty="0" err="1"/>
              <a:t>helicity</a:t>
            </a:r>
            <a:r>
              <a:rPr lang="en-US" dirty="0"/>
              <a:t> state possible (prop. m/E) possible</a:t>
            </a:r>
          </a:p>
        </p:txBody>
      </p:sp>
    </p:spTree>
    <p:extLst>
      <p:ext uri="{BB962C8B-B14F-4D97-AF65-F5344CB8AC3E}">
        <p14:creationId xmlns:p14="http://schemas.microsoft.com/office/powerpoint/2010/main" val="27498154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9">
            <a:extLst>
              <a:ext uri="{FF2B5EF4-FFF2-40B4-BE49-F238E27FC236}">
                <a16:creationId xmlns:a16="http://schemas.microsoft.com/office/drawing/2014/main" id="{082FA0CD-35D2-9340-8139-CAB2B7687DF1}"/>
              </a:ext>
            </a:extLst>
          </p:cNvPr>
          <p:cNvGrpSpPr>
            <a:grpSpLocks noChangeAspect="1"/>
          </p:cNvGrpSpPr>
          <p:nvPr/>
        </p:nvGrpSpPr>
        <p:grpSpPr>
          <a:xfrm>
            <a:off x="8097910" y="2575522"/>
            <a:ext cx="4042655" cy="4042655"/>
            <a:chOff x="4081371" y="934597"/>
            <a:chExt cx="2722180" cy="2722180"/>
          </a:xfrm>
        </p:grpSpPr>
        <p:pic>
          <p:nvPicPr>
            <p:cNvPr id="8" name="Picture 2" descr="File:JunoCD-1.jpg">
              <a:extLst>
                <a:ext uri="{FF2B5EF4-FFF2-40B4-BE49-F238E27FC236}">
                  <a16:creationId xmlns:a16="http://schemas.microsoft.com/office/drawing/2014/main" id="{E3EC3534-C9F5-CF42-9603-67FB4560F9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1371" y="934597"/>
              <a:ext cx="2722180" cy="2722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椭圆 12">
              <a:extLst>
                <a:ext uri="{FF2B5EF4-FFF2-40B4-BE49-F238E27FC236}">
                  <a16:creationId xmlns:a16="http://schemas.microsoft.com/office/drawing/2014/main" id="{A47F777F-9870-0542-B3D2-29C19788CB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6015" y="2311205"/>
              <a:ext cx="947090" cy="947091"/>
            </a:xfrm>
            <a:prstGeom prst="ellipse">
              <a:avLst/>
            </a:prstGeom>
            <a:solidFill>
              <a:srgbClr val="FF3399">
                <a:alpha val="60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dirty="0">
                <a:solidFill>
                  <a:srgbClr val="0070C0"/>
                </a:solidFill>
                <a:latin typeface="Calibri" pitchFamily="34" charset="0"/>
                <a:ea typeface="楷体" pitchFamily="49" charset="-122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F35BEF8E-97B8-C946-B254-2A887D10E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2729"/>
          </a:xfrm>
        </p:spPr>
        <p:txBody>
          <a:bodyPr>
            <a:normAutofit/>
          </a:bodyPr>
          <a:lstStyle/>
          <a:p>
            <a:r>
              <a:rPr lang="en-US" sz="2800" baseline="30000" dirty="0" err="1">
                <a:latin typeface="Helvetica Light" panose="020B0403020202020204" pitchFamily="34" charset="0"/>
              </a:rPr>
              <a:t>nat</a:t>
            </a:r>
            <a:r>
              <a:rPr lang="en-US" sz="2800" dirty="0" err="1">
                <a:latin typeface="Helvetica Light" panose="020B0403020202020204" pitchFamily="34" charset="0"/>
              </a:rPr>
              <a:t>Te</a:t>
            </a:r>
            <a:r>
              <a:rPr lang="en-US" sz="2800" dirty="0">
                <a:latin typeface="Helvetica Light" panose="020B0403020202020204" pitchFamily="34" charset="0"/>
              </a:rPr>
              <a:t>-loaded liquid scintillator: JUNO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5E2A66-EA85-794D-9F25-58B0996F3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063" y="1204332"/>
            <a:ext cx="8959577" cy="5330434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60000"/>
              </a:lnSpc>
            </a:pPr>
            <a:r>
              <a:rPr lang="en-US" sz="2000" dirty="0">
                <a:latin typeface="Helvetica Light" panose="020B0403020202020204" pitchFamily="34" charset="0"/>
              </a:rPr>
              <a:t>20 </a:t>
            </a:r>
            <a:r>
              <a:rPr lang="en-US" sz="2000" dirty="0" err="1">
                <a:latin typeface="Helvetica Light" panose="020B0403020202020204" pitchFamily="34" charset="0"/>
              </a:rPr>
              <a:t>kt</a:t>
            </a:r>
            <a:r>
              <a:rPr lang="en-US" sz="2000" dirty="0">
                <a:latin typeface="Helvetica Light" panose="020B0403020202020204" pitchFamily="34" charset="0"/>
              </a:rPr>
              <a:t> LS (LAB, 2.5 g/L PPO, 3 mg/L Bis-MSB)</a:t>
            </a:r>
          </a:p>
          <a:p>
            <a:pPr>
              <a:lnSpc>
                <a:spcPct val="160000"/>
              </a:lnSpc>
            </a:pPr>
            <a:r>
              <a:rPr lang="en-US" sz="2000" dirty="0">
                <a:latin typeface="Helvetica Light" panose="020B0403020202020204" pitchFamily="34" charset="0"/>
              </a:rPr>
              <a:t>Main goals: </a:t>
            </a:r>
            <a:r>
              <a:rPr lang="en-US" sz="2000" b="1" dirty="0">
                <a:latin typeface="Helvetica Light" panose="020B0403020202020204" pitchFamily="34" charset="0"/>
              </a:rPr>
              <a:t>neutrino mass ordering </a:t>
            </a:r>
            <a:r>
              <a:rPr lang="en-US" sz="2000" dirty="0">
                <a:latin typeface="Helvetica Light" panose="020B0403020202020204" pitchFamily="34" charset="0"/>
              </a:rPr>
              <a:t>with reactor neutrinos, geo-, solar, </a:t>
            </a:r>
            <a:r>
              <a:rPr lang="en-US" sz="2000" dirty="0" err="1">
                <a:latin typeface="Helvetica Light" panose="020B0403020202020204" pitchFamily="34" charset="0"/>
              </a:rPr>
              <a:t>atm</a:t>
            </a:r>
            <a:r>
              <a:rPr lang="en-US" sz="2000" dirty="0">
                <a:latin typeface="Helvetica Light" panose="020B0403020202020204" pitchFamily="34" charset="0"/>
              </a:rPr>
              <a:t>-nu’s</a:t>
            </a:r>
          </a:p>
          <a:p>
            <a:pPr>
              <a:lnSpc>
                <a:spcPct val="160000"/>
              </a:lnSpc>
            </a:pPr>
            <a:r>
              <a:rPr lang="en-US" sz="2000" dirty="0">
                <a:latin typeface="Helvetica Light" panose="020B0403020202020204" pitchFamily="34" charset="0"/>
              </a:rPr>
              <a:t>After completion of mass ordering </a:t>
            </a:r>
            <a:r>
              <a:rPr lang="en-US" sz="2000" b="1" dirty="0">
                <a:latin typeface="Helvetica Light" panose="020B0403020202020204" pitchFamily="34" charset="0"/>
              </a:rPr>
              <a:t>(~2030) </a:t>
            </a:r>
            <a:r>
              <a:rPr lang="en-US" sz="2000" dirty="0">
                <a:latin typeface="Helvetica Light" panose="020B0403020202020204" pitchFamily="34" charset="0"/>
              </a:rPr>
              <a:t>upgrade for 0nbb search with </a:t>
            </a:r>
            <a:r>
              <a:rPr lang="en-US" sz="2000" baseline="30000" dirty="0" err="1">
                <a:latin typeface="Helvetica Light" panose="020B0403020202020204" pitchFamily="34" charset="0"/>
              </a:rPr>
              <a:t>nat</a:t>
            </a:r>
            <a:r>
              <a:rPr lang="en-US" sz="2000" dirty="0" err="1">
                <a:latin typeface="Helvetica Light" panose="020B0403020202020204" pitchFamily="34" charset="0"/>
              </a:rPr>
              <a:t>Te</a:t>
            </a:r>
            <a:r>
              <a:rPr lang="en-US" sz="2000" dirty="0">
                <a:latin typeface="Helvetica Light" panose="020B0403020202020204" pitchFamily="34" charset="0"/>
              </a:rPr>
              <a:t> or </a:t>
            </a:r>
            <a:r>
              <a:rPr lang="en-US" sz="2000" baseline="30000" dirty="0">
                <a:latin typeface="Helvetica Light" panose="020B0403020202020204" pitchFamily="34" charset="0"/>
              </a:rPr>
              <a:t>136</a:t>
            </a:r>
            <a:r>
              <a:rPr lang="en-US" sz="2000" dirty="0">
                <a:latin typeface="Helvetica Light" panose="020B0403020202020204" pitchFamily="34" charset="0"/>
              </a:rPr>
              <a:t>Xe</a:t>
            </a:r>
          </a:p>
          <a:p>
            <a:pPr>
              <a:lnSpc>
                <a:spcPct val="160000"/>
              </a:lnSpc>
            </a:pPr>
            <a:r>
              <a:rPr lang="en-US" sz="2000" dirty="0">
                <a:latin typeface="Helvetica Light" panose="020B0403020202020204" pitchFamily="34" charset="0"/>
              </a:rPr>
              <a:t>Huge target mass (100 t scale) and aspired low background </a:t>
            </a:r>
          </a:p>
          <a:p>
            <a:pPr>
              <a:lnSpc>
                <a:spcPct val="160000"/>
              </a:lnSpc>
            </a:pPr>
            <a:r>
              <a:rPr lang="en-US" sz="2000" dirty="0">
                <a:latin typeface="Helvetica Light" panose="020B0403020202020204" pitchFamily="34" charset="0"/>
              </a:rPr>
              <a:t>High PMT coverage =&gt; 1200 </a:t>
            </a:r>
            <a:r>
              <a:rPr lang="en-US" sz="2000" dirty="0" err="1">
                <a:latin typeface="Helvetica Light" panose="020B0403020202020204" pitchFamily="34" charset="0"/>
              </a:rPr>
              <a:t>p.e.</a:t>
            </a:r>
            <a:r>
              <a:rPr lang="en-US" sz="2000" dirty="0">
                <a:latin typeface="Helvetica Light" panose="020B0403020202020204" pitchFamily="34" charset="0"/>
              </a:rPr>
              <a:t>/MeV</a:t>
            </a:r>
          </a:p>
          <a:p>
            <a:pPr>
              <a:lnSpc>
                <a:spcPct val="160000"/>
              </a:lnSpc>
            </a:pPr>
            <a:r>
              <a:rPr lang="en-US" sz="2000" dirty="0">
                <a:latin typeface="Helvetica Light" panose="020B0403020202020204" pitchFamily="34" charset="0"/>
              </a:rPr>
              <a:t>Reported R&amp;D results on </a:t>
            </a:r>
            <a:r>
              <a:rPr lang="en-US" sz="2000" dirty="0" err="1">
                <a:latin typeface="Helvetica Light" panose="020B0403020202020204" pitchFamily="34" charset="0"/>
              </a:rPr>
              <a:t>Te</a:t>
            </a:r>
            <a:r>
              <a:rPr lang="en-US" sz="2000" dirty="0">
                <a:latin typeface="Helvetica Light" panose="020B0403020202020204" pitchFamily="34" charset="0"/>
              </a:rPr>
              <a:t>-diol based LS: </a:t>
            </a:r>
          </a:p>
          <a:p>
            <a:pPr lvl="1">
              <a:lnSpc>
                <a:spcPct val="160000"/>
              </a:lnSpc>
            </a:pPr>
            <a:r>
              <a:rPr lang="en-US" sz="1600" dirty="0">
                <a:latin typeface="Helvetica Light" panose="020B0403020202020204" pitchFamily="34" charset="0"/>
              </a:rPr>
              <a:t>Best performance so far with 0.6% </a:t>
            </a:r>
            <a:r>
              <a:rPr lang="en-US" sz="1600" dirty="0" err="1">
                <a:latin typeface="Helvetica Light" panose="020B0403020202020204" pitchFamily="34" charset="0"/>
              </a:rPr>
              <a:t>Te</a:t>
            </a:r>
            <a:r>
              <a:rPr lang="en-US" sz="1600" dirty="0">
                <a:latin typeface="Helvetica Light" panose="020B0403020202020204" pitchFamily="34" charset="0"/>
              </a:rPr>
              <a:t>-loading </a:t>
            </a:r>
          </a:p>
          <a:p>
            <a:pPr lvl="1">
              <a:lnSpc>
                <a:spcPct val="160000"/>
              </a:lnSpc>
            </a:pPr>
            <a:r>
              <a:rPr lang="en-US" sz="1600" dirty="0">
                <a:latin typeface="Helvetica Light" panose="020B0403020202020204" pitchFamily="34" charset="0"/>
              </a:rPr>
              <a:t>NO measurable difference in attenuation length compared to purified LAB (A.L. &gt; 20m)</a:t>
            </a:r>
          </a:p>
          <a:p>
            <a:pPr lvl="1">
              <a:lnSpc>
                <a:spcPct val="160000"/>
              </a:lnSpc>
            </a:pPr>
            <a:r>
              <a:rPr lang="en-US" sz="1600" dirty="0">
                <a:latin typeface="Helvetica Light" panose="020B0403020202020204" pitchFamily="34" charset="0"/>
              </a:rPr>
              <a:t>NO degradation after 6 months</a:t>
            </a:r>
          </a:p>
          <a:p>
            <a:pPr lvl="1">
              <a:lnSpc>
                <a:spcPct val="160000"/>
              </a:lnSpc>
            </a:pPr>
            <a:r>
              <a:rPr lang="en-US" sz="1600" dirty="0">
                <a:latin typeface="Helvetica Light" panose="020B0403020202020204" pitchFamily="34" charset="0"/>
              </a:rPr>
              <a:t>Relative light output: 60%~70% </a:t>
            </a:r>
            <a:r>
              <a:rPr lang="en-US" sz="1600" dirty="0" err="1">
                <a:latin typeface="Helvetica Light" panose="020B0403020202020204" pitchFamily="34" charset="0"/>
              </a:rPr>
              <a:t>w.r.t</a:t>
            </a:r>
            <a:r>
              <a:rPr lang="en-US" sz="1600" dirty="0">
                <a:latin typeface="Helvetica Light" panose="020B0403020202020204" pitchFamily="34" charset="0"/>
              </a:rPr>
              <a:t> un-loaded LS</a:t>
            </a:r>
          </a:p>
          <a:p>
            <a:pPr>
              <a:lnSpc>
                <a:spcPct val="160000"/>
              </a:lnSpc>
            </a:pPr>
            <a:r>
              <a:rPr lang="en-US" sz="2000" dirty="0">
                <a:latin typeface="Helvetica Light" panose="020B0403020202020204" pitchFamily="34" charset="0"/>
              </a:rPr>
              <a:t>Ambition: towards exploration of normal mass ordering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D754487-4E31-F045-AD23-CC78742C8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5/31/22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B93978-F416-5444-BC97-B31FD0AB4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Neutrino 2022 - S. Schönert, TUM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614E68-E0C3-2048-A1C6-E3981971E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A119-85E7-F744-AC11-63D8821F62EC}" type="slidenum">
              <a:rPr lang="en-US" smtClean="0"/>
              <a:t>60</a:t>
            </a:fld>
            <a:endParaRPr lang="en-US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C4E17AF-3E44-374F-A1C6-0F671E9C487C}"/>
              </a:ext>
            </a:extLst>
          </p:cNvPr>
          <p:cNvSpPr txBox="1"/>
          <p:nvPr/>
        </p:nvSpPr>
        <p:spPr>
          <a:xfrm>
            <a:off x="7401831" y="6156590"/>
            <a:ext cx="1627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Light" panose="020B0403020202020204" pitchFamily="34" charset="0"/>
              </a:rPr>
              <a:t>Courtesy Y. Wang</a:t>
            </a:r>
          </a:p>
        </p:txBody>
      </p:sp>
    </p:spTree>
    <p:extLst>
      <p:ext uri="{BB962C8B-B14F-4D97-AF65-F5344CB8AC3E}">
        <p14:creationId xmlns:p14="http://schemas.microsoft.com/office/powerpoint/2010/main" val="4439245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5BEF8E-97B8-C946-B254-2A887D10E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2729"/>
          </a:xfrm>
        </p:spPr>
        <p:txBody>
          <a:bodyPr>
            <a:normAutofit/>
          </a:bodyPr>
          <a:lstStyle/>
          <a:p>
            <a:r>
              <a:rPr lang="en-US" sz="2800" baseline="30000" dirty="0" err="1">
                <a:latin typeface="Helvetica Light" panose="020B0403020202020204" pitchFamily="34" charset="0"/>
              </a:rPr>
              <a:t>nat</a:t>
            </a:r>
            <a:r>
              <a:rPr lang="en-US" sz="2800" dirty="0" err="1">
                <a:latin typeface="Helvetica Light" panose="020B0403020202020204" pitchFamily="34" charset="0"/>
              </a:rPr>
              <a:t>Xe</a:t>
            </a:r>
            <a:r>
              <a:rPr lang="en-US" sz="2800" dirty="0">
                <a:latin typeface="Helvetica Light" panose="020B0403020202020204" pitchFamily="34" charset="0"/>
              </a:rPr>
              <a:t>: Darwin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D754487-4E31-F045-AD23-CC78742C8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5/31/22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B93978-F416-5444-BC97-B31FD0AB4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Neutrino 2022 - S. Schönert, TUM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614E68-E0C3-2048-A1C6-E3981971E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A119-85E7-F744-AC11-63D8821F62EC}" type="slidenum">
              <a:rPr lang="en-US" smtClean="0"/>
              <a:t>61</a:t>
            </a:fld>
            <a:endParaRPr lang="en-US"/>
          </a:p>
        </p:txBody>
      </p:sp>
      <p:sp>
        <p:nvSpPr>
          <p:cNvPr id="9" name="Large mass of a candidate isotope: 3.5 t of 136Xe in active target mass (8.9% abundance in natural xenon)…">
            <a:extLst>
              <a:ext uri="{FF2B5EF4-FFF2-40B4-BE49-F238E27FC236}">
                <a16:creationId xmlns:a16="http://schemas.microsoft.com/office/drawing/2014/main" id="{67C18257-C720-6C48-9165-CC995518E496}"/>
              </a:ext>
            </a:extLst>
          </p:cNvPr>
          <p:cNvSpPr txBox="1"/>
          <p:nvPr/>
        </p:nvSpPr>
        <p:spPr>
          <a:xfrm>
            <a:off x="758285" y="1524047"/>
            <a:ext cx="4959469" cy="4134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>
                <a:latin typeface="Helvetica Light" panose="020B0403020202020204" pitchFamily="34" charset="0"/>
              </a:rPr>
              <a:t>Primary goal: direct dark search</a:t>
            </a:r>
          </a:p>
          <a:p>
            <a:pPr marL="285750" indent="-28575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latin typeface="Helvetica Light" panose="020B0403020202020204" pitchFamily="34" charset="0"/>
              </a:rPr>
              <a:t>Large mass of a candidate isotope:</a:t>
            </a:r>
            <a:br>
              <a:rPr sz="1600" dirty="0">
                <a:latin typeface="Helvetica Light" panose="020B0403020202020204" pitchFamily="34" charset="0"/>
              </a:rPr>
            </a:br>
            <a:r>
              <a:rPr sz="1600" dirty="0">
                <a:latin typeface="Helvetica Light" panose="020B0403020202020204" pitchFamily="34" charset="0"/>
              </a:rPr>
              <a:t>3.5 t of </a:t>
            </a:r>
            <a:r>
              <a:rPr sz="1600" baseline="31999" dirty="0">
                <a:latin typeface="Helvetica Light" panose="020B0403020202020204" pitchFamily="34" charset="0"/>
              </a:rPr>
              <a:t>136</a:t>
            </a:r>
            <a:r>
              <a:rPr sz="1600" dirty="0">
                <a:latin typeface="Helvetica Light" panose="020B0403020202020204" pitchFamily="34" charset="0"/>
              </a:rPr>
              <a:t>Xe in active target mass (8.9% abundance in natural xenon)</a:t>
            </a:r>
          </a:p>
          <a:p>
            <a:pPr marL="285750" indent="-28575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latin typeface="Helvetica Light" panose="020B0403020202020204" pitchFamily="34" charset="0"/>
              </a:rPr>
              <a:t>Excellent energy resolution:</a:t>
            </a:r>
            <a:br>
              <a:rPr sz="1600" dirty="0">
                <a:latin typeface="Helvetica Light" panose="020B0403020202020204" pitchFamily="34" charset="0"/>
              </a:rPr>
            </a:br>
            <a:r>
              <a:rPr sz="1600" dirty="0">
                <a:latin typeface="Helvetica Light" panose="020B0403020202020204" pitchFamily="34" charset="0"/>
              </a:rPr>
              <a:t>expect ~0.8% </a:t>
            </a:r>
            <a:r>
              <a:rPr lang="de-DE" sz="1600" dirty="0">
                <a:latin typeface="Symbol" pitchFamily="2" charset="2"/>
              </a:rPr>
              <a:t>s</a:t>
            </a:r>
            <a:r>
              <a:rPr lang="de-DE" sz="1600" dirty="0">
                <a:latin typeface="Helvetica Light" panose="020B0403020202020204" pitchFamily="34" charset="0"/>
              </a:rPr>
              <a:t> </a:t>
            </a:r>
            <a:r>
              <a:rPr sz="1600" dirty="0">
                <a:latin typeface="Helvetica Light" panose="020B0403020202020204" pitchFamily="34" charset="0"/>
              </a:rPr>
              <a:t>at Q-value of 2.5 MeV as demonstrated by XENON1T   (Eur. Phys. J. C 80, 785 (2020))</a:t>
            </a:r>
          </a:p>
          <a:p>
            <a:pPr marL="285750" indent="-28575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latin typeface="Helvetica Light" panose="020B0403020202020204" pitchFamily="34" charset="0"/>
              </a:rPr>
              <a:t>Main potential backgrounds: </a:t>
            </a:r>
            <a:r>
              <a:rPr sz="1600" baseline="31999" dirty="0">
                <a:latin typeface="Helvetica Light" panose="020B0403020202020204" pitchFamily="34" charset="0"/>
              </a:rPr>
              <a:t>222</a:t>
            </a:r>
            <a:r>
              <a:rPr sz="1600" dirty="0">
                <a:latin typeface="Helvetica Light" panose="020B0403020202020204" pitchFamily="34" charset="0"/>
              </a:rPr>
              <a:t>Rn, </a:t>
            </a:r>
            <a:r>
              <a:rPr sz="1600" baseline="31999" dirty="0">
                <a:latin typeface="Helvetica Light" panose="020B0403020202020204" pitchFamily="34" charset="0"/>
              </a:rPr>
              <a:t>8</a:t>
            </a:r>
            <a:r>
              <a:rPr sz="1600" dirty="0">
                <a:latin typeface="Helvetica Light" panose="020B0403020202020204" pitchFamily="34" charset="0"/>
              </a:rPr>
              <a:t>B neutrinos, </a:t>
            </a:r>
            <a:r>
              <a:rPr sz="1600" baseline="31999" dirty="0">
                <a:latin typeface="Helvetica Light" panose="020B0403020202020204" pitchFamily="34" charset="0"/>
              </a:rPr>
              <a:t>137</a:t>
            </a:r>
            <a:r>
              <a:rPr sz="1600" dirty="0">
                <a:latin typeface="Helvetica Light" panose="020B0403020202020204" pitchFamily="34" charset="0"/>
              </a:rPr>
              <a:t>Xe from cosmogenic activation, 2</a:t>
            </a:r>
            <a:r>
              <a:rPr sz="1600" dirty="0">
                <a:latin typeface="Helvetica Light" panose="020B0403020202020204" pitchFamily="34" charset="0"/>
                <a:ea typeface="Times Roman"/>
                <a:cs typeface="Times Roman"/>
                <a:sym typeface="Times Roman"/>
              </a:rPr>
              <a:t>νββ</a:t>
            </a:r>
            <a:r>
              <a:rPr sz="1600" dirty="0">
                <a:latin typeface="Helvetica Light" panose="020B0403020202020204" pitchFamily="34" charset="0"/>
              </a:rPr>
              <a:t> decays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9CA65913-C032-5B41-8BC4-E927E78E5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100" y="1077683"/>
            <a:ext cx="6287843" cy="4702634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681CEA97-74A8-6E40-BD48-D6FAAA8B2410}"/>
              </a:ext>
            </a:extLst>
          </p:cNvPr>
          <p:cNvSpPr txBox="1"/>
          <p:nvPr/>
        </p:nvSpPr>
        <p:spPr>
          <a:xfrm>
            <a:off x="9446937" y="6369726"/>
            <a:ext cx="1806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Light" panose="020B0403020202020204" pitchFamily="34" charset="0"/>
              </a:rPr>
              <a:t>Courtesy K. </a:t>
            </a:r>
            <a:r>
              <a:rPr lang="en-US" sz="1400" dirty="0" err="1">
                <a:latin typeface="Helvetica Light" panose="020B0403020202020204" pitchFamily="34" charset="0"/>
              </a:rPr>
              <a:t>Valerius</a:t>
            </a:r>
            <a:endParaRPr lang="en-US" sz="14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9618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5BEF8E-97B8-C946-B254-2A887D10E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30" y="374657"/>
            <a:ext cx="10515600" cy="582729"/>
          </a:xfrm>
        </p:spPr>
        <p:txBody>
          <a:bodyPr>
            <a:normAutofit/>
          </a:bodyPr>
          <a:lstStyle/>
          <a:p>
            <a:r>
              <a:rPr lang="en-US" sz="2800" baseline="30000" dirty="0"/>
              <a:t>76</a:t>
            </a:r>
            <a:r>
              <a:rPr lang="en-US" sz="2800" dirty="0"/>
              <a:t>Ge: LEGEND-1000 -  a discovery experiment for 0</a:t>
            </a:r>
            <a:r>
              <a:rPr lang="el-GR" sz="2800" dirty="0" err="1"/>
              <a:t>νββ</a:t>
            </a:r>
            <a:r>
              <a:rPr lang="el-GR" sz="2800" dirty="0"/>
              <a:t> </a:t>
            </a:r>
            <a:r>
              <a:rPr lang="en-US" sz="2800" dirty="0"/>
              <a:t>of </a:t>
            </a:r>
            <a:r>
              <a:rPr lang="en-US" sz="2800" baseline="30000" dirty="0"/>
              <a:t>76</a:t>
            </a:r>
            <a:r>
              <a:rPr lang="en-US" sz="2800" dirty="0"/>
              <a:t>Ge</a:t>
            </a:r>
            <a:endParaRPr lang="en-US" sz="2800" dirty="0">
              <a:latin typeface="Helvetica Light" panose="020B0403020202020204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614E68-E0C3-2048-A1C6-E3981971E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A119-85E7-F744-AC11-63D8821F62EC}" type="slidenum">
              <a:rPr lang="en-US" smtClean="0"/>
              <a:t>62</a:t>
            </a:fld>
            <a:endParaRPr lang="en-US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38032D7-1127-7743-91B3-8C62859B90E6}"/>
              </a:ext>
            </a:extLst>
          </p:cNvPr>
          <p:cNvSpPr txBox="1"/>
          <p:nvPr/>
        </p:nvSpPr>
        <p:spPr>
          <a:xfrm>
            <a:off x="718930" y="1035561"/>
            <a:ext cx="104790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Quasi-background-free</a:t>
            </a:r>
            <a:r>
              <a:rPr kumimoji="0" lang="en-US" sz="22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1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 search for 0</a:t>
            </a:r>
            <a:r>
              <a:rPr kumimoji="0" lang="el-G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νββ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decays of </a:t>
            </a:r>
            <a:r>
              <a:rPr kumimoji="0" lang="en-US" sz="2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76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Ge at Q</a:t>
            </a:r>
            <a:r>
              <a:rPr kumimoji="0" lang="el-GR" sz="2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ββ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=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 2039.06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keV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C90F3A6-00F7-C143-A435-9828CC9DA93D}"/>
              </a:ext>
            </a:extLst>
          </p:cNvPr>
          <p:cNvSpPr/>
          <p:nvPr/>
        </p:nvSpPr>
        <p:spPr>
          <a:xfrm>
            <a:off x="838199" y="6357415"/>
            <a:ext cx="65614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 charset="0"/>
              </a:rPr>
              <a:t>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 charset="0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Helvetica Light" panose="020B0403020202020204" pitchFamily="34" charset="0"/>
              </a:rPr>
              <a:t>Expected 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 charset="0"/>
              </a:rPr>
              <a:t>umber of background counts is much lower than 1 in the FWHM at full exposure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DD7185A-AD49-EB46-9558-0A647F603A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3971"/>
          <a:stretch/>
        </p:blipFill>
        <p:spPr>
          <a:xfrm>
            <a:off x="6848463" y="1805097"/>
            <a:ext cx="4640909" cy="446278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860B5A9-7EEB-124E-A3D0-C27419B939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628" r="27947"/>
          <a:stretch/>
        </p:blipFill>
        <p:spPr>
          <a:xfrm>
            <a:off x="4317005" y="1845607"/>
            <a:ext cx="2059388" cy="4462788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E3E27E6-5CA0-FF4D-B998-C2AC896802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469" r="4130"/>
          <a:stretch/>
        </p:blipFill>
        <p:spPr>
          <a:xfrm>
            <a:off x="1152939" y="1418075"/>
            <a:ext cx="1956022" cy="4462788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BAB79FB1-B243-E843-A25C-EFD34B828140}"/>
              </a:ext>
            </a:extLst>
          </p:cNvPr>
          <p:cNvSpPr/>
          <p:nvPr/>
        </p:nvSpPr>
        <p:spPr>
          <a:xfrm>
            <a:off x="526985" y="5366131"/>
            <a:ext cx="313900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 charset="0"/>
              </a:rPr>
              <a:t>ICPC: Inverted-Coaxial Point Contact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Helvetica Light" panose="020B0403020202020204" pitchFamily="34" charset="0"/>
              </a:rPr>
              <a:t>WLS: Wavelength-shifting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 charset="0"/>
              </a:rPr>
              <a:t>UGLAr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 charset="0"/>
              </a:rPr>
              <a:t>: Underground Liquid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 charset="0"/>
              </a:rPr>
              <a:t>Ar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Light" panose="020B0403020202020204" pitchFamily="34" charset="0"/>
              <a:ea typeface="+mn-ea"/>
              <a:cs typeface="Arial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28DC042-0A51-5349-9BAC-88F2A33875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5704" y="449946"/>
            <a:ext cx="1533668" cy="41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797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5BEF8E-97B8-C946-B254-2A887D10E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2729"/>
          </a:xfrm>
        </p:spPr>
        <p:txBody>
          <a:bodyPr>
            <a:normAutofit/>
          </a:bodyPr>
          <a:lstStyle/>
          <a:p>
            <a:r>
              <a:rPr lang="en-US" sz="2800" baseline="30000" dirty="0">
                <a:latin typeface="Helvetica Light" panose="020B0403020202020204" pitchFamily="34" charset="0"/>
              </a:rPr>
              <a:t>76</a:t>
            </a:r>
            <a:r>
              <a:rPr lang="en-US" sz="2800" dirty="0">
                <a:latin typeface="Helvetica Light" panose="020B0403020202020204" pitchFamily="34" charset="0"/>
              </a:rPr>
              <a:t>Ge: </a:t>
            </a:r>
            <a:r>
              <a:rPr lang="en-US" altLang="zh-CN" sz="2800" dirty="0">
                <a:solidFill>
                  <a:sysClr val="windowText" lastClr="000000"/>
                </a:solidFill>
                <a:latin typeface="Helvetica Light" panose="020B0403020202020204" pitchFamily="34" charset="0"/>
              </a:rPr>
              <a:t>CDEX-300ν @ CJPL </a:t>
            </a:r>
            <a:endParaRPr lang="en-US" sz="2800" dirty="0">
              <a:latin typeface="Helvetica Light" panose="020B0403020202020204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614E68-E0C3-2048-A1C6-E3981971E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A119-85E7-F744-AC11-63D8821F62EC}" type="slidenum">
              <a:rPr lang="en-US" smtClean="0"/>
              <a:t>63</a:t>
            </a:fld>
            <a:endParaRPr lang="en-US"/>
          </a:p>
        </p:txBody>
      </p:sp>
      <p:pic>
        <p:nvPicPr>
          <p:cNvPr id="9" name="图片 14">
            <a:extLst>
              <a:ext uri="{FF2B5EF4-FFF2-40B4-BE49-F238E27FC236}">
                <a16:creationId xmlns:a16="http://schemas.microsoft.com/office/drawing/2014/main" id="{D6607730-EFDE-534A-99B6-68D500A0C7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9" b="13962"/>
          <a:stretch/>
        </p:blipFill>
        <p:spPr>
          <a:xfrm>
            <a:off x="803275" y="1963792"/>
            <a:ext cx="5245882" cy="2760283"/>
          </a:xfrm>
          <a:prstGeom prst="rect">
            <a:avLst/>
          </a:prstGeom>
        </p:spPr>
      </p:pic>
      <p:cxnSp>
        <p:nvCxnSpPr>
          <p:cNvPr id="10" name="直接箭头连接符 7">
            <a:extLst>
              <a:ext uri="{FF2B5EF4-FFF2-40B4-BE49-F238E27FC236}">
                <a16:creationId xmlns:a16="http://schemas.microsoft.com/office/drawing/2014/main" id="{8DBAAA9F-052B-2046-B7E3-91FD1E20B81C}"/>
              </a:ext>
            </a:extLst>
          </p:cNvPr>
          <p:cNvCxnSpPr/>
          <p:nvPr/>
        </p:nvCxnSpPr>
        <p:spPr>
          <a:xfrm>
            <a:off x="1739378" y="4087081"/>
            <a:ext cx="1132950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9">
            <a:extLst>
              <a:ext uri="{FF2B5EF4-FFF2-40B4-BE49-F238E27FC236}">
                <a16:creationId xmlns:a16="http://schemas.microsoft.com/office/drawing/2014/main" id="{F5E22E05-A444-6346-9D61-401B33C1D454}"/>
              </a:ext>
            </a:extLst>
          </p:cNvPr>
          <p:cNvSpPr txBox="1"/>
          <p:nvPr/>
        </p:nvSpPr>
        <p:spPr>
          <a:xfrm>
            <a:off x="1887825" y="4041411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φ13m</a:t>
            </a:r>
            <a:endParaRPr lang="zh-CN" altLang="en-US" dirty="0"/>
          </a:p>
        </p:txBody>
      </p:sp>
      <p:cxnSp>
        <p:nvCxnSpPr>
          <p:cNvPr id="12" name="直接箭头连接符 10">
            <a:extLst>
              <a:ext uri="{FF2B5EF4-FFF2-40B4-BE49-F238E27FC236}">
                <a16:creationId xmlns:a16="http://schemas.microsoft.com/office/drawing/2014/main" id="{468E24DA-E28C-A04A-A4AB-E58E64DFADFB}"/>
              </a:ext>
            </a:extLst>
          </p:cNvPr>
          <p:cNvCxnSpPr/>
          <p:nvPr/>
        </p:nvCxnSpPr>
        <p:spPr>
          <a:xfrm>
            <a:off x="2641557" y="3267673"/>
            <a:ext cx="0" cy="999195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1">
            <a:extLst>
              <a:ext uri="{FF2B5EF4-FFF2-40B4-BE49-F238E27FC236}">
                <a16:creationId xmlns:a16="http://schemas.microsoft.com/office/drawing/2014/main" id="{594BB765-89FD-3F4F-9BBD-7AB862EF1FE8}"/>
              </a:ext>
            </a:extLst>
          </p:cNvPr>
          <p:cNvSpPr txBox="1"/>
          <p:nvPr/>
        </p:nvSpPr>
        <p:spPr>
          <a:xfrm>
            <a:off x="2335474" y="3374523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H13m</a:t>
            </a:r>
            <a:endParaRPr lang="zh-CN" altLang="en-US" dirty="0"/>
          </a:p>
        </p:txBody>
      </p:sp>
      <p:sp>
        <p:nvSpPr>
          <p:cNvPr id="14" name="矩形 3">
            <a:extLst>
              <a:ext uri="{FF2B5EF4-FFF2-40B4-BE49-F238E27FC236}">
                <a16:creationId xmlns:a16="http://schemas.microsoft.com/office/drawing/2014/main" id="{7BFA32CE-E7BE-D542-9108-E05E28509027}"/>
              </a:ext>
            </a:extLst>
          </p:cNvPr>
          <p:cNvSpPr/>
          <p:nvPr/>
        </p:nvSpPr>
        <p:spPr>
          <a:xfrm>
            <a:off x="1605464" y="3559189"/>
            <a:ext cx="510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00" dirty="0">
                <a:latin typeface="Calibri" panose="020F0502020204030204" pitchFamily="34" charset="0"/>
                <a:cs typeface="Calibri" panose="020F0502020204030204" pitchFamily="34" charset="0"/>
              </a:rPr>
              <a:t>LN</a:t>
            </a:r>
            <a:r>
              <a:rPr lang="en-US" altLang="zh-CN" kern="1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zh-CN" altLang="en-US" dirty="0"/>
          </a:p>
        </p:txBody>
      </p:sp>
      <p:pic>
        <p:nvPicPr>
          <p:cNvPr id="15" name="图片 15">
            <a:extLst>
              <a:ext uri="{FF2B5EF4-FFF2-40B4-BE49-F238E27FC236}">
                <a16:creationId xmlns:a16="http://schemas.microsoft.com/office/drawing/2014/main" id="{E5F1E4A7-E21E-CD46-863B-1954E9DF2A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8" t="13006" r="54714" b="14993"/>
          <a:stretch/>
        </p:blipFill>
        <p:spPr>
          <a:xfrm>
            <a:off x="3808431" y="3917735"/>
            <a:ext cx="1731961" cy="2446041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708E9DC5-F4D2-E84F-A51D-652E1CE5834B}"/>
              </a:ext>
            </a:extLst>
          </p:cNvPr>
          <p:cNvSpPr/>
          <p:nvPr/>
        </p:nvSpPr>
        <p:spPr>
          <a:xfrm>
            <a:off x="6197604" y="1920465"/>
            <a:ext cx="5871068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1600" kern="100" dirty="0">
                <a:latin typeface="Helvetica Light" panose="020B0403020202020204" pitchFamily="34" charset="0"/>
                <a:cs typeface="Calibri" panose="020F0502020204030204" pitchFamily="34" charset="0"/>
              </a:rPr>
              <a:t>1725m³ LN</a:t>
            </a:r>
            <a:r>
              <a:rPr lang="en-US" altLang="zh-CN" sz="1600" kern="100" baseline="-25000" dirty="0">
                <a:latin typeface="Helvetica Light" panose="020B0403020202020204" pitchFamily="34" charset="0"/>
                <a:cs typeface="Calibri" panose="020F0502020204030204" pitchFamily="34" charset="0"/>
              </a:rPr>
              <a:t>2</a:t>
            </a:r>
            <a:r>
              <a:rPr lang="en-US" altLang="zh-CN" sz="1600" kern="100" dirty="0">
                <a:latin typeface="Helvetica Light" panose="020B0403020202020204" pitchFamily="34" charset="0"/>
                <a:cs typeface="Calibri" panose="020F0502020204030204" pitchFamily="34" charset="0"/>
              </a:rPr>
              <a:t> for shielding and Cooling;</a:t>
            </a:r>
          </a:p>
          <a:p>
            <a:pPr marL="285750" indent="-28575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l-GR" altLang="zh-CN" sz="1600" kern="100" dirty="0">
                <a:latin typeface="Helvetica Light" panose="020B0403020202020204" pitchFamily="34" charset="0"/>
                <a:cs typeface="Calibri" panose="020F0502020204030204" pitchFamily="34" charset="0"/>
              </a:rPr>
              <a:t>Φ</a:t>
            </a:r>
            <a:r>
              <a:rPr lang="en-US" altLang="zh-CN" sz="1600" kern="100" dirty="0">
                <a:latin typeface="Helvetica Light" panose="020B0403020202020204" pitchFamily="34" charset="0"/>
                <a:cs typeface="Calibri" panose="020F0502020204030204" pitchFamily="34" charset="0"/>
              </a:rPr>
              <a:t>1.5m*8m copper tube filled with </a:t>
            </a:r>
            <a:r>
              <a:rPr lang="en-US" altLang="zh-CN" sz="1600" b="1" kern="100" dirty="0" err="1">
                <a:latin typeface="Helvetica Light" panose="020B0403020202020204" pitchFamily="34" charset="0"/>
                <a:cs typeface="Calibri" panose="020F0502020204030204" pitchFamily="34" charset="0"/>
              </a:rPr>
              <a:t>LAr</a:t>
            </a:r>
            <a:r>
              <a:rPr lang="en-US" altLang="zh-CN" sz="1600" kern="100" dirty="0">
                <a:latin typeface="Helvetica Light" panose="020B0403020202020204" pitchFamily="34" charset="0"/>
                <a:cs typeface="Calibri" panose="020F0502020204030204" pitchFamily="34" charset="0"/>
              </a:rPr>
              <a:t> and immersed into LN</a:t>
            </a:r>
            <a:r>
              <a:rPr lang="en-US" altLang="zh-CN" sz="1600" kern="100" baseline="-25000" dirty="0">
                <a:latin typeface="Helvetica Light" panose="020B0403020202020204" pitchFamily="34" charset="0"/>
                <a:cs typeface="Calibri" panose="020F0502020204030204" pitchFamily="34" charset="0"/>
              </a:rPr>
              <a:t>2 </a:t>
            </a:r>
            <a:r>
              <a:rPr lang="en-US" altLang="zh-CN" sz="1600" kern="100" dirty="0">
                <a:latin typeface="Helvetica Light" panose="020B0403020202020204" pitchFamily="34" charset="0"/>
                <a:cs typeface="Calibri" panose="020F0502020204030204" pitchFamily="34" charset="0"/>
              </a:rPr>
              <a:t>for cooling;</a:t>
            </a:r>
          </a:p>
          <a:p>
            <a:pPr marL="285750" indent="-28575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1600" kern="100" dirty="0">
                <a:latin typeface="Helvetica Light" panose="020B0403020202020204" pitchFamily="34" charset="0"/>
                <a:cs typeface="Calibri" panose="020F0502020204030204" pitchFamily="34" charset="0"/>
              </a:rPr>
              <a:t>Enriched Ge array in </a:t>
            </a:r>
            <a:r>
              <a:rPr lang="en-US" altLang="zh-CN" sz="1600" kern="100" dirty="0" err="1">
                <a:latin typeface="Helvetica Light" panose="020B0403020202020204" pitchFamily="34" charset="0"/>
                <a:cs typeface="Calibri" panose="020F0502020204030204" pitchFamily="34" charset="0"/>
              </a:rPr>
              <a:t>LAr</a:t>
            </a:r>
            <a:r>
              <a:rPr lang="en-US" altLang="zh-CN" sz="1600" kern="100" dirty="0">
                <a:latin typeface="Helvetica Light" panose="020B0403020202020204" pitchFamily="34" charset="0"/>
                <a:cs typeface="Calibri" panose="020F0502020204030204" pitchFamily="34" charset="0"/>
              </a:rPr>
              <a:t> media for cooling and </a:t>
            </a:r>
            <a:r>
              <a:rPr lang="en-US" altLang="zh-CN" sz="1600" b="1" kern="100" dirty="0">
                <a:latin typeface="Helvetica Light" panose="020B0403020202020204" pitchFamily="34" charset="0"/>
                <a:cs typeface="Calibri" panose="020F0502020204030204" pitchFamily="34" charset="0"/>
              </a:rPr>
              <a:t>active </a:t>
            </a:r>
            <a:r>
              <a:rPr lang="en-US" altLang="zh-CN" sz="1600" b="1" kern="100" dirty="0" err="1">
                <a:latin typeface="Helvetica Light" panose="020B0403020202020204" pitchFamily="34" charset="0"/>
                <a:cs typeface="Calibri" panose="020F0502020204030204" pitchFamily="34" charset="0"/>
              </a:rPr>
              <a:t>LAr</a:t>
            </a:r>
            <a:r>
              <a:rPr lang="en-US" altLang="zh-CN" sz="1600" b="1" kern="100" dirty="0">
                <a:latin typeface="Helvetica Light" panose="020B0403020202020204" pitchFamily="34" charset="0"/>
                <a:cs typeface="Calibri" panose="020F0502020204030204" pitchFamily="34" charset="0"/>
              </a:rPr>
              <a:t> shielding. 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1600" kern="100" dirty="0">
                <a:latin typeface="Helvetica Light" panose="020B040302020202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1600" kern="100" baseline="30000" dirty="0">
                <a:latin typeface="Helvetica Light" panose="020B0403020202020204" pitchFamily="34" charset="0"/>
                <a:cs typeface="Calibri" panose="020F0502020204030204" pitchFamily="34" charset="0"/>
              </a:rPr>
              <a:t>st</a:t>
            </a:r>
            <a:r>
              <a:rPr lang="en-US" altLang="zh-CN" sz="1600" kern="100" dirty="0">
                <a:latin typeface="Helvetica Light" panose="020B0403020202020204" pitchFamily="34" charset="0"/>
                <a:cs typeface="Calibri" panose="020F0502020204030204" pitchFamily="34" charset="0"/>
              </a:rPr>
              <a:t> 100kg &gt;86% </a:t>
            </a:r>
            <a:r>
              <a:rPr lang="en-US" altLang="zh-CN" sz="1600" kern="100" baseline="30000" dirty="0">
                <a:latin typeface="Helvetica Light" panose="020B0403020202020204" pitchFamily="34" charset="0"/>
                <a:cs typeface="Calibri" panose="020F0502020204030204" pitchFamily="34" charset="0"/>
              </a:rPr>
              <a:t>76</a:t>
            </a:r>
            <a:r>
              <a:rPr lang="en-US" altLang="zh-CN" sz="1600" kern="100" dirty="0">
                <a:latin typeface="Helvetica Light" panose="020B0403020202020204" pitchFamily="34" charset="0"/>
                <a:cs typeface="Calibri" panose="020F0502020204030204" pitchFamily="34" charset="0"/>
              </a:rPr>
              <a:t>GeO</a:t>
            </a:r>
            <a:r>
              <a:rPr lang="en-US" altLang="zh-CN" sz="1600" kern="100" baseline="-25000" dirty="0">
                <a:latin typeface="Helvetica Light" panose="020B0403020202020204" pitchFamily="34" charset="0"/>
                <a:cs typeface="Calibri" panose="020F0502020204030204" pitchFamily="34" charset="0"/>
              </a:rPr>
              <a:t>2</a:t>
            </a:r>
            <a:r>
              <a:rPr lang="en-US" altLang="zh-CN" sz="1600" kern="100" dirty="0">
                <a:latin typeface="Helvetica Light" panose="020B0403020202020204" pitchFamily="34" charset="0"/>
                <a:cs typeface="Calibri" panose="020F0502020204030204" pitchFamily="34" charset="0"/>
              </a:rPr>
              <a:t>  in CJPL,  2</a:t>
            </a:r>
            <a:r>
              <a:rPr lang="en-US" altLang="zh-CN" sz="1600" kern="100" baseline="30000" dirty="0">
                <a:latin typeface="Helvetica Light" panose="020B0403020202020204" pitchFamily="34" charset="0"/>
                <a:cs typeface="Calibri" panose="020F0502020204030204" pitchFamily="34" charset="0"/>
              </a:rPr>
              <a:t>nd</a:t>
            </a:r>
            <a:r>
              <a:rPr lang="en-US" altLang="zh-CN" sz="1600" kern="100" dirty="0">
                <a:latin typeface="Helvetica Light" panose="020B0403020202020204" pitchFamily="34" charset="0"/>
                <a:cs typeface="Calibri" panose="020F0502020204030204" pitchFamily="34" charset="0"/>
              </a:rPr>
              <a:t> 100kg ready in the first half of 2023; 3</a:t>
            </a:r>
            <a:r>
              <a:rPr lang="en-US" altLang="zh-CN" sz="1600" kern="100" baseline="30000" dirty="0">
                <a:latin typeface="Helvetica Light" panose="020B0403020202020204" pitchFamily="34" charset="0"/>
                <a:cs typeface="Calibri" panose="020F0502020204030204" pitchFamily="34" charset="0"/>
              </a:rPr>
              <a:t>rd</a:t>
            </a:r>
            <a:r>
              <a:rPr lang="en-US" altLang="zh-CN" sz="1600" kern="100" dirty="0">
                <a:latin typeface="Helvetica Light" panose="020B0403020202020204" pitchFamily="34" charset="0"/>
                <a:cs typeface="Calibri" panose="020F0502020204030204" pitchFamily="34" charset="0"/>
              </a:rPr>
              <a:t> 100kg: under preparation;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1600" kern="100" dirty="0">
                <a:latin typeface="Helvetica Light" panose="020B0403020202020204" pitchFamily="34" charset="0"/>
                <a:cs typeface="Calibri" panose="020F0502020204030204" pitchFamily="34" charset="0"/>
              </a:rPr>
              <a:t>Enriched </a:t>
            </a:r>
            <a:r>
              <a:rPr lang="en-US" altLang="zh-CN" sz="1600" b="1" kern="100" dirty="0" err="1">
                <a:latin typeface="Helvetica Light" panose="020B0403020202020204" pitchFamily="34" charset="0"/>
                <a:cs typeface="Calibri" panose="020F0502020204030204" pitchFamily="34" charset="0"/>
              </a:rPr>
              <a:t>BEGe</a:t>
            </a:r>
            <a:r>
              <a:rPr lang="en-US" altLang="zh-CN" sz="1600" b="1" kern="100" dirty="0">
                <a:latin typeface="Helvetica Light" panose="020B040302020202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kern="100" dirty="0">
                <a:latin typeface="Helvetica Light" panose="020B0403020202020204" pitchFamily="34" charset="0"/>
                <a:cs typeface="Calibri" panose="020F0502020204030204" pitchFamily="34" charset="0"/>
              </a:rPr>
              <a:t>detectors: First batch (30-40 detectors) at CJPL in 2023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910904B-2AA2-E547-B845-A63705BA8ED4}"/>
              </a:ext>
            </a:extLst>
          </p:cNvPr>
          <p:cNvSpPr txBox="1"/>
          <p:nvPr/>
        </p:nvSpPr>
        <p:spPr>
          <a:xfrm>
            <a:off x="665786" y="1474302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Light" panose="020B0403020202020204" pitchFamily="34" charset="0"/>
              </a:rPr>
              <a:t>Adaptation of LEGEND concept </a:t>
            </a: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3A519E72-B731-AE48-AE49-146F0D2E6F15}"/>
              </a:ext>
            </a:extLst>
          </p:cNvPr>
          <p:cNvCxnSpPr/>
          <p:nvPr/>
        </p:nvCxnSpPr>
        <p:spPr>
          <a:xfrm flipH="1" flipV="1">
            <a:off x="2357776" y="3845327"/>
            <a:ext cx="1669688" cy="109466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970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5BEF8E-97B8-C946-B254-2A887D10E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37849" cy="582729"/>
          </a:xfrm>
        </p:spPr>
        <p:txBody>
          <a:bodyPr>
            <a:noAutofit/>
          </a:bodyPr>
          <a:lstStyle/>
          <a:p>
            <a:r>
              <a:rPr lang="en-US" sz="2000" dirty="0">
                <a:latin typeface="Helvetica Light" panose="020B0403020202020204" pitchFamily="34" charset="0"/>
              </a:rPr>
              <a:t>Isotope masses, efficiencies, sensitive background &amp; exposure and backgrounds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614E68-E0C3-2048-A1C6-E3981971E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A119-85E7-F744-AC11-63D8821F62EC}" type="slidenum">
              <a:rPr lang="en-US" smtClean="0"/>
              <a:t>64</a:t>
            </a:fld>
            <a:endParaRPr lang="en-US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AD64C3B-646A-754B-86C5-F19F40F79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574" y="1283938"/>
            <a:ext cx="8826500" cy="49149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09A0248-0B55-0843-91CA-0E29CE95D61D}"/>
              </a:ext>
            </a:extLst>
          </p:cNvPr>
          <p:cNvSpPr txBox="1"/>
          <p:nvPr/>
        </p:nvSpPr>
        <p:spPr>
          <a:xfrm>
            <a:off x="6528110" y="6249291"/>
            <a:ext cx="53479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Light" panose="020B0403020202020204" pitchFamily="34" charset="0"/>
              </a:rPr>
              <a:t>Agostini, </a:t>
            </a:r>
            <a:r>
              <a:rPr lang="en-US" sz="1400" dirty="0" err="1">
                <a:latin typeface="Helvetica Light" panose="020B0403020202020204" pitchFamily="34" charset="0"/>
              </a:rPr>
              <a:t>Benato</a:t>
            </a:r>
            <a:r>
              <a:rPr lang="en-US" sz="1400" dirty="0">
                <a:latin typeface="Helvetica Light" panose="020B0403020202020204" pitchFamily="34" charset="0"/>
              </a:rPr>
              <a:t>, Detwiler, Menendez, </a:t>
            </a:r>
            <a:r>
              <a:rPr lang="en-US" sz="1400" dirty="0" err="1">
                <a:latin typeface="Helvetica Light" panose="020B0403020202020204" pitchFamily="34" charset="0"/>
              </a:rPr>
              <a:t>Vissani</a:t>
            </a:r>
            <a:r>
              <a:rPr lang="en-US" sz="1400" dirty="0">
                <a:latin typeface="Helvetica Light" panose="020B0403020202020204" pitchFamily="34" charset="0"/>
              </a:rPr>
              <a:t>, arXiv:2202.01787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A3C1B1D-F8D4-7442-9726-8AA56FE265D2}"/>
              </a:ext>
            </a:extLst>
          </p:cNvPr>
          <p:cNvSpPr txBox="1"/>
          <p:nvPr/>
        </p:nvSpPr>
        <p:spPr>
          <a:xfrm>
            <a:off x="780584" y="2029524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C00000"/>
                </a:solidFill>
                <a:latin typeface="Helvetica Light" panose="020B0403020202020204" pitchFamily="34" charset="0"/>
              </a:rPr>
              <a:t>76</a:t>
            </a:r>
            <a:r>
              <a:rPr lang="en-US" dirty="0">
                <a:solidFill>
                  <a:srgbClr val="C00000"/>
                </a:solidFill>
                <a:latin typeface="Helvetica Light" panose="020B0403020202020204" pitchFamily="34" charset="0"/>
              </a:rPr>
              <a:t>Ge</a:t>
            </a:r>
          </a:p>
        </p:txBody>
      </p:sp>
      <p:sp>
        <p:nvSpPr>
          <p:cNvPr id="8" name="Geschweifte Klammer links 7">
            <a:extLst>
              <a:ext uri="{FF2B5EF4-FFF2-40B4-BE49-F238E27FC236}">
                <a16:creationId xmlns:a16="http://schemas.microsoft.com/office/drawing/2014/main" id="{5AA7924F-DCF6-834C-8FCD-36F7E78F0C02}"/>
              </a:ext>
            </a:extLst>
          </p:cNvPr>
          <p:cNvSpPr/>
          <p:nvPr/>
        </p:nvSpPr>
        <p:spPr>
          <a:xfrm>
            <a:off x="1448574" y="1940312"/>
            <a:ext cx="101446" cy="570054"/>
          </a:xfrm>
          <a:prstGeom prst="lef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3BF3390-3A85-C047-8AAA-48A3CAF5DE7A}"/>
              </a:ext>
            </a:extLst>
          </p:cNvPr>
          <p:cNvSpPr txBox="1"/>
          <p:nvPr/>
        </p:nvSpPr>
        <p:spPr>
          <a:xfrm>
            <a:off x="757340" y="3179443"/>
            <a:ext cx="70884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E1AA00"/>
                </a:solidFill>
                <a:latin typeface="Helvetica Light" panose="020B0403020202020204" pitchFamily="34" charset="0"/>
              </a:rPr>
              <a:t>136</a:t>
            </a:r>
            <a:r>
              <a:rPr lang="en-US" dirty="0">
                <a:solidFill>
                  <a:srgbClr val="E1AA00"/>
                </a:solidFill>
                <a:latin typeface="Helvetica Light" panose="020B0403020202020204" pitchFamily="34" charset="0"/>
              </a:rPr>
              <a:t>Xe</a:t>
            </a:r>
          </a:p>
        </p:txBody>
      </p:sp>
      <p:sp>
        <p:nvSpPr>
          <p:cNvPr id="11" name="Geschweifte Klammer links 10">
            <a:extLst>
              <a:ext uri="{FF2B5EF4-FFF2-40B4-BE49-F238E27FC236}">
                <a16:creationId xmlns:a16="http://schemas.microsoft.com/office/drawing/2014/main" id="{B555BBE5-F92F-4D47-BFD0-222C9E71DC2F}"/>
              </a:ext>
            </a:extLst>
          </p:cNvPr>
          <p:cNvSpPr/>
          <p:nvPr/>
        </p:nvSpPr>
        <p:spPr>
          <a:xfrm>
            <a:off x="1456010" y="2561063"/>
            <a:ext cx="45719" cy="1692236"/>
          </a:xfrm>
          <a:prstGeom prst="leftBrac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eschweifte Klammer links 11">
            <a:extLst>
              <a:ext uri="{FF2B5EF4-FFF2-40B4-BE49-F238E27FC236}">
                <a16:creationId xmlns:a16="http://schemas.microsoft.com/office/drawing/2014/main" id="{0EE39DE0-2BFE-F040-8ADD-6E63B24D85F8}"/>
              </a:ext>
            </a:extLst>
          </p:cNvPr>
          <p:cNvSpPr/>
          <p:nvPr/>
        </p:nvSpPr>
        <p:spPr>
          <a:xfrm>
            <a:off x="1428078" y="4303752"/>
            <a:ext cx="121941" cy="438203"/>
          </a:xfrm>
          <a:prstGeom prst="leftBrac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CF5CB10-7587-974F-B204-FCB249B15C33}"/>
              </a:ext>
            </a:extLst>
          </p:cNvPr>
          <p:cNvSpPr txBox="1"/>
          <p:nvPr/>
        </p:nvSpPr>
        <p:spPr>
          <a:xfrm>
            <a:off x="720172" y="4335454"/>
            <a:ext cx="65434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aseline="30000" dirty="0" err="1">
                <a:solidFill>
                  <a:srgbClr val="0070C0"/>
                </a:solidFill>
                <a:latin typeface="Helvetica Light" panose="020B0403020202020204" pitchFamily="34" charset="0"/>
              </a:rPr>
              <a:t>nat</a:t>
            </a:r>
            <a:r>
              <a:rPr lang="en-US" dirty="0" err="1">
                <a:solidFill>
                  <a:srgbClr val="0070C0"/>
                </a:solidFill>
                <a:latin typeface="Helvetica Light" panose="020B0403020202020204" pitchFamily="34" charset="0"/>
              </a:rPr>
              <a:t>Te</a:t>
            </a:r>
            <a:endParaRPr lang="en-US" dirty="0">
              <a:solidFill>
                <a:srgbClr val="0070C0"/>
              </a:solidFill>
              <a:latin typeface="Helvetica Light" panose="020B0403020202020204" pitchFamily="34" charset="0"/>
            </a:endParaRPr>
          </a:p>
        </p:txBody>
      </p:sp>
      <p:sp>
        <p:nvSpPr>
          <p:cNvPr id="14" name="Geschweifte Klammer links 13">
            <a:extLst>
              <a:ext uri="{FF2B5EF4-FFF2-40B4-BE49-F238E27FC236}">
                <a16:creationId xmlns:a16="http://schemas.microsoft.com/office/drawing/2014/main" id="{B6360DBC-8951-3544-8ACA-30D95DFDB1E9}"/>
              </a:ext>
            </a:extLst>
          </p:cNvPr>
          <p:cNvSpPr/>
          <p:nvPr/>
        </p:nvSpPr>
        <p:spPr>
          <a:xfrm>
            <a:off x="1424364" y="4969107"/>
            <a:ext cx="125655" cy="729166"/>
          </a:xfrm>
          <a:prstGeom prst="leftBrac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17DEF2D-31E9-EE4C-81C2-FC1AD12C79B0}"/>
              </a:ext>
            </a:extLst>
          </p:cNvPr>
          <p:cNvSpPr txBox="1"/>
          <p:nvPr/>
        </p:nvSpPr>
        <p:spPr>
          <a:xfrm>
            <a:off x="716458" y="5000809"/>
            <a:ext cx="76014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00B050"/>
                </a:solidFill>
                <a:latin typeface="Helvetica Light" panose="020B0403020202020204" pitchFamily="34" charset="0"/>
              </a:rPr>
              <a:t>100</a:t>
            </a:r>
            <a:r>
              <a:rPr lang="en-US" dirty="0">
                <a:solidFill>
                  <a:srgbClr val="00B050"/>
                </a:solidFill>
                <a:latin typeface="Helvetica Light" panose="020B0403020202020204" pitchFamily="34" charset="0"/>
              </a:rPr>
              <a:t>Mo</a:t>
            </a:r>
          </a:p>
        </p:txBody>
      </p:sp>
      <p:sp>
        <p:nvSpPr>
          <p:cNvPr id="16" name="Geschweifte Klammer links 15">
            <a:extLst>
              <a:ext uri="{FF2B5EF4-FFF2-40B4-BE49-F238E27FC236}">
                <a16:creationId xmlns:a16="http://schemas.microsoft.com/office/drawing/2014/main" id="{D1131225-E9DE-584D-AF76-5D073985D038}"/>
              </a:ext>
            </a:extLst>
          </p:cNvPr>
          <p:cNvSpPr/>
          <p:nvPr/>
        </p:nvSpPr>
        <p:spPr>
          <a:xfrm>
            <a:off x="1409499" y="5745977"/>
            <a:ext cx="140520" cy="340207"/>
          </a:xfrm>
          <a:prstGeom prst="leftBrac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E832FD2-A7CC-6546-B910-4A675DC0D39F}"/>
              </a:ext>
            </a:extLst>
          </p:cNvPr>
          <p:cNvSpPr txBox="1"/>
          <p:nvPr/>
        </p:nvSpPr>
        <p:spPr>
          <a:xfrm>
            <a:off x="701593" y="5777679"/>
            <a:ext cx="62388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latin typeface="Helvetica Light" panose="020B0403020202020204" pitchFamily="34" charset="0"/>
              </a:rPr>
              <a:t>82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Helvetica Light" panose="020B0403020202020204" pitchFamily="34" charset="0"/>
              </a:rPr>
              <a:t>Se</a:t>
            </a:r>
          </a:p>
        </p:txBody>
      </p:sp>
    </p:spTree>
    <p:extLst>
      <p:ext uri="{BB962C8B-B14F-4D97-AF65-F5344CB8AC3E}">
        <p14:creationId xmlns:p14="http://schemas.microsoft.com/office/powerpoint/2010/main" val="31755107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5BEF8E-97B8-C946-B254-2A887D10E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2729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Helvetica Light" panose="020B0403020202020204" pitchFamily="34" charset="0"/>
              </a:rPr>
              <a:t>Sensitive background and exposure for recent and future experiments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614E68-E0C3-2048-A1C6-E3981971E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A119-85E7-F744-AC11-63D8821F62EC}" type="slidenum">
              <a:rPr lang="en-US" smtClean="0"/>
              <a:t>65</a:t>
            </a:fld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B40BF2C-5BA1-A948-BA87-4D7119E85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60995"/>
            <a:ext cx="10061962" cy="494947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8EA8416-9862-8541-91E2-F373B2635B45}"/>
              </a:ext>
            </a:extLst>
          </p:cNvPr>
          <p:cNvSpPr txBox="1"/>
          <p:nvPr/>
        </p:nvSpPr>
        <p:spPr>
          <a:xfrm>
            <a:off x="5779042" y="6501464"/>
            <a:ext cx="53479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Light" panose="020B0403020202020204" pitchFamily="34" charset="0"/>
              </a:rPr>
              <a:t>Agostini, </a:t>
            </a:r>
            <a:r>
              <a:rPr lang="en-US" sz="1400" dirty="0" err="1">
                <a:latin typeface="Helvetica Light" panose="020B0403020202020204" pitchFamily="34" charset="0"/>
              </a:rPr>
              <a:t>Benato</a:t>
            </a:r>
            <a:r>
              <a:rPr lang="en-US" sz="1400" dirty="0">
                <a:latin typeface="Helvetica Light" panose="020B0403020202020204" pitchFamily="34" charset="0"/>
              </a:rPr>
              <a:t>, Detwiler, Menendez, </a:t>
            </a:r>
            <a:r>
              <a:rPr lang="en-US" sz="1400" dirty="0" err="1">
                <a:latin typeface="Helvetica Light" panose="020B0403020202020204" pitchFamily="34" charset="0"/>
              </a:rPr>
              <a:t>Vissani</a:t>
            </a:r>
            <a:r>
              <a:rPr lang="en-US" sz="1400" dirty="0">
                <a:latin typeface="Helvetica Light" panose="020B0403020202020204" pitchFamily="34" charset="0"/>
              </a:rPr>
              <a:t>, arXiv:2202.01787</a:t>
            </a:r>
          </a:p>
        </p:txBody>
      </p:sp>
    </p:spTree>
    <p:extLst>
      <p:ext uri="{BB962C8B-B14F-4D97-AF65-F5344CB8AC3E}">
        <p14:creationId xmlns:p14="http://schemas.microsoft.com/office/powerpoint/2010/main" val="38873307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5BEF8E-97B8-C946-B254-2A887D10E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2729"/>
          </a:xfrm>
        </p:spPr>
        <p:txBody>
          <a:bodyPr>
            <a:normAutofit/>
          </a:bodyPr>
          <a:lstStyle/>
          <a:p>
            <a:r>
              <a:rPr lang="en" sz="2800" dirty="0">
                <a:ea typeface="+mj-lt"/>
                <a:cs typeface="+mj-lt"/>
              </a:rPr>
              <a:t>Comparison of m</a:t>
            </a:r>
            <a:r>
              <a:rPr lang="en" sz="2800" baseline="-25000" dirty="0">
                <a:ea typeface="+mj-lt"/>
                <a:cs typeface="+mj-lt"/>
              </a:rPr>
              <a:t>ββ </a:t>
            </a:r>
            <a:r>
              <a:rPr lang="en" sz="2800" dirty="0">
                <a:ea typeface="+mj-lt"/>
                <a:cs typeface="+mj-lt"/>
              </a:rPr>
              <a:t>sensitivities</a:t>
            </a:r>
            <a:endParaRPr lang="en-US" sz="2800" dirty="0">
              <a:latin typeface="Helvetica Light" panose="020B0403020202020204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614E68-E0C3-2048-A1C6-E3981971E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A119-85E7-F744-AC11-63D8821F62EC}" type="slidenum">
              <a:rPr lang="en-US" smtClean="0"/>
              <a:t>66</a:t>
            </a:fld>
            <a:endParaRPr lang="en-US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75594E4E-A272-7849-9C6B-B00DC4F5FC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4992" y="1372903"/>
            <a:ext cx="5479472" cy="5246535"/>
          </a:xfrm>
          <a:prstGeom prst="rect">
            <a:avLst/>
          </a:prstGeom>
        </p:spPr>
      </p:pic>
      <p:sp>
        <p:nvSpPr>
          <p:cNvPr id="8" name="Google Shape;244;p35">
            <a:extLst>
              <a:ext uri="{FF2B5EF4-FFF2-40B4-BE49-F238E27FC236}">
                <a16:creationId xmlns:a16="http://schemas.microsoft.com/office/drawing/2014/main" id="{9CA93700-A14A-CC43-9EF0-050BC371DD32}"/>
              </a:ext>
            </a:extLst>
          </p:cNvPr>
          <p:cNvSpPr txBox="1"/>
          <p:nvPr/>
        </p:nvSpPr>
        <p:spPr>
          <a:xfrm>
            <a:off x="6015251" y="745922"/>
            <a:ext cx="5832163" cy="821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Proxima Nova"/>
                <a:cs typeface="Proxima Nova"/>
                <a:sym typeface="Proxima Nova"/>
              </a:rPr>
              <a:t>Agostini, Detwiler, </a:t>
            </a:r>
            <a:r>
              <a:rPr kumimoji="0" lang="e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Proxima Nova"/>
                <a:cs typeface="Proxima Nova"/>
                <a:sym typeface="Proxima Nova"/>
              </a:rPr>
              <a:t>Benato</a:t>
            </a:r>
            <a:r>
              <a:rPr kumimoji="0" lang="e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Proxima Nova"/>
                <a:cs typeface="Proxima Nova"/>
                <a:sym typeface="Proxima Nova"/>
              </a:rPr>
              <a:t>, Menendez, </a:t>
            </a:r>
            <a:r>
              <a:rPr kumimoji="0" lang="e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Proxima Nova"/>
                <a:cs typeface="Proxima Nova"/>
                <a:sym typeface="Proxima Nova"/>
              </a:rPr>
              <a:t>Vissani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Proxima Nova"/>
              <a:cs typeface="Proxima Nova"/>
              <a:sym typeface="Arial"/>
            </a:endParaRPr>
          </a:p>
          <a:p>
            <a:pPr marL="0" marR="0" lvl="0" indent="0" algn="r" defTabSz="914400" rtl="0" eaLnBrk="1" fontAlgn="base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Proxima Nova"/>
                <a:cs typeface="Proxima Nova"/>
                <a:sym typeface="Proxima Nova"/>
              </a:rPr>
              <a:t>“Testing the Inverted Neutrino Mass Ordering with 0νββ Decay”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Proxima Nova"/>
              <a:cs typeface="Proxima Nova"/>
              <a:sym typeface="Arial"/>
            </a:endParaRPr>
          </a:p>
          <a:p>
            <a:pPr lvl="0" algn="r" fontAlgn="base">
              <a:lnSpc>
                <a:spcPct val="115000"/>
              </a:lnSpc>
              <a:defRPr/>
            </a:pPr>
            <a:r>
              <a:rPr lang="de-DE" sz="1200" dirty="0">
                <a:latin typeface="Calibri Light"/>
                <a:ea typeface="Proxima Nova"/>
                <a:cs typeface="Proxima Nova"/>
                <a:sym typeface="Proxima Nova"/>
              </a:rPr>
              <a:t>Phys. </a:t>
            </a:r>
            <a:r>
              <a:rPr lang="de-DE" sz="1200" dirty="0" err="1">
                <a:latin typeface="Calibri Light"/>
                <a:ea typeface="Proxima Nova"/>
                <a:cs typeface="Proxima Nova"/>
                <a:sym typeface="Proxima Nova"/>
              </a:rPr>
              <a:t>Rev</a:t>
            </a:r>
            <a:r>
              <a:rPr lang="de-DE" sz="1200" dirty="0">
                <a:latin typeface="Calibri Light"/>
                <a:ea typeface="Proxima Nova"/>
                <a:cs typeface="Proxima Nova"/>
                <a:sym typeface="Proxima Nova"/>
              </a:rPr>
              <a:t>. C 104, L042501(2021)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Proxima Nova"/>
              <a:cs typeface="Proxima Nova"/>
              <a:sym typeface="Arial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B8FBCEB-DCB3-8746-AFC2-2169889F25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57860"/>
            <a:ext cx="5450031" cy="50191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540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000" dirty="0">
              <a:ea typeface="+mj-lt"/>
              <a:cs typeface="+mj-lt"/>
            </a:endParaRPr>
          </a:p>
          <a:p>
            <a:pPr marL="215900" indent="-171450">
              <a:lnSpc>
                <a:spcPct val="150000"/>
              </a:lnSpc>
              <a:spcBef>
                <a:spcPts val="1000"/>
              </a:spcBef>
              <a:buFont typeface="Merriweather Sans,Sans-Serif" panose="020B0604020202020204" pitchFamily="34" charset="0"/>
            </a:pPr>
            <a:r>
              <a:rPr lang="en" sz="2000" dirty="0">
                <a:solidFill>
                  <a:schemeClr val="dk1"/>
                </a:solidFill>
                <a:latin typeface="Helvetica Light" panose="020B0403020202020204" pitchFamily="34" charset="0"/>
                <a:ea typeface="+mj-lt"/>
                <a:cs typeface="+mj-lt"/>
              </a:rPr>
              <a:t>Inverted ordering:  m</a:t>
            </a:r>
            <a:r>
              <a:rPr lang="en" sz="2000" baseline="-25000" dirty="0">
                <a:solidFill>
                  <a:schemeClr val="dk1"/>
                </a:solidFill>
                <a:latin typeface="Helvetica Light" panose="020B0403020202020204" pitchFamily="34" charset="0"/>
                <a:ea typeface="+mj-lt"/>
                <a:cs typeface="+mj-lt"/>
              </a:rPr>
              <a:t>ββ</a:t>
            </a:r>
            <a:r>
              <a:rPr lang="en" sz="2000" dirty="0">
                <a:solidFill>
                  <a:schemeClr val="dk1"/>
                </a:solidFill>
                <a:latin typeface="Helvetica Light" panose="020B0403020202020204" pitchFamily="34" charset="0"/>
                <a:ea typeface="+mj-lt"/>
                <a:cs typeface="+mj-lt"/>
              </a:rPr>
              <a:t> &gt; 18.4 ± 1.3 </a:t>
            </a:r>
            <a:r>
              <a:rPr lang="en" sz="2000" dirty="0" err="1">
                <a:solidFill>
                  <a:schemeClr val="dk1"/>
                </a:solidFill>
                <a:latin typeface="Helvetica Light" panose="020B0403020202020204" pitchFamily="34" charset="0"/>
                <a:ea typeface="+mj-lt"/>
                <a:cs typeface="+mj-lt"/>
              </a:rPr>
              <a:t>meV</a:t>
            </a:r>
            <a:r>
              <a:rPr lang="en" sz="2000" dirty="0">
                <a:solidFill>
                  <a:schemeClr val="dk1"/>
                </a:solidFill>
                <a:latin typeface="Helvetica Light" panose="020B0403020202020204" pitchFamily="34" charset="0"/>
                <a:ea typeface="+mj-lt"/>
                <a:cs typeface="+mj-lt"/>
              </a:rPr>
              <a:t> </a:t>
            </a:r>
            <a:endParaRPr lang="en-US" sz="2000" dirty="0">
              <a:solidFill>
                <a:schemeClr val="dk1"/>
              </a:solidFill>
              <a:latin typeface="Helvetica Light" panose="020B0403020202020204" pitchFamily="34" charset="0"/>
              <a:ea typeface="+mj-lt"/>
              <a:cs typeface="+mj-lt"/>
            </a:endParaRPr>
          </a:p>
          <a:p>
            <a:pPr marL="215900" indent="-190500">
              <a:lnSpc>
                <a:spcPct val="150000"/>
              </a:lnSpc>
              <a:spcBef>
                <a:spcPts val="1000"/>
              </a:spcBef>
              <a:buFont typeface="Merriweather Sans,Sans-Serif" panose="020B0604020202020204" pitchFamily="34" charset="0"/>
            </a:pPr>
            <a:r>
              <a:rPr lang="en" sz="2000" dirty="0">
                <a:solidFill>
                  <a:schemeClr val="dk1"/>
                </a:solidFill>
                <a:latin typeface="Helvetica Light" panose="020B0403020202020204" pitchFamily="34" charset="0"/>
                <a:ea typeface="+mj-lt"/>
                <a:cs typeface="+mj-lt"/>
              </a:rPr>
              <a:t>M ➜ 4 many-body methods, each with specific systematics (soon also ab initio)</a:t>
            </a:r>
            <a:endParaRPr lang="en-US" sz="2000" dirty="0">
              <a:solidFill>
                <a:schemeClr val="dk1"/>
              </a:solidFill>
              <a:latin typeface="Helvetica Light" panose="020B0403020202020204" pitchFamily="34" charset="0"/>
              <a:ea typeface="+mj-lt"/>
              <a:cs typeface="+mj-lt"/>
            </a:endParaRPr>
          </a:p>
          <a:p>
            <a:pPr marL="215900" indent="-19050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Font typeface="Merriweather Sans,Sans-Serif" panose="020B0604020202020204" pitchFamily="34" charset="0"/>
            </a:pPr>
            <a:r>
              <a:rPr lang="en" sz="2000" dirty="0">
                <a:solidFill>
                  <a:schemeClr val="dk1"/>
                </a:solidFill>
                <a:latin typeface="Helvetica Light" panose="020B0403020202020204" pitchFamily="34" charset="0"/>
                <a:ea typeface="+mj-lt"/>
                <a:cs typeface="+mj-lt"/>
              </a:rPr>
              <a:t>Multiple, different set of calculations for each many-body method and isotope</a:t>
            </a:r>
            <a:endParaRPr lang="en-US" sz="2000" dirty="0">
              <a:solidFill>
                <a:schemeClr val="dk1"/>
              </a:solidFill>
              <a:latin typeface="Helvetica Light" panose="020B0403020202020204" pitchFamily="34" charset="0"/>
              <a:ea typeface="+mj-lt"/>
              <a:cs typeface="+mj-lt"/>
            </a:endParaRPr>
          </a:p>
          <a:p>
            <a:endParaRPr lang="en-US" sz="2000" dirty="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5161487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5BEF8E-97B8-C946-B254-2A887D10E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272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Helvetica Light" panose="020B0403020202020204" pitchFamily="34" charset="0"/>
              </a:rPr>
              <a:t>Summary &amp; Outlook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614E68-E0C3-2048-A1C6-E3981971E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A119-85E7-F744-AC11-63D8821F62EC}" type="slidenum">
              <a:rPr lang="en-US" smtClean="0"/>
              <a:t>67</a:t>
            </a:fld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6774A27-F3A1-B04D-B73B-336B505DA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953" y="1247305"/>
            <a:ext cx="4781968" cy="4857871"/>
          </a:xfrm>
          <a:prstGeom prst="rect">
            <a:avLst/>
          </a:prstGeom>
        </p:spPr>
      </p:pic>
      <p:sp>
        <p:nvSpPr>
          <p:cNvPr id="8" name="Google Shape;227;p34">
            <a:extLst>
              <a:ext uri="{FF2B5EF4-FFF2-40B4-BE49-F238E27FC236}">
                <a16:creationId xmlns:a16="http://schemas.microsoft.com/office/drawing/2014/main" id="{1B30CC06-958E-5A41-8A53-6C11B4BCDC84}"/>
              </a:ext>
            </a:extLst>
          </p:cNvPr>
          <p:cNvSpPr txBox="1"/>
          <p:nvPr/>
        </p:nvSpPr>
        <p:spPr>
          <a:xfrm>
            <a:off x="303222" y="1391535"/>
            <a:ext cx="6890791" cy="4385786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marR="0" lvl="0" indent="-342900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Major progress </a:t>
            </a:r>
            <a:r>
              <a:rPr lang="en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for preparation of </a:t>
            </a:r>
            <a:r>
              <a:rPr lang="en" b="1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ton-scale</a:t>
            </a:r>
            <a:r>
              <a:rPr lang="en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 experiments over last two years</a:t>
            </a:r>
          </a:p>
          <a:p>
            <a:pPr marL="342900" marR="0" lvl="0" indent="-342900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Experiment design for </a:t>
            </a:r>
            <a:r>
              <a:rPr lang="en" b="1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discovery</a:t>
            </a:r>
            <a:r>
              <a:rPr lang="en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 (not limit setting) </a:t>
            </a:r>
          </a:p>
          <a:p>
            <a:pPr marL="342900" marR="0" lvl="0" indent="-342900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Will fully explore </a:t>
            </a:r>
            <a:r>
              <a:rPr lang="en" b="1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IO </a:t>
            </a:r>
            <a:r>
              <a:rPr lang="en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and large part of </a:t>
            </a:r>
            <a:r>
              <a:rPr lang="en" b="1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NO</a:t>
            </a:r>
          </a:p>
          <a:p>
            <a:pPr marL="342900" marR="0" lvl="0" indent="-342900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Several DBD isotopes and techniques required, given </a:t>
            </a:r>
            <a:r>
              <a:rPr lang="en" b="1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NME uncertainties </a:t>
            </a:r>
          </a:p>
          <a:p>
            <a:pPr marL="342900" marR="0" lvl="0" indent="-342900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Formidable </a:t>
            </a:r>
            <a:r>
              <a:rPr lang="en" b="1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experimental challenges </a:t>
            </a:r>
            <a:r>
              <a:rPr lang="en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to acquire ton </a:t>
            </a:r>
            <a:r>
              <a:rPr lang="en" dirty="0" err="1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yr</a:t>
            </a:r>
            <a:r>
              <a:rPr lang="en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 exposure quasi </a:t>
            </a:r>
            <a:r>
              <a:rPr lang="en" b="1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background free – or compensate with huge mass (</a:t>
            </a:r>
            <a:r>
              <a:rPr lang="en" b="1" dirty="0" err="1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Te</a:t>
            </a:r>
            <a:r>
              <a:rPr lang="en" b="1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)</a:t>
            </a:r>
            <a:endParaRPr lang="en" dirty="0">
              <a:solidFill>
                <a:schemeClr val="tx1"/>
              </a:solidFill>
              <a:latin typeface="Helvetica Light" panose="020B0403020202020204" pitchFamily="34" charset="0"/>
              <a:ea typeface="Merriweather Sans"/>
              <a:cs typeface="Merriweather Sans"/>
              <a:sym typeface="Merriweather Sans"/>
            </a:endParaRPr>
          </a:p>
          <a:p>
            <a:pPr marL="342900" marR="0" lvl="0" indent="-342900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North-American – European </a:t>
            </a:r>
            <a:r>
              <a:rPr lang="en" b="1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convergence on portfolio</a:t>
            </a:r>
            <a:r>
              <a:rPr lang="en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 of experiments contingent on funding: current front-runners are LEGEND-1000, </a:t>
            </a:r>
            <a:r>
              <a:rPr lang="en" dirty="0" err="1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nEXO</a:t>
            </a:r>
            <a:r>
              <a:rPr lang="en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 and CUPID; breakthrough R&amp;D on Ba-tagging by NEXT</a:t>
            </a:r>
          </a:p>
          <a:p>
            <a:pPr marL="342900" marR="0" lvl="0" indent="-342900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Asia: KL2Z, Amore, </a:t>
            </a:r>
            <a:r>
              <a:rPr lang="en" dirty="0" err="1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PandaX</a:t>
            </a:r>
            <a:r>
              <a:rPr lang="en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, JUNO</a:t>
            </a:r>
          </a:p>
          <a:p>
            <a:pPr marL="342900" marR="0" lvl="0" indent="-342900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" b="1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Availability of DBD isotopes </a:t>
            </a:r>
            <a:r>
              <a:rPr lang="en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from Western supplier</a:t>
            </a:r>
          </a:p>
          <a:p>
            <a:pPr marL="342900" marR="0" lvl="0" indent="-342900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How to go to </a:t>
            </a:r>
            <a:r>
              <a:rPr lang="en" b="1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bottom of NO</a:t>
            </a:r>
            <a:r>
              <a:rPr lang="en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? Assess </a:t>
            </a:r>
            <a:r>
              <a:rPr lang="en" b="1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performance</a:t>
            </a:r>
            <a:r>
              <a:rPr lang="en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 of ton-scale experiments first. All have the potential to </a:t>
            </a:r>
            <a:r>
              <a:rPr lang="en" b="1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increase exposure </a:t>
            </a:r>
            <a:r>
              <a:rPr lang="en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and reduce further </a:t>
            </a:r>
            <a:r>
              <a:rPr lang="en" b="1" dirty="0">
                <a:solidFill>
                  <a:schemeClr val="tx1"/>
                </a:solidFill>
                <a:latin typeface="Helvetica Light" panose="020B0403020202020204" pitchFamily="34" charset="0"/>
                <a:ea typeface="Merriweather Sans"/>
                <a:cs typeface="Merriweather Sans"/>
                <a:sym typeface="Merriweather Sans"/>
              </a:rPr>
              <a:t>backgrounds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F039F29-EC7D-EF40-8DB3-5877CE95E2BD}"/>
              </a:ext>
            </a:extLst>
          </p:cNvPr>
          <p:cNvSpPr txBox="1"/>
          <p:nvPr/>
        </p:nvSpPr>
        <p:spPr>
          <a:xfrm>
            <a:off x="9981282" y="6105176"/>
            <a:ext cx="17203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Courtesy C.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Wiesinger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8746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5BEF8E-97B8-C946-B254-2A887D10E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534474"/>
            <a:ext cx="10515600" cy="582729"/>
          </a:xfrm>
        </p:spPr>
        <p:txBody>
          <a:bodyPr>
            <a:noAutofit/>
          </a:bodyPr>
          <a:lstStyle/>
          <a:p>
            <a:r>
              <a:rPr lang="en-US" sz="2000" dirty="0">
                <a:latin typeface="Helvetica Light" panose="020B0403020202020204" pitchFamily="34" charset="0"/>
              </a:rPr>
              <a:t>Discovery sensitivities of current- and next-generation 0</a:t>
            </a:r>
            <a:r>
              <a:rPr lang="el-GR" sz="2000" dirty="0" err="1">
                <a:latin typeface="Helvetica Light" panose="020B0403020202020204" pitchFamily="34" charset="0"/>
              </a:rPr>
              <a:t>νββ</a:t>
            </a:r>
            <a:r>
              <a:rPr lang="el-GR" sz="2000" dirty="0">
                <a:latin typeface="Helvetica Light" panose="020B0403020202020204" pitchFamily="34" charset="0"/>
              </a:rPr>
              <a:t>-</a:t>
            </a:r>
            <a:r>
              <a:rPr lang="en-US" sz="2000" dirty="0">
                <a:latin typeface="Helvetica Light" panose="020B0403020202020204" pitchFamily="34" charset="0"/>
              </a:rPr>
              <a:t>decay experiments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614E68-E0C3-2048-A1C6-E3981971E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A119-85E7-F744-AC11-63D8821F62EC}" type="slidenum">
              <a:rPr lang="en-US" smtClean="0"/>
              <a:t>68</a:t>
            </a:fld>
            <a:endParaRPr lang="en-US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B0EDF4-317B-DF4A-89D9-60D660F75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373" y="1137351"/>
            <a:ext cx="11897422" cy="471703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2795A95-4E08-8042-BD45-465795FECB9A}"/>
              </a:ext>
            </a:extLst>
          </p:cNvPr>
          <p:cNvSpPr txBox="1"/>
          <p:nvPr/>
        </p:nvSpPr>
        <p:spPr>
          <a:xfrm>
            <a:off x="6528110" y="6249291"/>
            <a:ext cx="53479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Light" panose="020B0403020202020204" pitchFamily="34" charset="0"/>
              </a:rPr>
              <a:t>Agostini, </a:t>
            </a:r>
            <a:r>
              <a:rPr lang="en-US" sz="1400" dirty="0" err="1">
                <a:latin typeface="Helvetica Light" panose="020B0403020202020204" pitchFamily="34" charset="0"/>
              </a:rPr>
              <a:t>Benato</a:t>
            </a:r>
            <a:r>
              <a:rPr lang="en-US" sz="1400" dirty="0">
                <a:latin typeface="Helvetica Light" panose="020B0403020202020204" pitchFamily="34" charset="0"/>
              </a:rPr>
              <a:t>, Detwiler, Menendez, </a:t>
            </a:r>
            <a:r>
              <a:rPr lang="en-US" sz="1400" dirty="0" err="1">
                <a:latin typeface="Helvetica Light" panose="020B0403020202020204" pitchFamily="34" charset="0"/>
              </a:rPr>
              <a:t>Vissani</a:t>
            </a:r>
            <a:r>
              <a:rPr lang="en-US" sz="1400" dirty="0">
                <a:latin typeface="Helvetica Light" panose="020B0403020202020204" pitchFamily="34" charset="0"/>
              </a:rPr>
              <a:t>, arXiv:2202.01787</a:t>
            </a:r>
          </a:p>
        </p:txBody>
      </p:sp>
    </p:spTree>
    <p:extLst>
      <p:ext uri="{BB962C8B-B14F-4D97-AF65-F5344CB8AC3E}">
        <p14:creationId xmlns:p14="http://schemas.microsoft.com/office/powerpoint/2010/main" val="3063393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Helvetica Light" panose="020B0403020202020204" pitchFamily="34" charset="0"/>
              </a:rPr>
              <a:t> 0</a:t>
            </a:r>
            <a:r>
              <a:rPr lang="en-US" dirty="0">
                <a:latin typeface="Symbol" pitchFamily="2" charset="2"/>
              </a:rPr>
              <a:t>nbb</a:t>
            </a:r>
            <a:endParaRPr lang="en-US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36E11140-FE00-A740-902B-20A9951E8B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1440" y="1198880"/>
            <a:ext cx="2654880" cy="2245586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925FC45F-4035-084B-90DD-E4D811181333}"/>
              </a:ext>
            </a:extLst>
          </p:cNvPr>
          <p:cNvSpPr txBox="1"/>
          <p:nvPr/>
        </p:nvSpPr>
        <p:spPr>
          <a:xfrm>
            <a:off x="6553198" y="1398344"/>
            <a:ext cx="3942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Light" panose="020B0403020202020204" pitchFamily="34" charset="0"/>
              </a:rPr>
              <a:t>Standard paradigm: exchange of </a:t>
            </a:r>
            <a:r>
              <a:rPr lang="en-US" b="1" dirty="0">
                <a:latin typeface="Helvetica Light" panose="020B0403020202020204" pitchFamily="34" charset="0"/>
              </a:rPr>
              <a:t>light </a:t>
            </a:r>
            <a:r>
              <a:rPr lang="en-US" b="1" dirty="0" err="1">
                <a:latin typeface="Helvetica Light" panose="020B0403020202020204" pitchFamily="34" charset="0"/>
              </a:rPr>
              <a:t>Majorana</a:t>
            </a:r>
            <a:r>
              <a:rPr lang="en-US" b="1" dirty="0">
                <a:latin typeface="Helvetica Light" panose="020B0403020202020204" pitchFamily="34" charset="0"/>
              </a:rPr>
              <a:t> neutrinos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BAE051F9-9E10-484D-BAED-844A965EDB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480" y="4269734"/>
            <a:ext cx="4115828" cy="1638492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E4B3A26F-9071-3849-A6C5-9BAB28505E0B}"/>
              </a:ext>
            </a:extLst>
          </p:cNvPr>
          <p:cNvSpPr txBox="1"/>
          <p:nvPr/>
        </p:nvSpPr>
        <p:spPr>
          <a:xfrm>
            <a:off x="6553198" y="3846123"/>
            <a:ext cx="39420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600" dirty="0">
              <a:latin typeface="Helvetica Light" panose="020B0403020202020204" pitchFamily="34" charset="0"/>
            </a:endParaRPr>
          </a:p>
          <a:p>
            <a:pPr algn="just"/>
            <a:r>
              <a:rPr lang="en-US" sz="1600" b="1" dirty="0">
                <a:latin typeface="Helvetica Light" panose="020B0403020202020204" pitchFamily="34" charset="0"/>
              </a:rPr>
              <a:t>Any 0</a:t>
            </a:r>
            <a:r>
              <a:rPr lang="en-US" sz="1600" b="1" dirty="0">
                <a:latin typeface="Symbol" pitchFamily="2" charset="2"/>
              </a:rPr>
              <a:t>nbb</a:t>
            </a:r>
            <a:r>
              <a:rPr lang="en-US" sz="1600" b="1" dirty="0">
                <a:latin typeface="Helvetica Light" panose="020B0403020202020204" pitchFamily="34" charset="0"/>
              </a:rPr>
              <a:t> decay </a:t>
            </a:r>
            <a:r>
              <a:rPr lang="en-US" sz="1600" dirty="0">
                <a:latin typeface="Helvetica Light" panose="020B0403020202020204" pitchFamily="34" charset="0"/>
              </a:rPr>
              <a:t>process induces a </a:t>
            </a:r>
          </a:p>
          <a:p>
            <a:pPr algn="just"/>
            <a:r>
              <a:rPr lang="en-US" sz="1600" dirty="0">
                <a:latin typeface="Helvetica Light" panose="020B0403020202020204" pitchFamily="34" charset="0"/>
              </a:rPr>
              <a:t>                transition, </a:t>
            </a:r>
            <a:r>
              <a:rPr lang="en-US" sz="1600" dirty="0" err="1">
                <a:latin typeface="Helvetica Light" panose="020B0403020202020204" pitchFamily="34" charset="0"/>
              </a:rPr>
              <a:t>ie</a:t>
            </a:r>
            <a:r>
              <a:rPr lang="en-US" sz="1600" dirty="0">
                <a:latin typeface="Helvetica Light" panose="020B0403020202020204" pitchFamily="34" charset="0"/>
              </a:rPr>
              <a:t>. an effective </a:t>
            </a:r>
            <a:r>
              <a:rPr lang="en-US" sz="1600" b="1" dirty="0" err="1">
                <a:latin typeface="Helvetica Light" panose="020B0403020202020204" pitchFamily="34" charset="0"/>
              </a:rPr>
              <a:t>Majorana</a:t>
            </a:r>
            <a:r>
              <a:rPr lang="en-US" sz="1600" b="1" dirty="0">
                <a:latin typeface="Helvetica Light" panose="020B0403020202020204" pitchFamily="34" charset="0"/>
              </a:rPr>
              <a:t> mass term</a:t>
            </a:r>
          </a:p>
          <a:p>
            <a:pPr algn="just"/>
            <a:r>
              <a:rPr lang="en-US" sz="1600" i="1" dirty="0">
                <a:latin typeface="Helvetica Light" panose="020B0403020202020204" pitchFamily="34" charset="0"/>
              </a:rPr>
              <a:t>Schechter, Valle </a:t>
            </a:r>
            <a:r>
              <a:rPr lang="de-DE" sz="1600" i="1" dirty="0">
                <a:latin typeface="Helvetica Light" panose="020B0403020202020204" pitchFamily="34" charset="0"/>
              </a:rPr>
              <a:t> </a:t>
            </a:r>
            <a:r>
              <a:rPr lang="de-DE" sz="1600" i="1" dirty="0" err="1">
                <a:latin typeface="Helvetica Light" panose="020B0403020202020204" pitchFamily="34" charset="0"/>
              </a:rPr>
              <a:t>Phys.Rev</a:t>
            </a:r>
            <a:r>
              <a:rPr lang="de-DE" sz="1600" i="1" dirty="0">
                <a:latin typeface="Helvetica Light" panose="020B0403020202020204" pitchFamily="34" charset="0"/>
              </a:rPr>
              <a:t>. D25 (1982)</a:t>
            </a:r>
            <a:endParaRPr lang="en-US" sz="1600" dirty="0">
              <a:latin typeface="Helvetica Light" panose="020B0403020202020204" pitchFamily="34" charset="0"/>
            </a:endParaRPr>
          </a:p>
          <a:p>
            <a:pPr algn="just"/>
            <a:endParaRPr lang="en-US" sz="1600" dirty="0">
              <a:latin typeface="Helvetica Light" panose="020B0403020202020204" pitchFamily="34" charset="0"/>
            </a:endParaRPr>
          </a:p>
          <a:p>
            <a:pPr algn="just"/>
            <a:r>
              <a:rPr lang="en-US" sz="1600" dirty="0">
                <a:latin typeface="Helvetica Light" panose="020B0403020202020204" pitchFamily="34" charset="0"/>
              </a:rPr>
              <a:t>Numerical values tiny; other leading contributions to neutrino mass must exist</a:t>
            </a:r>
          </a:p>
          <a:p>
            <a:pPr algn="just"/>
            <a:r>
              <a:rPr lang="de-DE" sz="1600" i="1" dirty="0">
                <a:latin typeface="Helvetica Light" panose="020B0403020202020204" pitchFamily="34" charset="0"/>
              </a:rPr>
              <a:t>Duerr, Merle, Lindner: JHEP 1106 (2011)</a:t>
            </a:r>
            <a:endParaRPr lang="en-US" sz="1600" i="1" dirty="0">
              <a:latin typeface="Helvetica Light" panose="020B0403020202020204" pitchFamily="34" charset="0"/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9508FD5A-FB92-9247-A2CB-4DC1F1722A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98" y="4360393"/>
            <a:ext cx="685286" cy="284657"/>
          </a:xfrm>
          <a:prstGeom prst="rect">
            <a:avLst/>
          </a:prstGeom>
        </p:spPr>
      </p:pic>
      <p:graphicFrame>
        <p:nvGraphicFramePr>
          <p:cNvPr id="26" name="Object 9">
            <a:extLst>
              <a:ext uri="{FF2B5EF4-FFF2-40B4-BE49-F238E27FC236}">
                <a16:creationId xmlns:a16="http://schemas.microsoft.com/office/drawing/2014/main" id="{26CD9880-8BCB-D242-AF34-FAB10266599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71361" y="2173371"/>
          <a:ext cx="1958975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91880" imgH="457200" progId="Equation.3">
                  <p:embed/>
                </p:oleObj>
              </mc:Choice>
              <mc:Fallback>
                <p:oleObj name="Equation" r:id="rId5" imgW="1091880" imgH="457200" progId="Equation.3">
                  <p:embed/>
                  <p:pic>
                    <p:nvPicPr>
                      <p:cNvPr id="26" name="Object 9">
                        <a:extLst>
                          <a:ext uri="{FF2B5EF4-FFF2-40B4-BE49-F238E27FC236}">
                            <a16:creationId xmlns:a16="http://schemas.microsoft.com/office/drawing/2014/main" id="{26CD9880-8BCB-D242-AF34-FAB1026659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1361" y="2173371"/>
                        <a:ext cx="1958975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feld 26">
            <a:extLst>
              <a:ext uri="{FF2B5EF4-FFF2-40B4-BE49-F238E27FC236}">
                <a16:creationId xmlns:a16="http://schemas.microsoft.com/office/drawing/2014/main" id="{9559AD64-0402-C84C-AEB2-3582D4C45609}"/>
              </a:ext>
            </a:extLst>
          </p:cNvPr>
          <p:cNvSpPr txBox="1"/>
          <p:nvPr/>
        </p:nvSpPr>
        <p:spPr>
          <a:xfrm>
            <a:off x="6946641" y="3210560"/>
            <a:ext cx="1382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 Light" panose="020B0403020202020204" pitchFamily="34" charset="0"/>
              </a:rPr>
              <a:t>PMNS-matrix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C8F85100-AB8A-8644-81F8-CFB5E9095553}"/>
              </a:ext>
            </a:extLst>
          </p:cNvPr>
          <p:cNvSpPr txBox="1"/>
          <p:nvPr/>
        </p:nvSpPr>
        <p:spPr>
          <a:xfrm>
            <a:off x="8524240" y="3210560"/>
            <a:ext cx="851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ymbol" pitchFamily="2" charset="2"/>
              </a:rPr>
              <a:t>n</a:t>
            </a:r>
            <a:r>
              <a:rPr lang="en-US" sz="1600" dirty="0">
                <a:latin typeface="Helvetica Light" panose="020B0403020202020204" pitchFamily="34" charset="0"/>
              </a:rPr>
              <a:t>-mass</a:t>
            </a:r>
          </a:p>
        </p:txBody>
      </p:sp>
      <p:sp>
        <p:nvSpPr>
          <p:cNvPr id="34" name="Line 6">
            <a:extLst>
              <a:ext uri="{FF2B5EF4-FFF2-40B4-BE49-F238E27FC236}">
                <a16:creationId xmlns:a16="http://schemas.microsoft.com/office/drawing/2014/main" id="{8805DA81-F695-0647-9010-38C4EF547D6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17673" y="2783840"/>
            <a:ext cx="211079" cy="35573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Helvetica Light"/>
              <a:cs typeface="Helvetica Light"/>
            </a:endParaRPr>
          </a:p>
        </p:txBody>
      </p:sp>
      <p:sp>
        <p:nvSpPr>
          <p:cNvPr id="35" name="Line 6">
            <a:extLst>
              <a:ext uri="{FF2B5EF4-FFF2-40B4-BE49-F238E27FC236}">
                <a16:creationId xmlns:a16="http://schemas.microsoft.com/office/drawing/2014/main" id="{364EB6AD-73E2-D948-8067-B8171D5E4216}"/>
              </a:ext>
            </a:extLst>
          </p:cNvPr>
          <p:cNvSpPr>
            <a:spLocks noChangeShapeType="1"/>
          </p:cNvSpPr>
          <p:nvPr/>
        </p:nvSpPr>
        <p:spPr bwMode="auto">
          <a:xfrm>
            <a:off x="8798561" y="2751222"/>
            <a:ext cx="71119" cy="3883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209723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0E8B6B-CBA0-F848-8465-0FBFF4B09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476" y="133043"/>
            <a:ext cx="10515600" cy="1325563"/>
          </a:xfrm>
        </p:spPr>
        <p:txBody>
          <a:bodyPr/>
          <a:lstStyle/>
          <a:p>
            <a:r>
              <a:rPr lang="en-US" dirty="0"/>
              <a:t>The Quests</a:t>
            </a:r>
          </a:p>
        </p:txBody>
      </p:sp>
      <p:grpSp>
        <p:nvGrpSpPr>
          <p:cNvPr id="4" name="Group 53">
            <a:extLst>
              <a:ext uri="{FF2B5EF4-FFF2-40B4-BE49-F238E27FC236}">
                <a16:creationId xmlns:a16="http://schemas.microsoft.com/office/drawing/2014/main" id="{ECED4A9F-2422-334A-9233-D670B47E6942}"/>
              </a:ext>
            </a:extLst>
          </p:cNvPr>
          <p:cNvGrpSpPr/>
          <p:nvPr/>
        </p:nvGrpSpPr>
        <p:grpSpPr>
          <a:xfrm>
            <a:off x="2419442" y="3397411"/>
            <a:ext cx="990363" cy="1383703"/>
            <a:chOff x="895441" y="3397410"/>
            <a:chExt cx="990363" cy="1383703"/>
          </a:xfrm>
        </p:grpSpPr>
        <p:sp>
          <p:nvSpPr>
            <p:cNvPr id="5" name="Rectangle 16">
              <a:extLst>
                <a:ext uri="{FF2B5EF4-FFF2-40B4-BE49-F238E27FC236}">
                  <a16:creationId xmlns:a16="http://schemas.microsoft.com/office/drawing/2014/main" id="{C1000052-C352-AD42-BDA3-12DDF8764D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441" y="4012065"/>
              <a:ext cx="990363" cy="76200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16">
              <a:extLst>
                <a:ext uri="{FF2B5EF4-FFF2-40B4-BE49-F238E27FC236}">
                  <a16:creationId xmlns:a16="http://schemas.microsoft.com/office/drawing/2014/main" id="{0F4707EA-026C-9544-B7CA-EB6ADAA520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441" y="4164465"/>
              <a:ext cx="990363" cy="76200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Rectangle 16">
              <a:extLst>
                <a:ext uri="{FF2B5EF4-FFF2-40B4-BE49-F238E27FC236}">
                  <a16:creationId xmlns:a16="http://schemas.microsoft.com/office/drawing/2014/main" id="{040F164F-AEA7-114D-A21A-F2D8548FA5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441" y="3397410"/>
              <a:ext cx="990363" cy="76200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TextBox 17">
              <a:extLst>
                <a:ext uri="{FF2B5EF4-FFF2-40B4-BE49-F238E27FC236}">
                  <a16:creationId xmlns:a16="http://schemas.microsoft.com/office/drawing/2014/main" id="{4AF34391-45D0-E845-A258-412C551A93B8}"/>
                </a:ext>
              </a:extLst>
            </p:cNvPr>
            <p:cNvSpPr txBox="1"/>
            <p:nvPr/>
          </p:nvSpPr>
          <p:spPr>
            <a:xfrm>
              <a:off x="895441" y="4442559"/>
              <a:ext cx="6283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“NO”</a:t>
              </a:r>
            </a:p>
          </p:txBody>
        </p:sp>
      </p:grpSp>
      <p:grpSp>
        <p:nvGrpSpPr>
          <p:cNvPr id="9" name="Group 54">
            <a:extLst>
              <a:ext uri="{FF2B5EF4-FFF2-40B4-BE49-F238E27FC236}">
                <a16:creationId xmlns:a16="http://schemas.microsoft.com/office/drawing/2014/main" id="{097EB689-B55D-8846-B27D-D5616FDCE693}"/>
              </a:ext>
            </a:extLst>
          </p:cNvPr>
          <p:cNvGrpSpPr/>
          <p:nvPr/>
        </p:nvGrpSpPr>
        <p:grpSpPr>
          <a:xfrm>
            <a:off x="3837287" y="3402539"/>
            <a:ext cx="990363" cy="1378575"/>
            <a:chOff x="2313286" y="3402538"/>
            <a:chExt cx="990363" cy="1378575"/>
          </a:xfrm>
        </p:grpSpPr>
        <p:sp>
          <p:nvSpPr>
            <p:cNvPr id="10" name="Rectangle 16">
              <a:extLst>
                <a:ext uri="{FF2B5EF4-FFF2-40B4-BE49-F238E27FC236}">
                  <a16:creationId xmlns:a16="http://schemas.microsoft.com/office/drawing/2014/main" id="{56190949-7445-3E43-8249-8B38B64581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3286" y="3402538"/>
              <a:ext cx="990363" cy="76200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16">
              <a:extLst>
                <a:ext uri="{FF2B5EF4-FFF2-40B4-BE49-F238E27FC236}">
                  <a16:creationId xmlns:a16="http://schemas.microsoft.com/office/drawing/2014/main" id="{D1D309D4-5E00-524A-9BEB-18E3638AB9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3286" y="3554938"/>
              <a:ext cx="990363" cy="76200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6">
              <a:extLst>
                <a:ext uri="{FF2B5EF4-FFF2-40B4-BE49-F238E27FC236}">
                  <a16:creationId xmlns:a16="http://schemas.microsoft.com/office/drawing/2014/main" id="{B03C5ADD-60D2-A840-9CF5-E015103052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3286" y="4158538"/>
              <a:ext cx="990363" cy="76200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Box 18">
              <a:extLst>
                <a:ext uri="{FF2B5EF4-FFF2-40B4-BE49-F238E27FC236}">
                  <a16:creationId xmlns:a16="http://schemas.microsoft.com/office/drawing/2014/main" id="{291F8616-23A7-5148-9C7A-3D7962732A07}"/>
                </a:ext>
              </a:extLst>
            </p:cNvPr>
            <p:cNvSpPr txBox="1"/>
            <p:nvPr/>
          </p:nvSpPr>
          <p:spPr>
            <a:xfrm>
              <a:off x="2550490" y="4442559"/>
              <a:ext cx="5465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“IO”</a:t>
              </a:r>
            </a:p>
          </p:txBody>
        </p:sp>
      </p:grpSp>
      <p:grpSp>
        <p:nvGrpSpPr>
          <p:cNvPr id="14" name="Group 52">
            <a:extLst>
              <a:ext uri="{FF2B5EF4-FFF2-40B4-BE49-F238E27FC236}">
                <a16:creationId xmlns:a16="http://schemas.microsoft.com/office/drawing/2014/main" id="{7E2AE065-24EF-4649-9965-25A6E23EF91F}"/>
              </a:ext>
            </a:extLst>
          </p:cNvPr>
          <p:cNvGrpSpPr/>
          <p:nvPr/>
        </p:nvGrpSpPr>
        <p:grpSpPr>
          <a:xfrm>
            <a:off x="1620546" y="1617666"/>
            <a:ext cx="563703" cy="3358277"/>
            <a:chOff x="96545" y="1617665"/>
            <a:chExt cx="563703" cy="3358277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A3BC0E8-3D9D-7A4C-86BE-85D1B275A72A}"/>
                </a:ext>
              </a:extLst>
            </p:cNvPr>
            <p:cNvCxnSpPr/>
            <p:nvPr/>
          </p:nvCxnSpPr>
          <p:spPr>
            <a:xfrm flipV="1">
              <a:off x="547445" y="1617665"/>
              <a:ext cx="1" cy="1195405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 Box 23">
              <a:extLst>
                <a:ext uri="{FF2B5EF4-FFF2-40B4-BE49-F238E27FC236}">
                  <a16:creationId xmlns:a16="http://schemas.microsoft.com/office/drawing/2014/main" id="{ECE8D8CB-62A8-CE4F-95DB-C4DFF45A75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198112" y="3656937"/>
              <a:ext cx="98942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latin typeface="Times New Roman" pitchFamily="18" charset="0"/>
                </a:rPr>
                <a:t>mass ??</a:t>
              </a:r>
            </a:p>
          </p:txBody>
        </p:sp>
        <p:cxnSp>
          <p:nvCxnSpPr>
            <p:cNvPr id="17" name="Straight Connector 22">
              <a:extLst>
                <a:ext uri="{FF2B5EF4-FFF2-40B4-BE49-F238E27FC236}">
                  <a16:creationId xmlns:a16="http://schemas.microsoft.com/office/drawing/2014/main" id="{A8AAFDC9-CFC4-2044-BCF0-29F03E0551AD}"/>
                </a:ext>
              </a:extLst>
            </p:cNvPr>
            <p:cNvCxnSpPr/>
            <p:nvPr/>
          </p:nvCxnSpPr>
          <p:spPr>
            <a:xfrm>
              <a:off x="547445" y="3011061"/>
              <a:ext cx="10695" cy="1964881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urved Connector 29">
              <a:extLst>
                <a:ext uri="{FF2B5EF4-FFF2-40B4-BE49-F238E27FC236}">
                  <a16:creationId xmlns:a16="http://schemas.microsoft.com/office/drawing/2014/main" id="{B3330902-B735-BF47-9CA5-11AD9CCA7C16}"/>
                </a:ext>
              </a:extLst>
            </p:cNvPr>
            <p:cNvCxnSpPr/>
            <p:nvPr/>
          </p:nvCxnSpPr>
          <p:spPr>
            <a:xfrm flipV="1">
              <a:off x="433790" y="2762770"/>
              <a:ext cx="224934" cy="1509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urved Connector 35">
              <a:extLst>
                <a:ext uri="{FF2B5EF4-FFF2-40B4-BE49-F238E27FC236}">
                  <a16:creationId xmlns:a16="http://schemas.microsoft.com/office/drawing/2014/main" id="{99285E1C-5941-EA4F-8A96-F2E5F9CEB19D}"/>
                </a:ext>
              </a:extLst>
            </p:cNvPr>
            <p:cNvCxnSpPr/>
            <p:nvPr/>
          </p:nvCxnSpPr>
          <p:spPr>
            <a:xfrm flipV="1">
              <a:off x="435314" y="2927745"/>
              <a:ext cx="224934" cy="1509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56">
            <a:extLst>
              <a:ext uri="{FF2B5EF4-FFF2-40B4-BE49-F238E27FC236}">
                <a16:creationId xmlns:a16="http://schemas.microsoft.com/office/drawing/2014/main" id="{68A8B40A-7456-7E42-A07E-E6DA9C4CB887}"/>
              </a:ext>
            </a:extLst>
          </p:cNvPr>
          <p:cNvGrpSpPr/>
          <p:nvPr/>
        </p:nvGrpSpPr>
        <p:grpSpPr>
          <a:xfrm>
            <a:off x="2474295" y="1794658"/>
            <a:ext cx="3736805" cy="591355"/>
            <a:chOff x="950294" y="1794657"/>
            <a:chExt cx="3736805" cy="591355"/>
          </a:xfrm>
        </p:grpSpPr>
        <p:sp>
          <p:nvSpPr>
            <p:cNvPr id="21" name="Rectangle 16">
              <a:extLst>
                <a:ext uri="{FF2B5EF4-FFF2-40B4-BE49-F238E27FC236}">
                  <a16:creationId xmlns:a16="http://schemas.microsoft.com/office/drawing/2014/main" id="{7585A24D-3A7F-E144-B9A8-749BD39184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0178" y="2224699"/>
              <a:ext cx="990363" cy="16131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EB9EF2AF-5459-4742-B024-957CB699E8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294" y="2224290"/>
              <a:ext cx="990363" cy="16131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TextBox 49">
              <a:extLst>
                <a:ext uri="{FF2B5EF4-FFF2-40B4-BE49-F238E27FC236}">
                  <a16:creationId xmlns:a16="http://schemas.microsoft.com/office/drawing/2014/main" id="{0FEF6CC4-8EC7-FD46-A1E8-A6F71F8C2A32}"/>
                </a:ext>
              </a:extLst>
            </p:cNvPr>
            <p:cNvSpPr txBox="1"/>
            <p:nvPr/>
          </p:nvSpPr>
          <p:spPr>
            <a:xfrm>
              <a:off x="1075575" y="1875314"/>
              <a:ext cx="22468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Additional sterile states?</a:t>
              </a:r>
            </a:p>
          </p:txBody>
        </p:sp>
        <p:sp>
          <p:nvSpPr>
            <p:cNvPr id="24" name="Rectangle 16">
              <a:extLst>
                <a:ext uri="{FF2B5EF4-FFF2-40B4-BE49-F238E27FC236}">
                  <a16:creationId xmlns:a16="http://schemas.microsoft.com/office/drawing/2014/main" id="{796CE7F7-BE3A-AC43-876A-33D5950AED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736" y="1794657"/>
              <a:ext cx="990363" cy="16131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" name="Group 55">
            <a:extLst>
              <a:ext uri="{FF2B5EF4-FFF2-40B4-BE49-F238E27FC236}">
                <a16:creationId xmlns:a16="http://schemas.microsoft.com/office/drawing/2014/main" id="{D61F4676-4980-2347-9D84-DAFEE6E4A867}"/>
              </a:ext>
            </a:extLst>
          </p:cNvPr>
          <p:cNvGrpSpPr/>
          <p:nvPr/>
        </p:nvGrpSpPr>
        <p:grpSpPr>
          <a:xfrm>
            <a:off x="5143636" y="2225181"/>
            <a:ext cx="1197507" cy="809777"/>
            <a:chOff x="3619635" y="2225180"/>
            <a:chExt cx="1197507" cy="809777"/>
          </a:xfrm>
        </p:grpSpPr>
        <p:sp>
          <p:nvSpPr>
            <p:cNvPr id="26" name="Rectangle 16">
              <a:extLst>
                <a:ext uri="{FF2B5EF4-FFF2-40B4-BE49-F238E27FC236}">
                  <a16:creationId xmlns:a16="http://schemas.microsoft.com/office/drawing/2014/main" id="{6D2A5E6B-5A36-DD4C-B532-C7DF7A9FE4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736" y="2346729"/>
              <a:ext cx="990363" cy="76200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Rectangle 16">
              <a:extLst>
                <a:ext uri="{FF2B5EF4-FFF2-40B4-BE49-F238E27FC236}">
                  <a16:creationId xmlns:a16="http://schemas.microsoft.com/office/drawing/2014/main" id="{421C15E8-6A79-9941-8B14-9BB7BB5669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736" y="2461404"/>
              <a:ext cx="990363" cy="76200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Rectangle 16">
              <a:extLst>
                <a:ext uri="{FF2B5EF4-FFF2-40B4-BE49-F238E27FC236}">
                  <a16:creationId xmlns:a16="http://schemas.microsoft.com/office/drawing/2014/main" id="{59435B7F-8989-5C43-8E6D-EFED8AA8B6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736" y="2225180"/>
              <a:ext cx="990363" cy="76200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TextBox 19">
              <a:extLst>
                <a:ext uri="{FF2B5EF4-FFF2-40B4-BE49-F238E27FC236}">
                  <a16:creationId xmlns:a16="http://schemas.microsoft.com/office/drawing/2014/main" id="{410AC03F-B059-F54C-8245-AEDD36C43459}"/>
                </a:ext>
              </a:extLst>
            </p:cNvPr>
            <p:cNvSpPr txBox="1"/>
            <p:nvPr/>
          </p:nvSpPr>
          <p:spPr>
            <a:xfrm>
              <a:off x="3619635" y="2665625"/>
              <a:ext cx="1197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“NO or IO”</a:t>
              </a:r>
            </a:p>
          </p:txBody>
        </p:sp>
      </p:grpSp>
      <p:sp>
        <p:nvSpPr>
          <p:cNvPr id="30" name="Textfeld 29">
            <a:extLst>
              <a:ext uri="{FF2B5EF4-FFF2-40B4-BE49-F238E27FC236}">
                <a16:creationId xmlns:a16="http://schemas.microsoft.com/office/drawing/2014/main" id="{F1D5DC13-6C49-D547-8078-B911BE2F4489}"/>
              </a:ext>
            </a:extLst>
          </p:cNvPr>
          <p:cNvSpPr txBox="1"/>
          <p:nvPr/>
        </p:nvSpPr>
        <p:spPr>
          <a:xfrm>
            <a:off x="2287675" y="1056105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Light" panose="020B0403020202020204" pitchFamily="34" charset="0"/>
              </a:rPr>
              <a:t>What is the neutrino mass scale?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C0106B1-6DB4-C649-B6B9-D46D00748A61}"/>
              </a:ext>
            </a:extLst>
          </p:cNvPr>
          <p:cNvSpPr txBox="1"/>
          <p:nvPr/>
        </p:nvSpPr>
        <p:spPr>
          <a:xfrm>
            <a:off x="6559900" y="1051018"/>
            <a:ext cx="4070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 Light" panose="020B0403020202020204" pitchFamily="34" charset="0"/>
              </a:rPr>
              <a:t>Are neutrinos their own anti-particles?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6E636A9F-DD86-9A44-B0A3-3C2B662C7D59}"/>
              </a:ext>
            </a:extLst>
          </p:cNvPr>
          <p:cNvSpPr/>
          <p:nvPr/>
        </p:nvSpPr>
        <p:spPr>
          <a:xfrm>
            <a:off x="6559900" y="4337384"/>
            <a:ext cx="3783408" cy="800219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en-US" dirty="0">
                <a:latin typeface="Helvetica Light" panose="020B0403020202020204" pitchFamily="34" charset="0"/>
              </a:rPr>
              <a:t>Is lepton number violated? </a:t>
            </a:r>
          </a:p>
          <a:p>
            <a:r>
              <a:rPr lang="en-US" sz="1400" dirty="0">
                <a:latin typeface="Helvetica Light" panose="020B0403020202020204" pitchFamily="34" charset="0"/>
              </a:rPr>
              <a:t>No reason for global symmetries to be exact!</a:t>
            </a:r>
          </a:p>
          <a:p>
            <a:r>
              <a:rPr lang="en-US" sz="1400" dirty="0">
                <a:latin typeface="Helvetica Light" panose="020B0403020202020204" pitchFamily="34" charset="0"/>
              </a:rPr>
              <a:t>[</a:t>
            </a:r>
            <a:r>
              <a:rPr lang="en-US" sz="1400" dirty="0" err="1">
                <a:latin typeface="Helvetica Light" panose="020B0403020202020204" pitchFamily="34" charset="0"/>
              </a:rPr>
              <a:t>e.g</a:t>
            </a:r>
            <a:r>
              <a:rPr lang="en-US" sz="1400" dirty="0">
                <a:latin typeface="Helvetica Light" panose="020B0403020202020204" pitchFamily="34" charset="0"/>
              </a:rPr>
              <a:t> Edward Witten, arXiv:1710.01791]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EC32D939-6D66-2842-A8C6-0D526086298E}"/>
              </a:ext>
            </a:extLst>
          </p:cNvPr>
          <p:cNvSpPr/>
          <p:nvPr/>
        </p:nvSpPr>
        <p:spPr>
          <a:xfrm>
            <a:off x="3047756" y="5303046"/>
            <a:ext cx="7163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Why are neutrinos so much lighter than charged leptons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</a:rPr>
              <a:t>What is the origin of the matter anti-matter asymmetry ? </a:t>
            </a:r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FA43C3E7-1DF1-9946-B219-6CE385A5C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238" y="1671846"/>
            <a:ext cx="3095026" cy="2119624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E904703B-309B-1441-8A20-D6C20E4B6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5196" y="1734070"/>
            <a:ext cx="1397000" cy="20574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33AF963-840C-BA48-A40B-BA20ED831BF6}"/>
              </a:ext>
            </a:extLst>
          </p:cNvPr>
          <p:cNvSpPr txBox="1"/>
          <p:nvPr/>
        </p:nvSpPr>
        <p:spPr>
          <a:xfrm>
            <a:off x="114167" y="3554939"/>
            <a:ext cx="146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“hierarchical”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8E100FCB-7252-814B-AD09-125AB02E3031}"/>
              </a:ext>
            </a:extLst>
          </p:cNvPr>
          <p:cNvSpPr txBox="1"/>
          <p:nvPr/>
        </p:nvSpPr>
        <p:spPr>
          <a:xfrm>
            <a:off x="126413" y="2058676"/>
            <a:ext cx="1437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“degenerate”</a:t>
            </a:r>
          </a:p>
        </p:txBody>
      </p:sp>
    </p:spTree>
    <p:extLst>
      <p:ext uri="{BB962C8B-B14F-4D97-AF65-F5344CB8AC3E}">
        <p14:creationId xmlns:p14="http://schemas.microsoft.com/office/powerpoint/2010/main" val="295140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 animBg="1"/>
      <p:bldP spid="34" grpId="0"/>
      <p:bldP spid="3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D6A067-0B42-B449-BB64-3982295766EE}"/>
              </a:ext>
            </a:extLst>
          </p:cNvPr>
          <p:cNvGrpSpPr/>
          <p:nvPr/>
        </p:nvGrpSpPr>
        <p:grpSpPr>
          <a:xfrm>
            <a:off x="1504950" y="857250"/>
            <a:ext cx="9315450" cy="5143500"/>
            <a:chOff x="-19050" y="857250"/>
            <a:chExt cx="9315450" cy="5143500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6085F67D-88A0-2D42-B1C9-E492AB0AB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9050" y="857250"/>
              <a:ext cx="5143500" cy="5143500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A43805C1-C08D-0445-9062-7DB7A3B7B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5400" y="857250"/>
              <a:ext cx="1489907" cy="5143500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59CA7134-3DEF-F443-9F23-0F59B3C91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5472" y="857250"/>
              <a:ext cx="1489907" cy="5143500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2F82622B-C95D-E643-9AF9-708D76D56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6493" y="857250"/>
              <a:ext cx="1489907" cy="5143500"/>
            </a:xfrm>
            <a:prstGeom prst="rect">
              <a:avLst/>
            </a:prstGeom>
          </p:spPr>
        </p:pic>
      </p:grpSp>
      <p:sp>
        <p:nvSpPr>
          <p:cNvPr id="10" name="Titel 1">
            <a:extLst>
              <a:ext uri="{FF2B5EF4-FFF2-40B4-BE49-F238E27FC236}">
                <a16:creationId xmlns:a16="http://schemas.microsoft.com/office/drawing/2014/main" id="{893E0EC0-FBF1-AB46-A209-8705FBFB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4" y="93770"/>
            <a:ext cx="11577918" cy="781467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Helvetica Light" panose="020B0403020202020204" pitchFamily="34" charset="0"/>
              </a:rPr>
              <a:t>0</a:t>
            </a:r>
            <a:r>
              <a:rPr lang="en-US" sz="3600" dirty="0">
                <a:latin typeface="Symbol" pitchFamily="2" charset="2"/>
              </a:rPr>
              <a:t>nbb </a:t>
            </a:r>
            <a:r>
              <a:rPr lang="en-US" sz="3600" dirty="0">
                <a:latin typeface="Helvetica Light" panose="020B0403020202020204" pitchFamily="34" charset="0"/>
              </a:rPr>
              <a:t>decay: </a:t>
            </a:r>
            <a:r>
              <a:rPr lang="en-US" sz="2200" dirty="0">
                <a:latin typeface="Helvetica Light" panose="020B0403020202020204" pitchFamily="34" charset="0"/>
              </a:rPr>
              <a:t>Creation of (leptonic) matter without balancing emission of anti-matter</a:t>
            </a:r>
            <a:endParaRPr lang="en-US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58159D0-5033-1C4E-8D11-FA5284705B24}"/>
              </a:ext>
            </a:extLst>
          </p:cNvPr>
          <p:cNvSpPr/>
          <p:nvPr/>
        </p:nvSpPr>
        <p:spPr>
          <a:xfrm>
            <a:off x="6629400" y="743578"/>
            <a:ext cx="4038600" cy="1136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EDA27D4-E9B0-834F-9843-6CD2E625E3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950" y="6185543"/>
            <a:ext cx="9315450" cy="123379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ACC39287-D738-AC49-AD43-81CB2C55652C}"/>
              </a:ext>
            </a:extLst>
          </p:cNvPr>
          <p:cNvSpPr txBox="1"/>
          <p:nvPr/>
        </p:nvSpPr>
        <p:spPr>
          <a:xfrm>
            <a:off x="5404664" y="2057319"/>
            <a:ext cx="5415736" cy="417037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dirty="0">
                <a:latin typeface="Helvetica Light" panose="020B0403020202020204" pitchFamily="34" charset="0"/>
              </a:rPr>
              <a:t>Current best sensitivity (GERDA): </a:t>
            </a:r>
          </a:p>
          <a:p>
            <a:pPr lvl="1">
              <a:spcBef>
                <a:spcPts val="600"/>
              </a:spcBef>
            </a:pPr>
            <a:r>
              <a:rPr lang="en-US" sz="2200" dirty="0">
                <a:latin typeface="Helvetica Light" panose="020B0403020202020204" pitchFamily="34" charset="0"/>
              </a:rPr>
              <a:t>T</a:t>
            </a:r>
            <a:r>
              <a:rPr lang="en-US" sz="2200" baseline="-25000" dirty="0">
                <a:latin typeface="Helvetica Light" panose="020B0403020202020204" pitchFamily="34" charset="0"/>
              </a:rPr>
              <a:t>½ </a:t>
            </a:r>
            <a:r>
              <a:rPr lang="en-US" sz="2200" dirty="0">
                <a:latin typeface="Helvetica Light" panose="020B0403020202020204" pitchFamily="34" charset="0"/>
              </a:rPr>
              <a:t>~10</a:t>
            </a:r>
            <a:r>
              <a:rPr lang="en-US" sz="2200" baseline="30000" dirty="0">
                <a:latin typeface="Helvetica Light" panose="020B0403020202020204" pitchFamily="34" charset="0"/>
              </a:rPr>
              <a:t>26 </a:t>
            </a:r>
            <a:r>
              <a:rPr lang="en-US" sz="2200" dirty="0" err="1">
                <a:latin typeface="Helvetica Light" panose="020B0403020202020204" pitchFamily="34" charset="0"/>
              </a:rPr>
              <a:t>yr</a:t>
            </a:r>
            <a:r>
              <a:rPr lang="en-US" sz="2200" dirty="0">
                <a:latin typeface="Helvetica Light" panose="020B0403020202020204" pitchFamily="34" charset="0"/>
              </a:rPr>
              <a:t> </a:t>
            </a:r>
          </a:p>
          <a:p>
            <a:pPr>
              <a:spcBef>
                <a:spcPts val="600"/>
              </a:spcBef>
            </a:pPr>
            <a:endParaRPr lang="en-US" sz="2200" dirty="0">
              <a:latin typeface="Helvetica Light" panose="020B0403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200" dirty="0">
                <a:latin typeface="Helvetica Light" panose="020B0403020202020204" pitchFamily="34" charset="0"/>
              </a:rPr>
              <a:t>Next generation: </a:t>
            </a:r>
          </a:p>
          <a:p>
            <a:pPr lvl="1">
              <a:spcBef>
                <a:spcPts val="600"/>
              </a:spcBef>
            </a:pPr>
            <a:r>
              <a:rPr lang="en-US" sz="2200" dirty="0">
                <a:latin typeface="Helvetica Light" panose="020B0403020202020204" pitchFamily="34" charset="0"/>
              </a:rPr>
              <a:t>T</a:t>
            </a:r>
            <a:r>
              <a:rPr lang="en-US" sz="2200" baseline="-25000" dirty="0">
                <a:latin typeface="Helvetica Light" panose="020B0403020202020204" pitchFamily="34" charset="0"/>
              </a:rPr>
              <a:t>½ </a:t>
            </a:r>
            <a:r>
              <a:rPr lang="en-US" sz="2200" dirty="0">
                <a:latin typeface="Helvetica Light" panose="020B0403020202020204" pitchFamily="34" charset="0"/>
              </a:rPr>
              <a:t>~10</a:t>
            </a:r>
            <a:r>
              <a:rPr lang="en-US" sz="2200" baseline="30000" dirty="0">
                <a:latin typeface="Helvetica Light" panose="020B0403020202020204" pitchFamily="34" charset="0"/>
              </a:rPr>
              <a:t>28 </a:t>
            </a:r>
            <a:r>
              <a:rPr lang="en-US" sz="2200" dirty="0" err="1">
                <a:latin typeface="Helvetica Light" panose="020B0403020202020204" pitchFamily="34" charset="0"/>
              </a:rPr>
              <a:t>yr</a:t>
            </a:r>
            <a:r>
              <a:rPr lang="en-US" sz="2200" dirty="0">
                <a:latin typeface="Helvetica Light" panose="020B0403020202020204" pitchFamily="34" charset="0"/>
              </a:rPr>
              <a:t> (x 100 increase)</a:t>
            </a:r>
          </a:p>
          <a:p>
            <a:pPr>
              <a:spcBef>
                <a:spcPts val="600"/>
              </a:spcBef>
            </a:pPr>
            <a:endParaRPr lang="en-US" sz="2200" dirty="0">
              <a:latin typeface="Helvetica Light" panose="020B0403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200" dirty="0">
                <a:latin typeface="Helvetica Light" panose="020B0403020202020204" pitchFamily="34" charset="0"/>
              </a:rPr>
              <a:t>Challenge:</a:t>
            </a:r>
          </a:p>
          <a:p>
            <a:pPr lvl="1">
              <a:spcBef>
                <a:spcPts val="600"/>
              </a:spcBef>
            </a:pPr>
            <a:r>
              <a:rPr lang="en-US" sz="2200" dirty="0">
                <a:latin typeface="Helvetica Light" panose="020B0403020202020204" pitchFamily="34" charset="0"/>
              </a:rPr>
              <a:t>~1 decay per 10</a:t>
            </a:r>
            <a:r>
              <a:rPr lang="en-US" sz="2200" baseline="30000" dirty="0">
                <a:latin typeface="Helvetica Light" panose="020B0403020202020204" pitchFamily="34" charset="0"/>
              </a:rPr>
              <a:t>4 </a:t>
            </a:r>
            <a:r>
              <a:rPr lang="en-US" sz="2200" dirty="0" err="1">
                <a:latin typeface="Helvetica Light" panose="020B0403020202020204" pitchFamily="34" charset="0"/>
              </a:rPr>
              <a:t>Mol</a:t>
            </a:r>
            <a:r>
              <a:rPr lang="en-US" sz="2200" dirty="0">
                <a:latin typeface="Helvetica Light" panose="020B0403020202020204" pitchFamily="34" charset="0"/>
              </a:rPr>
              <a:t> and year</a:t>
            </a:r>
          </a:p>
          <a:p>
            <a:pPr lvl="1">
              <a:spcBef>
                <a:spcPts val="600"/>
              </a:spcBef>
            </a:pPr>
            <a:endParaRPr lang="en-US" sz="2200" dirty="0">
              <a:latin typeface="Helvetica Light" panose="020B0403020202020204" pitchFamily="34" charset="0"/>
            </a:endParaRPr>
          </a:p>
          <a:p>
            <a:pPr lvl="1">
              <a:spcBef>
                <a:spcPts val="600"/>
              </a:spcBef>
            </a:pPr>
            <a:endParaRPr lang="en-US" sz="22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0184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5050</Words>
  <Application>Microsoft Macintosh PowerPoint</Application>
  <PresentationFormat>Breitbild</PresentationFormat>
  <Paragraphs>809</Paragraphs>
  <Slides>68</Slides>
  <Notes>17</Notes>
  <HiddenSlides>6</HiddenSlides>
  <MMClips>0</MMClips>
  <ScaleCrop>false</ScaleCrop>
  <HeadingPairs>
    <vt:vector size="8" baseType="variant">
      <vt:variant>
        <vt:lpstr>Verwendete Schriftarten</vt:lpstr>
      </vt:variant>
      <vt:variant>
        <vt:i4>22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68</vt:i4>
      </vt:variant>
    </vt:vector>
  </HeadingPairs>
  <TitlesOfParts>
    <vt:vector size="92" baseType="lpstr">
      <vt:lpstr>Annie Use Your Telescope</vt:lpstr>
      <vt:lpstr>Arial</vt:lpstr>
      <vt:lpstr>Bad Script</vt:lpstr>
      <vt:lpstr>Calibri</vt:lpstr>
      <vt:lpstr>Calibri Light</vt:lpstr>
      <vt:lpstr>Calibri,Bold</vt:lpstr>
      <vt:lpstr>Cambria Math</vt:lpstr>
      <vt:lpstr>Caveat</vt:lpstr>
      <vt:lpstr>Cedarville Cursive</vt:lpstr>
      <vt:lpstr>Graphik</vt:lpstr>
      <vt:lpstr>Graphik Semibold</vt:lpstr>
      <vt:lpstr>Helvetica</vt:lpstr>
      <vt:lpstr>HELVETICA LIGHT</vt:lpstr>
      <vt:lpstr>HELVETICA LIGHT</vt:lpstr>
      <vt:lpstr>Lato</vt:lpstr>
      <vt:lpstr>Lucida Grande</vt:lpstr>
      <vt:lpstr>Merriweather Sans,Sans-Serif</vt:lpstr>
      <vt:lpstr>Nunito</vt:lpstr>
      <vt:lpstr>Source Serif Pro</vt:lpstr>
      <vt:lpstr>Symbol</vt:lpstr>
      <vt:lpstr>Times New Roman</vt:lpstr>
      <vt:lpstr>Wingdings</vt:lpstr>
      <vt:lpstr>Office</vt:lpstr>
      <vt:lpstr>Equation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0nbb</vt:lpstr>
      <vt:lpstr>The Quests</vt:lpstr>
      <vt:lpstr>0nbb decay: Creation of (leptonic) matter without balancing emission of anti-matter</vt:lpstr>
      <vt:lpstr>Double beta decay isotopes</vt:lpstr>
      <vt:lpstr>0νββ decay and neutrino mass</vt:lpstr>
      <vt:lpstr>0: Range of mee from oscillation experiments</vt:lpstr>
      <vt:lpstr>Discovery probabilities</vt:lpstr>
      <vt:lpstr>Ton-scale experiments for discovery</vt:lpstr>
      <vt:lpstr>The Effect of Background: Discovery sensitivity vs. exclusion limit</vt:lpstr>
      <vt:lpstr>Double beta decay isotopes</vt:lpstr>
      <vt:lpstr>KamLAND-Zen: 136Xe loaded liquid scintillator</vt:lpstr>
      <vt:lpstr>nEXO: 136Xe single phase TPC</vt:lpstr>
      <vt:lpstr>nEXO: topological info for signal and backgrounds</vt:lpstr>
      <vt:lpstr>  136Xe high-pressure gaseous TPC  </vt:lpstr>
      <vt:lpstr>136Xe: Barium tagging  </vt:lpstr>
      <vt:lpstr>136Xe: Barium tagging demonstrator phases</vt:lpstr>
      <vt:lpstr>CUPID: 100Mo cryogenic detectors @ LNGS</vt:lpstr>
      <vt:lpstr>CUPID-Mo: 100Mo cryogenic detectors R&amp;D at LSM</vt:lpstr>
      <vt:lpstr>natTe-loaded liquid scintillator: SNO+</vt:lpstr>
      <vt:lpstr>natTe-loaded liquid scintillator: SNO+</vt:lpstr>
      <vt:lpstr>Key features of 76Ge 0nbb searches </vt:lpstr>
      <vt:lpstr>Topology discrimination</vt:lpstr>
      <vt:lpstr>The GERmanium Detector Array experiment at LNGS</vt:lpstr>
      <vt:lpstr>Background spectrum before analysis cut</vt:lpstr>
      <vt:lpstr>Background decomposition before analysis cuts</vt:lpstr>
      <vt:lpstr>The 2nbb energy range: LAr instrumentation not only a ‘veto’ </vt:lpstr>
      <vt:lpstr>Pulse shape discrimination</vt:lpstr>
      <vt:lpstr>Liquid argon read-out</vt:lpstr>
      <vt:lpstr>Final Phase II spectrum</vt:lpstr>
      <vt:lpstr>Final GERDA result</vt:lpstr>
      <vt:lpstr>Mass observables</vt:lpstr>
      <vt:lpstr>GERDA: first quasi background-free experiment</vt:lpstr>
      <vt:lpstr>PowerPoint-Präsentation</vt:lpstr>
      <vt:lpstr>2νββ nuclear matrix element</vt:lpstr>
      <vt:lpstr>Combine the best from two worlds</vt:lpstr>
      <vt:lpstr>LEGEND: 76Ge HPGe detectors operated in liquid argon</vt:lpstr>
      <vt:lpstr>LEGEND-200 </vt:lpstr>
      <vt:lpstr>Innovation toward LEGEND-1000: enrGe Detectors</vt:lpstr>
      <vt:lpstr>Innovation toward LEGEND-1000: Ge Detectors</vt:lpstr>
      <vt:lpstr>Innovation toward LEGEND-1000: Ge Detectors</vt:lpstr>
      <vt:lpstr>Innovation toward LEGEND-1000: Ge Detectors</vt:lpstr>
      <vt:lpstr>Innovation toward LEGEND-1000: Ge Detectors</vt:lpstr>
      <vt:lpstr>Innovation toward LEGEND-1000: Ge Detectors</vt:lpstr>
      <vt:lpstr>LEGEND-200 status</vt:lpstr>
      <vt:lpstr>LEGEND-200 status</vt:lpstr>
      <vt:lpstr>Commissioning performance: LAr instrumentation</vt:lpstr>
      <vt:lpstr>Commissioning performance: pulse shape discrimination </vt:lpstr>
      <vt:lpstr>LEGEND-1000 </vt:lpstr>
      <vt:lpstr>Sensitivity mββ</vt:lpstr>
      <vt:lpstr>Summary</vt:lpstr>
      <vt:lpstr>EXTRA slides</vt:lpstr>
      <vt:lpstr>The European and North-American Process</vt:lpstr>
      <vt:lpstr>Complementarity of LHC and 0νββ decay</vt:lpstr>
      <vt:lpstr>natTe-loaded liquid scintillator: JUNO</vt:lpstr>
      <vt:lpstr>natXe: Darwin</vt:lpstr>
      <vt:lpstr>76Ge: LEGEND-1000 -  a discovery experiment for 0νββ of 76Ge</vt:lpstr>
      <vt:lpstr>76Ge: CDEX-300ν @ CJPL </vt:lpstr>
      <vt:lpstr>Isotope masses, efficiencies, sensitive background &amp; exposure and backgrounds</vt:lpstr>
      <vt:lpstr>Sensitive background and exposure for recent and future experiments </vt:lpstr>
      <vt:lpstr>Comparison of mββ sensitivities</vt:lpstr>
      <vt:lpstr>Summary &amp; Outlook </vt:lpstr>
      <vt:lpstr>Discovery sensitivities of current- and next-generation 0νββ-decay experiments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Office-Benutzer</dc:creator>
  <cp:lastModifiedBy>Schönert, Stefan</cp:lastModifiedBy>
  <cp:revision>95</cp:revision>
  <cp:lastPrinted>2022-05-31T09:32:26Z</cp:lastPrinted>
  <dcterms:created xsi:type="dcterms:W3CDTF">2022-05-29T14:54:02Z</dcterms:created>
  <dcterms:modified xsi:type="dcterms:W3CDTF">2023-01-27T07:33:38Z</dcterms:modified>
</cp:coreProperties>
</file>