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9" r:id="rId2"/>
    <p:sldId id="289" r:id="rId3"/>
    <p:sldId id="730" r:id="rId4"/>
    <p:sldId id="316" r:id="rId5"/>
    <p:sldId id="738" r:id="rId6"/>
    <p:sldId id="300" r:id="rId7"/>
    <p:sldId id="301" r:id="rId8"/>
    <p:sldId id="302" r:id="rId9"/>
    <p:sldId id="307" r:id="rId10"/>
    <p:sldId id="324" r:id="rId11"/>
    <p:sldId id="330" r:id="rId12"/>
    <p:sldId id="739" r:id="rId13"/>
    <p:sldId id="325" r:id="rId14"/>
    <p:sldId id="326" r:id="rId15"/>
    <p:sldId id="327" r:id="rId16"/>
    <p:sldId id="328" r:id="rId17"/>
    <p:sldId id="737" r:id="rId18"/>
    <p:sldId id="732" r:id="rId19"/>
    <p:sldId id="322" r:id="rId20"/>
    <p:sldId id="74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9C6"/>
    <a:srgbClr val="00B100"/>
    <a:srgbClr val="0C7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2"/>
    <p:restoredTop sz="96361"/>
  </p:normalViewPr>
  <p:slideViewPr>
    <p:cSldViewPr snapToGrid="0" snapToObjects="1">
      <p:cViewPr varScale="1">
        <p:scale>
          <a:sx n="164" d="100"/>
          <a:sy n="164" d="100"/>
        </p:scale>
        <p:origin x="1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7A3A-CF8D-5D44-B501-2F7F281CECBE}" type="datetimeFigureOut">
              <a:rPr lang="en-DE" smtClean="0"/>
              <a:t>26.01.23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7C09-3388-EC42-AA3E-3F3A6718CA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396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0436C-F31D-3743-92F4-CF13003F7E66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BD5EA-B26A-4F4F-AE7A-47764BCE3794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21365-9CFC-014D-81C0-764CEFF24956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3998-EE05-C948-9C2A-CAB1AAA04D9A}" type="datetime1">
              <a:rPr lang="de-DE" smtClean="0"/>
              <a:t>26.01.23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1819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107-D93D-3146-90B2-A540CC4A1666}" type="datetime1">
              <a:rPr lang="de-DE" smtClean="0"/>
              <a:t>26.01.23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61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ADE2-9C46-D545-AC50-C19DB1004D73}" type="datetime1">
              <a:rPr lang="de-DE" smtClean="0"/>
              <a:t>26.01.23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970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287A-AF12-9045-86A6-748F35A16C16}" type="datetime1">
              <a:rPr lang="de-DE" smtClean="0"/>
              <a:t>26.01.23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439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FCDE-7891-AD45-97BC-6206F73E65DF}" type="datetime1">
              <a:rPr lang="de-DE" smtClean="0"/>
              <a:t>26.01.23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026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B44-AB5D-AF4A-9DA2-49E154CC4CD6}" type="datetime1">
              <a:rPr lang="de-DE" smtClean="0"/>
              <a:t>26.01.23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3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159-70A0-5E43-86BD-4094B7731C3C}" type="datetime1">
              <a:rPr lang="de-DE" smtClean="0"/>
              <a:t>26.01.23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83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0901-FC22-E34E-9E1E-1242EF203B36}" type="datetime1">
              <a:rPr lang="de-DE" smtClean="0"/>
              <a:t>26.01.23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2505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16E3-D4F0-0C4E-8D2E-D01767C025E9}" type="datetime1">
              <a:rPr lang="de-DE" smtClean="0"/>
              <a:t>26.01.23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52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615-5FA3-D845-AD0D-B324A4EDF41A}" type="datetime1">
              <a:rPr lang="de-DE" smtClean="0"/>
              <a:t>26.01.23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83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6160-85C4-124F-A7F8-72E9512A6A2D}" type="datetime1">
              <a:rPr lang="de-DE" smtClean="0"/>
              <a:t>26.01.23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396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0F0C-A114-544F-B350-761729E7D348}" type="datetime1">
              <a:rPr lang="de-DE" smtClean="0"/>
              <a:t>26.01.23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Bormio_2023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2062-B668-BF48-A66F-AB491B83390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2433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Bormio_2023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23056" y="521783"/>
            <a:ext cx="77152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DE" sz="2400" dirty="0"/>
              <a:t> </a:t>
            </a:r>
          </a:p>
          <a:p>
            <a:pPr algn="ctr"/>
            <a:endParaRPr lang="de-DE" sz="24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Nonlinear</a:t>
            </a:r>
            <a:r>
              <a:rPr lang="de-DE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diffusion</a:t>
            </a:r>
            <a:r>
              <a:rPr lang="de-DE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of</a:t>
            </a:r>
            <a:r>
              <a:rPr lang="de-DE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240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Arial"/>
                <a:cs typeface="Arial"/>
              </a:rPr>
              <a:t>gluons</a:t>
            </a:r>
            <a:endParaRPr lang="de-DE" sz="2400" dirty="0">
              <a:solidFill>
                <a:srgbClr val="0000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81744" y="2241135"/>
            <a:ext cx="480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100" b="1" dirty="0">
                <a:latin typeface="Arial"/>
                <a:ea typeface="ＭＳ Ｐゴシック" charset="-128"/>
                <a:cs typeface="Arial"/>
              </a:rPr>
              <a:t>Georg Wolschin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de-DE" sz="1800" b="1" dirty="0">
              <a:solidFill>
                <a:srgbClr val="003300"/>
              </a:solidFill>
              <a:latin typeface="Arial"/>
              <a:ea typeface="ＭＳ Ｐゴシック" charset="-128"/>
              <a:cs typeface="Arial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Heidelberg University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Institut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für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Theoretische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Physik</a:t>
            </a:r>
            <a:endParaRPr lang="en-US" sz="1800" dirty="0">
              <a:solidFill>
                <a:srgbClr val="003300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                   </a:t>
            </a:r>
            <a:r>
              <a:rPr lang="en-US" sz="1800" dirty="0" err="1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Philosophenweg</a:t>
            </a: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16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3300"/>
                </a:solidFill>
                <a:latin typeface="Arial"/>
                <a:ea typeface="ＭＳ Ｐゴシック" charset="-128"/>
                <a:cs typeface="Arial"/>
              </a:rPr>
              <a:t>                      D-69120 Heidelberg</a:t>
            </a:r>
            <a:endParaRPr lang="en-US" sz="1800" dirty="0">
              <a:solidFill>
                <a:srgbClr val="FF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 flipV="1">
            <a:off x="3599892" y="4353949"/>
            <a:ext cx="2514600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sz="1013">
              <a:solidFill>
                <a:schemeClr val="hlink"/>
              </a:solidFill>
              <a:ea typeface="GulimChe" pitchFamily="49" charset="-128"/>
              <a:cs typeface="GulimChe" pitchFamily="49" charset="-128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79" y="3122048"/>
            <a:ext cx="1231899" cy="1231899"/>
          </a:xfrm>
          <a:prstGeom prst="rect">
            <a:avLst/>
          </a:prstGeom>
        </p:spPr>
      </p:pic>
      <p:pic>
        <p:nvPicPr>
          <p:cNvPr id="4" name="Bild 8">
            <a:extLst>
              <a:ext uri="{FF2B5EF4-FFF2-40B4-BE49-F238E27FC236}">
                <a16:creationId xmlns:a16="http://schemas.microsoft.com/office/drawing/2014/main" id="{634B1042-3264-E954-938D-274F913FB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58" y="3032354"/>
            <a:ext cx="1231898" cy="14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BCD137-7512-014E-BA12-1157437FFE32}"/>
              </a:ext>
            </a:extLst>
          </p:cNvPr>
          <p:cNvSpPr txBox="1"/>
          <p:nvPr/>
        </p:nvSpPr>
        <p:spPr>
          <a:xfrm>
            <a:off x="751024" y="554755"/>
            <a:ext cx="71282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solution without boundary conditions, Green’s function </a:t>
            </a:r>
            <a:r>
              <a:rPr lang="en-GB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2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(p; x; t) is a single Gaussian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74DA7-98CD-5D4D-8B88-157CF6BA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3" y="971032"/>
            <a:ext cx="3566771" cy="688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EFD2B6-ADAB-D84F-BFD6-349CE90BFF66}"/>
              </a:ext>
            </a:extLst>
          </p:cNvPr>
          <p:cNvSpPr txBox="1"/>
          <p:nvPr/>
        </p:nvSpPr>
        <p:spPr>
          <a:xfrm>
            <a:off x="808689" y="1775050"/>
            <a:ext cx="6442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conditions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bosons at the singularity p = µ, with µ</a:t>
            </a:r>
            <a:r>
              <a:rPr lang="en-DE" sz="1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 for elastic collisions as determined from particle-number conservation, and µ = 0 for inelastic collisions. This requires a new Green’s function that equals zero at p = 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5F08A-2F9E-B444-8752-FD1F4CE7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13" y="2532248"/>
            <a:ext cx="4792525" cy="490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567B27-BF2E-E047-856B-BA5D21352487}"/>
              </a:ext>
            </a:extLst>
          </p:cNvPr>
          <p:cNvSpPr txBox="1"/>
          <p:nvPr/>
        </p:nvSpPr>
        <p:spPr>
          <a:xfrm>
            <a:off x="751022" y="3082583"/>
            <a:ext cx="6755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     Z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(µ, t) = 0 and lim</a:t>
            </a:r>
            <a:r>
              <a:rPr lang="en-DE" sz="1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p↓µ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n(p, t)=∞ ∀ t as needed, and the momentum range is restricted to </a:t>
            </a: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  ≥ 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86B27-864E-AC42-86AB-2BAF38F94ABF}"/>
              </a:ext>
            </a:extLst>
          </p:cNvPr>
          <p:cNvSpPr txBox="1"/>
          <p:nvPr/>
        </p:nvSpPr>
        <p:spPr>
          <a:xfrm>
            <a:off x="808689" y="3761125"/>
            <a:ext cx="6858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conserve particle number during the time evolution for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scatterings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time-varying chemical potential µ(t) is introduced. Once µ(t) reaches zero in the overoccupied case,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 formation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start. Particle number is not conserved in the 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case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DE" sz="1200" dirty="0">
                <a:solidFill>
                  <a:srgbClr val="002060"/>
                </a:solidFill>
                <a:latin typeface="Symbol" pitchFamily="2" charset="2"/>
                <a:cs typeface="Arial" panose="020B0604020202020204" pitchFamily="34" charset="0"/>
              </a:rPr>
              <a:t>m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2028D2-B6FF-1345-9E69-8DEDFF80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Bormio_2023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BCDF9-EA83-F847-B9B3-67440550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10</a:t>
            </a:fld>
            <a:endParaRPr lang="en-D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89482-629A-BB77-7A39-D22B2E90463C}"/>
              </a:ext>
            </a:extLst>
          </p:cNvPr>
          <p:cNvCxnSpPr>
            <a:cxnSpLocks/>
          </p:cNvCxnSpPr>
          <p:nvPr/>
        </p:nvCxnSpPr>
        <p:spPr>
          <a:xfrm>
            <a:off x="808689" y="3209182"/>
            <a:ext cx="224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7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3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11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422913" y="502851"/>
            <a:ext cx="393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Equilibration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time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vs. </a:t>
            </a:r>
            <a:r>
              <a:rPr lang="de-DE" sz="1600" dirty="0" err="1">
                <a:solidFill>
                  <a:srgbClr val="FF0000"/>
                </a:solidFill>
                <a:latin typeface="Arial"/>
                <a:cs typeface="Arial"/>
              </a:rPr>
              <a:t>fermions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25600" y="961935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bosonic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at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sz="12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theta-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1" y="1714500"/>
            <a:ext cx="4305300" cy="5715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897308" y="2289602"/>
            <a:ext cx="3655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960576" y="3288526"/>
            <a:ext cx="3682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Deviations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thermal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thus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scale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1897308" y="3945531"/>
            <a:ext cx="4424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equilibration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time in a Bose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becomes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/>
                <a:cs typeface="Arial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/>
                <a:cs typeface="Arial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= 1</a:t>
            </a:r>
          </a:p>
        </p:txBody>
      </p:sp>
      <p:pic>
        <p:nvPicPr>
          <p:cNvPr id="14" name="Bild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65" y="4364043"/>
            <a:ext cx="2152650" cy="21907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935691" y="4278992"/>
            <a:ext cx="2413000" cy="342900"/>
          </a:xfrm>
          <a:prstGeom prst="rect">
            <a:avLst/>
          </a:prstGeom>
          <a:solidFill>
            <a:schemeClr val="tx2">
              <a:lumMod val="60000"/>
              <a:lumOff val="40000"/>
              <a:alpha val="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35EA6-4927-C943-B2BA-095C316E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691" y="2709476"/>
            <a:ext cx="2035509" cy="467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CE2A8-6EEE-3447-8002-DA6C81962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315" y="3627578"/>
            <a:ext cx="2571750" cy="228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2F26C1-45AE-AC0C-9BE9-3CC5B35AB463}"/>
              </a:ext>
            </a:extLst>
          </p:cNvPr>
          <p:cNvSpPr txBox="1"/>
          <p:nvPr/>
        </p:nvSpPr>
        <p:spPr>
          <a:xfrm>
            <a:off x="739379" y="4695670"/>
            <a:ext cx="8218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difference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enlarged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corresponding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factors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4/3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quarks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124525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3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12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422913" y="502851"/>
            <a:ext cx="3937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Equilibration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time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vs. </a:t>
            </a:r>
            <a:r>
              <a:rPr lang="de-DE" sz="1600" dirty="0" err="1">
                <a:solidFill>
                  <a:srgbClr val="FF0000"/>
                </a:solidFill>
                <a:latin typeface="Arial"/>
                <a:cs typeface="Arial"/>
              </a:rPr>
              <a:t>fermions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25600" y="961935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bosonic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at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sz="12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theta-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1" y="1714500"/>
            <a:ext cx="4305300" cy="5715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897308" y="2289602"/>
            <a:ext cx="3655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960576" y="3288526"/>
            <a:ext cx="3682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Deviations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thermal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thus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scale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1897308" y="3945531"/>
            <a:ext cx="4424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equilibration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time in a Bose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becomes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en-DE" sz="1200" dirty="0">
                <a:solidFill>
                  <a:srgbClr val="000090"/>
                </a:solidFill>
                <a:latin typeface="Arial"/>
                <a:cs typeface="Arial"/>
              </a:rPr>
              <a:t> n</a:t>
            </a:r>
            <a:r>
              <a:rPr lang="en-DE" sz="1200" baseline="-250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DE" sz="1200" baseline="30000" dirty="0">
                <a:solidFill>
                  <a:srgbClr val="000090"/>
                </a:solidFill>
                <a:latin typeface="Arial"/>
                <a:cs typeface="Arial"/>
              </a:rPr>
              <a:t>0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= 1</a:t>
            </a:r>
          </a:p>
        </p:txBody>
      </p:sp>
      <p:pic>
        <p:nvPicPr>
          <p:cNvPr id="14" name="Bild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65" y="4364043"/>
            <a:ext cx="2152650" cy="21907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935691" y="4278992"/>
            <a:ext cx="2413000" cy="342900"/>
          </a:xfrm>
          <a:prstGeom prst="rect">
            <a:avLst/>
          </a:prstGeom>
          <a:solidFill>
            <a:schemeClr val="tx2">
              <a:lumMod val="60000"/>
              <a:lumOff val="40000"/>
              <a:alpha val="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35EA6-4927-C943-B2BA-095C316E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691" y="2709476"/>
            <a:ext cx="2035509" cy="467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CE2A8-6EEE-3447-8002-DA6C81962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315" y="3627578"/>
            <a:ext cx="2571750" cy="228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2F26C1-45AE-AC0C-9BE9-3CC5B35AB463}"/>
              </a:ext>
            </a:extLst>
          </p:cNvPr>
          <p:cNvSpPr txBox="1"/>
          <p:nvPr/>
        </p:nvSpPr>
        <p:spPr>
          <a:xfrm>
            <a:off x="739379" y="4695670"/>
            <a:ext cx="8218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difference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enlarged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corresponding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factors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4/3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quarks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C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3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endParaRPr lang="en-D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E0522-69A2-3F29-5269-342774C92A68}"/>
              </a:ext>
            </a:extLst>
          </p:cNvPr>
          <p:cNvSpPr txBox="1"/>
          <p:nvPr/>
        </p:nvSpPr>
        <p:spPr>
          <a:xfrm>
            <a:off x="7245458" y="433824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GW,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499, 1 (2018)</a:t>
            </a:r>
            <a:endParaRPr kumimoji="0" lang="en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D5DFA7-B3DE-8E8A-2987-65AD97274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883" y="1518263"/>
            <a:ext cx="2474554" cy="1503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576014-03F2-62F3-C539-898E9819D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458" y="1616015"/>
            <a:ext cx="1337102" cy="2902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A1CA07-DFF3-3A53-328A-8F98F28250BC}"/>
              </a:ext>
            </a:extLst>
          </p:cNvPr>
          <p:cNvSpPr/>
          <p:nvPr/>
        </p:nvSpPr>
        <p:spPr>
          <a:xfrm>
            <a:off x="6811956" y="2949841"/>
            <a:ext cx="2332044" cy="367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BB078-0439-AF94-360B-313F1DFA5DF0}"/>
              </a:ext>
            </a:extLst>
          </p:cNvPr>
          <p:cNvSpPr txBox="1"/>
          <p:nvPr/>
        </p:nvSpPr>
        <p:spPr>
          <a:xfrm>
            <a:off x="6785519" y="2968044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AB0FD-633F-C25F-4BB6-25EF390D2250}"/>
              </a:ext>
            </a:extLst>
          </p:cNvPr>
          <p:cNvSpPr txBox="1"/>
          <p:nvPr/>
        </p:nvSpPr>
        <p:spPr>
          <a:xfrm>
            <a:off x="8515350" y="295525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8C375-8ED9-F275-5733-B97BBF743188}"/>
              </a:ext>
            </a:extLst>
          </p:cNvPr>
          <p:cNvSpPr txBox="1"/>
          <p:nvPr/>
        </p:nvSpPr>
        <p:spPr>
          <a:xfrm>
            <a:off x="7443857" y="3102464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Symbol" pitchFamily="2" charset="2"/>
              </a:rPr>
              <a:t>e</a:t>
            </a:r>
            <a:r>
              <a:rPr lang="en-DE" sz="1000" dirty="0"/>
              <a:t>(GeV)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90159E-B3E9-F106-BFFF-B7C6E5EFAF96}"/>
              </a:ext>
            </a:extLst>
          </p:cNvPr>
          <p:cNvCxnSpPr>
            <a:cxnSpLocks/>
          </p:cNvCxnSpPr>
          <p:nvPr/>
        </p:nvCxnSpPr>
        <p:spPr>
          <a:xfrm flipH="1">
            <a:off x="7133881" y="1922279"/>
            <a:ext cx="477906" cy="26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6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93634D-C2F4-5546-9C1F-F1E339EB7251}"/>
              </a:ext>
            </a:extLst>
          </p:cNvPr>
          <p:cNvSpPr txBox="1"/>
          <p:nvPr/>
        </p:nvSpPr>
        <p:spPr>
          <a:xfrm>
            <a:off x="2144989" y="316216"/>
            <a:ext cx="4573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gluons</a:t>
            </a:r>
            <a:r>
              <a:rPr lang="de-DE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LHC </a:t>
            </a:r>
            <a:r>
              <a:rPr lang="de-DE" dirty="0" err="1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endParaRPr lang="de-DE" dirty="0">
              <a:solidFill>
                <a:srgbClr val="1D29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80F3B-C8B9-8C4A-9E97-570C01EFA7A7}"/>
              </a:ext>
            </a:extLst>
          </p:cNvPr>
          <p:cNvSpPr txBox="1"/>
          <p:nvPr/>
        </p:nvSpPr>
        <p:spPr>
          <a:xfrm>
            <a:off x="1093925" y="899601"/>
            <a:ext cx="71953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chemical potential vanishes as in case of 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collisions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equilibrium temperature T and the initial occupation were found to be related by Blaizot et al.[*] as </a:t>
            </a:r>
          </a:p>
          <a:p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 = [15</a:t>
            </a:r>
            <a:r>
              <a:rPr lang="en-DE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200" baseline="-25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/(4π</a:t>
            </a:r>
            <a:r>
              <a:rPr lang="en-DE" sz="1200" baseline="30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r>
              <a:rPr lang="en-DE" sz="1200" baseline="30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DE" sz="1200" baseline="-25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yielding T = 600 MeV for Q</a:t>
            </a:r>
            <a:r>
              <a:rPr lang="en-DE" sz="1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GeV/c and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≃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3.37 assuming conserved energy density and an initial theta-function distribution. These values are characteristic for a central Pb-Pb collision at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√s</a:t>
            </a:r>
            <a:r>
              <a:rPr lang="en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= 5 TeV.</a:t>
            </a:r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corresponds to an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overoccupied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system: There are more gluons in the initial distribution than the equilibrium distribution at temperature T can accom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odate. (The boundary between over- and underoccupied systems is at 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200" baseline="-25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200" baseline="30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≃</a:t>
            </a:r>
            <a:r>
              <a:rPr lang="en-DE" sz="1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0.154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theta-fct initial distribution.)</a:t>
            </a:r>
          </a:p>
          <a:p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scatterings 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overoccupied systems, surplus gluons are pushed into the gluon </a:t>
            </a: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 [*].</a:t>
            </a:r>
          </a:p>
          <a:p>
            <a:endParaRPr lang="en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scatterings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gluons can split in underoccupied systems, and merge in</a:t>
            </a:r>
          </a:p>
          <a:p>
            <a:r>
              <a:rPr lang="en-GB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overoccupied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ones to reach equilibrium. Here: </a:t>
            </a:r>
            <a:r>
              <a:rPr lang="en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 on </a:t>
            </a:r>
            <a:r>
              <a:rPr lang="en-DE" sz="12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inelastic collisions</a:t>
            </a:r>
            <a:r>
              <a:rPr lang="en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these dominate thermalization in relativistic heavy-ion collisions.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E28AC-1C36-B74A-923C-0B8A2131BCE2}"/>
              </a:ext>
            </a:extLst>
          </p:cNvPr>
          <p:cNvSpPr txBox="1"/>
          <p:nvPr/>
        </p:nvSpPr>
        <p:spPr>
          <a:xfrm>
            <a:off x="1334329" y="4730864"/>
            <a:ext cx="2377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900" b="1" dirty="0">
                <a:latin typeface="Arial" panose="020B0604020202020204" pitchFamily="34" charset="0"/>
                <a:cs typeface="Arial" panose="020B0604020202020204" pitchFamily="34" charset="0"/>
              </a:rPr>
              <a:t>[*] J.-P. Blaizot et al., NPA 873, 68 (2012)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AB4A6-8621-EB44-99EB-FD7CA067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Bormio_2023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CA4F2-2D3A-814C-8A68-419F52CC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64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E3B8C-3C1B-924B-9B0B-D532233DDE7C}"/>
              </a:ext>
            </a:extLst>
          </p:cNvPr>
          <p:cNvSpPr txBox="1"/>
          <p:nvPr/>
        </p:nvSpPr>
        <p:spPr>
          <a:xfrm>
            <a:off x="1630637" y="256581"/>
            <a:ext cx="6201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3.1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via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scattering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500" dirty="0" err="1">
                <a:solidFill>
                  <a:srgbClr val="0000FF"/>
                </a:solidFill>
                <a:highlight>
                  <a:srgbClr val="FFFF00"/>
                </a:highlight>
                <a:latin typeface="Arial"/>
                <a:cs typeface="Arial"/>
              </a:rPr>
              <a:t>underoccupied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lang="de-DE" sz="15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    (NBDE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DE" sz="1500" dirty="0">
                <a:solidFill>
                  <a:srgbClr val="0000FF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=0)</a:t>
            </a:r>
            <a:endParaRPr lang="en-DE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181CF-48F0-4D43-A916-0112F738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5" y="924665"/>
            <a:ext cx="3924300" cy="2571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51649E-B4D7-2B41-A14F-650B6107D464}"/>
              </a:ext>
            </a:extLst>
          </p:cNvPr>
          <p:cNvSpPr txBox="1"/>
          <p:nvPr/>
        </p:nvSpPr>
        <p:spPr>
          <a:xfrm>
            <a:off x="438555" y="3734088"/>
            <a:ext cx="4046301" cy="12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Time-dependent single- particle occupation-number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distribution functions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GB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p,t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−5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0.01, 0.04 and 0.12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(decreasing dash lengths). Equilibrium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is reached instantaneously for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0 and is approached from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below in the IR. The dot-dashed curve is the Rayleigh-Jeans,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the dotted line the Maxwell-Boltzmann distribution. </a:t>
            </a:r>
          </a:p>
          <a:p>
            <a:endParaRPr lang="en-DE" sz="101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D56DA-626B-404D-8B66-1018CA7EB8D5}"/>
              </a:ext>
            </a:extLst>
          </p:cNvPr>
          <p:cNvSpPr txBox="1"/>
          <p:nvPr/>
        </p:nvSpPr>
        <p:spPr>
          <a:xfrm>
            <a:off x="5324308" y="4091897"/>
            <a:ext cx="32431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=0.12; T = 267 MeV (solid curve, BE-distribution)</a:t>
            </a:r>
          </a:p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0.23 GeV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 = −0.86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GeV/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6521B8-2BDA-3D4F-BD06-E333D7A4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37" y="924666"/>
            <a:ext cx="3924299" cy="25717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851D25-B811-9A43-8675-FF0BBC0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9230" y="4767263"/>
            <a:ext cx="3086100" cy="273844"/>
          </a:xfrm>
        </p:spPr>
        <p:txBody>
          <a:bodyPr/>
          <a:lstStyle/>
          <a:p>
            <a:pPr algn="l"/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Bormio_2023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16038-8D2B-6744-84DA-61A2B61D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486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E3B8C-3C1B-924B-9B0B-D532233DDE7C}"/>
              </a:ext>
            </a:extLst>
          </p:cNvPr>
          <p:cNvSpPr txBox="1"/>
          <p:nvPr/>
        </p:nvSpPr>
        <p:spPr>
          <a:xfrm>
            <a:off x="1638092" y="256581"/>
            <a:ext cx="61044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3.2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via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scattering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500" dirty="0" err="1">
                <a:solidFill>
                  <a:srgbClr val="0000FF"/>
                </a:solidFill>
                <a:highlight>
                  <a:srgbClr val="FFFF00"/>
                </a:highlight>
                <a:latin typeface="Arial"/>
                <a:cs typeface="Arial"/>
              </a:rPr>
              <a:t>overoccupied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lang="de-DE" sz="15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    (NBDE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DE" sz="1500" dirty="0">
                <a:solidFill>
                  <a:srgbClr val="0000FF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=0)</a:t>
            </a:r>
            <a:endParaRPr lang="en-DE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1649E-B4D7-2B41-A14F-650B6107D464}"/>
              </a:ext>
            </a:extLst>
          </p:cNvPr>
          <p:cNvSpPr txBox="1"/>
          <p:nvPr/>
        </p:nvSpPr>
        <p:spPr>
          <a:xfrm>
            <a:off x="467118" y="3969250"/>
            <a:ext cx="3879588" cy="12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Time-dependent single- particle occupation-number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distribution functions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GB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p,t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−5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0.01, 0.04, 0.12, 0.4 and 2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(decreasing dash lengths).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Equilibrium is 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approached from above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in the IR. The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dot-dashed curve is the Rayleigh-Jeans, the dotted line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the Maxwell-Boltzmann distribution. </a:t>
            </a:r>
          </a:p>
          <a:p>
            <a:endParaRPr lang="en-DE" sz="101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D56DA-626B-404D-8B66-1018CA7EB8D5}"/>
              </a:ext>
            </a:extLst>
          </p:cNvPr>
          <p:cNvSpPr txBox="1"/>
          <p:nvPr/>
        </p:nvSpPr>
        <p:spPr>
          <a:xfrm>
            <a:off x="5279581" y="4106806"/>
            <a:ext cx="32431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=3.37; T = 600 MeV (solid curve, BE-distribution)</a:t>
            </a:r>
          </a:p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1.2 GeV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 = −2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GeV/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200A1-ACDE-7544-9EEF-E185B01C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1" y="1209963"/>
            <a:ext cx="392430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16ABE-432F-E847-934B-0C30F877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145" y="1186151"/>
            <a:ext cx="3924300" cy="25717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214FA-9B80-F948-B338-00A0429F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Bormio_2023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DFB0E-BAFC-624E-8F5B-E5DA610F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15</a:t>
            </a:fld>
            <a:endParaRPr lang="en-DE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D5B1AA-4332-10B0-6F67-B122D49FA1E9}"/>
              </a:ext>
            </a:extLst>
          </p:cNvPr>
          <p:cNvCxnSpPr>
            <a:cxnSpLocks/>
          </p:cNvCxnSpPr>
          <p:nvPr/>
        </p:nvCxnSpPr>
        <p:spPr>
          <a:xfrm>
            <a:off x="767167" y="2481907"/>
            <a:ext cx="1887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1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E3B8C-3C1B-924B-9B0B-D532233DDE7C}"/>
              </a:ext>
            </a:extLst>
          </p:cNvPr>
          <p:cNvSpPr txBox="1"/>
          <p:nvPr/>
        </p:nvSpPr>
        <p:spPr>
          <a:xfrm>
            <a:off x="1646257" y="256581"/>
            <a:ext cx="62038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3.3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Comparison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a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numerical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model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>
                <a:solidFill>
                  <a:srgbClr val="0000FF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=0, n</a:t>
            </a:r>
            <a:r>
              <a:rPr lang="de-DE" sz="1500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de-DE" sz="1500" baseline="30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=1</a:t>
            </a:r>
          </a:p>
          <a:p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   (NBDE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vs.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Blaizot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et al.)</a:t>
            </a:r>
            <a:endParaRPr lang="en-DE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1649E-B4D7-2B41-A14F-650B6107D464}"/>
              </a:ext>
            </a:extLst>
          </p:cNvPr>
          <p:cNvSpPr txBox="1"/>
          <p:nvPr/>
        </p:nvSpPr>
        <p:spPr>
          <a:xfrm>
            <a:off x="560330" y="3801925"/>
            <a:ext cx="4328429" cy="73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NBDE solutions: Time-dependent single- particle occupation-number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distribution functions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GB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p,t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−5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× 10</a:t>
            </a:r>
            <a:r>
              <a:rPr lang="en-GB" sz="105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2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0.01, 0.04, 0.12, 0.4 and 2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(decreasing dash lengths). </a:t>
            </a:r>
          </a:p>
          <a:p>
            <a:endParaRPr lang="en-DE" sz="101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D56DA-626B-404D-8B66-1018CA7EB8D5}"/>
              </a:ext>
            </a:extLst>
          </p:cNvPr>
          <p:cNvSpPr txBox="1"/>
          <p:nvPr/>
        </p:nvSpPr>
        <p:spPr>
          <a:xfrm>
            <a:off x="560330" y="4379517"/>
            <a:ext cx="31678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=1.0; T = 600 MeV (solid curve, BE-distribution)</a:t>
            </a:r>
          </a:p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 1.2 GeV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 = −2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GeV/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A22DB-A58A-0F4E-AAF5-164DDCC3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5" y="951833"/>
            <a:ext cx="392430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B4A80-3376-4348-9D38-4F0152999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21" y="912239"/>
            <a:ext cx="4432670" cy="2729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C11D6-4222-3042-BD65-DFAAB78EBA12}"/>
              </a:ext>
            </a:extLst>
          </p:cNvPr>
          <p:cNvSpPr txBox="1"/>
          <p:nvPr/>
        </p:nvSpPr>
        <p:spPr>
          <a:xfrm>
            <a:off x="4936894" y="3687019"/>
            <a:ext cx="4163319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Numerical QCD-based calculations of the </a:t>
            </a:r>
            <a:r>
              <a:rPr lang="en-GB" sz="1050" dirty="0">
                <a:ln>
                  <a:solidFill>
                    <a:srgbClr val="FFC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soft (IR) modes only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at early times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DE" sz="1050" dirty="0"/>
              <a:t>≈ 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× 10</a:t>
            </a:r>
            <a:r>
              <a:rPr lang="en-GB" sz="105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8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−4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, 3 × 10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0.01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(with </a:t>
            </a:r>
            <a:r>
              <a:rPr lang="en-DE" sz="10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=1.0, T=690 MeV) from:</a:t>
            </a:r>
          </a:p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J.-P.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Blaizot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, J. Liao, Y.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Mehtar-Tani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, NPA 961, 37 (2017):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numerical model in the small-angle approximation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agrees reasonably well with the analytical NBDE-approach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IR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CBD39-30E5-504A-8ED6-2F2857A3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4E3BB-9D77-1448-A77D-7950803B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062-B668-BF48-A66F-AB491B83390E}" type="slidenum">
              <a:rPr lang="en-DE" smtClean="0"/>
              <a:t>16</a:t>
            </a:fld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793D2-563C-A438-C86D-2545364B6830}"/>
              </a:ext>
            </a:extLst>
          </p:cNvPr>
          <p:cNvSpPr txBox="1"/>
          <p:nvPr/>
        </p:nvSpPr>
        <p:spPr>
          <a:xfrm>
            <a:off x="571500" y="4868699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G.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Wolschin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597, 127299, (2022)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51C2F5-98F4-055E-5855-27C826A587E5}"/>
              </a:ext>
            </a:extLst>
          </p:cNvPr>
          <p:cNvCxnSpPr>
            <a:cxnSpLocks/>
          </p:cNvCxnSpPr>
          <p:nvPr/>
        </p:nvCxnSpPr>
        <p:spPr>
          <a:xfrm flipV="1">
            <a:off x="1457093" y="1576039"/>
            <a:ext cx="189164" cy="24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3DA653-39C5-D13C-1DAE-22580E47C643}"/>
              </a:ext>
            </a:extLst>
          </p:cNvPr>
          <p:cNvCxnSpPr>
            <a:cxnSpLocks/>
          </p:cNvCxnSpPr>
          <p:nvPr/>
        </p:nvCxnSpPr>
        <p:spPr>
          <a:xfrm flipV="1">
            <a:off x="5988669" y="1936570"/>
            <a:ext cx="326890" cy="25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F05AA9-9207-B363-19A5-2E72B7078D69}"/>
              </a:ext>
            </a:extLst>
          </p:cNvPr>
          <p:cNvSpPr txBox="1"/>
          <p:nvPr/>
        </p:nvSpPr>
        <p:spPr>
          <a:xfrm>
            <a:off x="5540711" y="2167752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2·10</a:t>
            </a:r>
            <a:r>
              <a:rPr lang="en-DE" sz="1200" baseline="300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DE" sz="12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fm/c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2EA31-273F-D61C-F5D0-6176AA49D646}"/>
              </a:ext>
            </a:extLst>
          </p:cNvPr>
          <p:cNvSpPr txBox="1"/>
          <p:nvPr/>
        </p:nvSpPr>
        <p:spPr>
          <a:xfrm>
            <a:off x="7687381" y="198961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sz="12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r>
              <a:rPr kumimoji="0" lang="en-DE" sz="1200" b="0" i="0" u="none" strike="noStrike" kern="1200" cap="none" spc="0" normalizeH="0" baseline="0" noProof="0" dirty="0">
                <a:ln>
                  <a:noFill/>
                </a:ln>
                <a:solidFill>
                  <a:srgbClr val="1D29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fm/c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20646D-231C-BA41-574D-FEFD68CE9DE7}"/>
              </a:ext>
            </a:extLst>
          </p:cNvPr>
          <p:cNvCxnSpPr>
            <a:cxnSpLocks/>
          </p:cNvCxnSpPr>
          <p:nvPr/>
        </p:nvCxnSpPr>
        <p:spPr>
          <a:xfrm flipH="1">
            <a:off x="7717200" y="2259693"/>
            <a:ext cx="237714" cy="18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32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4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449858" y="4767264"/>
            <a:ext cx="2057400" cy="273844"/>
          </a:xfrm>
        </p:spPr>
        <p:txBody>
          <a:bodyPr/>
          <a:lstStyle/>
          <a:p>
            <a:fld id="{EA94AB95-8F3C-E24E-9B4F-637DAC2C706F}" type="slidenum">
              <a:rPr lang="de-DE" smtClean="0"/>
              <a:t>17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182800" y="354628"/>
            <a:ext cx="6532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4. Epilog: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condensate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formation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ultracold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atoms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6432" y="929770"/>
            <a:ext cx="7722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bosonic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ultracold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Bose-Einstein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gradual 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evaporative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Deep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K-39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nonequilibrium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an initial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130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Cambridge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Phys. 17, 457 (2021).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Time-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Rechteck 7"/>
          <p:cNvSpPr/>
          <p:nvPr/>
        </p:nvSpPr>
        <p:spPr>
          <a:xfrm>
            <a:off x="1897308" y="2289603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A1E233-66AE-CFEB-5348-82C3B5E8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59" y="2526015"/>
            <a:ext cx="3115142" cy="2018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556B62-348E-5A22-8CAD-C4185FEED416}"/>
              </a:ext>
            </a:extLst>
          </p:cNvPr>
          <p:cNvSpPr txBox="1"/>
          <p:nvPr/>
        </p:nvSpPr>
        <p:spPr>
          <a:xfrm>
            <a:off x="3058769" y="4714868"/>
            <a:ext cx="4572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7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Kabelac</a:t>
            </a: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GW, Eur. Phys. J. D76, 178 (2022)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2ED71-E58A-B42F-84CD-CEEBC2BF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77" y="2523699"/>
            <a:ext cx="3042928" cy="2018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CC8FB0-77A4-2555-A5F5-575EB059ECC6}"/>
              </a:ext>
            </a:extLst>
          </p:cNvPr>
          <p:cNvSpPr txBox="1"/>
          <p:nvPr/>
        </p:nvSpPr>
        <p:spPr>
          <a:xfrm>
            <a:off x="2548314" y="292618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130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34A65-076C-F6F0-8B0C-7D2037FF0DC5}"/>
              </a:ext>
            </a:extLst>
          </p:cNvPr>
          <p:cNvSpPr txBox="1"/>
          <p:nvPr/>
        </p:nvSpPr>
        <p:spPr>
          <a:xfrm>
            <a:off x="1436697" y="384549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32.5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DE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9E1E5D-8A44-E2A8-045C-560297CF9834}"/>
              </a:ext>
            </a:extLst>
          </p:cNvPr>
          <p:cNvCxnSpPr>
            <a:cxnSpLocks/>
          </p:cNvCxnSpPr>
          <p:nvPr/>
        </p:nvCxnSpPr>
        <p:spPr>
          <a:xfrm flipH="1">
            <a:off x="3362974" y="3350104"/>
            <a:ext cx="383639" cy="25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A5C4C4-6AB7-D83F-AFEC-1468FE85B9DA}"/>
              </a:ext>
            </a:extLst>
          </p:cNvPr>
          <p:cNvSpPr txBox="1"/>
          <p:nvPr/>
        </p:nvSpPr>
        <p:spPr>
          <a:xfrm>
            <a:off x="3538055" y="3008738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</a:t>
            </a:r>
            <a:r>
              <a:rPr lang="en-DE" sz="1100" dirty="0"/>
              <a:t>emove 77% of the atoms,</a:t>
            </a:r>
          </a:p>
          <a:p>
            <a:r>
              <a:rPr lang="en-DE" sz="1100" dirty="0"/>
              <a:t>97.5% of the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6C9CB-F263-70C0-23D8-1607C51F748C}"/>
              </a:ext>
            </a:extLst>
          </p:cNvPr>
          <p:cNvSpPr txBox="1"/>
          <p:nvPr/>
        </p:nvSpPr>
        <p:spPr>
          <a:xfrm>
            <a:off x="771514" y="4678490"/>
            <a:ext cx="45745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05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de-DE" sz="105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05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4: infinite </a:t>
            </a:r>
            <a:r>
              <a:rPr lang="de-DE" sz="105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terminates</a:t>
            </a:r>
            <a:r>
              <a:rPr lang="de-DE" sz="105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DE" sz="1050" dirty="0"/>
          </a:p>
        </p:txBody>
      </p:sp>
    </p:spTree>
    <p:extLst>
      <p:ext uri="{BB962C8B-B14F-4D97-AF65-F5344CB8AC3E}">
        <p14:creationId xmlns:p14="http://schemas.microsoft.com/office/powerpoint/2010/main" val="113833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362973" y="4872944"/>
            <a:ext cx="21717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18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88499" y="421162"/>
            <a:ext cx="7520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 Time-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dependent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condensate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formation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in K-39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vapour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at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various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interaction</a:t>
            </a:r>
            <a:r>
              <a:rPr lang="de-DE"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energies</a:t>
            </a:r>
            <a:endParaRPr lang="de-DE" sz="15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17151" y="959821"/>
            <a:ext cx="731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Bose-Einstein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conserved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 +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(t) =  ∫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(t) ⇒ </a:t>
            </a:r>
            <a:r>
              <a:rPr lang="de-DE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(t)/N</a:t>
            </a:r>
            <a:r>
              <a:rPr lang="de-DE" sz="1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1- </a:t>
            </a:r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(t)/N</a:t>
            </a:r>
            <a:r>
              <a:rPr lang="de-DE" sz="1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de-DE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897308" y="2289603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88F69A-2809-2952-ADD6-6905890A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260" y="1988413"/>
            <a:ext cx="2972606" cy="2662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49304E-1252-BC26-1648-8D253800D411}"/>
              </a:ext>
            </a:extLst>
          </p:cNvPr>
          <p:cNvSpPr txBox="1"/>
          <p:nvPr/>
        </p:nvSpPr>
        <p:spPr>
          <a:xfrm>
            <a:off x="2689264" y="4845110"/>
            <a:ext cx="5851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5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Data from J.A.P. Glidden et al., Nature Phys. 17, 457-461 (2021).        G </a:t>
            </a:r>
            <a:r>
              <a:rPr lang="en-GB" sz="7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Wolschin</a:t>
            </a:r>
            <a:r>
              <a:rPr lang="en-GB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EPL 140, 40002 (2022)  </a:t>
            </a:r>
            <a:endParaRPr lang="en-DE" sz="7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01645-E436-3E43-5A9A-98908BA0A67C}"/>
              </a:ext>
            </a:extLst>
          </p:cNvPr>
          <p:cNvSpPr txBox="1"/>
          <p:nvPr/>
        </p:nvSpPr>
        <p:spPr>
          <a:xfrm>
            <a:off x="1897308" y="3419530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</a:t>
            </a:r>
            <a:r>
              <a:rPr lang="en-DE" sz="1100" dirty="0"/>
              <a:t>=140a</a:t>
            </a:r>
            <a:r>
              <a:rPr lang="en-DE" sz="1100" baseline="-250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FF7D1-D997-AE3E-387D-7EC9AB94B65C}"/>
              </a:ext>
            </a:extLst>
          </p:cNvPr>
          <p:cNvSpPr txBox="1"/>
          <p:nvPr/>
        </p:nvSpPr>
        <p:spPr>
          <a:xfrm>
            <a:off x="962673" y="202432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prstClr val="black"/>
                </a:solidFill>
                <a:latin typeface="Calibri" panose="020F0502020204030204"/>
              </a:rPr>
              <a:t>=800a</a:t>
            </a:r>
            <a:r>
              <a:rPr lang="en-DE" sz="11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8726C-741D-472D-EC2D-21B2ECD5EBB4}"/>
              </a:ext>
            </a:extLst>
          </p:cNvPr>
          <p:cNvSpPr txBox="1"/>
          <p:nvPr/>
        </p:nvSpPr>
        <p:spPr>
          <a:xfrm>
            <a:off x="5611827" y="244694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prstClr val="black"/>
                </a:solidFill>
                <a:latin typeface="Calibri" panose="020F0502020204030204"/>
              </a:rPr>
              <a:t>=800a</a:t>
            </a:r>
            <a:r>
              <a:rPr lang="en-DE" sz="11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B0A19-106E-023E-95CE-0152564BAC98}"/>
              </a:ext>
            </a:extLst>
          </p:cNvPr>
          <p:cNvSpPr txBox="1"/>
          <p:nvPr/>
        </p:nvSpPr>
        <p:spPr>
          <a:xfrm>
            <a:off x="6997588" y="3538818"/>
            <a:ext cx="5093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schemeClr val="bg1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schemeClr val="bg1"/>
                </a:solidFill>
                <a:latin typeface="Calibri" panose="020F0502020204030204"/>
              </a:rPr>
              <a:t>=140a</a:t>
            </a:r>
            <a:r>
              <a:rPr lang="en-DE" sz="1100" baseline="-25000" dirty="0">
                <a:solidFill>
                  <a:schemeClr val="bg1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DE17A6-4D4B-7F05-80A7-3C8C68F4A1F0}"/>
              </a:ext>
            </a:extLst>
          </p:cNvPr>
          <p:cNvSpPr txBox="1"/>
          <p:nvPr/>
        </p:nvSpPr>
        <p:spPr>
          <a:xfrm>
            <a:off x="6608562" y="3170451"/>
            <a:ext cx="6048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solidFill>
                  <a:schemeClr val="bg1"/>
                </a:solidFill>
                <a:latin typeface="Calibri" panose="020F0502020204030204"/>
              </a:rPr>
              <a:t>a</a:t>
            </a:r>
            <a:r>
              <a:rPr lang="en-DE" sz="1100" dirty="0">
                <a:solidFill>
                  <a:schemeClr val="bg1"/>
                </a:solidFill>
                <a:latin typeface="Calibri" panose="020F0502020204030204"/>
              </a:rPr>
              <a:t>=280a</a:t>
            </a:r>
            <a:r>
              <a:rPr lang="en-DE" sz="1100" baseline="-25000" dirty="0">
                <a:solidFill>
                  <a:schemeClr val="bg1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56069-8EA7-D67B-9042-076704347F24}"/>
              </a:ext>
            </a:extLst>
          </p:cNvPr>
          <p:cNvSpPr txBox="1"/>
          <p:nvPr/>
        </p:nvSpPr>
        <p:spPr>
          <a:xfrm>
            <a:off x="5980016" y="2970419"/>
            <a:ext cx="63279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1100" dirty="0">
                <a:latin typeface="Calibri" panose="020F0502020204030204"/>
              </a:rPr>
              <a:t>a</a:t>
            </a:r>
            <a:r>
              <a:rPr lang="en-DE" sz="1100" dirty="0">
                <a:latin typeface="Calibri" panose="020F0502020204030204"/>
              </a:rPr>
              <a:t>=400a</a:t>
            </a:r>
            <a:r>
              <a:rPr lang="en-DE" sz="1100" baseline="-25000" dirty="0">
                <a:latin typeface="Calibri" panose="020F0502020204030204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EAF2E8-DE3F-20B9-D0DD-09B8E080CECD}"/>
              </a:ext>
            </a:extLst>
          </p:cNvPr>
          <p:cNvSpPr txBox="1"/>
          <p:nvPr/>
        </p:nvSpPr>
        <p:spPr>
          <a:xfrm>
            <a:off x="873941" y="4737288"/>
            <a:ext cx="1840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</a:t>
            </a:r>
            <a:r>
              <a:rPr lang="en-DE" sz="1100" baseline="-25000" dirty="0"/>
              <a:t>0</a:t>
            </a:r>
            <a:r>
              <a:rPr lang="en-DE" sz="1100" dirty="0"/>
              <a:t> = Bohr radius ≈ 0.0529 nm</a:t>
            </a:r>
          </a:p>
          <a:p>
            <a:r>
              <a:rPr lang="en-GB" sz="1100" dirty="0"/>
              <a:t>a </a:t>
            </a:r>
            <a:r>
              <a:rPr lang="en-DE" sz="1100" dirty="0"/>
              <a:t>= s-wave scattering length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E1DCB-F258-3782-6105-AA97FC18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65" y="2004040"/>
            <a:ext cx="4317708" cy="2745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9B641A-167F-A1B6-438C-049E299763DE}"/>
              </a:ext>
            </a:extLst>
          </p:cNvPr>
          <p:cNvSpPr txBox="1"/>
          <p:nvPr/>
        </p:nvSpPr>
        <p:spPr>
          <a:xfrm>
            <a:off x="3371380" y="3188468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E" sz="900" dirty="0">
                <a:latin typeface="Arial" panose="020B0604020202020204" pitchFamily="34" charset="0"/>
                <a:cs typeface="Arial" panose="020B0604020202020204" pitchFamily="34" charset="0"/>
              </a:rPr>
              <a:t>elaxation ansatz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AA3FFC-055A-1347-5B77-7BD66038B584}"/>
              </a:ext>
            </a:extLst>
          </p:cNvPr>
          <p:cNvCxnSpPr>
            <a:cxnSpLocks/>
          </p:cNvCxnSpPr>
          <p:nvPr/>
        </p:nvCxnSpPr>
        <p:spPr>
          <a:xfrm flipV="1">
            <a:off x="3955063" y="2877972"/>
            <a:ext cx="201446" cy="292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955662" y="47745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solidFill>
                  <a:srgbClr val="0C7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0C7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Summary and Conclusion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47460" y="1036714"/>
            <a:ext cx="72875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charset="2"/>
              <a:buChar char="Ø"/>
            </a:pP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quantum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Boltzmann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collision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, a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partial</a:t>
            </a:r>
          </a:p>
          <a:p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    differential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time-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dependent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occupation-number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distribution</a:t>
            </a: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    in a finite Fermi/ Bose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derived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</a:p>
          <a:p>
            <a:pPr marL="257175" indent="-257175">
              <a:buFont typeface="Wingdings" charset="2"/>
              <a:buChar char="Ø"/>
            </a:pP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Ø"/>
            </a:pP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The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nonlinear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diffusion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equation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solved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analytically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for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including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   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boundary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conditions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at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8000"/>
                </a:solidFill>
                <a:latin typeface="Arial"/>
                <a:cs typeface="Arial"/>
              </a:rPr>
              <a:t>singularity</a:t>
            </a:r>
            <a:r>
              <a:rPr lang="de-DE" sz="1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</a:p>
          <a:p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Ø"/>
            </a:pP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applied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fast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050"/>
                </a:solidFill>
                <a:latin typeface="Arial"/>
                <a:cs typeface="Arial"/>
              </a:rPr>
              <a:t>gluons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relativistic</a:t>
            </a:r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heavy-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ion</a:t>
            </a: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500" dirty="0">
                <a:solidFill>
                  <a:srgbClr val="000090"/>
                </a:solidFill>
                <a:latin typeface="Arial"/>
                <a:cs typeface="Arial"/>
              </a:rPr>
              <a:t>      </a:t>
            </a:r>
            <a:r>
              <a:rPr lang="de-DE" sz="1500" dirty="0" err="1">
                <a:solidFill>
                  <a:srgbClr val="000090"/>
                </a:solidFill>
                <a:latin typeface="Arial"/>
                <a:cs typeface="Arial"/>
              </a:rPr>
              <a:t>collisions</a:t>
            </a:r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de-DE" sz="15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Ø"/>
            </a:pP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through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050"/>
                </a:solidFill>
                <a:latin typeface="Arial"/>
                <a:cs typeface="Arial"/>
              </a:rPr>
              <a:t>inelastic</a:t>
            </a:r>
            <a:r>
              <a:rPr lang="de-DE" sz="15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050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>
                <a:solidFill>
                  <a:srgbClr val="FF0000"/>
                </a:solidFill>
                <a:latin typeface="Symbol" pitchFamily="2" charset="2"/>
                <a:cs typeface="Arial"/>
              </a:rPr>
              <a:t>m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= 0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occurs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faster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    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equilibration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via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elastic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collisions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condensate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formation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overoccupied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      </a:t>
            </a:r>
            <a:r>
              <a:rPr lang="de-DE" sz="1500" dirty="0" err="1">
                <a:solidFill>
                  <a:srgbClr val="FF0000"/>
                </a:solidFill>
                <a:latin typeface="Arial"/>
                <a:cs typeface="Arial"/>
              </a:rPr>
              <a:t>systems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endParaRPr lang="de-DE"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The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model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can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successfully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be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applied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to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thermalization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and time-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dependent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     BEC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formation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in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ultracold</a:t>
            </a:r>
            <a:r>
              <a:rPr lang="de-DE" sz="1500" dirty="0">
                <a:solidFill>
                  <a:srgbClr val="00B100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00B100"/>
                </a:solidFill>
                <a:latin typeface="Arial"/>
                <a:cs typeface="Arial"/>
              </a:rPr>
              <a:t>atoms</a:t>
            </a:r>
            <a:endParaRPr lang="de-DE" sz="1500" dirty="0">
              <a:solidFill>
                <a:srgbClr val="00B10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B241C-1E1C-8C42-918D-6D50225A30C4}"/>
              </a:ext>
            </a:extLst>
          </p:cNvPr>
          <p:cNvSpPr txBox="1"/>
          <p:nvPr/>
        </p:nvSpPr>
        <p:spPr>
          <a:xfrm>
            <a:off x="2162832" y="3806703"/>
            <a:ext cx="48183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500" dirty="0">
                <a:latin typeface="Arial" panose="020B0604020202020204" pitchFamily="34" charset="0"/>
                <a:cs typeface="Arial" panose="020B0604020202020204" pitchFamily="34" charset="0"/>
              </a:rPr>
              <a:t>⇒ No BEC formation in relativistic collisions expected</a:t>
            </a:r>
          </a:p>
        </p:txBody>
      </p:sp>
    </p:spTree>
    <p:extLst>
      <p:ext uri="{BB962C8B-B14F-4D97-AF65-F5344CB8AC3E}">
        <p14:creationId xmlns:p14="http://schemas.microsoft.com/office/powerpoint/2010/main" val="18080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Bormio_2023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26D49E-E37F-2249-8151-AC31A5FC67BE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78264" y="102393"/>
            <a:ext cx="61722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352B99"/>
                </a:solidFill>
                <a:latin typeface="Arial"/>
                <a:ea typeface="ＭＳ Ｐゴシック" charset="-128"/>
                <a:cs typeface="Arial"/>
              </a:rPr>
              <a:t>Topics</a:t>
            </a:r>
            <a:endParaRPr lang="en-US" sz="1800" b="1" dirty="0">
              <a:solidFill>
                <a:srgbClr val="352B99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379358" y="924620"/>
            <a:ext cx="70294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1650" dirty="0">
                <a:solidFill>
                  <a:srgbClr val="003300"/>
                </a:solidFill>
                <a:latin typeface="Arial"/>
                <a:cs typeface="Arial"/>
              </a:rPr>
              <a:t>Introduction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50" dirty="0">
                <a:solidFill>
                  <a:srgbClr val="0000FF"/>
                </a:solidFill>
                <a:latin typeface="Arial"/>
                <a:cs typeface="Arial"/>
              </a:rPr>
              <a:t>An analytical model for the thermalization of bosons and fermions</a:t>
            </a:r>
          </a:p>
          <a:p>
            <a:pPr marL="342900" indent="-342900"/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        2.1  Derivation of the nonlinear boson diffusion equation (NBDE)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        2.2  Exact solution of the nonlinear equation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FontTx/>
              <a:buAutoNum type="arabicPeriod" startAt="3"/>
            </a:pPr>
            <a:r>
              <a:rPr lang="en-US" sz="1650" dirty="0">
                <a:solidFill>
                  <a:srgbClr val="0000FF"/>
                </a:solidFill>
                <a:latin typeface="Arial"/>
                <a:cs typeface="Arial"/>
              </a:rPr>
              <a:t>Application to </a:t>
            </a:r>
            <a:r>
              <a:rPr lang="en-US" sz="1650" dirty="0">
                <a:solidFill>
                  <a:srgbClr val="008000"/>
                </a:solidFill>
                <a:latin typeface="Arial"/>
                <a:cs typeface="Arial"/>
              </a:rPr>
              <a:t>gluons</a:t>
            </a:r>
            <a:r>
              <a:rPr lang="en-US" sz="1650" dirty="0">
                <a:solidFill>
                  <a:srgbClr val="0000FF"/>
                </a:solidFill>
                <a:latin typeface="Arial"/>
                <a:cs typeface="Arial"/>
              </a:rPr>
              <a:t> at LHC energies</a:t>
            </a:r>
          </a:p>
          <a:p>
            <a:r>
              <a:rPr lang="en-US" sz="1013" dirty="0">
                <a:solidFill>
                  <a:srgbClr val="0000FF"/>
                </a:solidFill>
                <a:latin typeface="Arial"/>
                <a:cs typeface="Arial"/>
              </a:rPr>
              <a:t>         </a:t>
            </a:r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3.1 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via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inelastic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scattering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underoccupied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rgbClr val="0000FF"/>
                </a:solidFill>
                <a:latin typeface="Arial"/>
                <a:cs typeface="Arial"/>
              </a:rPr>
              <a:t>        3.2 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in an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overoccupied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;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gluon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condensation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       3.3 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Comparison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a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numerical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QCD-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based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Arial"/>
                <a:cs typeface="Arial"/>
              </a:rPr>
              <a:t>model</a:t>
            </a:r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0"/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4.   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Epilog: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Thermalization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condensate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formation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ultracold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Arial"/>
                <a:cs typeface="Arial"/>
              </a:rPr>
              <a:t>atoms</a:t>
            </a:r>
            <a:endParaRPr lang="de-DE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1650" dirty="0">
                <a:solidFill>
                  <a:srgbClr val="003300"/>
                </a:solidFill>
                <a:latin typeface="Arial"/>
                <a:cs typeface="Arial"/>
              </a:rPr>
              <a:t>5.   Summary and Conclusion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11961-21B7-B4E7-066D-E201755E86BC}"/>
              </a:ext>
            </a:extLst>
          </p:cNvPr>
          <p:cNvSpPr/>
          <p:nvPr/>
        </p:nvSpPr>
        <p:spPr>
          <a:xfrm>
            <a:off x="4479634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21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1D408-8264-2388-08CA-FB4D5044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Bormio_2023</a:t>
            </a:r>
            <a:endParaRPr lang="en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18807-82AF-3612-6FA8-E9A7154A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6FBA6-02A6-BD43-3BE6-8ACE0C17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26" y="-360096"/>
            <a:ext cx="9462739" cy="7097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31730-9970-674D-4D61-C678DBB8B583}"/>
              </a:ext>
            </a:extLst>
          </p:cNvPr>
          <p:cNvSpPr txBox="1"/>
          <p:nvPr/>
        </p:nvSpPr>
        <p:spPr>
          <a:xfrm>
            <a:off x="2914650" y="390301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Thank you for your attention ! 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11690-17F1-0C43-CF6C-69F53C101F5D}"/>
              </a:ext>
            </a:extLst>
          </p:cNvPr>
          <p:cNvSpPr txBox="1"/>
          <p:nvPr/>
        </p:nvSpPr>
        <p:spPr>
          <a:xfrm>
            <a:off x="7076457" y="4650269"/>
            <a:ext cx="4796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DE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DE" sz="1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Chibihi</a:t>
            </a:r>
            <a:endParaRPr lang="en-DE" sz="1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Bormio_2023</a:t>
            </a:r>
            <a:endParaRPr lang="en-US" dirty="0"/>
          </a:p>
        </p:txBody>
      </p:sp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204664" y="136083"/>
            <a:ext cx="8253536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Intro: Quark-gluon plasma (QGP) formation in RHI collisions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200150" y="843558"/>
            <a:ext cx="6800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ct val="20000"/>
              </a:spcBef>
            </a:pPr>
            <a:endParaRPr lang="en-US" sz="1800">
              <a:solidFill>
                <a:srgbClr val="003300"/>
              </a:solidFill>
              <a:latin typeface="Comic Sans MS" charset="0"/>
            </a:endParaRPr>
          </a:p>
        </p:txBody>
      </p:sp>
      <p:pic>
        <p:nvPicPr>
          <p:cNvPr id="5" name="Bild 4" descr="cern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4" y="2553020"/>
            <a:ext cx="3024336" cy="22682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886298" y="4777227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© CERN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3826" y="977414"/>
            <a:ext cx="38781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equilibration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time: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Gluons </a:t>
            </a: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de-DE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≈ 0.1 fm/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Valence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quarks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de-DE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≈ 1 fm/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Baryon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stopping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timescale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precondition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subsequent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de-DE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de-DE" sz="12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≈ 0.1 - 0.2 fm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Interaction (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freezeout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 time:</a:t>
            </a:r>
          </a:p>
          <a:p>
            <a:pPr marL="285750" indent="-285750">
              <a:buFont typeface="Symbol" pitchFamily="2" charset="2"/>
              <a:buChar char=" "/>
            </a:pPr>
            <a:r>
              <a:rPr lang="de-DE" sz="1200" dirty="0" err="1"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de-DE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≈ 5 - 8 fm/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Pb-Pb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@ LHC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 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 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hadrons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dirty="0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produced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phase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boundary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but heavy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quarks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quarkonia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emerge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initial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stages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2604E-11A3-2834-4674-4DF83DCC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7CED2-8A0B-3374-6172-2AF8BF05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95" y="605937"/>
            <a:ext cx="2299909" cy="1947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96A0D8-B413-3E6D-7AC1-0226A385E074}"/>
              </a:ext>
            </a:extLst>
          </p:cNvPr>
          <p:cNvSpPr txBox="1"/>
          <p:nvPr/>
        </p:nvSpPr>
        <p:spPr>
          <a:xfrm>
            <a:off x="7082724" y="1573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DE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re-equilibrium phase, </a:t>
            </a:r>
            <a:r>
              <a:rPr kumimoji="0" lang="en-DE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ymbol" pitchFamily="2" charset="2"/>
                <a:ea typeface="+mn-ea"/>
                <a:cs typeface="Arial" panose="020B0604020202020204" pitchFamily="34" charset="0"/>
              </a:rPr>
              <a:t>t</a:t>
            </a:r>
            <a:r>
              <a:rPr kumimoji="0" lang="en-DE" sz="10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</a:t>
            </a:r>
            <a:r>
              <a:rPr kumimoji="0" lang="en-DE" sz="1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 1 fm/c</a:t>
            </a:r>
            <a:endParaRPr kumimoji="0" lang="en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3447-7A95-6E35-B2B8-3284BC1239E9}"/>
              </a:ext>
            </a:extLst>
          </p:cNvPr>
          <p:cNvSpPr txBox="1"/>
          <p:nvPr/>
        </p:nvSpPr>
        <p:spPr>
          <a:xfrm>
            <a:off x="7607904" y="1981558"/>
            <a:ext cx="58273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B. Hippolyte</a:t>
            </a:r>
            <a:endParaRPr lang="en-DE" dirty="0"/>
          </a:p>
        </p:txBody>
      </p:sp>
      <p:cxnSp>
        <p:nvCxnSpPr>
          <p:cNvPr id="12" name="Gerade Verbindung mit Pfeil 10">
            <a:extLst>
              <a:ext uri="{FF2B5EF4-FFF2-40B4-BE49-F238E27FC236}">
                <a16:creationId xmlns:a16="http://schemas.microsoft.com/office/drawing/2014/main" id="{0986864A-8EE5-4A9A-9548-3E88D70C84A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94896" y="1758000"/>
            <a:ext cx="587828" cy="279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43">
              <a:defRPr/>
            </a:pP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43">
              <a:defRPr/>
            </a:pPr>
            <a:fld id="{EA94AB95-8F3C-E24E-9B4F-637DAC2C706F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43">
                <a:defRPr/>
              </a:pPr>
              <a:t>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83438" y="536528"/>
            <a:ext cx="7624220" cy="26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43">
              <a:defRPr/>
            </a:pP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Video: The </a:t>
            </a:r>
            <a:r>
              <a:rPr lang="de-DE" sz="111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fermionic</a:t>
            </a:r>
            <a:r>
              <a:rPr lang="de-DE" sz="111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solution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of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the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nonlinear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diffusion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equation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LHC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energies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with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antiparticle</a:t>
            </a:r>
            <a:r>
              <a:rPr lang="de-DE" sz="111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111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creation</a:t>
            </a:r>
            <a:endParaRPr lang="de-DE" sz="111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562225"/>
            <a:ext cx="66675" cy="95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52958" y="2434202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43">
              <a:defRPr/>
            </a:pP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(Analytical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agree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defTabSz="342943">
              <a:defRPr/>
            </a:pP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numerical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results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995548" y="811276"/>
            <a:ext cx="170431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43">
              <a:defRPr/>
            </a:pP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Antiparticle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creation</a:t>
            </a:r>
            <a:endParaRPr lang="de-DE" sz="13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47631" y="1106147"/>
            <a:ext cx="1962659" cy="92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43">
              <a:defRPr/>
            </a:pP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T= 510 MeV: initial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central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temperature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in a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central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√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de-DE" sz="1351" baseline="-25000" dirty="0" err="1">
                <a:solidFill>
                  <a:prstClr val="black"/>
                </a:solidFill>
                <a:latin typeface="Arial"/>
                <a:cs typeface="Arial"/>
              </a:rPr>
              <a:t>NN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= 5.02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TeV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Pb-Pb</a:t>
            </a: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collision</a:t>
            </a:r>
            <a:endParaRPr lang="de-DE" sz="13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955" y="1070739"/>
            <a:ext cx="5107868" cy="3426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mit Pfeil 13"/>
          <p:cNvCxnSpPr>
            <a:cxnSpLocks/>
            <a:stCxn id="19" idx="1"/>
          </p:cNvCxnSpPr>
          <p:nvPr/>
        </p:nvCxnSpPr>
        <p:spPr>
          <a:xfrm flipH="1">
            <a:off x="2899390" y="961381"/>
            <a:ext cx="1096158" cy="789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957065" y="2784003"/>
            <a:ext cx="915635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43">
              <a:defRPr/>
            </a:pPr>
            <a:r>
              <a:rPr lang="de-DE" sz="1351" dirty="0">
                <a:solidFill>
                  <a:prstClr val="black"/>
                </a:solidFill>
                <a:latin typeface="Arial"/>
                <a:cs typeface="Arial"/>
              </a:rPr>
              <a:t>Dirac </a:t>
            </a:r>
            <a:r>
              <a:rPr lang="de-DE" sz="1351" dirty="0" err="1">
                <a:solidFill>
                  <a:prstClr val="black"/>
                </a:solidFill>
                <a:latin typeface="Arial"/>
                <a:cs typeface="Arial"/>
              </a:rPr>
              <a:t>sea</a:t>
            </a:r>
            <a:endParaRPr lang="de-DE" sz="13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6103" y="4693429"/>
            <a:ext cx="504657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43">
              <a:defRPr/>
            </a:pP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The total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particle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number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particles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+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antiparticles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35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351" dirty="0" err="1">
                <a:solidFill>
                  <a:srgbClr val="000090"/>
                </a:solidFill>
                <a:latin typeface="Arial"/>
                <a:cs typeface="Arial"/>
              </a:rPr>
              <a:t>conserved</a:t>
            </a:r>
            <a:endParaRPr lang="de-DE" sz="13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F8A4E-8B59-FE5C-68E9-D59D3A704D57}"/>
              </a:ext>
            </a:extLst>
          </p:cNvPr>
          <p:cNvSpPr txBox="1"/>
          <p:nvPr/>
        </p:nvSpPr>
        <p:spPr>
          <a:xfrm>
            <a:off x="1982472" y="149861"/>
            <a:ext cx="4570486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Fast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thermalization</a:t>
            </a:r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of</a:t>
            </a:r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valence</a:t>
            </a:r>
            <a:r>
              <a:rPr lang="de-DE" sz="1588" dirty="0">
                <a:solidFill>
                  <a:srgbClr val="060FD3"/>
                </a:solidFill>
                <a:latin typeface="Arial"/>
                <a:cs typeface="Arial"/>
              </a:rPr>
              <a:t> </a:t>
            </a:r>
            <a:r>
              <a:rPr lang="de-DE" sz="1588" dirty="0" err="1">
                <a:solidFill>
                  <a:srgbClr val="060FD3"/>
                </a:solidFill>
                <a:latin typeface="Arial"/>
                <a:cs typeface="Arial"/>
              </a:rPr>
              <a:t>quarks</a:t>
            </a:r>
            <a:endParaRPr lang="de-DE" sz="1111" dirty="0">
              <a:solidFill>
                <a:srgbClr val="060FD3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AE905-CFA3-DDD7-4B6C-622B34A12176}"/>
              </a:ext>
            </a:extLst>
          </p:cNvPr>
          <p:cNvSpPr txBox="1"/>
          <p:nvPr/>
        </p:nvSpPr>
        <p:spPr>
          <a:xfrm>
            <a:off x="6400801" y="3893677"/>
            <a:ext cx="4572000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08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 b="1" dirty="0">
                <a:solidFill>
                  <a:prstClr val="black"/>
                </a:solidFill>
                <a:latin typeface="Calibri"/>
              </a:rPr>
              <a:t>T. Bartsch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GW, Ann. Phys. </a:t>
            </a:r>
            <a:r>
              <a:rPr lang="en-US" sz="1051" b="1" dirty="0">
                <a:solidFill>
                  <a:prstClr val="black"/>
                </a:solidFill>
                <a:latin typeface="Calibri"/>
              </a:rPr>
              <a:t>400, 21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(2019)</a:t>
            </a:r>
          </a:p>
          <a:p>
            <a:pPr marL="0" marR="0" lvl="0" indent="0" algn="l" defTabSz="408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 b="1" dirty="0">
                <a:solidFill>
                  <a:prstClr val="black"/>
                </a:solidFill>
                <a:latin typeface="Calibri"/>
              </a:rPr>
              <a:t>Based on GW, PRL 48, 1004 (1982)</a:t>
            </a:r>
            <a:endParaRPr kumimoji="0" lang="en-US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54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58050" y="4531883"/>
            <a:ext cx="1600200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1"/>
          <p:cNvSpPr txBox="1">
            <a:spLocks/>
          </p:cNvSpPr>
          <p:nvPr/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dirty="0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057900" y="476726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dirty="0"/>
          </a:p>
        </p:txBody>
      </p:sp>
      <p:sp>
        <p:nvSpPr>
          <p:cNvPr id="6" name="Rechteck 5"/>
          <p:cNvSpPr/>
          <p:nvPr/>
        </p:nvSpPr>
        <p:spPr>
          <a:xfrm>
            <a:off x="1238071" y="126726"/>
            <a:ext cx="6833896" cy="163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de-DE" b="1" dirty="0">
                <a:solidFill>
                  <a:srgbClr val="0000FF"/>
                </a:solidFill>
              </a:rPr>
              <a:t>        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en-US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/>
                <a:cs typeface="Arial"/>
              </a:rPr>
              <a:t>          </a:t>
            </a:r>
          </a:p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2.1 Derivation of the nonlinear diffusion equation</a:t>
            </a:r>
          </a:p>
          <a:p>
            <a:pPr marL="342892" indent="-342892">
              <a:lnSpc>
                <a:spcPct val="150000"/>
              </a:lnSpc>
              <a:spcBef>
                <a:spcPts val="45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Quantum Boltzmann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collision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bosons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fermions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ergodic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0874"/>
            <a:ext cx="3975099" cy="248814"/>
          </a:xfrm>
          <a:prstGeom prst="rect">
            <a:avLst/>
          </a:prstGeom>
        </p:spPr>
      </p:pic>
      <p:pic>
        <p:nvPicPr>
          <p:cNvPr id="9" name="Bild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44096"/>
            <a:ext cx="4165600" cy="5067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75511" y="4319152"/>
            <a:ext cx="480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Bose-Einstein/ Fermi-Dirac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stationary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solutions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7352" y="1770487"/>
            <a:ext cx="5168495" cy="1078230"/>
          </a:xfrm>
          <a:prstGeom prst="rect">
            <a:avLst/>
          </a:prstGeom>
          <a:solidFill>
            <a:schemeClr val="tx2">
              <a:lumMod val="40000"/>
              <a:lumOff val="60000"/>
              <a:alpha val="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4" name="Bild 13" descr="frac_partial_n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1" y="1800355"/>
            <a:ext cx="6349418" cy="1008775"/>
          </a:xfrm>
          <a:prstGeom prst="rect">
            <a:avLst/>
          </a:prstGeom>
        </p:spPr>
      </p:pic>
      <p:pic>
        <p:nvPicPr>
          <p:cNvPr id="24" name="Bild 23" descr="n_text_eq^pm_(_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01" y="4563466"/>
            <a:ext cx="2135483" cy="484521"/>
          </a:xfrm>
          <a:prstGeom prst="rect">
            <a:avLst/>
          </a:prstGeom>
        </p:spPr>
      </p:pic>
      <p:pic>
        <p:nvPicPr>
          <p:cNvPr id="10" name="Bild 9" descr="$n_j^pm_equiv_n^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32" y="4001958"/>
            <a:ext cx="5047538" cy="2584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D77F1-22F9-8246-8A63-BAA69E04D8CA}"/>
              </a:ext>
            </a:extLst>
          </p:cNvPr>
          <p:cNvSpPr/>
          <p:nvPr/>
        </p:nvSpPr>
        <p:spPr>
          <a:xfrm>
            <a:off x="7372350" y="1680617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013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7BFA4-6DC8-5606-2CA5-35871A9F9B12}"/>
              </a:ext>
            </a:extLst>
          </p:cNvPr>
          <p:cNvSpPr txBox="1"/>
          <p:nvPr/>
        </p:nvSpPr>
        <p:spPr>
          <a:xfrm>
            <a:off x="6706227" y="2619849"/>
            <a:ext cx="2307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Here: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elastic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kernel</a:t>
            </a:r>
            <a:endParaRPr lang="en-DE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77133E-5A77-6CF4-1ECF-877C59AA3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511" y="605945"/>
            <a:ext cx="2939519" cy="554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A6F92-C5C3-FD2D-5C05-BEF358F4A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5153" y="607183"/>
            <a:ext cx="2605694" cy="39651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B8F7018-85A7-49F4-0DE9-7E91A3214943}"/>
              </a:ext>
            </a:extLst>
          </p:cNvPr>
          <p:cNvSpPr/>
          <p:nvPr/>
        </p:nvSpPr>
        <p:spPr>
          <a:xfrm>
            <a:off x="7711155" y="3394702"/>
            <a:ext cx="298132" cy="3274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35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C416A-69CE-2AC0-1D16-E959557D8AFF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7965626" y="3674220"/>
            <a:ext cx="219844" cy="4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DCE05B-B5A4-784C-2B1D-4B28A03F64E1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7965626" y="3119932"/>
            <a:ext cx="286583" cy="322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5E0C06-8318-A09F-C4F0-651CC407C6F4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7534971" y="3674220"/>
            <a:ext cx="219844" cy="424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1B1D58-BB62-33DE-03C7-538D0CB100B7}"/>
              </a:ext>
            </a:extLst>
          </p:cNvPr>
          <p:cNvCxnSpPr>
            <a:cxnSpLocks/>
          </p:cNvCxnSpPr>
          <p:nvPr/>
        </p:nvCxnSpPr>
        <p:spPr>
          <a:xfrm>
            <a:off x="7438292" y="3114447"/>
            <a:ext cx="272862" cy="308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C75795-3697-9FF2-376C-B305CFD1855A}"/>
              </a:ext>
            </a:extLst>
          </p:cNvPr>
          <p:cNvSpPr txBox="1"/>
          <p:nvPr/>
        </p:nvSpPr>
        <p:spPr>
          <a:xfrm>
            <a:off x="7372350" y="419016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CABA3-3E0E-C8CB-28F4-8FF805A11A70}"/>
              </a:ext>
            </a:extLst>
          </p:cNvPr>
          <p:cNvSpPr txBox="1"/>
          <p:nvPr/>
        </p:nvSpPr>
        <p:spPr>
          <a:xfrm>
            <a:off x="8139077" y="417689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15B623-17E4-1AAF-1BEE-08682769C109}"/>
              </a:ext>
            </a:extLst>
          </p:cNvPr>
          <p:cNvSpPr txBox="1"/>
          <p:nvPr/>
        </p:nvSpPr>
        <p:spPr>
          <a:xfrm>
            <a:off x="7183821" y="298437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32AB3-DECD-443D-83D5-D1A3FBC9BAEB}"/>
              </a:ext>
            </a:extLst>
          </p:cNvPr>
          <p:cNvSpPr txBox="1"/>
          <p:nvPr/>
        </p:nvSpPr>
        <p:spPr>
          <a:xfrm>
            <a:off x="8365341" y="298143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A8F13E-CD46-0579-346D-6B37222C18D2}"/>
              </a:ext>
            </a:extLst>
          </p:cNvPr>
          <p:cNvSpPr txBox="1"/>
          <p:nvPr/>
        </p:nvSpPr>
        <p:spPr>
          <a:xfrm>
            <a:off x="7993759" y="3457730"/>
            <a:ext cx="7441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350" dirty="0"/>
              <a:t>&lt;V</a:t>
            </a:r>
            <a:r>
              <a:rPr lang="en-DE" sz="1350" baseline="30000" dirty="0"/>
              <a:t>2</a:t>
            </a:r>
            <a:r>
              <a:rPr lang="en-DE" sz="1350" baseline="-25000" dirty="0"/>
              <a:t>1234</a:t>
            </a:r>
            <a:r>
              <a:rPr lang="en-DE" sz="135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0136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Bormio_2023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536701" y="546100"/>
            <a:ext cx="5731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Write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 form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 Master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(ME)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gain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-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loss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78001" y="1682751"/>
            <a:ext cx="2165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</a:rPr>
              <a:t>with</a:t>
            </a:r>
            <a:r>
              <a:rPr lang="de-DE" sz="1200" dirty="0">
                <a:solidFill>
                  <a:srgbClr val="000090"/>
                </a:solidFill>
              </a:rPr>
              <a:t> </a:t>
            </a:r>
            <a:r>
              <a:rPr lang="de-DE" sz="1200" dirty="0" err="1">
                <a:solidFill>
                  <a:srgbClr val="000090"/>
                </a:solidFill>
              </a:rPr>
              <a:t>the</a:t>
            </a:r>
            <a:r>
              <a:rPr lang="de-DE" sz="1200" dirty="0">
                <a:solidFill>
                  <a:srgbClr val="000090"/>
                </a:solidFill>
              </a:rPr>
              <a:t> </a:t>
            </a:r>
            <a:r>
              <a:rPr lang="de-DE" sz="1200" dirty="0" err="1">
                <a:solidFill>
                  <a:srgbClr val="000090"/>
                </a:solidFill>
              </a:rPr>
              <a:t>transition</a:t>
            </a:r>
            <a:r>
              <a:rPr lang="de-DE" sz="1200" dirty="0">
                <a:solidFill>
                  <a:srgbClr val="000090"/>
                </a:solidFill>
              </a:rPr>
              <a:t> </a:t>
            </a:r>
            <a:r>
              <a:rPr lang="de-DE" sz="1200" dirty="0" err="1">
                <a:solidFill>
                  <a:srgbClr val="000090"/>
                </a:solidFill>
              </a:rPr>
              <a:t>probability</a:t>
            </a:r>
            <a:r>
              <a:rPr lang="de-DE" sz="1200" dirty="0">
                <a:solidFill>
                  <a:srgbClr val="000090"/>
                </a:solidFill>
              </a:rPr>
              <a:t> ( 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79" y="1713838"/>
            <a:ext cx="514350" cy="24202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29095" y="1692788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accordingly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78001" y="2575700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Introduce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density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states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lang="de-DE" sz="1200" baseline="-25000" dirty="0" err="1">
                <a:solidFill>
                  <a:srgbClr val="000090"/>
                </a:solidFill>
                <a:latin typeface="Arial"/>
                <a:cs typeface="Arial"/>
              </a:rPr>
              <a:t>j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=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 err="1">
                <a:solidFill>
                  <a:srgbClr val="000090"/>
                </a:solidFill>
                <a:latin typeface="Arial"/>
                <a:cs typeface="Arial"/>
              </a:rPr>
              <a:t>j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);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omit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013" dirty="0">
                <a:solidFill>
                  <a:srgbClr val="000090"/>
                </a:solidFill>
                <a:latin typeface="Arial"/>
                <a:cs typeface="Arial"/>
              </a:rPr>
              <a:t>± 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50" y="3073400"/>
            <a:ext cx="2714625" cy="2667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929692" y="3983762"/>
            <a:ext cx="162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W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peaked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1</a:t>
            </a:r>
            <a:r>
              <a:rPr lang="de-DE" sz="1200" dirty="0">
                <a:solidFill>
                  <a:srgbClr val="000090"/>
                </a:solidFill>
              </a:rPr>
              <a:t> =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37450" y="3977502"/>
            <a:ext cx="395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.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Obtain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approximation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ME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through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 Taylor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875391" y="4256902"/>
            <a:ext cx="4004622" cy="432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expansion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n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g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around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1</a:t>
            </a:r>
            <a:r>
              <a:rPr lang="de-DE" sz="1200" dirty="0">
                <a:solidFill>
                  <a:srgbClr val="000090"/>
                </a:solidFill>
              </a:rPr>
              <a:t> = 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</a:rPr>
              <a:t>4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second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order</a:t>
            </a:r>
            <a:r>
              <a:rPr lang="de-DE" sz="1013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de-DE" sz="1013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3505200"/>
            <a:ext cx="3314700" cy="2667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44178" y="156900"/>
            <a:ext cx="3421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D29C6"/>
                </a:solidFill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  <a:latin typeface="Arial"/>
                <a:cs typeface="Arial"/>
              </a:rPr>
              <a:t>Derivation of the nonlinear equation</a:t>
            </a:r>
            <a:endParaRPr lang="de-DE" sz="1600" dirty="0">
              <a:solidFill>
                <a:srgbClr val="1D29C6"/>
              </a:solidFill>
              <a:effectLst>
                <a:outerShdw blurRad="50800" dist="38100" dir="2700000" algn="tl" rotWithShape="0">
                  <a:srgbClr val="3366FF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90981" y="966053"/>
            <a:ext cx="4918076" cy="664349"/>
          </a:xfrm>
          <a:prstGeom prst="rect">
            <a:avLst/>
          </a:prstGeom>
          <a:solidFill>
            <a:schemeClr val="tx2">
              <a:lumMod val="40000"/>
              <a:lumOff val="60000"/>
              <a:alpha val="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3" name="Bild 12" descr="frac_partial_n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90" y="1006519"/>
            <a:ext cx="4781611" cy="608783"/>
          </a:xfrm>
          <a:prstGeom prst="rect">
            <a:avLst/>
          </a:prstGeom>
        </p:spPr>
      </p:pic>
      <p:pic>
        <p:nvPicPr>
          <p:cNvPr id="15" name="Bild 14" descr="W^pm_4_rightarr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91" y="2096329"/>
            <a:ext cx="5676900" cy="5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33161-9D28-5D5D-836B-18C3FBC8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290191" y="4315877"/>
            <a:ext cx="1600200" cy="273844"/>
          </a:xfrm>
        </p:spPr>
        <p:txBody>
          <a:bodyPr/>
          <a:lstStyle/>
          <a:p>
            <a:fld id="{EA94AB95-8F3C-E24E-9B4F-637DAC2C706F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53060" y="434393"/>
            <a:ext cx="568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Introduce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transport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coefficients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via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moments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transition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probability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(x=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de-DE" sz="1200" dirty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3061" y="1486293"/>
            <a:ext cx="523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arrive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partial differential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occupation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numbers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34216" y="2778966"/>
            <a:ext cx="5393721" cy="1171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Dissipative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effects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expressed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through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drift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       , , diffusive 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effects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through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term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limit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constant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transport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coefficients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diffusion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occupation-number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bosons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/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fermions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becomes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de-DE" sz="1013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93" y="2807498"/>
            <a:ext cx="514350" cy="24765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88" y="2995893"/>
            <a:ext cx="638175" cy="21907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552700" y="4011161"/>
            <a:ext cx="3784600" cy="685800"/>
          </a:xfrm>
          <a:prstGeom prst="rect">
            <a:avLst/>
          </a:prstGeom>
          <a:solidFill>
            <a:schemeClr val="tx2">
              <a:lumMod val="40000"/>
              <a:lumOff val="60000"/>
              <a:alpha val="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4" name="Bild 13" descr="D^pm(_epsilon_1,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854325"/>
            <a:ext cx="5667891" cy="470020"/>
          </a:xfrm>
          <a:prstGeom prst="rect">
            <a:avLst/>
          </a:prstGeom>
        </p:spPr>
      </p:pic>
      <p:pic>
        <p:nvPicPr>
          <p:cNvPr id="15" name="Bild 14" descr="$n^pm_equiv_n^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1" y="1701032"/>
            <a:ext cx="2622550" cy="233749"/>
          </a:xfrm>
          <a:prstGeom prst="rect">
            <a:avLst/>
          </a:prstGeom>
        </p:spPr>
      </p:pic>
      <p:pic>
        <p:nvPicPr>
          <p:cNvPr id="18" name="Bild 17" descr="frac_partial_n^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3" y="4026341"/>
            <a:ext cx="3600128" cy="563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03252-19C5-4A4A-AB8F-6B60F5DD9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947" y="2111618"/>
            <a:ext cx="4862344" cy="5994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42DFEC-F159-D641-8342-A258E27657A7}"/>
              </a:ext>
            </a:extLst>
          </p:cNvPr>
          <p:cNvSpPr txBox="1"/>
          <p:nvPr/>
        </p:nvSpPr>
        <p:spPr>
          <a:xfrm>
            <a:off x="845783" y="4794886"/>
            <a:ext cx="4573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GW,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Physica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A 499, 1 (2018); A 597, 127299 (2022)</a:t>
            </a: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D6E5182-8A08-E777-182C-8F2AD32E2FBA}"/>
              </a:ext>
            </a:extLst>
          </p:cNvPr>
          <p:cNvSpPr/>
          <p:nvPr/>
        </p:nvSpPr>
        <p:spPr>
          <a:xfrm>
            <a:off x="2031319" y="2079199"/>
            <a:ext cx="5058972" cy="685800"/>
          </a:xfrm>
          <a:prstGeom prst="rect">
            <a:avLst/>
          </a:prstGeom>
          <a:solidFill>
            <a:schemeClr val="tx2">
              <a:lumMod val="40000"/>
              <a:lumOff val="60000"/>
              <a:alpha val="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161833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340803" y="4767263"/>
            <a:ext cx="1911350" cy="427756"/>
          </a:xfrm>
        </p:spPr>
        <p:txBody>
          <a:bodyPr/>
          <a:lstStyle/>
          <a:p>
            <a:pPr lvl="0" algn="l"/>
            <a:r>
              <a:rPr lang="de-DE"/>
              <a:t>Bormio_2023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01801" y="571501"/>
            <a:ext cx="530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Bose-Einstein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lang="de-DE" sz="1200" dirty="0">
                <a:solidFill>
                  <a:srgbClr val="FF0000"/>
                </a:solidFill>
                <a:latin typeface="Arial"/>
                <a:cs typeface="Arial"/>
              </a:rPr>
              <a:t>Fermi-Dirac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distributions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de-DE" sz="1200" baseline="30000" dirty="0" err="1">
                <a:solidFill>
                  <a:srgbClr val="000090"/>
                </a:solidFill>
                <a:latin typeface="Arial"/>
                <a:cs typeface="Arial"/>
              </a:rPr>
              <a:t>±</a:t>
            </a:r>
            <a:r>
              <a:rPr lang="de-DE" sz="1200" baseline="-25000" dirty="0" err="1">
                <a:solidFill>
                  <a:srgbClr val="000090"/>
                </a:solidFill>
                <a:latin typeface="Arial"/>
                <a:cs typeface="Arial"/>
              </a:rPr>
              <a:t>eq</a:t>
            </a:r>
            <a:r>
              <a:rPr lang="de-DE" sz="1200" baseline="-25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stationary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equilibrium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temperature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193800"/>
            <a:ext cx="2162175" cy="2571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55468" y="1672960"/>
            <a:ext cx="55354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 err="1">
                <a:solidFill>
                  <a:srgbClr val="008000"/>
                </a:solidFill>
                <a:latin typeface="Arial"/>
                <a:cs typeface="Arial"/>
              </a:rPr>
              <a:t>Thermalization</a:t>
            </a:r>
            <a:r>
              <a:rPr lang="de-DE" sz="1200" u="sng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200" u="sng" dirty="0" err="1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lang="de-DE" sz="1200" u="sng" dirty="0">
                <a:solidFill>
                  <a:srgbClr val="008000"/>
                </a:solidFill>
                <a:latin typeface="Arial"/>
                <a:cs typeface="Arial"/>
              </a:rPr>
              <a:t> 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: </a:t>
            </a: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Through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elastic</a:t>
            </a:r>
            <a:r>
              <a:rPr lang="de-DE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evolution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can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push a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fraction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particles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from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thermal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cloud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condensate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overoccupied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condensate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underoccupied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).</a:t>
            </a:r>
          </a:p>
          <a:p>
            <a:pPr marL="171450" indent="-171450">
              <a:buFont typeface="Wingdings" pitchFamily="2" charset="2"/>
              <a:buChar char="Ø"/>
            </a:pP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Inelastic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thermalize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system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condensate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 This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process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appears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faster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, so BEC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formation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unlikely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  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relativistic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heavy-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inelastic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collisions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predominant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nonlinear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boson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diffusion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B050"/>
                </a:solidFill>
                <a:latin typeface="Arial"/>
                <a:cs typeface="Arial"/>
              </a:rPr>
              <a:t>equation</a:t>
            </a:r>
            <a:r>
              <a:rPr lang="de-DE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(NBDE)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properly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accounts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endParaRPr lang="de-DE" sz="12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thermalization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both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cases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provided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boundary</a:t>
            </a: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condition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de-DE" sz="1200" dirty="0" err="1">
                <a:solidFill>
                  <a:srgbClr val="000090"/>
                </a:solidFill>
                <a:latin typeface="Symbol" pitchFamily="2" charset="2"/>
                <a:cs typeface="Arial"/>
              </a:rPr>
              <a:t>e</a:t>
            </a:r>
            <a:r>
              <a:rPr lang="de-DE" sz="1200" dirty="0">
                <a:solidFill>
                  <a:srgbClr val="000090"/>
                </a:solidFill>
                <a:latin typeface="Symbol" pitchFamily="2" charset="2"/>
                <a:cs typeface="Arial"/>
              </a:rPr>
              <a:t> = m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DE" sz="1200" b="0" i="0" u="none" strike="noStrike" dirty="0">
                <a:solidFill>
                  <a:srgbClr val="000000"/>
                </a:solidFill>
                <a:effectLst/>
                <a:latin typeface="Segoe UI" panose="020F0502020204030204" pitchFamily="34" charset="0"/>
              </a:rPr>
              <a:t>≤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0)</a:t>
            </a:r>
            <a:r>
              <a:rPr lang="en-DE" sz="1200" dirty="0"/>
              <a:t> →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DE" sz="1200" dirty="0"/>
              <a:t>∞</a:t>
            </a:r>
          </a:p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at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singularity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introduced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FE94A-4B63-9259-6042-5EF601BE98B9}"/>
              </a:ext>
            </a:extLst>
          </p:cNvPr>
          <p:cNvSpPr txBox="1"/>
          <p:nvPr/>
        </p:nvSpPr>
        <p:spPr>
          <a:xfrm>
            <a:off x="5132106" y="1158587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latin typeface="Arial" panose="020B0604020202020204" pitchFamily="34" charset="0"/>
                <a:cs typeface="Arial" panose="020B0604020202020204" pitchFamily="34" charset="0"/>
              </a:rPr>
              <a:t>Fluctuation-dissipation relation (FDR)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6243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Bormio_2023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AB95-8F3C-E24E-9B4F-637DAC2C706F}" type="slidenum">
              <a:rPr lang="de-DE" smtClean="0"/>
              <a:t>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889151" y="219387"/>
            <a:ext cx="4118435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1D29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Exact solution of the nonlinear equation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5712" y="783473"/>
            <a:ext cx="686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solution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NBDE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massless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gluons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Symbol" pitchFamily="2" charset="2"/>
                <a:cs typeface="Arial"/>
              </a:rPr>
              <a:t>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=p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can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written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logarithmic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derivative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90469" y="1609805"/>
            <a:ext cx="2845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time-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dependent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partition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function</a:t>
            </a:r>
            <a:endParaRPr lang="de-DE" sz="1200" dirty="0"/>
          </a:p>
        </p:txBody>
      </p:sp>
      <p:sp>
        <p:nvSpPr>
          <p:cNvPr id="10" name="Rechteck 9"/>
          <p:cNvSpPr/>
          <p:nvPr/>
        </p:nvSpPr>
        <p:spPr>
          <a:xfrm>
            <a:off x="1412009" y="2387601"/>
            <a:ext cx="5769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which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an integral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over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Green’s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G (p, x, t)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linear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diﬀusion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equation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1412009" y="3380380"/>
            <a:ext cx="5452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and an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exponential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that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contains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an integral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over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/>
                <a:cs typeface="Arial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/>
                <a:cs typeface="Arial"/>
              </a:rPr>
              <a:t>conditions</a:t>
            </a:r>
            <a:endParaRPr lang="de-DE" sz="1200" dirty="0"/>
          </a:p>
        </p:txBody>
      </p:sp>
      <p:sp>
        <p:nvSpPr>
          <p:cNvPr id="14" name="Rechteck 13"/>
          <p:cNvSpPr/>
          <p:nvPr/>
        </p:nvSpPr>
        <p:spPr>
          <a:xfrm>
            <a:off x="1390468" y="4249793"/>
            <a:ext cx="6856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A</a:t>
            </a:r>
            <a:r>
              <a:rPr lang="de-DE" sz="1200" baseline="-25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 =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∫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indeﬁnite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aseline="-25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logarithmic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derivative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2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601F0-11AA-1F47-AC13-A16F9105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17" y="1124551"/>
            <a:ext cx="3794438" cy="464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46BB95-AD63-1E4D-92DD-EB7C03B7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67" y="1624029"/>
            <a:ext cx="617678" cy="23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609AA2-4D76-8548-8FE3-6E0512FB6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14" y="1906644"/>
            <a:ext cx="2464475" cy="541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79B961-3BBF-9B40-B519-1A45C4EB3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816" y="2751280"/>
            <a:ext cx="2884487" cy="531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C09271-75A7-5548-A536-96D4DA9D8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322" y="3696970"/>
            <a:ext cx="2625475" cy="555844"/>
          </a:xfrm>
          <a:prstGeom prst="rect">
            <a:avLst/>
          </a:prstGeom>
        </p:spPr>
      </p:pic>
      <p:sp>
        <p:nvSpPr>
          <p:cNvPr id="22" name="Rechteck 14">
            <a:extLst>
              <a:ext uri="{FF2B5EF4-FFF2-40B4-BE49-F238E27FC236}">
                <a16:creationId xmlns:a16="http://schemas.microsoft.com/office/drawing/2014/main" id="{F249CA51-F301-5441-81B2-786FE0016EDA}"/>
              </a:ext>
            </a:extLst>
          </p:cNvPr>
          <p:cNvSpPr/>
          <p:nvPr/>
        </p:nvSpPr>
        <p:spPr>
          <a:xfrm>
            <a:off x="2387018" y="2751280"/>
            <a:ext cx="3086100" cy="52712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3" name="Rechteck 14">
            <a:extLst>
              <a:ext uri="{FF2B5EF4-FFF2-40B4-BE49-F238E27FC236}">
                <a16:creationId xmlns:a16="http://schemas.microsoft.com/office/drawing/2014/main" id="{B8894227-BEE9-2E4A-AFB5-0FB4CCBF17C8}"/>
              </a:ext>
            </a:extLst>
          </p:cNvPr>
          <p:cNvSpPr/>
          <p:nvPr/>
        </p:nvSpPr>
        <p:spPr>
          <a:xfrm>
            <a:off x="2357807" y="1090447"/>
            <a:ext cx="3852858" cy="52712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417787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3228</TotalTime>
  <Words>2279</Words>
  <Application>Microsoft Macintosh PowerPoint</Application>
  <PresentationFormat>On-screen Show (16:9)</PresentationFormat>
  <Paragraphs>260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Apple Chancery</vt:lpstr>
      <vt:lpstr>Arial</vt:lpstr>
      <vt:lpstr>Calibri</vt:lpstr>
      <vt:lpstr>Calibri Light</vt:lpstr>
      <vt:lpstr>Comic Sans MS</vt:lpstr>
      <vt:lpstr>Segoe UI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211</cp:revision>
  <cp:lastPrinted>2022-11-06T09:49:19Z</cp:lastPrinted>
  <dcterms:created xsi:type="dcterms:W3CDTF">2022-01-10T14:57:23Z</dcterms:created>
  <dcterms:modified xsi:type="dcterms:W3CDTF">2023-01-26T23:08:43Z</dcterms:modified>
</cp:coreProperties>
</file>