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7" r:id="rId3"/>
    <p:sldId id="328" r:id="rId4"/>
    <p:sldId id="332" r:id="rId5"/>
    <p:sldId id="333" r:id="rId6"/>
    <p:sldId id="335" r:id="rId7"/>
    <p:sldId id="330" r:id="rId8"/>
    <p:sldId id="344" r:id="rId9"/>
    <p:sldId id="334" r:id="rId10"/>
    <p:sldId id="331" r:id="rId11"/>
    <p:sldId id="336" r:id="rId12"/>
    <p:sldId id="339" r:id="rId13"/>
    <p:sldId id="337" r:id="rId14"/>
    <p:sldId id="341" r:id="rId15"/>
    <p:sldId id="342" r:id="rId16"/>
    <p:sldId id="343" r:id="rId17"/>
    <p:sldId id="340" r:id="rId18"/>
    <p:sldId id="329" r:id="rId19"/>
    <p:sldId id="346" r:id="rId20"/>
    <p:sldId id="348" r:id="rId21"/>
    <p:sldId id="353" r:id="rId22"/>
    <p:sldId id="347" r:id="rId23"/>
    <p:sldId id="349" r:id="rId24"/>
    <p:sldId id="350" r:id="rId25"/>
    <p:sldId id="3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C23"/>
    <a:srgbClr val="00008B"/>
    <a:srgbClr val="FF0000"/>
    <a:srgbClr val="0000FF"/>
    <a:srgbClr val="FFA500"/>
    <a:srgbClr val="8B0000"/>
    <a:srgbClr val="FF7F0E"/>
    <a:srgbClr val="100FFD"/>
    <a:srgbClr val="6666B9"/>
    <a:srgbClr val="999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0489C0-BF29-4DC7-ABEC-24142D8D5B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41ED6-FC35-49D2-95CB-949D71567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73DFA-4A96-4719-8052-7C9748EF5BD9}" type="datetimeFigureOut">
              <a:rPr lang="en-CA" smtClean="0"/>
              <a:t>2021-05-27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7FDDB-963F-4AC2-8AD4-56A2DEECE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E0268-43D9-45A8-A6B1-CF38413BB6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B091-3101-487B-8525-084BED5523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85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306F-45EC-46EC-B4BE-6059F9B46C1B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DA91A-D14F-4537-BB97-C858DF4B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008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7288046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7297132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E313D-67D9-41AC-86EB-56703FCAB07A}"/>
              </a:ext>
            </a:extLst>
          </p:cNvPr>
          <p:cNvSpPr/>
          <p:nvPr userDrawn="1"/>
        </p:nvSpPr>
        <p:spPr>
          <a:xfrm>
            <a:off x="0" y="4579768"/>
            <a:ext cx="838200" cy="1450800"/>
          </a:xfrm>
          <a:prstGeom prst="rect">
            <a:avLst/>
          </a:prstGeom>
          <a:solidFill>
            <a:srgbClr val="00008B"/>
          </a:solidFill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59B9-723B-4918-A022-4BDC36FEA8A1}"/>
              </a:ext>
            </a:extLst>
          </p:cNvPr>
          <p:cNvSpPr txBox="1"/>
          <p:nvPr userDrawn="1"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Solution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452D3-D76E-4F00-9E89-134FCF5E4E1A}"/>
              </a:ext>
            </a:extLst>
          </p:cNvPr>
          <p:cNvSpPr txBox="1"/>
          <p:nvPr userDrawn="1"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Solution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ED7A4-63FC-4FC8-B511-2F836F8B4C58}"/>
              </a:ext>
            </a:extLst>
          </p:cNvPr>
          <p:cNvSpPr txBox="1"/>
          <p:nvPr userDrawn="1"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Tests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89849-E05E-406A-8B87-840D01C3E0E1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1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7288046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7297132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E313D-67D9-41AC-86EB-56703FCAB07A}"/>
              </a:ext>
            </a:extLst>
          </p:cNvPr>
          <p:cNvSpPr/>
          <p:nvPr userDrawn="1"/>
        </p:nvSpPr>
        <p:spPr>
          <a:xfrm>
            <a:off x="0" y="4579768"/>
            <a:ext cx="838200" cy="1450800"/>
          </a:xfrm>
          <a:prstGeom prst="rect">
            <a:avLst/>
          </a:prstGeom>
          <a:solidFill>
            <a:srgbClr val="00008B"/>
          </a:solidFill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59B9-723B-4918-A022-4BDC36FEA8A1}"/>
              </a:ext>
            </a:extLst>
          </p:cNvPr>
          <p:cNvSpPr txBox="1"/>
          <p:nvPr userDrawn="1"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452D3-D76E-4F00-9E89-134FCF5E4E1A}"/>
              </a:ext>
            </a:extLst>
          </p:cNvPr>
          <p:cNvSpPr txBox="1"/>
          <p:nvPr userDrawn="1"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Method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89849-E05E-406A-8B87-840D01C3E0E1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AABB6A-D96E-4809-8566-E525F1012E37}"/>
              </a:ext>
            </a:extLst>
          </p:cNvPr>
          <p:cNvSpPr txBox="1"/>
          <p:nvPr userDrawn="1"/>
        </p:nvSpPr>
        <p:spPr>
          <a:xfrm rot="16200000">
            <a:off x="-126477" y="5114861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22299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7288046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7297132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59B9-723B-4918-A022-4BDC36FEA8A1}"/>
              </a:ext>
            </a:extLst>
          </p:cNvPr>
          <p:cNvSpPr txBox="1"/>
          <p:nvPr userDrawn="1"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452D3-D76E-4F00-9E89-134FCF5E4E1A}"/>
              </a:ext>
            </a:extLst>
          </p:cNvPr>
          <p:cNvSpPr txBox="1"/>
          <p:nvPr userDrawn="1"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Method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5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7288046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7297132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E313D-67D9-41AC-86EB-56703FCAB07A}"/>
              </a:ext>
            </a:extLst>
          </p:cNvPr>
          <p:cNvSpPr/>
          <p:nvPr userDrawn="1"/>
        </p:nvSpPr>
        <p:spPr>
          <a:xfrm>
            <a:off x="0" y="4579768"/>
            <a:ext cx="838200" cy="1450800"/>
          </a:xfrm>
          <a:prstGeom prst="rect">
            <a:avLst/>
          </a:prstGeom>
          <a:solidFill>
            <a:srgbClr val="00008B"/>
          </a:solidFill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59B9-723B-4918-A022-4BDC36FEA8A1}"/>
              </a:ext>
            </a:extLst>
          </p:cNvPr>
          <p:cNvSpPr txBox="1"/>
          <p:nvPr userDrawn="1"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452D3-D76E-4F00-9E89-134FCF5E4E1A}"/>
              </a:ext>
            </a:extLst>
          </p:cNvPr>
          <p:cNvSpPr txBox="1"/>
          <p:nvPr userDrawn="1"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Our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ED7A4-63FC-4FC8-B511-2F836F8B4C58}"/>
              </a:ext>
            </a:extLst>
          </p:cNvPr>
          <p:cNvSpPr txBox="1"/>
          <p:nvPr userDrawn="1"/>
        </p:nvSpPr>
        <p:spPr>
          <a:xfrm rot="16200000">
            <a:off x="-211133" y="4981471"/>
            <a:ext cx="145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Ongoing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 &amp; Future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89849-E05E-406A-8B87-840D01C3E0E1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69"/>
            <a:ext cx="838199" cy="2897203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709314-EDE6-4FEC-997E-DACF6BD047C7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7297132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7288046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7297132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E313D-67D9-41AC-86EB-56703FCAB07A}"/>
              </a:ext>
            </a:extLst>
          </p:cNvPr>
          <p:cNvSpPr/>
          <p:nvPr userDrawn="1"/>
        </p:nvSpPr>
        <p:spPr>
          <a:xfrm>
            <a:off x="0" y="4579768"/>
            <a:ext cx="838200" cy="1450800"/>
          </a:xfrm>
          <a:prstGeom prst="rect">
            <a:avLst/>
          </a:prstGeom>
          <a:solidFill>
            <a:srgbClr val="00008B"/>
          </a:solidFill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89849-E05E-406A-8B87-840D01C3E0E1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0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667688"/>
            <a:ext cx="11353800" cy="144614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F7B30CC-7733-4439-9279-4CE92AB77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7286" y="3138915"/>
            <a:ext cx="11353800" cy="1435404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A776EA60-F95A-4905-BF69-95150FAFEB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7286" y="4589982"/>
            <a:ext cx="11344714" cy="1444818"/>
          </a:xfrm>
        </p:spPr>
        <p:txBody>
          <a:bodyPr anchor="ctr" anchorCtr="0">
            <a:noAutofit/>
          </a:bodyPr>
          <a:lstStyle>
            <a:lvl1pPr>
              <a:defRPr sz="1800">
                <a:solidFill>
                  <a:srgbClr val="00008B"/>
                </a:solidFill>
              </a:defRPr>
            </a:lvl1pPr>
            <a:lvl2pPr>
              <a:defRPr sz="1800">
                <a:solidFill>
                  <a:srgbClr val="00008B"/>
                </a:solidFill>
              </a:defRPr>
            </a:lvl2pPr>
            <a:lvl3pPr>
              <a:defRPr sz="1800">
                <a:solidFill>
                  <a:srgbClr val="00008B"/>
                </a:solidFill>
              </a:defRPr>
            </a:lvl3pPr>
            <a:lvl4pPr>
              <a:defRPr sz="1800">
                <a:solidFill>
                  <a:srgbClr val="00008B"/>
                </a:solidFill>
              </a:defRPr>
            </a:lvl4pPr>
            <a:lvl5pPr>
              <a:defRPr sz="1800">
                <a:solidFill>
                  <a:srgbClr val="00008B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429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008B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B4762-5364-435D-8B4C-A070891CC002}"/>
              </a:ext>
            </a:extLst>
          </p:cNvPr>
          <p:cNvSpPr/>
          <p:nvPr userDrawn="1"/>
        </p:nvSpPr>
        <p:spPr>
          <a:xfrm>
            <a:off x="-1" y="1667687"/>
            <a:ext cx="838201" cy="1450800"/>
          </a:xfrm>
          <a:prstGeom prst="rect">
            <a:avLst/>
          </a:prstGeom>
          <a:solidFill>
            <a:srgbClr val="9999D1"/>
          </a:solidFill>
          <a:ln>
            <a:solidFill>
              <a:srgbClr val="9999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00008B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648447-D715-408E-860A-552F6FB034B7}"/>
              </a:ext>
            </a:extLst>
          </p:cNvPr>
          <p:cNvSpPr/>
          <p:nvPr userDrawn="1"/>
        </p:nvSpPr>
        <p:spPr>
          <a:xfrm>
            <a:off x="0" y="3128170"/>
            <a:ext cx="838199" cy="1450800"/>
          </a:xfrm>
          <a:prstGeom prst="rect">
            <a:avLst/>
          </a:prstGeom>
          <a:solidFill>
            <a:srgbClr val="6666B9"/>
          </a:solidFill>
          <a:ln>
            <a:solidFill>
              <a:srgbClr val="666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E313D-67D9-41AC-86EB-56703FCAB07A}"/>
              </a:ext>
            </a:extLst>
          </p:cNvPr>
          <p:cNvSpPr/>
          <p:nvPr userDrawn="1"/>
        </p:nvSpPr>
        <p:spPr>
          <a:xfrm>
            <a:off x="0" y="4579768"/>
            <a:ext cx="838200" cy="1450800"/>
          </a:xfrm>
          <a:prstGeom prst="rect">
            <a:avLst/>
          </a:prstGeom>
          <a:solidFill>
            <a:srgbClr val="00008B"/>
          </a:solidFill>
          <a:ln>
            <a:solidFill>
              <a:srgbClr val="00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D64F9-1E54-40C5-9294-30C6A4BC36C6}"/>
              </a:ext>
            </a:extLst>
          </p:cNvPr>
          <p:cNvCxnSpPr>
            <a:cxnSpLocks/>
          </p:cNvCxnSpPr>
          <p:nvPr userDrawn="1"/>
        </p:nvCxnSpPr>
        <p:spPr>
          <a:xfrm>
            <a:off x="-1" y="3118487"/>
            <a:ext cx="4073237" cy="0"/>
          </a:xfrm>
          <a:prstGeom prst="line">
            <a:avLst/>
          </a:prstGeom>
          <a:ln>
            <a:solidFill>
              <a:srgbClr val="66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BE8CE-DB6B-4C59-B31B-16221CB868DC}"/>
              </a:ext>
            </a:extLst>
          </p:cNvPr>
          <p:cNvCxnSpPr>
            <a:cxnSpLocks/>
          </p:cNvCxnSpPr>
          <p:nvPr userDrawn="1"/>
        </p:nvCxnSpPr>
        <p:spPr>
          <a:xfrm>
            <a:off x="-2" y="4570657"/>
            <a:ext cx="4073237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89849-E05E-406A-8B87-840D01C3E0E1}"/>
              </a:ext>
            </a:extLst>
          </p:cNvPr>
          <p:cNvCxnSpPr>
            <a:cxnSpLocks/>
          </p:cNvCxnSpPr>
          <p:nvPr userDrawn="1"/>
        </p:nvCxnSpPr>
        <p:spPr>
          <a:xfrm>
            <a:off x="-1" y="6030037"/>
            <a:ext cx="4072903" cy="0"/>
          </a:xfrm>
          <a:prstGeom prst="line">
            <a:avLst/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A02F-BA62-479B-99D1-B373EE5AC84F}"/>
              </a:ext>
            </a:extLst>
          </p:cNvPr>
          <p:cNvCxnSpPr>
            <a:cxnSpLocks/>
          </p:cNvCxnSpPr>
          <p:nvPr userDrawn="1"/>
        </p:nvCxnSpPr>
        <p:spPr>
          <a:xfrm>
            <a:off x="-1" y="1659374"/>
            <a:ext cx="4073237" cy="0"/>
          </a:xfrm>
          <a:prstGeom prst="line">
            <a:avLst/>
          </a:prstGeom>
          <a:ln>
            <a:solidFill>
              <a:srgbClr val="999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263F-52FC-4167-A0C9-83F905351BF1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C8BF-8604-47B1-A1C2-74396296ED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-1" y="6548224"/>
            <a:ext cx="4064400" cy="309600"/>
          </a:xfrm>
          <a:prstGeom prst="rect">
            <a:avLst/>
          </a:prstGeom>
          <a:solidFill>
            <a:srgbClr val="00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4063800" y="6548224"/>
            <a:ext cx="4064400" cy="309600"/>
          </a:xfrm>
          <a:prstGeom prst="rect">
            <a:avLst/>
          </a:prstGeom>
          <a:solidFill>
            <a:srgbClr val="666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>
            <a:off x="8128200" y="6548224"/>
            <a:ext cx="4064400" cy="309600"/>
          </a:xfrm>
          <a:prstGeom prst="rect">
            <a:avLst/>
          </a:prstGeom>
          <a:solidFill>
            <a:srgbClr val="999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0" y="6548400"/>
            <a:ext cx="406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Lena Funcke (Perimeter Institute)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088398" y="6548224"/>
            <a:ext cx="403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ML for Thermodynamic Observables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52799" y="6548400"/>
            <a:ext cx="3432412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25 May 2021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586411" y="6548224"/>
            <a:ext cx="604989" cy="30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213D41-E627-442D-89E7-B53E7DF5FAA4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2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66" r:id="rId7"/>
    <p:sldLayoutId id="2147483661" r:id="rId8"/>
    <p:sldLayoutId id="2147483665" r:id="rId9"/>
    <p:sldLayoutId id="2147483662" r:id="rId10"/>
    <p:sldLayoutId id="2147483663" r:id="rId11"/>
    <p:sldLayoutId id="2147483664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web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206893"/>
            <a:ext cx="12192000" cy="1479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8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Machine Learning for Thermodynamic Observables</a:t>
            </a:r>
            <a:br>
              <a:rPr lang="en-US" b="1" dirty="0">
                <a:solidFill>
                  <a:srgbClr val="00008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solidFill>
                  <a:srgbClr val="00008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Lattice Field Theories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5780" y="2958408"/>
            <a:ext cx="11140440" cy="5927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Lena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Funcke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25780" y="5574671"/>
            <a:ext cx="111404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/>
              </a:rPr>
              <a:t>MITP Workshop on Machine Learning Techniques in Lattice QCD</a:t>
            </a:r>
            <a:endParaRPr lang="en-US" sz="2400" dirty="0">
              <a:cs typeface="Helvetica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9ECF6B-D50B-43D5-87CD-A2D20C72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93" y="3833558"/>
            <a:ext cx="2779413" cy="8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8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Gibb’s inequality: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inimizing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sufficient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unknown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irrelevant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gradient descent: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00008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00008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8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008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008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⟨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d>
                          <m:dPr>
                            <m:ctrlPr>
                              <a:rPr lang="en-CA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⟩</m:t>
                        </m:r>
                      </m:e>
                    </m:func>
                  </m:oMath>
                </a14:m>
                <a:endParaRPr lang="en-US" dirty="0"/>
              </a:p>
              <a:p>
                <a:pPr defTabSz="360000"/>
                <a:r>
                  <a:rPr lang="en-US" dirty="0"/>
                  <a:t>un-normalized importance weight: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CA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approximated partition function: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=∫Ɗ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acc>
                      <m:accPr>
                        <m:chr m:val="̃"/>
                        <m:ctrlPr>
                          <a:rPr lang="en-C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C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defTabSz="360000"/>
                <a:r>
                  <a:rPr lang="en-US" dirty="0"/>
                  <a:t>Monte-Carlo estimate: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CA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CA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4"/>
                <a:stretch>
                  <a:fillRect l="-376" b="-2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approximating path integral distribution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Minimizing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Trick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DD08F4-EF8D-4706-BA8D-ECB4D04C96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1"/>
          <a:stretch/>
        </p:blipFill>
        <p:spPr>
          <a:xfrm>
            <a:off x="8188995" y="2367166"/>
            <a:ext cx="3362810" cy="33875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2B4FFD-12B2-4FB3-ADF6-BCE600652F3E}"/>
              </a:ext>
            </a:extLst>
          </p:cNvPr>
          <p:cNvCxnSpPr>
            <a:cxnSpLocks/>
          </p:cNvCxnSpPr>
          <p:nvPr/>
        </p:nvCxnSpPr>
        <p:spPr>
          <a:xfrm>
            <a:off x="8075205" y="5882630"/>
            <a:ext cx="3476600" cy="0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1AFC5A-6373-4AAF-A6E6-75550BCDF4DE}"/>
              </a:ext>
            </a:extLst>
          </p:cNvPr>
          <p:cNvCxnSpPr>
            <a:cxnSpLocks/>
          </p:cNvCxnSpPr>
          <p:nvPr/>
        </p:nvCxnSpPr>
        <p:spPr>
          <a:xfrm flipV="1">
            <a:off x="8075204" y="2419350"/>
            <a:ext cx="11521" cy="3463282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CDD565-1D31-48C9-B7AB-2F5BCF91DF05}"/>
                  </a:ext>
                </a:extLst>
              </p:cNvPr>
              <p:cNvSpPr/>
              <p:nvPr/>
            </p:nvSpPr>
            <p:spPr>
              <a:xfrm>
                <a:off x="11192485" y="5978036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CDD565-1D31-48C9-B7AB-2F5BCF91D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485" y="5978036"/>
                <a:ext cx="345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4B2415-B3B4-40EF-89EB-AA49ED1861DF}"/>
                  </a:ext>
                </a:extLst>
              </p:cNvPr>
              <p:cNvSpPr/>
              <p:nvPr/>
            </p:nvSpPr>
            <p:spPr>
              <a:xfrm>
                <a:off x="7695998" y="2520966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4B2415-B3B4-40EF-89EB-AA49ED186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98" y="2520966"/>
                <a:ext cx="3792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DAF8FD-73DF-4D02-A98E-22004357F1CF}"/>
              </a:ext>
            </a:extLst>
          </p:cNvPr>
          <p:cNvCxnSpPr>
            <a:cxnSpLocks/>
          </p:cNvCxnSpPr>
          <p:nvPr/>
        </p:nvCxnSpPr>
        <p:spPr>
          <a:xfrm flipH="1" flipV="1">
            <a:off x="8353425" y="2303215"/>
            <a:ext cx="479585" cy="889"/>
          </a:xfrm>
          <a:prstGeom prst="straightConnector1">
            <a:avLst/>
          </a:prstGeom>
          <a:ln w="12700">
            <a:solidFill>
              <a:srgbClr val="00008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0A5E47-D843-4FD5-871D-3FFC2FC8E1D5}"/>
                  </a:ext>
                </a:extLst>
              </p:cNvPr>
              <p:cNvSpPr/>
              <p:nvPr/>
            </p:nvSpPr>
            <p:spPr>
              <a:xfrm>
                <a:off x="8401882" y="1995175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10A5E47-D843-4FD5-871D-3FFC2FC8E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882" y="1995175"/>
                <a:ext cx="3826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D488B4-9EC9-42C3-8D67-FB80C2F139A6}"/>
                  </a:ext>
                </a:extLst>
              </p:cNvPr>
              <p:cNvSpPr/>
              <p:nvPr/>
            </p:nvSpPr>
            <p:spPr>
              <a:xfrm>
                <a:off x="8353425" y="1592446"/>
                <a:ext cx="485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D488B4-9EC9-42C3-8D67-FB80C2F13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425" y="1592446"/>
                <a:ext cx="4857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8127D5-6E95-40BF-A1A0-00C900DC2124}"/>
              </a:ext>
            </a:extLst>
          </p:cNvPr>
          <p:cNvCxnSpPr>
            <a:cxnSpLocks/>
          </p:cNvCxnSpPr>
          <p:nvPr/>
        </p:nvCxnSpPr>
        <p:spPr>
          <a:xfrm flipH="1">
            <a:off x="8354259" y="1995175"/>
            <a:ext cx="3085266" cy="0"/>
          </a:xfrm>
          <a:prstGeom prst="straightConnector1">
            <a:avLst/>
          </a:prstGeom>
          <a:ln w="12700">
            <a:solidFill>
              <a:srgbClr val="00008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71FDEA0-3241-421C-A757-448AC518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78" y="1634291"/>
            <a:ext cx="4962525" cy="4137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invariant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 t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US" dirty="0"/>
                  <a:t>absolute magnetization: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/>
                  <a:t>free energy:</a:t>
                </a:r>
                <a:r>
                  <a:rPr lang="en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func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𝑃𝑉</m:t>
                    </m:r>
                  </m:oMath>
                </a14:m>
                <a:endParaRPr lang="en-US" b="0" dirty="0">
                  <a:solidFill>
                    <a:srgbClr val="00008B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/>
                  <a:t>spontaneous symmetry breaking: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pPr defTabSz="360000"/>
                <a:r>
                  <a:rPr lang="en-CA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=0.022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</m:t>
                    </m:r>
                  </m:oMath>
                </a14:m>
                <a:r>
                  <a:rPr lang="en-US" dirty="0"/>
                  <a:t>, and different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5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model: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real scalar field theory</a:t>
                </a:r>
                <a:endParaRPr lang="en-US" i="1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160636" y="3663435"/>
            <a:ext cx="161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Observables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2759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06BAA07-EBF5-4D29-9A9F-0F0C91EB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49" y="1554588"/>
            <a:ext cx="5215254" cy="3635724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15858CD8-43DE-4558-A8D3-2C68F011D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78" y="1634291"/>
            <a:ext cx="4962525" cy="4137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00546A-8518-420C-984A-152B3380EF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no direct estimate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i="1" dirty="0"/>
                  <a:t> </a:t>
                </a:r>
              </a:p>
              <a:p>
                <a:r>
                  <a:rPr lang="en-US" dirty="0"/>
                  <a:t>only differences: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CA" dirty="0"/>
                  <a:t>,</a:t>
                </a:r>
              </a:p>
              <a:p>
                <a:pPr marL="0" indent="0">
                  <a:buNone/>
                </a:pPr>
                <a:r>
                  <a:rPr lang="en-CA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00546A-8518-420C-984A-152B3380E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585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7315537-397F-44B8-ADB9-4BE66AECDB0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starting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known analytically</a:t>
                </a:r>
              </a:p>
              <a:p>
                <a:r>
                  <a:rPr lang="en-CA" dirty="0"/>
                  <a:t>target: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beyond critical point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7315537-397F-44B8-ADB9-4BE66AECD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5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70F422-C4CD-4EE5-A7B5-F940A1497184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>
              <a:xfrm>
                <a:off x="847286" y="4588652"/>
                <a:ext cx="7877614" cy="1444818"/>
              </a:xfrm>
            </p:spPr>
            <p:txBody>
              <a:bodyPr/>
              <a:lstStyle/>
              <a:p>
                <a:r>
                  <a:rPr lang="en-CA" dirty="0"/>
                  <a:t>small overlap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dirty="0"/>
                  <a:t>: use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ΔF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CA" dirty="0"/>
                  <a:t>integration through phase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large statistical errors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70F422-C4CD-4EE5-A7B5-F940A1497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xfrm>
                <a:off x="847286" y="4588652"/>
                <a:ext cx="7877614" cy="1444818"/>
              </a:xfrm>
              <a:blipFill>
                <a:blip r:embed="rId6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MCMC results: critical problem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651FA-0172-4B7D-B52A-5D496FDB7903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B41D1-4869-4CC7-A585-44B817F53A1B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Trajectory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25CC8-4C6C-4B5D-99D0-B1B116704F84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A9D2A-C911-4EC6-89D9-8AFDDEDA1FF1}"/>
              </a:ext>
            </a:extLst>
          </p:cNvPr>
          <p:cNvSpPr txBox="1"/>
          <p:nvPr/>
        </p:nvSpPr>
        <p:spPr>
          <a:xfrm>
            <a:off x="9702518" y="6139575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(Image credit: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Borsanyi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al., 2016</a:t>
            </a:r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5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EE4657CF-9365-490C-9156-7E593333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"/>
          <a:stretch/>
        </p:blipFill>
        <p:spPr>
          <a:xfrm>
            <a:off x="6219410" y="1415795"/>
            <a:ext cx="5848765" cy="4881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=0.022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different volumes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marL="0" indent="0" defTabSz="36000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Hybrid Monte Carlo (HMC) algorithm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4 Markov chains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symmetry: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no starting point needed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5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vs. flow results: </a:t>
            </a:r>
            <a:r>
              <a:rPr lang="en-US" i="1" dirty="0"/>
              <a:t>before</a:t>
            </a:r>
            <a:r>
              <a:rPr lang="en-US" dirty="0"/>
              <a:t> critical point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9501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657CF-9365-490C-9156-7E593333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>
          <a:xfrm>
            <a:off x="6362286" y="1634291"/>
            <a:ext cx="5586982" cy="4663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=0.022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different volumes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14 Markov chains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dirty="0"/>
                  <a:t>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crossing critical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larger errors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EF7058-A9B3-4B6A-8E17-E9EDEE55038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defTabSz="360000"/>
            <a:r>
              <a:rPr lang="en-US" dirty="0">
                <a:ea typeface="Cambria Math" panose="02040503050406030204" pitchFamily="18" charset="0"/>
              </a:rPr>
              <a:t>similar error bars as before</a:t>
            </a:r>
          </a:p>
          <a:p>
            <a:pPr defTabSz="360000"/>
            <a:r>
              <a:rPr lang="en-US" dirty="0">
                <a:ea typeface="Cambria Math" panose="02040503050406030204" pitchFamily="18" charset="0"/>
              </a:rPr>
              <a:t>independent of point in parameter space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vs. flow results: </a:t>
            </a:r>
            <a:r>
              <a:rPr lang="en-US" i="1" dirty="0"/>
              <a:t>after</a:t>
            </a:r>
            <a:r>
              <a:rPr lang="en-US" dirty="0"/>
              <a:t> critical point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4262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error increases with step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𝛿𝜅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integrated autocorrelation time decreases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finite-T QCD: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approximated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additional error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53D57F-AEF2-4298-ABAA-23E654DD597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defTabSz="360000"/>
            <a:endParaRPr lang="en-US" dirty="0">
              <a:ea typeface="Cambria Math" panose="02040503050406030204" pitchFamily="18" charset="0"/>
            </a:endParaRPr>
          </a:p>
        </p:txBody>
      </p:sp>
      <p:pic>
        <p:nvPicPr>
          <p:cNvPr id="13" name="Content Placeholder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2873A47-BD4C-4BBF-A043-4EFB9B8B6522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6" y="3270720"/>
            <a:ext cx="6395264" cy="30643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results: systematic errors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34C2827-4CA0-4DDB-A6CA-FA9CB2706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24" y="2661351"/>
            <a:ext cx="4507708" cy="3669283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05196C2-8338-4E3B-8285-A8FF0BC81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24" y="3060331"/>
            <a:ext cx="4603302" cy="32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 err="1"/>
                  <a:t>Kullback-Leibler</a:t>
                </a:r>
                <a:r>
                  <a:rPr lang="en-CA" dirty="0"/>
                  <a:t> divergence:</a:t>
                </a:r>
              </a:p>
              <a:p>
                <a:pPr marL="0" indent="0" defTabSz="360000">
                  <a:buNone/>
                </a:pPr>
                <a:r>
                  <a:rPr lang="en-CA" dirty="0"/>
                  <a:t>   </a:t>
                </a:r>
                <a:r>
                  <a:rPr lang="en-CA" sz="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Ɗ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sSub>
                      <m:sSub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num>
                          <m:den>
                            <m: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239C2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239C23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fun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results: systematic errors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Errors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Reminder</a:t>
            </a:r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4F24D3F9-C940-478E-B71B-DF75E4D93A11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1667687"/>
            <a:ext cx="5539861" cy="45607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bias due to imperfect training: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CA" dirty="0"/>
                  <a:t>error of estimator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CA" i="1" dirty="0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  <a:blipFill>
                <a:blip r:embed="rId5"/>
                <a:stretch>
                  <a:fillRect l="-376" b="-2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21EC0-A38F-4A1D-B51D-ECBFF9B96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defTabSz="360000"/>
            <a:r>
              <a:rPr lang="en-US" dirty="0">
                <a:ea typeface="Cambria Math" panose="02040503050406030204" pitchFamily="18" charset="0"/>
              </a:rPr>
              <a:t>no training</a:t>
            </a:r>
          </a:p>
          <a:p>
            <a:pPr defTabSz="360000"/>
            <a:r>
              <a:rPr lang="en-US" dirty="0">
                <a:solidFill>
                  <a:srgbClr val="239C23"/>
                </a:solidFill>
                <a:ea typeface="Cambria Math" panose="02040503050406030204" pitchFamily="18" charset="0"/>
              </a:rPr>
              <a:t>sequential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up-front training</a:t>
                </a:r>
                <a:r>
                  <a:rPr lang="en-US" dirty="0">
                    <a:solidFill>
                      <a:srgbClr val="00008B"/>
                    </a:solidFill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>
                    <a:solidFill>
                      <a:srgbClr val="00008B"/>
                    </a:solidFill>
                    <a:ea typeface="Cambria Math" panose="02040503050406030204" pitchFamily="18" charset="0"/>
                  </a:rPr>
                  <a:t>20 hours</a:t>
                </a:r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parallel sampling: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minute for 5.6M samples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EF7058-A9B3-4B6A-8E17-E9EDEE55038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defTabSz="360000"/>
            <a:r>
              <a:rPr lang="en-US" dirty="0"/>
              <a:t>ML could beat MCMC when crossing critical points</a:t>
            </a:r>
          </a:p>
          <a:p>
            <a:pPr defTabSz="360000"/>
            <a:r>
              <a:rPr lang="en-US" dirty="0"/>
              <a:t>further optimization by hyperparameter tuning, etc.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vs. flow results: computational costs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Prospects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A03961-9DA8-4518-B910-98B98681001C}"/>
              </a:ext>
            </a:extLst>
          </p:cNvPr>
          <p:cNvCxnSpPr>
            <a:cxnSpLocks/>
          </p:cNvCxnSpPr>
          <p:nvPr/>
        </p:nvCxnSpPr>
        <p:spPr>
          <a:xfrm flipV="1">
            <a:off x="7850198" y="4560600"/>
            <a:ext cx="3821245" cy="4080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4B8FF1-0265-467A-A1D3-73092FF07041}"/>
              </a:ext>
            </a:extLst>
          </p:cNvPr>
          <p:cNvCxnSpPr>
            <a:cxnSpLocks/>
          </p:cNvCxnSpPr>
          <p:nvPr/>
        </p:nvCxnSpPr>
        <p:spPr>
          <a:xfrm flipH="1" flipV="1">
            <a:off x="7850198" y="1690080"/>
            <a:ext cx="2498" cy="2870520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036A12-0DA1-4868-A809-D82A7A5678B5}"/>
              </a:ext>
            </a:extLst>
          </p:cNvPr>
          <p:cNvSpPr txBox="1"/>
          <p:nvPr/>
        </p:nvSpPr>
        <p:spPr>
          <a:xfrm>
            <a:off x="7126923" y="17480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8B"/>
                </a:solidFill>
              </a:rPr>
              <a:t>costs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ABAD1-7928-4A9B-98CC-0D0FB38B8738}"/>
              </a:ext>
            </a:extLst>
          </p:cNvPr>
          <p:cNvSpPr txBox="1"/>
          <p:nvPr/>
        </p:nvSpPr>
        <p:spPr>
          <a:xfrm>
            <a:off x="10652911" y="466565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8B"/>
                </a:solidFill>
              </a:rPr>
              <a:t>samples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6E28B7-E74C-4BBB-BF00-8DB061867867}"/>
              </a:ext>
            </a:extLst>
          </p:cNvPr>
          <p:cNvCxnSpPr>
            <a:cxnSpLocks/>
          </p:cNvCxnSpPr>
          <p:nvPr/>
        </p:nvCxnSpPr>
        <p:spPr>
          <a:xfrm>
            <a:off x="7798828" y="3235449"/>
            <a:ext cx="3697954" cy="0"/>
          </a:xfrm>
          <a:prstGeom prst="straightConnector1">
            <a:avLst/>
          </a:prstGeom>
          <a:ln w="12700">
            <a:solidFill>
              <a:srgbClr val="00008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5C0B5C-D8EC-48C0-84A5-758974F1B9DA}"/>
              </a:ext>
            </a:extLst>
          </p:cNvPr>
          <p:cNvCxnSpPr>
            <a:cxnSpLocks/>
          </p:cNvCxnSpPr>
          <p:nvPr/>
        </p:nvCxnSpPr>
        <p:spPr>
          <a:xfrm flipV="1">
            <a:off x="7850200" y="2445250"/>
            <a:ext cx="3673963" cy="2125625"/>
          </a:xfrm>
          <a:prstGeom prst="straightConnector1">
            <a:avLst/>
          </a:prstGeom>
          <a:ln w="12700">
            <a:solidFill>
              <a:srgbClr val="00008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EAF4D6-89C8-4BE2-B9CD-8B7042DB8946}"/>
              </a:ext>
            </a:extLst>
          </p:cNvPr>
          <p:cNvSpPr txBox="1"/>
          <p:nvPr/>
        </p:nvSpPr>
        <p:spPr>
          <a:xfrm>
            <a:off x="6265092" y="304413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training costs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A22826-CE35-4F1F-9A14-7D39D30A955D}"/>
              </a:ext>
            </a:extLst>
          </p:cNvPr>
          <p:cNvSpPr txBox="1"/>
          <p:nvPr/>
        </p:nvSpPr>
        <p:spPr>
          <a:xfrm>
            <a:off x="9185573" y="369040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sampling costs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852AB5-5ADD-4A61-A805-C453E5C9C267}"/>
              </a:ext>
            </a:extLst>
          </p:cNvPr>
          <p:cNvSpPr txBox="1"/>
          <p:nvPr/>
        </p:nvSpPr>
        <p:spPr>
          <a:xfrm>
            <a:off x="8398564" y="2015672"/>
            <a:ext cx="312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08B"/>
                </a:solidFill>
              </a:rPr>
              <a:t>(when) can ML beat MCMC?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75E1D1-2C0A-484D-ADA5-201279A18E33}"/>
              </a:ext>
            </a:extLst>
          </p:cNvPr>
          <p:cNvCxnSpPr>
            <a:cxnSpLocks/>
          </p:cNvCxnSpPr>
          <p:nvPr/>
        </p:nvCxnSpPr>
        <p:spPr>
          <a:xfrm>
            <a:off x="10155159" y="2389461"/>
            <a:ext cx="1" cy="776953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6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3" grpId="0"/>
      <p:bldP spid="3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>
                    <a:solidFill>
                      <a:srgbClr val="FF0000"/>
                    </a:solidFill>
                  </a:rPr>
                  <a:t>MCMC</a:t>
                </a:r>
                <a:r>
                  <a:rPr lang="en-CA" dirty="0"/>
                  <a:t>: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critical slowing down, no direct access to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  <a:p>
                <a:pPr defTabSz="360000"/>
                <a:r>
                  <a:rPr lang="en-US" dirty="0">
                    <a:solidFill>
                      <a:srgbClr val="0201FD"/>
                    </a:solidFill>
                  </a:rPr>
                  <a:t>flow</a:t>
                </a:r>
                <a:r>
                  <a:rPr lang="en-CA" dirty="0">
                    <a:solidFill>
                      <a:srgbClr val="0201F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: trained to approximate path integral distribution</a:t>
                </a:r>
              </a:p>
              <a:p>
                <a:pPr marL="0" indent="0" defTabSz="360000">
                  <a:buNone/>
                </a:pPr>
                <a:r>
                  <a:rPr lang="en-US" sz="1800" dirty="0">
                    <a:solidFill>
                      <a:schemeClr val="bg2">
                        <a:lumMod val="75000"/>
                      </a:schemeClr>
                    </a:solidFill>
                  </a:rPr>
                  <a:t>   </a:t>
                </a:r>
                <a:r>
                  <a:rPr lang="en-US" sz="1400" dirty="0">
                    <a:solidFill>
                      <a:schemeClr val="bg2">
                        <a:lumMod val="75000"/>
                      </a:schemeClr>
                    </a:solidFill>
                  </a:rPr>
                  <a:t>(talks by Danilo Rezende on Monday and Gurtej Kanwar on Thursday</a:t>
                </a:r>
                <a:r>
                  <a:rPr lang="en-CA" sz="140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computation of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CA" dirty="0"/>
                  <a:t> with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  <a:endParaRPr lang="en-CA" dirty="0">
                  <a:solidFill>
                    <a:srgbClr val="0E6C0E"/>
                  </a:solidFill>
                </a:endParaRPr>
              </a:p>
              <a:p>
                <a:pPr defTabSz="360000"/>
                <a:r>
                  <a:rPr lang="en-US" dirty="0"/>
                  <a:t>estimation of observables not directly accessible with MCMC</a:t>
                </a:r>
              </a:p>
              <a:p>
                <a:pPr defTabSz="360000"/>
                <a:r>
                  <a:rPr lang="en-CA" dirty="0"/>
                  <a:t>no integration through parameter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critical points</a:t>
                </a:r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EF7058-A9B3-4B6A-8E17-E9EDEE55038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7285" y="4589982"/>
            <a:ext cx="7657379" cy="1444818"/>
          </a:xfrm>
        </p:spPr>
        <p:txBody>
          <a:bodyPr>
            <a:normAutofit/>
          </a:bodyPr>
          <a:lstStyle/>
          <a:p>
            <a:pPr defTabSz="360000"/>
            <a:r>
              <a:rPr lang="en-CA" dirty="0"/>
              <a:t>extensions: larger lattices, gauge fields, fermions, higher dimensions</a:t>
            </a:r>
          </a:p>
          <a:p>
            <a:pPr defTabSz="360000"/>
            <a:r>
              <a:rPr lang="en-CA" dirty="0"/>
              <a:t>long-term goal: scaling to lattice QCD calculations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ML for thermodynamic observables</a:t>
            </a:r>
            <a:endParaRPr lang="en-US" i="1" dirty="0"/>
          </a:p>
        </p:txBody>
      </p:sp>
      <p:pic>
        <p:nvPicPr>
          <p:cNvPr id="10" name="Picture 9" descr="A picture containing table, large, engine, sitting&#10;&#10;Description automatically generated">
            <a:extLst>
              <a:ext uri="{FF2B5EF4-FFF2-40B4-BE49-F238E27FC236}">
                <a16:creationId xmlns:a16="http://schemas.microsoft.com/office/drawing/2014/main" id="{75219E74-D1DC-4064-B723-3BAA2F914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24" y="4603016"/>
            <a:ext cx="2043822" cy="1460481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F3C7255-EF6D-4C72-9733-E294786D5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65" y="1667687"/>
            <a:ext cx="3378381" cy="2815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B79421-9590-4F84-AB46-42FF3E4167DC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78B73-0D3A-4819-AD9A-647D5CBF77BE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Our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D853B-F641-4E34-9B16-17841320C0B8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5A266-D2E7-4A72-AF10-3DF20152984A}"/>
              </a:ext>
            </a:extLst>
          </p:cNvPr>
          <p:cNvSpPr txBox="1"/>
          <p:nvPr/>
        </p:nvSpPr>
        <p:spPr>
          <a:xfrm>
            <a:off x="9354503" y="6183508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(Image credit: ALICE Collaboration / CERN)</a:t>
            </a:r>
          </a:p>
        </p:txBody>
      </p:sp>
    </p:spTree>
    <p:extLst>
      <p:ext uri="{BB962C8B-B14F-4D97-AF65-F5344CB8AC3E}">
        <p14:creationId xmlns:p14="http://schemas.microsoft.com/office/powerpoint/2010/main" val="15700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dirty="0"/>
                  <a:t> due to: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CA" dirty="0"/>
              </a:p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=∫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])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7F0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7F0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rgbClr val="FF7F0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7F0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7F0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rgbClr val="00008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Backup: derivation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8B"/>
                        </a:solidFill>
                        <a:latin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Variance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7F0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7F0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7F0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solidFill>
                                          <a:srgbClr val="FF7F0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7F0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𝒪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Result: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CA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  <a:blipFill>
                <a:blip r:embed="rId5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1D8B0D-57FB-40DE-A058-055BACAF6B8E}"/>
                  </a:ext>
                </a:extLst>
              </p:cNvPr>
              <p:cNvSpPr txBox="1"/>
              <p:nvPr/>
            </p:nvSpPr>
            <p:spPr>
              <a:xfrm>
                <a:off x="6682711" y="5944439"/>
                <a:ext cx="43862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8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8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func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1D8B0D-57FB-40DE-A058-055BACAF6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711" y="5944439"/>
                <a:ext cx="43862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C29F88-A939-497F-9A57-DBB04F5FB8B6}"/>
              </a:ext>
            </a:extLst>
          </p:cNvPr>
          <p:cNvCxnSpPr>
            <a:cxnSpLocks/>
          </p:cNvCxnSpPr>
          <p:nvPr/>
        </p:nvCxnSpPr>
        <p:spPr>
          <a:xfrm flipV="1">
            <a:off x="8420100" y="5256987"/>
            <a:ext cx="0" cy="703965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1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5007"/>
          </a:xfrm>
        </p:spPr>
        <p:txBody>
          <a:bodyPr/>
          <a:lstStyle/>
          <a:p>
            <a:pPr algn="ctr"/>
            <a:r>
              <a:rPr lang="de-DE" dirty="0"/>
              <a:t>In collaboration with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5039A-2159-4694-973F-8E871DA6DCDC}"/>
              </a:ext>
            </a:extLst>
          </p:cNvPr>
          <p:cNvSpPr txBox="1"/>
          <p:nvPr/>
        </p:nvSpPr>
        <p:spPr>
          <a:xfrm>
            <a:off x="3277456" y="2925879"/>
            <a:ext cx="785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8B"/>
                </a:solidFill>
              </a:rPr>
              <a:t> </a:t>
            </a:r>
            <a:r>
              <a:rPr lang="en-CA" sz="1600" dirty="0">
                <a:solidFill>
                  <a:srgbClr val="00008B"/>
                </a:solidFill>
                <a:latin typeface="Helvetica (Body)"/>
              </a:rPr>
              <a:t>Kim </a:t>
            </a:r>
            <a:r>
              <a:rPr lang="en-CA" sz="1600" dirty="0" err="1">
                <a:solidFill>
                  <a:srgbClr val="00008B"/>
                </a:solidFill>
                <a:latin typeface="Helvetica (Body)"/>
              </a:rPr>
              <a:t>Nicoli</a:t>
            </a:r>
            <a:r>
              <a:rPr lang="en-CA" sz="1600" dirty="0">
                <a:solidFill>
                  <a:srgbClr val="00008B"/>
                </a:solidFill>
              </a:rPr>
              <a:t>                </a:t>
            </a:r>
            <a:r>
              <a:rPr lang="en-CA" sz="1600" dirty="0">
                <a:solidFill>
                  <a:srgbClr val="00008B"/>
                </a:solidFill>
                <a:latin typeface="Helvetica (Body)"/>
              </a:rPr>
              <a:t>Christopher Anders           Tobias Hartung               </a:t>
            </a:r>
            <a:r>
              <a:rPr lang="en-CA" sz="1600" dirty="0">
                <a:solidFill>
                  <a:srgbClr val="00008B"/>
                </a:solidFill>
              </a:rPr>
              <a:t>Karl Jansen</a:t>
            </a:r>
          </a:p>
          <a:p>
            <a:r>
              <a:rPr lang="en-CA" sz="1600" dirty="0">
                <a:solidFill>
                  <a:srgbClr val="00008B"/>
                </a:solidFill>
              </a:rPr>
              <a:t>(TU Berlin)                      (TU Berlin)               (University of Bath)               (DESY)</a:t>
            </a: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8FA67689-D6F0-4948-9DA3-E7F1A4CFB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9802945" y="1270448"/>
            <a:ext cx="1161003" cy="1584000"/>
          </a:xfrm>
          <a:prstGeom prst="rect">
            <a:avLst/>
          </a:prstGeom>
        </p:spPr>
      </p:pic>
      <p:pic>
        <p:nvPicPr>
          <p:cNvPr id="1026" name="Picture 2" descr="Tobias Hartung - Teaching Fellow - King's College London | LinkedIn">
            <a:extLst>
              <a:ext uri="{FF2B5EF4-FFF2-40B4-BE49-F238E27FC236}">
                <a16:creationId xmlns:a16="http://schemas.microsoft.com/office/drawing/2014/main" id="{82E79EFF-5D98-48E2-B172-E817EAA29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r="16916" b="12758"/>
          <a:stretch/>
        </p:blipFill>
        <p:spPr bwMode="auto">
          <a:xfrm>
            <a:off x="7688264" y="1270448"/>
            <a:ext cx="1161003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6A7CA6-BB16-422F-A8EC-D71352C18AAF}"/>
              </a:ext>
            </a:extLst>
          </p:cNvPr>
          <p:cNvSpPr txBox="1"/>
          <p:nvPr/>
        </p:nvSpPr>
        <p:spPr>
          <a:xfrm>
            <a:off x="5151627" y="5613716"/>
            <a:ext cx="712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8B"/>
                </a:solidFill>
              </a:rPr>
              <a:t>      Pan Kessel               Shinichi Nakajima            Paolo </a:t>
            </a:r>
            <a:r>
              <a:rPr lang="en-CA" sz="1600" dirty="0" err="1">
                <a:solidFill>
                  <a:srgbClr val="00008B"/>
                </a:solidFill>
              </a:rPr>
              <a:t>Stornati</a:t>
            </a:r>
            <a:r>
              <a:rPr lang="en-CA" sz="1600" dirty="0">
                <a:solidFill>
                  <a:srgbClr val="00008B"/>
                </a:solidFill>
              </a:rPr>
              <a:t> </a:t>
            </a:r>
          </a:p>
          <a:p>
            <a:r>
              <a:rPr lang="en-CA" sz="1600" dirty="0">
                <a:solidFill>
                  <a:srgbClr val="00008B"/>
                </a:solidFill>
              </a:rPr>
              <a:t>      (TU Berlin)               (TU Berlin, RIKEN)        (DESY, HU Berlin)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8695B9-B04D-485F-AB7E-B948209B6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8" t="10695" r="20400" b="28611"/>
          <a:stretch/>
        </p:blipFill>
        <p:spPr>
          <a:xfrm>
            <a:off x="9802945" y="3904507"/>
            <a:ext cx="1153616" cy="1584000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B7A8BC0-A0AF-4FDE-B8CC-9ADB577D6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14565"/>
          <a:stretch/>
        </p:blipFill>
        <p:spPr>
          <a:xfrm>
            <a:off x="7691958" y="3871098"/>
            <a:ext cx="1153616" cy="161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2C6154-8E44-43FC-815A-8606F989C181}"/>
              </a:ext>
            </a:extLst>
          </p:cNvPr>
          <p:cNvSpPr txBox="1"/>
          <p:nvPr/>
        </p:nvSpPr>
        <p:spPr>
          <a:xfrm>
            <a:off x="419099" y="5490604"/>
            <a:ext cx="3609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effectLst/>
              </a:rPr>
              <a:t>Nicoli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, Anders,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effectLst/>
              </a:rPr>
              <a:t>LF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, Hartung, Jansen, Kessel, Nakajima,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effectLst/>
              </a:rPr>
              <a:t>Stornati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, 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Phys. Rev. Lett. 126 (2021) 3, 032001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12A27-A287-479E-9E88-E1C1766A6C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-792" r="13056" b="33936"/>
          <a:stretch/>
        </p:blipFill>
        <p:spPr>
          <a:xfrm>
            <a:off x="3306785" y="1270448"/>
            <a:ext cx="1165868" cy="15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1FE1F-D7A7-4B37-83F9-ABD71AC5A9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46" t="3173" r="15964" b="9299"/>
          <a:stretch/>
        </p:blipFill>
        <p:spPr>
          <a:xfrm>
            <a:off x="5475835" y="3871098"/>
            <a:ext cx="1258751" cy="1617409"/>
          </a:xfrm>
          <a:prstGeom prst="rect">
            <a:avLst/>
          </a:prstGeom>
        </p:spPr>
      </p:pic>
      <p:pic>
        <p:nvPicPr>
          <p:cNvPr id="8" name="Picture 7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719874A5-3FEE-4C15-B552-E6A1FA8DA2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4543" r="9863" b="12766"/>
          <a:stretch/>
        </p:blipFill>
        <p:spPr>
          <a:xfrm>
            <a:off x="5475835" y="1279275"/>
            <a:ext cx="1262095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partition function: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=∫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[−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 b="-2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analytical solution:</a:t>
                </a:r>
              </a:p>
              <a:p>
                <a:pPr marL="0" indent="0" defTabSz="36000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^2)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/>
                  <a:t>free energy: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defTabSz="360000"/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1−2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Backup: analytical solution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160636" y="3663435"/>
            <a:ext cx="161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4B824-F79E-4AEF-BC2A-DEF12C1A0660}"/>
                  </a:ext>
                </a:extLst>
              </p:cNvPr>
              <p:cNvSpPr txBox="1"/>
              <p:nvPr/>
            </p:nvSpPr>
            <p:spPr>
              <a:xfrm rot="16200000">
                <a:off x="-71867" y="2208422"/>
                <a:ext cx="1450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4B824-F79E-4AEF-BC2A-DEF12C1A0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1867" y="2208422"/>
                <a:ext cx="14508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3345E90-BA37-447C-B4DB-910398E70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1" y="1667686"/>
            <a:ext cx="5276850" cy="43991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96CBA8-2048-42C3-9FCF-01FAD9E13257}"/>
              </a:ext>
            </a:extLst>
          </p:cNvPr>
          <p:cNvSpPr/>
          <p:nvPr/>
        </p:nvSpPr>
        <p:spPr>
          <a:xfrm>
            <a:off x="7038975" y="4981575"/>
            <a:ext cx="1066800" cy="1037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4F24D3F9-C940-478E-B71B-DF75E4D93A11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82" y="1663035"/>
            <a:ext cx="4888218" cy="40243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>
                    <a:ea typeface="Cambria Math" panose="02040503050406030204" pitchFamily="18" charset="0"/>
                  </a:rPr>
                  <a:t>bias due to imperfect training:</a:t>
                </a:r>
              </a:p>
              <a:p>
                <a:pPr marL="0" indent="0" defTabSz="36000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variance of estimator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̂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CA" i="1" dirty="0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: </a:t>
                </a:r>
                <a:endParaRPr lang="en-CA" dirty="0"/>
              </a:p>
              <a:p>
                <a:pPr marL="0" indent="0" defTabSz="36000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 t="-1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systematic errors for flow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Variance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Bias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D66E2C1-0ABF-4DAC-8820-035EC1569BF9}"/>
              </a:ext>
            </a:extLst>
          </p:cNvPr>
          <p:cNvSpPr txBox="1">
            <a:spLocks/>
          </p:cNvSpPr>
          <p:nvPr/>
        </p:nvSpPr>
        <p:spPr>
          <a:xfrm>
            <a:off x="857250" y="4578281"/>
            <a:ext cx="11353800" cy="14461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0000"/>
            <a:r>
              <a:rPr lang="en-US" dirty="0">
                <a:ea typeface="Cambria Math" panose="02040503050406030204" pitchFamily="18" charset="0"/>
              </a:rPr>
              <a:t>bias due to imperfect training is </a:t>
            </a:r>
            <a:r>
              <a:rPr lang="en-US" dirty="0" err="1">
                <a:ea typeface="Cambria Math" panose="02040503050406030204" pitchFamily="18" charset="0"/>
              </a:rPr>
              <a:t>subleading</a:t>
            </a:r>
            <a:endParaRPr lang="en-US" dirty="0">
              <a:ea typeface="Cambria Math" panose="02040503050406030204" pitchFamily="18" charset="0"/>
            </a:endParaRPr>
          </a:p>
          <a:p>
            <a:pPr defTabSz="360000"/>
            <a:r>
              <a:rPr lang="en-US" dirty="0">
                <a:ea typeface="Cambria Math" panose="02040503050406030204" pitchFamily="18" charset="0"/>
              </a:rPr>
              <a:t>agrees with results from numerical experiments</a:t>
            </a:r>
          </a:p>
        </p:txBody>
      </p:sp>
    </p:spTree>
    <p:extLst>
      <p:ext uri="{BB962C8B-B14F-4D97-AF65-F5344CB8AC3E}">
        <p14:creationId xmlns:p14="http://schemas.microsoft.com/office/powerpoint/2010/main" val="25138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all modes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should be captured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CA" dirty="0"/>
              </a:p>
              <a:p>
                <a:pPr defTabSz="360000"/>
                <a:r>
                  <a:rPr lang="en-CA" dirty="0"/>
                  <a:t>no mode-dropping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no underestimation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C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CA" dirty="0"/>
                  <a:t>LHS: estimated using a single Markov chain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no mode-dropping for generative model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:r>
                  <a:rPr lang="en-US" dirty="0">
                    <a:solidFill>
                      <a:srgbClr val="8B0000"/>
                    </a:solidFill>
                    <a:ea typeface="Cambria Math" panose="02040503050406030204" pitchFamily="18" charset="0"/>
                  </a:rPr>
                  <a:t>flow-based 1</a:t>
                </a:r>
                <a:r>
                  <a:rPr lang="en-US" dirty="0">
                    <a:ea typeface="Cambria Math" panose="02040503050406030204" pitchFamily="18" charset="0"/>
                  </a:rPr>
                  <a:t>: plug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into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CA" dirty="0">
                    <a:solidFill>
                      <a:srgbClr val="8B0000"/>
                    </a:solidFill>
                  </a:rPr>
                  <a:t>flow-based 2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CA" i="1" dirty="0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i="1" dirty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i="1" dirty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CA" i="1" dirty="0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CA" i="1" dirty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 dirty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A" i="1" dirty="0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i="1" dirty="0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  <a:blipFill>
                <a:blip r:embed="rId4"/>
                <a:stretch>
                  <a:fillRect l="-376" b="-2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4EC2FE8B-1BCC-4585-AFF5-2FE0B32F0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70" y="1634291"/>
            <a:ext cx="5267979" cy="4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US" dirty="0"/>
                  <a:t>ensure sufficient overlap of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in:</a:t>
                </a:r>
                <a:endParaRPr lang="en-CA" dirty="0"/>
              </a:p>
              <a:p>
                <a:pPr marL="0" indent="0" defTabSz="36000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estimate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by exchanging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dirty="0"/>
                  <a:t> above</a:t>
                </a:r>
              </a:p>
              <a:p>
                <a:pPr defTabSz="360000"/>
                <a:r>
                  <a:rPr lang="en-CA" dirty="0"/>
                  <a:t>cheap consistency check: run a single Markov chain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no mode-dropping for MCMC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:r>
                  <a:rPr lang="en-US" dirty="0">
                    <a:solidFill>
                      <a:srgbClr val="FFA500"/>
                    </a:solidFill>
                    <a:ea typeface="Cambria Math" panose="02040503050406030204" pitchFamily="18" charset="0"/>
                  </a:rPr>
                  <a:t>MCMC-based 1</a:t>
                </a:r>
                <a:r>
                  <a:rPr lang="en-US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(up)</a:t>
                </a:r>
              </a:p>
              <a:p>
                <a:pPr defTabSz="360000"/>
                <a:r>
                  <a:rPr lang="en-CA" dirty="0">
                    <a:solidFill>
                      <a:srgbClr val="8B0000"/>
                    </a:solidFill>
                  </a:rPr>
                  <a:t>MCMC-based 2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(down)</a:t>
                </a: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BB20423-6D0F-45E1-BF4A-2919C461B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634291"/>
            <a:ext cx="5308906" cy="43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5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12286E4-2C31-4CD5-92F6-E7645F1F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58" y="1634291"/>
            <a:ext cx="5308742" cy="43901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21EC0-A38F-4A1D-B51D-ECBFF9B96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defTabSz="360000"/>
            <a:r>
              <a:rPr lang="en-US" dirty="0">
                <a:latin typeface="+mn-lt"/>
              </a:rPr>
              <a:t>HMC algorithm with overrelaxation</a:t>
            </a:r>
          </a:p>
          <a:p>
            <a:pPr defTabSz="360000"/>
            <a:r>
              <a:rPr lang="en-US" dirty="0">
                <a:latin typeface="+mn-lt"/>
              </a:rPr>
              <a:t>sign of field configuration is flipped every ten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53D57F-AEF2-4298-ABAA-23E654DD597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defTabSz="360000"/>
            <a:r>
              <a:rPr lang="en-US" dirty="0"/>
              <a:t>14 Markov chains</a:t>
            </a:r>
          </a:p>
          <a:p>
            <a:pPr defTabSz="360000"/>
            <a:r>
              <a:rPr lang="en-US" dirty="0"/>
              <a:t>5k thermalization steps </a:t>
            </a:r>
          </a:p>
          <a:p>
            <a:pPr defTabSz="360000"/>
            <a:r>
              <a:rPr lang="en-US" dirty="0"/>
              <a:t>400k estimation steps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details on MCMC experiments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D66E2C1-0ABF-4DAC-8820-035EC1569BF9}"/>
              </a:ext>
            </a:extLst>
          </p:cNvPr>
          <p:cNvSpPr txBox="1">
            <a:spLocks/>
          </p:cNvSpPr>
          <p:nvPr/>
        </p:nvSpPr>
        <p:spPr>
          <a:xfrm>
            <a:off x="857250" y="4578281"/>
            <a:ext cx="11353800" cy="14461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0000"/>
            <a:r>
              <a:rPr lang="en-US" dirty="0"/>
              <a:t>configurations: 5.6M = 14 x 400k </a:t>
            </a:r>
          </a:p>
          <a:p>
            <a:pPr defTabSz="360000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CA" dirty="0" err="1">
                <a:solidFill>
                  <a:srgbClr val="FF0000"/>
                </a:solidFill>
              </a:rPr>
              <a:t>rrors</a:t>
            </a:r>
            <a:r>
              <a:rPr lang="en-CA" dirty="0">
                <a:solidFill>
                  <a:srgbClr val="FF0000"/>
                </a:solidFill>
              </a:rPr>
              <a:t>: </a:t>
            </a:r>
            <a:r>
              <a:rPr lang="en-US" b="0" dirty="0" err="1">
                <a:solidFill>
                  <a:srgbClr val="00008B"/>
                </a:solidFill>
              </a:rPr>
              <a:t>uwerr</a:t>
            </a:r>
            <a:r>
              <a:rPr lang="en-US" b="0" dirty="0">
                <a:solidFill>
                  <a:srgbClr val="00008B"/>
                </a:solidFill>
              </a:rPr>
              <a:t> and jackknife methods</a:t>
            </a:r>
          </a:p>
          <a:p>
            <a:pPr marL="0" indent="0" algn="l">
              <a:buNone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   (</a:t>
            </a:r>
            <a:r>
              <a:rPr lang="it-IT" sz="1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CMR9"/>
              </a:rPr>
              <a:t>Wol</a:t>
            </a:r>
            <a:r>
              <a:rPr lang="en-US" sz="1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CMR9"/>
              </a:rPr>
              <a:t>ff, 2004; </a:t>
            </a:r>
            <a:r>
              <a:rPr lang="en-US" sz="1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CMR9"/>
              </a:rPr>
              <a:t>Gattringer</a:t>
            </a:r>
            <a:r>
              <a:rPr lang="en-US" sz="1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CMR9"/>
              </a:rPr>
              <a:t>, Lang, 2009)</a:t>
            </a:r>
            <a:endParaRPr lang="en-US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C6A50-67B7-4AB2-868D-1AD2E306A03A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21058-8F5C-465D-97EA-AA5ADA2E5EF8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88318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F9E120F1-93C0-4521-B238-806D318EF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441644"/>
            <a:ext cx="4733925" cy="391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6 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coupling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layers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m:rPr>
                        <m:nor/>
                      </m:rPr>
                      <a:rPr lang="en-US" b="0" i="0" dirty="0" smtClean="0"/>
                      <m:t>:</m:t>
                    </m:r>
                    <m:r>
                      <m:rPr>
                        <m:nor/>
                      </m:rPr>
                      <a:rPr lang="en-US" dirty="0"/>
                      <m:t> 5 </m:t>
                    </m:r>
                    <m:r>
                      <m:rPr>
                        <m:nor/>
                      </m:rPr>
                      <a:rPr lang="en-US" dirty="0"/>
                      <m:t>hidden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layers</m:t>
                    </m:r>
                    <m:r>
                      <m:rPr>
                        <m:nor/>
                      </m:rPr>
                      <a:rPr lang="en-US" b="0" i="0" dirty="0" smtClean="0"/>
                      <m:t>,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1000 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neurons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each</m:t>
                    </m:r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split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input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checkerboard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partitioning</m:t>
                    </m:r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consecutive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coupling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blocks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alternati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partitioning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initial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learning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rate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/>
                      <m:t>patience</m:t>
                    </m:r>
                    <m:r>
                      <m:rPr>
                        <m:nor/>
                      </m:rPr>
                      <a:rPr lang="en-CA" dirty="0"/>
                      <m:t>: 3</m:t>
                    </m:r>
                    <m:r>
                      <m:rPr>
                        <m:nor/>
                      </m:rPr>
                      <a:rPr lang="en-CA" dirty="0"/>
                      <m:t>k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steps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details on flow experiments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ReduceLROnPlate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learning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rate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scheduler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PyTorch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train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flow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1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steps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using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8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mini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CA" dirty="0" smtClean="0">
                        <a:ea typeface="Cambria Math" panose="02040503050406030204" pitchFamily="18" charset="0"/>
                      </a:rPr>
                      <m:t>batch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>
                    <a:solidFill>
                      <a:srgbClr val="0000FF"/>
                    </a:solidFill>
                  </a:rPr>
                  <a:t>errors: </a:t>
                </a:r>
                <a:r>
                  <a:rPr lang="en-US" dirty="0"/>
                  <a:t>delta and jackknife methods</a:t>
                </a:r>
              </a:p>
              <a:p>
                <a:pPr marL="0" indent="0" defTabSz="360000">
                  <a:buNone/>
                </a:pPr>
                <a:r>
                  <a:rPr lang="en-US" sz="1400" dirty="0">
                    <a:solidFill>
                      <a:schemeClr val="bg2">
                        <a:lumMod val="75000"/>
                      </a:schemeClr>
                    </a:solidFill>
                  </a:rPr>
                  <a:t>    (</a:t>
                </a:r>
                <a:r>
                  <a:rPr lang="en-US" sz="1400" b="0" i="0" u="none" strike="noStrike" baseline="0" dirty="0" err="1">
                    <a:solidFill>
                      <a:schemeClr val="bg2">
                        <a:lumMod val="75000"/>
                      </a:schemeClr>
                    </a:solidFill>
                    <a:latin typeface="CMR9"/>
                  </a:rPr>
                  <a:t>Gattringer</a:t>
                </a:r>
                <a:r>
                  <a:rPr lang="en-US" sz="1400" b="0" i="0" u="none" strike="noStrike" baseline="0" dirty="0">
                    <a:solidFill>
                      <a:schemeClr val="bg2">
                        <a:lumMod val="75000"/>
                      </a:schemeClr>
                    </a:solidFill>
                    <a:latin typeface="CMR9"/>
                  </a:rPr>
                  <a:t>, Lang, 2009; </a:t>
                </a:r>
                <a:r>
                  <a:rPr lang="en-US" sz="1400" b="0" i="0" u="none" strike="noStrike" baseline="0" dirty="0" err="1">
                    <a:solidFill>
                      <a:schemeClr val="bg2">
                        <a:lumMod val="75000"/>
                      </a:schemeClr>
                    </a:solidFill>
                    <a:latin typeface="CMR9"/>
                  </a:rPr>
                  <a:t>Nowozin</a:t>
                </a:r>
                <a:r>
                  <a:rPr lang="en-US" sz="1400" b="0" i="0" u="none" strike="noStrike" baseline="0" dirty="0">
                    <a:solidFill>
                      <a:schemeClr val="bg2">
                        <a:lumMod val="75000"/>
                      </a:schemeClr>
                    </a:solidFill>
                    <a:latin typeface="CMR9"/>
                  </a:rPr>
                  <a:t>, 2018)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2D66E2C1-0ABF-4DAC-8820-035EC1569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4578281"/>
                <a:ext cx="11353800" cy="1446148"/>
              </a:xfrm>
              <a:prstGeom prst="rect">
                <a:avLst/>
              </a:prstGeom>
              <a:blipFill>
                <a:blip r:embed="rId5"/>
                <a:stretch>
                  <a:fillRect l="-376" t="-844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2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6">
            <a:extLst>
              <a:ext uri="{FF2B5EF4-FFF2-40B4-BE49-F238E27FC236}">
                <a16:creationId xmlns:a16="http://schemas.microsoft.com/office/drawing/2014/main" id="{2185465D-8CEE-4DBE-BC54-B99363E7ABFC}"/>
              </a:ext>
            </a:extLst>
          </p:cNvPr>
          <p:cNvSpPr/>
          <p:nvPr/>
        </p:nvSpPr>
        <p:spPr>
          <a:xfrm>
            <a:off x="-1" y="1357098"/>
            <a:ext cx="4064400" cy="363731"/>
          </a:xfrm>
          <a:prstGeom prst="rect">
            <a:avLst/>
          </a:prstGeom>
          <a:solidFill>
            <a:srgbClr val="00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7">
            <a:extLst>
              <a:ext uri="{FF2B5EF4-FFF2-40B4-BE49-F238E27FC236}">
                <a16:creationId xmlns:a16="http://schemas.microsoft.com/office/drawing/2014/main" id="{C3FEB5DB-6ED8-47A1-BE00-94E20969864B}"/>
              </a:ext>
            </a:extLst>
          </p:cNvPr>
          <p:cNvSpPr/>
          <p:nvPr/>
        </p:nvSpPr>
        <p:spPr>
          <a:xfrm>
            <a:off x="4063800" y="1357099"/>
            <a:ext cx="4064400" cy="363730"/>
          </a:xfrm>
          <a:prstGeom prst="rect">
            <a:avLst/>
          </a:prstGeom>
          <a:solidFill>
            <a:srgbClr val="666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8">
            <a:extLst>
              <a:ext uri="{FF2B5EF4-FFF2-40B4-BE49-F238E27FC236}">
                <a16:creationId xmlns:a16="http://schemas.microsoft.com/office/drawing/2014/main" id="{DBC07ADE-7EB4-4E4C-A235-26D5D82F765C}"/>
              </a:ext>
            </a:extLst>
          </p:cNvPr>
          <p:cNvSpPr/>
          <p:nvPr/>
        </p:nvSpPr>
        <p:spPr>
          <a:xfrm>
            <a:off x="8128200" y="1357099"/>
            <a:ext cx="4064400" cy="363730"/>
          </a:xfrm>
          <a:prstGeom prst="rect">
            <a:avLst/>
          </a:prstGeom>
          <a:solidFill>
            <a:srgbClr val="999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feld 12">
            <a:extLst>
              <a:ext uri="{FF2B5EF4-FFF2-40B4-BE49-F238E27FC236}">
                <a16:creationId xmlns:a16="http://schemas.microsoft.com/office/drawing/2014/main" id="{5DDDFAD7-4AF2-487A-9751-C1338A2F2053}"/>
              </a:ext>
            </a:extLst>
          </p:cNvPr>
          <p:cNvSpPr txBox="1"/>
          <p:nvPr/>
        </p:nvSpPr>
        <p:spPr>
          <a:xfrm>
            <a:off x="4088398" y="1357099"/>
            <a:ext cx="403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Theoretical models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4" name="Textfeld 13">
            <a:extLst>
              <a:ext uri="{FF2B5EF4-FFF2-40B4-BE49-F238E27FC236}">
                <a16:creationId xmlns:a16="http://schemas.microsoft.com/office/drawing/2014/main" id="{26D10000-EC5F-46B8-BFB3-4433A9B1DA01}"/>
              </a:ext>
            </a:extLst>
          </p:cNvPr>
          <p:cNvSpPr txBox="1"/>
          <p:nvPr/>
        </p:nvSpPr>
        <p:spPr>
          <a:xfrm>
            <a:off x="8152799" y="1351497"/>
            <a:ext cx="4039200" cy="37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Experiments</a:t>
            </a:r>
          </a:p>
        </p:txBody>
      </p:sp>
      <p:sp>
        <p:nvSpPr>
          <p:cNvPr id="52" name="Textfeld 10">
            <a:extLst>
              <a:ext uri="{FF2B5EF4-FFF2-40B4-BE49-F238E27FC236}">
                <a16:creationId xmlns:a16="http://schemas.microsoft.com/office/drawing/2014/main" id="{D0B25437-6E4E-49CD-AC0A-273C006C5398}"/>
              </a:ext>
            </a:extLst>
          </p:cNvPr>
          <p:cNvSpPr txBox="1"/>
          <p:nvPr/>
        </p:nvSpPr>
        <p:spPr>
          <a:xfrm>
            <a:off x="0" y="1357275"/>
            <a:ext cx="406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Numerical computations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Inhaltsplatzhalter 2">
                <a:extLst>
                  <a:ext uri="{FF2B5EF4-FFF2-40B4-BE49-F238E27FC236}">
                    <a16:creationId xmlns:a16="http://schemas.microsoft.com/office/drawing/2014/main" id="{214F9338-74D6-4607-87DF-0A90C2316F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68001"/>
                <a:ext cx="3324225" cy="4196052"/>
              </a:xfrm>
              <a:prstGeom prst="rect">
                <a:avLst/>
              </a:prstGeom>
            </p:spPr>
            <p:txBody>
              <a:bodyPr anchor="t" anchorCtr="0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/>
                  <a:t>Lattice QCD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high-precision computations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computational issues</a:t>
                </a:r>
                <a:endParaRPr lang="en-CA" sz="1800" u="sng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u="sng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b="1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b="1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/>
                  <a:t>Tensor networks &amp;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/>
                  <a:t>quantum computing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topological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1800" dirty="0"/>
                  <a:t>-terms, 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chemical potentials…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b="1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>
                    <a:solidFill>
                      <a:srgbClr val="FF0000"/>
                    </a:solidFill>
                  </a:rPr>
                  <a:t>Machine learning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efficient sampling,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thermodynamic observables…</a:t>
                </a:r>
              </a:p>
            </p:txBody>
          </p:sp>
        </mc:Choice>
        <mc:Fallback xmlns="">
          <p:sp>
            <p:nvSpPr>
              <p:cNvPr id="71" name="Inhaltsplatzhalter 2">
                <a:extLst>
                  <a:ext uri="{FF2B5EF4-FFF2-40B4-BE49-F238E27FC236}">
                    <a16:creationId xmlns:a16="http://schemas.microsoft.com/office/drawing/2014/main" id="{214F9338-74D6-4607-87DF-0A90C2316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8001"/>
                <a:ext cx="3324225" cy="4196052"/>
              </a:xfrm>
              <a:prstGeom prst="rect">
                <a:avLst/>
              </a:prstGeom>
              <a:blipFill>
                <a:blip r:embed="rId2"/>
                <a:stretch>
                  <a:fillRect l="-1651" t="-726" r="-183" b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Overview: why ML for lattice gauge theories?</a:t>
            </a:r>
            <a:endParaRPr lang="en-US" dirty="0"/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1DD4F1DA-29CB-4394-BD6A-138F13ABD84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2000" y="3196168"/>
            <a:ext cx="788400" cy="198000"/>
          </a:xfrm>
          <a:prstGeom prst="bentConnector3">
            <a:avLst>
              <a:gd name="adj1" fmla="val 99723"/>
            </a:avLst>
          </a:prstGeom>
          <a:ln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5D2F1A5-5A2A-4FB7-81FA-E66776DFA4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6839" y="2590798"/>
            <a:ext cx="2517964" cy="314325"/>
          </a:xfrm>
          <a:prstGeom prst="bentConnector3">
            <a:avLst>
              <a:gd name="adj1" fmla="val -36482"/>
            </a:avLst>
          </a:prstGeom>
          <a:ln>
            <a:solidFill>
              <a:srgbClr val="00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8FB93FB-569A-40A2-B109-36855695E44E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33300" y="4361066"/>
            <a:ext cx="1728075" cy="187796"/>
          </a:xfrm>
          <a:prstGeom prst="bentConnector3">
            <a:avLst>
              <a:gd name="adj1" fmla="val 100158"/>
            </a:avLst>
          </a:prstGeom>
          <a:ln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Inhaltsplatzhalter 2">
                <a:extLst>
                  <a:ext uri="{FF2B5EF4-FFF2-40B4-BE49-F238E27FC236}">
                    <a16:creationId xmlns:a16="http://schemas.microsoft.com/office/drawing/2014/main" id="{375B8D72-E804-4A2C-A1B9-144044B6A2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3784" y="1868001"/>
                <a:ext cx="3763675" cy="4196052"/>
              </a:xfrm>
              <a:prstGeom prst="rect">
                <a:avLst/>
              </a:prstGeom>
            </p:spPr>
            <p:txBody>
              <a:bodyPr anchor="t" anchorCtr="0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/>
                  <a:t>3+1D QCD and Higgs theory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“real world”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quarks, gluons, Higgs…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u="sng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b="1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b="1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/>
                  <a:t>1+1D Schwinger model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QCD toy model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1800" dirty="0"/>
                  <a:t>-term, </a:t>
                </a:r>
                <a:r>
                  <a:rPr lang="en-CA" sz="1800" dirty="0"/>
                  <a:t>confinement…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CA" sz="1800" dirty="0"/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b="1" dirty="0">
                    <a:solidFill>
                      <a:srgbClr val="FF0000"/>
                    </a:solidFill>
                  </a:rPr>
                  <a:t>1+1D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CA" sz="1800" b="1" dirty="0">
                    <a:solidFill>
                      <a:srgbClr val="FF0000"/>
                    </a:solidFill>
                  </a:rPr>
                  <a:t> theory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Higgs toy model</a:t>
                </a:r>
              </a:p>
              <a:p>
                <a:pPr marL="0" indent="0" defTabSz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CA" sz="1800" dirty="0"/>
                  <a:t>symmetry breaking…</a:t>
                </a:r>
              </a:p>
            </p:txBody>
          </p:sp>
        </mc:Choice>
        <mc:Fallback xmlns="">
          <p:sp>
            <p:nvSpPr>
              <p:cNvPr id="22" name="Inhaltsplatzhalter 2">
                <a:extLst>
                  <a:ext uri="{FF2B5EF4-FFF2-40B4-BE49-F238E27FC236}">
                    <a16:creationId xmlns:a16="http://schemas.microsoft.com/office/drawing/2014/main" id="{375B8D72-E804-4A2C-A1B9-144044B6A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84" y="1868001"/>
                <a:ext cx="3763675" cy="4196052"/>
              </a:xfrm>
              <a:prstGeom prst="rect">
                <a:avLst/>
              </a:prstGeom>
              <a:blipFill>
                <a:blip r:embed="rId3"/>
                <a:stretch>
                  <a:fillRect l="-1294" t="-726"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1F924165-6748-4693-94C9-5927A6D15ACE}"/>
              </a:ext>
            </a:extLst>
          </p:cNvPr>
          <p:cNvSpPr txBox="1">
            <a:spLocks/>
          </p:cNvSpPr>
          <p:nvPr/>
        </p:nvSpPr>
        <p:spPr>
          <a:xfrm>
            <a:off x="8523793" y="1862932"/>
            <a:ext cx="3252919" cy="4196052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0000"/>
                </a:solidFill>
              </a:rPr>
              <a:t>Observables</a:t>
            </a: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/>
              <a:t>free energy, </a:t>
            </a: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/>
              <a:t>entropy, pressure…</a:t>
            </a:r>
            <a:endParaRPr lang="en-CA" sz="1800" u="sng" dirty="0"/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endParaRPr lang="en-CA" sz="1800" b="1" dirty="0"/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endParaRPr lang="en-CA" sz="1800" b="1" dirty="0"/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b="1" dirty="0"/>
              <a:t>LHC &amp; cosmology</a:t>
            </a: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/>
              <a:t>heavy-ion collisions,</a:t>
            </a:r>
          </a:p>
          <a:p>
            <a:pPr marL="0" indent="0" defTabSz="18000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dirty="0"/>
              <a:t>early-universe physics…</a:t>
            </a:r>
          </a:p>
        </p:txBody>
      </p:sp>
      <p:pic>
        <p:nvPicPr>
          <p:cNvPr id="24" name="Picture 23" descr="A picture containing table, large, engine, sitting&#10;&#10;Description automatically generated">
            <a:extLst>
              <a:ext uri="{FF2B5EF4-FFF2-40B4-BE49-F238E27FC236}">
                <a16:creationId xmlns:a16="http://schemas.microsoft.com/office/drawing/2014/main" id="{B540AE3D-4F17-4EA5-8965-1C2EF5582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96" y="4333876"/>
            <a:ext cx="2607075" cy="18629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525415-71C7-45C5-8BD4-DF3511F073C2}"/>
              </a:ext>
            </a:extLst>
          </p:cNvPr>
          <p:cNvSpPr txBox="1"/>
          <p:nvPr/>
        </p:nvSpPr>
        <p:spPr>
          <a:xfrm>
            <a:off x="8630603" y="6269233"/>
            <a:ext cx="2704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(Image credit: ALICE Collaboration / CERN)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AFCA93B-8C1F-42D8-94B1-7D327CD4DCE9}"/>
              </a:ext>
            </a:extLst>
          </p:cNvPr>
          <p:cNvCxnSpPr>
            <a:cxnSpLocks/>
          </p:cNvCxnSpPr>
          <p:nvPr/>
        </p:nvCxnSpPr>
        <p:spPr>
          <a:xfrm>
            <a:off x="5819995" y="2877427"/>
            <a:ext cx="0" cy="637298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FAE837-9F3A-4ECA-9597-7667E8DE382A}"/>
              </a:ext>
            </a:extLst>
          </p:cNvPr>
          <p:cNvCxnSpPr>
            <a:cxnSpLocks/>
          </p:cNvCxnSpPr>
          <p:nvPr/>
        </p:nvCxnSpPr>
        <p:spPr>
          <a:xfrm>
            <a:off x="5816596" y="4527693"/>
            <a:ext cx="0" cy="637298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60418-60E8-4122-AF42-FAA4E504C10E}"/>
              </a:ext>
            </a:extLst>
          </p:cNvPr>
          <p:cNvCxnSpPr>
            <a:cxnSpLocks/>
          </p:cNvCxnSpPr>
          <p:nvPr/>
        </p:nvCxnSpPr>
        <p:spPr>
          <a:xfrm>
            <a:off x="9548973" y="2835801"/>
            <a:ext cx="0" cy="368338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  <p:bldP spid="54" grpId="0"/>
      <p:bldP spid="5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726F70A-3D90-4D51-BF9C-41B2EFE12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19" y="2674317"/>
            <a:ext cx="4800488" cy="3346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00546A-8518-420C-984A-152B3380EF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compute observables: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Ɗ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sample histories in path integral: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100546A-8518-420C-984A-152B3380E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585" t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7315537-397F-44B8-ADB9-4BE66AECDB0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Monte Carlo: draw samples from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Markov chain: next sample depends on existing one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7315537-397F-44B8-ADB9-4BE66AECD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70F422-C4CD-4EE5-A7B5-F940A1497184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>
              <a:xfrm>
                <a:off x="847286" y="4589982"/>
                <a:ext cx="7877614" cy="1444818"/>
              </a:xfrm>
            </p:spPr>
            <p:txBody>
              <a:bodyPr/>
              <a:lstStyle/>
              <a:p>
                <a:r>
                  <a:rPr lang="en-CA" dirty="0"/>
                  <a:t>critical slowing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hard to tackle phase transitions</a:t>
                </a:r>
              </a:p>
              <a:p>
                <a:r>
                  <a:rPr lang="en-CA" dirty="0"/>
                  <a:t>no direct access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reweighting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</m:oMath>
                </a14:m>
                <a:r>
                  <a:rPr lang="en-CA" i="1" dirty="0"/>
                  <a:t> </a:t>
                </a:r>
              </a:p>
              <a:p>
                <a:r>
                  <a:rPr lang="en-CA" dirty="0"/>
                  <a:t>integration through phase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large statistical errors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A70F422-C4CD-4EE5-A7B5-F940A1497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xfrm>
                <a:off x="847286" y="4589982"/>
                <a:ext cx="7877614" cy="1444818"/>
              </a:xfrm>
              <a:blipFill>
                <a:blip r:embed="rId5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Motivation: what are the problems of MCMC?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651FA-0172-4B7D-B52A-5D496FDB7903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Problems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B41D1-4869-4CC7-A585-44B817F53A1B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MCMC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25CC8-4C6C-4B5D-99D0-B1B116704F84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0C785-6B8D-42FE-9C38-2A8BB8B0982A}"/>
              </a:ext>
            </a:extLst>
          </p:cNvPr>
          <p:cNvSpPr txBox="1"/>
          <p:nvPr/>
        </p:nvSpPr>
        <p:spPr>
          <a:xfrm>
            <a:off x="9702518" y="6139575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(Image credit: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Borsanyi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et al., 2016</a:t>
            </a:r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41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667688"/>
                <a:ext cx="7439025" cy="1446148"/>
              </a:xfrm>
            </p:spPr>
            <p:txBody>
              <a:bodyPr>
                <a:normAutofit/>
              </a:bodyPr>
              <a:lstStyle/>
              <a:p>
                <a:pPr defTabSz="360000"/>
                <a:r>
                  <a:rPr lang="en-CA" dirty="0">
                    <a:solidFill>
                      <a:srgbClr val="FF0000"/>
                    </a:solidFill>
                  </a:rPr>
                  <a:t>MCMC</a:t>
                </a:r>
                <a:r>
                  <a:rPr lang="en-CA" dirty="0"/>
                  <a:t>:</a:t>
                </a:r>
                <a:r>
                  <a:rPr lang="en-CA" dirty="0">
                    <a:solidFill>
                      <a:srgbClr val="FF0000"/>
                    </a:solidFill>
                  </a:rPr>
                  <a:t> </a:t>
                </a:r>
                <a:r>
                  <a:rPr lang="en-CA" dirty="0"/>
                  <a:t>critical slowing down, no direct access to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CA" dirty="0"/>
              </a:p>
              <a:p>
                <a:pPr defTabSz="360000"/>
                <a:r>
                  <a:rPr lang="en-US" dirty="0">
                    <a:solidFill>
                      <a:srgbClr val="0201FD"/>
                    </a:solidFill>
                  </a:rPr>
                  <a:t>flow</a:t>
                </a:r>
                <a:r>
                  <a:rPr lang="en-CA" dirty="0">
                    <a:solidFill>
                      <a:srgbClr val="0201F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/>
                  <a:t>: trained to approximate path integral distribution</a:t>
                </a:r>
              </a:p>
              <a:p>
                <a:pPr marL="0" indent="0" defTabSz="360000">
                  <a:buNone/>
                </a:pPr>
                <a:r>
                  <a:rPr lang="en-US" sz="1400" dirty="0">
                    <a:solidFill>
                      <a:schemeClr val="bg2">
                        <a:lumMod val="75000"/>
                      </a:schemeClr>
                    </a:solidFill>
                  </a:rPr>
                  <a:t>     (Albergo, Kanwar, Shanahan, 2019; Kanwar, …, Rezende, Shanahan, 2020</a:t>
                </a:r>
                <a:r>
                  <a:rPr lang="en-CA" sz="1400" dirty="0">
                    <a:solidFill>
                      <a:schemeClr val="bg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667688"/>
                <a:ext cx="7439025" cy="1446148"/>
              </a:xfrm>
              <a:blipFill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optimize of</a:t>
                </a:r>
                <a:r>
                  <a:rPr lang="en-CA" dirty="0">
                    <a:solidFill>
                      <a:srgbClr val="0201FD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CA" dirty="0"/>
                  <a:t> with respect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100FFD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solidFill>
                    <a:srgbClr val="0201FD"/>
                  </a:solidFill>
                </a:endParaRPr>
              </a:p>
              <a:p>
                <a:pPr defTabSz="360000"/>
                <a:r>
                  <a:rPr lang="en-US" dirty="0"/>
                  <a:t>efficiently 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/>
              </a:p>
              <a:p>
                <a:pPr defTabSz="360000"/>
                <a:r>
                  <a:rPr lang="en-US" dirty="0"/>
                  <a:t>generate </a:t>
                </a:r>
                <a:r>
                  <a:rPr lang="en-US" i="1" dirty="0"/>
                  <a:t>uncorrelated</a:t>
                </a:r>
                <a:r>
                  <a:rPr lang="en-US" dirty="0"/>
                  <a:t> configurations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compute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CA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CA" dirty="0"/>
                  <a:t> with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  <a:endParaRPr lang="en-CA" dirty="0">
                  <a:solidFill>
                    <a:srgbClr val="0E6C0E"/>
                  </a:solidFill>
                </a:endParaRPr>
              </a:p>
              <a:p>
                <a:pPr defTabSz="360000"/>
                <a:r>
                  <a:rPr lang="en-US" dirty="0"/>
                  <a:t>estimate observables not directly accessible with MCMC</a:t>
                </a:r>
                <a:endParaRPr lang="en-CA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4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Goal: tackling these problems with machine learning</a:t>
            </a:r>
            <a:endParaRPr lang="en-US" i="1" dirty="0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FF3C7255-EF6D-4C72-9733-E294786D5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96" y="2495550"/>
            <a:ext cx="4247099" cy="3539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B79421-9590-4F84-AB46-42FF3E4167DC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Our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78B73-0D3A-4819-AD9A-647D5CBF77BE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D853B-F641-4E34-9B16-17841320C0B8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State of art</a:t>
            </a:r>
          </a:p>
        </p:txBody>
      </p:sp>
    </p:spTree>
    <p:extLst>
      <p:ext uri="{BB962C8B-B14F-4D97-AF65-F5344CB8AC3E}">
        <p14:creationId xmlns:p14="http://schemas.microsoft.com/office/powerpoint/2010/main" val="24514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, </a:t>
                </a:r>
              </a:p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, 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, bias: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b="0" dirty="0">
                    <a:ea typeface="Cambria Math" panose="02040503050406030204" pitchFamily="18" charset="0"/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defTabSz="360000"/>
                <a:r>
                  <a:rPr lang="en-US" dirty="0"/>
                  <a:t>activation function: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tanh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deep neural networks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0D5CE-8B90-4193-B28F-D41EB5E67561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2C7D1-0B7D-4B77-BBFA-BCCE38B928AF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3C9D4-DF02-4DC4-9104-116CCAF881D6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Layers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E3D5275-1EAE-4FBA-AF4B-17AE6A282ACD}"/>
              </a:ext>
            </a:extLst>
          </p:cNvPr>
          <p:cNvSpPr txBox="1">
            <a:spLocks/>
          </p:cNvSpPr>
          <p:nvPr/>
        </p:nvSpPr>
        <p:spPr>
          <a:xfrm>
            <a:off x="856811" y="4587806"/>
            <a:ext cx="11353800" cy="14354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0000"/>
            <a:endParaRPr lang="en-CA" dirty="0">
              <a:ea typeface="Cambria Math" panose="02040503050406030204" pitchFamily="18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6AF1815-22C2-4AA8-A30C-D3B615111E7C}"/>
              </a:ext>
            </a:extLst>
          </p:cNvPr>
          <p:cNvSpPr txBox="1">
            <a:spLocks/>
          </p:cNvSpPr>
          <p:nvPr/>
        </p:nvSpPr>
        <p:spPr>
          <a:xfrm>
            <a:off x="856811" y="4580348"/>
            <a:ext cx="11353800" cy="14354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8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0000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925779D7-644C-492F-925B-12B98A5E1D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5934" y="4592929"/>
                <a:ext cx="11353800" cy="14354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:r>
                  <a:rPr lang="en-CA" dirty="0"/>
                  <a:t>neural network: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∘…∘</m:t>
                        </m:r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A" dirty="0"/>
              </a:p>
              <a:p>
                <a:pPr defTabSz="360000"/>
                <a:r>
                  <a:rPr lang="en-CA" dirty="0"/>
                  <a:t>odd network: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CA" dirty="0"/>
              </a:p>
              <a:p>
                <a:pPr defTabSz="360000"/>
                <a:r>
                  <a:rPr lang="en-CA" i="1" dirty="0"/>
                  <a:t>deep</a:t>
                </a:r>
                <a:r>
                  <a:rPr lang="en-CA" dirty="0"/>
                  <a:t> network: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≳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925779D7-644C-492F-925B-12B98A5E1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4" y="4592929"/>
                <a:ext cx="11353800" cy="1435404"/>
              </a:xfrm>
              <a:prstGeom prst="rect">
                <a:avLst/>
              </a:prstGeom>
              <a:blipFill>
                <a:blip r:embed="rId4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11EEE7-1A20-4E43-AFE1-338809A92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23" y="1633282"/>
            <a:ext cx="6312309" cy="4484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05D502-F91D-4D1A-A885-F05DB0235A64}"/>
              </a:ext>
            </a:extLst>
          </p:cNvPr>
          <p:cNvSpPr txBox="1"/>
          <p:nvPr/>
        </p:nvSpPr>
        <p:spPr>
          <a:xfrm>
            <a:off x="9322648" y="6238875"/>
            <a:ext cx="2850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(Image credit: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75000"/>
                  </a:schemeClr>
                </a:solidFill>
              </a:rPr>
              <a:t>Kavlakoglu</a:t>
            </a:r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, www.ibm.com)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72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21EC0-A38F-4A1D-B51D-ECBFF9B96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defTabSz="360000"/>
            <a:r>
              <a:rPr lang="en-CA" dirty="0">
                <a:ea typeface="Cambria Math" panose="02040503050406030204" pitchFamily="18" charset="0"/>
              </a:rPr>
              <a:t>generative models: built from neural networks</a:t>
            </a:r>
          </a:p>
          <a:p>
            <a:pPr defTabSz="360000"/>
            <a:r>
              <a:rPr lang="en-CA" dirty="0">
                <a:ea typeface="Cambria Math" panose="02040503050406030204" pitchFamily="18" charset="0"/>
              </a:rPr>
              <a:t>normalizing flows: subclass of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prior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CA" dirty="0"/>
              </a:p>
              <a:p>
                <a:pPr defTabSz="360000"/>
                <a:r>
                  <a:rPr lang="en-CA" dirty="0"/>
                  <a:t>neural network: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∘…∘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</a:p>
              <a:p>
                <a:pPr defTabSz="360000"/>
                <a:r>
                  <a:rPr lang="en-CA" b="0" dirty="0"/>
                  <a:t>coupling layers: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CA" b="0" dirty="0"/>
                  <a:t> applied to samples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105916E-FD54-4B24-B031-2D60E6551208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22531" r="69660" b="20311"/>
          <a:stretch/>
        </p:blipFill>
        <p:spPr>
          <a:xfrm>
            <a:off x="6419850" y="3113837"/>
            <a:ext cx="2316097" cy="147800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point: normalizing flows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0D5CE-8B90-4193-B28F-D41EB5E67561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2C7D1-0B7D-4B77-BBFA-BCCE38B928AF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3C9D4-DF02-4DC4-9104-116CCAF881D6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6">
                <a:extLst>
                  <a:ext uri="{FF2B5EF4-FFF2-40B4-BE49-F238E27FC236}">
                    <a16:creationId xmlns:a16="http://schemas.microsoft.com/office/drawing/2014/main" id="{7E3D5275-1EAE-4FBA-AF4B-17AE6A282A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6811" y="4587806"/>
                <a:ext cx="11353800" cy="14354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8B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60000"/>
                <a:r>
                  <a:rPr lang="en-CA" dirty="0"/>
                  <a:t>final distribution</a:t>
                </a:r>
                <a:r>
                  <a:rPr lang="en-CA" dirty="0">
                    <a:solidFill>
                      <a:srgbClr val="00008B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dirty="0"/>
              </a:p>
              <a:p>
                <a:pPr defTabSz="360000"/>
                <a:r>
                  <a:rPr lang="en-CA" dirty="0"/>
                  <a:t>samples: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CA" dirty="0"/>
                  <a:t> obtained from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to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6">
                <a:extLst>
                  <a:ext uri="{FF2B5EF4-FFF2-40B4-BE49-F238E27FC236}">
                    <a16:creationId xmlns:a16="http://schemas.microsoft.com/office/drawing/2014/main" id="{7E3D5275-1EAE-4FBA-AF4B-17AE6A282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11" y="4587806"/>
                <a:ext cx="11353800" cy="1435404"/>
              </a:xfrm>
              <a:prstGeom prst="rect">
                <a:avLst/>
              </a:prstGeom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C58A23E-7A00-4F8E-A3F2-7155F43D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5" t="22259" r="4226" b="19922"/>
          <a:stretch/>
        </p:blipFill>
        <p:spPr>
          <a:xfrm>
            <a:off x="9241625" y="4566507"/>
            <a:ext cx="2478420" cy="147800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87D1FE-0F05-4745-8EE3-2355CE87CF69}"/>
              </a:ext>
            </a:extLst>
          </p:cNvPr>
          <p:cNvCxnSpPr>
            <a:cxnSpLocks/>
          </p:cNvCxnSpPr>
          <p:nvPr/>
        </p:nvCxnSpPr>
        <p:spPr>
          <a:xfrm>
            <a:off x="8861616" y="3856617"/>
            <a:ext cx="596678" cy="505905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BD110D-88F0-43E1-BE3A-947B2FBAEF9B}"/>
              </a:ext>
            </a:extLst>
          </p:cNvPr>
          <p:cNvSpPr txBox="1"/>
          <p:nvPr/>
        </p:nvSpPr>
        <p:spPr>
          <a:xfrm>
            <a:off x="9159955" y="3741465"/>
            <a:ext cx="1825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8B"/>
                </a:solidFill>
                <a:ea typeface="Cambria Math" panose="02040503050406030204" pitchFamily="18" charset="0"/>
              </a:rPr>
              <a:t>flow</a:t>
            </a:r>
            <a:endParaRPr lang="en-US" dirty="0">
              <a:solidFill>
                <a:srgbClr val="00008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0EBEA8-7688-42E3-B4E8-A3DDF67C6EF7}"/>
                  </a:ext>
                </a:extLst>
              </p:cNvPr>
              <p:cNvSpPr txBox="1"/>
              <p:nvPr/>
            </p:nvSpPr>
            <p:spPr>
              <a:xfrm>
                <a:off x="4525136" y="4566507"/>
                <a:ext cx="61055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0EBEA8-7688-42E3-B4E8-A3DDF67C6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36" y="4566507"/>
                <a:ext cx="6105524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A3F44F-43E6-4780-8A34-AC3F90708BAD}"/>
                  </a:ext>
                </a:extLst>
              </p:cNvPr>
              <p:cNvSpPr txBox="1"/>
              <p:nvPr/>
            </p:nvSpPr>
            <p:spPr>
              <a:xfrm>
                <a:off x="9562672" y="6036697"/>
                <a:ext cx="18363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A3F44F-43E6-4780-8A34-AC3F90708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672" y="6036697"/>
                <a:ext cx="1836325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2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>
                    <a:ea typeface="Cambria Math" panose="02040503050406030204" pitchFamily="18" charset="0"/>
                  </a:rPr>
                  <a:t>Non-linear Independent Component Estimation (NICE)</a:t>
                </a:r>
                <a:endParaRPr lang="en-CA" i="1" dirty="0">
                  <a:solidFill>
                    <a:srgbClr val="00008B"/>
                  </a:solidFill>
                  <a:latin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i="1" smtClean="0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CA" i="1">
                                        <a:solidFill>
                                          <a:srgbClr val="239C2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i="1">
                                        <a:solidFill>
                                          <a:srgbClr val="239C2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239C2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requires: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i="1">
                        <a:solidFill>
                          <a:srgbClr val="00008B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∘…∘</m:t>
                        </m:r>
                        <m:sSup>
                          <m:sSupPr>
                            <m:ctrlP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srgbClr val="00008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CA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8B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8B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invertible</a:t>
                </a:r>
                <a:r>
                  <a:rPr lang="en-CA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e>
                    </m:d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239C23"/>
                    </a:solidFill>
                    <a:ea typeface="Cambria Math" panose="02040503050406030204" pitchFamily="18" charset="0"/>
                  </a:rPr>
                  <a:t>efficiently evaluable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split layers: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dirty="0"/>
              </a:p>
              <a:p>
                <a:pPr defTabSz="36000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invertible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defTabSz="360000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=1→</m:t>
                    </m:r>
                    <m:d>
                      <m:dPr>
                        <m:begChr m:val="|"/>
                        <m:endChr m:val="|"/>
                        <m:ctrlP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239C23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r>
                  <a:rPr lang="en-US" i="1" dirty="0">
                    <a:solidFill>
                      <a:srgbClr val="239C23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239C23"/>
                    </a:solidFill>
                    <a:ea typeface="Cambria Math" panose="02040503050406030204" pitchFamily="18" charset="0"/>
                  </a:rPr>
                  <a:t>trivial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) </m:t>
                    </m:r>
                    <m:r>
                      <m:rPr>
                        <m:nor/>
                      </m:rPr>
                      <a:rPr lang="en-US" dirty="0"/>
                      <m:t>contains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learnable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parameters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CA" dirty="0"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CA" dirty="0">
                  <a:ea typeface="Cambria Math" panose="02040503050406030204" pitchFamily="18" charset="0"/>
                </a:endParaRPr>
              </a:p>
              <a:p>
                <a:pPr defTabSz="360000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dirty="0">
                    <a:ea typeface="Cambria Math" panose="02040503050406030204" pitchFamily="18" charset="0"/>
                  </a:rPr>
                  <a:t> has 6 coupling layers,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/>
                  <a:t>has 5 hidden layers </a:t>
                </a: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details: NICE architecture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E1286-C756-4516-94A7-1AD3A153117D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E39E8-A199-4EC7-8D3F-0AB4DC90765A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4B824-F79E-4AEF-BC2A-DEF12C1A0660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FCAB0-CE3B-40F2-A45C-0181DEDFAD1C}"/>
              </a:ext>
            </a:extLst>
          </p:cNvPr>
          <p:cNvSpPr txBox="1"/>
          <p:nvPr/>
        </p:nvSpPr>
        <p:spPr>
          <a:xfrm>
            <a:off x="8857090" y="5994086"/>
            <a:ext cx="332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NICE model trained on Toronto Face Dataset (TFD),</a:t>
            </a:r>
          </a:p>
          <a:p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Image credit: </a:t>
            </a:r>
            <a:r>
              <a:rPr lang="en-CA" sz="1000" dirty="0" err="1">
                <a:solidFill>
                  <a:schemeClr val="bg2">
                    <a:lumMod val="75000"/>
                  </a:schemeClr>
                </a:solidFill>
              </a:rPr>
              <a:t>Dinh</a:t>
            </a:r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, Krueger, </a:t>
            </a:r>
            <a:r>
              <a:rPr lang="en-CA" sz="1000" dirty="0" err="1">
                <a:solidFill>
                  <a:schemeClr val="bg2">
                    <a:lumMod val="75000"/>
                  </a:schemeClr>
                </a:solidFill>
              </a:rPr>
              <a:t>Bengio</a:t>
            </a:r>
            <a:r>
              <a:rPr lang="en-CA" sz="1000" dirty="0">
                <a:solidFill>
                  <a:schemeClr val="bg2">
                    <a:lumMod val="75000"/>
                  </a:schemeClr>
                </a:solidFill>
              </a:rPr>
              <a:t>, arXiv:1410.8516)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text, white, keyboard&#10;&#10;Description automatically generated">
            <a:extLst>
              <a:ext uri="{FF2B5EF4-FFF2-40B4-BE49-F238E27FC236}">
                <a16:creationId xmlns:a16="http://schemas.microsoft.com/office/drawing/2014/main" id="{44A498A4-0B75-4E1F-9274-AED9DA2C0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38" y="3029219"/>
            <a:ext cx="2934572" cy="29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466C6E-A8FA-4B6A-A8D8-1DA850717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1"/>
          <a:stretch/>
        </p:blipFill>
        <p:spPr>
          <a:xfrm>
            <a:off x="8188995" y="2367166"/>
            <a:ext cx="3362810" cy="3387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target distribution: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C808B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solidFill>
                              <a:srgbClr val="C808B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C808B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{−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CA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  <a:p>
                <a:pPr defTabSz="360000"/>
                <a:r>
                  <a:rPr lang="en-CA" dirty="0"/>
                  <a:t>flow: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solidFill>
                          <a:srgbClr val="0201F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201FD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201F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as close as possible to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C808B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solidFill>
                              <a:srgbClr val="C808B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C808B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3A21EC0-A38F-4A1D-B51D-ECBFF9B9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pPr defTabSz="360000"/>
                <a:r>
                  <a:rPr lang="en-CA" dirty="0"/>
                  <a:t>minimize </a:t>
                </a:r>
                <a:r>
                  <a:rPr lang="en-CA" dirty="0" err="1"/>
                  <a:t>Kullback-Leibler</a:t>
                </a:r>
                <a:r>
                  <a:rPr lang="en-CA" dirty="0"/>
                  <a:t> (KL)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201FD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201FD"/>
                    </a:solidFill>
                  </a:rPr>
                  <a:t> </a:t>
                </a: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 smtClean="0">
                        <a:solidFill>
                          <a:srgbClr val="C808B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dirty="0"/>
                  <a:t>:</a:t>
                </a:r>
              </a:p>
              <a:p>
                <a:pPr marL="0" indent="0" defTabSz="360000">
                  <a:buNone/>
                </a:pPr>
                <a:r>
                  <a:rPr lang="en-CA" dirty="0"/>
                  <a:t>   </a:t>
                </a:r>
                <a:r>
                  <a:rPr lang="en-CA" sz="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KL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239C23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lang="en-CA" i="1">
                        <a:solidFill>
                          <a:srgbClr val="239C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Ɗ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sSub>
                      <m:sSubPr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>
                        <a:solidFill>
                          <a:srgbClr val="239C2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i="1" smtClean="0">
                                    <a:solidFill>
                                      <a:srgbClr val="020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020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20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20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201F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num>
                          <m:den>
                            <m:r>
                              <a:rPr lang="en-CA" i="1" smtClean="0">
                                <a:solidFill>
                                  <a:srgbClr val="C808B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C808B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C808B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D53D57F-AEF2-4298-ABAA-23E654DD5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>
                <a:blip r:embed="rId4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/>
              </p:cNvSpPr>
              <p:nvPr>
                <p:ph sz="half" idx="11"/>
              </p:nvPr>
            </p:nvSpPr>
            <p:spPr/>
            <p:txBody>
              <a:bodyPr>
                <a:normAutofit/>
              </a:bodyPr>
              <a:lstStyle/>
              <a:p>
                <a:pPr defTabSz="360000"/>
                <a:r>
                  <a:rPr lang="en-CA" dirty="0"/>
                  <a:t>variational free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CA" i="1">
                            <a:solidFill>
                              <a:srgbClr val="239C2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239C2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CA" i="1" smtClean="0">
                                <a:solidFill>
                                  <a:srgbClr val="0201F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201F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201F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CA" i="1">
                                <a:solidFill>
                                  <a:srgbClr val="0201F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solidFill>
                                  <a:srgbClr val="0201F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 </a:t>
                </a:r>
              </a:p>
              <a:p>
                <a:pPr defTabSz="360000"/>
                <a:r>
                  <a:rPr lang="en-CA" dirty="0"/>
                  <a:t>free energy: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</m:func>
                  </m:oMath>
                </a14:m>
                <a:r>
                  <a:rPr lang="en-CA" dirty="0"/>
                  <a:t> with temperature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CEF7058-A9B3-4B6A-8E17-E9EDEE55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1"/>
              </p:nvPr>
            </p:nvSpPr>
            <p:spPr>
              <a:blipFill>
                <a:blip r:embed="rId5"/>
                <a:stretch>
                  <a:fillRect l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approximating path integral distribution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0D5CE-8B90-4193-B28F-D41EB5E67561}"/>
              </a:ext>
            </a:extLst>
          </p:cNvPr>
          <p:cNvSpPr txBox="1"/>
          <p:nvPr/>
        </p:nvSpPr>
        <p:spPr>
          <a:xfrm rot="16200000">
            <a:off x="-83534" y="5109491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2C7D1-0B7D-4B77-BBFA-BCCE38B928AF}"/>
              </a:ext>
            </a:extLst>
          </p:cNvPr>
          <p:cNvSpPr txBox="1"/>
          <p:nvPr/>
        </p:nvSpPr>
        <p:spPr>
          <a:xfrm rot="16200000">
            <a:off x="-85795" y="3664063"/>
            <a:ext cx="14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3C9D4-DF02-4DC4-9104-116CCAF881D6}"/>
              </a:ext>
            </a:extLst>
          </p:cNvPr>
          <p:cNvSpPr txBox="1"/>
          <p:nvPr/>
        </p:nvSpPr>
        <p:spPr>
          <a:xfrm rot="16200000">
            <a:off x="-71867" y="2208422"/>
            <a:ext cx="14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A8B705-0E70-4817-8803-A2BB1FB54EF6}"/>
              </a:ext>
            </a:extLst>
          </p:cNvPr>
          <p:cNvCxnSpPr>
            <a:cxnSpLocks/>
          </p:cNvCxnSpPr>
          <p:nvPr/>
        </p:nvCxnSpPr>
        <p:spPr>
          <a:xfrm>
            <a:off x="8075205" y="5882630"/>
            <a:ext cx="3476600" cy="0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9292AC-2DE5-44DA-9A39-45FB5D8E8451}"/>
              </a:ext>
            </a:extLst>
          </p:cNvPr>
          <p:cNvCxnSpPr>
            <a:cxnSpLocks/>
          </p:cNvCxnSpPr>
          <p:nvPr/>
        </p:nvCxnSpPr>
        <p:spPr>
          <a:xfrm flipV="1">
            <a:off x="8075204" y="2419350"/>
            <a:ext cx="11521" cy="3463282"/>
          </a:xfrm>
          <a:prstGeom prst="straightConnector1">
            <a:avLst/>
          </a:prstGeom>
          <a:ln w="12700">
            <a:solidFill>
              <a:srgbClr val="00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4C6821-2A6F-4206-BD08-DB95191434E5}"/>
                  </a:ext>
                </a:extLst>
              </p:cNvPr>
              <p:cNvSpPr/>
              <p:nvPr/>
            </p:nvSpPr>
            <p:spPr>
              <a:xfrm>
                <a:off x="11192485" y="5978036"/>
                <a:ext cx="34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4C6821-2A6F-4206-BD08-DB9519143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485" y="5978036"/>
                <a:ext cx="345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D7222-D7DE-4A52-8323-099DCF20E8EA}"/>
                  </a:ext>
                </a:extLst>
              </p:cNvPr>
              <p:cNvSpPr/>
              <p:nvPr/>
            </p:nvSpPr>
            <p:spPr>
              <a:xfrm>
                <a:off x="7695998" y="2520966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BD7222-D7DE-4A52-8323-099DCF20E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98" y="2520966"/>
                <a:ext cx="3792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873E3D-0C46-4615-9FE9-FF8318E73B25}"/>
              </a:ext>
            </a:extLst>
          </p:cNvPr>
          <p:cNvCxnSpPr>
            <a:cxnSpLocks/>
          </p:cNvCxnSpPr>
          <p:nvPr/>
        </p:nvCxnSpPr>
        <p:spPr>
          <a:xfrm flipH="1" flipV="1">
            <a:off x="8353425" y="2303215"/>
            <a:ext cx="479585" cy="889"/>
          </a:xfrm>
          <a:prstGeom prst="straightConnector1">
            <a:avLst/>
          </a:prstGeom>
          <a:ln w="12700">
            <a:solidFill>
              <a:srgbClr val="00008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627E02-D5A5-479D-8507-5C1644F59DC6}"/>
                  </a:ext>
                </a:extLst>
              </p:cNvPr>
              <p:cNvSpPr/>
              <p:nvPr/>
            </p:nvSpPr>
            <p:spPr>
              <a:xfrm>
                <a:off x="8401882" y="1995175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8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2627E02-D5A5-479D-8507-5C1644F59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882" y="1995175"/>
                <a:ext cx="3826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3B68A1-4645-49B1-8702-83D11D28FCDD}"/>
                  </a:ext>
                </a:extLst>
              </p:cNvPr>
              <p:cNvSpPr/>
              <p:nvPr/>
            </p:nvSpPr>
            <p:spPr>
              <a:xfrm>
                <a:off x="8353425" y="1592446"/>
                <a:ext cx="485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8B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8B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3B68A1-4645-49B1-8702-83D11D28F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425" y="1592446"/>
                <a:ext cx="4857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4B1ECD-B607-401B-B176-4A7BA2EF8A78}"/>
              </a:ext>
            </a:extLst>
          </p:cNvPr>
          <p:cNvCxnSpPr>
            <a:cxnSpLocks/>
          </p:cNvCxnSpPr>
          <p:nvPr/>
        </p:nvCxnSpPr>
        <p:spPr>
          <a:xfrm flipH="1">
            <a:off x="8354259" y="1995175"/>
            <a:ext cx="3085266" cy="0"/>
          </a:xfrm>
          <a:prstGeom prst="straightConnector1">
            <a:avLst/>
          </a:prstGeom>
          <a:ln w="12700">
            <a:solidFill>
              <a:srgbClr val="00008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15962</TotalTime>
  <Words>1970</Words>
  <Application>Microsoft Office PowerPoint</Application>
  <PresentationFormat>Widescreen</PresentationFormat>
  <Paragraphs>307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CMR9</vt:lpstr>
      <vt:lpstr>Helvetica</vt:lpstr>
      <vt:lpstr>Helvetica (Body)</vt:lpstr>
      <vt:lpstr>Office</vt:lpstr>
      <vt:lpstr>Machine Learning for Thermodynamic Observables in Lattice Field Theories</vt:lpstr>
      <vt:lpstr>In collaboration with</vt:lpstr>
      <vt:lpstr>Overview: why ML for lattice gauge theories?</vt:lpstr>
      <vt:lpstr>Motivation: what are the problems of MCMC?</vt:lpstr>
      <vt:lpstr>Goal: tackling these problems with machine learning</vt:lpstr>
      <vt:lpstr>Starting point: deep neural networks</vt:lpstr>
      <vt:lpstr>Starting point: normalizing flows</vt:lpstr>
      <vt:lpstr>Technical details: NICE architecture</vt:lpstr>
      <vt:lpstr>Training: approximating path integral distribution</vt:lpstr>
      <vt:lpstr>Training: approximating path integral distribution</vt:lpstr>
      <vt:lpstr>The model: ϕ^4 real scalar field theory</vt:lpstr>
      <vt:lpstr>MCMC results: critical problem</vt:lpstr>
      <vt:lpstr>MCMC vs. flow results: before critical point</vt:lpstr>
      <vt:lpstr>MCMC vs. flow results: after critical point</vt:lpstr>
      <vt:lpstr>MCMC results: systematic errors</vt:lpstr>
      <vt:lpstr>Flow results: systematic errors</vt:lpstr>
      <vt:lpstr>MCMC vs. flow results: computational costs</vt:lpstr>
      <vt:lpstr>Summary: ML for thermodynamic observables</vt:lpstr>
      <vt:lpstr>Backup: derivation of KL(q_θ ||p)∼1/2 Var_q (C)</vt:lpstr>
      <vt:lpstr>Backup: analytical solution for κ=0</vt:lpstr>
      <vt:lpstr>Backup: systematic errors for flow</vt:lpstr>
      <vt:lpstr>Backup: no mode-dropping for generative model</vt:lpstr>
      <vt:lpstr>Backup: no mode-dropping for MCMC</vt:lpstr>
      <vt:lpstr>Backup: details on MCMC experiments</vt:lpstr>
      <vt:lpstr>Backup: details on flow experiments</vt:lpstr>
    </vt:vector>
  </TitlesOfParts>
  <Company>German Aerospace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Stratmann</dc:creator>
  <cp:lastModifiedBy>Lena Funcke</cp:lastModifiedBy>
  <cp:revision>734</cp:revision>
  <dcterms:created xsi:type="dcterms:W3CDTF">2020-09-18T11:20:37Z</dcterms:created>
  <dcterms:modified xsi:type="dcterms:W3CDTF">2021-05-27T16:25:02Z</dcterms:modified>
</cp:coreProperties>
</file>