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256" r:id="rId2"/>
    <p:sldId id="954" r:id="rId3"/>
    <p:sldId id="1009" r:id="rId4"/>
    <p:sldId id="956" r:id="rId5"/>
    <p:sldId id="957" r:id="rId6"/>
    <p:sldId id="1011" r:id="rId7"/>
    <p:sldId id="959" r:id="rId8"/>
    <p:sldId id="965" r:id="rId9"/>
    <p:sldId id="1039" r:id="rId10"/>
    <p:sldId id="1040" r:id="rId11"/>
    <p:sldId id="1041" r:id="rId12"/>
    <p:sldId id="963" r:id="rId13"/>
    <p:sldId id="967" r:id="rId14"/>
    <p:sldId id="968" r:id="rId15"/>
    <p:sldId id="1016" r:id="rId16"/>
    <p:sldId id="969" r:id="rId17"/>
    <p:sldId id="970" r:id="rId18"/>
    <p:sldId id="1042" r:id="rId19"/>
    <p:sldId id="971" r:id="rId20"/>
    <p:sldId id="976" r:id="rId21"/>
    <p:sldId id="987" r:id="rId22"/>
    <p:sldId id="972" r:id="rId23"/>
    <p:sldId id="1017" r:id="rId24"/>
    <p:sldId id="973" r:id="rId25"/>
    <p:sldId id="974" r:id="rId26"/>
    <p:sldId id="975" r:id="rId27"/>
    <p:sldId id="977" r:id="rId28"/>
    <p:sldId id="979" r:id="rId29"/>
    <p:sldId id="1018" r:id="rId30"/>
    <p:sldId id="978" r:id="rId31"/>
    <p:sldId id="1019" r:id="rId32"/>
    <p:sldId id="1021" r:id="rId33"/>
    <p:sldId id="990" r:id="rId34"/>
    <p:sldId id="991" r:id="rId35"/>
    <p:sldId id="992" r:id="rId36"/>
    <p:sldId id="986" r:id="rId37"/>
    <p:sldId id="982" r:id="rId38"/>
    <p:sldId id="983" r:id="rId39"/>
    <p:sldId id="998" r:id="rId40"/>
    <p:sldId id="999" r:id="rId41"/>
    <p:sldId id="1000" r:id="rId42"/>
    <p:sldId id="1001" r:id="rId43"/>
    <p:sldId id="1003" r:id="rId44"/>
    <p:sldId id="1004" r:id="rId45"/>
    <p:sldId id="1002" r:id="rId46"/>
    <p:sldId id="1028" r:id="rId47"/>
    <p:sldId id="1029" r:id="rId48"/>
    <p:sldId id="984" r:id="rId49"/>
    <p:sldId id="1047" r:id="rId50"/>
    <p:sldId id="1022" r:id="rId51"/>
    <p:sldId id="1024" r:id="rId52"/>
    <p:sldId id="1026" r:id="rId53"/>
    <p:sldId id="1027" r:id="rId54"/>
    <p:sldId id="985" r:id="rId55"/>
    <p:sldId id="1035" r:id="rId56"/>
    <p:sldId id="1010" r:id="rId57"/>
    <p:sldId id="1036" r:id="rId58"/>
    <p:sldId id="1032" r:id="rId59"/>
    <p:sldId id="1033" r:id="rId60"/>
    <p:sldId id="1034" r:id="rId61"/>
    <p:sldId id="1037" r:id="rId62"/>
    <p:sldId id="1038" r:id="rId63"/>
    <p:sldId id="1043" r:id="rId64"/>
    <p:sldId id="1044" r:id="rId65"/>
    <p:sldId id="1045" r:id="rId66"/>
    <p:sldId id="1046" r:id="rId6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FF"/>
    <a:srgbClr val="FF8000"/>
    <a:srgbClr val="00D200"/>
    <a:srgbClr val="1140FD"/>
    <a:srgbClr val="FFC077"/>
    <a:srgbClr val="FFE8DB"/>
    <a:srgbClr val="BCFFFF"/>
    <a:srgbClr val="FFB4FF"/>
    <a:srgbClr val="FFF6A8"/>
    <a:srgbClr val="00E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8" autoAdjust="0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-344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81769-0800-944A-8DBB-2DAEF1C6D333}" type="datetimeFigureOut">
              <a:rPr lang="en-US" smtClean="0"/>
              <a:pPr/>
              <a:t>20.01.20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5C290-D270-0C47-828A-99847FD7389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78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4BCFC-5A55-3748-A3F0-3E2A4EDC3E18}" type="datetimeFigureOut">
              <a:rPr lang="en-US" smtClean="0"/>
              <a:pPr/>
              <a:t>20.01.20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E71D0-4E26-554E-994E-38E72B70DF4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133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71D0-4E26-554E-994E-38E72B70DF4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subtitle</a:t>
            </a:r>
            <a:r>
              <a:rPr lang="pl-PL" dirty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5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17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08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14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59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11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0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9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54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13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03621"/>
          </a:xfrm>
          <a:prstGeom prst="rect">
            <a:avLst/>
          </a:prstGeom>
        </p:spPr>
        <p:txBody>
          <a:bodyPr anchor="ctr"/>
          <a:lstStyle>
            <a:lvl1pPr algn="l">
              <a:defRPr sz="2800" b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5372"/>
            <a:ext cx="8229600" cy="37092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3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03621"/>
          </a:xfrm>
          <a:prstGeom prst="rect">
            <a:avLst/>
          </a:prstGeom>
        </p:spPr>
        <p:txBody>
          <a:bodyPr anchor="ctr"/>
          <a:lstStyle>
            <a:lvl1pPr algn="l">
              <a:defRPr sz="2400"/>
            </a:lvl1pPr>
          </a:lstStyle>
          <a:p>
            <a:r>
              <a:rPr lang="pl-PL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7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8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7557" y="4937385"/>
            <a:ext cx="239245" cy="171129"/>
          </a:xfrm>
          <a:prstGeom prst="rect">
            <a:avLst/>
          </a:prstGeom>
        </p:spPr>
        <p:txBody>
          <a:bodyPr lIns="57397" tIns="28698" rIns="57397" bIns="28698"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026046441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33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9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8" y="637693"/>
            <a:ext cx="7211567" cy="459307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1725" b="1" cap="all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914507"/>
            <a:ext cx="7211534" cy="299742"/>
          </a:xfrm>
        </p:spPr>
        <p:txBody>
          <a:bodyPr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1520429"/>
            <a:ext cx="7794315" cy="3000375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975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4767263"/>
            <a:ext cx="484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80520" y="4766072"/>
            <a:ext cx="5545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H. Appelshäuser, Bormio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2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086" y="4925009"/>
            <a:ext cx="2133600" cy="218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3372" y="4925009"/>
            <a:ext cx="3955143" cy="218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8801" y="4925009"/>
            <a:ext cx="2133600" cy="218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5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oleObject" Target="../embeddings/oleObject4.bin"/><Relationship Id="rId5" Type="http://schemas.openxmlformats.org/officeDocument/2006/relationships/image" Target="../media/image4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40.emf"/><Relationship Id="rId6" Type="http://schemas.openxmlformats.org/officeDocument/2006/relationships/image" Target="../media/image4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6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4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6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4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4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5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microsoft.com/office/2007/relationships/hdphoto" Target="../media/hdphoto1.wdp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emf"/><Relationship Id="rId5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5" Type="http://schemas.openxmlformats.org/officeDocument/2006/relationships/image" Target="../media/image91.jpg"/><Relationship Id="rId6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Relationship Id="rId3" Type="http://schemas.openxmlformats.org/officeDocument/2006/relationships/image" Target="../media/image98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Relationship Id="rId3" Type="http://schemas.openxmlformats.org/officeDocument/2006/relationships/image" Target="../media/image100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5171" y="1345929"/>
            <a:ext cx="7772400" cy="1102519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3600" b="0" dirty="0" err="1" smtClean="0"/>
              <a:t>Dilepton</a:t>
            </a:r>
            <a:r>
              <a:rPr lang="en-US" sz="3600" b="0" dirty="0" smtClean="0"/>
              <a:t> production </a:t>
            </a:r>
            <a:br>
              <a:rPr lang="en-US" sz="3600" b="0" dirty="0" smtClean="0"/>
            </a:br>
            <a:r>
              <a:rPr lang="en-US" sz="3600" b="0" dirty="0" smtClean="0"/>
              <a:t>in heavy-ion collisions</a:t>
            </a:r>
            <a:endParaRPr lang="en-US" sz="3600" b="0" i="1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371600" y="3156570"/>
            <a:ext cx="6400800" cy="1314450"/>
          </a:xfrm>
        </p:spPr>
        <p:txBody>
          <a:bodyPr/>
          <a:lstStyle/>
          <a:p>
            <a:r>
              <a:rPr lang="de-DE" dirty="0" smtClean="0"/>
              <a:t>Harald Appelshäuser</a:t>
            </a:r>
          </a:p>
          <a:p>
            <a:r>
              <a:rPr lang="de-DE" dirty="0" smtClean="0"/>
              <a:t>Goethe Universität Frankfurt</a:t>
            </a:r>
            <a:endParaRPr lang="de-DE" dirty="0"/>
          </a:p>
        </p:txBody>
      </p:sp>
      <p:pic>
        <p:nvPicPr>
          <p:cNvPr id="5" name="Bild 4" descr="goethe-log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" y="59985"/>
            <a:ext cx="1934297" cy="105622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86237" y="4569880"/>
            <a:ext cx="46730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5F5F5F"/>
                </a:solidFill>
              </a:rPr>
              <a:t>58th International Winter Meeting on </a:t>
            </a:r>
            <a:r>
              <a:rPr lang="de-DE" sz="1600" dirty="0" err="1" smtClean="0">
                <a:solidFill>
                  <a:srgbClr val="5F5F5F"/>
                </a:solidFill>
              </a:rPr>
              <a:t>Nuclear</a:t>
            </a:r>
            <a:r>
              <a:rPr lang="de-DE" sz="1600" dirty="0" smtClean="0">
                <a:solidFill>
                  <a:srgbClr val="5F5F5F"/>
                </a:solidFill>
              </a:rPr>
              <a:t> </a:t>
            </a:r>
            <a:r>
              <a:rPr lang="de-DE" sz="1600" dirty="0" err="1" smtClean="0">
                <a:solidFill>
                  <a:srgbClr val="5F5F5F"/>
                </a:solidFill>
              </a:rPr>
              <a:t>Physics</a:t>
            </a:r>
            <a:r>
              <a:rPr lang="de-DE" sz="1600" dirty="0" smtClean="0">
                <a:solidFill>
                  <a:srgbClr val="5F5F5F"/>
                </a:solidFill>
              </a:rPr>
              <a:t> </a:t>
            </a:r>
          </a:p>
          <a:p>
            <a:pPr algn="ctr"/>
            <a:r>
              <a:rPr lang="de-DE" sz="1000" dirty="0" err="1" smtClean="0">
                <a:solidFill>
                  <a:srgbClr val="5F5F5F"/>
                </a:solidFill>
              </a:rPr>
              <a:t>January</a:t>
            </a:r>
            <a:r>
              <a:rPr lang="de-DE" sz="1000" dirty="0" smtClean="0">
                <a:solidFill>
                  <a:srgbClr val="5F5F5F"/>
                </a:solidFill>
              </a:rPr>
              <a:t> 20-24, </a:t>
            </a:r>
            <a:r>
              <a:rPr lang="de-DE" sz="1000" dirty="0" err="1" smtClean="0">
                <a:solidFill>
                  <a:srgbClr val="5F5F5F"/>
                </a:solidFill>
              </a:rPr>
              <a:t>Bormio</a:t>
            </a:r>
            <a:r>
              <a:rPr lang="de-DE" sz="1000" dirty="0" smtClean="0">
                <a:solidFill>
                  <a:srgbClr val="5F5F5F"/>
                </a:solidFill>
              </a:rPr>
              <a:t>, </a:t>
            </a:r>
            <a:r>
              <a:rPr lang="de-DE" sz="1000" dirty="0" err="1" smtClean="0">
                <a:solidFill>
                  <a:srgbClr val="5F5F5F"/>
                </a:solidFill>
              </a:rPr>
              <a:t>Italy</a:t>
            </a:r>
            <a:endParaRPr lang="de-DE" sz="1000" dirty="0">
              <a:solidFill>
                <a:srgbClr val="5F5F5F"/>
              </a:solidFill>
            </a:endParaRPr>
          </a:p>
        </p:txBody>
      </p:sp>
      <p:pic>
        <p:nvPicPr>
          <p:cNvPr id="9" name="Bild 8" descr="run29558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19" r="32955"/>
          <a:stretch/>
        </p:blipFill>
        <p:spPr>
          <a:xfrm>
            <a:off x="7488556" y="1"/>
            <a:ext cx="1655444" cy="1980136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09168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SPS – </a:t>
            </a:r>
            <a:r>
              <a:rPr lang="de-DE" dirty="0" err="1" smtClean="0"/>
              <a:t>ρ-melting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Bild 4" descr="CERES-Pb-Au-061102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3" t="8905" r="50668" b="65393"/>
          <a:stretch/>
        </p:blipFill>
        <p:spPr>
          <a:xfrm>
            <a:off x="176126" y="1314769"/>
            <a:ext cx="3071835" cy="278637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53806" y="872302"/>
            <a:ext cx="77101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Dielectron</a:t>
            </a:r>
            <a:r>
              <a:rPr lang="de-DE" sz="1600" dirty="0" smtClean="0"/>
              <a:t> </a:t>
            </a:r>
            <a:r>
              <a:rPr lang="de-DE" sz="1600" dirty="0" err="1" smtClean="0"/>
              <a:t>yield</a:t>
            </a:r>
            <a:r>
              <a:rPr lang="de-DE" sz="1600" dirty="0" smtClean="0"/>
              <a:t> in A-A </a:t>
            </a:r>
            <a:r>
              <a:rPr lang="de-DE" sz="1600" dirty="0" err="1" smtClean="0"/>
              <a:t>shows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significant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low-mass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excess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over</a:t>
            </a:r>
            <a:r>
              <a:rPr lang="de-DE" sz="1600" dirty="0" smtClean="0"/>
              <a:t> </a:t>
            </a:r>
            <a:r>
              <a:rPr lang="de-DE" sz="1600" dirty="0" err="1" smtClean="0"/>
              <a:t>hadronic</a:t>
            </a:r>
            <a:r>
              <a:rPr lang="de-DE" sz="1600" dirty="0" smtClean="0"/>
              <a:t> </a:t>
            </a:r>
            <a:r>
              <a:rPr lang="de-DE" sz="1600" dirty="0" err="1" smtClean="0"/>
              <a:t>decays</a:t>
            </a: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Excess</a:t>
            </a:r>
            <a:r>
              <a:rPr lang="de-DE" sz="1600" dirty="0" smtClean="0"/>
              <a:t> is </a:t>
            </a:r>
            <a:r>
              <a:rPr lang="de-DE" sz="1600" dirty="0" err="1" smtClean="0"/>
              <a:t>compatible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strong </a:t>
            </a:r>
            <a:r>
              <a:rPr lang="de-DE" sz="1600" dirty="0" smtClean="0">
                <a:solidFill>
                  <a:srgbClr val="0000FF"/>
                </a:solidFill>
              </a:rPr>
              <a:t>in-medium </a:t>
            </a:r>
            <a:r>
              <a:rPr lang="de-DE" sz="1600" dirty="0" err="1" smtClean="0">
                <a:solidFill>
                  <a:srgbClr val="0000FF"/>
                </a:solidFill>
              </a:rPr>
              <a:t>modifications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ρ</a:t>
            </a:r>
            <a:r>
              <a:rPr lang="de-DE" sz="1600" dirty="0" smtClean="0">
                <a:solidFill>
                  <a:srgbClr val="0000FF"/>
                </a:solidFill>
              </a:rPr>
              <a:t>-meson</a:t>
            </a:r>
            <a:r>
              <a:rPr lang="de-DE" sz="1600" dirty="0" smtClean="0"/>
              <a:t>, </a:t>
            </a:r>
            <a:r>
              <a:rPr lang="de-DE" sz="1600" dirty="0" err="1" smtClean="0"/>
              <a:t>well</a:t>
            </a:r>
            <a:r>
              <a:rPr lang="de-DE" sz="1600" dirty="0" smtClean="0"/>
              <a:t> </a:t>
            </a:r>
            <a:r>
              <a:rPr lang="de-DE" sz="1600" dirty="0" err="1" smtClean="0"/>
              <a:t>described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hadronic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many</a:t>
            </a:r>
            <a:r>
              <a:rPr lang="de-DE" sz="1600" dirty="0" smtClean="0">
                <a:solidFill>
                  <a:srgbClr val="0000FF"/>
                </a:solidFill>
              </a:rPr>
              <a:t>-body </a:t>
            </a:r>
            <a:r>
              <a:rPr lang="de-DE" sz="1600" dirty="0" err="1" smtClean="0">
                <a:solidFill>
                  <a:srgbClr val="0000FF"/>
                </a:solidFill>
              </a:rPr>
              <a:t>theory</a:t>
            </a:r>
            <a:endParaRPr lang="de-DE" sz="1600" dirty="0">
              <a:solidFill>
                <a:srgbClr val="0000FF"/>
              </a:solidFill>
            </a:endParaRPr>
          </a:p>
        </p:txBody>
      </p:sp>
      <p:pic>
        <p:nvPicPr>
          <p:cNvPr id="6" name="Bild 5" descr="CERES-Pb-Au-061102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45" t="7893" r="49358" b="67012"/>
          <a:stretch/>
        </p:blipFill>
        <p:spPr>
          <a:xfrm>
            <a:off x="3055062" y="1217889"/>
            <a:ext cx="3116020" cy="288325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400710" y="2253226"/>
            <a:ext cx="409677" cy="34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5134075" y="2064780"/>
            <a:ext cx="409677" cy="34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2400710" y="2253226"/>
            <a:ext cx="409677" cy="34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1106974" y="1528842"/>
            <a:ext cx="1844422" cy="724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2382301" y="1208694"/>
            <a:ext cx="1743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CERES, PLB  666 (2008) 425</a:t>
            </a:r>
            <a:endParaRPr lang="de-DE" sz="1100" dirty="0"/>
          </a:p>
        </p:txBody>
      </p:sp>
      <p:sp>
        <p:nvSpPr>
          <p:cNvPr id="14" name="Textfeld 13"/>
          <p:cNvSpPr txBox="1"/>
          <p:nvPr/>
        </p:nvSpPr>
        <p:spPr>
          <a:xfrm>
            <a:off x="1046500" y="1478442"/>
            <a:ext cx="16499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CERES</a:t>
            </a:r>
          </a:p>
          <a:p>
            <a:r>
              <a:rPr lang="de-DE" sz="1050" dirty="0" smtClean="0"/>
              <a:t>0-7% </a:t>
            </a:r>
            <a:r>
              <a:rPr lang="de-DE" sz="1050" dirty="0" err="1" smtClean="0"/>
              <a:t>Pb</a:t>
            </a:r>
            <a:r>
              <a:rPr lang="de-DE" sz="1050" dirty="0" smtClean="0"/>
              <a:t>-Au √</a:t>
            </a:r>
            <a:r>
              <a:rPr lang="de-DE" sz="1050" dirty="0" err="1" smtClean="0"/>
              <a:t>s</a:t>
            </a:r>
            <a:r>
              <a:rPr lang="de-DE" sz="1050" baseline="-25000" dirty="0" err="1" smtClean="0"/>
              <a:t>NN</a:t>
            </a:r>
            <a:r>
              <a:rPr lang="de-DE" sz="1050" dirty="0" smtClean="0"/>
              <a:t>=17.6 </a:t>
            </a:r>
            <a:r>
              <a:rPr lang="de-DE" sz="1050" dirty="0" err="1" smtClean="0"/>
              <a:t>GeV</a:t>
            </a:r>
            <a:endParaRPr lang="de-DE" sz="1050" dirty="0"/>
          </a:p>
        </p:txBody>
      </p:sp>
      <p:sp>
        <p:nvSpPr>
          <p:cNvPr id="15" name="Textfeld 14"/>
          <p:cNvSpPr txBox="1"/>
          <p:nvPr/>
        </p:nvSpPr>
        <p:spPr>
          <a:xfrm>
            <a:off x="4076983" y="2084969"/>
            <a:ext cx="16499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CERES</a:t>
            </a:r>
          </a:p>
          <a:p>
            <a:r>
              <a:rPr lang="de-DE" sz="1050" dirty="0" smtClean="0"/>
              <a:t>0-7% </a:t>
            </a:r>
            <a:r>
              <a:rPr lang="de-DE" sz="1050" dirty="0" err="1" smtClean="0"/>
              <a:t>Pb</a:t>
            </a:r>
            <a:r>
              <a:rPr lang="de-DE" sz="1050" dirty="0" smtClean="0"/>
              <a:t>-Au √</a:t>
            </a:r>
            <a:r>
              <a:rPr lang="de-DE" sz="1050" dirty="0" err="1" smtClean="0"/>
              <a:t>s</a:t>
            </a:r>
            <a:r>
              <a:rPr lang="de-DE" sz="1050" baseline="-25000" dirty="0" err="1" smtClean="0"/>
              <a:t>NN</a:t>
            </a:r>
            <a:r>
              <a:rPr lang="de-DE" sz="1050" dirty="0" smtClean="0"/>
              <a:t>=17.6 </a:t>
            </a:r>
            <a:r>
              <a:rPr lang="de-DE" sz="1050" dirty="0" err="1" smtClean="0"/>
              <a:t>GeV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81352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SPS – </a:t>
            </a:r>
            <a:r>
              <a:rPr lang="de-DE" dirty="0" err="1" smtClean="0"/>
              <a:t>ρ-melting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Bild 4" descr="CERES-Pb-Au-061102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3" t="8905" r="50668" b="65393"/>
          <a:stretch/>
        </p:blipFill>
        <p:spPr>
          <a:xfrm>
            <a:off x="176126" y="1314769"/>
            <a:ext cx="3071835" cy="278637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53806" y="872302"/>
            <a:ext cx="77101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Dielectron</a:t>
            </a:r>
            <a:r>
              <a:rPr lang="de-DE" sz="1600" dirty="0" smtClean="0"/>
              <a:t> </a:t>
            </a:r>
            <a:r>
              <a:rPr lang="de-DE" sz="1600" dirty="0" err="1" smtClean="0"/>
              <a:t>yield</a:t>
            </a:r>
            <a:r>
              <a:rPr lang="de-DE" sz="1600" dirty="0" smtClean="0"/>
              <a:t> in A-A </a:t>
            </a:r>
            <a:r>
              <a:rPr lang="de-DE" sz="1600" dirty="0" err="1" smtClean="0"/>
              <a:t>shows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significant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low-mass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excess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over</a:t>
            </a:r>
            <a:r>
              <a:rPr lang="de-DE" sz="1600" dirty="0" smtClean="0"/>
              <a:t> </a:t>
            </a:r>
            <a:r>
              <a:rPr lang="de-DE" sz="1600" dirty="0" err="1" smtClean="0"/>
              <a:t>hadronic</a:t>
            </a:r>
            <a:r>
              <a:rPr lang="de-DE" sz="1600" dirty="0" smtClean="0"/>
              <a:t> </a:t>
            </a:r>
            <a:r>
              <a:rPr lang="de-DE" sz="1600" dirty="0" err="1" smtClean="0"/>
              <a:t>decays</a:t>
            </a: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Excess</a:t>
            </a:r>
            <a:r>
              <a:rPr lang="de-DE" sz="1600" dirty="0" smtClean="0"/>
              <a:t> is </a:t>
            </a:r>
            <a:r>
              <a:rPr lang="de-DE" sz="1600" dirty="0" err="1" smtClean="0"/>
              <a:t>compatible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strong </a:t>
            </a:r>
            <a:r>
              <a:rPr lang="de-DE" sz="1600" dirty="0" smtClean="0">
                <a:solidFill>
                  <a:srgbClr val="0000FF"/>
                </a:solidFill>
              </a:rPr>
              <a:t>in-medium </a:t>
            </a:r>
            <a:r>
              <a:rPr lang="de-DE" sz="1600" dirty="0" err="1" smtClean="0">
                <a:solidFill>
                  <a:srgbClr val="0000FF"/>
                </a:solidFill>
              </a:rPr>
              <a:t>modifications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ρ</a:t>
            </a:r>
            <a:r>
              <a:rPr lang="de-DE" sz="1600" dirty="0" smtClean="0">
                <a:solidFill>
                  <a:srgbClr val="0000FF"/>
                </a:solidFill>
              </a:rPr>
              <a:t>-meson</a:t>
            </a:r>
            <a:r>
              <a:rPr lang="de-DE" sz="1600" dirty="0" smtClean="0"/>
              <a:t>, </a:t>
            </a:r>
            <a:r>
              <a:rPr lang="de-DE" sz="1600" dirty="0" err="1" smtClean="0"/>
              <a:t>well</a:t>
            </a:r>
            <a:r>
              <a:rPr lang="de-DE" sz="1600" dirty="0" smtClean="0"/>
              <a:t> </a:t>
            </a:r>
            <a:r>
              <a:rPr lang="de-DE" sz="1600" dirty="0" err="1" smtClean="0"/>
              <a:t>described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hadronic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many</a:t>
            </a:r>
            <a:r>
              <a:rPr lang="de-DE" sz="1600" dirty="0" smtClean="0">
                <a:solidFill>
                  <a:srgbClr val="0000FF"/>
                </a:solidFill>
              </a:rPr>
              <a:t>-body </a:t>
            </a:r>
            <a:r>
              <a:rPr lang="de-DE" sz="1600" dirty="0" err="1" smtClean="0">
                <a:solidFill>
                  <a:srgbClr val="0000FF"/>
                </a:solidFill>
              </a:rPr>
              <a:t>theory</a:t>
            </a: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Confirmed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high-</a:t>
            </a:r>
            <a:r>
              <a:rPr lang="de-DE" sz="1600" dirty="0" err="1" smtClean="0">
                <a:solidFill>
                  <a:srgbClr val="0000FF"/>
                </a:solidFill>
              </a:rPr>
              <a:t>precision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dimuon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data</a:t>
            </a:r>
            <a:r>
              <a:rPr lang="de-DE" sz="1600" dirty="0" smtClean="0">
                <a:solidFill>
                  <a:srgbClr val="0000FF"/>
                </a:solidFill>
              </a:rPr>
              <a:t> – </a:t>
            </a:r>
            <a:r>
              <a:rPr lang="de-DE" sz="1600" dirty="0" err="1" smtClean="0">
                <a:solidFill>
                  <a:srgbClr val="0000FF"/>
                </a:solidFill>
              </a:rPr>
              <a:t>ρ-melting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established</a:t>
            </a:r>
            <a:endParaRPr lang="de-DE" sz="1600" dirty="0">
              <a:solidFill>
                <a:srgbClr val="0000FF"/>
              </a:solidFill>
            </a:endParaRPr>
          </a:p>
        </p:txBody>
      </p:sp>
      <p:pic>
        <p:nvPicPr>
          <p:cNvPr id="6" name="Bild 5" descr="CERES-Pb-Au-061102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45" t="7893" r="49358" b="67012"/>
          <a:stretch/>
        </p:blipFill>
        <p:spPr>
          <a:xfrm>
            <a:off x="3055062" y="1217889"/>
            <a:ext cx="3116020" cy="288325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400710" y="2253226"/>
            <a:ext cx="409677" cy="34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5134075" y="2064780"/>
            <a:ext cx="409677" cy="34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2400710" y="2253226"/>
            <a:ext cx="409677" cy="34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1106974" y="1528842"/>
            <a:ext cx="1844422" cy="724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2382301" y="1208694"/>
            <a:ext cx="1743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CERES, PLB  666 (2008) 425</a:t>
            </a:r>
            <a:endParaRPr lang="de-DE" sz="1100" dirty="0"/>
          </a:p>
        </p:txBody>
      </p:sp>
      <p:sp>
        <p:nvSpPr>
          <p:cNvPr id="15" name="Textfeld 14"/>
          <p:cNvSpPr txBox="1"/>
          <p:nvPr/>
        </p:nvSpPr>
        <p:spPr>
          <a:xfrm>
            <a:off x="1046500" y="1478442"/>
            <a:ext cx="16499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CERES</a:t>
            </a:r>
          </a:p>
          <a:p>
            <a:r>
              <a:rPr lang="de-DE" sz="1050" dirty="0" smtClean="0"/>
              <a:t>0-7% </a:t>
            </a:r>
            <a:r>
              <a:rPr lang="de-DE" sz="1050" dirty="0" err="1" smtClean="0"/>
              <a:t>Pb</a:t>
            </a:r>
            <a:r>
              <a:rPr lang="de-DE" sz="1050" dirty="0" smtClean="0"/>
              <a:t>-Au √</a:t>
            </a:r>
            <a:r>
              <a:rPr lang="de-DE" sz="1050" dirty="0" err="1" smtClean="0"/>
              <a:t>s</a:t>
            </a:r>
            <a:r>
              <a:rPr lang="de-DE" sz="1050" baseline="-25000" dirty="0" err="1" smtClean="0"/>
              <a:t>NN</a:t>
            </a:r>
            <a:r>
              <a:rPr lang="de-DE" sz="1050" dirty="0" smtClean="0"/>
              <a:t>=17.6 </a:t>
            </a:r>
            <a:r>
              <a:rPr lang="de-DE" sz="1050" dirty="0" err="1" smtClean="0"/>
              <a:t>GeV</a:t>
            </a:r>
            <a:endParaRPr lang="de-DE" sz="1050" dirty="0"/>
          </a:p>
        </p:txBody>
      </p:sp>
      <p:sp>
        <p:nvSpPr>
          <p:cNvPr id="16" name="Textfeld 15"/>
          <p:cNvSpPr txBox="1"/>
          <p:nvPr/>
        </p:nvSpPr>
        <p:spPr>
          <a:xfrm>
            <a:off x="4076983" y="2084969"/>
            <a:ext cx="16499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CERES</a:t>
            </a:r>
          </a:p>
          <a:p>
            <a:r>
              <a:rPr lang="de-DE" sz="1050" dirty="0" smtClean="0"/>
              <a:t>0-7% </a:t>
            </a:r>
            <a:r>
              <a:rPr lang="de-DE" sz="1050" dirty="0" err="1" smtClean="0"/>
              <a:t>Pb</a:t>
            </a:r>
            <a:r>
              <a:rPr lang="de-DE" sz="1050" dirty="0" smtClean="0"/>
              <a:t>-Au √</a:t>
            </a:r>
            <a:r>
              <a:rPr lang="de-DE" sz="1050" dirty="0" err="1" smtClean="0"/>
              <a:t>s</a:t>
            </a:r>
            <a:r>
              <a:rPr lang="de-DE" sz="1050" baseline="-25000" dirty="0" err="1" smtClean="0"/>
              <a:t>NN</a:t>
            </a:r>
            <a:r>
              <a:rPr lang="de-DE" sz="1050" dirty="0" smtClean="0"/>
              <a:t>=17.6 </a:t>
            </a:r>
            <a:r>
              <a:rPr lang="de-DE" sz="1050" dirty="0" err="1" smtClean="0"/>
              <a:t>GeV</a:t>
            </a:r>
            <a:endParaRPr lang="de-DE" sz="1050" dirty="0"/>
          </a:p>
        </p:txBody>
      </p:sp>
      <p:sp>
        <p:nvSpPr>
          <p:cNvPr id="17" name="Textfeld 16"/>
          <p:cNvSpPr txBox="1"/>
          <p:nvPr/>
        </p:nvSpPr>
        <p:spPr>
          <a:xfrm>
            <a:off x="6689068" y="1224128"/>
            <a:ext cx="16540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NA60, EPJ C61 (2009) 711 </a:t>
            </a:r>
            <a:endParaRPr lang="de-DE" sz="1100" dirty="0"/>
          </a:p>
        </p:txBody>
      </p:sp>
      <p:pic>
        <p:nvPicPr>
          <p:cNvPr id="19" name="Bild 18" descr="na60-thermal-0812.3053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92" t="11852" r="51766" b="63178"/>
          <a:stretch/>
        </p:blipFill>
        <p:spPr>
          <a:xfrm>
            <a:off x="5920866" y="1438121"/>
            <a:ext cx="3178550" cy="264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9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Early </a:t>
            </a:r>
            <a:r>
              <a:rPr lang="de-DE" dirty="0" err="1" smtClean="0"/>
              <a:t>temperature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Inhaltsplatzhalter 2"/>
          <p:cNvSpPr>
            <a:spLocks noGrp="1"/>
          </p:cNvSpPr>
          <p:nvPr>
            <p:ph idx="4294967295"/>
          </p:nvPr>
        </p:nvSpPr>
        <p:spPr>
          <a:xfrm>
            <a:off x="457200" y="758180"/>
            <a:ext cx="8578850" cy="4870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de-DE" sz="2000" dirty="0" smtClean="0">
                <a:latin typeface="+mj-lt"/>
                <a:cs typeface="Calibri"/>
              </a:rPr>
              <a:t>In </a:t>
            </a:r>
            <a:r>
              <a:rPr lang="de-DE" sz="2000" dirty="0" err="1" smtClean="0">
                <a:latin typeface="+mj-lt"/>
                <a:cs typeface="Calibri"/>
              </a:rPr>
              <a:t>the</a:t>
            </a:r>
            <a:r>
              <a:rPr lang="de-DE" sz="2000" dirty="0" smtClean="0">
                <a:latin typeface="+mj-lt"/>
                <a:cs typeface="Calibri"/>
              </a:rPr>
              <a:t> Intermediate </a:t>
            </a:r>
            <a:r>
              <a:rPr lang="de-DE" sz="2000" dirty="0" err="1">
                <a:latin typeface="+mj-lt"/>
                <a:cs typeface="Calibri"/>
              </a:rPr>
              <a:t>M</a:t>
            </a:r>
            <a:r>
              <a:rPr lang="de-DE" sz="2000" dirty="0" err="1" smtClean="0">
                <a:latin typeface="+mj-lt"/>
                <a:cs typeface="Calibri"/>
              </a:rPr>
              <a:t>ass</a:t>
            </a:r>
            <a:r>
              <a:rPr lang="de-DE" sz="2000" dirty="0" smtClean="0">
                <a:latin typeface="+mj-lt"/>
                <a:cs typeface="Calibri"/>
              </a:rPr>
              <a:t> </a:t>
            </a:r>
            <a:r>
              <a:rPr lang="de-DE" sz="2000" dirty="0">
                <a:latin typeface="+mj-lt"/>
                <a:cs typeface="Calibri"/>
              </a:rPr>
              <a:t>R</a:t>
            </a:r>
            <a:r>
              <a:rPr lang="de-DE" sz="2000" dirty="0" smtClean="0">
                <a:latin typeface="+mj-lt"/>
                <a:cs typeface="Calibri"/>
              </a:rPr>
              <a:t>ange (IMR, 1.1 &lt; </a:t>
            </a:r>
            <a:r>
              <a:rPr lang="de-DE" sz="2000" i="1" dirty="0" err="1" smtClean="0">
                <a:latin typeface="+mj-lt"/>
                <a:cs typeface="Calibri"/>
              </a:rPr>
              <a:t>m</a:t>
            </a:r>
            <a:r>
              <a:rPr lang="de-DE" sz="2000" baseline="-25000" dirty="0" err="1" smtClean="0">
                <a:latin typeface="+mj-lt"/>
                <a:cs typeface="Calibri"/>
              </a:rPr>
              <a:t>ee</a:t>
            </a:r>
            <a:r>
              <a:rPr lang="de-DE" sz="2000" i="1" baseline="-25000" dirty="0" smtClean="0">
                <a:latin typeface="+mj-lt"/>
                <a:cs typeface="Calibri"/>
              </a:rPr>
              <a:t> </a:t>
            </a:r>
            <a:r>
              <a:rPr lang="de-DE" sz="2000" dirty="0" smtClean="0">
                <a:latin typeface="+mj-lt"/>
                <a:cs typeface="Calibri"/>
              </a:rPr>
              <a:t>&lt; 3 </a:t>
            </a:r>
            <a:r>
              <a:rPr lang="de-DE" sz="2000" dirty="0" err="1" smtClean="0">
                <a:latin typeface="+mj-lt"/>
                <a:cs typeface="Calibri"/>
              </a:rPr>
              <a:t>GeV</a:t>
            </a:r>
            <a:r>
              <a:rPr lang="de-DE" sz="2000" dirty="0" smtClean="0">
                <a:latin typeface="+mj-lt"/>
                <a:cs typeface="Calibri"/>
              </a:rPr>
              <a:t>/</a:t>
            </a:r>
            <a:r>
              <a:rPr lang="de-DE" sz="2000" i="1" dirty="0" smtClean="0">
                <a:latin typeface="+mj-lt"/>
                <a:cs typeface="Calibri"/>
              </a:rPr>
              <a:t>c</a:t>
            </a:r>
            <a:r>
              <a:rPr lang="de-DE" sz="2000" baseline="30000" dirty="0" smtClean="0">
                <a:latin typeface="+mj-lt"/>
                <a:cs typeface="Calibri"/>
              </a:rPr>
              <a:t>2</a:t>
            </a:r>
            <a:r>
              <a:rPr lang="de-DE" sz="2000" dirty="0" smtClean="0">
                <a:latin typeface="+mj-lt"/>
                <a:cs typeface="Calibri"/>
              </a:rPr>
              <a:t>):</a:t>
            </a:r>
          </a:p>
          <a:p>
            <a:pPr marL="57150" indent="0">
              <a:buNone/>
            </a:pPr>
            <a:endParaRPr lang="de-DE" sz="2000" dirty="0" smtClean="0">
              <a:latin typeface="+mj-lt"/>
              <a:cs typeface="Calibri"/>
            </a:endParaRPr>
          </a:p>
          <a:p>
            <a:pPr marL="57150" indent="0">
              <a:buNone/>
            </a:pPr>
            <a:r>
              <a:rPr lang="de-DE" sz="1800" dirty="0">
                <a:latin typeface="+mj-lt"/>
                <a:cs typeface="Calibri"/>
              </a:rPr>
              <a:t>	</a:t>
            </a:r>
            <a:r>
              <a:rPr lang="de-DE" sz="1800" dirty="0" smtClean="0">
                <a:latin typeface="+mj-lt"/>
                <a:cs typeface="Calibri"/>
              </a:rPr>
              <a:t> - thermal </a:t>
            </a:r>
            <a:r>
              <a:rPr lang="de-DE" sz="1800" dirty="0" err="1" smtClean="0">
                <a:latin typeface="+mj-lt"/>
                <a:cs typeface="Calibri"/>
              </a:rPr>
              <a:t>radiation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latin typeface="+mj-lt"/>
                <a:cs typeface="Calibri"/>
              </a:rPr>
              <a:t>from</a:t>
            </a:r>
            <a:r>
              <a:rPr lang="de-DE" sz="1800" dirty="0" smtClean="0">
                <a:latin typeface="+mj-lt"/>
                <a:cs typeface="Calibri"/>
              </a:rPr>
              <a:t> QGP</a:t>
            </a:r>
            <a:endParaRPr lang="de-DE" sz="2000" dirty="0" smtClean="0">
              <a:latin typeface="+mj-lt"/>
              <a:cs typeface="Calibri"/>
            </a:endParaRPr>
          </a:p>
          <a:p>
            <a:pPr marL="514350" lvl="1" indent="0">
              <a:buNone/>
            </a:pPr>
            <a:r>
              <a:rPr lang="de-DE" sz="1800" dirty="0" smtClean="0">
                <a:latin typeface="+mj-lt"/>
                <a:cs typeface="Calibri"/>
              </a:rPr>
              <a:t>- </a:t>
            </a:r>
            <a:r>
              <a:rPr lang="de-DE" sz="1800" dirty="0" err="1" smtClean="0">
                <a:latin typeface="+mj-lt"/>
                <a:cs typeface="Calibri"/>
              </a:rPr>
              <a:t>structureless</a:t>
            </a:r>
            <a:r>
              <a:rPr lang="de-DE" sz="1800" dirty="0" smtClean="0">
                <a:latin typeface="+mj-lt"/>
                <a:cs typeface="Calibri"/>
              </a:rPr>
              <a:t> („dual“) </a:t>
            </a:r>
            <a:r>
              <a:rPr lang="de-DE" sz="1800" dirty="0" err="1" smtClean="0">
                <a:latin typeface="+mj-lt"/>
                <a:cs typeface="Calibri"/>
              </a:rPr>
              <a:t>spectral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latin typeface="+mj-lt"/>
                <a:cs typeface="Calibri"/>
              </a:rPr>
              <a:t>function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latin typeface="+mj-lt"/>
                <a:cs typeface="Calibri"/>
              </a:rPr>
              <a:t>allows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+mj-lt"/>
                <a:cs typeface="Calibri"/>
              </a:rPr>
              <a:t>most</a:t>
            </a:r>
            <a:r>
              <a:rPr lang="de-DE" sz="1800" dirty="0" smtClean="0">
                <a:solidFill>
                  <a:srgbClr val="0000FF"/>
                </a:solidFill>
                <a:latin typeface="+mj-lt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+mj-lt"/>
                <a:cs typeface="Calibri"/>
              </a:rPr>
              <a:t>direct</a:t>
            </a:r>
            <a:r>
              <a:rPr lang="de-DE" sz="1800" dirty="0" smtClean="0">
                <a:solidFill>
                  <a:srgbClr val="0000FF"/>
                </a:solidFill>
                <a:latin typeface="+mj-lt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+mj-lt"/>
                <a:cs typeface="Calibri"/>
              </a:rPr>
              <a:t>temperature</a:t>
            </a:r>
            <a:r>
              <a:rPr lang="de-DE" sz="1800" dirty="0" smtClean="0">
                <a:solidFill>
                  <a:srgbClr val="0000FF"/>
                </a:solidFill>
                <a:latin typeface="+mj-lt"/>
                <a:cs typeface="Calibri"/>
              </a:rPr>
              <a:t>   </a:t>
            </a:r>
            <a:r>
              <a:rPr lang="de-DE" sz="1800" dirty="0" err="1" smtClean="0">
                <a:solidFill>
                  <a:srgbClr val="0000FF"/>
                </a:solidFill>
                <a:latin typeface="+mj-lt"/>
                <a:cs typeface="Calibri"/>
              </a:rPr>
              <a:t>determination</a:t>
            </a:r>
            <a:r>
              <a:rPr lang="de-DE" sz="1800" dirty="0" smtClean="0">
                <a:solidFill>
                  <a:srgbClr val="0000FF"/>
                </a:solidFill>
                <a:latin typeface="+mj-lt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+mj-lt"/>
                <a:cs typeface="Calibri"/>
              </a:rPr>
              <a:t>from</a:t>
            </a:r>
            <a:r>
              <a:rPr lang="de-DE" sz="1800" dirty="0" smtClean="0">
                <a:solidFill>
                  <a:srgbClr val="0000FF"/>
                </a:solidFill>
                <a:latin typeface="+mj-lt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+mj-lt"/>
                <a:cs typeface="Calibri"/>
              </a:rPr>
              <a:t>exponential</a:t>
            </a:r>
            <a:r>
              <a:rPr lang="de-DE" sz="1800" dirty="0" smtClean="0">
                <a:solidFill>
                  <a:srgbClr val="0000FF"/>
                </a:solidFill>
                <a:latin typeface="+mj-lt"/>
                <a:cs typeface="Calibri"/>
              </a:rPr>
              <a:t> in </a:t>
            </a:r>
            <a:r>
              <a:rPr lang="de-DE" sz="1800" i="1" dirty="0" err="1" smtClean="0">
                <a:solidFill>
                  <a:srgbClr val="0000FF"/>
                </a:solidFill>
                <a:latin typeface="+mj-lt"/>
                <a:cs typeface="Calibri"/>
              </a:rPr>
              <a:t>m</a:t>
            </a:r>
            <a:r>
              <a:rPr lang="de-DE" sz="1800" baseline="-25000" dirty="0" err="1" smtClean="0">
                <a:solidFill>
                  <a:srgbClr val="0000FF"/>
                </a:solidFill>
                <a:latin typeface="+mj-lt"/>
                <a:cs typeface="Calibri"/>
              </a:rPr>
              <a:t>ee</a:t>
            </a:r>
            <a:r>
              <a:rPr lang="de-DE" sz="1800" baseline="-25000" dirty="0" smtClean="0">
                <a:latin typeface="+mj-lt"/>
                <a:cs typeface="Calibri"/>
              </a:rPr>
              <a:t>,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latin typeface="+mj-lt"/>
                <a:cs typeface="Calibri"/>
              </a:rPr>
              <a:t>no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latin typeface="+mj-lt"/>
                <a:cs typeface="Calibri"/>
              </a:rPr>
              <a:t>blue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latin typeface="+mj-lt"/>
                <a:cs typeface="Calibri"/>
              </a:rPr>
              <a:t>shift</a:t>
            </a:r>
            <a:endParaRPr lang="de-DE" sz="1800" dirty="0" smtClean="0">
              <a:latin typeface="+mj-lt"/>
              <a:cs typeface="Calibri"/>
            </a:endParaRPr>
          </a:p>
          <a:p>
            <a:pPr marL="514350" lvl="1" indent="0">
              <a:buNone/>
            </a:pPr>
            <a:endParaRPr lang="de-DE" sz="1800" dirty="0" smtClean="0">
              <a:latin typeface="+mj-lt"/>
              <a:cs typeface="Calibri"/>
            </a:endParaRPr>
          </a:p>
          <a:p>
            <a:pPr marL="514350" lvl="1" indent="0">
              <a:buNone/>
            </a:pPr>
            <a:endParaRPr lang="de-DE" sz="1800" dirty="0">
              <a:latin typeface="+mj-lt"/>
              <a:cs typeface="Calibri"/>
            </a:endParaRPr>
          </a:p>
          <a:p>
            <a:pPr marL="514350" lvl="1" indent="0">
              <a:buNone/>
            </a:pPr>
            <a:endParaRPr lang="de-DE" sz="1800" dirty="0" smtClean="0">
              <a:latin typeface="+mj-lt"/>
              <a:cs typeface="Calibri"/>
            </a:endParaRPr>
          </a:p>
          <a:p>
            <a:pPr marL="514350" lvl="1" indent="0">
              <a:buNone/>
            </a:pPr>
            <a:endParaRPr lang="de-DE" sz="1800" dirty="0" smtClean="0">
              <a:latin typeface="+mj-lt"/>
              <a:cs typeface="Calibri"/>
            </a:endParaRPr>
          </a:p>
          <a:p>
            <a:pPr marL="800100" lvl="1">
              <a:buFont typeface="Wingdings" charset="0"/>
              <a:buChar char="à"/>
            </a:pPr>
            <a:r>
              <a:rPr lang="de-DE" sz="1800" dirty="0" err="1" smtClean="0">
                <a:latin typeface="+mj-lt"/>
                <a:cs typeface="Calibri"/>
              </a:rPr>
              <a:t>complicated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latin typeface="+mj-lt"/>
                <a:cs typeface="Calibri"/>
              </a:rPr>
              <a:t>by</a:t>
            </a:r>
            <a:r>
              <a:rPr lang="de-DE" sz="1800" dirty="0" smtClean="0">
                <a:latin typeface="+mj-lt"/>
                <a:cs typeface="Calibri"/>
              </a:rPr>
              <a:t> large </a:t>
            </a:r>
            <a:r>
              <a:rPr lang="de-DE" sz="1800" dirty="0" err="1" smtClean="0">
                <a:latin typeface="+mj-lt"/>
                <a:cs typeface="Calibri"/>
              </a:rPr>
              <a:t>physical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latin typeface="+mj-lt"/>
                <a:cs typeface="Calibri"/>
              </a:rPr>
              <a:t>background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latin typeface="+mj-lt"/>
                <a:cs typeface="Calibri"/>
              </a:rPr>
              <a:t>from</a:t>
            </a:r>
            <a:r>
              <a:rPr lang="de-DE" sz="1800" dirty="0" smtClean="0">
                <a:latin typeface="+mj-lt"/>
                <a:cs typeface="Calibri"/>
              </a:rPr>
              <a:t> </a:t>
            </a:r>
            <a:r>
              <a:rPr lang="de-DE" sz="1800" dirty="0" err="1" smtClean="0">
                <a:latin typeface="+mj-lt"/>
                <a:cs typeface="Calibri"/>
              </a:rPr>
              <a:t>charm</a:t>
            </a:r>
            <a:endParaRPr lang="de-DE" sz="1800" dirty="0" smtClean="0">
              <a:latin typeface="+mj-lt"/>
              <a:cs typeface="Calibri"/>
            </a:endParaRPr>
          </a:p>
          <a:p>
            <a:pPr marL="514350" lvl="1" indent="0">
              <a:buNone/>
            </a:pPr>
            <a:endParaRPr lang="de-DE" sz="2000" dirty="0" smtClean="0">
              <a:latin typeface="+mj-lt"/>
              <a:cs typeface="Calibri"/>
            </a:endParaRPr>
          </a:p>
        </p:txBody>
      </p:sp>
      <p:graphicFrame>
        <p:nvGraphicFramePr>
          <p:cNvPr id="6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400061"/>
              </p:ext>
            </p:extLst>
          </p:nvPr>
        </p:nvGraphicFramePr>
        <p:xfrm>
          <a:off x="2294217" y="2666678"/>
          <a:ext cx="385286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Formel" r:id="rId3" imgW="2908300" imgH="482600" progId="Equation.3">
                  <p:embed/>
                </p:oleObj>
              </mc:Choice>
              <mc:Fallback>
                <p:oleObj name="Formel" r:id="rId3" imgW="2908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4217" y="2666678"/>
                        <a:ext cx="3852863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7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NA60 – QGP </a:t>
            </a:r>
            <a:r>
              <a:rPr lang="de-DE" dirty="0" err="1" smtClean="0"/>
              <a:t>radiation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Bild 6" descr="na60-thermal-0810.3204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85" t="29600" r="8883" b="50050"/>
          <a:stretch/>
        </p:blipFill>
        <p:spPr>
          <a:xfrm>
            <a:off x="5760283" y="1028003"/>
            <a:ext cx="3282118" cy="2348321"/>
          </a:xfrm>
          <a:prstGeom prst="rect">
            <a:avLst/>
          </a:prstGeom>
        </p:spPr>
      </p:pic>
      <p:pic>
        <p:nvPicPr>
          <p:cNvPr id="8" name="Bild 7" descr="Rapp-Hees-chi-mix-1-s2.0-S0370269315010138-main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3" t="24689" r="51953" b="55790"/>
          <a:stretch/>
        </p:blipFill>
        <p:spPr>
          <a:xfrm>
            <a:off x="352323" y="1966488"/>
            <a:ext cx="4651141" cy="310029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3676" y="1073355"/>
            <a:ext cx="535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smtClean="0">
                <a:solidFill>
                  <a:srgbClr val="0000FF"/>
                </a:solidFill>
              </a:rPr>
              <a:t>Thermal </a:t>
            </a:r>
            <a:r>
              <a:rPr lang="de-DE" sz="1600" dirty="0" err="1" smtClean="0">
                <a:solidFill>
                  <a:srgbClr val="0000FF"/>
                </a:solidFill>
              </a:rPr>
              <a:t>radiation</a:t>
            </a:r>
            <a:r>
              <a:rPr lang="de-DE" sz="1600" dirty="0" smtClean="0">
                <a:solidFill>
                  <a:srgbClr val="0000FF"/>
                </a:solidFill>
              </a:rPr>
              <a:t> in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IMR </a:t>
            </a:r>
            <a:r>
              <a:rPr lang="de-DE" sz="1600" dirty="0" err="1" smtClean="0"/>
              <a:t>discovered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NA60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Experimental </a:t>
            </a:r>
            <a:r>
              <a:rPr lang="de-DE" sz="1600" dirty="0" err="1" smtClean="0">
                <a:solidFill>
                  <a:srgbClr val="0000FF"/>
                </a:solidFill>
              </a:rPr>
              <a:t>separation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from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charm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using</a:t>
            </a:r>
            <a:r>
              <a:rPr lang="de-DE" sz="1600" dirty="0" smtClean="0"/>
              <a:t> </a:t>
            </a:r>
            <a:r>
              <a:rPr lang="de-DE" sz="1600" dirty="0" err="1" smtClean="0"/>
              <a:t>silicon</a:t>
            </a:r>
            <a:r>
              <a:rPr lang="de-DE" sz="1600" dirty="0" smtClean="0"/>
              <a:t> </a:t>
            </a:r>
            <a:r>
              <a:rPr lang="de-DE" sz="1600" dirty="0" err="1" smtClean="0"/>
              <a:t>vertex</a:t>
            </a:r>
            <a:r>
              <a:rPr lang="de-DE" sz="1600" dirty="0" smtClean="0"/>
              <a:t> </a:t>
            </a:r>
            <a:r>
              <a:rPr lang="de-DE" sz="1600" dirty="0" err="1" smtClean="0"/>
              <a:t>trackers</a:t>
            </a:r>
            <a:endParaRPr lang="de-DE" sz="1600" dirty="0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66929" y="3359354"/>
            <a:ext cx="4075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Exponential</a:t>
            </a:r>
            <a:r>
              <a:rPr lang="de-DE" sz="1600" dirty="0" smtClean="0"/>
              <a:t> fit </a:t>
            </a:r>
            <a:r>
              <a:rPr lang="de-DE" sz="1600" dirty="0" err="1" smtClean="0"/>
              <a:t>yields</a:t>
            </a:r>
            <a:r>
              <a:rPr lang="de-DE" sz="1600" dirty="0" smtClean="0"/>
              <a:t> </a:t>
            </a:r>
          </a:p>
          <a:p>
            <a:pPr lvl="1"/>
            <a:r>
              <a:rPr lang="de-DE" sz="1600" i="1" dirty="0" smtClean="0">
                <a:solidFill>
                  <a:srgbClr val="0000FF"/>
                </a:solidFill>
              </a:rPr>
              <a:t>T</a:t>
            </a:r>
            <a:r>
              <a:rPr lang="de-DE" sz="1600" dirty="0" smtClean="0">
                <a:solidFill>
                  <a:srgbClr val="0000FF"/>
                </a:solidFill>
              </a:rPr>
              <a:t>=205±12 </a:t>
            </a:r>
            <a:r>
              <a:rPr lang="de-DE" sz="1600" dirty="0" err="1" smtClean="0">
                <a:solidFill>
                  <a:srgbClr val="0000FF"/>
                </a:solidFill>
              </a:rPr>
              <a:t>MeV</a:t>
            </a:r>
            <a:r>
              <a:rPr lang="de-DE" sz="1600" dirty="0" smtClean="0"/>
              <a:t>, i.e. &gt; </a:t>
            </a:r>
            <a:r>
              <a:rPr lang="de-DE" sz="1600" i="1" dirty="0" err="1" smtClean="0"/>
              <a:t>T</a:t>
            </a:r>
            <a:r>
              <a:rPr lang="de-DE" sz="1600" baseline="-25000" dirty="0" err="1" smtClean="0"/>
              <a:t>c</a:t>
            </a:r>
            <a:r>
              <a:rPr lang="de-DE" sz="1600" dirty="0" smtClean="0"/>
              <a:t> (</a:t>
            </a: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blue</a:t>
            </a:r>
            <a:r>
              <a:rPr lang="de-DE" sz="1600" dirty="0" smtClean="0"/>
              <a:t> </a:t>
            </a:r>
            <a:r>
              <a:rPr lang="de-DE" sz="1600" dirty="0" err="1" smtClean="0"/>
              <a:t>shift</a:t>
            </a:r>
            <a:r>
              <a:rPr lang="de-DE" sz="1600" dirty="0" smtClean="0"/>
              <a:t>!)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/>
              <a:t>Thermal </a:t>
            </a:r>
            <a:r>
              <a:rPr lang="de-DE" sz="1600" dirty="0" err="1"/>
              <a:t>radiation</a:t>
            </a:r>
            <a:r>
              <a:rPr lang="de-DE" sz="1600" dirty="0"/>
              <a:t> </a:t>
            </a:r>
            <a:r>
              <a:rPr lang="de-DE" sz="1600" dirty="0" err="1">
                <a:solidFill>
                  <a:srgbClr val="0000FF"/>
                </a:solidFill>
              </a:rPr>
              <a:t>dominated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by</a:t>
            </a:r>
            <a:r>
              <a:rPr lang="de-DE" sz="1600" dirty="0">
                <a:solidFill>
                  <a:srgbClr val="0000FF"/>
                </a:solidFill>
              </a:rPr>
              <a:t> QGP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Consistent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initial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temperature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de-DE" sz="1600" i="1" dirty="0">
                <a:solidFill>
                  <a:srgbClr val="0000FF"/>
                </a:solidFill>
              </a:rPr>
              <a:t>	</a:t>
            </a:r>
            <a:r>
              <a:rPr lang="de-DE" sz="1600" i="1" dirty="0" err="1" smtClean="0">
                <a:solidFill>
                  <a:srgbClr val="0000FF"/>
                </a:solidFill>
              </a:rPr>
              <a:t>T</a:t>
            </a:r>
            <a:r>
              <a:rPr lang="de-DE" sz="1600" i="1" baseline="-25000" dirty="0" err="1" smtClean="0">
                <a:solidFill>
                  <a:srgbClr val="0000FF"/>
                </a:solidFill>
              </a:rPr>
              <a:t>i</a:t>
            </a:r>
            <a:r>
              <a:rPr lang="de-DE" sz="1600" dirty="0" smtClean="0">
                <a:solidFill>
                  <a:srgbClr val="0000FF"/>
                </a:solidFill>
              </a:rPr>
              <a:t>=235 </a:t>
            </a:r>
            <a:r>
              <a:rPr lang="de-DE" sz="1600" dirty="0" err="1" smtClean="0">
                <a:solidFill>
                  <a:srgbClr val="0000FF"/>
                </a:solidFill>
              </a:rPr>
              <a:t>MeV</a:t>
            </a:r>
            <a:endParaRPr lang="de-DE" sz="1600" dirty="0" smtClean="0">
              <a:solidFill>
                <a:srgbClr val="0000FF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6628594" y="760801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NA60 EPJ C59 (2009) 607</a:t>
            </a:r>
            <a:endParaRPr lang="de-DE" sz="1100" dirty="0"/>
          </a:p>
        </p:txBody>
      </p:sp>
      <p:sp>
        <p:nvSpPr>
          <p:cNvPr id="14" name="Textfeld 13"/>
          <p:cNvSpPr txBox="1"/>
          <p:nvPr/>
        </p:nvSpPr>
        <p:spPr>
          <a:xfrm>
            <a:off x="2005686" y="1855843"/>
            <a:ext cx="2063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Rapp, </a:t>
            </a:r>
            <a:r>
              <a:rPr lang="de-DE" sz="1100" dirty="0" err="1" smtClean="0"/>
              <a:t>v.Hees</a:t>
            </a:r>
            <a:r>
              <a:rPr lang="de-DE" sz="1100" dirty="0" smtClean="0"/>
              <a:t> PLB 753 (2016) 586 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65456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Hadronic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- HADES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393290" y="687633"/>
            <a:ext cx="875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smtClean="0"/>
              <a:t>Large </a:t>
            </a:r>
            <a:r>
              <a:rPr lang="de-DE" sz="1600" dirty="0" err="1" smtClean="0">
                <a:solidFill>
                  <a:srgbClr val="0000FF"/>
                </a:solidFill>
              </a:rPr>
              <a:t>enhancement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in Au-Au at √</a:t>
            </a:r>
            <a:r>
              <a:rPr lang="de-DE" sz="1600" i="1" dirty="0" err="1" smtClean="0"/>
              <a:t>s</a:t>
            </a:r>
            <a:r>
              <a:rPr lang="de-DE" sz="1600" baseline="-25000" dirty="0" err="1" smtClean="0"/>
              <a:t>NN</a:t>
            </a:r>
            <a:r>
              <a:rPr lang="de-DE" sz="1600" dirty="0" smtClean="0"/>
              <a:t> = 2.42 </a:t>
            </a:r>
            <a:r>
              <a:rPr lang="de-DE" sz="1600" dirty="0" err="1" smtClean="0"/>
              <a:t>GeV</a:t>
            </a:r>
            <a:endParaRPr lang="de-DE" sz="1600" dirty="0" smtClean="0"/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Excess</a:t>
            </a:r>
            <a:r>
              <a:rPr lang="de-DE" sz="1600" dirty="0" smtClean="0"/>
              <a:t> </a:t>
            </a:r>
            <a:r>
              <a:rPr lang="de-DE" sz="1600" dirty="0" err="1" smtClean="0"/>
              <a:t>compatible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hadronic</a:t>
            </a:r>
            <a:r>
              <a:rPr lang="de-DE" sz="1600" dirty="0" smtClean="0">
                <a:solidFill>
                  <a:srgbClr val="0000FF"/>
                </a:solidFill>
              </a:rPr>
              <a:t> thermal </a:t>
            </a:r>
            <a:r>
              <a:rPr lang="de-DE" sz="1600" dirty="0" err="1" smtClean="0">
                <a:solidFill>
                  <a:srgbClr val="0000FF"/>
                </a:solidFill>
              </a:rPr>
              <a:t>radiation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and</a:t>
            </a:r>
            <a:r>
              <a:rPr lang="de-DE" sz="1600" dirty="0" smtClean="0">
                <a:solidFill>
                  <a:srgbClr val="0000FF"/>
                </a:solidFill>
              </a:rPr>
              <a:t> a strong medium </a:t>
            </a:r>
            <a:r>
              <a:rPr lang="de-DE" sz="1600" dirty="0" err="1" smtClean="0">
                <a:solidFill>
                  <a:srgbClr val="0000FF"/>
                </a:solidFill>
              </a:rPr>
              <a:t>modification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ρ</a:t>
            </a: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Exponential</a:t>
            </a:r>
            <a:r>
              <a:rPr lang="de-DE" sz="1600" dirty="0" smtClean="0"/>
              <a:t> fit </a:t>
            </a:r>
            <a:r>
              <a:rPr lang="de-DE" sz="1600" dirty="0" err="1" smtClean="0"/>
              <a:t>yields</a:t>
            </a:r>
            <a:r>
              <a:rPr lang="de-DE" sz="1600" dirty="0" smtClean="0"/>
              <a:t> </a:t>
            </a:r>
            <a:r>
              <a:rPr lang="de-DE" sz="1600" i="1" dirty="0" smtClean="0">
                <a:solidFill>
                  <a:srgbClr val="0000FF"/>
                </a:solidFill>
              </a:rPr>
              <a:t>T</a:t>
            </a:r>
            <a:r>
              <a:rPr lang="de-DE" sz="1600" dirty="0" smtClean="0">
                <a:solidFill>
                  <a:srgbClr val="0000FF"/>
                </a:solidFill>
              </a:rPr>
              <a:t> = 71.8 ± 2 </a:t>
            </a:r>
            <a:r>
              <a:rPr lang="de-DE" sz="1600" dirty="0" err="1" smtClean="0">
                <a:solidFill>
                  <a:srgbClr val="0000FF"/>
                </a:solidFill>
              </a:rPr>
              <a:t>MeV</a:t>
            </a:r>
            <a:endParaRPr lang="de-DE" sz="1600" dirty="0">
              <a:solidFill>
                <a:srgbClr val="0000FF"/>
              </a:solidFill>
            </a:endParaRPr>
          </a:p>
        </p:txBody>
      </p:sp>
      <p:pic>
        <p:nvPicPr>
          <p:cNvPr id="12" name="Bild 11" descr="HADES-nature-s41567-019-0583-8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58" t="5934" r="49364" b="61339"/>
          <a:stretch/>
        </p:blipFill>
        <p:spPr>
          <a:xfrm>
            <a:off x="2947226" y="1759746"/>
            <a:ext cx="2524294" cy="2480400"/>
          </a:xfrm>
          <a:prstGeom prst="rect">
            <a:avLst/>
          </a:prstGeom>
        </p:spPr>
      </p:pic>
      <p:pic>
        <p:nvPicPr>
          <p:cNvPr id="13" name="Bild 12" descr="HADES-nature-s41567-019-0583-8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69" t="6850" r="5517" b="62883"/>
          <a:stretch/>
        </p:blipFill>
        <p:spPr>
          <a:xfrm>
            <a:off x="327742" y="1827186"/>
            <a:ext cx="2652916" cy="24588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1975447" y="1582615"/>
            <a:ext cx="2235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HADES Nature Phys. 15 (2019) 1040 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58194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qm2019_fseck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12" t="39616" r="26115" b="17113"/>
          <a:stretch/>
        </p:blipFill>
        <p:spPr>
          <a:xfrm>
            <a:off x="5465106" y="1675943"/>
            <a:ext cx="3490452" cy="257653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3290" y="687633"/>
            <a:ext cx="87507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smtClean="0"/>
              <a:t>Large </a:t>
            </a:r>
            <a:r>
              <a:rPr lang="de-DE" sz="1600" dirty="0" err="1" smtClean="0">
                <a:solidFill>
                  <a:srgbClr val="0000FF"/>
                </a:solidFill>
              </a:rPr>
              <a:t>enhancement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in Au-Au at √</a:t>
            </a:r>
            <a:r>
              <a:rPr lang="de-DE" sz="1600" i="1" dirty="0" err="1" smtClean="0"/>
              <a:t>s</a:t>
            </a:r>
            <a:r>
              <a:rPr lang="de-DE" sz="1600" baseline="-25000" dirty="0" err="1" smtClean="0"/>
              <a:t>NN</a:t>
            </a:r>
            <a:r>
              <a:rPr lang="de-DE" sz="1600" dirty="0" smtClean="0"/>
              <a:t> = 2.42 </a:t>
            </a:r>
            <a:r>
              <a:rPr lang="de-DE" sz="1600" dirty="0" err="1" smtClean="0"/>
              <a:t>GeV</a:t>
            </a:r>
            <a:endParaRPr lang="de-DE" sz="1600" dirty="0" smtClean="0"/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Excess</a:t>
            </a:r>
            <a:r>
              <a:rPr lang="de-DE" sz="1600" dirty="0" smtClean="0"/>
              <a:t> </a:t>
            </a:r>
            <a:r>
              <a:rPr lang="de-DE" sz="1600" dirty="0" err="1" smtClean="0"/>
              <a:t>compatible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hadronic</a:t>
            </a:r>
            <a:r>
              <a:rPr lang="de-DE" sz="1600" dirty="0" smtClean="0">
                <a:solidFill>
                  <a:srgbClr val="0000FF"/>
                </a:solidFill>
              </a:rPr>
              <a:t> thermal </a:t>
            </a:r>
            <a:r>
              <a:rPr lang="de-DE" sz="1600" dirty="0" err="1" smtClean="0">
                <a:solidFill>
                  <a:srgbClr val="0000FF"/>
                </a:solidFill>
              </a:rPr>
              <a:t>radiation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and</a:t>
            </a:r>
            <a:r>
              <a:rPr lang="de-DE" sz="1600" dirty="0" smtClean="0">
                <a:solidFill>
                  <a:srgbClr val="0000FF"/>
                </a:solidFill>
              </a:rPr>
              <a:t> a strong medium </a:t>
            </a:r>
            <a:r>
              <a:rPr lang="de-DE" sz="1600" dirty="0" err="1" smtClean="0">
                <a:solidFill>
                  <a:srgbClr val="0000FF"/>
                </a:solidFill>
              </a:rPr>
              <a:t>modification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ρ</a:t>
            </a: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Exponential</a:t>
            </a:r>
            <a:r>
              <a:rPr lang="de-DE" sz="1600" dirty="0" smtClean="0"/>
              <a:t> fit </a:t>
            </a:r>
            <a:r>
              <a:rPr lang="de-DE" sz="1600" dirty="0" err="1" smtClean="0"/>
              <a:t>yields</a:t>
            </a:r>
            <a:r>
              <a:rPr lang="de-DE" sz="1600" dirty="0" smtClean="0"/>
              <a:t> </a:t>
            </a:r>
            <a:r>
              <a:rPr lang="de-DE" sz="1600" i="1" dirty="0" smtClean="0">
                <a:solidFill>
                  <a:srgbClr val="0000FF"/>
                </a:solidFill>
              </a:rPr>
              <a:t>T</a:t>
            </a:r>
            <a:r>
              <a:rPr lang="de-DE" sz="1600" dirty="0" smtClean="0">
                <a:solidFill>
                  <a:srgbClr val="0000FF"/>
                </a:solidFill>
              </a:rPr>
              <a:t> = 71.8 ± 2 </a:t>
            </a:r>
            <a:r>
              <a:rPr lang="de-DE" sz="1600" dirty="0" err="1" smtClean="0">
                <a:solidFill>
                  <a:srgbClr val="0000FF"/>
                </a:solidFill>
              </a:rPr>
              <a:t>MeV</a:t>
            </a: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16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16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16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16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1600" dirty="0">
              <a:solidFill>
                <a:srgbClr val="0000FF"/>
              </a:solidFill>
            </a:endParaRPr>
          </a:p>
          <a:p>
            <a:endParaRPr lang="de-DE" sz="16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Energy</a:t>
            </a:r>
            <a:r>
              <a:rPr lang="de-DE" sz="1600" dirty="0" smtClean="0"/>
              <a:t> </a:t>
            </a:r>
            <a:r>
              <a:rPr lang="de-DE" sz="1600" dirty="0" err="1" smtClean="0"/>
              <a:t>dependence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temperature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measurement</a:t>
            </a:r>
            <a:r>
              <a:rPr lang="de-DE" sz="1600" dirty="0" smtClean="0"/>
              <a:t> </a:t>
            </a:r>
            <a:r>
              <a:rPr lang="de-DE" sz="1600" dirty="0" err="1" smtClean="0"/>
              <a:t>may</a:t>
            </a:r>
            <a:r>
              <a:rPr lang="de-DE" sz="1600" dirty="0" smtClean="0"/>
              <a:t> </a:t>
            </a:r>
            <a:r>
              <a:rPr lang="de-DE" sz="1600" dirty="0" err="1" smtClean="0"/>
              <a:t>reveal</a:t>
            </a:r>
            <a:r>
              <a:rPr lang="de-DE" sz="1600" dirty="0" smtClean="0"/>
              <a:t> 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</a:t>
            </a:r>
            <a:r>
              <a:rPr lang="de-DE" sz="1600" dirty="0" smtClean="0">
                <a:solidFill>
                  <a:srgbClr val="0000FF"/>
                </a:solidFill>
              </a:rPr>
              <a:t>a </a:t>
            </a:r>
            <a:r>
              <a:rPr lang="de-DE" sz="1600" dirty="0" err="1" smtClean="0">
                <a:solidFill>
                  <a:srgbClr val="0000FF"/>
                </a:solidFill>
              </a:rPr>
              <a:t>plateau</a:t>
            </a:r>
            <a:r>
              <a:rPr lang="de-DE" sz="1600" dirty="0" smtClean="0">
                <a:solidFill>
                  <a:srgbClr val="0000FF"/>
                </a:solidFill>
              </a:rPr>
              <a:t> in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caloric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curve</a:t>
            </a:r>
            <a:r>
              <a:rPr lang="de-DE" sz="1600" dirty="0" smtClean="0">
                <a:solidFill>
                  <a:srgbClr val="0000FF"/>
                </a:solidFill>
              </a:rPr>
              <a:t>, </a:t>
            </a:r>
            <a:r>
              <a:rPr lang="de-DE" sz="1600" dirty="0" err="1" smtClean="0"/>
              <a:t>suggesting</a:t>
            </a:r>
            <a:r>
              <a:rPr lang="de-DE" sz="1600" dirty="0" smtClean="0"/>
              <a:t> 1st </a:t>
            </a:r>
            <a:r>
              <a:rPr lang="de-DE" sz="1600" dirty="0" err="1" smtClean="0"/>
              <a:t>order</a:t>
            </a:r>
            <a:r>
              <a:rPr lang="de-DE" sz="1600" dirty="0" smtClean="0"/>
              <a:t> </a:t>
            </a:r>
            <a:r>
              <a:rPr lang="de-DE" sz="1600" dirty="0" err="1" smtClean="0"/>
              <a:t>phase</a:t>
            </a:r>
            <a:r>
              <a:rPr lang="de-DE" sz="1600" dirty="0" smtClean="0"/>
              <a:t> </a:t>
            </a:r>
            <a:r>
              <a:rPr lang="de-DE" sz="1600" dirty="0" err="1" smtClean="0"/>
              <a:t>transition</a:t>
            </a:r>
            <a:r>
              <a:rPr lang="de-DE" sz="1600" dirty="0" smtClean="0"/>
              <a:t> </a:t>
            </a: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Systematic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beam </a:t>
            </a:r>
            <a:r>
              <a:rPr lang="de-DE" sz="1600" dirty="0" err="1" smtClean="0">
                <a:solidFill>
                  <a:srgbClr val="0000FF"/>
                </a:solidFill>
              </a:rPr>
              <a:t>energy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scan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is </a:t>
            </a:r>
            <a:r>
              <a:rPr lang="de-DE" sz="1600" dirty="0" err="1" smtClean="0">
                <a:solidFill>
                  <a:srgbClr val="000000"/>
                </a:solidFill>
              </a:rPr>
              <a:t>important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Bild 5" descr="HADES-nature-s41567-019-0583-8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58" t="5934" r="49364" b="61339"/>
          <a:stretch/>
        </p:blipFill>
        <p:spPr>
          <a:xfrm>
            <a:off x="2947226" y="1759746"/>
            <a:ext cx="2524294" cy="2480400"/>
          </a:xfrm>
          <a:prstGeom prst="rect">
            <a:avLst/>
          </a:prstGeom>
        </p:spPr>
      </p:pic>
      <p:pic>
        <p:nvPicPr>
          <p:cNvPr id="9" name="Bild 8" descr="HADES-nature-s41567-019-0583-8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69" t="6850" r="5517" b="62883"/>
          <a:stretch/>
        </p:blipFill>
        <p:spPr>
          <a:xfrm>
            <a:off x="327742" y="1827186"/>
            <a:ext cx="2652916" cy="245880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6608436" y="1272508"/>
            <a:ext cx="22356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Rapp, </a:t>
            </a:r>
            <a:r>
              <a:rPr lang="de-DE" sz="1100" dirty="0" err="1" smtClean="0"/>
              <a:t>v.Hees</a:t>
            </a:r>
            <a:r>
              <a:rPr lang="de-DE" sz="1100" dirty="0" smtClean="0"/>
              <a:t> PLB 753 (2016) 586</a:t>
            </a:r>
          </a:p>
          <a:p>
            <a:r>
              <a:rPr lang="de-DE" sz="1100" dirty="0"/>
              <a:t>HADES Nature Phys. 15 (2019) 1040 </a:t>
            </a:r>
          </a:p>
          <a:p>
            <a:r>
              <a:rPr lang="de-DE" sz="1100" dirty="0" smtClean="0"/>
              <a:t>NA60 </a:t>
            </a:r>
            <a:r>
              <a:rPr lang="de-DE" sz="1100" dirty="0"/>
              <a:t>EPJ C59 (2009) </a:t>
            </a:r>
            <a:r>
              <a:rPr lang="de-DE" sz="1100" dirty="0" smtClean="0"/>
              <a:t>607</a:t>
            </a:r>
            <a:endParaRPr lang="de-DE" sz="1100" dirty="0"/>
          </a:p>
        </p:txBody>
      </p:sp>
      <p:sp>
        <p:nvSpPr>
          <p:cNvPr id="15" name="Textfeld 14"/>
          <p:cNvSpPr txBox="1"/>
          <p:nvPr/>
        </p:nvSpPr>
        <p:spPr>
          <a:xfrm>
            <a:off x="1975447" y="1582615"/>
            <a:ext cx="2235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HADES Nature Phys. 15 (2019) 1040 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77976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RHIC Beam </a:t>
            </a:r>
            <a:r>
              <a:rPr lang="de-DE" dirty="0" err="1" smtClean="0"/>
              <a:t>Energy</a:t>
            </a:r>
            <a:r>
              <a:rPr lang="de-DE" dirty="0" smtClean="0"/>
              <a:t> Scan (BES)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Bild 6" descr="STAR-BES-PLB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9" t="10143" r="49514" b="58852"/>
          <a:stretch/>
        </p:blipFill>
        <p:spPr>
          <a:xfrm>
            <a:off x="336797" y="735708"/>
            <a:ext cx="4136880" cy="4295353"/>
          </a:xfrm>
          <a:prstGeom prst="rect">
            <a:avLst/>
          </a:prstGeom>
        </p:spPr>
      </p:pic>
      <p:pic>
        <p:nvPicPr>
          <p:cNvPr id="8" name="Bild 7" descr="STAR-BES-PLB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07" t="52057" r="49786" b="29570"/>
          <a:stretch/>
        </p:blipFill>
        <p:spPr>
          <a:xfrm>
            <a:off x="5119207" y="798196"/>
            <a:ext cx="3751130" cy="250038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733414" y="3408516"/>
            <a:ext cx="4350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smtClean="0"/>
              <a:t>STAR </a:t>
            </a:r>
            <a:r>
              <a:rPr lang="de-DE" sz="1600" dirty="0" err="1" smtClean="0"/>
              <a:t>measures</a:t>
            </a:r>
            <a:r>
              <a:rPr lang="de-DE" sz="1600" dirty="0" smtClean="0"/>
              <a:t> Au-Au in </a:t>
            </a:r>
            <a:r>
              <a:rPr lang="de-DE" sz="1600" dirty="0" err="1" smtClean="0"/>
              <a:t>fixed</a:t>
            </a:r>
            <a:r>
              <a:rPr lang="de-DE" sz="1600" dirty="0" smtClean="0"/>
              <a:t>-target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collider</a:t>
            </a:r>
            <a:r>
              <a:rPr lang="de-DE" sz="1600" dirty="0" smtClean="0"/>
              <a:t> </a:t>
            </a:r>
            <a:r>
              <a:rPr lang="de-DE" sz="1600" dirty="0" err="1" smtClean="0"/>
              <a:t>mode</a:t>
            </a:r>
            <a:r>
              <a:rPr lang="de-DE" sz="1600" dirty="0" smtClean="0"/>
              <a:t> in </a:t>
            </a:r>
            <a:r>
              <a:rPr lang="de-DE" sz="1600" dirty="0" smtClean="0">
                <a:solidFill>
                  <a:srgbClr val="0000FF"/>
                </a:solidFill>
              </a:rPr>
              <a:t>3.5 &lt; √</a:t>
            </a:r>
            <a:r>
              <a:rPr lang="de-DE" sz="1600" i="1" dirty="0" err="1" smtClean="0">
                <a:solidFill>
                  <a:srgbClr val="0000FF"/>
                </a:solidFill>
              </a:rPr>
              <a:t>s</a:t>
            </a:r>
            <a:r>
              <a:rPr lang="de-DE" sz="1600" baseline="-25000" dirty="0" err="1" smtClean="0">
                <a:solidFill>
                  <a:srgbClr val="0000FF"/>
                </a:solidFill>
              </a:rPr>
              <a:t>NN</a:t>
            </a:r>
            <a:r>
              <a:rPr lang="de-DE" sz="1600" dirty="0" smtClean="0">
                <a:solidFill>
                  <a:srgbClr val="0000FF"/>
                </a:solidFill>
              </a:rPr>
              <a:t> &lt; 200 </a:t>
            </a:r>
            <a:r>
              <a:rPr lang="de-DE" sz="1600" dirty="0" err="1" smtClean="0">
                <a:solidFill>
                  <a:srgbClr val="0000FF"/>
                </a:solidFill>
              </a:rPr>
              <a:t>GeV</a:t>
            </a: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Results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BES1 </a:t>
            </a:r>
            <a:r>
              <a:rPr lang="de-DE" sz="1600" dirty="0" err="1" smtClean="0">
                <a:solidFill>
                  <a:srgbClr val="0000FF"/>
                </a:solidFill>
              </a:rPr>
              <a:t>available</a:t>
            </a: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BES2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ongoing</a:t>
            </a:r>
            <a:endParaRPr lang="de-DE" sz="160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2136707" y="776426"/>
            <a:ext cx="15112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STAR arXiv:1810.10159</a:t>
            </a:r>
            <a:endParaRPr lang="de-DE" sz="1100" dirty="0"/>
          </a:p>
        </p:txBody>
      </p:sp>
      <p:sp>
        <p:nvSpPr>
          <p:cNvPr id="13" name="Textfeld 12"/>
          <p:cNvSpPr txBox="1"/>
          <p:nvPr/>
        </p:nvSpPr>
        <p:spPr>
          <a:xfrm>
            <a:off x="6371025" y="736662"/>
            <a:ext cx="15112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STAR arXiv:1810.10159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22727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Mapping </a:t>
            </a:r>
            <a:r>
              <a:rPr lang="de-DE" dirty="0" err="1" smtClean="0"/>
              <a:t>the</a:t>
            </a:r>
            <a:r>
              <a:rPr lang="de-DE" dirty="0" smtClean="0"/>
              <a:t> QCD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diagram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dileptons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Bild 4" descr="Galatyuk-QM18-1-s2.0-S0375947418304172-main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11" t="9761" r="44640" b="66316"/>
          <a:stretch/>
        </p:blipFill>
        <p:spPr>
          <a:xfrm>
            <a:off x="401245" y="893097"/>
            <a:ext cx="5148936" cy="378541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86323" y="1614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469551" y="1152464"/>
            <a:ext cx="3421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mapping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QCD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diagram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dileptons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decade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2207267" y="927394"/>
            <a:ext cx="19905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T. </a:t>
            </a:r>
            <a:r>
              <a:rPr lang="de-DE" sz="1100" dirty="0" err="1" smtClean="0"/>
              <a:t>Galatyuk</a:t>
            </a:r>
            <a:r>
              <a:rPr lang="de-DE" sz="1100" dirty="0" smtClean="0"/>
              <a:t>, Quark Matter 2018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46415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Mapping </a:t>
            </a:r>
            <a:r>
              <a:rPr lang="de-DE" dirty="0" err="1" smtClean="0"/>
              <a:t>the</a:t>
            </a:r>
            <a:r>
              <a:rPr lang="de-DE" dirty="0" smtClean="0"/>
              <a:t> QCD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diagram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dileptons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Bild 4" descr="Galatyuk-QM18-1-s2.0-S0375947418304172-main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11" t="9761" r="44640" b="66316"/>
          <a:stretch/>
        </p:blipFill>
        <p:spPr>
          <a:xfrm>
            <a:off x="401245" y="893097"/>
            <a:ext cx="5148936" cy="378541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86323" y="1614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469551" y="1152464"/>
            <a:ext cx="34217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mapping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QCD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diagram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dileptons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decade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happens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frontier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2207267" y="927394"/>
            <a:ext cx="19905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T. </a:t>
            </a:r>
            <a:r>
              <a:rPr lang="de-DE" sz="1100" dirty="0" err="1" smtClean="0"/>
              <a:t>Galatyuk</a:t>
            </a:r>
            <a:r>
              <a:rPr lang="de-DE" sz="1100" dirty="0" smtClean="0"/>
              <a:t>, Quark Matter 2018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54525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Dielectrons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LHC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Bild 4" descr="2018-May-10-Cocktail_sketc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38" y="1076637"/>
            <a:ext cx="4413904" cy="319548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919602" y="1316532"/>
            <a:ext cx="41227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Pb-Pb</a:t>
            </a:r>
            <a:r>
              <a:rPr lang="de-DE" sz="1600" dirty="0" smtClean="0"/>
              <a:t> at </a:t>
            </a:r>
            <a:r>
              <a:rPr lang="de-DE" sz="1600" dirty="0" err="1" smtClean="0"/>
              <a:t>the</a:t>
            </a:r>
            <a:r>
              <a:rPr lang="de-DE" sz="1600" dirty="0" smtClean="0"/>
              <a:t> LHC is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largest</a:t>
            </a:r>
            <a:r>
              <a:rPr lang="de-DE" sz="1600" dirty="0" smtClean="0">
                <a:solidFill>
                  <a:srgbClr val="0000FF"/>
                </a:solidFill>
              </a:rPr>
              <a:t>, hottest </a:t>
            </a:r>
            <a:r>
              <a:rPr lang="de-DE" sz="1600" dirty="0" err="1" smtClean="0">
                <a:solidFill>
                  <a:srgbClr val="0000FF"/>
                </a:solidFill>
              </a:rPr>
              <a:t>and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longest-lived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system</a:t>
            </a:r>
            <a:endParaRPr lang="de-DE" sz="1600" dirty="0" smtClean="0">
              <a:solidFill>
                <a:srgbClr val="0000FF"/>
              </a:solidFill>
            </a:endParaRPr>
          </a:p>
          <a:p>
            <a:endParaRPr lang="de-DE" sz="1600" dirty="0"/>
          </a:p>
          <a:p>
            <a:r>
              <a:rPr lang="de-DE" sz="1600" i="1" dirty="0" err="1" smtClean="0"/>
              <a:t>μ</a:t>
            </a:r>
            <a:r>
              <a:rPr lang="de-DE" sz="1600" baseline="-25000" dirty="0" err="1" smtClean="0"/>
              <a:t>B</a:t>
            </a:r>
            <a:r>
              <a:rPr lang="de-DE" sz="1600" dirty="0" smtClean="0"/>
              <a:t> = 0 </a:t>
            </a:r>
            <a:r>
              <a:rPr lang="de-DE" sz="1600" dirty="0" err="1" smtClean="0"/>
              <a:t>provides</a:t>
            </a:r>
            <a:r>
              <a:rPr lang="de-DE" sz="1600" dirty="0" smtClean="0"/>
              <a:t> </a:t>
            </a:r>
            <a:r>
              <a:rPr lang="de-DE" sz="1600" dirty="0" err="1" smtClean="0"/>
              <a:t>most</a:t>
            </a:r>
            <a:r>
              <a:rPr lang="de-DE" sz="1600" dirty="0" smtClean="0"/>
              <a:t> </a:t>
            </a:r>
            <a:r>
              <a:rPr lang="de-DE" sz="1600" dirty="0" err="1" smtClean="0"/>
              <a:t>direct</a:t>
            </a:r>
            <a:r>
              <a:rPr lang="de-DE" sz="1600" dirty="0" smtClean="0"/>
              <a:t> link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data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first-</a:t>
            </a:r>
            <a:r>
              <a:rPr lang="de-DE" sz="1600" dirty="0" err="1" smtClean="0"/>
              <a:t>principle</a:t>
            </a:r>
            <a:r>
              <a:rPr lang="de-DE" sz="1600" dirty="0" smtClean="0"/>
              <a:t> QCD</a:t>
            </a:r>
          </a:p>
          <a:p>
            <a:endParaRPr lang="de-DE" dirty="0"/>
          </a:p>
          <a:p>
            <a:r>
              <a:rPr lang="de-DE" dirty="0" smtClean="0"/>
              <a:t>Experimental </a:t>
            </a:r>
            <a:r>
              <a:rPr lang="de-DE" dirty="0" err="1" smtClean="0"/>
              <a:t>challenges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r>
              <a:rPr lang="de-DE" sz="1600" dirty="0" smtClean="0"/>
              <a:t>Large </a:t>
            </a:r>
            <a:r>
              <a:rPr lang="de-DE" sz="1600" dirty="0" err="1" smtClean="0"/>
              <a:t>combinatorial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physical</a:t>
            </a:r>
            <a:r>
              <a:rPr lang="de-DE" sz="1600" dirty="0" smtClean="0"/>
              <a:t> </a:t>
            </a:r>
            <a:r>
              <a:rPr lang="de-DE" sz="1600" dirty="0" err="1" smtClean="0"/>
              <a:t>backgrounds</a:t>
            </a:r>
            <a:endParaRPr lang="de-DE" sz="1600" dirty="0" smtClean="0"/>
          </a:p>
          <a:p>
            <a:endParaRPr lang="de-DE" sz="1600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2525927" y="2706564"/>
            <a:ext cx="415498" cy="468384"/>
            <a:chOff x="2554469" y="3996128"/>
            <a:chExt cx="415498" cy="468384"/>
          </a:xfrm>
        </p:grpSpPr>
        <p:sp>
          <p:nvSpPr>
            <p:cNvPr id="8" name="Textfeld 7"/>
            <p:cNvSpPr txBox="1"/>
            <p:nvPr/>
          </p:nvSpPr>
          <p:spPr>
            <a:xfrm>
              <a:off x="2554469" y="409518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cc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694161" y="3996128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-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uppierung 9"/>
          <p:cNvGrpSpPr/>
          <p:nvPr/>
        </p:nvGrpSpPr>
        <p:grpSpPr>
          <a:xfrm>
            <a:off x="1883743" y="3104434"/>
            <a:ext cx="441422" cy="524629"/>
            <a:chOff x="5009043" y="1599780"/>
            <a:chExt cx="441422" cy="524629"/>
          </a:xfrm>
        </p:grpSpPr>
        <p:sp>
          <p:nvSpPr>
            <p:cNvPr id="11" name="Textfeld 10"/>
            <p:cNvSpPr txBox="1"/>
            <p:nvPr/>
          </p:nvSpPr>
          <p:spPr>
            <a:xfrm>
              <a:off x="5009043" y="1755077"/>
              <a:ext cx="44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CC66FF"/>
                  </a:solidFill>
                </a:rPr>
                <a:t>bb</a:t>
              </a:r>
              <a:endParaRPr lang="de-DE" dirty="0">
                <a:solidFill>
                  <a:srgbClr val="CC66FF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131846" y="1599780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CC66FF"/>
                  </a:solidFill>
                </a:rPr>
                <a:t>-</a:t>
              </a:r>
              <a:endParaRPr lang="de-DE" dirty="0">
                <a:solidFill>
                  <a:srgbClr val="CC66FF"/>
                </a:solidFill>
              </a:endParaRPr>
            </a:p>
          </p:txBody>
        </p:sp>
      </p:grp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7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Quark-</a:t>
            </a:r>
            <a:r>
              <a:rPr lang="de-DE" dirty="0" err="1" smtClean="0"/>
              <a:t>Gluon</a:t>
            </a:r>
            <a:r>
              <a:rPr lang="de-DE" dirty="0" smtClean="0"/>
              <a:t> Plasma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4784182" y="800803"/>
            <a:ext cx="414327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Lattice</a:t>
            </a:r>
            <a:r>
              <a:rPr lang="de-DE" sz="1600" dirty="0" smtClean="0"/>
              <a:t> QCD: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/>
              <a:t>M</a:t>
            </a:r>
            <a:r>
              <a:rPr lang="de-DE" sz="1400" dirty="0" smtClean="0"/>
              <a:t>atter </a:t>
            </a:r>
            <a:r>
              <a:rPr lang="de-DE" sz="1400" dirty="0" err="1" smtClean="0"/>
              <a:t>exists</a:t>
            </a:r>
            <a:r>
              <a:rPr lang="de-DE" sz="1400" dirty="0" smtClean="0"/>
              <a:t> in a </a:t>
            </a:r>
            <a:r>
              <a:rPr lang="de-DE" sz="1400" dirty="0" err="1" smtClean="0"/>
              <a:t>phase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de-</a:t>
            </a:r>
            <a:r>
              <a:rPr lang="de-DE" sz="1400" dirty="0" err="1" smtClean="0"/>
              <a:t>confined</a:t>
            </a:r>
            <a:r>
              <a:rPr lang="de-DE" sz="1400" dirty="0" smtClean="0"/>
              <a:t> </a:t>
            </a:r>
            <a:r>
              <a:rPr lang="de-DE" sz="1400" dirty="0" err="1" smtClean="0"/>
              <a:t>quarks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gluons</a:t>
            </a:r>
            <a:r>
              <a:rPr lang="de-DE" sz="1400" dirty="0" smtClean="0"/>
              <a:t>,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rgbClr val="0000FF"/>
                </a:solidFill>
              </a:rPr>
              <a:t>QGP</a:t>
            </a:r>
            <a:r>
              <a:rPr lang="de-DE" sz="1400" dirty="0" smtClean="0"/>
              <a:t>, at </a:t>
            </a:r>
            <a:r>
              <a:rPr lang="de-DE" sz="1400" dirty="0" err="1" smtClean="0"/>
              <a:t>ε</a:t>
            </a:r>
            <a:r>
              <a:rPr lang="de-DE" sz="1400" dirty="0" smtClean="0"/>
              <a:t> &gt; 1 </a:t>
            </a:r>
            <a:r>
              <a:rPr lang="de-DE" sz="1400" dirty="0" err="1" smtClean="0"/>
              <a:t>GeV</a:t>
            </a:r>
            <a:r>
              <a:rPr lang="de-DE" sz="1400" dirty="0" smtClean="0"/>
              <a:t>/fm</a:t>
            </a:r>
            <a:r>
              <a:rPr lang="de-DE" sz="1400" baseline="30000" dirty="0" smtClean="0"/>
              <a:t>3</a:t>
            </a:r>
            <a:endParaRPr lang="de-DE" sz="1400" dirty="0"/>
          </a:p>
          <a:p>
            <a:pPr marL="285750" indent="-285750">
              <a:buFont typeface="Arial"/>
              <a:buChar char="•"/>
            </a:pPr>
            <a:r>
              <a:rPr lang="de-DE" sz="1400" dirty="0" smtClean="0"/>
              <a:t>Transition </a:t>
            </a:r>
            <a:r>
              <a:rPr lang="de-DE" sz="1400" dirty="0" err="1" smtClean="0"/>
              <a:t>temperature</a:t>
            </a:r>
            <a:r>
              <a:rPr lang="de-DE" sz="1400" dirty="0" smtClean="0"/>
              <a:t>: </a:t>
            </a:r>
          </a:p>
          <a:p>
            <a:r>
              <a:rPr lang="de-DE" sz="1400" i="1" dirty="0"/>
              <a:t> </a:t>
            </a:r>
            <a:r>
              <a:rPr lang="de-DE" sz="1400" i="1" dirty="0" smtClean="0"/>
              <a:t>      </a:t>
            </a:r>
            <a:r>
              <a:rPr lang="de-DE" sz="1400" i="1" dirty="0" err="1" smtClean="0">
                <a:solidFill>
                  <a:srgbClr val="0000FF"/>
                </a:solidFill>
              </a:rPr>
              <a:t>T</a:t>
            </a:r>
            <a:r>
              <a:rPr lang="de-DE" sz="1400" baseline="-25000" dirty="0" err="1" smtClean="0">
                <a:solidFill>
                  <a:srgbClr val="0000FF"/>
                </a:solidFill>
              </a:rPr>
              <a:t>c</a:t>
            </a:r>
            <a:r>
              <a:rPr lang="de-DE" sz="1400" baseline="-25000" dirty="0" smtClean="0">
                <a:solidFill>
                  <a:srgbClr val="0000FF"/>
                </a:solidFill>
              </a:rPr>
              <a:t> </a:t>
            </a:r>
            <a:r>
              <a:rPr lang="de-DE" sz="1400" dirty="0" smtClean="0">
                <a:solidFill>
                  <a:srgbClr val="0000FF"/>
                </a:solidFill>
              </a:rPr>
              <a:t>= 155 ± 10 </a:t>
            </a:r>
            <a:r>
              <a:rPr lang="de-DE" sz="1400" dirty="0" err="1" smtClean="0">
                <a:solidFill>
                  <a:srgbClr val="0000FF"/>
                </a:solidFill>
              </a:rPr>
              <a:t>MeV</a:t>
            </a:r>
            <a:r>
              <a:rPr lang="de-DE" sz="1400" dirty="0" smtClean="0"/>
              <a:t> at </a:t>
            </a:r>
            <a:r>
              <a:rPr lang="de-DE" sz="1400" i="1" dirty="0" err="1" smtClean="0"/>
              <a:t>μ</a:t>
            </a:r>
            <a:r>
              <a:rPr lang="de-DE" sz="1400" baseline="-25000" dirty="0" err="1" smtClean="0"/>
              <a:t>B</a:t>
            </a:r>
            <a:r>
              <a:rPr lang="de-DE" sz="1400" dirty="0" smtClean="0"/>
              <a:t> = 0 </a:t>
            </a:r>
          </a:p>
          <a:p>
            <a:endParaRPr lang="de-DE" sz="1400" dirty="0"/>
          </a:p>
          <a:p>
            <a:r>
              <a:rPr lang="de-DE" sz="1600" dirty="0" smtClean="0"/>
              <a:t>SM </a:t>
            </a:r>
            <a:r>
              <a:rPr lang="de-DE" sz="1600" dirty="0" err="1" smtClean="0"/>
              <a:t>prediction</a:t>
            </a:r>
            <a:r>
              <a:rPr lang="de-DE" sz="1600" dirty="0" smtClean="0"/>
              <a:t>, </a:t>
            </a:r>
            <a:r>
              <a:rPr lang="de-DE" sz="1600" dirty="0" err="1" smtClean="0"/>
              <a:t>based</a:t>
            </a:r>
            <a:r>
              <a:rPr lang="de-DE" sz="1600" dirty="0" smtClean="0"/>
              <a:t> on fundamental QCD </a:t>
            </a:r>
            <a:r>
              <a:rPr lang="de-DE" sz="1600" dirty="0" err="1" smtClean="0"/>
              <a:t>properties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err="1" smtClean="0"/>
              <a:t>Filled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early</a:t>
            </a:r>
            <a:r>
              <a:rPr lang="de-DE" sz="1600" dirty="0" smtClean="0"/>
              <a:t> </a:t>
            </a:r>
            <a:r>
              <a:rPr lang="de-DE" sz="1600" dirty="0" err="1" smtClean="0"/>
              <a:t>universe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first</a:t>
            </a:r>
            <a:r>
              <a:rPr lang="de-DE" sz="1600" dirty="0" smtClean="0"/>
              <a:t> </a:t>
            </a:r>
            <a:r>
              <a:rPr lang="de-DE" sz="1600" dirty="0" err="1" smtClean="0"/>
              <a:t>few</a:t>
            </a:r>
            <a:r>
              <a:rPr lang="de-DE" sz="1600" dirty="0" smtClean="0"/>
              <a:t> </a:t>
            </a:r>
            <a:r>
              <a:rPr lang="de-DE" sz="1600" dirty="0" err="1" smtClean="0"/>
              <a:t>μs</a:t>
            </a:r>
            <a:r>
              <a:rPr lang="de-DE" sz="1600" dirty="0" smtClean="0"/>
              <a:t> after </a:t>
            </a:r>
            <a:r>
              <a:rPr lang="de-DE" sz="1600" dirty="0" err="1" smtClean="0"/>
              <a:t>the</a:t>
            </a:r>
            <a:r>
              <a:rPr lang="de-DE" sz="1600" dirty="0" smtClean="0"/>
              <a:t> Big Bang</a:t>
            </a:r>
          </a:p>
          <a:p>
            <a:endParaRPr lang="de-DE" sz="1600" dirty="0"/>
          </a:p>
          <a:p>
            <a:r>
              <a:rPr lang="de-DE" sz="1600" dirty="0" smtClean="0"/>
              <a:t>QGP </a:t>
            </a:r>
            <a:r>
              <a:rPr lang="de-DE" sz="1600" dirty="0" err="1" smtClean="0"/>
              <a:t>can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produced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studied</a:t>
            </a:r>
            <a:r>
              <a:rPr lang="de-DE" sz="1600" dirty="0" smtClean="0"/>
              <a:t> in </a:t>
            </a:r>
            <a:r>
              <a:rPr lang="de-DE" sz="1600" dirty="0" err="1" smtClean="0">
                <a:solidFill>
                  <a:srgbClr val="0000FF"/>
                </a:solidFill>
              </a:rPr>
              <a:t>collisions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heavy-</a:t>
            </a:r>
            <a:r>
              <a:rPr lang="de-DE" sz="1600" dirty="0" err="1" smtClean="0">
                <a:solidFill>
                  <a:srgbClr val="0000FF"/>
                </a:solidFill>
              </a:rPr>
              <a:t>ions</a:t>
            </a:r>
            <a:endParaRPr lang="de-DE" sz="1600" dirty="0">
              <a:solidFill>
                <a:srgbClr val="0000FF"/>
              </a:solidFill>
            </a:endParaRPr>
          </a:p>
          <a:p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QCD </a:t>
            </a:r>
            <a:r>
              <a:rPr lang="de-DE" sz="1600" dirty="0" err="1" smtClean="0">
                <a:solidFill>
                  <a:srgbClr val="000000"/>
                </a:solidFill>
              </a:rPr>
              <a:t>phase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diagram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can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be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scanned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by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variation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collision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energy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grpSp>
        <p:nvGrpSpPr>
          <p:cNvPr id="15" name="Gruppierung 14"/>
          <p:cNvGrpSpPr/>
          <p:nvPr/>
        </p:nvGrpSpPr>
        <p:grpSpPr>
          <a:xfrm>
            <a:off x="197151" y="1232968"/>
            <a:ext cx="4309117" cy="3073837"/>
            <a:chOff x="197151" y="1232968"/>
            <a:chExt cx="4309117" cy="3073837"/>
          </a:xfrm>
        </p:grpSpPr>
        <p:pic>
          <p:nvPicPr>
            <p:cNvPr id="10" name="Bild 9" descr="300px-QCDphasediagr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151" y="1232968"/>
              <a:ext cx="4309117" cy="3073837"/>
            </a:xfrm>
            <a:prstGeom prst="rect">
              <a:avLst/>
            </a:prstGeom>
          </p:spPr>
        </p:pic>
        <p:cxnSp>
          <p:nvCxnSpPr>
            <p:cNvPr id="12" name="Gerade Verbindung 11"/>
            <p:cNvCxnSpPr/>
            <p:nvPr/>
          </p:nvCxnSpPr>
          <p:spPr>
            <a:xfrm>
              <a:off x="534177" y="2227757"/>
              <a:ext cx="453546" cy="20161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feld 15"/>
          <p:cNvSpPr txBox="1"/>
          <p:nvPr/>
        </p:nvSpPr>
        <p:spPr>
          <a:xfrm>
            <a:off x="7709868" y="1579709"/>
            <a:ext cx="1031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arXiv:1407.6387 </a:t>
            </a:r>
          </a:p>
          <a:p>
            <a:r>
              <a:rPr lang="pt-BR" sz="1000" dirty="0"/>
              <a:t>arXiv:1309.5258 </a:t>
            </a:r>
          </a:p>
        </p:txBody>
      </p:sp>
    </p:spTree>
    <p:extLst>
      <p:ext uri="{BB962C8B-B14F-4D97-AF65-F5344CB8AC3E}">
        <p14:creationId xmlns:p14="http://schemas.microsoft.com/office/powerpoint/2010/main" val="321497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boone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bain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heavy </a:t>
            </a:r>
            <a:r>
              <a:rPr lang="de-DE" dirty="0" err="1" smtClean="0"/>
              <a:t>quarks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Bild 4" descr="2018-May-10-Cocktail_sketc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38" y="1076637"/>
            <a:ext cx="4413904" cy="3195483"/>
          </a:xfrm>
          <a:prstGeom prst="rect">
            <a:avLst/>
          </a:prstGeom>
        </p:spPr>
      </p:pic>
      <p:grpSp>
        <p:nvGrpSpPr>
          <p:cNvPr id="7" name="Gruppierung 6"/>
          <p:cNvGrpSpPr/>
          <p:nvPr/>
        </p:nvGrpSpPr>
        <p:grpSpPr>
          <a:xfrm>
            <a:off x="2525927" y="2706564"/>
            <a:ext cx="415498" cy="468384"/>
            <a:chOff x="2554469" y="3996128"/>
            <a:chExt cx="415498" cy="468384"/>
          </a:xfrm>
        </p:grpSpPr>
        <p:sp>
          <p:nvSpPr>
            <p:cNvPr id="8" name="Textfeld 7"/>
            <p:cNvSpPr txBox="1"/>
            <p:nvPr/>
          </p:nvSpPr>
          <p:spPr>
            <a:xfrm>
              <a:off x="2554469" y="409518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cc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694161" y="3996128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-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uppierung 9"/>
          <p:cNvGrpSpPr/>
          <p:nvPr/>
        </p:nvGrpSpPr>
        <p:grpSpPr>
          <a:xfrm>
            <a:off x="1883743" y="3104434"/>
            <a:ext cx="441422" cy="524629"/>
            <a:chOff x="5009043" y="1599780"/>
            <a:chExt cx="441422" cy="524629"/>
          </a:xfrm>
        </p:grpSpPr>
        <p:sp>
          <p:nvSpPr>
            <p:cNvPr id="11" name="Textfeld 10"/>
            <p:cNvSpPr txBox="1"/>
            <p:nvPr/>
          </p:nvSpPr>
          <p:spPr>
            <a:xfrm>
              <a:off x="5009043" y="1755077"/>
              <a:ext cx="44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CC66FF"/>
                  </a:solidFill>
                </a:rPr>
                <a:t>bb</a:t>
              </a:r>
              <a:endParaRPr lang="de-DE" dirty="0">
                <a:solidFill>
                  <a:srgbClr val="CC66FF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131846" y="1599780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CC66FF"/>
                  </a:solidFill>
                </a:rPr>
                <a:t>-</a:t>
              </a:r>
              <a:endParaRPr lang="de-DE" dirty="0">
                <a:solidFill>
                  <a:srgbClr val="CC66FF"/>
                </a:solidFill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4639582" y="1112903"/>
            <a:ext cx="450441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HF </a:t>
            </a:r>
            <a:r>
              <a:rPr lang="de-DE" sz="1400" dirty="0" err="1" smtClean="0">
                <a:solidFill>
                  <a:srgbClr val="0000FF"/>
                </a:solidFill>
                <a:latin typeface="Calibri"/>
                <a:cs typeface="Calibri"/>
              </a:rPr>
              <a:t>production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dominates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the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dielectron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spectrum</a:t>
            </a:r>
            <a:r>
              <a:rPr lang="de-DE" sz="1400" dirty="0" smtClean="0">
                <a:latin typeface="Calibri"/>
                <a:cs typeface="Calibri"/>
              </a:rPr>
              <a:t> at </a:t>
            </a:r>
            <a:r>
              <a:rPr lang="de-DE" sz="1400" dirty="0" err="1" smtClean="0">
                <a:latin typeface="Calibri"/>
                <a:cs typeface="Calibri"/>
              </a:rPr>
              <a:t>the</a:t>
            </a:r>
            <a:r>
              <a:rPr lang="de-DE" sz="1400" dirty="0" smtClean="0">
                <a:latin typeface="Calibri"/>
                <a:cs typeface="Calibri"/>
              </a:rPr>
              <a:t> LHC </a:t>
            </a:r>
            <a:r>
              <a:rPr lang="de-DE" sz="1400" dirty="0" err="1" smtClean="0">
                <a:latin typeface="Calibri"/>
                <a:cs typeface="Calibri"/>
              </a:rPr>
              <a:t>over</a:t>
            </a:r>
            <a:r>
              <a:rPr lang="de-DE" sz="1400" dirty="0" smtClean="0">
                <a:latin typeface="Calibri"/>
                <a:cs typeface="Calibri"/>
              </a:rPr>
              <a:t> a </a:t>
            </a:r>
            <a:r>
              <a:rPr lang="de-DE" sz="1400" dirty="0" err="1" smtClean="0">
                <a:latin typeface="Calibri"/>
                <a:cs typeface="Calibri"/>
              </a:rPr>
              <a:t>wide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range</a:t>
            </a:r>
            <a:r>
              <a:rPr lang="de-DE" sz="1400" dirty="0" smtClean="0">
                <a:latin typeface="Calibri"/>
                <a:cs typeface="Calibri"/>
              </a:rPr>
              <a:t> in </a:t>
            </a:r>
            <a:r>
              <a:rPr lang="de-DE" sz="1400" dirty="0" err="1" smtClean="0">
                <a:latin typeface="Calibri"/>
                <a:cs typeface="Calibri"/>
              </a:rPr>
              <a:t>mass</a:t>
            </a:r>
            <a:endParaRPr lang="de-DE" sz="1400" dirty="0" smtClean="0">
              <a:latin typeface="Calibri"/>
              <a:cs typeface="Calibri"/>
            </a:endParaRPr>
          </a:p>
          <a:p>
            <a:endParaRPr lang="de-DE" sz="1400" dirty="0" smtClean="0">
              <a:latin typeface="Calibri"/>
              <a:cs typeface="Calibri"/>
            </a:endParaRPr>
          </a:p>
          <a:p>
            <a:r>
              <a:rPr lang="de-DE" sz="1400" dirty="0" smtClean="0">
                <a:latin typeface="Calibri"/>
                <a:cs typeface="Calibri"/>
              </a:rPr>
              <a:t>(Soft) HF </a:t>
            </a:r>
            <a:r>
              <a:rPr lang="de-DE" sz="1400" dirty="0" err="1" smtClean="0">
                <a:latin typeface="Calibri"/>
                <a:cs typeface="Calibri"/>
              </a:rPr>
              <a:t>cross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sections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not </a:t>
            </a:r>
            <a:r>
              <a:rPr lang="de-DE" sz="1400" dirty="0" err="1" smtClean="0">
                <a:solidFill>
                  <a:srgbClr val="0000FF"/>
                </a:solidFill>
                <a:latin typeface="Calibri"/>
                <a:cs typeface="Calibri"/>
              </a:rPr>
              <a:t>very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  <a:latin typeface="Calibri"/>
                <a:cs typeface="Calibri"/>
              </a:rPr>
              <a:t>precisely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measured</a:t>
            </a:r>
            <a:endParaRPr lang="de-DE" sz="1400" dirty="0" smtClean="0">
              <a:latin typeface="Calibri"/>
              <a:cs typeface="Calibri"/>
            </a:endParaRPr>
          </a:p>
          <a:p>
            <a:endParaRPr lang="de-DE" sz="1400" dirty="0" smtClean="0">
              <a:cs typeface="Calibri"/>
            </a:endParaRPr>
          </a:p>
          <a:p>
            <a:r>
              <a:rPr lang="de-DE" sz="1400" dirty="0" err="1" smtClean="0">
                <a:cs typeface="Calibri"/>
              </a:rPr>
              <a:t>Requires</a:t>
            </a:r>
            <a:r>
              <a:rPr lang="de-DE" sz="1400" dirty="0" smtClean="0">
                <a:cs typeface="Calibri"/>
              </a:rPr>
              <a:t> </a:t>
            </a:r>
            <a:r>
              <a:rPr lang="de-DE" sz="1400" dirty="0" err="1">
                <a:cs typeface="Calibri"/>
              </a:rPr>
              <a:t>carefuly</a:t>
            </a:r>
            <a:r>
              <a:rPr lang="de-DE" sz="1400" dirty="0">
                <a:cs typeface="Calibri"/>
              </a:rPr>
              <a:t> </a:t>
            </a:r>
            <a:r>
              <a:rPr lang="de-DE" sz="1400" dirty="0" err="1">
                <a:cs typeface="Calibri"/>
              </a:rPr>
              <a:t>study</a:t>
            </a:r>
            <a:r>
              <a:rPr lang="de-DE" sz="1400" dirty="0">
                <a:cs typeface="Calibri"/>
              </a:rPr>
              <a:t> </a:t>
            </a:r>
            <a:r>
              <a:rPr lang="de-DE" sz="1400" dirty="0" err="1">
                <a:cs typeface="Calibri"/>
              </a:rPr>
              <a:t>of</a:t>
            </a:r>
            <a:r>
              <a:rPr lang="de-DE" sz="1400" dirty="0">
                <a:cs typeface="Calibri"/>
              </a:rPr>
              <a:t> </a:t>
            </a:r>
            <a:r>
              <a:rPr lang="de-DE" sz="1400" dirty="0">
                <a:solidFill>
                  <a:srgbClr val="0000FF"/>
                </a:solidFill>
                <a:cs typeface="Calibri"/>
              </a:rPr>
              <a:t>pp </a:t>
            </a:r>
            <a:r>
              <a:rPr lang="de-DE" sz="1400" dirty="0" err="1">
                <a:solidFill>
                  <a:srgbClr val="0000FF"/>
                </a:solidFill>
                <a:cs typeface="Calibri"/>
              </a:rPr>
              <a:t>and</a:t>
            </a:r>
            <a:r>
              <a:rPr lang="de-DE" sz="1400" dirty="0">
                <a:solidFill>
                  <a:srgbClr val="0000FF"/>
                </a:solidFill>
                <a:cs typeface="Calibri"/>
              </a:rPr>
              <a:t> p-</a:t>
            </a:r>
            <a:r>
              <a:rPr lang="de-DE" sz="1400" dirty="0" err="1" smtClean="0">
                <a:solidFill>
                  <a:srgbClr val="0000FF"/>
                </a:solidFill>
                <a:cs typeface="Calibri"/>
              </a:rPr>
              <a:t>Pb</a:t>
            </a:r>
            <a:r>
              <a:rPr lang="de-DE" sz="1400" dirty="0" smtClean="0">
                <a:solidFill>
                  <a:srgbClr val="0000FF"/>
                </a:solidFill>
                <a:cs typeface="Calibri"/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  <a:cs typeface="Calibri"/>
              </a:rPr>
              <a:t>and</a:t>
            </a:r>
            <a:r>
              <a:rPr lang="de-DE" sz="1400" dirty="0" smtClean="0">
                <a:solidFill>
                  <a:srgbClr val="0000FF"/>
                </a:solidFill>
                <a:cs typeface="Calibri"/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  <a:cs typeface="Calibri"/>
              </a:rPr>
              <a:t>Pb-Pb</a:t>
            </a:r>
            <a:r>
              <a:rPr lang="de-DE" sz="1400" dirty="0" smtClean="0">
                <a:solidFill>
                  <a:srgbClr val="0000FF"/>
                </a:solidFill>
                <a:cs typeface="Calibri"/>
              </a:rPr>
              <a:t> </a:t>
            </a:r>
            <a:r>
              <a:rPr lang="de-DE" sz="1400" dirty="0">
                <a:cs typeface="Calibri"/>
              </a:rPr>
              <a:t>at </a:t>
            </a:r>
            <a:r>
              <a:rPr lang="de-DE" sz="1400" dirty="0" err="1">
                <a:cs typeface="Calibri"/>
              </a:rPr>
              <a:t>the</a:t>
            </a:r>
            <a:r>
              <a:rPr lang="de-DE" sz="1400" dirty="0">
                <a:cs typeface="Calibri"/>
              </a:rPr>
              <a:t> same √</a:t>
            </a:r>
            <a:r>
              <a:rPr lang="de-DE" sz="1400" dirty="0" err="1">
                <a:cs typeface="Calibri"/>
              </a:rPr>
              <a:t>s</a:t>
            </a:r>
            <a:r>
              <a:rPr lang="de-DE" sz="1400" baseline="-25000" dirty="0" err="1">
                <a:cs typeface="Calibri"/>
              </a:rPr>
              <a:t>NN</a:t>
            </a:r>
            <a:endParaRPr lang="de-DE" sz="1400" dirty="0">
              <a:cs typeface="Calibri"/>
            </a:endParaRPr>
          </a:p>
          <a:p>
            <a:endParaRPr lang="de-DE" sz="1400" dirty="0">
              <a:latin typeface="Calibri"/>
              <a:cs typeface="Calibri"/>
            </a:endParaRPr>
          </a:p>
          <a:p>
            <a:r>
              <a:rPr lang="de-DE" sz="1400" dirty="0" smtClean="0">
                <a:latin typeface="Calibri"/>
                <a:cs typeface="Calibri"/>
              </a:rPr>
              <a:t>Additional 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experimental </a:t>
            </a:r>
            <a:r>
              <a:rPr lang="de-DE" sz="1400" dirty="0" err="1" smtClean="0">
                <a:latin typeface="Calibri"/>
                <a:cs typeface="Calibri"/>
              </a:rPr>
              <a:t>means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are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needed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to</a:t>
            </a:r>
            <a:r>
              <a:rPr lang="de-DE" sz="1400" dirty="0" smtClean="0">
                <a:latin typeface="Calibri"/>
                <a:cs typeface="Calibri"/>
              </a:rPr>
              <a:t> separate HF </a:t>
            </a:r>
            <a:r>
              <a:rPr lang="de-DE" sz="1400" dirty="0" err="1" smtClean="0">
                <a:latin typeface="Calibri"/>
                <a:cs typeface="Calibri"/>
              </a:rPr>
              <a:t>dielectrons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from</a:t>
            </a:r>
            <a:r>
              <a:rPr lang="de-DE" sz="1400" dirty="0" smtClean="0">
                <a:latin typeface="Calibri"/>
                <a:cs typeface="Calibri"/>
              </a:rPr>
              <a:t> prompt </a:t>
            </a:r>
            <a:r>
              <a:rPr lang="de-DE" sz="1400" dirty="0" err="1" smtClean="0">
                <a:latin typeface="Calibri"/>
                <a:cs typeface="Calibri"/>
              </a:rPr>
              <a:t>sources</a:t>
            </a:r>
            <a:endParaRPr lang="de-DE" sz="1400" dirty="0" smtClean="0">
              <a:latin typeface="Calibri"/>
              <a:cs typeface="Calibri"/>
            </a:endParaRPr>
          </a:p>
          <a:p>
            <a:endParaRPr lang="de-DE" sz="1400" dirty="0">
              <a:latin typeface="Calibri"/>
              <a:cs typeface="Calibri"/>
            </a:endParaRPr>
          </a:p>
          <a:p>
            <a:r>
              <a:rPr lang="de-DE" sz="1400" dirty="0" err="1" smtClean="0">
                <a:solidFill>
                  <a:srgbClr val="0000FF"/>
                </a:solidFill>
                <a:latin typeface="Calibri"/>
                <a:cs typeface="Calibri"/>
              </a:rPr>
              <a:t>Dielectrons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 turn </a:t>
            </a:r>
            <a:r>
              <a:rPr lang="de-DE" sz="1400" dirty="0" err="1" smtClean="0">
                <a:solidFill>
                  <a:srgbClr val="0000FF"/>
                </a:solidFill>
                <a:latin typeface="Calibri"/>
                <a:cs typeface="Calibri"/>
              </a:rPr>
              <a:t>into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 a </a:t>
            </a:r>
            <a:r>
              <a:rPr lang="de-DE" sz="1400" b="1" dirty="0" err="1" smtClean="0">
                <a:solidFill>
                  <a:srgbClr val="0000FF"/>
                </a:solidFill>
                <a:latin typeface="Calibri"/>
                <a:cs typeface="Calibri"/>
              </a:rPr>
              <a:t>complementary</a:t>
            </a:r>
            <a:r>
              <a:rPr lang="de-DE" sz="1400" b="1" dirty="0" smtClean="0">
                <a:solidFill>
                  <a:srgbClr val="0000FF"/>
                </a:solidFill>
                <a:latin typeface="Calibri"/>
                <a:cs typeface="Calibri"/>
              </a:rPr>
              <a:t> probe </a:t>
            </a:r>
            <a:r>
              <a:rPr lang="de-DE" sz="1400" dirty="0" err="1" smtClean="0">
                <a:solidFill>
                  <a:srgbClr val="0000FF"/>
                </a:solidFill>
                <a:latin typeface="Calibri"/>
                <a:cs typeface="Calibri"/>
              </a:rPr>
              <a:t>to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  <a:latin typeface="Calibri"/>
                <a:cs typeface="Calibri"/>
              </a:rPr>
              <a:t>study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 HF </a:t>
            </a:r>
            <a:r>
              <a:rPr lang="de-DE" sz="1400" dirty="0" err="1" smtClean="0">
                <a:solidFill>
                  <a:srgbClr val="0000FF"/>
                </a:solidFill>
                <a:latin typeface="Calibri"/>
                <a:cs typeface="Calibri"/>
              </a:rPr>
              <a:t>physics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 at </a:t>
            </a:r>
            <a:r>
              <a:rPr lang="de-DE" sz="1400" dirty="0" err="1" smtClean="0">
                <a:solidFill>
                  <a:srgbClr val="0000FF"/>
                </a:solidFill>
                <a:latin typeface="Calibri"/>
                <a:cs typeface="Calibri"/>
              </a:rPr>
              <a:t>the</a:t>
            </a:r>
            <a:r>
              <a:rPr lang="de-DE" sz="1400" dirty="0" smtClean="0">
                <a:solidFill>
                  <a:srgbClr val="0000FF"/>
                </a:solidFill>
                <a:latin typeface="Calibri"/>
                <a:cs typeface="Calibri"/>
              </a:rPr>
              <a:t> LHC</a:t>
            </a:r>
            <a:endParaRPr lang="de-DE" sz="1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6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ung 4"/>
          <p:cNvGrpSpPr/>
          <p:nvPr/>
        </p:nvGrpSpPr>
        <p:grpSpPr>
          <a:xfrm>
            <a:off x="5538433" y="372809"/>
            <a:ext cx="3379226" cy="4598420"/>
            <a:chOff x="565874" y="1433976"/>
            <a:chExt cx="3807278" cy="5384950"/>
          </a:xfrm>
        </p:grpSpPr>
        <p:grpSp>
          <p:nvGrpSpPr>
            <p:cNvPr id="6" name="Gruppierung 5"/>
            <p:cNvGrpSpPr/>
            <p:nvPr/>
          </p:nvGrpSpPr>
          <p:grpSpPr>
            <a:xfrm>
              <a:off x="565874" y="1433976"/>
              <a:ext cx="3807278" cy="5384950"/>
              <a:chOff x="565874" y="1433975"/>
              <a:chExt cx="3807278" cy="5384949"/>
            </a:xfrm>
          </p:grpSpPr>
          <p:pic>
            <p:nvPicPr>
              <p:cNvPr id="8" name="Bild 7" descr="HF-spectra-acc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5874" y="1433975"/>
                <a:ext cx="3711742" cy="5384949"/>
              </a:xfrm>
              <a:prstGeom prst="rect">
                <a:avLst/>
              </a:prstGeom>
            </p:spPr>
          </p:pic>
          <p:sp>
            <p:nvSpPr>
              <p:cNvPr id="9" name="Rechteck 8"/>
              <p:cNvSpPr/>
              <p:nvPr/>
            </p:nvSpPr>
            <p:spPr>
              <a:xfrm>
                <a:off x="2569309" y="1670539"/>
                <a:ext cx="1465385" cy="9085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2792502" y="1670539"/>
                <a:ext cx="3513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D</a:t>
                </a:r>
                <a:endParaRPr lang="de-DE" dirty="0"/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3477848" y="2433488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FF"/>
                    </a:solidFill>
                  </a:rPr>
                  <a:t>B</a:t>
                </a:r>
                <a:endParaRPr lang="de-DE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1458477" y="4273528"/>
                <a:ext cx="153118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Courier New"/>
                  <a:buChar char="o"/>
                </a:pPr>
                <a:r>
                  <a:rPr lang="de-DE" sz="1200" dirty="0" err="1" smtClean="0">
                    <a:latin typeface="Arial"/>
                    <a:cs typeface="Arial"/>
                  </a:rPr>
                  <a:t>p</a:t>
                </a:r>
                <a:r>
                  <a:rPr lang="de-DE" sz="1200" baseline="-25000" dirty="0" err="1">
                    <a:latin typeface="Arial"/>
                    <a:cs typeface="Arial"/>
                  </a:rPr>
                  <a:t>T</a:t>
                </a:r>
                <a:r>
                  <a:rPr lang="de-DE" sz="1200" baseline="-25000" dirty="0" err="1" smtClean="0">
                    <a:latin typeface="Arial"/>
                    <a:cs typeface="Arial"/>
                  </a:rPr>
                  <a:t>,e</a:t>
                </a:r>
                <a:r>
                  <a:rPr lang="de-DE" sz="1200" dirty="0" smtClean="0">
                    <a:latin typeface="Arial"/>
                    <a:cs typeface="Arial"/>
                  </a:rPr>
                  <a:t> &gt; 0</a:t>
                </a:r>
              </a:p>
              <a:p>
                <a:pPr marL="285750" indent="-285750">
                  <a:buSzPct val="162000"/>
                  <a:buFont typeface="Arial"/>
                  <a:buChar char="•"/>
                </a:pPr>
                <a:r>
                  <a:rPr lang="de-DE" sz="1200" dirty="0" err="1" smtClean="0">
                    <a:latin typeface="Arial"/>
                    <a:cs typeface="Arial"/>
                  </a:rPr>
                  <a:t>p</a:t>
                </a:r>
                <a:r>
                  <a:rPr lang="de-DE" sz="1200" baseline="-25000" dirty="0" err="1" smtClean="0">
                    <a:latin typeface="Arial"/>
                    <a:cs typeface="Arial"/>
                  </a:rPr>
                  <a:t>T,e</a:t>
                </a:r>
                <a:r>
                  <a:rPr lang="de-DE" sz="1200" baseline="30000" dirty="0" smtClean="0">
                    <a:latin typeface="Arial"/>
                    <a:cs typeface="Arial"/>
                  </a:rPr>
                  <a:t> </a:t>
                </a:r>
                <a:r>
                  <a:rPr lang="de-DE" sz="1200" dirty="0" smtClean="0">
                    <a:latin typeface="Arial"/>
                    <a:cs typeface="Arial"/>
                  </a:rPr>
                  <a:t>&gt; 0.2 </a:t>
                </a:r>
                <a:r>
                  <a:rPr lang="de-DE" sz="1200" dirty="0" err="1" smtClean="0">
                    <a:latin typeface="Arial"/>
                    <a:cs typeface="Arial"/>
                  </a:rPr>
                  <a:t>GeV</a:t>
                </a:r>
                <a:r>
                  <a:rPr lang="de-DE" sz="1200" dirty="0" smtClean="0">
                    <a:latin typeface="Arial"/>
                    <a:cs typeface="Arial"/>
                  </a:rPr>
                  <a:t>/</a:t>
                </a:r>
                <a:r>
                  <a:rPr lang="de-DE" sz="1200" i="1" dirty="0" smtClean="0">
                    <a:latin typeface="Arial"/>
                    <a:cs typeface="Arial"/>
                  </a:rPr>
                  <a:t>c</a:t>
                </a:r>
              </a:p>
            </p:txBody>
          </p:sp>
          <p:cxnSp>
            <p:nvCxnSpPr>
              <p:cNvPr id="13" name="Gerade Verbindung mit Pfeil 12"/>
              <p:cNvCxnSpPr/>
              <p:nvPr/>
            </p:nvCxnSpPr>
            <p:spPr>
              <a:xfrm flipH="1">
                <a:off x="3321540" y="2763744"/>
                <a:ext cx="234462" cy="29402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mit Pfeil 13"/>
              <p:cNvCxnSpPr/>
              <p:nvPr/>
            </p:nvCxnSpPr>
            <p:spPr>
              <a:xfrm flipH="1">
                <a:off x="2471615" y="1983155"/>
                <a:ext cx="400540" cy="5284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hteck 14"/>
              <p:cNvSpPr/>
              <p:nvPr/>
            </p:nvSpPr>
            <p:spPr>
              <a:xfrm>
                <a:off x="1094155" y="6308457"/>
                <a:ext cx="3126152" cy="2369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3452506" y="6385657"/>
                <a:ext cx="9057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 smtClean="0"/>
                  <a:t>p</a:t>
                </a:r>
                <a:r>
                  <a:rPr lang="de-DE" sz="1200" baseline="-25000" dirty="0" err="1"/>
                  <a:t>T</a:t>
                </a:r>
                <a:r>
                  <a:rPr lang="de-DE" sz="1200" dirty="0" smtClean="0"/>
                  <a:t> (</a:t>
                </a:r>
                <a:r>
                  <a:rPr lang="de-DE" sz="1200" dirty="0" err="1" smtClean="0"/>
                  <a:t>GeV</a:t>
                </a:r>
                <a:r>
                  <a:rPr lang="de-DE" sz="1200" dirty="0" smtClean="0"/>
                  <a:t>/c)</a:t>
                </a:r>
                <a:endParaRPr lang="de-DE" sz="1200" dirty="0"/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1045310" y="6259612"/>
                <a:ext cx="332784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900" dirty="0" smtClean="0"/>
                  <a:t>0       1        2       3        4       5       6        7        8       9       10     </a:t>
                </a:r>
                <a:endParaRPr lang="de-DE" sz="900" dirty="0"/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889001" y="4936857"/>
                <a:ext cx="244230" cy="1553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836500" y="4985701"/>
                <a:ext cx="345110" cy="158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900" dirty="0" smtClean="0"/>
                  <a:t>   1</a:t>
                </a:r>
              </a:p>
              <a:p>
                <a:pPr>
                  <a:lnSpc>
                    <a:spcPct val="120000"/>
                  </a:lnSpc>
                </a:pPr>
                <a:endParaRPr lang="de-DE" sz="900" dirty="0" smtClean="0"/>
              </a:p>
              <a:p>
                <a:pPr>
                  <a:lnSpc>
                    <a:spcPct val="120000"/>
                  </a:lnSpc>
                </a:pPr>
                <a:r>
                  <a:rPr lang="de-DE" sz="900" dirty="0" smtClean="0"/>
                  <a:t>0.9</a:t>
                </a:r>
              </a:p>
              <a:p>
                <a:pPr>
                  <a:lnSpc>
                    <a:spcPct val="120000"/>
                  </a:lnSpc>
                </a:pPr>
                <a:endParaRPr lang="de-DE" sz="900" dirty="0" smtClean="0"/>
              </a:p>
              <a:p>
                <a:pPr>
                  <a:lnSpc>
                    <a:spcPct val="120000"/>
                  </a:lnSpc>
                </a:pPr>
                <a:r>
                  <a:rPr lang="de-DE" sz="900" dirty="0" smtClean="0"/>
                  <a:t>0.8</a:t>
                </a:r>
              </a:p>
              <a:p>
                <a:pPr>
                  <a:lnSpc>
                    <a:spcPct val="120000"/>
                  </a:lnSpc>
                </a:pPr>
                <a:endParaRPr lang="de-DE" sz="900" dirty="0" smtClean="0"/>
              </a:p>
              <a:p>
                <a:pPr>
                  <a:lnSpc>
                    <a:spcPct val="120000"/>
                  </a:lnSpc>
                </a:pPr>
                <a:r>
                  <a:rPr lang="de-DE" sz="900" dirty="0" smtClean="0"/>
                  <a:t>0.7</a:t>
                </a:r>
              </a:p>
              <a:p>
                <a:pPr algn="r">
                  <a:lnSpc>
                    <a:spcPct val="120000"/>
                  </a:lnSpc>
                </a:pPr>
                <a:endParaRPr lang="de-DE" sz="900" dirty="0" smtClean="0"/>
              </a:p>
              <a:p>
                <a:pPr>
                  <a:lnSpc>
                    <a:spcPct val="120000"/>
                  </a:lnSpc>
                </a:pPr>
                <a:endParaRPr lang="de-DE" sz="900" dirty="0"/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1697243" y="3649785"/>
                <a:ext cx="859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FF0000"/>
                    </a:solidFill>
                  </a:rPr>
                  <a:t>D </a:t>
                </a:r>
                <a:r>
                  <a:rPr lang="de-DE" dirty="0" smtClean="0">
                    <a:solidFill>
                      <a:srgbClr val="FF0000"/>
                    </a:solidFill>
                    <a:sym typeface="Wingdings"/>
                  </a:rPr>
                  <a:t>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B 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1" name="Gerade Verbindung mit Pfeil 20"/>
              <p:cNvCxnSpPr/>
              <p:nvPr/>
            </p:nvCxnSpPr>
            <p:spPr>
              <a:xfrm flipH="1">
                <a:off x="2047632" y="3375298"/>
                <a:ext cx="234462" cy="29402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feld 21"/>
              <p:cNvSpPr txBox="1"/>
              <p:nvPr/>
            </p:nvSpPr>
            <p:spPr>
              <a:xfrm>
                <a:off x="3251327" y="1579747"/>
                <a:ext cx="9156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PYTHIA</a:t>
                </a:r>
                <a:endParaRPr lang="de-DE" sz="1600" dirty="0"/>
              </a:p>
            </p:txBody>
          </p:sp>
        </p:grpSp>
        <p:sp>
          <p:nvSpPr>
            <p:cNvPr id="7" name="Textfeld 6"/>
            <p:cNvSpPr txBox="1"/>
            <p:nvPr/>
          </p:nvSpPr>
          <p:spPr>
            <a:xfrm rot="16200000">
              <a:off x="185483" y="5456757"/>
              <a:ext cx="11515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/>
                <a:t>p</a:t>
              </a:r>
              <a:r>
                <a:rPr lang="de-DE" sz="1200" baseline="-25000" dirty="0" err="1" smtClean="0"/>
                <a:t>T,e</a:t>
              </a:r>
              <a:r>
                <a:rPr lang="de-DE" sz="1200" dirty="0" smtClean="0"/>
                <a:t>&gt;0.2/</a:t>
              </a:r>
              <a:r>
                <a:rPr lang="de-DE" sz="1200" dirty="0" err="1" smtClean="0"/>
                <a:t>p</a:t>
              </a:r>
              <a:r>
                <a:rPr lang="de-DE" sz="1200" baseline="-25000" dirty="0" err="1" smtClean="0"/>
                <a:t>T,e</a:t>
              </a:r>
              <a:r>
                <a:rPr lang="de-DE" sz="1200" dirty="0" smtClean="0"/>
                <a:t>&gt;0</a:t>
              </a:r>
              <a:endParaRPr lang="de-DE" sz="12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Dielectrons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charm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beauty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5" name="Freihandform 24"/>
          <p:cNvSpPr/>
          <p:nvPr/>
        </p:nvSpPr>
        <p:spPr>
          <a:xfrm rot="5760000">
            <a:off x="2344900" y="2211733"/>
            <a:ext cx="422948" cy="478511"/>
          </a:xfrm>
          <a:custGeom>
            <a:avLst/>
            <a:gdLst>
              <a:gd name="connsiteX0" fmla="*/ 50461 w 319588"/>
              <a:gd name="connsiteY0" fmla="*/ 159806 h 353255"/>
              <a:gd name="connsiteX1" fmla="*/ 50461 w 319588"/>
              <a:gd name="connsiteY1" fmla="*/ 159806 h 353255"/>
              <a:gd name="connsiteX2" fmla="*/ 58871 w 319588"/>
              <a:gd name="connsiteY2" fmla="*/ 252325 h 353255"/>
              <a:gd name="connsiteX3" fmla="*/ 84102 w 319588"/>
              <a:gd name="connsiteY3" fmla="*/ 269147 h 353255"/>
              <a:gd name="connsiteX4" fmla="*/ 117743 w 319588"/>
              <a:gd name="connsiteY4" fmla="*/ 277558 h 353255"/>
              <a:gd name="connsiteX5" fmla="*/ 142973 w 319588"/>
              <a:gd name="connsiteY5" fmla="*/ 285969 h 353255"/>
              <a:gd name="connsiteX6" fmla="*/ 151383 w 319588"/>
              <a:gd name="connsiteY6" fmla="*/ 311201 h 353255"/>
              <a:gd name="connsiteX7" fmla="*/ 168204 w 319588"/>
              <a:gd name="connsiteY7" fmla="*/ 328023 h 353255"/>
              <a:gd name="connsiteX8" fmla="*/ 218665 w 319588"/>
              <a:gd name="connsiteY8" fmla="*/ 353255 h 353255"/>
              <a:gd name="connsiteX9" fmla="*/ 260716 w 319588"/>
              <a:gd name="connsiteY9" fmla="*/ 344845 h 353255"/>
              <a:gd name="connsiteX10" fmla="*/ 285947 w 319588"/>
              <a:gd name="connsiteY10" fmla="*/ 302790 h 353255"/>
              <a:gd name="connsiteX11" fmla="*/ 311177 w 319588"/>
              <a:gd name="connsiteY11" fmla="*/ 285969 h 353255"/>
              <a:gd name="connsiteX12" fmla="*/ 319588 w 319588"/>
              <a:gd name="connsiteY12" fmla="*/ 260736 h 353255"/>
              <a:gd name="connsiteX13" fmla="*/ 311177 w 319588"/>
              <a:gd name="connsiteY13" fmla="*/ 201860 h 353255"/>
              <a:gd name="connsiteX14" fmla="*/ 285947 w 319588"/>
              <a:gd name="connsiteY14" fmla="*/ 185038 h 353255"/>
              <a:gd name="connsiteX15" fmla="*/ 235486 w 319588"/>
              <a:gd name="connsiteY15" fmla="*/ 176627 h 353255"/>
              <a:gd name="connsiteX16" fmla="*/ 201845 w 319588"/>
              <a:gd name="connsiteY16" fmla="*/ 168217 h 353255"/>
              <a:gd name="connsiteX17" fmla="*/ 168204 w 319588"/>
              <a:gd name="connsiteY17" fmla="*/ 84108 h 353255"/>
              <a:gd name="connsiteX18" fmla="*/ 159794 w 319588"/>
              <a:gd name="connsiteY18" fmla="*/ 50465 h 353255"/>
              <a:gd name="connsiteX19" fmla="*/ 151383 w 319588"/>
              <a:gd name="connsiteY19" fmla="*/ 25232 h 353255"/>
              <a:gd name="connsiteX20" fmla="*/ 100922 w 319588"/>
              <a:gd name="connsiteY20" fmla="*/ 8410 h 353255"/>
              <a:gd name="connsiteX21" fmla="*/ 75692 w 319588"/>
              <a:gd name="connsiteY21" fmla="*/ 0 h 353255"/>
              <a:gd name="connsiteX22" fmla="*/ 16820 w 319588"/>
              <a:gd name="connsiteY22" fmla="*/ 25232 h 353255"/>
              <a:gd name="connsiteX23" fmla="*/ 0 w 319588"/>
              <a:gd name="connsiteY23" fmla="*/ 75697 h 353255"/>
              <a:gd name="connsiteX24" fmla="*/ 8410 w 319588"/>
              <a:gd name="connsiteY24" fmla="*/ 117751 h 353255"/>
              <a:gd name="connsiteX25" fmla="*/ 16820 w 319588"/>
              <a:gd name="connsiteY25" fmla="*/ 142984 h 353255"/>
              <a:gd name="connsiteX26" fmla="*/ 42051 w 319588"/>
              <a:gd name="connsiteY26" fmla="*/ 151395 h 353255"/>
              <a:gd name="connsiteX27" fmla="*/ 50461 w 319588"/>
              <a:gd name="connsiteY27" fmla="*/ 159806 h 35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9588" h="353255">
                <a:moveTo>
                  <a:pt x="50461" y="159806"/>
                </a:moveTo>
                <a:lnTo>
                  <a:pt x="50461" y="159806"/>
                </a:lnTo>
                <a:cubicBezTo>
                  <a:pt x="53264" y="190646"/>
                  <a:pt x="49765" y="222727"/>
                  <a:pt x="58871" y="252325"/>
                </a:cubicBezTo>
                <a:cubicBezTo>
                  <a:pt x="61843" y="261986"/>
                  <a:pt x="74811" y="265165"/>
                  <a:pt x="84102" y="269147"/>
                </a:cubicBezTo>
                <a:cubicBezTo>
                  <a:pt x="94726" y="273701"/>
                  <a:pt x="106629" y="274382"/>
                  <a:pt x="117743" y="277558"/>
                </a:cubicBezTo>
                <a:cubicBezTo>
                  <a:pt x="126267" y="279994"/>
                  <a:pt x="134563" y="283165"/>
                  <a:pt x="142973" y="285969"/>
                </a:cubicBezTo>
                <a:cubicBezTo>
                  <a:pt x="145776" y="294380"/>
                  <a:pt x="146822" y="303599"/>
                  <a:pt x="151383" y="311201"/>
                </a:cubicBezTo>
                <a:cubicBezTo>
                  <a:pt x="155463" y="318001"/>
                  <a:pt x="162012" y="323069"/>
                  <a:pt x="168204" y="328023"/>
                </a:cubicBezTo>
                <a:cubicBezTo>
                  <a:pt x="191495" y="346658"/>
                  <a:pt x="192015" y="344372"/>
                  <a:pt x="218665" y="353255"/>
                </a:cubicBezTo>
                <a:cubicBezTo>
                  <a:pt x="232682" y="350452"/>
                  <a:pt x="247577" y="350476"/>
                  <a:pt x="260716" y="344845"/>
                </a:cubicBezTo>
                <a:cubicBezTo>
                  <a:pt x="288547" y="332917"/>
                  <a:pt x="269729" y="323065"/>
                  <a:pt x="285947" y="302790"/>
                </a:cubicBezTo>
                <a:cubicBezTo>
                  <a:pt x="292261" y="294897"/>
                  <a:pt x="302767" y="291576"/>
                  <a:pt x="311177" y="285969"/>
                </a:cubicBezTo>
                <a:cubicBezTo>
                  <a:pt x="313981" y="277558"/>
                  <a:pt x="319588" y="269602"/>
                  <a:pt x="319588" y="260736"/>
                </a:cubicBezTo>
                <a:cubicBezTo>
                  <a:pt x="319588" y="240911"/>
                  <a:pt x="319228" y="219976"/>
                  <a:pt x="311177" y="201860"/>
                </a:cubicBezTo>
                <a:cubicBezTo>
                  <a:pt x="307072" y="192623"/>
                  <a:pt x="295536" y="188235"/>
                  <a:pt x="285947" y="185038"/>
                </a:cubicBezTo>
                <a:cubicBezTo>
                  <a:pt x="269770" y="179645"/>
                  <a:pt x="252207" y="179971"/>
                  <a:pt x="235486" y="176627"/>
                </a:cubicBezTo>
                <a:cubicBezTo>
                  <a:pt x="224152" y="174360"/>
                  <a:pt x="213059" y="171020"/>
                  <a:pt x="201845" y="168217"/>
                </a:cubicBezTo>
                <a:cubicBezTo>
                  <a:pt x="168677" y="135047"/>
                  <a:pt x="186947" y="159088"/>
                  <a:pt x="168204" y="84108"/>
                </a:cubicBezTo>
                <a:cubicBezTo>
                  <a:pt x="165401" y="72894"/>
                  <a:pt x="163449" y="61431"/>
                  <a:pt x="159794" y="50465"/>
                </a:cubicBezTo>
                <a:cubicBezTo>
                  <a:pt x="156990" y="42054"/>
                  <a:pt x="158597" y="30386"/>
                  <a:pt x="151383" y="25232"/>
                </a:cubicBezTo>
                <a:cubicBezTo>
                  <a:pt x="136956" y="14926"/>
                  <a:pt x="117742" y="14017"/>
                  <a:pt x="100922" y="8410"/>
                </a:cubicBezTo>
                <a:lnTo>
                  <a:pt x="75692" y="0"/>
                </a:lnTo>
                <a:cubicBezTo>
                  <a:pt x="63061" y="4210"/>
                  <a:pt x="23750" y="15991"/>
                  <a:pt x="16820" y="25232"/>
                </a:cubicBezTo>
                <a:cubicBezTo>
                  <a:pt x="6182" y="39418"/>
                  <a:pt x="0" y="75697"/>
                  <a:pt x="0" y="75697"/>
                </a:cubicBezTo>
                <a:cubicBezTo>
                  <a:pt x="2803" y="89715"/>
                  <a:pt x="4943" y="103882"/>
                  <a:pt x="8410" y="117751"/>
                </a:cubicBezTo>
                <a:cubicBezTo>
                  <a:pt x="10560" y="126352"/>
                  <a:pt x="10551" y="136715"/>
                  <a:pt x="16820" y="142984"/>
                </a:cubicBezTo>
                <a:cubicBezTo>
                  <a:pt x="23088" y="149253"/>
                  <a:pt x="34122" y="147430"/>
                  <a:pt x="42051" y="151395"/>
                </a:cubicBezTo>
                <a:cubicBezTo>
                  <a:pt x="45597" y="153168"/>
                  <a:pt x="49059" y="158404"/>
                  <a:pt x="50461" y="159806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alpha val="7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50000">
                <a:srgbClr val="3366FF">
                  <a:alpha val="78000"/>
                </a:srgbClr>
              </a:gs>
              <a:gs pos="75000">
                <a:srgbClr val="00FF00"/>
              </a:gs>
            </a:gsLst>
            <a:lin ang="3420000" scaled="0"/>
            <a:tileRect/>
          </a:gradFill>
          <a:ln>
            <a:noFill/>
          </a:ln>
          <a:effectLst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Gerade Verbindung mit Pfeil 25"/>
          <p:cNvCxnSpPr/>
          <p:nvPr/>
        </p:nvCxnSpPr>
        <p:spPr>
          <a:xfrm flipV="1">
            <a:off x="2656449" y="2127093"/>
            <a:ext cx="252306" cy="2102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V="1">
            <a:off x="2926592" y="1787603"/>
            <a:ext cx="167188" cy="30584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2926592" y="2110271"/>
            <a:ext cx="326982" cy="15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3093780" y="1386936"/>
            <a:ext cx="176614" cy="383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3034910" y="1471045"/>
            <a:ext cx="0" cy="32497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V="1">
            <a:off x="3135830" y="1625191"/>
            <a:ext cx="370049" cy="218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>
            <a:off x="2088760" y="2497825"/>
            <a:ext cx="327998" cy="1719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H="1">
            <a:off x="1537891" y="2686314"/>
            <a:ext cx="550869" cy="27345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1924761" y="2686314"/>
            <a:ext cx="163999" cy="2355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>
            <a:off x="1669266" y="2650225"/>
            <a:ext cx="4194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1008048" y="2959766"/>
            <a:ext cx="508817" cy="267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flipH="1">
            <a:off x="1390712" y="3001821"/>
            <a:ext cx="163999" cy="35387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H="1" flipV="1">
            <a:off x="1180457" y="2858310"/>
            <a:ext cx="349024" cy="635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 rot="19680000">
            <a:off x="2342678" y="2285716"/>
            <a:ext cx="419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/>
              <a:t>c  c</a:t>
            </a:r>
            <a:endParaRPr lang="de-DE" sz="1100" b="1" dirty="0"/>
          </a:p>
        </p:txBody>
      </p:sp>
      <p:sp>
        <p:nvSpPr>
          <p:cNvPr id="40" name="Textfeld 39"/>
          <p:cNvSpPr txBox="1"/>
          <p:nvPr/>
        </p:nvSpPr>
        <p:spPr>
          <a:xfrm rot="19680000">
            <a:off x="2436213" y="2151316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_</a:t>
            </a:r>
            <a:endParaRPr lang="de-DE" sz="1000" dirty="0"/>
          </a:p>
        </p:txBody>
      </p:sp>
      <p:sp>
        <p:nvSpPr>
          <p:cNvPr id="41" name="Textfeld 40"/>
          <p:cNvSpPr txBox="1"/>
          <p:nvPr/>
        </p:nvSpPr>
        <p:spPr>
          <a:xfrm>
            <a:off x="1483217" y="2633188"/>
            <a:ext cx="38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</a:rPr>
              <a:t>D</a:t>
            </a:r>
            <a:r>
              <a:rPr lang="de-DE" sz="1400" baseline="30000" dirty="0" smtClean="0">
                <a:solidFill>
                  <a:srgbClr val="0000FF"/>
                </a:solidFill>
              </a:rPr>
              <a:t>0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764152" y="3127986"/>
            <a:ext cx="344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K</a:t>
            </a:r>
            <a:r>
              <a:rPr lang="de-DE" sz="1400" baseline="30000" dirty="0" smtClean="0"/>
              <a:t>-</a:t>
            </a:r>
            <a:endParaRPr lang="de-DE" sz="1400" dirty="0"/>
          </a:p>
        </p:txBody>
      </p:sp>
      <p:sp>
        <p:nvSpPr>
          <p:cNvPr id="43" name="Textfeld 42"/>
          <p:cNvSpPr txBox="1"/>
          <p:nvPr/>
        </p:nvSpPr>
        <p:spPr>
          <a:xfrm>
            <a:off x="957582" y="2649223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e</a:t>
            </a:r>
            <a:r>
              <a:rPr lang="de-DE" sz="1400" baseline="30000" dirty="0" smtClean="0">
                <a:solidFill>
                  <a:srgbClr val="FF0000"/>
                </a:solidFill>
              </a:rPr>
              <a:t>+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3445516" y="1410409"/>
            <a:ext cx="31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e</a:t>
            </a:r>
            <a:r>
              <a:rPr lang="de-DE" sz="1400" baseline="30000" dirty="0" smtClean="0">
                <a:solidFill>
                  <a:srgbClr val="FF0000"/>
                </a:solidFill>
              </a:rPr>
              <a:t>-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3182085" y="1138723"/>
            <a:ext cx="37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K</a:t>
            </a:r>
            <a:r>
              <a:rPr lang="de-DE" sz="1400" baseline="30000" dirty="0"/>
              <a:t>+</a:t>
            </a:r>
            <a:endParaRPr lang="de-DE" sz="1400" dirty="0"/>
          </a:p>
        </p:txBody>
      </p:sp>
      <p:sp>
        <p:nvSpPr>
          <p:cNvPr id="46" name="Textfeld 45"/>
          <p:cNvSpPr txBox="1"/>
          <p:nvPr/>
        </p:nvSpPr>
        <p:spPr>
          <a:xfrm>
            <a:off x="1277734" y="3248230"/>
            <a:ext cx="318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Times New Roman"/>
                <a:cs typeface="Times New Roman"/>
              </a:rPr>
              <a:t>ν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e</a:t>
            </a:r>
            <a:endParaRPr lang="de-DE" sz="1400" dirty="0">
              <a:latin typeface="Times New Roman"/>
              <a:cs typeface="Times New Roman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2825273" y="1184083"/>
            <a:ext cx="318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Times New Roman"/>
                <a:cs typeface="Times New Roman"/>
              </a:rPr>
              <a:t>ν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e</a:t>
            </a:r>
            <a:endParaRPr lang="de-DE" sz="1400" dirty="0">
              <a:latin typeface="Times New Roman"/>
              <a:cs typeface="Times New Roman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2709546" y="1759265"/>
            <a:ext cx="38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</a:rPr>
              <a:t>D</a:t>
            </a:r>
            <a:r>
              <a:rPr lang="de-DE" sz="1400" baseline="30000" dirty="0" smtClean="0">
                <a:solidFill>
                  <a:srgbClr val="0000FF"/>
                </a:solidFill>
              </a:rPr>
              <a:t>0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898170" y="2583823"/>
            <a:ext cx="420510" cy="482226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66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386099" y="1358845"/>
            <a:ext cx="420510" cy="482226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/>
          <p:cNvSpPr txBox="1"/>
          <p:nvPr/>
        </p:nvSpPr>
        <p:spPr>
          <a:xfrm>
            <a:off x="2723472" y="1566314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</a:rPr>
              <a:t>_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2803176" y="1030194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_</a:t>
            </a:r>
            <a:endParaRPr lang="de-DE" sz="1400" dirty="0"/>
          </a:p>
        </p:txBody>
      </p:sp>
      <p:sp>
        <p:nvSpPr>
          <p:cNvPr id="53" name="Textfeld 52"/>
          <p:cNvSpPr txBox="1"/>
          <p:nvPr/>
        </p:nvSpPr>
        <p:spPr>
          <a:xfrm>
            <a:off x="372225" y="3836305"/>
            <a:ext cx="497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/>
                <a:cs typeface="Calibri"/>
              </a:rPr>
              <a:t>Typical</a:t>
            </a:r>
            <a:r>
              <a:rPr lang="de-DE" dirty="0" smtClean="0">
                <a:latin typeface="Calibri"/>
                <a:cs typeface="Calibri"/>
              </a:rPr>
              <a:t> single-</a:t>
            </a:r>
            <a:r>
              <a:rPr lang="de-DE" dirty="0" err="1" smtClean="0">
                <a:latin typeface="Calibri"/>
                <a:cs typeface="Calibri"/>
              </a:rPr>
              <a:t>electron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low-</a:t>
            </a:r>
            <a:r>
              <a:rPr lang="de-DE" i="1" dirty="0" err="1" smtClean="0">
                <a:latin typeface="Calibri"/>
                <a:cs typeface="Calibri"/>
              </a:rPr>
              <a:t>p</a:t>
            </a:r>
            <a:r>
              <a:rPr lang="de-DE" baseline="-25000" dirty="0" err="1" smtClean="0">
                <a:latin typeface="Calibri"/>
                <a:cs typeface="Calibri"/>
              </a:rPr>
              <a:t>T,e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cut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preserves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most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of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the</a:t>
            </a:r>
            <a:r>
              <a:rPr lang="de-DE" dirty="0" smtClean="0">
                <a:latin typeface="Calibri"/>
                <a:cs typeface="Calibri"/>
              </a:rPr>
              <a:t> heavy-</a:t>
            </a:r>
            <a:r>
              <a:rPr lang="de-DE" dirty="0" err="1" smtClean="0">
                <a:latin typeface="Calibri"/>
                <a:cs typeface="Calibri"/>
              </a:rPr>
              <a:t>flavour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cross-section</a:t>
            </a:r>
            <a:r>
              <a:rPr lang="de-DE" dirty="0" smtClean="0">
                <a:latin typeface="Calibri"/>
                <a:cs typeface="Calibri"/>
              </a:rPr>
              <a:t> at </a:t>
            </a:r>
            <a:r>
              <a:rPr lang="de-DE" dirty="0" err="1" smtClean="0">
                <a:latin typeface="Calibri"/>
                <a:cs typeface="Calibri"/>
              </a:rPr>
              <a:t>mid-rapidity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84" name="Datumsplatzhalter 8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85" name="Fußzeilenplatzhalter 8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 descr="ALICE-set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413" y="609601"/>
            <a:ext cx="7130286" cy="41122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at </a:t>
            </a:r>
            <a:r>
              <a:rPr lang="de-DE" dirty="0" err="1" smtClean="0"/>
              <a:t>the</a:t>
            </a:r>
            <a:r>
              <a:rPr lang="de-DE" dirty="0" smtClean="0"/>
              <a:t> LHC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391648" y="1414863"/>
            <a:ext cx="24058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Time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Projection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Chamber</a:t>
            </a:r>
            <a:endParaRPr lang="de-DE" sz="1600" dirty="0" smtClean="0">
              <a:solidFill>
                <a:srgbClr val="0000FF"/>
              </a:solidFill>
              <a:latin typeface="Calibri"/>
              <a:cs typeface="Calibri"/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>
            <a:off x="2663189" y="1655097"/>
            <a:ext cx="2031714" cy="524387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1">
                <a:alpha val="43000"/>
              </a:schemeClr>
            </a:outerShdw>
          </a:effectLst>
          <a:extLst/>
        </p:spPr>
      </p:cxnSp>
      <p:sp>
        <p:nvSpPr>
          <p:cNvPr id="8" name="Textfeld 7"/>
          <p:cNvSpPr txBox="1"/>
          <p:nvPr/>
        </p:nvSpPr>
        <p:spPr>
          <a:xfrm>
            <a:off x="109055" y="2413730"/>
            <a:ext cx="2914364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alibri"/>
                <a:cs typeface="Calibri"/>
              </a:rPr>
              <a:t>Since</a:t>
            </a:r>
            <a:r>
              <a:rPr lang="de-DE" sz="1600" dirty="0" smtClean="0">
                <a:latin typeface="Calibri"/>
                <a:cs typeface="Calibri"/>
              </a:rPr>
              <a:t> 2009 (LHC Run 1 </a:t>
            </a:r>
            <a:r>
              <a:rPr lang="de-DE" sz="1600" dirty="0" err="1" smtClean="0">
                <a:latin typeface="Calibri"/>
                <a:cs typeface="Calibri"/>
              </a:rPr>
              <a:t>and</a:t>
            </a:r>
            <a:r>
              <a:rPr lang="de-DE" sz="1600" dirty="0" smtClean="0">
                <a:latin typeface="Calibri"/>
                <a:cs typeface="Calibri"/>
              </a:rPr>
              <a:t> 2):</a:t>
            </a:r>
          </a:p>
          <a:p>
            <a:endParaRPr lang="de-DE" sz="1600" dirty="0" smtClean="0">
              <a:latin typeface="Calibri"/>
              <a:cs typeface="Calibri"/>
            </a:endParaRPr>
          </a:p>
          <a:p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Pb-Pb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600" dirty="0" smtClean="0">
                <a:solidFill>
                  <a:srgbClr val="141313"/>
                </a:solidFill>
                <a:latin typeface="Calibri"/>
                <a:cs typeface="Calibri"/>
              </a:rPr>
              <a:t>at 2.76 </a:t>
            </a:r>
            <a:r>
              <a:rPr lang="de-DE" sz="1600" dirty="0" err="1" smtClean="0">
                <a:latin typeface="Calibri"/>
                <a:cs typeface="Calibri"/>
              </a:rPr>
              <a:t>and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b="1" dirty="0" smtClean="0">
                <a:solidFill>
                  <a:srgbClr val="0000FF"/>
                </a:solidFill>
                <a:latin typeface="Calibri"/>
                <a:cs typeface="Calibri"/>
              </a:rPr>
              <a:t>5.02</a:t>
            </a:r>
            <a:r>
              <a:rPr lang="de-DE" sz="1600" dirty="0" smtClean="0">
                <a:latin typeface="Calibri"/>
                <a:cs typeface="Calibri"/>
              </a:rPr>
              <a:t> TeV</a:t>
            </a:r>
          </a:p>
          <a:p>
            <a:endParaRPr lang="de-DE" sz="1600" dirty="0" smtClean="0">
              <a:latin typeface="Calibri"/>
              <a:cs typeface="Calibri"/>
            </a:endParaRPr>
          </a:p>
          <a:p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p-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Pb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   </a:t>
            </a:r>
            <a:r>
              <a:rPr lang="de-DE" sz="1600" dirty="0" smtClean="0">
                <a:latin typeface="Calibri"/>
                <a:cs typeface="Calibri"/>
              </a:rPr>
              <a:t>at </a:t>
            </a:r>
            <a:r>
              <a:rPr lang="de-DE" sz="1600" b="1" dirty="0" smtClean="0">
                <a:solidFill>
                  <a:srgbClr val="0000FF"/>
                </a:solidFill>
                <a:latin typeface="Calibri"/>
                <a:cs typeface="Calibri"/>
              </a:rPr>
              <a:t>5.02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and</a:t>
            </a:r>
            <a:r>
              <a:rPr lang="de-DE" sz="1600" dirty="0" smtClean="0">
                <a:latin typeface="Calibri"/>
                <a:cs typeface="Calibri"/>
              </a:rPr>
              <a:t> 8 TeV</a:t>
            </a:r>
          </a:p>
          <a:p>
            <a:endParaRPr lang="de-DE" sz="1600" dirty="0">
              <a:latin typeface="Calibri"/>
              <a:cs typeface="Calibri"/>
            </a:endParaRPr>
          </a:p>
          <a:p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pp       </a:t>
            </a:r>
            <a:r>
              <a:rPr lang="de-DE" sz="1600" dirty="0" smtClean="0">
                <a:latin typeface="Calibri"/>
                <a:cs typeface="Calibri"/>
              </a:rPr>
              <a:t>at 0.9, 2.36, 2.76, </a:t>
            </a:r>
          </a:p>
          <a:p>
            <a:r>
              <a:rPr lang="de-DE" sz="1600" b="1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de-DE" sz="1600" b="1" dirty="0" smtClean="0">
                <a:solidFill>
                  <a:srgbClr val="0000FF"/>
                </a:solidFill>
                <a:latin typeface="Calibri"/>
                <a:cs typeface="Calibri"/>
              </a:rPr>
              <a:t>  5.02</a:t>
            </a:r>
            <a:r>
              <a:rPr lang="de-DE" sz="1600" dirty="0" smtClean="0">
                <a:solidFill>
                  <a:srgbClr val="141313"/>
                </a:solidFill>
                <a:latin typeface="Calibri"/>
                <a:cs typeface="Calibri"/>
              </a:rPr>
              <a:t>, 7, 8, 13 </a:t>
            </a:r>
            <a:r>
              <a:rPr lang="de-DE" sz="1600" dirty="0" smtClean="0">
                <a:latin typeface="Calibri"/>
                <a:cs typeface="Calibri"/>
              </a:rPr>
              <a:t>TeV</a:t>
            </a:r>
          </a:p>
          <a:p>
            <a:endParaRPr lang="de-DE" sz="1600" dirty="0" smtClean="0">
              <a:latin typeface="Calibri"/>
              <a:cs typeface="Calibri"/>
            </a:endParaRPr>
          </a:p>
          <a:p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Xe-Xe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600" dirty="0" smtClean="0">
                <a:latin typeface="Calibri"/>
                <a:cs typeface="Calibri"/>
              </a:rPr>
              <a:t>at 5.44 TeV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59999" y="905920"/>
            <a:ext cx="13731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Time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 Flight</a:t>
            </a: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2663189" y="1097935"/>
            <a:ext cx="1949779" cy="71284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1">
                <a:alpha val="43000"/>
              </a:schemeClr>
            </a:outerShdw>
          </a:effectLst>
          <a:extLst/>
        </p:spPr>
      </p:cxnSp>
      <p:sp>
        <p:nvSpPr>
          <p:cNvPr id="11" name="Textfeld 10"/>
          <p:cNvSpPr txBox="1"/>
          <p:nvPr/>
        </p:nvSpPr>
        <p:spPr>
          <a:xfrm>
            <a:off x="686632" y="1898301"/>
            <a:ext cx="21073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Inner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 Tracking System</a:t>
            </a:r>
          </a:p>
        </p:txBody>
      </p:sp>
      <p:cxnSp>
        <p:nvCxnSpPr>
          <p:cNvPr id="12" name="Gerade Verbindung mit Pfeil 11"/>
          <p:cNvCxnSpPr/>
          <p:nvPr/>
        </p:nvCxnSpPr>
        <p:spPr bwMode="auto">
          <a:xfrm>
            <a:off x="2663189" y="2113935"/>
            <a:ext cx="2031714" cy="370355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rgbClr val="00D2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1">
                <a:alpha val="43000"/>
              </a:schemeClr>
            </a:outerShdw>
          </a:effectLst>
          <a:extLst/>
        </p:spPr>
      </p:cxnSp>
      <p:pic>
        <p:nvPicPr>
          <p:cNvPr id="38" name="Bild 37" descr="ALICE_Logo_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917" y="68391"/>
            <a:ext cx="1142483" cy="1829910"/>
          </a:xfrm>
          <a:prstGeom prst="rect">
            <a:avLst/>
          </a:prstGeom>
        </p:spPr>
      </p:pic>
      <p:sp>
        <p:nvSpPr>
          <p:cNvPr id="39" name="Datumsplatzhalt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40" name="Fußzeilenplatzhalt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0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ALICE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2687484" y="3972455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err="1" smtClean="0"/>
              <a:t>Excellent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electron</a:t>
            </a:r>
            <a:r>
              <a:rPr lang="de-DE" dirty="0" smtClean="0">
                <a:solidFill>
                  <a:srgbClr val="0000FF"/>
                </a:solidFill>
              </a:rPr>
              <a:t> ID at </a:t>
            </a:r>
            <a:r>
              <a:rPr lang="de-DE" dirty="0" err="1" smtClean="0">
                <a:solidFill>
                  <a:srgbClr val="0000FF"/>
                </a:solidFill>
              </a:rPr>
              <a:t>low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i="1" dirty="0" err="1" smtClean="0">
                <a:solidFill>
                  <a:srgbClr val="0000FF"/>
                </a:solidFill>
              </a:rPr>
              <a:t>p</a:t>
            </a:r>
            <a:r>
              <a:rPr lang="de-DE" baseline="-25000" dirty="0" err="1" smtClean="0">
                <a:solidFill>
                  <a:srgbClr val="0000FF"/>
                </a:solidFill>
              </a:rPr>
              <a:t>T</a:t>
            </a:r>
            <a:endParaRPr lang="de-DE" baseline="-25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</a:rPr>
              <a:t>Unique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LHC</a:t>
            </a:r>
            <a:endParaRPr lang="de-DE" dirty="0"/>
          </a:p>
        </p:txBody>
      </p:sp>
      <p:grpSp>
        <p:nvGrpSpPr>
          <p:cNvPr id="14" name="Gruppierung 13"/>
          <p:cNvGrpSpPr/>
          <p:nvPr/>
        </p:nvGrpSpPr>
        <p:grpSpPr>
          <a:xfrm>
            <a:off x="25141" y="1352341"/>
            <a:ext cx="3407395" cy="2595532"/>
            <a:chOff x="25141" y="1565548"/>
            <a:chExt cx="3407395" cy="2595532"/>
          </a:xfrm>
        </p:grpSpPr>
        <p:pic>
          <p:nvPicPr>
            <p:cNvPr id="15" name="Bild 14" descr="2016-Jun-15-TPC_dEdx_Performance_Run2_LowIR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1" y="1565548"/>
              <a:ext cx="3407395" cy="2472136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25141" y="3822749"/>
              <a:ext cx="867570" cy="338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6" descr="2018-Feb-02-TOFBetawoMismatchEtaCut_PbP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806" y="1203885"/>
            <a:ext cx="3510755" cy="2573087"/>
          </a:xfrm>
          <a:prstGeom prst="rect">
            <a:avLst/>
          </a:prstGeom>
        </p:spPr>
      </p:pic>
      <p:pic>
        <p:nvPicPr>
          <p:cNvPr id="18" name="Bild 17" descr="PidITSTPCp-3048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010" y="1373111"/>
            <a:ext cx="2534979" cy="2441585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908801" y="1589162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</a:rPr>
              <a:t>JHEP 1809 (2018) 064 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566450" y="114309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TPC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4776839" y="114309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TOF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7587222" y="1126705"/>
            <a:ext cx="4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ITS</a:t>
            </a:r>
            <a:endParaRPr lang="de-DE" dirty="0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24" name="Fußzeilenplatzhalt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9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Vacuum</a:t>
            </a:r>
            <a:r>
              <a:rPr lang="de-DE" dirty="0"/>
              <a:t> </a:t>
            </a:r>
            <a:r>
              <a:rPr lang="de-DE" dirty="0" err="1" smtClean="0"/>
              <a:t>reference</a:t>
            </a:r>
            <a:r>
              <a:rPr lang="de-DE" dirty="0"/>
              <a:t> </a:t>
            </a:r>
            <a:r>
              <a:rPr lang="de-DE" dirty="0" smtClean="0"/>
              <a:t>– pp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Bild 4" descr="pp-5TeV-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9" y="1105961"/>
            <a:ext cx="3174654" cy="246357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8748" y="3834585"/>
            <a:ext cx="8366393" cy="970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err="1" smtClean="0"/>
              <a:t>Dielectron</a:t>
            </a:r>
            <a:r>
              <a:rPr lang="de-DE" sz="1600" dirty="0" smtClean="0"/>
              <a:t> </a:t>
            </a:r>
            <a:r>
              <a:rPr lang="de-DE" sz="1600" dirty="0" err="1" smtClean="0"/>
              <a:t>production</a:t>
            </a:r>
            <a:r>
              <a:rPr lang="de-DE" sz="1600" dirty="0" smtClean="0"/>
              <a:t> (</a:t>
            </a:r>
            <a:r>
              <a:rPr lang="de-DE" sz="1600" i="1" dirty="0" err="1" smtClean="0"/>
              <a:t>p</a:t>
            </a:r>
            <a:r>
              <a:rPr lang="de-DE" sz="1600" baseline="-25000" dirty="0" err="1" smtClean="0"/>
              <a:t>T,e</a:t>
            </a:r>
            <a:r>
              <a:rPr lang="de-DE" sz="1600" baseline="-25000" dirty="0" smtClean="0"/>
              <a:t> </a:t>
            </a:r>
            <a:r>
              <a:rPr lang="de-DE" sz="1600" dirty="0" smtClean="0"/>
              <a:t>&gt; 0.2 </a:t>
            </a:r>
            <a:r>
              <a:rPr lang="de-DE" sz="1600" dirty="0" err="1" smtClean="0"/>
              <a:t>GeV</a:t>
            </a:r>
            <a:r>
              <a:rPr lang="de-DE" sz="1600" dirty="0" smtClean="0"/>
              <a:t>/</a:t>
            </a:r>
            <a:r>
              <a:rPr lang="de-DE" sz="1600" i="1" dirty="0" smtClean="0"/>
              <a:t>c</a:t>
            </a:r>
            <a:r>
              <a:rPr lang="de-DE" sz="1600" dirty="0" smtClean="0"/>
              <a:t>) in </a:t>
            </a:r>
            <a:r>
              <a:rPr lang="de-DE" sz="1600" dirty="0" err="1" smtClean="0"/>
              <a:t>minimum</a:t>
            </a:r>
            <a:r>
              <a:rPr lang="de-DE" sz="1600" dirty="0" smtClean="0"/>
              <a:t> </a:t>
            </a:r>
            <a:r>
              <a:rPr lang="de-DE" sz="1600" dirty="0" err="1" smtClean="0"/>
              <a:t>bias</a:t>
            </a:r>
            <a:r>
              <a:rPr lang="de-DE" sz="1600" dirty="0" smtClean="0"/>
              <a:t> pp is </a:t>
            </a:r>
            <a:r>
              <a:rPr lang="de-DE" sz="1600" dirty="0" err="1" smtClean="0">
                <a:solidFill>
                  <a:srgbClr val="0000FF"/>
                </a:solidFill>
              </a:rPr>
              <a:t>well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described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by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hadron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decays</a:t>
            </a: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err="1">
                <a:solidFill>
                  <a:srgbClr val="000000"/>
                </a:solidFill>
              </a:rPr>
              <a:t>Important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baseline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for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Pb-</a:t>
            </a:r>
            <a:r>
              <a:rPr lang="de-DE" sz="1600" dirty="0" err="1" smtClean="0">
                <a:solidFill>
                  <a:srgbClr val="0000FF"/>
                </a:solidFill>
              </a:rPr>
              <a:t>Pb</a:t>
            </a: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smtClean="0"/>
              <a:t>Dominant </a:t>
            </a:r>
            <a:r>
              <a:rPr lang="de-DE" sz="1600" dirty="0" err="1" smtClean="0"/>
              <a:t>contribution</a:t>
            </a:r>
            <a:r>
              <a:rPr lang="de-DE" sz="1600" dirty="0" smtClean="0"/>
              <a:t> (</a:t>
            </a:r>
            <a:r>
              <a:rPr lang="de-DE" sz="1600" i="1" dirty="0" err="1" smtClean="0"/>
              <a:t>m</a:t>
            </a:r>
            <a:r>
              <a:rPr lang="de-DE" sz="1600" baseline="-25000" dirty="0" err="1" smtClean="0"/>
              <a:t>ee</a:t>
            </a:r>
            <a:r>
              <a:rPr lang="de-DE" sz="1600" dirty="0" smtClean="0"/>
              <a:t> &gt; 0.5 </a:t>
            </a:r>
            <a:r>
              <a:rPr lang="de-DE" sz="1600" dirty="0" err="1" smtClean="0"/>
              <a:t>GeV</a:t>
            </a:r>
            <a:r>
              <a:rPr lang="de-DE" sz="1600" dirty="0" smtClean="0"/>
              <a:t>/</a:t>
            </a:r>
            <a:r>
              <a:rPr lang="de-DE" sz="1600" i="1" dirty="0" smtClean="0"/>
              <a:t>c</a:t>
            </a:r>
            <a:r>
              <a:rPr lang="de-DE" sz="1600" dirty="0" smtClean="0"/>
              <a:t>) is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heavy-</a:t>
            </a:r>
            <a:r>
              <a:rPr lang="de-DE" sz="1600" dirty="0" err="1" smtClean="0">
                <a:solidFill>
                  <a:srgbClr val="0000FF"/>
                </a:solidFill>
              </a:rPr>
              <a:t>flavor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decays</a:t>
            </a:r>
            <a:endParaRPr lang="de-DE" sz="1600" dirty="0" smtClean="0">
              <a:solidFill>
                <a:srgbClr val="0000FF"/>
              </a:solidFill>
            </a:endParaRPr>
          </a:p>
        </p:txBody>
      </p:sp>
      <p:pic>
        <p:nvPicPr>
          <p:cNvPr id="7" name="Bild 6" descr="2018-10-11-2018-09-03-invmassintegrated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098" y="1105961"/>
            <a:ext cx="2472592" cy="2463577"/>
          </a:xfrm>
          <a:prstGeom prst="rect">
            <a:avLst/>
          </a:prstGeom>
        </p:spPr>
      </p:pic>
      <p:pic>
        <p:nvPicPr>
          <p:cNvPr id="8" name="Bild 7" descr="2018-10-11-2018-09-25-Signal_cocktail_pt0_pythi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259" y="1073185"/>
            <a:ext cx="3129936" cy="257730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76084" y="922181"/>
            <a:ext cx="1663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S</a:t>
            </a:r>
            <a:r>
              <a:rPr lang="de-DE" sz="1100" dirty="0" smtClean="0">
                <a:solidFill>
                  <a:srgbClr val="000000"/>
                </a:solidFill>
              </a:rPr>
              <a:t>. Scheid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3905313" y="922181"/>
            <a:ext cx="18261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</a:rPr>
              <a:t>ALICE, JHEP 1809 (2018) 064 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759621" y="922181"/>
            <a:ext cx="1677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ALICE, PLB 788 (2019) 505  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680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Heavy-</a:t>
            </a:r>
            <a:r>
              <a:rPr lang="de-DE" dirty="0" err="1" smtClean="0"/>
              <a:t>flavour</a:t>
            </a:r>
            <a:r>
              <a:rPr lang="de-DE" dirty="0" smtClean="0"/>
              <a:t> </a:t>
            </a: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r>
              <a:rPr lang="de-DE" dirty="0" smtClean="0"/>
              <a:t> in pp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Bild 4" descr="5TeV-HF-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07" y="1182938"/>
            <a:ext cx="3653004" cy="2834783"/>
          </a:xfrm>
          <a:prstGeom prst="rect">
            <a:avLst/>
          </a:prstGeom>
        </p:spPr>
      </p:pic>
      <p:pic>
        <p:nvPicPr>
          <p:cNvPr id="6" name="Bild 5" descr="5TeV-HF-pte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96" y="1182938"/>
            <a:ext cx="3653004" cy="283478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3202" y="4140624"/>
            <a:ext cx="771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err="1" smtClean="0"/>
              <a:t>Charm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beauty</a:t>
            </a:r>
            <a:r>
              <a:rPr lang="de-DE" dirty="0" smtClean="0"/>
              <a:t> </a:t>
            </a: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extracted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a </a:t>
            </a:r>
            <a:r>
              <a:rPr lang="de-DE" dirty="0" err="1" smtClean="0"/>
              <a:t>template</a:t>
            </a:r>
            <a:r>
              <a:rPr lang="de-DE" dirty="0" smtClean="0"/>
              <a:t> fit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3737309" y="937716"/>
            <a:ext cx="1663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S</a:t>
            </a:r>
            <a:r>
              <a:rPr lang="de-DE" sz="1100" dirty="0" smtClean="0">
                <a:solidFill>
                  <a:srgbClr val="000000"/>
                </a:solidFill>
              </a:rPr>
              <a:t>. Scheid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9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Heavy-</a:t>
            </a:r>
            <a:r>
              <a:rPr lang="de-DE" dirty="0" err="1" smtClean="0"/>
              <a:t>flavour</a:t>
            </a:r>
            <a:r>
              <a:rPr lang="de-DE" dirty="0" smtClean="0"/>
              <a:t> </a:t>
            </a: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r>
              <a:rPr lang="de-DE" dirty="0" smtClean="0"/>
              <a:t> in pp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Bild 4" descr="charm-roo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29" y="1054782"/>
            <a:ext cx="3313401" cy="3214057"/>
          </a:xfrm>
          <a:prstGeom prst="rect">
            <a:avLst/>
          </a:prstGeom>
        </p:spPr>
      </p:pic>
      <p:pic>
        <p:nvPicPr>
          <p:cNvPr id="6" name="Bild 5" descr="beauty-roo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147" y="1054782"/>
            <a:ext cx="3313401" cy="321405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41817" y="4311407"/>
            <a:ext cx="46474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400" dirty="0" smtClean="0"/>
              <a:t>PYTHIA </a:t>
            </a:r>
            <a:r>
              <a:rPr lang="de-DE" sz="1400" dirty="0" err="1" smtClean="0"/>
              <a:t>and</a:t>
            </a:r>
            <a:r>
              <a:rPr lang="de-DE" sz="1400" dirty="0" smtClean="0"/>
              <a:t> POWHEG </a:t>
            </a:r>
            <a:r>
              <a:rPr lang="de-DE" sz="1400" dirty="0" err="1" smtClean="0"/>
              <a:t>give</a:t>
            </a:r>
            <a:r>
              <a:rPr lang="de-DE" sz="1400" dirty="0" smtClean="0"/>
              <a:t> </a:t>
            </a:r>
            <a:r>
              <a:rPr lang="de-DE" sz="1400" dirty="0" err="1" smtClean="0"/>
              <a:t>systematically</a:t>
            </a:r>
            <a:r>
              <a:rPr lang="de-DE" sz="1400" dirty="0" smtClean="0"/>
              <a:t> different </a:t>
            </a:r>
            <a:r>
              <a:rPr lang="de-DE" sz="1400" dirty="0" err="1" smtClean="0"/>
              <a:t>results</a:t>
            </a:r>
            <a:r>
              <a:rPr lang="de-DE" sz="1400" dirty="0" smtClean="0"/>
              <a:t> </a:t>
            </a:r>
          </a:p>
          <a:p>
            <a:r>
              <a:rPr lang="de-DE" sz="1400" dirty="0" smtClean="0">
                <a:sym typeface="Wingdings"/>
              </a:rPr>
              <a:t>	 </a:t>
            </a:r>
            <a:r>
              <a:rPr lang="de-DE" sz="1400" dirty="0" err="1" smtClean="0">
                <a:sym typeface="Wingdings"/>
              </a:rPr>
              <a:t>access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to</a:t>
            </a:r>
            <a:r>
              <a:rPr lang="de-DE" sz="1400" dirty="0" smtClean="0">
                <a:sym typeface="Wingdings"/>
              </a:rPr>
              <a:t> different </a:t>
            </a:r>
            <a:r>
              <a:rPr lang="de-DE" sz="1400" dirty="0" err="1" smtClean="0">
                <a:sym typeface="Wingdings"/>
              </a:rPr>
              <a:t>production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mechanisms</a:t>
            </a:r>
            <a:endParaRPr lang="de-DE" sz="1400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de-DE" sz="1400" dirty="0" err="1" smtClean="0">
                <a:sym typeface="Wingdings"/>
              </a:rPr>
              <a:t>Compatible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with</a:t>
            </a:r>
            <a:r>
              <a:rPr lang="de-DE" sz="1400" dirty="0" smtClean="0">
                <a:sym typeface="Wingdings"/>
              </a:rPr>
              <a:t> FONLL </a:t>
            </a:r>
            <a:r>
              <a:rPr lang="de-DE" sz="1400" dirty="0" err="1" smtClean="0">
                <a:sym typeface="Wingdings"/>
              </a:rPr>
              <a:t>calculations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3663567" y="824152"/>
            <a:ext cx="1663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S</a:t>
            </a:r>
            <a:r>
              <a:rPr lang="de-DE" sz="1100" dirty="0" smtClean="0">
                <a:solidFill>
                  <a:srgbClr val="000000"/>
                </a:solidFill>
              </a:rPr>
              <a:t>. Scheid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initial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r>
              <a:rPr lang="de-DE" dirty="0" smtClean="0"/>
              <a:t> – p-</a:t>
            </a:r>
            <a:r>
              <a:rPr lang="de-DE" dirty="0" err="1" smtClean="0"/>
              <a:t>Pb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Bild 4" descr="p-Pb-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476" y="1082840"/>
            <a:ext cx="4073687" cy="329774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21825" y="878588"/>
            <a:ext cx="1663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S</a:t>
            </a:r>
            <a:r>
              <a:rPr lang="de-DE" sz="1100" dirty="0" smtClean="0">
                <a:solidFill>
                  <a:srgbClr val="000000"/>
                </a:solidFill>
              </a:rPr>
              <a:t>. Scheid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5096" y="1556774"/>
            <a:ext cx="3375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Study </a:t>
            </a:r>
            <a:r>
              <a:rPr lang="de-DE" sz="1600" dirty="0" err="1" smtClean="0"/>
              <a:t>possible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nuclear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effects</a:t>
            </a:r>
            <a:r>
              <a:rPr lang="de-DE" sz="1600" dirty="0" smtClean="0"/>
              <a:t>, i.e. </a:t>
            </a:r>
            <a:r>
              <a:rPr lang="de-DE" sz="1600" dirty="0" err="1" smtClean="0"/>
              <a:t>shadowing</a:t>
            </a:r>
            <a:r>
              <a:rPr lang="de-DE" sz="1600" dirty="0" smtClean="0"/>
              <a:t>, on heavy-</a:t>
            </a:r>
            <a:r>
              <a:rPr lang="de-DE" sz="1600" dirty="0" err="1" smtClean="0"/>
              <a:t>flavour</a:t>
            </a:r>
            <a:r>
              <a:rPr lang="de-DE" sz="1600" dirty="0" smtClean="0"/>
              <a:t> </a:t>
            </a:r>
            <a:r>
              <a:rPr lang="de-DE" sz="1600" dirty="0" err="1" smtClean="0"/>
              <a:t>production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smtClean="0"/>
              <a:t>HF </a:t>
            </a:r>
            <a:r>
              <a:rPr lang="de-DE" sz="1600" dirty="0" err="1" smtClean="0"/>
              <a:t>cocktail</a:t>
            </a:r>
            <a:r>
              <a:rPr lang="de-DE" sz="1600" dirty="0" smtClean="0"/>
              <a:t>: </a:t>
            </a:r>
            <a:r>
              <a:rPr lang="de-DE" sz="1600" dirty="0" err="1" smtClean="0"/>
              <a:t>cross</a:t>
            </a:r>
            <a:r>
              <a:rPr lang="de-DE" sz="1600" dirty="0" smtClean="0"/>
              <a:t> </a:t>
            </a:r>
            <a:r>
              <a:rPr lang="de-DE" sz="1600" dirty="0" err="1" smtClean="0"/>
              <a:t>section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pp, </a:t>
            </a:r>
            <a:r>
              <a:rPr lang="de-DE" sz="1600" dirty="0" err="1" smtClean="0">
                <a:solidFill>
                  <a:srgbClr val="0000FF"/>
                </a:solidFill>
              </a:rPr>
              <a:t>scaled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by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i="1" dirty="0" err="1" smtClean="0">
                <a:solidFill>
                  <a:srgbClr val="0000FF"/>
                </a:solidFill>
              </a:rPr>
              <a:t>N</a:t>
            </a:r>
            <a:r>
              <a:rPr lang="de-DE" sz="1600" baseline="-25000" dirty="0" err="1" smtClean="0">
                <a:solidFill>
                  <a:srgbClr val="0000FF"/>
                </a:solidFill>
              </a:rPr>
              <a:t>coll</a:t>
            </a:r>
            <a:r>
              <a:rPr lang="de-DE" sz="1600" baseline="-25000" dirty="0" smtClean="0">
                <a:solidFill>
                  <a:srgbClr val="0000FF"/>
                </a:solidFill>
              </a:rPr>
              <a:t> </a:t>
            </a:r>
            <a:endParaRPr lang="de-DE" sz="1600" dirty="0" smtClean="0">
              <a:solidFill>
                <a:srgbClr val="0000FF"/>
              </a:solidFill>
            </a:endParaRPr>
          </a:p>
          <a:p>
            <a:endParaRPr lang="de-DE" sz="1600" dirty="0"/>
          </a:p>
          <a:p>
            <a:r>
              <a:rPr lang="de-DE" sz="1600" dirty="0" err="1" smtClean="0"/>
              <a:t>Good</a:t>
            </a:r>
            <a:r>
              <a:rPr lang="de-DE" sz="1600" dirty="0" smtClean="0"/>
              <a:t> </a:t>
            </a:r>
            <a:r>
              <a:rPr lang="de-DE" sz="1600" dirty="0" err="1" smtClean="0"/>
              <a:t>agreement</a:t>
            </a:r>
            <a:r>
              <a:rPr lang="de-DE" sz="1600" dirty="0" smtClean="0"/>
              <a:t> </a:t>
            </a:r>
            <a:r>
              <a:rPr lang="de-DE" sz="1600" dirty="0" err="1" smtClean="0"/>
              <a:t>between</a:t>
            </a:r>
            <a:r>
              <a:rPr lang="de-DE" sz="1600" dirty="0" smtClean="0"/>
              <a:t> </a:t>
            </a:r>
            <a:r>
              <a:rPr lang="de-DE" sz="1600" dirty="0" err="1" smtClean="0"/>
              <a:t>data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cocktail</a:t>
            </a:r>
            <a:r>
              <a:rPr lang="de-DE" sz="1600" dirty="0" smtClean="0"/>
              <a:t> </a:t>
            </a:r>
            <a:r>
              <a:rPr lang="de-DE" sz="1600" dirty="0" err="1" smtClean="0"/>
              <a:t>within</a:t>
            </a:r>
            <a:r>
              <a:rPr lang="de-DE" sz="1600" dirty="0" smtClean="0"/>
              <a:t> </a:t>
            </a:r>
            <a:r>
              <a:rPr lang="de-DE" sz="1600" dirty="0" err="1" smtClean="0"/>
              <a:t>uncertainties</a:t>
            </a:r>
            <a:endParaRPr lang="de-DE" sz="1600" dirty="0" smtClean="0"/>
          </a:p>
          <a:p>
            <a:r>
              <a:rPr lang="de-DE" sz="1600" dirty="0" smtClean="0">
                <a:sym typeface="Wingdings"/>
              </a:rPr>
              <a:t> </a:t>
            </a:r>
            <a:r>
              <a:rPr lang="de-DE" sz="1600" dirty="0" err="1">
                <a:sym typeface="Wingdings"/>
              </a:rPr>
              <a:t>n</a:t>
            </a:r>
            <a:r>
              <a:rPr lang="de-DE" sz="1600" dirty="0" err="1" smtClean="0">
                <a:sym typeface="Wingdings"/>
              </a:rPr>
              <a:t>o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sizeable</a:t>
            </a:r>
            <a:r>
              <a:rPr lang="de-DE" sz="1600" dirty="0" smtClean="0">
                <a:sym typeface="Wingdings"/>
              </a:rPr>
              <a:t> initial-</a:t>
            </a:r>
            <a:r>
              <a:rPr lang="de-DE" sz="1600" dirty="0" err="1" smtClean="0">
                <a:sym typeface="Wingdings"/>
              </a:rPr>
              <a:t>state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effects</a:t>
            </a:r>
            <a:endParaRPr lang="de-DE" sz="160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9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03159" y="983226"/>
            <a:ext cx="4055810" cy="2989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Direct</a:t>
            </a:r>
            <a:r>
              <a:rPr lang="de-DE" sz="1600" dirty="0" smtClean="0"/>
              <a:t> </a:t>
            </a:r>
            <a:r>
              <a:rPr lang="de-DE" sz="1600" dirty="0" err="1" smtClean="0"/>
              <a:t>comparison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pp </a:t>
            </a:r>
            <a:r>
              <a:rPr lang="de-DE" sz="1600" dirty="0" err="1" smtClean="0"/>
              <a:t>and</a:t>
            </a:r>
            <a:r>
              <a:rPr lang="de-DE" sz="1600" dirty="0" smtClean="0"/>
              <a:t> p-</a:t>
            </a:r>
            <a:r>
              <a:rPr lang="de-DE" sz="1600" dirty="0" err="1" smtClean="0"/>
              <a:t>Pb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diminishes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cocktail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uncertainty</a:t>
            </a:r>
            <a:endParaRPr lang="de-DE" sz="1600" dirty="0" smtClean="0">
              <a:solidFill>
                <a:srgbClr val="0000FF"/>
              </a:solidFill>
            </a:endParaRPr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err="1" smtClean="0"/>
              <a:t>Scaling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with</a:t>
            </a:r>
            <a:r>
              <a:rPr lang="de-DE" sz="1600" dirty="0" smtClean="0">
                <a:solidFill>
                  <a:srgbClr val="0000FF"/>
                </a:solidFill>
              </a:rPr>
              <a:t> &lt;</a:t>
            </a:r>
            <a:r>
              <a:rPr lang="de-DE" sz="1600" i="1" dirty="0" err="1" smtClean="0">
                <a:solidFill>
                  <a:srgbClr val="0000FF"/>
                </a:solidFill>
              </a:rPr>
              <a:t>N</a:t>
            </a:r>
            <a:r>
              <a:rPr lang="de-DE" sz="1600" baseline="-25000" dirty="0" err="1" smtClean="0">
                <a:solidFill>
                  <a:srgbClr val="0000FF"/>
                </a:solidFill>
              </a:rPr>
              <a:t>coll</a:t>
            </a:r>
            <a:r>
              <a:rPr lang="de-DE" sz="1600" dirty="0" smtClean="0">
                <a:solidFill>
                  <a:srgbClr val="0000FF"/>
                </a:solidFill>
              </a:rPr>
              <a:t>&gt; </a:t>
            </a:r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IMR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smtClean="0"/>
              <a:t>At </a:t>
            </a:r>
            <a:r>
              <a:rPr lang="de-DE" sz="1600" dirty="0" err="1" smtClean="0"/>
              <a:t>low</a:t>
            </a:r>
            <a:r>
              <a:rPr lang="de-DE" sz="1600" dirty="0" smtClean="0"/>
              <a:t> </a:t>
            </a:r>
            <a:r>
              <a:rPr lang="de-DE" sz="1600" dirty="0" err="1" smtClean="0"/>
              <a:t>mass</a:t>
            </a:r>
            <a:r>
              <a:rPr lang="de-DE" sz="1600" dirty="0" smtClean="0"/>
              <a:t>, </a:t>
            </a:r>
            <a:r>
              <a:rPr lang="de-DE" sz="1600" dirty="0" smtClean="0">
                <a:solidFill>
                  <a:srgbClr val="0000FF"/>
                </a:solidFill>
              </a:rPr>
              <a:t>light </a:t>
            </a:r>
            <a:r>
              <a:rPr lang="de-DE" sz="1600" dirty="0" err="1" smtClean="0">
                <a:solidFill>
                  <a:srgbClr val="0000FF"/>
                </a:solidFill>
              </a:rPr>
              <a:t>hadrons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dominate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no</a:t>
            </a:r>
            <a:r>
              <a:rPr lang="de-DE" sz="1600" dirty="0" smtClean="0"/>
              <a:t> &lt;</a:t>
            </a:r>
            <a:r>
              <a:rPr lang="de-DE" sz="1600" i="1" dirty="0" err="1" smtClean="0"/>
              <a:t>N</a:t>
            </a:r>
            <a:r>
              <a:rPr lang="de-DE" sz="1600" baseline="-25000" dirty="0" err="1" smtClean="0"/>
              <a:t>coll</a:t>
            </a:r>
            <a:r>
              <a:rPr lang="de-DE" sz="1600" dirty="0" smtClean="0"/>
              <a:t>&gt; </a:t>
            </a:r>
            <a:r>
              <a:rPr lang="de-DE" sz="1600" dirty="0" err="1" smtClean="0"/>
              <a:t>scaling</a:t>
            </a:r>
            <a:r>
              <a:rPr lang="de-DE" sz="1600" dirty="0" smtClean="0"/>
              <a:t>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err="1" smtClean="0"/>
              <a:t>Compatible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with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i="1" dirty="0" err="1" smtClean="0">
                <a:solidFill>
                  <a:srgbClr val="0000FF"/>
                </a:solidFill>
              </a:rPr>
              <a:t>R</a:t>
            </a:r>
            <a:r>
              <a:rPr lang="de-DE" sz="1600" baseline="-25000" dirty="0" err="1" smtClean="0">
                <a:solidFill>
                  <a:srgbClr val="0000FF"/>
                </a:solidFill>
              </a:rPr>
              <a:t>pPb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cocktails</a:t>
            </a:r>
            <a:endParaRPr lang="de-DE" sz="1600" dirty="0" smtClean="0">
              <a:solidFill>
                <a:srgbClr val="0000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err="1" smtClean="0"/>
              <a:t>R</a:t>
            </a:r>
            <a:r>
              <a:rPr lang="de-DE" baseline="-25000" dirty="0" err="1" smtClean="0"/>
              <a:t>pPb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8" name="Gruppierung 7"/>
          <p:cNvGrpSpPr/>
          <p:nvPr/>
        </p:nvGrpSpPr>
        <p:grpSpPr>
          <a:xfrm>
            <a:off x="4104071" y="1048204"/>
            <a:ext cx="4759337" cy="3693313"/>
            <a:chOff x="4063101" y="1048204"/>
            <a:chExt cx="4759337" cy="3693313"/>
          </a:xfrm>
        </p:grpSpPr>
        <p:pic>
          <p:nvPicPr>
            <p:cNvPr id="5" name="Bild 4" descr="R_pPb-5TeV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101" y="1048204"/>
              <a:ext cx="4759337" cy="3693313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6397921" y="1983256"/>
              <a:ext cx="16809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smtClean="0">
                  <a:latin typeface="Arial"/>
                  <a:cs typeface="Arial"/>
                </a:rPr>
                <a:t>(</a:t>
              </a:r>
              <a:r>
                <a:rPr lang="de-DE" sz="1000" dirty="0" err="1" smtClean="0">
                  <a:latin typeface="Arial"/>
                  <a:cs typeface="Arial"/>
                </a:rPr>
                <a:t>with</a:t>
              </a:r>
              <a:r>
                <a:rPr lang="de-DE" sz="1000" dirty="0" smtClean="0">
                  <a:latin typeface="Arial"/>
                  <a:cs typeface="Arial"/>
                </a:rPr>
                <a:t> </a:t>
              </a:r>
              <a:r>
                <a:rPr lang="de-DE" sz="1000" dirty="0" err="1" smtClean="0">
                  <a:latin typeface="Arial"/>
                  <a:cs typeface="Arial"/>
                </a:rPr>
                <a:t>charm</a:t>
              </a:r>
              <a:r>
                <a:rPr lang="de-DE" sz="1000" dirty="0" smtClean="0">
                  <a:latin typeface="Arial"/>
                  <a:cs typeface="Arial"/>
                </a:rPr>
                <a:t> </a:t>
              </a:r>
              <a:r>
                <a:rPr lang="de-DE" sz="1000" dirty="0" err="1" smtClean="0">
                  <a:latin typeface="Arial"/>
                  <a:cs typeface="Arial"/>
                </a:rPr>
                <a:t>from</a:t>
              </a:r>
              <a:r>
                <a:rPr lang="de-DE" sz="1000" dirty="0" smtClean="0">
                  <a:latin typeface="Arial"/>
                  <a:cs typeface="Arial"/>
                </a:rPr>
                <a:t> PYTHIA)</a:t>
              </a:r>
              <a:endParaRPr lang="de-DE" sz="1000" dirty="0">
                <a:latin typeface="Arial"/>
                <a:cs typeface="Arial"/>
              </a:endParaRPr>
            </a:p>
          </p:txBody>
        </p:sp>
      </p:grpSp>
      <p:graphicFrame>
        <p:nvGraphicFramePr>
          <p:cNvPr id="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732016"/>
              </p:ext>
            </p:extLst>
          </p:nvPr>
        </p:nvGraphicFramePr>
        <p:xfrm>
          <a:off x="1027318" y="1719465"/>
          <a:ext cx="2136775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" name="Formel" r:id="rId4" imgW="1612900" imgH="558800" progId="Equation.3">
                  <p:embed/>
                </p:oleObj>
              </mc:Choice>
              <mc:Fallback>
                <p:oleObj name="Formel" r:id="rId4" imgW="1612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318" y="1719465"/>
                        <a:ext cx="2136775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5621825" y="878588"/>
            <a:ext cx="1663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S</a:t>
            </a:r>
            <a:r>
              <a:rPr lang="de-DE" sz="1100" dirty="0" smtClean="0">
                <a:solidFill>
                  <a:srgbClr val="000000"/>
                </a:solidFill>
              </a:rPr>
              <a:t>. Scheid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1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err="1" smtClean="0"/>
              <a:t>R</a:t>
            </a:r>
            <a:r>
              <a:rPr lang="de-DE" baseline="-25000" dirty="0" err="1" smtClean="0"/>
              <a:t>pPb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8" name="Gruppierung 7"/>
          <p:cNvGrpSpPr/>
          <p:nvPr/>
        </p:nvGrpSpPr>
        <p:grpSpPr>
          <a:xfrm>
            <a:off x="4104071" y="1048204"/>
            <a:ext cx="4759337" cy="3693313"/>
            <a:chOff x="4063101" y="1048204"/>
            <a:chExt cx="4759337" cy="3693313"/>
          </a:xfrm>
        </p:grpSpPr>
        <p:pic>
          <p:nvPicPr>
            <p:cNvPr id="5" name="Bild 4" descr="R_pPb-5TeV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101" y="1048204"/>
              <a:ext cx="4759337" cy="3693313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6397921" y="1983256"/>
              <a:ext cx="16809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smtClean="0">
                  <a:latin typeface="Arial"/>
                  <a:cs typeface="Arial"/>
                </a:rPr>
                <a:t>(</a:t>
              </a:r>
              <a:r>
                <a:rPr lang="de-DE" sz="1000" dirty="0" err="1" smtClean="0">
                  <a:latin typeface="Arial"/>
                  <a:cs typeface="Arial"/>
                </a:rPr>
                <a:t>with</a:t>
              </a:r>
              <a:r>
                <a:rPr lang="de-DE" sz="1000" dirty="0" smtClean="0">
                  <a:latin typeface="Arial"/>
                  <a:cs typeface="Arial"/>
                </a:rPr>
                <a:t> </a:t>
              </a:r>
              <a:r>
                <a:rPr lang="de-DE" sz="1000" dirty="0" err="1" smtClean="0">
                  <a:latin typeface="Arial"/>
                  <a:cs typeface="Arial"/>
                </a:rPr>
                <a:t>charm</a:t>
              </a:r>
              <a:r>
                <a:rPr lang="de-DE" sz="1000" dirty="0" smtClean="0">
                  <a:latin typeface="Arial"/>
                  <a:cs typeface="Arial"/>
                </a:rPr>
                <a:t> </a:t>
              </a:r>
              <a:r>
                <a:rPr lang="de-DE" sz="1000" dirty="0" err="1" smtClean="0">
                  <a:latin typeface="Arial"/>
                  <a:cs typeface="Arial"/>
                </a:rPr>
                <a:t>from</a:t>
              </a:r>
              <a:r>
                <a:rPr lang="de-DE" sz="1000" dirty="0" smtClean="0">
                  <a:latin typeface="Arial"/>
                  <a:cs typeface="Arial"/>
                </a:rPr>
                <a:t> PYTHIA)</a:t>
              </a:r>
              <a:endParaRPr lang="de-DE" sz="1000" dirty="0">
                <a:latin typeface="Arial"/>
                <a:cs typeface="Arial"/>
              </a:endParaRPr>
            </a:p>
          </p:txBody>
        </p:sp>
      </p:grpSp>
      <p:graphicFrame>
        <p:nvGraphicFramePr>
          <p:cNvPr id="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991458"/>
              </p:ext>
            </p:extLst>
          </p:nvPr>
        </p:nvGraphicFramePr>
        <p:xfrm>
          <a:off x="1027318" y="1719465"/>
          <a:ext cx="2136775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Formel" r:id="rId4" imgW="1612900" imgH="558800" progId="Equation.3">
                  <p:embed/>
                </p:oleObj>
              </mc:Choice>
              <mc:Fallback>
                <p:oleObj name="Formel" r:id="rId4" imgW="1612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318" y="1719465"/>
                        <a:ext cx="2136775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303159" y="983226"/>
            <a:ext cx="4055810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Direct</a:t>
            </a:r>
            <a:r>
              <a:rPr lang="de-DE" sz="1600" dirty="0" smtClean="0"/>
              <a:t> </a:t>
            </a:r>
            <a:r>
              <a:rPr lang="de-DE" sz="1600" dirty="0" err="1" smtClean="0"/>
              <a:t>comparison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pp </a:t>
            </a:r>
            <a:r>
              <a:rPr lang="de-DE" sz="1600" dirty="0" err="1" smtClean="0"/>
              <a:t>and</a:t>
            </a:r>
            <a:r>
              <a:rPr lang="de-DE" sz="1600" dirty="0" smtClean="0"/>
              <a:t> p-</a:t>
            </a:r>
            <a:r>
              <a:rPr lang="de-DE" sz="1600" dirty="0" err="1" smtClean="0"/>
              <a:t>Pb</a:t>
            </a:r>
            <a:r>
              <a:rPr lang="de-DE" sz="1600" dirty="0" smtClean="0"/>
              <a:t> </a:t>
            </a:r>
          </a:p>
          <a:p>
            <a:r>
              <a:rPr lang="de-DE" sz="1600" dirty="0" err="1" smtClean="0">
                <a:solidFill>
                  <a:srgbClr val="0000FF"/>
                </a:solidFill>
              </a:rPr>
              <a:t>diminishes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cocktail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uncertainty</a:t>
            </a:r>
            <a:endParaRPr lang="de-DE" sz="1600" dirty="0" smtClean="0">
              <a:solidFill>
                <a:srgbClr val="0000FF"/>
              </a:solidFill>
            </a:endParaRPr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err="1" smtClean="0"/>
              <a:t>Scaling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with</a:t>
            </a:r>
            <a:r>
              <a:rPr lang="de-DE" sz="1600" dirty="0" smtClean="0">
                <a:solidFill>
                  <a:srgbClr val="0000FF"/>
                </a:solidFill>
              </a:rPr>
              <a:t> &lt;</a:t>
            </a:r>
            <a:r>
              <a:rPr lang="de-DE" sz="1600" i="1" dirty="0" err="1" smtClean="0">
                <a:solidFill>
                  <a:srgbClr val="0000FF"/>
                </a:solidFill>
              </a:rPr>
              <a:t>N</a:t>
            </a:r>
            <a:r>
              <a:rPr lang="de-DE" sz="1600" baseline="-25000" dirty="0" err="1" smtClean="0">
                <a:solidFill>
                  <a:srgbClr val="0000FF"/>
                </a:solidFill>
              </a:rPr>
              <a:t>coll</a:t>
            </a:r>
            <a:r>
              <a:rPr lang="de-DE" sz="1600" dirty="0" smtClean="0">
                <a:solidFill>
                  <a:srgbClr val="0000FF"/>
                </a:solidFill>
              </a:rPr>
              <a:t>&gt; </a:t>
            </a:r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IMR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smtClean="0"/>
              <a:t>At </a:t>
            </a:r>
            <a:r>
              <a:rPr lang="de-DE" sz="1600" dirty="0" err="1" smtClean="0"/>
              <a:t>low</a:t>
            </a:r>
            <a:r>
              <a:rPr lang="de-DE" sz="1600" dirty="0" smtClean="0"/>
              <a:t> </a:t>
            </a:r>
            <a:r>
              <a:rPr lang="de-DE" sz="1600" dirty="0" err="1" smtClean="0"/>
              <a:t>mass</a:t>
            </a:r>
            <a:r>
              <a:rPr lang="de-DE" sz="1600" dirty="0" smtClean="0"/>
              <a:t>, </a:t>
            </a:r>
            <a:r>
              <a:rPr lang="de-DE" sz="1600" dirty="0" smtClean="0">
                <a:solidFill>
                  <a:srgbClr val="0000FF"/>
                </a:solidFill>
              </a:rPr>
              <a:t>light </a:t>
            </a:r>
            <a:r>
              <a:rPr lang="de-DE" sz="1600" dirty="0" err="1" smtClean="0">
                <a:solidFill>
                  <a:srgbClr val="0000FF"/>
                </a:solidFill>
              </a:rPr>
              <a:t>hadrons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err="1" smtClean="0">
                <a:solidFill>
                  <a:srgbClr val="0000FF"/>
                </a:solidFill>
              </a:rPr>
              <a:t>dominate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no</a:t>
            </a:r>
            <a:r>
              <a:rPr lang="de-DE" sz="1600" dirty="0" smtClean="0"/>
              <a:t> &lt;</a:t>
            </a:r>
            <a:r>
              <a:rPr lang="de-DE" sz="1600" i="1" dirty="0" err="1" smtClean="0"/>
              <a:t>N</a:t>
            </a:r>
            <a:r>
              <a:rPr lang="de-DE" sz="1600" baseline="-25000" dirty="0" err="1" smtClean="0"/>
              <a:t>coll</a:t>
            </a:r>
            <a:r>
              <a:rPr lang="de-DE" sz="1600" dirty="0" smtClean="0"/>
              <a:t>&gt; </a:t>
            </a:r>
            <a:r>
              <a:rPr lang="de-DE" sz="1600" dirty="0" err="1" smtClean="0"/>
              <a:t>scaling</a:t>
            </a:r>
            <a:r>
              <a:rPr lang="de-DE" sz="1600" dirty="0" smtClean="0"/>
              <a:t>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err="1" smtClean="0"/>
              <a:t>Compatible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with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i="1" dirty="0" err="1" smtClean="0">
                <a:solidFill>
                  <a:srgbClr val="0000FF"/>
                </a:solidFill>
              </a:rPr>
              <a:t>R</a:t>
            </a:r>
            <a:r>
              <a:rPr lang="de-DE" sz="1600" baseline="-25000" dirty="0" err="1" smtClean="0">
                <a:solidFill>
                  <a:srgbClr val="0000FF"/>
                </a:solidFill>
              </a:rPr>
              <a:t>pPb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cocktails</a:t>
            </a:r>
            <a:endParaRPr lang="de-DE" sz="1600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sz="1600" dirty="0" err="1" smtClean="0"/>
              <a:t>Compatible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with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i="1" dirty="0" err="1" smtClean="0">
                <a:solidFill>
                  <a:srgbClr val="0000FF"/>
                </a:solidFill>
              </a:rPr>
              <a:t>R</a:t>
            </a:r>
            <a:r>
              <a:rPr lang="de-DE" sz="1600" baseline="-25000" dirty="0" err="1" smtClean="0">
                <a:solidFill>
                  <a:srgbClr val="0000FF"/>
                </a:solidFill>
              </a:rPr>
              <a:t>pPb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single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electrons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from</a:t>
            </a:r>
            <a:r>
              <a:rPr lang="de-DE" sz="1600" dirty="0" smtClean="0">
                <a:solidFill>
                  <a:srgbClr val="0000FF"/>
                </a:solidFill>
              </a:rPr>
              <a:t> heavy </a:t>
            </a:r>
            <a:r>
              <a:rPr lang="de-DE" sz="1600" dirty="0" err="1" smtClean="0">
                <a:solidFill>
                  <a:srgbClr val="0000FF"/>
                </a:solidFill>
              </a:rPr>
              <a:t>flavours</a:t>
            </a:r>
            <a:endParaRPr lang="de-DE" sz="1600" dirty="0">
              <a:solidFill>
                <a:srgbClr val="0000FF"/>
              </a:solidFill>
            </a:endParaRPr>
          </a:p>
        </p:txBody>
      </p:sp>
      <p:pic>
        <p:nvPicPr>
          <p:cNvPr id="11" name="Bild 10" descr="RpPb-HFE-ALIC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89" y="798634"/>
            <a:ext cx="3531560" cy="2908710"/>
          </a:xfrm>
          <a:prstGeom prst="rect">
            <a:avLst/>
          </a:prstGeom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5621825" y="878588"/>
            <a:ext cx="1663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S</a:t>
            </a:r>
            <a:r>
              <a:rPr lang="de-DE" sz="1100" dirty="0" smtClean="0">
                <a:solidFill>
                  <a:srgbClr val="000000"/>
                </a:solidFill>
              </a:rPr>
              <a:t>. Scheid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53714" y="649921"/>
            <a:ext cx="1539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ALICE arXiv:1910.14399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60037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Quark-</a:t>
            </a:r>
            <a:r>
              <a:rPr lang="de-DE" dirty="0" err="1" smtClean="0"/>
              <a:t>Gluon</a:t>
            </a:r>
            <a:r>
              <a:rPr lang="de-DE" dirty="0" smtClean="0"/>
              <a:t> Plasma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4624803" y="1675506"/>
            <a:ext cx="4143276" cy="168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de-DE" sz="1600" dirty="0" err="1"/>
              <a:t>What</a:t>
            </a:r>
            <a:r>
              <a:rPr lang="de-DE" sz="1600" dirty="0"/>
              <a:t> is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>
                <a:solidFill>
                  <a:srgbClr val="0000FF"/>
                </a:solidFill>
              </a:rPr>
              <a:t>initial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temperature</a:t>
            </a:r>
            <a:r>
              <a:rPr lang="de-DE" sz="1600" dirty="0" smtClean="0">
                <a:solidFill>
                  <a:srgbClr val="0000FF"/>
                </a:solidFill>
              </a:rPr>
              <a:t>?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What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>
                <a:solidFill>
                  <a:srgbClr val="000000"/>
                </a:solidFill>
              </a:rPr>
              <a:t>is </a:t>
            </a:r>
            <a:r>
              <a:rPr lang="de-DE" sz="1600" dirty="0" err="1">
                <a:solidFill>
                  <a:srgbClr val="000000"/>
                </a:solidFill>
              </a:rPr>
              <a:t>the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equation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of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state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of</a:t>
            </a:r>
            <a:r>
              <a:rPr lang="de-DE" sz="1600" dirty="0">
                <a:solidFill>
                  <a:srgbClr val="000000"/>
                </a:solidFill>
              </a:rPr>
              <a:t> QGP</a:t>
            </a:r>
            <a:r>
              <a:rPr lang="de-DE" sz="1600" dirty="0" smtClean="0">
                <a:solidFill>
                  <a:srgbClr val="000000"/>
                </a:solidFill>
              </a:rPr>
              <a:t>?</a:t>
            </a:r>
            <a:endParaRPr lang="de-DE" sz="16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What</a:t>
            </a:r>
            <a:r>
              <a:rPr lang="de-DE" sz="1600" dirty="0" smtClean="0">
                <a:solidFill>
                  <a:srgbClr val="000000"/>
                </a:solidFill>
              </a:rPr>
              <a:t> is </a:t>
            </a:r>
            <a:r>
              <a:rPr lang="de-DE" sz="1600" dirty="0" err="1" smtClean="0">
                <a:solidFill>
                  <a:srgbClr val="000000"/>
                </a:solidFill>
              </a:rPr>
              <a:t>the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order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phase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transition</a:t>
            </a:r>
            <a:r>
              <a:rPr lang="de-DE" sz="1600" dirty="0" smtClean="0">
                <a:solidFill>
                  <a:srgbClr val="000000"/>
                </a:solidFill>
              </a:rPr>
              <a:t>?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de-DE" sz="1600" dirty="0" smtClean="0">
                <a:solidFill>
                  <a:srgbClr val="000000"/>
                </a:solidFill>
              </a:rPr>
              <a:t>Is </a:t>
            </a:r>
            <a:r>
              <a:rPr lang="de-DE" sz="1600" dirty="0" err="1" smtClean="0">
                <a:solidFill>
                  <a:srgbClr val="000000"/>
                </a:solidFill>
              </a:rPr>
              <a:t>there</a:t>
            </a:r>
            <a:r>
              <a:rPr lang="de-DE" sz="1600" dirty="0" smtClean="0">
                <a:solidFill>
                  <a:srgbClr val="000000"/>
                </a:solidFill>
              </a:rPr>
              <a:t> a </a:t>
            </a:r>
            <a:r>
              <a:rPr lang="de-DE" sz="1600" dirty="0" err="1" smtClean="0">
                <a:solidFill>
                  <a:srgbClr val="0000FF"/>
                </a:solidFill>
              </a:rPr>
              <a:t>critical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point</a:t>
            </a:r>
            <a:r>
              <a:rPr lang="de-DE" sz="1600" dirty="0" smtClean="0">
                <a:solidFill>
                  <a:srgbClr val="000000"/>
                </a:solidFill>
              </a:rPr>
              <a:t>?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de-DE" sz="1600" dirty="0" err="1">
                <a:solidFill>
                  <a:srgbClr val="000000"/>
                </a:solidFill>
              </a:rPr>
              <a:t>How</a:t>
            </a:r>
            <a:r>
              <a:rPr lang="de-DE" sz="1600" dirty="0">
                <a:solidFill>
                  <a:srgbClr val="000000"/>
                </a:solidFill>
              </a:rPr>
              <a:t> is </a:t>
            </a:r>
            <a:r>
              <a:rPr lang="de-DE" sz="1600" dirty="0" err="1">
                <a:solidFill>
                  <a:srgbClr val="0000FF"/>
                </a:solidFill>
              </a:rPr>
              <a:t>chiral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symmetry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restored</a:t>
            </a:r>
            <a:r>
              <a:rPr lang="de-DE" sz="1600" dirty="0" smtClean="0">
                <a:solidFill>
                  <a:srgbClr val="000000"/>
                </a:solidFill>
              </a:rPr>
              <a:t>?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24803" y="4111808"/>
            <a:ext cx="420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...</a:t>
            </a:r>
            <a:r>
              <a:rPr lang="de-DE" dirty="0" err="1" smtClean="0"/>
              <a:t>need</a:t>
            </a:r>
            <a:r>
              <a:rPr lang="de-DE" dirty="0" smtClean="0"/>
              <a:t> a probe </a:t>
            </a:r>
            <a:r>
              <a:rPr lang="de-DE" dirty="0" err="1" smtClean="0"/>
              <a:t>that</a:t>
            </a:r>
            <a:r>
              <a:rPr lang="de-DE" dirty="0" smtClean="0"/>
              <a:t> is </a:t>
            </a:r>
            <a:r>
              <a:rPr lang="de-DE" dirty="0" smtClean="0">
                <a:solidFill>
                  <a:srgbClr val="0000FF"/>
                </a:solidFill>
              </a:rPr>
              <a:t>soft</a:t>
            </a:r>
            <a:r>
              <a:rPr lang="de-DE" dirty="0" smtClean="0"/>
              <a:t> </a:t>
            </a:r>
            <a:r>
              <a:rPr lang="de-DE" i="1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penetrating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grpSp>
        <p:nvGrpSpPr>
          <p:cNvPr id="10" name="Gruppierung 9"/>
          <p:cNvGrpSpPr/>
          <p:nvPr/>
        </p:nvGrpSpPr>
        <p:grpSpPr>
          <a:xfrm>
            <a:off x="197151" y="1232968"/>
            <a:ext cx="4309117" cy="3073837"/>
            <a:chOff x="197151" y="1232968"/>
            <a:chExt cx="4309117" cy="3073837"/>
          </a:xfrm>
        </p:grpSpPr>
        <p:pic>
          <p:nvPicPr>
            <p:cNvPr id="11" name="Bild 10" descr="300px-QCDphasediagr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151" y="1232968"/>
              <a:ext cx="4309117" cy="3073837"/>
            </a:xfrm>
            <a:prstGeom prst="rect">
              <a:avLst/>
            </a:prstGeom>
          </p:spPr>
        </p:pic>
        <p:cxnSp>
          <p:nvCxnSpPr>
            <p:cNvPr id="12" name="Gerade Verbindung 11"/>
            <p:cNvCxnSpPr/>
            <p:nvPr/>
          </p:nvCxnSpPr>
          <p:spPr>
            <a:xfrm>
              <a:off x="534177" y="2227757"/>
              <a:ext cx="453546" cy="20161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461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Pb-Pb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2015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Bild 4" descr="2018-09-28-001_binary_scal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804" y="1343739"/>
            <a:ext cx="3024959" cy="29335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19355" y="7871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704645" y="803490"/>
            <a:ext cx="63017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Indication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low-mass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enhancement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around</a:t>
            </a:r>
            <a:r>
              <a:rPr lang="de-DE" sz="1600" dirty="0" smtClean="0"/>
              <a:t> 0.5 </a:t>
            </a:r>
            <a:r>
              <a:rPr lang="de-DE" sz="1600" dirty="0" err="1" smtClean="0"/>
              <a:t>GeV</a:t>
            </a:r>
            <a:r>
              <a:rPr lang="de-DE" sz="1600" dirty="0" smtClean="0"/>
              <a:t>/</a:t>
            </a:r>
            <a:r>
              <a:rPr lang="de-DE" sz="1600" i="1" dirty="0" smtClean="0"/>
              <a:t>c</a:t>
            </a:r>
            <a:endParaRPr lang="de-DE" sz="1600" dirty="0" smtClean="0"/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Consistent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hadronic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many</a:t>
            </a:r>
            <a:r>
              <a:rPr lang="de-DE" sz="1600" dirty="0" smtClean="0">
                <a:solidFill>
                  <a:srgbClr val="0000FF"/>
                </a:solidFill>
              </a:rPr>
              <a:t>-body </a:t>
            </a:r>
            <a:r>
              <a:rPr lang="de-DE" sz="1600" dirty="0" err="1" smtClean="0">
                <a:solidFill>
                  <a:srgbClr val="0000FF"/>
                </a:solidFill>
              </a:rPr>
              <a:t>model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and</a:t>
            </a:r>
            <a:r>
              <a:rPr lang="de-DE" sz="1600" dirty="0" smtClean="0">
                <a:solidFill>
                  <a:srgbClr val="0000FF"/>
                </a:solidFill>
              </a:rPr>
              <a:t> strong </a:t>
            </a:r>
            <a:r>
              <a:rPr lang="de-DE" sz="1600" dirty="0" err="1" smtClean="0">
                <a:solidFill>
                  <a:srgbClr val="0000FF"/>
                </a:solidFill>
              </a:rPr>
              <a:t>ρ-modification</a:t>
            </a:r>
            <a:r>
              <a:rPr lang="de-DE" sz="1600" dirty="0" smtClean="0">
                <a:solidFill>
                  <a:srgbClr val="0000FF"/>
                </a:solidFill>
              </a:rPr>
              <a:t>  </a:t>
            </a:r>
            <a:endParaRPr lang="de-DE" sz="1600" dirty="0">
              <a:solidFill>
                <a:srgbClr val="0000FF"/>
              </a:solidFill>
            </a:endParaRPr>
          </a:p>
        </p:txBody>
      </p:sp>
      <p:pic>
        <p:nvPicPr>
          <p:cNvPr id="9" name="Bild 8" descr="2018-09-28-005_rapp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381" y="1339102"/>
            <a:ext cx="3029034" cy="2938217"/>
          </a:xfrm>
          <a:prstGeom prst="rect">
            <a:avLst/>
          </a:prstGeom>
        </p:spPr>
      </p:pic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8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6330173" y="205980"/>
            <a:ext cx="2712228" cy="8639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Pb-Pb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2015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Bild 4" descr="2018-09-28-001_binary_scal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804" y="1343739"/>
            <a:ext cx="3024959" cy="29335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19355" y="7871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704645" y="803490"/>
            <a:ext cx="630172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Indication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low-mass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enhancement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around</a:t>
            </a:r>
            <a:r>
              <a:rPr lang="de-DE" sz="1600" dirty="0" smtClean="0"/>
              <a:t> 0.5 </a:t>
            </a:r>
            <a:r>
              <a:rPr lang="de-DE" sz="1600" dirty="0" err="1" smtClean="0"/>
              <a:t>GeV</a:t>
            </a:r>
            <a:r>
              <a:rPr lang="de-DE" sz="1600" dirty="0" smtClean="0"/>
              <a:t>/</a:t>
            </a:r>
            <a:r>
              <a:rPr lang="de-DE" sz="1600" i="1" dirty="0" smtClean="0"/>
              <a:t>c</a:t>
            </a:r>
            <a:endParaRPr lang="de-DE" sz="1600" dirty="0" smtClean="0"/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Consistent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hadronic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many</a:t>
            </a:r>
            <a:r>
              <a:rPr lang="de-DE" sz="1600" dirty="0" smtClean="0">
                <a:solidFill>
                  <a:srgbClr val="0000FF"/>
                </a:solidFill>
              </a:rPr>
              <a:t>-body </a:t>
            </a:r>
            <a:r>
              <a:rPr lang="de-DE" sz="1600" dirty="0" err="1" smtClean="0">
                <a:solidFill>
                  <a:srgbClr val="0000FF"/>
                </a:solidFill>
              </a:rPr>
              <a:t>model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and</a:t>
            </a:r>
            <a:r>
              <a:rPr lang="de-DE" sz="1600" dirty="0" smtClean="0">
                <a:solidFill>
                  <a:srgbClr val="0000FF"/>
                </a:solidFill>
              </a:rPr>
              <a:t> strong </a:t>
            </a:r>
            <a:r>
              <a:rPr lang="de-DE" sz="1600" dirty="0" err="1" smtClean="0">
                <a:solidFill>
                  <a:srgbClr val="0000FF"/>
                </a:solidFill>
              </a:rPr>
              <a:t>ρ-modification</a:t>
            </a:r>
            <a:r>
              <a:rPr lang="de-DE" sz="1600" dirty="0" smtClean="0">
                <a:solidFill>
                  <a:srgbClr val="0000FF"/>
                </a:solidFill>
              </a:rPr>
              <a:t>  </a:t>
            </a:r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r>
              <a:rPr lang="de-DE" sz="1600" i="1" dirty="0" smtClean="0"/>
              <a:t>R</a:t>
            </a:r>
            <a:r>
              <a:rPr lang="de-DE" sz="1600" baseline="-25000" dirty="0" smtClean="0"/>
              <a:t>AA</a:t>
            </a:r>
            <a:r>
              <a:rPr lang="de-DE" sz="1600" dirty="0" smtClean="0"/>
              <a:t> </a:t>
            </a:r>
            <a:r>
              <a:rPr lang="de-DE" sz="1600" dirty="0" err="1" smtClean="0"/>
              <a:t>reveals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suppression</a:t>
            </a:r>
            <a:r>
              <a:rPr lang="de-DE" sz="1600" dirty="0" smtClean="0">
                <a:solidFill>
                  <a:srgbClr val="0000FF"/>
                </a:solidFill>
              </a:rPr>
              <a:t> in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IMR</a:t>
            </a:r>
          </a:p>
        </p:txBody>
      </p:sp>
      <p:pic>
        <p:nvPicPr>
          <p:cNvPr id="10" name="Bild 9" descr="R_AA-5T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53" y="1458453"/>
            <a:ext cx="3643053" cy="282706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6453643" y="1289161"/>
            <a:ext cx="1663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S</a:t>
            </a:r>
            <a:r>
              <a:rPr lang="de-DE" sz="1100" dirty="0" smtClean="0">
                <a:solidFill>
                  <a:srgbClr val="000000"/>
                </a:solidFill>
              </a:rPr>
              <a:t>. Scheid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47390" y="2154616"/>
            <a:ext cx="139012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 smtClean="0">
                <a:latin typeface="Arial"/>
                <a:cs typeface="Arial"/>
              </a:rPr>
              <a:t>(</a:t>
            </a:r>
            <a:r>
              <a:rPr lang="de-DE" sz="800" dirty="0" err="1" smtClean="0">
                <a:latin typeface="Arial"/>
                <a:cs typeface="Arial"/>
              </a:rPr>
              <a:t>with</a:t>
            </a:r>
            <a:r>
              <a:rPr lang="de-DE" sz="800" dirty="0" smtClean="0">
                <a:latin typeface="Arial"/>
                <a:cs typeface="Arial"/>
              </a:rPr>
              <a:t> </a:t>
            </a:r>
            <a:r>
              <a:rPr lang="de-DE" sz="800" dirty="0" err="1" smtClean="0">
                <a:latin typeface="Arial"/>
                <a:cs typeface="Arial"/>
              </a:rPr>
              <a:t>charm</a:t>
            </a:r>
            <a:r>
              <a:rPr lang="de-DE" sz="800" dirty="0" smtClean="0">
                <a:latin typeface="Arial"/>
                <a:cs typeface="Arial"/>
              </a:rPr>
              <a:t> </a:t>
            </a:r>
            <a:r>
              <a:rPr lang="de-DE" sz="800" dirty="0" err="1" smtClean="0">
                <a:latin typeface="Arial"/>
                <a:cs typeface="Arial"/>
              </a:rPr>
              <a:t>from</a:t>
            </a:r>
            <a:r>
              <a:rPr lang="de-DE" sz="800" dirty="0" smtClean="0">
                <a:latin typeface="Arial"/>
                <a:cs typeface="Arial"/>
              </a:rPr>
              <a:t> PYTHIA)</a:t>
            </a:r>
            <a:endParaRPr lang="de-DE" sz="800" dirty="0">
              <a:latin typeface="Arial"/>
              <a:cs typeface="Arial"/>
            </a:endParaRPr>
          </a:p>
        </p:txBody>
      </p:sp>
      <p:graphicFrame>
        <p:nvGraphicFramePr>
          <p:cNvPr id="1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788674"/>
              </p:ext>
            </p:extLst>
          </p:nvPr>
        </p:nvGraphicFramePr>
        <p:xfrm>
          <a:off x="6592888" y="247650"/>
          <a:ext cx="21875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Formel" r:id="rId5" imgW="1651000" imgH="546100" progId="Equation.3">
                  <p:embed/>
                </p:oleObj>
              </mc:Choice>
              <mc:Fallback>
                <p:oleObj name="Formel" r:id="rId5" imgW="16510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888" y="247650"/>
                        <a:ext cx="21875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431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HFE-Pb-Pb-1910.09110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0" t="30758" r="50000" b="48306"/>
          <a:stretch/>
        </p:blipFill>
        <p:spPr>
          <a:xfrm>
            <a:off x="819355" y="1539092"/>
            <a:ext cx="3515127" cy="282706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04645" y="803490"/>
            <a:ext cx="8263801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Indication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low-mass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enhancement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around</a:t>
            </a:r>
            <a:r>
              <a:rPr lang="de-DE" sz="1600" dirty="0" smtClean="0"/>
              <a:t> 0.5 </a:t>
            </a:r>
            <a:r>
              <a:rPr lang="de-DE" sz="1600" dirty="0" err="1" smtClean="0"/>
              <a:t>GeV</a:t>
            </a:r>
            <a:r>
              <a:rPr lang="de-DE" sz="1600" dirty="0" smtClean="0"/>
              <a:t>/</a:t>
            </a:r>
            <a:r>
              <a:rPr lang="de-DE" sz="1600" i="1" dirty="0" smtClean="0"/>
              <a:t>c</a:t>
            </a:r>
            <a:endParaRPr lang="de-DE" sz="1600" dirty="0" smtClean="0"/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Consistent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hadronic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many</a:t>
            </a:r>
            <a:r>
              <a:rPr lang="de-DE" sz="1600" dirty="0" smtClean="0">
                <a:solidFill>
                  <a:srgbClr val="0000FF"/>
                </a:solidFill>
              </a:rPr>
              <a:t>-body </a:t>
            </a:r>
            <a:r>
              <a:rPr lang="de-DE" sz="1600" dirty="0" err="1" smtClean="0">
                <a:solidFill>
                  <a:srgbClr val="0000FF"/>
                </a:solidFill>
              </a:rPr>
              <a:t>model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and</a:t>
            </a:r>
            <a:r>
              <a:rPr lang="de-DE" sz="1600" dirty="0" smtClean="0">
                <a:solidFill>
                  <a:srgbClr val="0000FF"/>
                </a:solidFill>
              </a:rPr>
              <a:t> strong </a:t>
            </a:r>
            <a:r>
              <a:rPr lang="de-DE" sz="1600" dirty="0" err="1" smtClean="0">
                <a:solidFill>
                  <a:srgbClr val="0000FF"/>
                </a:solidFill>
              </a:rPr>
              <a:t>ρ-modification</a:t>
            </a:r>
            <a:r>
              <a:rPr lang="de-DE" sz="1600" dirty="0" smtClean="0">
                <a:solidFill>
                  <a:srgbClr val="0000FF"/>
                </a:solidFill>
              </a:rPr>
              <a:t>  </a:t>
            </a:r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r>
              <a:rPr lang="de-DE" sz="1600" i="1" dirty="0" smtClean="0"/>
              <a:t>R</a:t>
            </a:r>
            <a:r>
              <a:rPr lang="de-DE" sz="1600" baseline="-25000" dirty="0" smtClean="0"/>
              <a:t>AA</a:t>
            </a:r>
            <a:r>
              <a:rPr lang="de-DE" sz="1600" dirty="0" smtClean="0"/>
              <a:t> </a:t>
            </a:r>
            <a:r>
              <a:rPr lang="de-DE" sz="1600" dirty="0" err="1" smtClean="0"/>
              <a:t>reveals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suppression</a:t>
            </a:r>
            <a:r>
              <a:rPr lang="de-DE" sz="1600" dirty="0" smtClean="0">
                <a:solidFill>
                  <a:srgbClr val="0000FF"/>
                </a:solidFill>
              </a:rPr>
              <a:t> in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IMR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Reason</a:t>
            </a:r>
            <a:r>
              <a:rPr lang="de-DE" sz="1600" dirty="0" smtClean="0"/>
              <a:t> </a:t>
            </a:r>
            <a:r>
              <a:rPr lang="de-DE" sz="1600" dirty="0" err="1" smtClean="0"/>
              <a:t>presumably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final-</a:t>
            </a:r>
            <a:r>
              <a:rPr lang="de-DE" sz="1600" dirty="0" err="1" smtClean="0">
                <a:solidFill>
                  <a:srgbClr val="0000FF"/>
                </a:solidFill>
              </a:rPr>
              <a:t>state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suppression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heavy </a:t>
            </a:r>
            <a:r>
              <a:rPr lang="de-DE" sz="1600" dirty="0" err="1" smtClean="0">
                <a:solidFill>
                  <a:srgbClr val="0000FF"/>
                </a:solidFill>
              </a:rPr>
              <a:t>flavors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aka</a:t>
            </a:r>
            <a:r>
              <a:rPr lang="de-DE" sz="1600" dirty="0" smtClean="0"/>
              <a:t> HF </a:t>
            </a:r>
            <a:r>
              <a:rPr lang="de-DE" sz="1600" dirty="0" err="1" smtClean="0"/>
              <a:t>jet</a:t>
            </a:r>
            <a:r>
              <a:rPr lang="de-DE" sz="1600" dirty="0" smtClean="0"/>
              <a:t> </a:t>
            </a:r>
            <a:r>
              <a:rPr lang="de-DE" sz="1600" dirty="0" err="1" smtClean="0"/>
              <a:t>quenching</a:t>
            </a:r>
            <a:r>
              <a:rPr lang="de-DE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Possible</a:t>
            </a:r>
            <a:r>
              <a:rPr lang="de-DE" sz="1600" dirty="0" smtClean="0"/>
              <a:t> thermal </a:t>
            </a:r>
            <a:r>
              <a:rPr lang="de-DE" sz="1600" dirty="0" err="1" smtClean="0"/>
              <a:t>radiation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IMR </a:t>
            </a:r>
            <a:r>
              <a:rPr lang="de-DE" sz="1600" dirty="0" err="1" smtClean="0"/>
              <a:t>requires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more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statistics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and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new</a:t>
            </a:r>
            <a:r>
              <a:rPr lang="de-DE" sz="1600" dirty="0" smtClean="0">
                <a:solidFill>
                  <a:srgbClr val="0000FF"/>
                </a:solidFill>
              </a:rPr>
              <a:t> experimental </a:t>
            </a:r>
            <a:r>
              <a:rPr lang="de-DE" sz="1600" dirty="0" err="1" smtClean="0">
                <a:solidFill>
                  <a:srgbClr val="0000FF"/>
                </a:solidFill>
              </a:rPr>
              <a:t>methods</a:t>
            </a:r>
            <a:endParaRPr lang="de-DE" sz="1600" dirty="0">
              <a:solidFill>
                <a:srgbClr val="0000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Pb-Pb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2015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819355" y="7871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0" name="Bild 9" descr="R_AA-5T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53" y="1458453"/>
            <a:ext cx="3643053" cy="282706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6453643" y="1289161"/>
            <a:ext cx="1663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S</a:t>
            </a:r>
            <a:r>
              <a:rPr lang="de-DE" sz="1100" dirty="0" smtClean="0">
                <a:solidFill>
                  <a:srgbClr val="000000"/>
                </a:solidFill>
              </a:rPr>
              <a:t>. Scheid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012138" y="1357887"/>
            <a:ext cx="15751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ALICE, </a:t>
            </a:r>
            <a:r>
              <a:rPr lang="de-DE" sz="1100" dirty="0" err="1" smtClean="0"/>
              <a:t>arXiv</a:t>
            </a:r>
            <a:r>
              <a:rPr lang="de-DE" sz="1100" dirty="0" smtClean="0"/>
              <a:t>:</a:t>
            </a:r>
            <a:r>
              <a:rPr lang="is-IS" sz="1100" dirty="0" smtClean="0"/>
              <a:t>1910.09110 </a:t>
            </a:r>
            <a:endParaRPr lang="is-IS" sz="1100" dirty="0"/>
          </a:p>
        </p:txBody>
      </p:sp>
      <p:sp>
        <p:nvSpPr>
          <p:cNvPr id="13" name="Textfeld 12"/>
          <p:cNvSpPr txBox="1"/>
          <p:nvPr/>
        </p:nvSpPr>
        <p:spPr>
          <a:xfrm>
            <a:off x="6247390" y="2154616"/>
            <a:ext cx="139012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 smtClean="0">
                <a:latin typeface="Arial"/>
                <a:cs typeface="Arial"/>
              </a:rPr>
              <a:t>(</a:t>
            </a:r>
            <a:r>
              <a:rPr lang="de-DE" sz="800" dirty="0" err="1" smtClean="0">
                <a:latin typeface="Arial"/>
                <a:cs typeface="Arial"/>
              </a:rPr>
              <a:t>with</a:t>
            </a:r>
            <a:r>
              <a:rPr lang="de-DE" sz="800" dirty="0" smtClean="0">
                <a:latin typeface="Arial"/>
                <a:cs typeface="Arial"/>
              </a:rPr>
              <a:t> </a:t>
            </a:r>
            <a:r>
              <a:rPr lang="de-DE" sz="800" dirty="0" err="1" smtClean="0">
                <a:latin typeface="Arial"/>
                <a:cs typeface="Arial"/>
              </a:rPr>
              <a:t>charm</a:t>
            </a:r>
            <a:r>
              <a:rPr lang="de-DE" sz="800" dirty="0" smtClean="0">
                <a:latin typeface="Arial"/>
                <a:cs typeface="Arial"/>
              </a:rPr>
              <a:t> </a:t>
            </a:r>
            <a:r>
              <a:rPr lang="de-DE" sz="800" dirty="0" err="1" smtClean="0">
                <a:latin typeface="Arial"/>
                <a:cs typeface="Arial"/>
              </a:rPr>
              <a:t>from</a:t>
            </a:r>
            <a:r>
              <a:rPr lang="de-DE" sz="800" dirty="0" smtClean="0">
                <a:latin typeface="Arial"/>
                <a:cs typeface="Arial"/>
              </a:rPr>
              <a:t> PYTHIA)</a:t>
            </a:r>
            <a:endParaRPr lang="de-DE" sz="800" dirty="0">
              <a:latin typeface="Arial"/>
              <a:cs typeface="Arial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330173" y="205980"/>
            <a:ext cx="2712228" cy="8639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6261"/>
              </p:ext>
            </p:extLst>
          </p:nvPr>
        </p:nvGraphicFramePr>
        <p:xfrm>
          <a:off x="6592888" y="247650"/>
          <a:ext cx="21875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Formel" r:id="rId5" imgW="1651000" imgH="546100" progId="Equation.3">
                  <p:embed/>
                </p:oleObj>
              </mc:Choice>
              <mc:Fallback>
                <p:oleObj name="Formel" r:id="rId5" imgW="16510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888" y="247650"/>
                        <a:ext cx="21875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434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Topological</a:t>
            </a:r>
            <a:r>
              <a:rPr lang="de-DE" dirty="0" smtClean="0"/>
              <a:t> </a:t>
            </a:r>
            <a:r>
              <a:rPr lang="de-DE" dirty="0" err="1" smtClean="0"/>
              <a:t>separation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dielectron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40" name="Gruppierung 39"/>
          <p:cNvGrpSpPr/>
          <p:nvPr/>
        </p:nvGrpSpPr>
        <p:grpSpPr>
          <a:xfrm>
            <a:off x="837578" y="1339166"/>
            <a:ext cx="3042457" cy="2525813"/>
            <a:chOff x="837578" y="1339166"/>
            <a:chExt cx="3042457" cy="2525813"/>
          </a:xfrm>
        </p:grpSpPr>
        <p:sp>
          <p:nvSpPr>
            <p:cNvPr id="12" name="Freihandform 11"/>
            <p:cNvSpPr/>
            <p:nvPr/>
          </p:nvSpPr>
          <p:spPr>
            <a:xfrm rot="5760000">
              <a:off x="2418326" y="2520705"/>
              <a:ext cx="422948" cy="478511"/>
            </a:xfrm>
            <a:custGeom>
              <a:avLst/>
              <a:gdLst>
                <a:gd name="connsiteX0" fmla="*/ 50461 w 319588"/>
                <a:gd name="connsiteY0" fmla="*/ 159806 h 353255"/>
                <a:gd name="connsiteX1" fmla="*/ 50461 w 319588"/>
                <a:gd name="connsiteY1" fmla="*/ 159806 h 353255"/>
                <a:gd name="connsiteX2" fmla="*/ 58871 w 319588"/>
                <a:gd name="connsiteY2" fmla="*/ 252325 h 353255"/>
                <a:gd name="connsiteX3" fmla="*/ 84102 w 319588"/>
                <a:gd name="connsiteY3" fmla="*/ 269147 h 353255"/>
                <a:gd name="connsiteX4" fmla="*/ 117743 w 319588"/>
                <a:gd name="connsiteY4" fmla="*/ 277558 h 353255"/>
                <a:gd name="connsiteX5" fmla="*/ 142973 w 319588"/>
                <a:gd name="connsiteY5" fmla="*/ 285969 h 353255"/>
                <a:gd name="connsiteX6" fmla="*/ 151383 w 319588"/>
                <a:gd name="connsiteY6" fmla="*/ 311201 h 353255"/>
                <a:gd name="connsiteX7" fmla="*/ 168204 w 319588"/>
                <a:gd name="connsiteY7" fmla="*/ 328023 h 353255"/>
                <a:gd name="connsiteX8" fmla="*/ 218665 w 319588"/>
                <a:gd name="connsiteY8" fmla="*/ 353255 h 353255"/>
                <a:gd name="connsiteX9" fmla="*/ 260716 w 319588"/>
                <a:gd name="connsiteY9" fmla="*/ 344845 h 353255"/>
                <a:gd name="connsiteX10" fmla="*/ 285947 w 319588"/>
                <a:gd name="connsiteY10" fmla="*/ 302790 h 353255"/>
                <a:gd name="connsiteX11" fmla="*/ 311177 w 319588"/>
                <a:gd name="connsiteY11" fmla="*/ 285969 h 353255"/>
                <a:gd name="connsiteX12" fmla="*/ 319588 w 319588"/>
                <a:gd name="connsiteY12" fmla="*/ 260736 h 353255"/>
                <a:gd name="connsiteX13" fmla="*/ 311177 w 319588"/>
                <a:gd name="connsiteY13" fmla="*/ 201860 h 353255"/>
                <a:gd name="connsiteX14" fmla="*/ 285947 w 319588"/>
                <a:gd name="connsiteY14" fmla="*/ 185038 h 353255"/>
                <a:gd name="connsiteX15" fmla="*/ 235486 w 319588"/>
                <a:gd name="connsiteY15" fmla="*/ 176627 h 353255"/>
                <a:gd name="connsiteX16" fmla="*/ 201845 w 319588"/>
                <a:gd name="connsiteY16" fmla="*/ 168217 h 353255"/>
                <a:gd name="connsiteX17" fmla="*/ 168204 w 319588"/>
                <a:gd name="connsiteY17" fmla="*/ 84108 h 353255"/>
                <a:gd name="connsiteX18" fmla="*/ 159794 w 319588"/>
                <a:gd name="connsiteY18" fmla="*/ 50465 h 353255"/>
                <a:gd name="connsiteX19" fmla="*/ 151383 w 319588"/>
                <a:gd name="connsiteY19" fmla="*/ 25232 h 353255"/>
                <a:gd name="connsiteX20" fmla="*/ 100922 w 319588"/>
                <a:gd name="connsiteY20" fmla="*/ 8410 h 353255"/>
                <a:gd name="connsiteX21" fmla="*/ 75692 w 319588"/>
                <a:gd name="connsiteY21" fmla="*/ 0 h 353255"/>
                <a:gd name="connsiteX22" fmla="*/ 16820 w 319588"/>
                <a:gd name="connsiteY22" fmla="*/ 25232 h 353255"/>
                <a:gd name="connsiteX23" fmla="*/ 0 w 319588"/>
                <a:gd name="connsiteY23" fmla="*/ 75697 h 353255"/>
                <a:gd name="connsiteX24" fmla="*/ 8410 w 319588"/>
                <a:gd name="connsiteY24" fmla="*/ 117751 h 353255"/>
                <a:gd name="connsiteX25" fmla="*/ 16820 w 319588"/>
                <a:gd name="connsiteY25" fmla="*/ 142984 h 353255"/>
                <a:gd name="connsiteX26" fmla="*/ 42051 w 319588"/>
                <a:gd name="connsiteY26" fmla="*/ 151395 h 353255"/>
                <a:gd name="connsiteX27" fmla="*/ 50461 w 319588"/>
                <a:gd name="connsiteY27" fmla="*/ 159806 h 35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9588" h="353255">
                  <a:moveTo>
                    <a:pt x="50461" y="159806"/>
                  </a:moveTo>
                  <a:lnTo>
                    <a:pt x="50461" y="159806"/>
                  </a:lnTo>
                  <a:cubicBezTo>
                    <a:pt x="53264" y="190646"/>
                    <a:pt x="49765" y="222727"/>
                    <a:pt x="58871" y="252325"/>
                  </a:cubicBezTo>
                  <a:cubicBezTo>
                    <a:pt x="61843" y="261986"/>
                    <a:pt x="74811" y="265165"/>
                    <a:pt x="84102" y="269147"/>
                  </a:cubicBezTo>
                  <a:cubicBezTo>
                    <a:pt x="94726" y="273701"/>
                    <a:pt x="106629" y="274382"/>
                    <a:pt x="117743" y="277558"/>
                  </a:cubicBezTo>
                  <a:cubicBezTo>
                    <a:pt x="126267" y="279994"/>
                    <a:pt x="134563" y="283165"/>
                    <a:pt x="142973" y="285969"/>
                  </a:cubicBezTo>
                  <a:cubicBezTo>
                    <a:pt x="145776" y="294380"/>
                    <a:pt x="146822" y="303599"/>
                    <a:pt x="151383" y="311201"/>
                  </a:cubicBezTo>
                  <a:cubicBezTo>
                    <a:pt x="155463" y="318001"/>
                    <a:pt x="162012" y="323069"/>
                    <a:pt x="168204" y="328023"/>
                  </a:cubicBezTo>
                  <a:cubicBezTo>
                    <a:pt x="191495" y="346658"/>
                    <a:pt x="192015" y="344372"/>
                    <a:pt x="218665" y="353255"/>
                  </a:cubicBezTo>
                  <a:cubicBezTo>
                    <a:pt x="232682" y="350452"/>
                    <a:pt x="247577" y="350476"/>
                    <a:pt x="260716" y="344845"/>
                  </a:cubicBezTo>
                  <a:cubicBezTo>
                    <a:pt x="288547" y="332917"/>
                    <a:pt x="269729" y="323065"/>
                    <a:pt x="285947" y="302790"/>
                  </a:cubicBezTo>
                  <a:cubicBezTo>
                    <a:pt x="292261" y="294897"/>
                    <a:pt x="302767" y="291576"/>
                    <a:pt x="311177" y="285969"/>
                  </a:cubicBezTo>
                  <a:cubicBezTo>
                    <a:pt x="313981" y="277558"/>
                    <a:pt x="319588" y="269602"/>
                    <a:pt x="319588" y="260736"/>
                  </a:cubicBezTo>
                  <a:cubicBezTo>
                    <a:pt x="319588" y="240911"/>
                    <a:pt x="319228" y="219976"/>
                    <a:pt x="311177" y="201860"/>
                  </a:cubicBezTo>
                  <a:cubicBezTo>
                    <a:pt x="307072" y="192623"/>
                    <a:pt x="295536" y="188235"/>
                    <a:pt x="285947" y="185038"/>
                  </a:cubicBezTo>
                  <a:cubicBezTo>
                    <a:pt x="269770" y="179645"/>
                    <a:pt x="252207" y="179971"/>
                    <a:pt x="235486" y="176627"/>
                  </a:cubicBezTo>
                  <a:cubicBezTo>
                    <a:pt x="224152" y="174360"/>
                    <a:pt x="213059" y="171020"/>
                    <a:pt x="201845" y="168217"/>
                  </a:cubicBezTo>
                  <a:cubicBezTo>
                    <a:pt x="168677" y="135047"/>
                    <a:pt x="186947" y="159088"/>
                    <a:pt x="168204" y="84108"/>
                  </a:cubicBezTo>
                  <a:cubicBezTo>
                    <a:pt x="165401" y="72894"/>
                    <a:pt x="163449" y="61431"/>
                    <a:pt x="159794" y="50465"/>
                  </a:cubicBezTo>
                  <a:cubicBezTo>
                    <a:pt x="156990" y="42054"/>
                    <a:pt x="158597" y="30386"/>
                    <a:pt x="151383" y="25232"/>
                  </a:cubicBezTo>
                  <a:cubicBezTo>
                    <a:pt x="136956" y="14926"/>
                    <a:pt x="117742" y="14017"/>
                    <a:pt x="100922" y="8410"/>
                  </a:cubicBezTo>
                  <a:lnTo>
                    <a:pt x="75692" y="0"/>
                  </a:lnTo>
                  <a:cubicBezTo>
                    <a:pt x="63061" y="4210"/>
                    <a:pt x="23750" y="15991"/>
                    <a:pt x="16820" y="25232"/>
                  </a:cubicBezTo>
                  <a:cubicBezTo>
                    <a:pt x="6182" y="39418"/>
                    <a:pt x="0" y="75697"/>
                    <a:pt x="0" y="75697"/>
                  </a:cubicBezTo>
                  <a:cubicBezTo>
                    <a:pt x="2803" y="89715"/>
                    <a:pt x="4943" y="103882"/>
                    <a:pt x="8410" y="117751"/>
                  </a:cubicBezTo>
                  <a:cubicBezTo>
                    <a:pt x="10560" y="126352"/>
                    <a:pt x="10551" y="136715"/>
                    <a:pt x="16820" y="142984"/>
                  </a:cubicBezTo>
                  <a:cubicBezTo>
                    <a:pt x="23088" y="149253"/>
                    <a:pt x="34122" y="147430"/>
                    <a:pt x="42051" y="151395"/>
                  </a:cubicBezTo>
                  <a:cubicBezTo>
                    <a:pt x="45597" y="153168"/>
                    <a:pt x="49059" y="158404"/>
                    <a:pt x="50461" y="1598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70000"/>
                  </a:srgb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50000">
                  <a:srgbClr val="3366FF">
                    <a:alpha val="78000"/>
                  </a:srgbClr>
                </a:gs>
                <a:gs pos="75000">
                  <a:srgbClr val="00FF00"/>
                </a:gs>
              </a:gsLst>
              <a:lin ang="3420000" scaled="0"/>
              <a:tileRect/>
            </a:gradFill>
            <a:ln>
              <a:noFill/>
            </a:ln>
            <a:effectLst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 flipV="1">
              <a:off x="2729875" y="2436065"/>
              <a:ext cx="252306" cy="2102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V="1">
              <a:off x="3000018" y="2096575"/>
              <a:ext cx="167188" cy="30584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>
              <a:off x="3000018" y="2419243"/>
              <a:ext cx="326982" cy="15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V="1">
              <a:off x="3167206" y="1695908"/>
              <a:ext cx="176614" cy="3838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 flipV="1">
              <a:off x="3108336" y="1780017"/>
              <a:ext cx="0" cy="32497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V="1">
              <a:off x="3209256" y="1934163"/>
              <a:ext cx="370049" cy="2186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 flipH="1">
              <a:off x="2162186" y="2806797"/>
              <a:ext cx="327998" cy="1719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 flipH="1">
              <a:off x="1611317" y="2995286"/>
              <a:ext cx="550869" cy="27345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flipH="1">
              <a:off x="1998187" y="2995286"/>
              <a:ext cx="163999" cy="235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flipH="1">
              <a:off x="1742692" y="2959197"/>
              <a:ext cx="4194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flipH="1">
              <a:off x="1081474" y="3268738"/>
              <a:ext cx="508817" cy="2678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flipH="1">
              <a:off x="1464138" y="3310793"/>
              <a:ext cx="163999" cy="35387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 flipH="1" flipV="1">
              <a:off x="1253883" y="3167282"/>
              <a:ext cx="349024" cy="635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 rot="19680000">
              <a:off x="2416104" y="2594688"/>
              <a:ext cx="4199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 smtClean="0"/>
                <a:t>c  c</a:t>
              </a:r>
              <a:endParaRPr lang="de-DE" sz="1100" b="1" dirty="0"/>
            </a:p>
          </p:txBody>
        </p:sp>
        <p:sp>
          <p:nvSpPr>
            <p:cNvPr id="27" name="Textfeld 26"/>
            <p:cNvSpPr txBox="1"/>
            <p:nvPr/>
          </p:nvSpPr>
          <p:spPr>
            <a:xfrm rot="19680000">
              <a:off x="2509639" y="2460288"/>
              <a:ext cx="2616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_</a:t>
              </a:r>
              <a:endParaRPr lang="de-DE" sz="1000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556643" y="2942160"/>
              <a:ext cx="3808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0000FF"/>
                  </a:solidFill>
                </a:rPr>
                <a:t>D</a:t>
              </a:r>
              <a:r>
                <a:rPr lang="de-DE" sz="1400" baseline="30000" dirty="0" smtClean="0">
                  <a:solidFill>
                    <a:srgbClr val="0000FF"/>
                  </a:solidFill>
                </a:rPr>
                <a:t>0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837578" y="3436958"/>
              <a:ext cx="344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K</a:t>
              </a:r>
              <a:r>
                <a:rPr lang="de-DE" sz="1400" baseline="30000" dirty="0" smtClean="0"/>
                <a:t>-</a:t>
              </a:r>
              <a:endParaRPr lang="de-DE" sz="1400" dirty="0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031008" y="2958195"/>
              <a:ext cx="338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solidFill>
                    <a:srgbClr val="FF0000"/>
                  </a:solidFill>
                </a:rPr>
                <a:t>e</a:t>
              </a:r>
              <a:r>
                <a:rPr lang="de-DE" sz="1400" baseline="30000" dirty="0" smtClean="0">
                  <a:solidFill>
                    <a:srgbClr val="FF0000"/>
                  </a:solidFill>
                </a:rPr>
                <a:t>+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518942" y="1719381"/>
              <a:ext cx="310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solidFill>
                    <a:srgbClr val="FF0000"/>
                  </a:solidFill>
                </a:rPr>
                <a:t>e</a:t>
              </a:r>
              <a:r>
                <a:rPr lang="de-DE" sz="1400" baseline="30000" dirty="0" smtClean="0">
                  <a:solidFill>
                    <a:srgbClr val="FF0000"/>
                  </a:solidFill>
                </a:rPr>
                <a:t>-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255511" y="1447695"/>
              <a:ext cx="3743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K</a:t>
              </a:r>
              <a:r>
                <a:rPr lang="de-DE" sz="1400" baseline="30000" dirty="0"/>
                <a:t>+</a:t>
              </a:r>
              <a:endParaRPr lang="de-DE" sz="1400" dirty="0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1351160" y="3557202"/>
              <a:ext cx="3189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Times New Roman"/>
                  <a:cs typeface="Times New Roman"/>
                </a:rPr>
                <a:t>ν</a:t>
              </a:r>
              <a:r>
                <a:rPr lang="de-DE" sz="1400" baseline="-25000" dirty="0" err="1" smtClean="0">
                  <a:latin typeface="Times New Roman"/>
                  <a:cs typeface="Times New Roman"/>
                </a:rPr>
                <a:t>e</a:t>
              </a:r>
              <a:endParaRPr lang="de-DE" sz="1400" dirty="0">
                <a:latin typeface="Times New Roman"/>
                <a:cs typeface="Times New Roman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2898699" y="1493055"/>
              <a:ext cx="3189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Times New Roman"/>
                  <a:cs typeface="Times New Roman"/>
                </a:rPr>
                <a:t>ν</a:t>
              </a:r>
              <a:r>
                <a:rPr lang="de-DE" sz="1400" baseline="-25000" dirty="0" err="1" smtClean="0">
                  <a:latin typeface="Times New Roman"/>
                  <a:cs typeface="Times New Roman"/>
                </a:rPr>
                <a:t>e</a:t>
              </a:r>
              <a:endParaRPr lang="de-DE" sz="1400" dirty="0">
                <a:latin typeface="Times New Roman"/>
                <a:cs typeface="Times New Roman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2782972" y="2068237"/>
              <a:ext cx="3808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0000FF"/>
                  </a:solidFill>
                </a:rPr>
                <a:t>D</a:t>
              </a:r>
              <a:r>
                <a:rPr lang="de-DE" sz="1400" baseline="30000" dirty="0" smtClean="0">
                  <a:solidFill>
                    <a:srgbClr val="0000FF"/>
                  </a:solidFill>
                </a:rPr>
                <a:t>0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971596" y="2892795"/>
              <a:ext cx="420510" cy="48222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Oval 36"/>
            <p:cNvSpPr/>
            <p:nvPr/>
          </p:nvSpPr>
          <p:spPr>
            <a:xfrm>
              <a:off x="3459525" y="1667817"/>
              <a:ext cx="420510" cy="48222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2796898" y="1875286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0000FF"/>
                  </a:solidFill>
                </a:rPr>
                <a:t>_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876602" y="1339166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_</a:t>
              </a:r>
              <a:endParaRPr lang="de-DE" sz="1400" dirty="0"/>
            </a:p>
          </p:txBody>
        </p:sp>
      </p:grpSp>
      <p:sp>
        <p:nvSpPr>
          <p:cNvPr id="41" name="Datumsplatzhalt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42" name="Fußzeilenplatzhalt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1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Topological</a:t>
            </a:r>
            <a:r>
              <a:rPr lang="de-DE" dirty="0" smtClean="0"/>
              <a:t> </a:t>
            </a:r>
            <a:r>
              <a:rPr lang="de-DE" dirty="0" err="1" smtClean="0"/>
              <a:t>separation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dielectron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3" name="Gruppierung 2"/>
          <p:cNvGrpSpPr/>
          <p:nvPr/>
        </p:nvGrpSpPr>
        <p:grpSpPr>
          <a:xfrm>
            <a:off x="837578" y="1339166"/>
            <a:ext cx="3042457" cy="2525813"/>
            <a:chOff x="837578" y="1339166"/>
            <a:chExt cx="3042457" cy="2525813"/>
          </a:xfrm>
        </p:grpSpPr>
        <p:sp>
          <p:nvSpPr>
            <p:cNvPr id="12" name="Freihandform 11"/>
            <p:cNvSpPr/>
            <p:nvPr/>
          </p:nvSpPr>
          <p:spPr>
            <a:xfrm rot="5760000">
              <a:off x="2418326" y="2520705"/>
              <a:ext cx="422948" cy="478511"/>
            </a:xfrm>
            <a:custGeom>
              <a:avLst/>
              <a:gdLst>
                <a:gd name="connsiteX0" fmla="*/ 50461 w 319588"/>
                <a:gd name="connsiteY0" fmla="*/ 159806 h 353255"/>
                <a:gd name="connsiteX1" fmla="*/ 50461 w 319588"/>
                <a:gd name="connsiteY1" fmla="*/ 159806 h 353255"/>
                <a:gd name="connsiteX2" fmla="*/ 58871 w 319588"/>
                <a:gd name="connsiteY2" fmla="*/ 252325 h 353255"/>
                <a:gd name="connsiteX3" fmla="*/ 84102 w 319588"/>
                <a:gd name="connsiteY3" fmla="*/ 269147 h 353255"/>
                <a:gd name="connsiteX4" fmla="*/ 117743 w 319588"/>
                <a:gd name="connsiteY4" fmla="*/ 277558 h 353255"/>
                <a:gd name="connsiteX5" fmla="*/ 142973 w 319588"/>
                <a:gd name="connsiteY5" fmla="*/ 285969 h 353255"/>
                <a:gd name="connsiteX6" fmla="*/ 151383 w 319588"/>
                <a:gd name="connsiteY6" fmla="*/ 311201 h 353255"/>
                <a:gd name="connsiteX7" fmla="*/ 168204 w 319588"/>
                <a:gd name="connsiteY7" fmla="*/ 328023 h 353255"/>
                <a:gd name="connsiteX8" fmla="*/ 218665 w 319588"/>
                <a:gd name="connsiteY8" fmla="*/ 353255 h 353255"/>
                <a:gd name="connsiteX9" fmla="*/ 260716 w 319588"/>
                <a:gd name="connsiteY9" fmla="*/ 344845 h 353255"/>
                <a:gd name="connsiteX10" fmla="*/ 285947 w 319588"/>
                <a:gd name="connsiteY10" fmla="*/ 302790 h 353255"/>
                <a:gd name="connsiteX11" fmla="*/ 311177 w 319588"/>
                <a:gd name="connsiteY11" fmla="*/ 285969 h 353255"/>
                <a:gd name="connsiteX12" fmla="*/ 319588 w 319588"/>
                <a:gd name="connsiteY12" fmla="*/ 260736 h 353255"/>
                <a:gd name="connsiteX13" fmla="*/ 311177 w 319588"/>
                <a:gd name="connsiteY13" fmla="*/ 201860 h 353255"/>
                <a:gd name="connsiteX14" fmla="*/ 285947 w 319588"/>
                <a:gd name="connsiteY14" fmla="*/ 185038 h 353255"/>
                <a:gd name="connsiteX15" fmla="*/ 235486 w 319588"/>
                <a:gd name="connsiteY15" fmla="*/ 176627 h 353255"/>
                <a:gd name="connsiteX16" fmla="*/ 201845 w 319588"/>
                <a:gd name="connsiteY16" fmla="*/ 168217 h 353255"/>
                <a:gd name="connsiteX17" fmla="*/ 168204 w 319588"/>
                <a:gd name="connsiteY17" fmla="*/ 84108 h 353255"/>
                <a:gd name="connsiteX18" fmla="*/ 159794 w 319588"/>
                <a:gd name="connsiteY18" fmla="*/ 50465 h 353255"/>
                <a:gd name="connsiteX19" fmla="*/ 151383 w 319588"/>
                <a:gd name="connsiteY19" fmla="*/ 25232 h 353255"/>
                <a:gd name="connsiteX20" fmla="*/ 100922 w 319588"/>
                <a:gd name="connsiteY20" fmla="*/ 8410 h 353255"/>
                <a:gd name="connsiteX21" fmla="*/ 75692 w 319588"/>
                <a:gd name="connsiteY21" fmla="*/ 0 h 353255"/>
                <a:gd name="connsiteX22" fmla="*/ 16820 w 319588"/>
                <a:gd name="connsiteY22" fmla="*/ 25232 h 353255"/>
                <a:gd name="connsiteX23" fmla="*/ 0 w 319588"/>
                <a:gd name="connsiteY23" fmla="*/ 75697 h 353255"/>
                <a:gd name="connsiteX24" fmla="*/ 8410 w 319588"/>
                <a:gd name="connsiteY24" fmla="*/ 117751 h 353255"/>
                <a:gd name="connsiteX25" fmla="*/ 16820 w 319588"/>
                <a:gd name="connsiteY25" fmla="*/ 142984 h 353255"/>
                <a:gd name="connsiteX26" fmla="*/ 42051 w 319588"/>
                <a:gd name="connsiteY26" fmla="*/ 151395 h 353255"/>
                <a:gd name="connsiteX27" fmla="*/ 50461 w 319588"/>
                <a:gd name="connsiteY27" fmla="*/ 159806 h 35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9588" h="353255">
                  <a:moveTo>
                    <a:pt x="50461" y="159806"/>
                  </a:moveTo>
                  <a:lnTo>
                    <a:pt x="50461" y="159806"/>
                  </a:lnTo>
                  <a:cubicBezTo>
                    <a:pt x="53264" y="190646"/>
                    <a:pt x="49765" y="222727"/>
                    <a:pt x="58871" y="252325"/>
                  </a:cubicBezTo>
                  <a:cubicBezTo>
                    <a:pt x="61843" y="261986"/>
                    <a:pt x="74811" y="265165"/>
                    <a:pt x="84102" y="269147"/>
                  </a:cubicBezTo>
                  <a:cubicBezTo>
                    <a:pt x="94726" y="273701"/>
                    <a:pt x="106629" y="274382"/>
                    <a:pt x="117743" y="277558"/>
                  </a:cubicBezTo>
                  <a:cubicBezTo>
                    <a:pt x="126267" y="279994"/>
                    <a:pt x="134563" y="283165"/>
                    <a:pt x="142973" y="285969"/>
                  </a:cubicBezTo>
                  <a:cubicBezTo>
                    <a:pt x="145776" y="294380"/>
                    <a:pt x="146822" y="303599"/>
                    <a:pt x="151383" y="311201"/>
                  </a:cubicBezTo>
                  <a:cubicBezTo>
                    <a:pt x="155463" y="318001"/>
                    <a:pt x="162012" y="323069"/>
                    <a:pt x="168204" y="328023"/>
                  </a:cubicBezTo>
                  <a:cubicBezTo>
                    <a:pt x="191495" y="346658"/>
                    <a:pt x="192015" y="344372"/>
                    <a:pt x="218665" y="353255"/>
                  </a:cubicBezTo>
                  <a:cubicBezTo>
                    <a:pt x="232682" y="350452"/>
                    <a:pt x="247577" y="350476"/>
                    <a:pt x="260716" y="344845"/>
                  </a:cubicBezTo>
                  <a:cubicBezTo>
                    <a:pt x="288547" y="332917"/>
                    <a:pt x="269729" y="323065"/>
                    <a:pt x="285947" y="302790"/>
                  </a:cubicBezTo>
                  <a:cubicBezTo>
                    <a:pt x="292261" y="294897"/>
                    <a:pt x="302767" y="291576"/>
                    <a:pt x="311177" y="285969"/>
                  </a:cubicBezTo>
                  <a:cubicBezTo>
                    <a:pt x="313981" y="277558"/>
                    <a:pt x="319588" y="269602"/>
                    <a:pt x="319588" y="260736"/>
                  </a:cubicBezTo>
                  <a:cubicBezTo>
                    <a:pt x="319588" y="240911"/>
                    <a:pt x="319228" y="219976"/>
                    <a:pt x="311177" y="201860"/>
                  </a:cubicBezTo>
                  <a:cubicBezTo>
                    <a:pt x="307072" y="192623"/>
                    <a:pt x="295536" y="188235"/>
                    <a:pt x="285947" y="185038"/>
                  </a:cubicBezTo>
                  <a:cubicBezTo>
                    <a:pt x="269770" y="179645"/>
                    <a:pt x="252207" y="179971"/>
                    <a:pt x="235486" y="176627"/>
                  </a:cubicBezTo>
                  <a:cubicBezTo>
                    <a:pt x="224152" y="174360"/>
                    <a:pt x="213059" y="171020"/>
                    <a:pt x="201845" y="168217"/>
                  </a:cubicBezTo>
                  <a:cubicBezTo>
                    <a:pt x="168677" y="135047"/>
                    <a:pt x="186947" y="159088"/>
                    <a:pt x="168204" y="84108"/>
                  </a:cubicBezTo>
                  <a:cubicBezTo>
                    <a:pt x="165401" y="72894"/>
                    <a:pt x="163449" y="61431"/>
                    <a:pt x="159794" y="50465"/>
                  </a:cubicBezTo>
                  <a:cubicBezTo>
                    <a:pt x="156990" y="42054"/>
                    <a:pt x="158597" y="30386"/>
                    <a:pt x="151383" y="25232"/>
                  </a:cubicBezTo>
                  <a:cubicBezTo>
                    <a:pt x="136956" y="14926"/>
                    <a:pt x="117742" y="14017"/>
                    <a:pt x="100922" y="8410"/>
                  </a:cubicBezTo>
                  <a:lnTo>
                    <a:pt x="75692" y="0"/>
                  </a:lnTo>
                  <a:cubicBezTo>
                    <a:pt x="63061" y="4210"/>
                    <a:pt x="23750" y="15991"/>
                    <a:pt x="16820" y="25232"/>
                  </a:cubicBezTo>
                  <a:cubicBezTo>
                    <a:pt x="6182" y="39418"/>
                    <a:pt x="0" y="75697"/>
                    <a:pt x="0" y="75697"/>
                  </a:cubicBezTo>
                  <a:cubicBezTo>
                    <a:pt x="2803" y="89715"/>
                    <a:pt x="4943" y="103882"/>
                    <a:pt x="8410" y="117751"/>
                  </a:cubicBezTo>
                  <a:cubicBezTo>
                    <a:pt x="10560" y="126352"/>
                    <a:pt x="10551" y="136715"/>
                    <a:pt x="16820" y="142984"/>
                  </a:cubicBezTo>
                  <a:cubicBezTo>
                    <a:pt x="23088" y="149253"/>
                    <a:pt x="34122" y="147430"/>
                    <a:pt x="42051" y="151395"/>
                  </a:cubicBezTo>
                  <a:cubicBezTo>
                    <a:pt x="45597" y="153168"/>
                    <a:pt x="49059" y="158404"/>
                    <a:pt x="50461" y="1598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70000"/>
                  </a:srgb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50000">
                  <a:srgbClr val="3366FF">
                    <a:alpha val="78000"/>
                  </a:srgbClr>
                </a:gs>
                <a:gs pos="75000">
                  <a:srgbClr val="00FF00"/>
                </a:gs>
              </a:gsLst>
              <a:lin ang="3420000" scaled="0"/>
              <a:tileRect/>
            </a:gradFill>
            <a:ln>
              <a:noFill/>
            </a:ln>
            <a:effectLst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 flipV="1">
              <a:off x="2729875" y="2436065"/>
              <a:ext cx="252306" cy="2102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V="1">
              <a:off x="3000018" y="2096575"/>
              <a:ext cx="167188" cy="30584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>
              <a:off x="3000018" y="2419243"/>
              <a:ext cx="326982" cy="15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V="1">
              <a:off x="3167206" y="1695908"/>
              <a:ext cx="176614" cy="3838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 flipV="1">
              <a:off x="3108336" y="1780017"/>
              <a:ext cx="0" cy="32497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V="1">
              <a:off x="3209256" y="1934163"/>
              <a:ext cx="370049" cy="2186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 flipH="1">
              <a:off x="2162186" y="2806797"/>
              <a:ext cx="327998" cy="1719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 flipH="1">
              <a:off x="1611317" y="2995286"/>
              <a:ext cx="550869" cy="27345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flipH="1">
              <a:off x="1998187" y="2995286"/>
              <a:ext cx="163999" cy="235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flipH="1">
              <a:off x="1742692" y="2959197"/>
              <a:ext cx="4194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flipH="1">
              <a:off x="1081474" y="3268738"/>
              <a:ext cx="508817" cy="2678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flipH="1">
              <a:off x="1464138" y="3310793"/>
              <a:ext cx="163999" cy="35387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 flipH="1" flipV="1">
              <a:off x="1253883" y="3167282"/>
              <a:ext cx="349024" cy="635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 rot="19680000">
              <a:off x="2416104" y="2594688"/>
              <a:ext cx="4199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 smtClean="0"/>
                <a:t>c  c</a:t>
              </a:r>
              <a:endParaRPr lang="de-DE" sz="1100" b="1" dirty="0"/>
            </a:p>
          </p:txBody>
        </p:sp>
        <p:sp>
          <p:nvSpPr>
            <p:cNvPr id="27" name="Textfeld 26"/>
            <p:cNvSpPr txBox="1"/>
            <p:nvPr/>
          </p:nvSpPr>
          <p:spPr>
            <a:xfrm rot="19680000">
              <a:off x="2509639" y="2460288"/>
              <a:ext cx="2616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_</a:t>
              </a:r>
              <a:endParaRPr lang="de-DE" sz="1000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556643" y="2942160"/>
              <a:ext cx="3808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0000FF"/>
                  </a:solidFill>
                </a:rPr>
                <a:t>D</a:t>
              </a:r>
              <a:r>
                <a:rPr lang="de-DE" sz="1400" baseline="30000" dirty="0" smtClean="0">
                  <a:solidFill>
                    <a:srgbClr val="0000FF"/>
                  </a:solidFill>
                </a:rPr>
                <a:t>0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837578" y="3436958"/>
              <a:ext cx="344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K</a:t>
              </a:r>
              <a:r>
                <a:rPr lang="de-DE" sz="1400" baseline="30000" dirty="0" smtClean="0"/>
                <a:t>-</a:t>
              </a:r>
              <a:endParaRPr lang="de-DE" sz="1400" dirty="0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031008" y="2958195"/>
              <a:ext cx="338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solidFill>
                    <a:srgbClr val="FF0000"/>
                  </a:solidFill>
                </a:rPr>
                <a:t>e</a:t>
              </a:r>
              <a:r>
                <a:rPr lang="de-DE" sz="1400" baseline="30000" dirty="0" smtClean="0">
                  <a:solidFill>
                    <a:srgbClr val="FF0000"/>
                  </a:solidFill>
                </a:rPr>
                <a:t>+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518942" y="1719381"/>
              <a:ext cx="310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solidFill>
                    <a:srgbClr val="FF0000"/>
                  </a:solidFill>
                </a:rPr>
                <a:t>e</a:t>
              </a:r>
              <a:r>
                <a:rPr lang="de-DE" sz="1400" baseline="30000" dirty="0" smtClean="0">
                  <a:solidFill>
                    <a:srgbClr val="FF0000"/>
                  </a:solidFill>
                </a:rPr>
                <a:t>-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255511" y="1447695"/>
              <a:ext cx="3743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K</a:t>
              </a:r>
              <a:r>
                <a:rPr lang="de-DE" sz="1400" baseline="30000" dirty="0"/>
                <a:t>+</a:t>
              </a:r>
              <a:endParaRPr lang="de-DE" sz="1400" dirty="0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1351160" y="3557202"/>
              <a:ext cx="3189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Times New Roman"/>
                  <a:cs typeface="Times New Roman"/>
                </a:rPr>
                <a:t>ν</a:t>
              </a:r>
              <a:r>
                <a:rPr lang="de-DE" sz="1400" baseline="-25000" dirty="0" err="1" smtClean="0">
                  <a:latin typeface="Times New Roman"/>
                  <a:cs typeface="Times New Roman"/>
                </a:rPr>
                <a:t>e</a:t>
              </a:r>
              <a:endParaRPr lang="de-DE" sz="1400" dirty="0">
                <a:latin typeface="Times New Roman"/>
                <a:cs typeface="Times New Roman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2898699" y="1493055"/>
              <a:ext cx="3189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Times New Roman"/>
                  <a:cs typeface="Times New Roman"/>
                </a:rPr>
                <a:t>ν</a:t>
              </a:r>
              <a:r>
                <a:rPr lang="de-DE" sz="1400" baseline="-25000" dirty="0" err="1" smtClean="0">
                  <a:latin typeface="Times New Roman"/>
                  <a:cs typeface="Times New Roman"/>
                </a:rPr>
                <a:t>e</a:t>
              </a:r>
              <a:endParaRPr lang="de-DE" sz="1400" dirty="0">
                <a:latin typeface="Times New Roman"/>
                <a:cs typeface="Times New Roman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2782972" y="2068237"/>
              <a:ext cx="3808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0000FF"/>
                  </a:solidFill>
                </a:rPr>
                <a:t>D</a:t>
              </a:r>
              <a:r>
                <a:rPr lang="de-DE" sz="1400" baseline="30000" dirty="0" smtClean="0">
                  <a:solidFill>
                    <a:srgbClr val="0000FF"/>
                  </a:solidFill>
                </a:rPr>
                <a:t>0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971596" y="2892795"/>
              <a:ext cx="420510" cy="48222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Oval 36"/>
            <p:cNvSpPr/>
            <p:nvPr/>
          </p:nvSpPr>
          <p:spPr>
            <a:xfrm>
              <a:off x="3459525" y="1667817"/>
              <a:ext cx="420510" cy="48222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2796898" y="1875286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0000FF"/>
                  </a:solidFill>
                </a:rPr>
                <a:t>_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876602" y="1339166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_</a:t>
              </a:r>
              <a:endParaRPr lang="de-DE" sz="1400" dirty="0"/>
            </a:p>
          </p:txBody>
        </p:sp>
        <p:cxnSp>
          <p:nvCxnSpPr>
            <p:cNvPr id="7" name="Gerade Verbindung 6"/>
            <p:cNvCxnSpPr/>
            <p:nvPr/>
          </p:nvCxnSpPr>
          <p:spPr>
            <a:xfrm flipV="1">
              <a:off x="2233673" y="2152847"/>
              <a:ext cx="975583" cy="562559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/>
            <p:cNvCxnSpPr/>
            <p:nvPr/>
          </p:nvCxnSpPr>
          <p:spPr>
            <a:xfrm>
              <a:off x="1683811" y="3257024"/>
              <a:ext cx="1046062" cy="17993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>
              <a:cxnSpLocks noChangeAspect="1"/>
            </p:cNvCxnSpPr>
            <p:nvPr/>
          </p:nvCxnSpPr>
          <p:spPr>
            <a:xfrm flipH="1" flipV="1">
              <a:off x="2498592" y="2566181"/>
              <a:ext cx="89258" cy="149224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>
              <a:cxnSpLocks/>
            </p:cNvCxnSpPr>
            <p:nvPr/>
          </p:nvCxnSpPr>
          <p:spPr>
            <a:xfrm flipV="1">
              <a:off x="2464274" y="2757119"/>
              <a:ext cx="123576" cy="679839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2461150" y="2983329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DCA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0" name="Bild 39" descr="DCAplot-3054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557" y="902273"/>
            <a:ext cx="3727942" cy="3596444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6266248" y="754356"/>
            <a:ext cx="18261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  <a:latin typeface="Calibri"/>
                <a:cs typeface="Calibri"/>
              </a:rPr>
              <a:t>ALICE, JHEP 1809 (2018) 064 </a:t>
            </a:r>
            <a:endParaRPr lang="de-DE" sz="11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14324"/>
              </p:ext>
            </p:extLst>
          </p:nvPr>
        </p:nvGraphicFramePr>
        <p:xfrm>
          <a:off x="2104787" y="3614856"/>
          <a:ext cx="1651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Formel" r:id="rId4" imgW="1651000" imgH="482600" progId="Equation.3">
                  <p:embed/>
                </p:oleObj>
              </mc:Choice>
              <mc:Fallback>
                <p:oleObj name="Formel" r:id="rId4" imgW="1651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4787" y="3614856"/>
                        <a:ext cx="16510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feld 42"/>
          <p:cNvSpPr txBox="1"/>
          <p:nvPr/>
        </p:nvSpPr>
        <p:spPr>
          <a:xfrm>
            <a:off x="131851" y="4143517"/>
            <a:ext cx="8506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 smtClean="0">
                <a:solidFill>
                  <a:srgbClr val="141313"/>
                </a:solidFill>
                <a:latin typeface="Calibri"/>
                <a:cs typeface="Calibri"/>
                <a:sym typeface="Wingdings"/>
              </a:rPr>
              <a:t>DCA</a:t>
            </a:r>
            <a:r>
              <a:rPr lang="de-DE" sz="1600" baseline="-25000" dirty="0" err="1" smtClean="0">
                <a:solidFill>
                  <a:srgbClr val="141313"/>
                </a:solidFill>
                <a:latin typeface="Calibri"/>
                <a:cs typeface="Calibri"/>
                <a:sym typeface="Wingdings"/>
              </a:rPr>
              <a:t>ee</a:t>
            </a:r>
            <a:r>
              <a:rPr lang="de-DE" sz="1600" dirty="0" smtClean="0">
                <a:solidFill>
                  <a:srgbClr val="141313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141313"/>
                </a:solidFill>
                <a:latin typeface="Calibri"/>
                <a:cs typeface="Calibri"/>
              </a:rPr>
              <a:t>allows</a:t>
            </a:r>
            <a:r>
              <a:rPr lang="de-DE" sz="1600" dirty="0" smtClean="0">
                <a:solidFill>
                  <a:srgbClr val="141313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141313"/>
                </a:solidFill>
                <a:latin typeface="Calibri"/>
                <a:cs typeface="Calibri"/>
              </a:rPr>
              <a:t>to</a:t>
            </a:r>
            <a:r>
              <a:rPr lang="de-DE" sz="1600" dirty="0" smtClean="0">
                <a:solidFill>
                  <a:srgbClr val="141313"/>
                </a:solidFill>
                <a:latin typeface="Calibri"/>
                <a:cs typeface="Calibri"/>
              </a:rPr>
              <a:t> 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separate prompt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from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delayed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dielectron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</a:rPr>
              <a:t>sources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:</a:t>
            </a:r>
            <a:endParaRPr lang="de-DE" sz="16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3027341" y="3027264"/>
            <a:ext cx="1816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 smtClean="0"/>
              <a:t>NA60</a:t>
            </a:r>
          </a:p>
          <a:p>
            <a:r>
              <a:rPr lang="de-DE" sz="1200" i="1" dirty="0" err="1" smtClean="0"/>
              <a:t>Eur.Phys.J</a:t>
            </a:r>
            <a:r>
              <a:rPr lang="de-DE" sz="1200" i="1" dirty="0" smtClean="0"/>
              <a:t>. C59 (2009)</a:t>
            </a:r>
            <a:endParaRPr lang="de-DE" sz="1200" i="1" dirty="0"/>
          </a:p>
        </p:txBody>
      </p:sp>
      <p:sp>
        <p:nvSpPr>
          <p:cNvPr id="45" name="Textfeld 44"/>
          <p:cNvSpPr txBox="1"/>
          <p:nvPr/>
        </p:nvSpPr>
        <p:spPr>
          <a:xfrm>
            <a:off x="872997" y="4536365"/>
            <a:ext cx="5160174" cy="4001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i="1" dirty="0" err="1" smtClean="0">
                <a:latin typeface="Calibri"/>
                <a:cs typeface="Calibri"/>
              </a:rPr>
              <a:t>DCA</a:t>
            </a:r>
            <a:r>
              <a:rPr lang="de-DE" sz="2000" baseline="-25000" dirty="0" err="1" smtClean="0">
                <a:latin typeface="Calibri"/>
                <a:cs typeface="Calibri"/>
              </a:rPr>
              <a:t>ee</a:t>
            </a:r>
            <a:r>
              <a:rPr lang="de-DE" sz="2000" dirty="0" smtClean="0">
                <a:latin typeface="Calibri"/>
                <a:cs typeface="Calibri"/>
              </a:rPr>
              <a:t>(</a:t>
            </a:r>
            <a:r>
              <a:rPr lang="de-DE" sz="2000" dirty="0" smtClean="0">
                <a:solidFill>
                  <a:srgbClr val="0000FF"/>
                </a:solidFill>
                <a:latin typeface="Calibri"/>
                <a:cs typeface="Calibri"/>
              </a:rPr>
              <a:t>prompt</a:t>
            </a:r>
            <a:r>
              <a:rPr lang="de-DE" sz="2000" dirty="0" smtClean="0">
                <a:latin typeface="Calibri"/>
                <a:cs typeface="Calibri"/>
              </a:rPr>
              <a:t>) &lt; </a:t>
            </a:r>
            <a:r>
              <a:rPr lang="de-DE" sz="2000" i="1" dirty="0" err="1" smtClean="0">
                <a:latin typeface="Calibri"/>
                <a:cs typeface="Calibri"/>
              </a:rPr>
              <a:t>DCA</a:t>
            </a:r>
            <a:r>
              <a:rPr lang="de-DE" sz="2000" baseline="-25000" dirty="0" err="1" smtClean="0">
                <a:latin typeface="Calibri"/>
                <a:cs typeface="Calibri"/>
              </a:rPr>
              <a:t>ee</a:t>
            </a:r>
            <a:r>
              <a:rPr lang="de-DE" sz="2000" dirty="0" smtClean="0">
                <a:latin typeface="Calibri"/>
                <a:cs typeface="Calibri"/>
              </a:rPr>
              <a:t>(</a:t>
            </a:r>
            <a:r>
              <a:rPr lang="de-DE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charm</a:t>
            </a:r>
            <a:r>
              <a:rPr lang="de-DE" sz="2000" dirty="0" smtClean="0">
                <a:latin typeface="Calibri"/>
                <a:cs typeface="Calibri"/>
              </a:rPr>
              <a:t>) &lt; </a:t>
            </a:r>
            <a:r>
              <a:rPr lang="de-DE" sz="2000" i="1" dirty="0" err="1" smtClean="0">
                <a:latin typeface="Calibri"/>
                <a:cs typeface="Calibri"/>
              </a:rPr>
              <a:t>DCA</a:t>
            </a:r>
            <a:r>
              <a:rPr lang="de-DE" sz="2000" baseline="-25000" dirty="0" err="1" smtClean="0">
                <a:latin typeface="Calibri"/>
                <a:cs typeface="Calibri"/>
              </a:rPr>
              <a:t>ee</a:t>
            </a:r>
            <a:r>
              <a:rPr lang="de-DE" sz="2000" dirty="0" smtClean="0">
                <a:latin typeface="Calibri"/>
                <a:cs typeface="Calibri"/>
              </a:rPr>
              <a:t>(</a:t>
            </a:r>
            <a:r>
              <a:rPr lang="de-DE" sz="2000" dirty="0" err="1" smtClean="0">
                <a:solidFill>
                  <a:srgbClr val="CC66FF"/>
                </a:solidFill>
                <a:latin typeface="Calibri"/>
                <a:cs typeface="Calibri"/>
              </a:rPr>
              <a:t>beauty</a:t>
            </a:r>
            <a:r>
              <a:rPr lang="de-DE" sz="2000" dirty="0" smtClean="0">
                <a:latin typeface="Calibri"/>
                <a:cs typeface="Calibri"/>
              </a:rPr>
              <a:t>)</a:t>
            </a:r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5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Topological</a:t>
            </a:r>
            <a:r>
              <a:rPr lang="de-DE" dirty="0" smtClean="0"/>
              <a:t> </a:t>
            </a:r>
            <a:r>
              <a:rPr lang="de-DE" dirty="0" err="1" smtClean="0"/>
              <a:t>separation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dielectron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3" name="Textfeld 42"/>
          <p:cNvSpPr txBox="1"/>
          <p:nvPr/>
        </p:nvSpPr>
        <p:spPr>
          <a:xfrm>
            <a:off x="131851" y="4143517"/>
            <a:ext cx="850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 smtClean="0">
                <a:solidFill>
                  <a:srgbClr val="141313"/>
                </a:solidFill>
                <a:latin typeface="Calibri"/>
                <a:cs typeface="Calibri"/>
                <a:sym typeface="Wingdings"/>
              </a:rPr>
              <a:t>DCA</a:t>
            </a:r>
            <a:r>
              <a:rPr lang="de-DE" baseline="-25000" dirty="0" err="1" smtClean="0">
                <a:solidFill>
                  <a:srgbClr val="141313"/>
                </a:solidFill>
                <a:latin typeface="Calibri"/>
                <a:cs typeface="Calibri"/>
                <a:sym typeface="Wingdings"/>
              </a:rPr>
              <a:t>ee</a:t>
            </a:r>
            <a:r>
              <a:rPr lang="de-DE" dirty="0" smtClean="0">
                <a:solidFill>
                  <a:srgbClr val="141313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solidFill>
                  <a:srgbClr val="141313"/>
                </a:solidFill>
                <a:latin typeface="Calibri"/>
                <a:cs typeface="Calibri"/>
              </a:rPr>
              <a:t>allows</a:t>
            </a:r>
            <a:r>
              <a:rPr lang="de-DE" dirty="0" smtClean="0">
                <a:solidFill>
                  <a:srgbClr val="141313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41313"/>
                </a:solidFill>
                <a:latin typeface="Calibri"/>
                <a:cs typeface="Calibri"/>
              </a:rPr>
              <a:t>to</a:t>
            </a:r>
            <a:r>
              <a:rPr lang="de-DE" dirty="0" smtClean="0">
                <a:solidFill>
                  <a:srgbClr val="141313"/>
                </a:solidFill>
                <a:latin typeface="Calibri"/>
                <a:cs typeface="Calibri"/>
              </a:rPr>
              <a:t> </a:t>
            </a:r>
            <a:r>
              <a:rPr lang="de-DE" b="1" dirty="0" smtClean="0">
                <a:solidFill>
                  <a:srgbClr val="141313"/>
                </a:solidFill>
                <a:latin typeface="Calibri"/>
                <a:cs typeface="Calibri"/>
              </a:rPr>
              <a:t>separate prompt </a:t>
            </a:r>
            <a:r>
              <a:rPr lang="de-DE" b="1" dirty="0" err="1" smtClean="0">
                <a:solidFill>
                  <a:srgbClr val="141313"/>
                </a:solidFill>
                <a:latin typeface="Calibri"/>
                <a:cs typeface="Calibri"/>
              </a:rPr>
              <a:t>from</a:t>
            </a:r>
            <a:r>
              <a:rPr lang="de-DE" b="1" dirty="0" smtClean="0">
                <a:solidFill>
                  <a:srgbClr val="141313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141313"/>
                </a:solidFill>
                <a:latin typeface="Calibri"/>
                <a:cs typeface="Calibri"/>
              </a:rPr>
              <a:t>delayed</a:t>
            </a:r>
            <a:r>
              <a:rPr lang="de-DE" b="1" dirty="0" smtClean="0">
                <a:solidFill>
                  <a:srgbClr val="141313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141313"/>
                </a:solidFill>
                <a:latin typeface="Calibri"/>
                <a:cs typeface="Calibri"/>
              </a:rPr>
              <a:t>dielectron</a:t>
            </a:r>
            <a:r>
              <a:rPr lang="de-DE" b="1" dirty="0" smtClean="0">
                <a:solidFill>
                  <a:srgbClr val="141313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141313"/>
                </a:solidFill>
                <a:latin typeface="Calibri"/>
                <a:cs typeface="Calibri"/>
              </a:rPr>
              <a:t>sources</a:t>
            </a:r>
            <a:r>
              <a:rPr lang="de-DE" dirty="0" smtClean="0">
                <a:solidFill>
                  <a:srgbClr val="141313"/>
                </a:solidFill>
                <a:latin typeface="Calibri"/>
                <a:cs typeface="Calibri"/>
              </a:rPr>
              <a:t>:</a:t>
            </a:r>
            <a:endParaRPr lang="de-DE" dirty="0">
              <a:solidFill>
                <a:srgbClr val="141313"/>
              </a:solidFill>
              <a:latin typeface="Calibri"/>
              <a:cs typeface="Calibri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872997" y="4536365"/>
            <a:ext cx="5160174" cy="4001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i="1" dirty="0" err="1" smtClean="0">
                <a:latin typeface="Calibri"/>
                <a:cs typeface="Calibri"/>
              </a:rPr>
              <a:t>DCA</a:t>
            </a:r>
            <a:r>
              <a:rPr lang="de-DE" sz="2000" baseline="-25000" dirty="0" err="1" smtClean="0">
                <a:latin typeface="Calibri"/>
                <a:cs typeface="Calibri"/>
              </a:rPr>
              <a:t>ee</a:t>
            </a:r>
            <a:r>
              <a:rPr lang="de-DE" sz="2000" dirty="0" smtClean="0">
                <a:latin typeface="Calibri"/>
                <a:cs typeface="Calibri"/>
              </a:rPr>
              <a:t>(</a:t>
            </a:r>
            <a:r>
              <a:rPr lang="de-DE" sz="2000" dirty="0" smtClean="0">
                <a:solidFill>
                  <a:srgbClr val="0000FF"/>
                </a:solidFill>
                <a:latin typeface="Calibri"/>
                <a:cs typeface="Calibri"/>
              </a:rPr>
              <a:t>prompt</a:t>
            </a:r>
            <a:r>
              <a:rPr lang="de-DE" sz="2000" dirty="0" smtClean="0">
                <a:latin typeface="Calibri"/>
                <a:cs typeface="Calibri"/>
              </a:rPr>
              <a:t>) &lt; </a:t>
            </a:r>
            <a:r>
              <a:rPr lang="de-DE" sz="2000" i="1" dirty="0" err="1" smtClean="0">
                <a:latin typeface="Calibri"/>
                <a:cs typeface="Calibri"/>
              </a:rPr>
              <a:t>DCA</a:t>
            </a:r>
            <a:r>
              <a:rPr lang="de-DE" sz="2000" baseline="-25000" dirty="0" err="1" smtClean="0">
                <a:latin typeface="Calibri"/>
                <a:cs typeface="Calibri"/>
              </a:rPr>
              <a:t>ee</a:t>
            </a:r>
            <a:r>
              <a:rPr lang="de-DE" sz="2000" dirty="0" smtClean="0">
                <a:latin typeface="Calibri"/>
                <a:cs typeface="Calibri"/>
              </a:rPr>
              <a:t>(</a:t>
            </a:r>
            <a:r>
              <a:rPr lang="de-DE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charm</a:t>
            </a:r>
            <a:r>
              <a:rPr lang="de-DE" sz="2000" dirty="0" smtClean="0">
                <a:latin typeface="Calibri"/>
                <a:cs typeface="Calibri"/>
              </a:rPr>
              <a:t>) &lt; </a:t>
            </a:r>
            <a:r>
              <a:rPr lang="de-DE" sz="2000" i="1" dirty="0" err="1" smtClean="0">
                <a:latin typeface="Calibri"/>
                <a:cs typeface="Calibri"/>
              </a:rPr>
              <a:t>DCA</a:t>
            </a:r>
            <a:r>
              <a:rPr lang="de-DE" sz="2000" baseline="-25000" dirty="0" err="1" smtClean="0">
                <a:latin typeface="Calibri"/>
                <a:cs typeface="Calibri"/>
              </a:rPr>
              <a:t>ee</a:t>
            </a:r>
            <a:r>
              <a:rPr lang="de-DE" sz="2000" dirty="0" smtClean="0">
                <a:latin typeface="Calibri"/>
                <a:cs typeface="Calibri"/>
              </a:rPr>
              <a:t>(</a:t>
            </a:r>
            <a:r>
              <a:rPr lang="de-DE" sz="2000" dirty="0" err="1" smtClean="0">
                <a:solidFill>
                  <a:srgbClr val="CC66FF"/>
                </a:solidFill>
                <a:latin typeface="Calibri"/>
                <a:cs typeface="Calibri"/>
              </a:rPr>
              <a:t>beauty</a:t>
            </a:r>
            <a:r>
              <a:rPr lang="de-DE" sz="2000" dirty="0" smtClean="0">
                <a:latin typeface="Calibri"/>
                <a:cs typeface="Calibri"/>
              </a:rPr>
              <a:t>)</a:t>
            </a:r>
            <a:endParaRPr lang="de-DE" sz="2000" dirty="0">
              <a:latin typeface="Calibri"/>
              <a:cs typeface="Calibri"/>
            </a:endParaRPr>
          </a:p>
        </p:txBody>
      </p:sp>
      <p:pic>
        <p:nvPicPr>
          <p:cNvPr id="46" name="Bild 45" descr="jpsidca-3059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140" y="947457"/>
            <a:ext cx="3436210" cy="3315002"/>
          </a:xfrm>
          <a:prstGeom prst="rect">
            <a:avLst/>
          </a:prstGeom>
        </p:spPr>
      </p:pic>
      <p:sp>
        <p:nvSpPr>
          <p:cNvPr id="47" name="Rechteck 46"/>
          <p:cNvSpPr/>
          <p:nvPr/>
        </p:nvSpPr>
        <p:spPr>
          <a:xfrm>
            <a:off x="1124981" y="2485939"/>
            <a:ext cx="1253121" cy="185039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feld 48"/>
          <p:cNvSpPr txBox="1"/>
          <p:nvPr/>
        </p:nvSpPr>
        <p:spPr>
          <a:xfrm>
            <a:off x="1545489" y="641625"/>
            <a:ext cx="209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/>
                <a:cs typeface="Calibri"/>
              </a:rPr>
              <a:t>η,ρ,ω,ϕ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mass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region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5802073" y="641625"/>
            <a:ext cx="169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/>
                <a:cs typeface="Calibri"/>
              </a:rPr>
              <a:t>J/</a:t>
            </a:r>
            <a:r>
              <a:rPr lang="de-DE" dirty="0" err="1" smtClean="0">
                <a:latin typeface="Calibri"/>
                <a:cs typeface="Calibri"/>
              </a:rPr>
              <a:t>ψ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mass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region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3837022" y="729566"/>
            <a:ext cx="18261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</a:rPr>
              <a:t>ALICE, JHEP 1809 (2018) 064 </a:t>
            </a:r>
            <a:endParaRPr lang="de-DE" sz="1100" dirty="0">
              <a:solidFill>
                <a:srgbClr val="000000"/>
              </a:solidFill>
            </a:endParaRPr>
          </a:p>
        </p:txBody>
      </p:sp>
      <p:pic>
        <p:nvPicPr>
          <p:cNvPr id="52" name="Bild 51" descr="resonancedca-3056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74" y="940428"/>
            <a:ext cx="3443495" cy="3322031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4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Pb-Pb</a:t>
            </a:r>
            <a:r>
              <a:rPr lang="de-DE" dirty="0" smtClean="0"/>
              <a:t> in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Bild 4" descr="run2955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49" y="737573"/>
            <a:ext cx="6193914" cy="348407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89345" y="4292440"/>
            <a:ext cx="546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/>
                <a:cs typeface="Calibri"/>
              </a:rPr>
              <a:t>Pb-Pb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run</a:t>
            </a:r>
            <a:r>
              <a:rPr lang="de-DE" dirty="0" smtClean="0">
                <a:latin typeface="Calibri"/>
                <a:cs typeface="Calibri"/>
              </a:rPr>
              <a:t> in November 2018 – </a:t>
            </a:r>
          </a:p>
          <a:p>
            <a:r>
              <a:rPr lang="de-DE" dirty="0" smtClean="0">
                <a:latin typeface="Calibri"/>
                <a:cs typeface="Calibri"/>
              </a:rPr>
              <a:t>6-7 </a:t>
            </a:r>
            <a:r>
              <a:rPr lang="de-DE" dirty="0" err="1" smtClean="0">
                <a:latin typeface="Calibri"/>
                <a:cs typeface="Calibri"/>
              </a:rPr>
              <a:t>times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more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statistics</a:t>
            </a:r>
            <a:r>
              <a:rPr lang="de-DE" dirty="0" smtClean="0">
                <a:latin typeface="Calibri"/>
                <a:cs typeface="Calibri"/>
              </a:rPr>
              <a:t> in </a:t>
            </a:r>
            <a:r>
              <a:rPr lang="de-DE" dirty="0" err="1" smtClean="0">
                <a:latin typeface="Calibri"/>
                <a:cs typeface="Calibri"/>
              </a:rPr>
              <a:t>central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collisions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082029" y="486415"/>
            <a:ext cx="1798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</a:rPr>
              <a:t>D. </a:t>
            </a:r>
            <a:r>
              <a:rPr lang="de-DE" sz="1100" dirty="0" err="1" smtClean="0">
                <a:solidFill>
                  <a:srgbClr val="000000"/>
                </a:solidFill>
              </a:rPr>
              <a:t>Sekihata</a:t>
            </a:r>
            <a:r>
              <a:rPr lang="de-DE" sz="1100" dirty="0" smtClean="0">
                <a:solidFill>
                  <a:srgbClr val="000000"/>
                </a:solidFill>
              </a:rPr>
              <a:t>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grpSp>
        <p:nvGrpSpPr>
          <p:cNvPr id="13" name="Gruppierung 12"/>
          <p:cNvGrpSpPr>
            <a:grpSpLocks noChangeAspect="1"/>
          </p:cNvGrpSpPr>
          <p:nvPr/>
        </p:nvGrpSpPr>
        <p:grpSpPr>
          <a:xfrm>
            <a:off x="6429700" y="737573"/>
            <a:ext cx="2683482" cy="4096336"/>
            <a:chOff x="6783042" y="392032"/>
            <a:chExt cx="2127588" cy="3247767"/>
          </a:xfrm>
        </p:grpSpPr>
        <p:pic>
          <p:nvPicPr>
            <p:cNvPr id="3" name="Bild 2" descr="2019-11-03-20191029_Mee_SB_significance_LHC18qr_Cen0_1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9806" y="392032"/>
              <a:ext cx="2060363" cy="2994967"/>
            </a:xfrm>
            <a:prstGeom prst="rect">
              <a:avLst/>
            </a:prstGeom>
          </p:spPr>
        </p:pic>
        <p:pic>
          <p:nvPicPr>
            <p:cNvPr id="11" name="Bild 10" descr="2019-11-03-20191029_Mee_SB_significance_LHC18qr_Cen0_10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0267" y="3376935"/>
              <a:ext cx="2060363" cy="262864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6783042" y="3316455"/>
              <a:ext cx="332600" cy="136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7266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Heavy </a:t>
            </a:r>
            <a:r>
              <a:rPr lang="de-DE" dirty="0" err="1" smtClean="0"/>
              <a:t>ions</a:t>
            </a:r>
            <a:r>
              <a:rPr lang="de-DE" dirty="0"/>
              <a:t> </a:t>
            </a:r>
            <a:r>
              <a:rPr lang="de-DE" dirty="0" smtClean="0"/>
              <a:t>at </a:t>
            </a:r>
            <a:r>
              <a:rPr lang="de-DE" dirty="0" err="1" smtClean="0"/>
              <a:t>the</a:t>
            </a:r>
            <a:r>
              <a:rPr lang="de-DE" dirty="0" smtClean="0"/>
              <a:t> LHC in Run 3 </a:t>
            </a:r>
            <a:r>
              <a:rPr lang="de-DE" dirty="0" err="1" smtClean="0"/>
              <a:t>and</a:t>
            </a:r>
            <a:r>
              <a:rPr lang="de-DE" dirty="0" smtClean="0"/>
              <a:t> 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24" descr="LHC_ROADM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853"/>
            <a:ext cx="9144000" cy="652551"/>
          </a:xfrm>
          <a:prstGeom prst="rect">
            <a:avLst/>
          </a:prstGeom>
        </p:spPr>
      </p:pic>
      <p:sp>
        <p:nvSpPr>
          <p:cNvPr id="6" name="Right Brace 10"/>
          <p:cNvSpPr/>
          <p:nvPr/>
        </p:nvSpPr>
        <p:spPr>
          <a:xfrm rot="5400000">
            <a:off x="1232894" y="382138"/>
            <a:ext cx="131132" cy="2165121"/>
          </a:xfrm>
          <a:prstGeom prst="rightBrace">
            <a:avLst/>
          </a:prstGeom>
          <a:ln w="127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3"/>
          <p:cNvSpPr txBox="1"/>
          <p:nvPr/>
        </p:nvSpPr>
        <p:spPr>
          <a:xfrm>
            <a:off x="471989" y="1500445"/>
            <a:ext cx="1659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Run 2</a:t>
            </a:r>
            <a:r>
              <a:rPr lang="en-US" sz="1200" dirty="0" smtClean="0">
                <a:solidFill>
                  <a:srgbClr val="0000FF"/>
                </a:solidFill>
              </a:rPr>
              <a:t>:   </a:t>
            </a:r>
            <a:r>
              <a:rPr lang="en-US" sz="1200" dirty="0" err="1" smtClean="0">
                <a:solidFill>
                  <a:srgbClr val="0000FF"/>
                </a:solidFill>
                <a:latin typeface="Apple Chancery"/>
                <a:cs typeface="Apple Chancery"/>
              </a:rPr>
              <a:t>L</a:t>
            </a:r>
            <a:r>
              <a:rPr lang="en-US" sz="1200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Pb-Pb</a:t>
            </a:r>
            <a:r>
              <a:rPr lang="en-US" sz="1200" dirty="0" smtClean="0">
                <a:solidFill>
                  <a:srgbClr val="0000FF"/>
                </a:solidFill>
                <a:latin typeface="Calibri"/>
                <a:cs typeface="Calibri"/>
              </a:rPr>
              <a:t> =</a:t>
            </a:r>
            <a:r>
              <a:rPr lang="en-US" sz="1200" dirty="0" smtClean="0">
                <a:solidFill>
                  <a:srgbClr val="0000FF"/>
                </a:solidFill>
              </a:rPr>
              <a:t> 1.0 nb</a:t>
            </a:r>
            <a:r>
              <a:rPr lang="en-US" sz="1200" baseline="30000" dirty="0">
                <a:solidFill>
                  <a:srgbClr val="0000FF"/>
                </a:solidFill>
              </a:rPr>
              <a:t>-1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8" name="Right Brace 15"/>
          <p:cNvSpPr/>
          <p:nvPr/>
        </p:nvSpPr>
        <p:spPr>
          <a:xfrm rot="5400000">
            <a:off x="4506434" y="632849"/>
            <a:ext cx="131132" cy="1663700"/>
          </a:xfrm>
          <a:prstGeom prst="rightBrace">
            <a:avLst/>
          </a:prstGeom>
          <a:ln w="127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6"/>
          <p:cNvSpPr txBox="1"/>
          <p:nvPr/>
        </p:nvSpPr>
        <p:spPr>
          <a:xfrm>
            <a:off x="3745529" y="1500445"/>
            <a:ext cx="1660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Run 3:   </a:t>
            </a:r>
            <a:r>
              <a:rPr lang="en-US" sz="1200" dirty="0" err="1" smtClean="0">
                <a:solidFill>
                  <a:srgbClr val="FF0000"/>
                </a:solidFill>
                <a:latin typeface="Apple Chancery"/>
                <a:cs typeface="Apple Chancery"/>
              </a:rPr>
              <a:t>L</a:t>
            </a:r>
            <a:r>
              <a:rPr lang="en-US" sz="1200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Pb-Pb</a:t>
            </a:r>
            <a:r>
              <a:rPr lang="en-US" sz="1200" dirty="0" smtClean="0">
                <a:solidFill>
                  <a:srgbClr val="FF0000"/>
                </a:solidFill>
                <a:latin typeface="Calibri"/>
                <a:cs typeface="Calibri"/>
              </a:rPr>
              <a:t> =</a:t>
            </a:r>
            <a:r>
              <a:rPr lang="en-US" sz="1200" dirty="0" smtClean="0">
                <a:solidFill>
                  <a:srgbClr val="FF0000"/>
                </a:solidFill>
              </a:rPr>
              <a:t> 6.0 nb</a:t>
            </a:r>
            <a:r>
              <a:rPr lang="en-US" sz="1200" baseline="30000" dirty="0">
                <a:solidFill>
                  <a:srgbClr val="FF0000"/>
                </a:solidFill>
              </a:rPr>
              <a:t>-1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Right Brace 17"/>
          <p:cNvSpPr/>
          <p:nvPr/>
        </p:nvSpPr>
        <p:spPr>
          <a:xfrm rot="5400000">
            <a:off x="7922735" y="417810"/>
            <a:ext cx="131132" cy="2108200"/>
          </a:xfrm>
          <a:prstGeom prst="rightBrace">
            <a:avLst/>
          </a:prstGeom>
          <a:ln w="127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8"/>
          <p:cNvSpPr txBox="1"/>
          <p:nvPr/>
        </p:nvSpPr>
        <p:spPr>
          <a:xfrm>
            <a:off x="7161830" y="1500445"/>
            <a:ext cx="1659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Run 4</a:t>
            </a:r>
            <a:r>
              <a:rPr lang="en-US" sz="1200" dirty="0" smtClean="0">
                <a:solidFill>
                  <a:srgbClr val="FF0000"/>
                </a:solidFill>
              </a:rPr>
              <a:t>:   </a:t>
            </a:r>
            <a:r>
              <a:rPr lang="en-US" sz="1200" dirty="0" err="1" smtClean="0">
                <a:solidFill>
                  <a:srgbClr val="FF0000"/>
                </a:solidFill>
                <a:latin typeface="Apple Chancery"/>
                <a:cs typeface="Apple Chancery"/>
              </a:rPr>
              <a:t>L</a:t>
            </a:r>
            <a:r>
              <a:rPr lang="en-US" sz="1200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Pb-Pb</a:t>
            </a:r>
            <a:r>
              <a:rPr lang="en-US" sz="1200" dirty="0" smtClean="0">
                <a:solidFill>
                  <a:srgbClr val="FF0000"/>
                </a:solidFill>
                <a:latin typeface="Calibri"/>
                <a:cs typeface="Calibri"/>
              </a:rPr>
              <a:t> =</a:t>
            </a:r>
            <a:r>
              <a:rPr lang="en-US" sz="1200" dirty="0" smtClean="0">
                <a:solidFill>
                  <a:srgbClr val="FF0000"/>
                </a:solidFill>
              </a:rPr>
              <a:t> 7.0 nb</a:t>
            </a:r>
            <a:r>
              <a:rPr lang="en-US" sz="1200" baseline="30000" dirty="0">
                <a:solidFill>
                  <a:srgbClr val="FF0000"/>
                </a:solidFill>
              </a:rPr>
              <a:t>-1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4"/>
          <p:cNvCxnSpPr/>
          <p:nvPr/>
        </p:nvCxnSpPr>
        <p:spPr>
          <a:xfrm>
            <a:off x="3058341" y="789043"/>
            <a:ext cx="0" cy="432048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solid"/>
            <a:headEnd type="none"/>
            <a:tailEnd type="triangl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80336" y="1819844"/>
            <a:ext cx="8991600" cy="3276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0000FF"/>
                </a:solidFill>
                <a:latin typeface="Calibri"/>
                <a:cs typeface="Calibri"/>
              </a:rPr>
              <a:t>ALICE strategy </a:t>
            </a:r>
            <a:r>
              <a:rPr lang="en-US" sz="1600" dirty="0">
                <a:solidFill>
                  <a:srgbClr val="0000FF"/>
                </a:solidFill>
                <a:latin typeface="Calibri"/>
                <a:cs typeface="Calibri"/>
              </a:rPr>
              <a:t>for Run 3 + </a:t>
            </a:r>
            <a:r>
              <a:rPr lang="en-US" sz="1600" dirty="0" smtClean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libri"/>
                <a:cs typeface="Calibri"/>
              </a:rPr>
              <a:t>:</a:t>
            </a:r>
          </a:p>
          <a:p>
            <a:r>
              <a:rPr lang="en-US" sz="1400" dirty="0" smtClean="0">
                <a:latin typeface="Calibri"/>
                <a:cs typeface="Calibri"/>
              </a:rPr>
              <a:t>50 kHz </a:t>
            </a:r>
            <a:r>
              <a:rPr lang="en-US" sz="1400" dirty="0" err="1" smtClean="0">
                <a:latin typeface="Calibri"/>
                <a:cs typeface="Calibri"/>
              </a:rPr>
              <a:t>Pb</a:t>
            </a:r>
            <a:r>
              <a:rPr lang="en-US" sz="1400" dirty="0" err="1">
                <a:latin typeface="Calibri"/>
                <a:cs typeface="Calibri"/>
              </a:rPr>
              <a:t>-Pb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smtClean="0">
                <a:latin typeface="Calibri"/>
                <a:cs typeface="Calibri"/>
              </a:rPr>
              <a:t>interaction rate (</a:t>
            </a:r>
            <a:r>
              <a:rPr lang="en-US" sz="1400" dirty="0">
                <a:latin typeface="Calibri"/>
                <a:cs typeface="Calibri"/>
              </a:rPr>
              <a:t>now &lt;10 kHz) </a:t>
            </a:r>
            <a:endParaRPr lang="en-US" sz="1400" dirty="0" smtClean="0">
              <a:latin typeface="Calibri"/>
              <a:cs typeface="Calibri"/>
            </a:endParaRPr>
          </a:p>
          <a:p>
            <a:r>
              <a:rPr lang="en-US" sz="1400" dirty="0" smtClean="0">
                <a:latin typeface="Calibri"/>
                <a:cs typeface="Calibri"/>
              </a:rPr>
              <a:t>Experiment </a:t>
            </a:r>
            <a:r>
              <a:rPr lang="en-US" sz="1400" dirty="0">
                <a:latin typeface="Calibri"/>
                <a:cs typeface="Calibri"/>
              </a:rPr>
              <a:t>upgrades (</a:t>
            </a:r>
            <a:r>
              <a:rPr lang="en-US" sz="1400" dirty="0" smtClean="0">
                <a:latin typeface="Calibri"/>
                <a:cs typeface="Calibri"/>
              </a:rPr>
              <a:t>LS2) </a:t>
            </a:r>
          </a:p>
          <a:p>
            <a:r>
              <a:rPr lang="en-US" sz="1400" dirty="0">
                <a:latin typeface="Calibri"/>
                <a:cs typeface="Calibri"/>
              </a:rPr>
              <a:t>Collect </a:t>
            </a:r>
            <a:r>
              <a:rPr lang="en-US" sz="1400" dirty="0" err="1" smtClean="0">
                <a:latin typeface="Calibri"/>
                <a:cs typeface="Calibri"/>
              </a:rPr>
              <a:t>L</a:t>
            </a:r>
            <a:r>
              <a:rPr lang="en-US" sz="1400" baseline="-25000" dirty="0" err="1" smtClean="0">
                <a:latin typeface="Calibri"/>
                <a:cs typeface="Calibri"/>
              </a:rPr>
              <a:t>Pb-Pb</a:t>
            </a:r>
            <a:r>
              <a:rPr lang="en-US" sz="1400" dirty="0" smtClean="0">
                <a:latin typeface="Calibri"/>
                <a:cs typeface="Calibri"/>
              </a:rPr>
              <a:t> = 13 </a:t>
            </a:r>
            <a:r>
              <a:rPr lang="en-US" sz="1400" dirty="0">
                <a:latin typeface="Calibri"/>
                <a:cs typeface="Calibri"/>
              </a:rPr>
              <a:t>nb</a:t>
            </a:r>
            <a:r>
              <a:rPr lang="en-US" sz="1400" baseline="30000" dirty="0">
                <a:latin typeface="Calibri"/>
                <a:cs typeface="Calibri"/>
              </a:rPr>
              <a:t>-</a:t>
            </a:r>
            <a:r>
              <a:rPr lang="en-US" sz="1400" baseline="30000" dirty="0" smtClean="0">
                <a:latin typeface="Calibri"/>
                <a:cs typeface="Calibri"/>
              </a:rPr>
              <a:t>1 </a:t>
            </a:r>
            <a:r>
              <a:rPr lang="en-US" sz="1400" dirty="0" smtClean="0">
                <a:solidFill>
                  <a:srgbClr val="0000FF"/>
                </a:solidFill>
                <a:latin typeface="Calibri"/>
                <a:cs typeface="Calibri"/>
              </a:rPr>
              <a:t>(3 nb</a:t>
            </a:r>
            <a:r>
              <a:rPr lang="en-US" sz="14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-1</a:t>
            </a:r>
            <a:r>
              <a:rPr lang="en-US" sz="1400" dirty="0" smtClean="0">
                <a:solidFill>
                  <a:srgbClr val="0000FF"/>
                </a:solidFill>
                <a:latin typeface="Calibri"/>
                <a:cs typeface="Calibri"/>
              </a:rPr>
              <a:t> at B = 0.2 T)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00FF"/>
                </a:solidFill>
                <a:latin typeface="Calibri"/>
                <a:cs typeface="Calibri"/>
              </a:rPr>
              <a:t>ALICE physics goals</a:t>
            </a:r>
          </a:p>
          <a:p>
            <a:r>
              <a:rPr lang="en-US" sz="1400" dirty="0" smtClean="0">
                <a:latin typeface="Calibri"/>
                <a:cs typeface="Calibri"/>
              </a:rPr>
              <a:t>Heavy-</a:t>
            </a:r>
            <a:r>
              <a:rPr lang="en-US" sz="1400" dirty="0" err="1" smtClean="0">
                <a:latin typeface="Calibri"/>
                <a:cs typeface="Calibri"/>
              </a:rPr>
              <a:t>flavour</a:t>
            </a:r>
            <a:r>
              <a:rPr lang="en-US" sz="1400" dirty="0" smtClean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mesons and baryons (down to very low </a:t>
            </a:r>
            <a:r>
              <a:rPr lang="en-US" sz="1400" i="1" dirty="0" err="1">
                <a:latin typeface="Calibri"/>
                <a:cs typeface="Calibri"/>
              </a:rPr>
              <a:t>p</a:t>
            </a:r>
            <a:r>
              <a:rPr lang="en-US" sz="1400" baseline="-25000" dirty="0" err="1">
                <a:latin typeface="Calibri"/>
                <a:cs typeface="Calibri"/>
              </a:rPr>
              <a:t>T</a:t>
            </a:r>
            <a:r>
              <a:rPr lang="en-US" sz="1400" dirty="0" smtClean="0">
                <a:latin typeface="Calibri"/>
                <a:cs typeface="Calibri"/>
              </a:rPr>
              <a:t>) </a:t>
            </a:r>
            <a:r>
              <a:rPr lang="en-US" sz="1400" dirty="0" smtClean="0">
                <a:latin typeface="Calibri"/>
                <a:cs typeface="Calibri"/>
                <a:sym typeface="Wingdings"/>
              </a:rPr>
              <a:t></a:t>
            </a:r>
            <a:r>
              <a:rPr lang="en-US" sz="1400" dirty="0" smtClean="0">
                <a:latin typeface="Calibri"/>
                <a:cs typeface="Calibri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mechanism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of quark-medium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interaction and </a:t>
            </a:r>
            <a:r>
              <a:rPr lang="en-US" sz="1400" dirty="0" err="1" smtClean="0">
                <a:solidFill>
                  <a:srgbClr val="FF0000"/>
                </a:solidFill>
                <a:latin typeface="Calibri"/>
                <a:cs typeface="Calibri"/>
              </a:rPr>
              <a:t>hadronization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 of heavy quarks </a:t>
            </a:r>
            <a:endParaRPr lang="en-US" sz="14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1400" dirty="0" err="1" smtClean="0">
                <a:latin typeface="Calibri"/>
                <a:cs typeface="Calibri"/>
              </a:rPr>
              <a:t>Charmonium</a:t>
            </a:r>
            <a:r>
              <a:rPr lang="en-US" sz="1400" dirty="0" smtClean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states </a:t>
            </a:r>
            <a:r>
              <a:rPr lang="en-US" sz="1400" dirty="0" smtClean="0">
                <a:latin typeface="Calibri"/>
                <a:cs typeface="Calibri"/>
                <a:sym typeface="Wingdings"/>
              </a:rPr>
              <a:t></a:t>
            </a:r>
            <a:r>
              <a:rPr lang="en-US" sz="1400" dirty="0" smtClean="0">
                <a:latin typeface="Calibri"/>
                <a:cs typeface="Calibri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dissociation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/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regeneration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as tool to study de-confinement and medium temperature </a:t>
            </a:r>
          </a:p>
          <a:p>
            <a:r>
              <a:rPr lang="en-US" sz="1400" b="1" dirty="0" smtClean="0">
                <a:latin typeface="Calibri"/>
                <a:cs typeface="Calibri"/>
              </a:rPr>
              <a:t>Di-leptons from </a:t>
            </a:r>
            <a:r>
              <a:rPr lang="en-US" sz="1400" b="1" dirty="0">
                <a:latin typeface="Calibri"/>
                <a:cs typeface="Calibri"/>
              </a:rPr>
              <a:t>QGP </a:t>
            </a:r>
            <a:r>
              <a:rPr lang="en-US" sz="1400" b="1" dirty="0" smtClean="0">
                <a:latin typeface="Calibri"/>
                <a:cs typeface="Calibri"/>
              </a:rPr>
              <a:t>radiation </a:t>
            </a:r>
            <a:r>
              <a:rPr lang="en-US" sz="1400" b="1" dirty="0">
                <a:latin typeface="Calibri"/>
                <a:cs typeface="Calibri"/>
              </a:rPr>
              <a:t>and low-mass vector mesons </a:t>
            </a:r>
            <a:r>
              <a:rPr lang="en-US" sz="1400" b="1" dirty="0" smtClean="0">
                <a:latin typeface="Calibri"/>
                <a:cs typeface="Calibri"/>
                <a:sym typeface="Wingdings"/>
              </a:rPr>
              <a:t></a:t>
            </a:r>
            <a:r>
              <a:rPr lang="en-US" sz="1400" b="1" dirty="0" smtClean="0">
                <a:latin typeface="Calibri"/>
                <a:cs typeface="Calibri"/>
              </a:rPr>
              <a:t> </a:t>
            </a:r>
            <a:r>
              <a:rPr lang="en-US" sz="1400" i="1" dirty="0" err="1" smtClean="0">
                <a:solidFill>
                  <a:srgbClr val="FF0000"/>
                </a:solidFill>
                <a:latin typeface="Calibri"/>
                <a:cs typeface="Calibri"/>
              </a:rPr>
              <a:t>χ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symmetry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restoration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initial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temperature and EOS </a:t>
            </a:r>
          </a:p>
          <a:p>
            <a:r>
              <a:rPr lang="en-US" sz="1400" dirty="0" smtClean="0">
                <a:latin typeface="Calibri"/>
                <a:cs typeface="Calibri"/>
              </a:rPr>
              <a:t>High</a:t>
            </a:r>
            <a:r>
              <a:rPr lang="en-US" sz="1400" dirty="0">
                <a:latin typeface="Calibri"/>
                <a:cs typeface="Calibri"/>
              </a:rPr>
              <a:t>-precision measurement of light and hyper-nuclei </a:t>
            </a:r>
            <a:r>
              <a:rPr lang="en-US" sz="1400" dirty="0" smtClean="0">
                <a:latin typeface="Calibri"/>
                <a:cs typeface="Calibri"/>
                <a:sym typeface="Wingdings"/>
              </a:rPr>
              <a:t></a:t>
            </a:r>
            <a:r>
              <a:rPr lang="en-US" sz="1400" dirty="0" smtClean="0">
                <a:latin typeface="Calibri"/>
                <a:cs typeface="Calibri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production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mechanism and degree of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collectivity </a:t>
            </a:r>
            <a:endParaRPr lang="en-US" sz="1400" b="1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alibri"/>
                <a:cs typeface="Calibri"/>
                <a:sym typeface="Wingdings"/>
              </a:rPr>
              <a:t> </a:t>
            </a:r>
            <a:r>
              <a:rPr lang="en-US" sz="1800" b="1" dirty="0" smtClean="0">
                <a:latin typeface="Calibri"/>
                <a:cs typeface="Calibri"/>
              </a:rPr>
              <a:t>Need MB readout at highest possible rate  </a:t>
            </a:r>
            <a:r>
              <a:rPr lang="en-US" sz="1800" b="1" dirty="0" smtClean="0">
                <a:solidFill>
                  <a:srgbClr val="0000FF"/>
                </a:solidFill>
                <a:latin typeface="Calibri"/>
                <a:cs typeface="Calibri"/>
              </a:rPr>
              <a:t>no </a:t>
            </a:r>
            <a:r>
              <a:rPr lang="en-US" sz="1800" b="1" dirty="0">
                <a:solidFill>
                  <a:srgbClr val="0000FF"/>
                </a:solidFill>
                <a:latin typeface="Calibri"/>
                <a:cs typeface="Calibri"/>
              </a:rPr>
              <a:t>d</a:t>
            </a:r>
            <a:r>
              <a:rPr lang="en-US" sz="1800" b="1" dirty="0" smtClean="0">
                <a:solidFill>
                  <a:srgbClr val="0000FF"/>
                </a:solidFill>
                <a:latin typeface="Calibri"/>
                <a:cs typeface="Calibri"/>
              </a:rPr>
              <a:t>edicated </a:t>
            </a:r>
            <a:r>
              <a:rPr lang="en-US" sz="1800" b="1"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lang="en-US" sz="1800" b="1" dirty="0" smtClean="0">
                <a:solidFill>
                  <a:srgbClr val="0000FF"/>
                </a:solidFill>
                <a:latin typeface="Calibri"/>
                <a:cs typeface="Calibri"/>
              </a:rPr>
              <a:t>rigger possible</a:t>
            </a:r>
            <a:endParaRPr lang="en-US" sz="18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en-US" sz="1800" dirty="0" smtClean="0">
              <a:latin typeface="Calibri"/>
              <a:cs typeface="Calibri"/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8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in Run 3 </a:t>
            </a:r>
            <a:r>
              <a:rPr lang="de-DE" dirty="0" err="1" smtClean="0"/>
              <a:t>and</a:t>
            </a:r>
            <a:r>
              <a:rPr lang="de-DE" dirty="0" smtClean="0"/>
              <a:t> 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5" name="Group 10"/>
          <p:cNvGrpSpPr/>
          <p:nvPr/>
        </p:nvGrpSpPr>
        <p:grpSpPr>
          <a:xfrm>
            <a:off x="3383007" y="1563431"/>
            <a:ext cx="5659394" cy="3626396"/>
            <a:chOff x="3484607" y="1386758"/>
            <a:chExt cx="5659394" cy="3626396"/>
          </a:xfrm>
        </p:grpSpPr>
        <p:pic>
          <p:nvPicPr>
            <p:cNvPr id="6" name="Picture 21" descr="2017-May-11-ALICE_RUN3_no_labels_no_ITS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4607" y="1819446"/>
              <a:ext cx="5659394" cy="3193708"/>
            </a:xfrm>
            <a:prstGeom prst="rect">
              <a:avLst/>
            </a:prstGeom>
          </p:spPr>
        </p:pic>
        <p:pic>
          <p:nvPicPr>
            <p:cNvPr id="7" name="Picture 22" descr="2017-May-11-ITS_RUN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763" y="1386758"/>
              <a:ext cx="1983583" cy="1119375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8" name="Rectangle 23"/>
            <p:cNvSpPr/>
            <p:nvPr/>
          </p:nvSpPr>
          <p:spPr>
            <a:xfrm>
              <a:off x="5111750" y="3130550"/>
              <a:ext cx="577850" cy="26035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24"/>
            <p:cNvCxnSpPr/>
            <p:nvPr/>
          </p:nvCxnSpPr>
          <p:spPr>
            <a:xfrm flipV="1">
              <a:off x="5689600" y="2506133"/>
              <a:ext cx="3388746" cy="884767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5"/>
            <p:cNvCxnSpPr/>
            <p:nvPr/>
          </p:nvCxnSpPr>
          <p:spPr>
            <a:xfrm flipV="1">
              <a:off x="5111750" y="1386758"/>
              <a:ext cx="1983013" cy="1743793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804936" y="802425"/>
            <a:ext cx="7772400" cy="410572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New Inner Tracking System (ITS)</a:t>
            </a:r>
          </a:p>
          <a:p>
            <a:pPr>
              <a:buFontTx/>
              <a:buChar char="-"/>
            </a:pPr>
            <a:r>
              <a:rPr lang="en-US" sz="1050" dirty="0" smtClean="0"/>
              <a:t>Complementary Metal-Oxide-Semiconductor (CMOS) Monolithic Active Pixel Sensor (MAPS) technology</a:t>
            </a:r>
            <a:endParaRPr lang="en-US" sz="1050" dirty="0"/>
          </a:p>
          <a:p>
            <a:pPr>
              <a:buFontTx/>
              <a:buChar char="-"/>
            </a:pPr>
            <a:r>
              <a:rPr lang="en-US" sz="1050" dirty="0" smtClean="0"/>
              <a:t>Improved resolution, less material, faster readout</a:t>
            </a:r>
            <a:endParaRPr lang="en-US" sz="12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 smtClean="0">
                <a:solidFill>
                  <a:srgbClr val="0000FF"/>
                </a:solidFill>
              </a:rPr>
              <a:t>New </a:t>
            </a:r>
            <a:r>
              <a:rPr lang="en-US" sz="1200" dirty="0" err="1" smtClean="0">
                <a:solidFill>
                  <a:srgbClr val="0000FF"/>
                </a:solidFill>
              </a:rPr>
              <a:t>Muon</a:t>
            </a:r>
            <a:r>
              <a:rPr lang="en-US" sz="1200" dirty="0" smtClean="0">
                <a:solidFill>
                  <a:srgbClr val="0000FF"/>
                </a:solidFill>
              </a:rPr>
              <a:t> Forward Tracker (MFT)</a:t>
            </a:r>
          </a:p>
          <a:p>
            <a:pPr>
              <a:buFontTx/>
              <a:buChar char="-"/>
            </a:pPr>
            <a:r>
              <a:rPr lang="en-US" sz="1050" dirty="0"/>
              <a:t>CMOS </a:t>
            </a:r>
            <a:r>
              <a:rPr lang="en-US" sz="1050" dirty="0" smtClean="0"/>
              <a:t>Pixels, MAPS technology</a:t>
            </a:r>
            <a:endParaRPr lang="en-US" sz="1050" dirty="0"/>
          </a:p>
          <a:p>
            <a:pPr>
              <a:buFontTx/>
              <a:buChar char="-"/>
            </a:pPr>
            <a:r>
              <a:rPr lang="en-US" sz="1050" dirty="0" smtClean="0"/>
              <a:t>Vertex tracker at forward rapidity</a:t>
            </a:r>
            <a:endParaRPr lang="en-US" sz="105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2001A"/>
                </a:solidFill>
              </a:rPr>
              <a:t>New </a:t>
            </a:r>
            <a:r>
              <a:rPr lang="en-US" sz="1200" b="1" dirty="0" smtClean="0">
                <a:solidFill>
                  <a:srgbClr val="E2001A"/>
                </a:solidFill>
              </a:rPr>
              <a:t>TPC Readout System</a:t>
            </a:r>
            <a:endParaRPr lang="en-US" sz="1200" b="1" dirty="0">
              <a:solidFill>
                <a:srgbClr val="E2001A"/>
              </a:solidFill>
            </a:endParaRPr>
          </a:p>
          <a:p>
            <a:pPr>
              <a:buFontTx/>
              <a:buChar char="-"/>
            </a:pPr>
            <a:r>
              <a:rPr lang="en-US" sz="1050" dirty="0" smtClean="0"/>
              <a:t>ROCs with Gas Electron Multiplier (GEM) technology</a:t>
            </a:r>
          </a:p>
          <a:p>
            <a:pPr>
              <a:buFontTx/>
              <a:buChar char="-"/>
            </a:pPr>
            <a:r>
              <a:rPr lang="en-US" sz="1050" dirty="0" smtClean="0"/>
              <a:t>New electronics (SAMPA), continuous readout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 smtClean="0">
                <a:solidFill>
                  <a:srgbClr val="0000FF"/>
                </a:solidFill>
              </a:rPr>
              <a:t>New Fast Interaction Trigger (FIT) Detector</a:t>
            </a:r>
          </a:p>
          <a:p>
            <a:pPr>
              <a:buFontTx/>
              <a:buChar char="-"/>
            </a:pPr>
            <a:r>
              <a:rPr lang="en-US" sz="1050" dirty="0" smtClean="0"/>
              <a:t>Centrality, event plane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 err="1" smtClean="0">
                <a:solidFill>
                  <a:srgbClr val="0000FF"/>
                </a:solidFill>
              </a:rPr>
              <a:t>FoCal</a:t>
            </a:r>
            <a:r>
              <a:rPr lang="en-US" sz="1200" dirty="0" smtClean="0">
                <a:solidFill>
                  <a:srgbClr val="0000FF"/>
                </a:solidFill>
              </a:rPr>
              <a:t> proposal (Run 4)</a:t>
            </a:r>
            <a:endParaRPr lang="en-US" sz="1200" dirty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US" sz="1050" dirty="0" smtClean="0"/>
              <a:t>Measure forward direct photons</a:t>
            </a:r>
            <a:endParaRPr lang="en-US" sz="1200" dirty="0" smtClean="0">
              <a:solidFill>
                <a:srgbClr val="E2001A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 smtClean="0">
                <a:solidFill>
                  <a:srgbClr val="0000FF"/>
                </a:solidFill>
              </a:rPr>
              <a:t>Readout upgrade</a:t>
            </a:r>
          </a:p>
          <a:p>
            <a:pPr>
              <a:buFontTx/>
              <a:buChar char="-"/>
            </a:pPr>
            <a:r>
              <a:rPr lang="en-US" sz="1050" dirty="0" smtClean="0">
                <a:solidFill>
                  <a:srgbClr val="000000"/>
                </a:solidFill>
              </a:rPr>
              <a:t>TOF, TRD, MUON, ZDC, Calorimeters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Integrated Online-Offline system (O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1200" b="1" dirty="0" smtClean="0">
                <a:solidFill>
                  <a:srgbClr val="FF000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en-US" sz="1050" dirty="0" smtClean="0"/>
              <a:t>Record MB </a:t>
            </a:r>
            <a:r>
              <a:rPr lang="en-US" sz="1050" dirty="0" err="1" smtClean="0"/>
              <a:t>Pb-Pb</a:t>
            </a:r>
            <a:r>
              <a:rPr lang="en-US" sz="1050" dirty="0" smtClean="0"/>
              <a:t> data at 50 kHz</a:t>
            </a:r>
          </a:p>
          <a:p>
            <a:pPr marL="0" indent="0">
              <a:buNone/>
            </a:pPr>
            <a:endParaRPr lang="en-US" sz="1050" dirty="0" smtClean="0"/>
          </a:p>
        </p:txBody>
      </p:sp>
      <p:pic>
        <p:nvPicPr>
          <p:cNvPr id="12" name="Picture 11" descr="Screen Shot 2017-06-08 at 15.17.44.png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5" y="2224242"/>
            <a:ext cx="704554" cy="6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5" y="840263"/>
            <a:ext cx="704841" cy="607541"/>
          </a:xfrm>
          <a:prstGeom prst="rect">
            <a:avLst/>
          </a:prstGeom>
          <a:ln>
            <a:noFill/>
            <a:prstDash val="sysDash"/>
          </a:ln>
        </p:spPr>
      </p:pic>
      <p:sp>
        <p:nvSpPr>
          <p:cNvPr id="14" name="Rectangle 9"/>
          <p:cNvSpPr/>
          <p:nvPr/>
        </p:nvSpPr>
        <p:spPr>
          <a:xfrm>
            <a:off x="68344" y="840263"/>
            <a:ext cx="7413680" cy="60754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344" y="2222026"/>
            <a:ext cx="4383491" cy="60754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49135" y="2292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7" name="Rectangle 14"/>
          <p:cNvSpPr/>
          <p:nvPr/>
        </p:nvSpPr>
        <p:spPr>
          <a:xfrm>
            <a:off x="112795" y="4378277"/>
            <a:ext cx="4117540" cy="60754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Bild 17" descr="Bildschirmfoto 2018-08-15 um 10.52.16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35" y="4378277"/>
            <a:ext cx="680977" cy="614591"/>
          </a:xfrm>
          <a:prstGeom prst="rect">
            <a:avLst/>
          </a:prstGeom>
        </p:spPr>
      </p:pic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3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TPC Upgrade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17" y="2613140"/>
            <a:ext cx="3160403" cy="2457770"/>
          </a:xfrm>
          <a:prstGeom prst="rect">
            <a:avLst/>
          </a:prstGeom>
        </p:spPr>
      </p:pic>
      <p:pic>
        <p:nvPicPr>
          <p:cNvPr id="6" name="Picture 15" descr="Screen Shot 2017-06-08 at 15.17.44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00755"/>
            <a:ext cx="3461306" cy="1726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3918506" y="557825"/>
            <a:ext cx="5123895" cy="51103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800" dirty="0" smtClean="0">
                <a:solidFill>
                  <a:srgbClr val="0000FF"/>
                </a:solidFill>
                <a:latin typeface="Calibri"/>
                <a:cs typeface="Calibri"/>
              </a:rPr>
              <a:t>TPC Upgrade 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requirements</a:t>
            </a:r>
            <a:endParaRPr lang="nb-NO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271463" indent="-271463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nb-NO" sz="1600" dirty="0" smtClean="0">
                <a:latin typeface="Calibri"/>
                <a:cs typeface="Calibri"/>
              </a:rPr>
              <a:t>C</a:t>
            </a:r>
            <a:r>
              <a:rPr lang="en-US" sz="1600" dirty="0" err="1" smtClean="0">
                <a:latin typeface="Calibri"/>
                <a:cs typeface="Calibri"/>
              </a:rPr>
              <a:t>ontinuous</a:t>
            </a:r>
            <a:r>
              <a:rPr lang="en-US" sz="1600" dirty="0" smtClean="0">
                <a:latin typeface="Calibri"/>
                <a:cs typeface="Calibri"/>
              </a:rPr>
              <a:t> readout at 50 kHz in </a:t>
            </a:r>
            <a:r>
              <a:rPr lang="en-US" sz="1600" dirty="0" err="1" smtClean="0">
                <a:latin typeface="Calibri"/>
                <a:cs typeface="Calibri"/>
              </a:rPr>
              <a:t>Pb-Pb</a:t>
            </a:r>
            <a:r>
              <a:rPr lang="en-US" sz="1600" dirty="0" smtClean="0">
                <a:latin typeface="Calibri"/>
                <a:cs typeface="Calibri"/>
              </a:rPr>
              <a:t> (was 0.5</a:t>
            </a:r>
            <a:r>
              <a:rPr lang="en-US" sz="1600" i="1" dirty="0" smtClean="0">
                <a:latin typeface="Calibri"/>
                <a:cs typeface="Calibri"/>
              </a:rPr>
              <a:t>-</a:t>
            </a:r>
            <a:r>
              <a:rPr lang="en-US" sz="1600" dirty="0" smtClean="0">
                <a:latin typeface="Calibri"/>
                <a:cs typeface="Calibri"/>
              </a:rPr>
              <a:t>1 kHz)</a:t>
            </a:r>
          </a:p>
          <a:p>
            <a:pPr marL="271463" indent="-271463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1600" dirty="0" smtClean="0">
                <a:latin typeface="Calibri"/>
                <a:cs typeface="Calibri"/>
              </a:rPr>
              <a:t>Unprecedented </a:t>
            </a:r>
            <a:r>
              <a:rPr lang="en-US" sz="1600" dirty="0">
                <a:latin typeface="Calibri"/>
                <a:cs typeface="Calibri"/>
              </a:rPr>
              <a:t>challenges in terms of loads and </a:t>
            </a:r>
            <a:r>
              <a:rPr lang="en-US" sz="1600" dirty="0" smtClean="0">
                <a:latin typeface="Calibri"/>
                <a:cs typeface="Calibri"/>
              </a:rPr>
              <a:t>performance </a:t>
            </a:r>
            <a:endParaRPr lang="en-US" sz="1600" dirty="0">
              <a:latin typeface="Calibri"/>
              <a:cs typeface="Calibri"/>
            </a:endParaRPr>
          </a:p>
          <a:p>
            <a:pPr>
              <a:buNone/>
              <a:tabLst>
                <a:tab pos="271463" algn="l"/>
              </a:tabLst>
            </a:pPr>
            <a:endParaRPr lang="nb-NO" sz="1600" dirty="0">
              <a:solidFill>
                <a:srgbClr val="E2001A"/>
              </a:solidFill>
              <a:latin typeface="Calibri"/>
              <a:cs typeface="Calibri"/>
            </a:endParaRPr>
          </a:p>
          <a:p>
            <a:pPr>
              <a:buFont typeface="Wingdings" charset="0"/>
              <a:buChar char="à"/>
              <a:tabLst>
                <a:tab pos="271463" algn="l"/>
              </a:tabLst>
            </a:pPr>
            <a:r>
              <a:rPr lang="nb-NO" sz="1800" dirty="0">
                <a:latin typeface="Calibri"/>
                <a:cs typeface="Calibri"/>
              </a:rPr>
              <a:t>n</a:t>
            </a:r>
            <a:r>
              <a:rPr lang="en-US" sz="1800" dirty="0" err="1" smtClean="0">
                <a:latin typeface="Calibri"/>
                <a:cs typeface="Calibri"/>
              </a:rPr>
              <a:t>ew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Readout Chambers </a:t>
            </a:r>
            <a:r>
              <a:rPr lang="en-US" sz="1800" dirty="0" smtClean="0">
                <a:solidFill>
                  <a:srgbClr val="141313"/>
                </a:solidFill>
                <a:latin typeface="Calibri"/>
                <a:cs typeface="Calibri"/>
              </a:rPr>
              <a:t>with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 GEMs</a:t>
            </a:r>
          </a:p>
          <a:p>
            <a:pPr>
              <a:buFont typeface="Wingdings" charset="0"/>
              <a:buChar char="à"/>
              <a:tabLst>
                <a:tab pos="271463" algn="l"/>
              </a:tabLst>
            </a:pPr>
            <a:r>
              <a:rPr lang="en-US" sz="1800" dirty="0">
                <a:solidFill>
                  <a:srgbClr val="141313"/>
                </a:solidFill>
                <a:latin typeface="Calibri"/>
                <a:cs typeface="Calibri"/>
              </a:rPr>
              <a:t>n</a:t>
            </a:r>
            <a:r>
              <a:rPr lang="en-US" sz="1800" dirty="0" smtClean="0">
                <a:solidFill>
                  <a:srgbClr val="141313"/>
                </a:solidFill>
                <a:latin typeface="Calibri"/>
                <a:cs typeface="Calibri"/>
              </a:rPr>
              <a:t>ew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 Frontend Electronics</a:t>
            </a:r>
          </a:p>
        </p:txBody>
      </p:sp>
      <p:pic>
        <p:nvPicPr>
          <p:cNvPr id="8" name="Picture 3" descr="Screen Shot 2018-08-28 at 10.49.5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195" y="3255544"/>
            <a:ext cx="1531741" cy="1489486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F6D35C8-5F31-E646-9112-5FFA2D29F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721" y="2794559"/>
            <a:ext cx="2797690" cy="20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8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Photons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dileptons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08801" y="4928278"/>
            <a:ext cx="2133600" cy="218491"/>
          </a:xfrm>
        </p:spPr>
        <p:txBody>
          <a:bodyPr/>
          <a:lstStyle/>
          <a:p>
            <a:fld id="{CCECD4D6-CEBA-244B-964B-18F77BCC6F7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661805" y="768364"/>
            <a:ext cx="7995948" cy="4150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de-DE" sz="1600" dirty="0" err="1">
                <a:solidFill>
                  <a:srgbClr val="000000"/>
                </a:solidFill>
                <a:cs typeface="Calibri"/>
              </a:rPr>
              <a:t>leave</a:t>
            </a:r>
            <a:r>
              <a:rPr lang="de-DE" sz="1600" dirty="0">
                <a:solidFill>
                  <a:srgbClr val="000000"/>
                </a:solidFill>
                <a:cs typeface="Calibri"/>
              </a:rPr>
              <a:t> </a:t>
            </a:r>
            <a:r>
              <a:rPr lang="de-DE" sz="1600" dirty="0" err="1">
                <a:solidFill>
                  <a:srgbClr val="000000"/>
                </a:solidFill>
                <a:cs typeface="Calibri"/>
              </a:rPr>
              <a:t>the</a:t>
            </a:r>
            <a:r>
              <a:rPr lang="de-DE" sz="1600" dirty="0">
                <a:solidFill>
                  <a:srgbClr val="000000"/>
                </a:solidFill>
                <a:cs typeface="Calibri"/>
              </a:rPr>
              <a:t> </a:t>
            </a:r>
            <a:r>
              <a:rPr lang="de-DE" sz="1600" dirty="0" err="1">
                <a:solidFill>
                  <a:srgbClr val="000000"/>
                </a:solidFill>
                <a:cs typeface="Calibri"/>
              </a:rPr>
              <a:t>system</a:t>
            </a:r>
            <a:r>
              <a:rPr lang="de-DE" sz="1600" dirty="0">
                <a:solidFill>
                  <a:srgbClr val="000000"/>
                </a:solidFill>
                <a:cs typeface="Calibri"/>
              </a:rPr>
              <a:t> </a:t>
            </a:r>
            <a:r>
              <a:rPr lang="de-DE" sz="1600" dirty="0" err="1">
                <a:solidFill>
                  <a:srgbClr val="0000FF"/>
                </a:solidFill>
                <a:cs typeface="Calibri"/>
              </a:rPr>
              <a:t>without</a:t>
            </a:r>
            <a:r>
              <a:rPr lang="de-DE" sz="1600" dirty="0">
                <a:solidFill>
                  <a:srgbClr val="0000FF"/>
                </a:solidFill>
                <a:cs typeface="Calibri"/>
              </a:rPr>
              <a:t> </a:t>
            </a:r>
            <a:r>
              <a:rPr lang="de-DE" sz="1600" dirty="0" smtClean="0">
                <a:solidFill>
                  <a:srgbClr val="0000FF"/>
                </a:solidFill>
                <a:cs typeface="Calibri"/>
              </a:rPr>
              <a:t>strong FSI</a:t>
            </a:r>
            <a:endParaRPr lang="de-DE" sz="1600" dirty="0">
              <a:solidFill>
                <a:srgbClr val="0000FF"/>
              </a:solidFill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are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/>
                <a:cs typeface="Calibri"/>
              </a:rPr>
              <a:t>produced</a:t>
            </a:r>
            <a:r>
              <a:rPr lang="de-DE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dirty="0">
                <a:solidFill>
                  <a:srgbClr val="0000FF"/>
                </a:solidFill>
                <a:latin typeface="Calibri"/>
                <a:cs typeface="Calibri"/>
              </a:rPr>
              <a:t>at all </a:t>
            </a:r>
            <a:r>
              <a:rPr lang="de-DE" sz="1600" dirty="0" err="1">
                <a:solidFill>
                  <a:srgbClr val="0000FF"/>
                </a:solidFill>
                <a:latin typeface="Calibri"/>
                <a:cs typeface="Calibri"/>
              </a:rPr>
              <a:t>stages</a:t>
            </a:r>
            <a:r>
              <a:rPr lang="de-DE" sz="16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600" dirty="0" err="1">
                <a:latin typeface="Calibri"/>
                <a:cs typeface="Calibri"/>
              </a:rPr>
              <a:t>of</a:t>
            </a:r>
            <a:r>
              <a:rPr lang="de-DE" sz="1600" dirty="0">
                <a:latin typeface="Calibri"/>
                <a:cs typeface="Calibri"/>
              </a:rPr>
              <a:t> </a:t>
            </a:r>
            <a:r>
              <a:rPr lang="de-DE" sz="1600" dirty="0" err="1">
                <a:latin typeface="Calibri"/>
                <a:cs typeface="Calibri"/>
              </a:rPr>
              <a:t>the</a:t>
            </a:r>
            <a:r>
              <a:rPr lang="de-DE" sz="1600" dirty="0">
                <a:latin typeface="Calibri"/>
                <a:cs typeface="Calibri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/>
                <a:cs typeface="Calibri"/>
              </a:rPr>
              <a:t>collison</a:t>
            </a:r>
            <a:endParaRPr lang="de-DE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de-DE" sz="1600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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messengers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of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QGP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bulk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properties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and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in-medium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properties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of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hadrons</a:t>
            </a:r>
            <a:endParaRPr lang="de-DE" sz="16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de-DE" sz="16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de-DE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de-DE" sz="16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de-DE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de-DE" sz="16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de-DE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de-DE" sz="16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de-DE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de-DE" sz="16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de-DE" sz="16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each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process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that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produces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a real 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photon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can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also 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produce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a 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dilepton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inverse is 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</a:rPr>
              <a:t>not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true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: e.g. 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qq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γ</a:t>
            </a:r>
            <a:r>
              <a:rPr lang="de-DE" sz="1600" baseline="30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*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l</a:t>
            </a:r>
            <a:r>
              <a:rPr lang="de-DE" sz="1600" baseline="300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+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l</a:t>
            </a:r>
            <a:r>
              <a:rPr lang="de-DE" sz="1600" baseline="30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-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, ππ 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ρ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(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γ</a:t>
            </a:r>
            <a:r>
              <a:rPr lang="de-DE" sz="1600" baseline="30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*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)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l</a:t>
            </a:r>
            <a:r>
              <a:rPr lang="de-DE" sz="1600" baseline="300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+</a:t>
            </a:r>
            <a:r>
              <a:rPr lang="de-DE" sz="16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l</a:t>
            </a:r>
            <a:r>
              <a:rPr lang="de-DE" sz="1600" baseline="30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-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  </a:t>
            </a:r>
            <a:endParaRPr lang="de-DE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1" name="Bild 16" descr="Ilya-sl1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063" y="1746295"/>
            <a:ext cx="9167063" cy="212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ung 11"/>
          <p:cNvGrpSpPr/>
          <p:nvPr/>
        </p:nvGrpSpPr>
        <p:grpSpPr>
          <a:xfrm>
            <a:off x="2297480" y="2067192"/>
            <a:ext cx="1324460" cy="1030697"/>
            <a:chOff x="2786928" y="3592406"/>
            <a:chExt cx="1324460" cy="1030697"/>
          </a:xfrm>
        </p:grpSpPr>
        <p:grpSp>
          <p:nvGrpSpPr>
            <p:cNvPr id="13" name="Gruppierung 12"/>
            <p:cNvGrpSpPr/>
            <p:nvPr/>
          </p:nvGrpSpPr>
          <p:grpSpPr>
            <a:xfrm>
              <a:off x="2796443" y="3937771"/>
              <a:ext cx="844758" cy="685332"/>
              <a:chOff x="2796442" y="3673910"/>
              <a:chExt cx="1326395" cy="949193"/>
            </a:xfrm>
          </p:grpSpPr>
          <p:grpSp>
            <p:nvGrpSpPr>
              <p:cNvPr id="17" name="Gruppierung 16"/>
              <p:cNvGrpSpPr/>
              <p:nvPr/>
            </p:nvGrpSpPr>
            <p:grpSpPr>
              <a:xfrm rot="1926084">
                <a:off x="3612774" y="3673910"/>
                <a:ext cx="457200" cy="646332"/>
                <a:chOff x="-573167" y="3037816"/>
                <a:chExt cx="457200" cy="646332"/>
              </a:xfrm>
            </p:grpSpPr>
            <p:sp>
              <p:nvSpPr>
                <p:cNvPr id="22" name="Line 4"/>
                <p:cNvSpPr>
                  <a:spLocks noChangeShapeType="1"/>
                </p:cNvSpPr>
                <p:nvPr/>
              </p:nvSpPr>
              <p:spPr bwMode="auto">
                <a:xfrm rot="9000000" flipV="1">
                  <a:off x="-573167" y="3074548"/>
                  <a:ext cx="457200" cy="6096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" name="Line 6"/>
                <p:cNvSpPr>
                  <a:spLocks noChangeShapeType="1"/>
                </p:cNvSpPr>
                <p:nvPr/>
              </p:nvSpPr>
              <p:spPr bwMode="auto">
                <a:xfrm rot="9000000" flipV="1">
                  <a:off x="-436080" y="3037816"/>
                  <a:ext cx="22860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8" name="Gruppierung 17"/>
              <p:cNvGrpSpPr/>
              <p:nvPr/>
            </p:nvGrpSpPr>
            <p:grpSpPr>
              <a:xfrm rot="19140000">
                <a:off x="3752046" y="3963072"/>
                <a:ext cx="370791" cy="609600"/>
                <a:chOff x="-324149" y="3640578"/>
                <a:chExt cx="370791" cy="609600"/>
              </a:xfrm>
            </p:grpSpPr>
            <p:sp>
              <p:nvSpPr>
                <p:cNvPr id="20" name="Line 5"/>
                <p:cNvSpPr>
                  <a:spLocks noChangeShapeType="1"/>
                </p:cNvSpPr>
                <p:nvPr/>
              </p:nvSpPr>
              <p:spPr bwMode="auto">
                <a:xfrm rot="9000000" flipH="1" flipV="1">
                  <a:off x="-258158" y="3640578"/>
                  <a:ext cx="304800" cy="6096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" name="Line 7"/>
                <p:cNvSpPr>
                  <a:spLocks noChangeShapeType="1"/>
                </p:cNvSpPr>
                <p:nvPr/>
              </p:nvSpPr>
              <p:spPr bwMode="auto">
                <a:xfrm rot="9000000" flipH="1" flipV="1">
                  <a:off x="-324149" y="3699095"/>
                  <a:ext cx="15240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pic>
            <p:nvPicPr>
              <p:cNvPr id="19" name="Picture 8" descr="phot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000000">
                <a:off x="2796442" y="4372278"/>
                <a:ext cx="838200" cy="250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Textfeld 13"/>
            <p:cNvSpPr txBox="1"/>
            <p:nvPr/>
          </p:nvSpPr>
          <p:spPr>
            <a:xfrm>
              <a:off x="2786928" y="4073468"/>
              <a:ext cx="377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Calibri"/>
                  <a:cs typeface="Calibri"/>
                </a:rPr>
                <a:t>γ</a:t>
              </a:r>
              <a:r>
                <a:rPr lang="de-DE" dirty="0" smtClean="0"/>
                <a:t>*</a:t>
              </a:r>
              <a:endParaRPr lang="de-DE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525688" y="3592406"/>
              <a:ext cx="413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 smtClean="0"/>
                <a:t>e</a:t>
              </a:r>
              <a:r>
                <a:rPr lang="de-DE" baseline="30000" dirty="0"/>
                <a:t>+</a:t>
              </a:r>
              <a:endParaRPr lang="de-DE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736217" y="4081811"/>
              <a:ext cx="375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 smtClean="0"/>
                <a:t>e</a:t>
              </a:r>
              <a:r>
                <a:rPr lang="de-DE" baseline="30000" dirty="0"/>
                <a:t>-</a:t>
              </a:r>
              <a:endParaRPr lang="de-DE" dirty="0"/>
            </a:p>
          </p:txBody>
        </p:sp>
      </p:grpSp>
      <p:grpSp>
        <p:nvGrpSpPr>
          <p:cNvPr id="24" name="Gruppierung 23"/>
          <p:cNvGrpSpPr/>
          <p:nvPr/>
        </p:nvGrpSpPr>
        <p:grpSpPr>
          <a:xfrm>
            <a:off x="3637946" y="2086377"/>
            <a:ext cx="1324460" cy="1030697"/>
            <a:chOff x="2786928" y="3592406"/>
            <a:chExt cx="1324460" cy="1030697"/>
          </a:xfrm>
        </p:grpSpPr>
        <p:grpSp>
          <p:nvGrpSpPr>
            <p:cNvPr id="25" name="Gruppierung 24"/>
            <p:cNvGrpSpPr/>
            <p:nvPr/>
          </p:nvGrpSpPr>
          <p:grpSpPr>
            <a:xfrm>
              <a:off x="2796443" y="3937771"/>
              <a:ext cx="844758" cy="685332"/>
              <a:chOff x="2796442" y="3673910"/>
              <a:chExt cx="1326395" cy="949193"/>
            </a:xfrm>
          </p:grpSpPr>
          <p:grpSp>
            <p:nvGrpSpPr>
              <p:cNvPr id="29" name="Gruppierung 28"/>
              <p:cNvGrpSpPr/>
              <p:nvPr/>
            </p:nvGrpSpPr>
            <p:grpSpPr>
              <a:xfrm rot="1926084">
                <a:off x="3612774" y="3673910"/>
                <a:ext cx="457200" cy="646332"/>
                <a:chOff x="-573167" y="3037816"/>
                <a:chExt cx="457200" cy="646332"/>
              </a:xfrm>
            </p:grpSpPr>
            <p:sp>
              <p:nvSpPr>
                <p:cNvPr id="34" name="Line 4"/>
                <p:cNvSpPr>
                  <a:spLocks noChangeShapeType="1"/>
                </p:cNvSpPr>
                <p:nvPr/>
              </p:nvSpPr>
              <p:spPr bwMode="auto">
                <a:xfrm rot="9000000" flipV="1">
                  <a:off x="-573167" y="3074548"/>
                  <a:ext cx="457200" cy="6096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" name="Line 6"/>
                <p:cNvSpPr>
                  <a:spLocks noChangeShapeType="1"/>
                </p:cNvSpPr>
                <p:nvPr/>
              </p:nvSpPr>
              <p:spPr bwMode="auto">
                <a:xfrm rot="9000000" flipV="1">
                  <a:off x="-436080" y="3037816"/>
                  <a:ext cx="22860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" name="Gruppierung 29"/>
              <p:cNvGrpSpPr/>
              <p:nvPr/>
            </p:nvGrpSpPr>
            <p:grpSpPr>
              <a:xfrm rot="19140000">
                <a:off x="3752046" y="3963072"/>
                <a:ext cx="370791" cy="609600"/>
                <a:chOff x="-324149" y="3640578"/>
                <a:chExt cx="370791" cy="609600"/>
              </a:xfrm>
            </p:grpSpPr>
            <p:sp>
              <p:nvSpPr>
                <p:cNvPr id="32" name="Line 5"/>
                <p:cNvSpPr>
                  <a:spLocks noChangeShapeType="1"/>
                </p:cNvSpPr>
                <p:nvPr/>
              </p:nvSpPr>
              <p:spPr bwMode="auto">
                <a:xfrm rot="9000000" flipH="1" flipV="1">
                  <a:off x="-258158" y="3640578"/>
                  <a:ext cx="304800" cy="6096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3" name="Line 7"/>
                <p:cNvSpPr>
                  <a:spLocks noChangeShapeType="1"/>
                </p:cNvSpPr>
                <p:nvPr/>
              </p:nvSpPr>
              <p:spPr bwMode="auto">
                <a:xfrm rot="9000000" flipH="1" flipV="1">
                  <a:off x="-324149" y="3699095"/>
                  <a:ext cx="15240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pic>
            <p:nvPicPr>
              <p:cNvPr id="31" name="Picture 8" descr="phot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000000">
                <a:off x="2796442" y="4372278"/>
                <a:ext cx="838200" cy="250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feld 25"/>
            <p:cNvSpPr txBox="1"/>
            <p:nvPr/>
          </p:nvSpPr>
          <p:spPr>
            <a:xfrm>
              <a:off x="2786928" y="4073468"/>
              <a:ext cx="377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Calibri"/>
                  <a:cs typeface="Calibri"/>
                </a:rPr>
                <a:t>γ</a:t>
              </a:r>
              <a:r>
                <a:rPr lang="de-DE" dirty="0" smtClean="0"/>
                <a:t>*</a:t>
              </a:r>
              <a:endParaRPr lang="de-DE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3525688" y="3592406"/>
              <a:ext cx="413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 smtClean="0"/>
                <a:t>e</a:t>
              </a:r>
              <a:r>
                <a:rPr lang="de-DE" baseline="30000" dirty="0"/>
                <a:t>+</a:t>
              </a:r>
              <a:endParaRPr lang="de-DE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3736217" y="4081811"/>
              <a:ext cx="375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 smtClean="0"/>
                <a:t>e</a:t>
              </a:r>
              <a:r>
                <a:rPr lang="de-DE" baseline="30000" dirty="0"/>
                <a:t>-</a:t>
              </a:r>
              <a:endParaRPr lang="de-DE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5214508" y="2052964"/>
            <a:ext cx="1324460" cy="1030697"/>
            <a:chOff x="2786928" y="3592406"/>
            <a:chExt cx="1324460" cy="1030697"/>
          </a:xfrm>
        </p:grpSpPr>
        <p:grpSp>
          <p:nvGrpSpPr>
            <p:cNvPr id="37" name="Gruppierung 36"/>
            <p:cNvGrpSpPr/>
            <p:nvPr/>
          </p:nvGrpSpPr>
          <p:grpSpPr>
            <a:xfrm>
              <a:off x="2796443" y="3937771"/>
              <a:ext cx="844758" cy="685332"/>
              <a:chOff x="2796442" y="3673910"/>
              <a:chExt cx="1326395" cy="949193"/>
            </a:xfrm>
          </p:grpSpPr>
          <p:grpSp>
            <p:nvGrpSpPr>
              <p:cNvPr id="41" name="Gruppierung 40"/>
              <p:cNvGrpSpPr/>
              <p:nvPr/>
            </p:nvGrpSpPr>
            <p:grpSpPr>
              <a:xfrm rot="1926084">
                <a:off x="3612774" y="3673910"/>
                <a:ext cx="457200" cy="646332"/>
                <a:chOff x="-573167" y="3037816"/>
                <a:chExt cx="457200" cy="646332"/>
              </a:xfrm>
            </p:grpSpPr>
            <p:sp>
              <p:nvSpPr>
                <p:cNvPr id="46" name="Line 4"/>
                <p:cNvSpPr>
                  <a:spLocks noChangeShapeType="1"/>
                </p:cNvSpPr>
                <p:nvPr/>
              </p:nvSpPr>
              <p:spPr bwMode="auto">
                <a:xfrm rot="9000000" flipV="1">
                  <a:off x="-573167" y="3074548"/>
                  <a:ext cx="457200" cy="6096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7" name="Line 6"/>
                <p:cNvSpPr>
                  <a:spLocks noChangeShapeType="1"/>
                </p:cNvSpPr>
                <p:nvPr/>
              </p:nvSpPr>
              <p:spPr bwMode="auto">
                <a:xfrm rot="9000000" flipV="1">
                  <a:off x="-436080" y="3037816"/>
                  <a:ext cx="22860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2" name="Gruppierung 41"/>
              <p:cNvGrpSpPr/>
              <p:nvPr/>
            </p:nvGrpSpPr>
            <p:grpSpPr>
              <a:xfrm rot="19140000">
                <a:off x="3752046" y="3963072"/>
                <a:ext cx="370791" cy="609600"/>
                <a:chOff x="-324149" y="3640578"/>
                <a:chExt cx="370791" cy="609600"/>
              </a:xfrm>
            </p:grpSpPr>
            <p:sp>
              <p:nvSpPr>
                <p:cNvPr id="44" name="Line 5"/>
                <p:cNvSpPr>
                  <a:spLocks noChangeShapeType="1"/>
                </p:cNvSpPr>
                <p:nvPr/>
              </p:nvSpPr>
              <p:spPr bwMode="auto">
                <a:xfrm rot="9000000" flipH="1" flipV="1">
                  <a:off x="-258158" y="3640578"/>
                  <a:ext cx="304800" cy="6096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5" name="Line 7"/>
                <p:cNvSpPr>
                  <a:spLocks noChangeShapeType="1"/>
                </p:cNvSpPr>
                <p:nvPr/>
              </p:nvSpPr>
              <p:spPr bwMode="auto">
                <a:xfrm rot="9000000" flipH="1" flipV="1">
                  <a:off x="-324149" y="3699095"/>
                  <a:ext cx="15240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pic>
            <p:nvPicPr>
              <p:cNvPr id="43" name="Picture 8" descr="phot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000000">
                <a:off x="2796442" y="4372278"/>
                <a:ext cx="838200" cy="250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8" name="Textfeld 37"/>
            <p:cNvSpPr txBox="1"/>
            <p:nvPr/>
          </p:nvSpPr>
          <p:spPr>
            <a:xfrm>
              <a:off x="2786928" y="4073468"/>
              <a:ext cx="377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Calibri"/>
                  <a:cs typeface="Calibri"/>
                </a:rPr>
                <a:t>γ</a:t>
              </a:r>
              <a:r>
                <a:rPr lang="de-DE" dirty="0" smtClean="0"/>
                <a:t>*</a:t>
              </a:r>
              <a:endParaRPr lang="de-DE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525688" y="3592406"/>
              <a:ext cx="413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 smtClean="0"/>
                <a:t>e</a:t>
              </a:r>
              <a:r>
                <a:rPr lang="de-DE" baseline="30000" dirty="0"/>
                <a:t>+</a:t>
              </a:r>
              <a:endParaRPr lang="de-DE" dirty="0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3736217" y="4081811"/>
              <a:ext cx="375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 smtClean="0"/>
                <a:t>e</a:t>
              </a:r>
              <a:r>
                <a:rPr lang="de-DE" baseline="30000" dirty="0"/>
                <a:t>-</a:t>
              </a:r>
              <a:endParaRPr lang="de-DE" dirty="0"/>
            </a:p>
          </p:txBody>
        </p:sp>
      </p:grpSp>
      <p:grpSp>
        <p:nvGrpSpPr>
          <p:cNvPr id="48" name="Gruppierung 47"/>
          <p:cNvGrpSpPr/>
          <p:nvPr/>
        </p:nvGrpSpPr>
        <p:grpSpPr>
          <a:xfrm>
            <a:off x="7427838" y="2144128"/>
            <a:ext cx="1324460" cy="1030697"/>
            <a:chOff x="2786928" y="3592406"/>
            <a:chExt cx="1324460" cy="1030697"/>
          </a:xfrm>
        </p:grpSpPr>
        <p:grpSp>
          <p:nvGrpSpPr>
            <p:cNvPr id="49" name="Gruppierung 48"/>
            <p:cNvGrpSpPr/>
            <p:nvPr/>
          </p:nvGrpSpPr>
          <p:grpSpPr>
            <a:xfrm>
              <a:off x="2796443" y="3937771"/>
              <a:ext cx="844758" cy="685332"/>
              <a:chOff x="2796442" y="3673910"/>
              <a:chExt cx="1326395" cy="949193"/>
            </a:xfrm>
          </p:grpSpPr>
          <p:grpSp>
            <p:nvGrpSpPr>
              <p:cNvPr id="53" name="Gruppierung 52"/>
              <p:cNvGrpSpPr/>
              <p:nvPr/>
            </p:nvGrpSpPr>
            <p:grpSpPr>
              <a:xfrm rot="1926084">
                <a:off x="3612774" y="3673910"/>
                <a:ext cx="457200" cy="646332"/>
                <a:chOff x="-573167" y="3037816"/>
                <a:chExt cx="457200" cy="646332"/>
              </a:xfrm>
            </p:grpSpPr>
            <p:sp>
              <p:nvSpPr>
                <p:cNvPr id="58" name="Line 4"/>
                <p:cNvSpPr>
                  <a:spLocks noChangeShapeType="1"/>
                </p:cNvSpPr>
                <p:nvPr/>
              </p:nvSpPr>
              <p:spPr bwMode="auto">
                <a:xfrm rot="9000000" flipV="1">
                  <a:off x="-573167" y="3074548"/>
                  <a:ext cx="457200" cy="6096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9" name="Line 6"/>
                <p:cNvSpPr>
                  <a:spLocks noChangeShapeType="1"/>
                </p:cNvSpPr>
                <p:nvPr/>
              </p:nvSpPr>
              <p:spPr bwMode="auto">
                <a:xfrm rot="9000000" flipV="1">
                  <a:off x="-436080" y="3037816"/>
                  <a:ext cx="22860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54" name="Gruppierung 53"/>
              <p:cNvGrpSpPr/>
              <p:nvPr/>
            </p:nvGrpSpPr>
            <p:grpSpPr>
              <a:xfrm rot="19140000">
                <a:off x="3752046" y="3963072"/>
                <a:ext cx="370791" cy="609600"/>
                <a:chOff x="-324149" y="3640578"/>
                <a:chExt cx="370791" cy="609600"/>
              </a:xfrm>
            </p:grpSpPr>
            <p:sp>
              <p:nvSpPr>
                <p:cNvPr id="56" name="Line 5"/>
                <p:cNvSpPr>
                  <a:spLocks noChangeShapeType="1"/>
                </p:cNvSpPr>
                <p:nvPr/>
              </p:nvSpPr>
              <p:spPr bwMode="auto">
                <a:xfrm rot="9000000" flipH="1" flipV="1">
                  <a:off x="-258158" y="3640578"/>
                  <a:ext cx="304800" cy="6096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" name="Line 7"/>
                <p:cNvSpPr>
                  <a:spLocks noChangeShapeType="1"/>
                </p:cNvSpPr>
                <p:nvPr/>
              </p:nvSpPr>
              <p:spPr bwMode="auto">
                <a:xfrm rot="9000000" flipH="1" flipV="1">
                  <a:off x="-324149" y="3699095"/>
                  <a:ext cx="15240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pic>
            <p:nvPicPr>
              <p:cNvPr id="55" name="Picture 8" descr="phot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000000">
                <a:off x="2796442" y="4372278"/>
                <a:ext cx="838200" cy="250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feld 49"/>
            <p:cNvSpPr txBox="1"/>
            <p:nvPr/>
          </p:nvSpPr>
          <p:spPr>
            <a:xfrm>
              <a:off x="2786928" y="4073468"/>
              <a:ext cx="377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Calibri"/>
                  <a:cs typeface="Calibri"/>
                </a:rPr>
                <a:t>γ</a:t>
              </a:r>
              <a:r>
                <a:rPr lang="de-DE" dirty="0" smtClean="0"/>
                <a:t>*</a:t>
              </a:r>
              <a:endParaRPr lang="de-DE" dirty="0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3525688" y="3592406"/>
              <a:ext cx="413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 smtClean="0"/>
                <a:t>e</a:t>
              </a:r>
              <a:r>
                <a:rPr lang="de-DE" baseline="30000" dirty="0"/>
                <a:t>+</a:t>
              </a:r>
              <a:endParaRPr lang="de-DE" dirty="0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3736217" y="4081811"/>
              <a:ext cx="375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 smtClean="0"/>
                <a:t>e</a:t>
              </a:r>
              <a:r>
                <a:rPr lang="de-DE" baseline="30000" dirty="0"/>
                <a:t>-</a:t>
              </a:r>
              <a:endParaRPr lang="de-DE" dirty="0"/>
            </a:p>
          </p:txBody>
        </p:sp>
      </p:grpSp>
      <p:sp>
        <p:nvSpPr>
          <p:cNvPr id="60" name="Textfeld 59"/>
          <p:cNvSpPr txBox="1"/>
          <p:nvPr/>
        </p:nvSpPr>
        <p:spPr>
          <a:xfrm>
            <a:off x="1607607" y="3673540"/>
            <a:ext cx="14917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Calibri"/>
                <a:cs typeface="Calibri"/>
              </a:rPr>
              <a:t>h</a:t>
            </a:r>
            <a:r>
              <a:rPr lang="de-DE" sz="1600" dirty="0" err="1" smtClean="0">
                <a:latin typeface="Calibri"/>
                <a:cs typeface="Calibri"/>
              </a:rPr>
              <a:t>ard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scattering</a:t>
            </a:r>
            <a:endParaRPr lang="de-DE" sz="1600" dirty="0" smtClean="0">
              <a:latin typeface="Calibri"/>
              <a:cs typeface="Calibri"/>
            </a:endParaRPr>
          </a:p>
          <a:p>
            <a:r>
              <a:rPr lang="de-DE" sz="1600" dirty="0" err="1">
                <a:latin typeface="Calibri"/>
                <a:cs typeface="Calibri"/>
              </a:rPr>
              <a:t>q</a:t>
            </a:r>
            <a:r>
              <a:rPr lang="de-DE" sz="1600" dirty="0" err="1" smtClean="0">
                <a:latin typeface="Calibri"/>
                <a:cs typeface="Calibri"/>
              </a:rPr>
              <a:t>q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gγ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,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qgqγ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3263105" y="3686096"/>
            <a:ext cx="12639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latin typeface="Calibri"/>
                <a:cs typeface="Calibri"/>
              </a:rPr>
              <a:t>t</a:t>
            </a:r>
            <a:r>
              <a:rPr lang="de-DE" sz="1600" dirty="0" smtClean="0">
                <a:latin typeface="Calibri"/>
                <a:cs typeface="Calibri"/>
              </a:rPr>
              <a:t>hermal QGP</a:t>
            </a:r>
          </a:p>
          <a:p>
            <a:pPr algn="ctr"/>
            <a:r>
              <a:rPr lang="de-DE" sz="1600" dirty="0" smtClean="0">
                <a:latin typeface="Calibri"/>
                <a:cs typeface="Calibri"/>
              </a:rPr>
              <a:t>(</a:t>
            </a:r>
            <a:r>
              <a:rPr lang="de-DE" sz="1600" i="1" dirty="0" smtClean="0">
                <a:latin typeface="Calibri"/>
                <a:cs typeface="Calibri"/>
              </a:rPr>
              <a:t>T</a:t>
            </a:r>
            <a:r>
              <a:rPr lang="de-DE" sz="1600" dirty="0" smtClean="0">
                <a:latin typeface="Calibri"/>
                <a:cs typeface="Calibri"/>
              </a:rPr>
              <a:t> &gt; </a:t>
            </a:r>
            <a:r>
              <a:rPr lang="de-DE" sz="1600" i="1" dirty="0" err="1" smtClean="0">
                <a:latin typeface="Calibri"/>
                <a:cs typeface="Calibri"/>
              </a:rPr>
              <a:t>T</a:t>
            </a:r>
            <a:r>
              <a:rPr lang="de-DE" sz="1600" baseline="-25000" dirty="0" err="1" smtClean="0">
                <a:latin typeface="Calibri"/>
                <a:cs typeface="Calibri"/>
              </a:rPr>
              <a:t>c</a:t>
            </a:r>
            <a:r>
              <a:rPr lang="de-DE" sz="1600" dirty="0" smtClean="0">
                <a:latin typeface="Calibri"/>
                <a:cs typeface="Calibri"/>
              </a:rPr>
              <a:t>)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4943220" y="3686096"/>
            <a:ext cx="16337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latin typeface="Calibri"/>
                <a:cs typeface="Calibri"/>
              </a:rPr>
              <a:t>t</a:t>
            </a:r>
            <a:r>
              <a:rPr lang="de-DE" sz="1600" dirty="0" smtClean="0">
                <a:latin typeface="Calibri"/>
                <a:cs typeface="Calibri"/>
              </a:rPr>
              <a:t>hermal </a:t>
            </a:r>
            <a:r>
              <a:rPr lang="de-DE" sz="1600" dirty="0" err="1" smtClean="0">
                <a:latin typeface="Calibri"/>
                <a:cs typeface="Calibri"/>
              </a:rPr>
              <a:t>hadronic</a:t>
            </a:r>
            <a:endParaRPr lang="de-DE" sz="1600" dirty="0" smtClean="0">
              <a:latin typeface="Calibri"/>
              <a:cs typeface="Calibri"/>
            </a:endParaRPr>
          </a:p>
          <a:p>
            <a:pPr algn="ctr"/>
            <a:r>
              <a:rPr lang="de-DE" sz="1600" dirty="0" smtClean="0">
                <a:latin typeface="Calibri"/>
                <a:cs typeface="Calibri"/>
              </a:rPr>
              <a:t>(</a:t>
            </a:r>
            <a:r>
              <a:rPr lang="de-DE" sz="1600" i="1" dirty="0" smtClean="0">
                <a:latin typeface="Calibri"/>
                <a:cs typeface="Calibri"/>
              </a:rPr>
              <a:t>T</a:t>
            </a:r>
            <a:r>
              <a:rPr lang="de-DE" sz="1600" dirty="0" smtClean="0">
                <a:latin typeface="Calibri"/>
                <a:cs typeface="Calibri"/>
              </a:rPr>
              <a:t> &lt;</a:t>
            </a:r>
            <a:r>
              <a:rPr lang="de-DE" sz="1600" i="1" dirty="0" smtClean="0">
                <a:latin typeface="Calibri"/>
                <a:cs typeface="Calibri"/>
              </a:rPr>
              <a:t> </a:t>
            </a:r>
            <a:r>
              <a:rPr lang="de-DE" sz="1600" i="1" dirty="0" err="1" smtClean="0">
                <a:latin typeface="Calibri"/>
                <a:cs typeface="Calibri"/>
              </a:rPr>
              <a:t>T</a:t>
            </a:r>
            <a:r>
              <a:rPr lang="de-DE" sz="1600" baseline="-25000" dirty="0" err="1" smtClean="0">
                <a:latin typeface="Calibri"/>
                <a:cs typeface="Calibri"/>
              </a:rPr>
              <a:t>c</a:t>
            </a:r>
            <a:r>
              <a:rPr lang="de-DE" sz="1600" dirty="0" smtClean="0">
                <a:latin typeface="Calibri"/>
                <a:cs typeface="Calibri"/>
              </a:rPr>
              <a:t>)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7014418" y="3689415"/>
            <a:ext cx="21640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Calibri"/>
                <a:cs typeface="Calibri"/>
              </a:rPr>
              <a:t>hadronic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decays</a:t>
            </a:r>
            <a:endParaRPr lang="de-DE" sz="1600" dirty="0" smtClean="0">
              <a:latin typeface="Calibri"/>
              <a:cs typeface="Calibri"/>
            </a:endParaRPr>
          </a:p>
          <a:p>
            <a:r>
              <a:rPr lang="de-DE" sz="1600" dirty="0" smtClean="0">
                <a:latin typeface="Calibri"/>
                <a:cs typeface="Calibri"/>
              </a:rPr>
              <a:t>(π,η,</a:t>
            </a:r>
            <a:r>
              <a:rPr lang="de-DE" sz="1600" dirty="0" err="1" smtClean="0">
                <a:latin typeface="Calibri"/>
                <a:cs typeface="Calibri"/>
              </a:rPr>
              <a:t>η</a:t>
            </a:r>
            <a:r>
              <a:rPr lang="de-DE" sz="1600" dirty="0" smtClean="0">
                <a:latin typeface="Calibri"/>
                <a:cs typeface="Calibri"/>
              </a:rPr>
              <a:t>‘,</a:t>
            </a:r>
            <a:r>
              <a:rPr lang="de-DE" sz="1600" dirty="0" err="1" smtClean="0">
                <a:latin typeface="Calibri"/>
                <a:cs typeface="Calibri"/>
              </a:rPr>
              <a:t>ω,ρ,ϕ,J</a:t>
            </a:r>
            <a:r>
              <a:rPr lang="de-DE" sz="1600" dirty="0" smtClean="0">
                <a:latin typeface="Calibri"/>
                <a:cs typeface="Calibri"/>
              </a:rPr>
              <a:t>/</a:t>
            </a:r>
            <a:r>
              <a:rPr lang="de-DE" sz="1600" dirty="0" err="1" smtClean="0">
                <a:latin typeface="Calibri"/>
                <a:cs typeface="Calibri"/>
              </a:rPr>
              <a:t>ψ,cc,bb</a:t>
            </a:r>
            <a:r>
              <a:rPr lang="de-DE" sz="1600" dirty="0" smtClean="0">
                <a:latin typeface="Calibri"/>
                <a:cs typeface="Calibri"/>
              </a:rPr>
              <a:t>)</a:t>
            </a:r>
            <a:endParaRPr lang="de-DE" sz="1600" dirty="0">
              <a:latin typeface="Calibri"/>
              <a:cs typeface="Calibri"/>
            </a:endParaRPr>
          </a:p>
        </p:txBody>
      </p:sp>
      <p:grpSp>
        <p:nvGrpSpPr>
          <p:cNvPr id="64" name="Gruppierung 63"/>
          <p:cNvGrpSpPr/>
          <p:nvPr/>
        </p:nvGrpSpPr>
        <p:grpSpPr>
          <a:xfrm>
            <a:off x="2316200" y="1764894"/>
            <a:ext cx="543350" cy="549635"/>
            <a:chOff x="2316200" y="3635109"/>
            <a:chExt cx="543350" cy="549635"/>
          </a:xfrm>
        </p:grpSpPr>
        <p:pic>
          <p:nvPicPr>
            <p:cNvPr id="65" name="Picture 8" descr="phot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000000">
              <a:off x="2325715" y="4003644"/>
              <a:ext cx="533835" cy="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feld 65"/>
            <p:cNvSpPr txBox="1"/>
            <p:nvPr/>
          </p:nvSpPr>
          <p:spPr>
            <a:xfrm>
              <a:off x="2316200" y="3635109"/>
              <a:ext cx="287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Calibri"/>
                  <a:cs typeface="Calibri"/>
                </a:rPr>
                <a:t>γ</a:t>
              </a:r>
              <a:endParaRPr lang="de-DE" dirty="0"/>
            </a:p>
          </p:txBody>
        </p:sp>
      </p:grpSp>
      <p:grpSp>
        <p:nvGrpSpPr>
          <p:cNvPr id="67" name="Gruppierung 66"/>
          <p:cNvGrpSpPr/>
          <p:nvPr/>
        </p:nvGrpSpPr>
        <p:grpSpPr>
          <a:xfrm>
            <a:off x="3647461" y="1764894"/>
            <a:ext cx="543350" cy="549635"/>
            <a:chOff x="2316200" y="3635109"/>
            <a:chExt cx="543350" cy="549635"/>
          </a:xfrm>
        </p:grpSpPr>
        <p:pic>
          <p:nvPicPr>
            <p:cNvPr id="68" name="Picture 8" descr="phot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000000">
              <a:off x="2325715" y="4003644"/>
              <a:ext cx="533835" cy="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feld 68"/>
            <p:cNvSpPr txBox="1"/>
            <p:nvPr/>
          </p:nvSpPr>
          <p:spPr>
            <a:xfrm>
              <a:off x="2316200" y="3635109"/>
              <a:ext cx="287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Calibri"/>
                  <a:cs typeface="Calibri"/>
                </a:rPr>
                <a:t>γ</a:t>
              </a:r>
              <a:endParaRPr lang="de-DE" dirty="0"/>
            </a:p>
          </p:txBody>
        </p:sp>
      </p:grpSp>
      <p:grpSp>
        <p:nvGrpSpPr>
          <p:cNvPr id="70" name="Gruppierung 69"/>
          <p:cNvGrpSpPr/>
          <p:nvPr/>
        </p:nvGrpSpPr>
        <p:grpSpPr>
          <a:xfrm>
            <a:off x="5230518" y="1819810"/>
            <a:ext cx="543350" cy="549635"/>
            <a:chOff x="2316200" y="3635109"/>
            <a:chExt cx="543350" cy="549635"/>
          </a:xfrm>
        </p:grpSpPr>
        <p:pic>
          <p:nvPicPr>
            <p:cNvPr id="71" name="Picture 8" descr="phot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000000">
              <a:off x="2325715" y="4003644"/>
              <a:ext cx="533835" cy="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feld 71"/>
            <p:cNvSpPr txBox="1"/>
            <p:nvPr/>
          </p:nvSpPr>
          <p:spPr>
            <a:xfrm>
              <a:off x="2316200" y="3635109"/>
              <a:ext cx="287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Calibri"/>
                  <a:cs typeface="Calibri"/>
                </a:rPr>
                <a:t>γ</a:t>
              </a:r>
              <a:endParaRPr lang="de-DE" dirty="0"/>
            </a:p>
          </p:txBody>
        </p:sp>
      </p:grpSp>
      <p:grpSp>
        <p:nvGrpSpPr>
          <p:cNvPr id="73" name="Gruppierung 72"/>
          <p:cNvGrpSpPr/>
          <p:nvPr/>
        </p:nvGrpSpPr>
        <p:grpSpPr>
          <a:xfrm>
            <a:off x="7450925" y="1882225"/>
            <a:ext cx="543350" cy="549635"/>
            <a:chOff x="2316200" y="3635109"/>
            <a:chExt cx="543350" cy="549635"/>
          </a:xfrm>
        </p:grpSpPr>
        <p:pic>
          <p:nvPicPr>
            <p:cNvPr id="74" name="Picture 8" descr="phot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000000">
              <a:off x="2325715" y="4003644"/>
              <a:ext cx="533835" cy="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feld 74"/>
            <p:cNvSpPr txBox="1"/>
            <p:nvPr/>
          </p:nvSpPr>
          <p:spPr>
            <a:xfrm>
              <a:off x="2316200" y="3635109"/>
              <a:ext cx="287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Calibri"/>
                  <a:cs typeface="Calibri"/>
                </a:rPr>
                <a:t>γ</a:t>
              </a:r>
              <a:endParaRPr lang="de-DE" dirty="0"/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76" name="Fußzeilenplatzhalter 7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77" name="Textfeld 76"/>
          <p:cNvSpPr txBox="1"/>
          <p:nvPr/>
        </p:nvSpPr>
        <p:spPr>
          <a:xfrm>
            <a:off x="1703320" y="374045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_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3307096" y="435653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37099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TPC </a:t>
            </a:r>
            <a:r>
              <a:rPr lang="de-DE" dirty="0" err="1" smtClean="0"/>
              <a:t>operation</a:t>
            </a:r>
            <a:r>
              <a:rPr lang="de-DE" dirty="0" smtClean="0"/>
              <a:t> at 50 kHz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93" y="716044"/>
            <a:ext cx="7457607" cy="4162993"/>
          </a:xfrm>
          <a:prstGeom prst="rect">
            <a:avLst/>
          </a:prstGeom>
        </p:spPr>
      </p:pic>
      <p:pic>
        <p:nvPicPr>
          <p:cNvPr id="7" name="Bild 6" descr="cern-alice-ne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638" y="3866620"/>
            <a:ext cx="649403" cy="872379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TPC upgrade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E336256A-5342-FF45-B445-10857CEBDF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118" y="1314405"/>
            <a:ext cx="3802076" cy="255612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22400" y="4074160"/>
            <a:ext cx="6122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MWPC-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chambers</a:t>
            </a:r>
            <a:r>
              <a:rPr lang="de-DE" dirty="0" smtClean="0"/>
              <a:t> </a:t>
            </a:r>
            <a:r>
              <a:rPr lang="de-DE" dirty="0" err="1" smtClean="0"/>
              <a:t>replaced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GEM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New Front-End Electronics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endParaRPr lang="de-DE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922" y="131040"/>
            <a:ext cx="2125503" cy="135079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B3645B01-D541-F542-AAA2-1CE66B3CDB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922" y="1314405"/>
            <a:ext cx="4534398" cy="2550598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6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cosmic_B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1" y="668792"/>
            <a:ext cx="2346960" cy="22515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TPC </a:t>
            </a:r>
            <a:r>
              <a:rPr lang="de-DE" dirty="0" err="1" smtClean="0"/>
              <a:t>pre-commissioning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A5E77C4F-857C-AB45-9255-9452F04944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" t="4239" r="9940" b="-61"/>
          <a:stretch/>
        </p:blipFill>
        <p:spPr>
          <a:xfrm>
            <a:off x="301680" y="2944343"/>
            <a:ext cx="2926800" cy="21620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1700CCB9-199A-7A47-A7BC-AA685E33A9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1" t="9847" b="-1355"/>
          <a:stretch/>
        </p:blipFill>
        <p:spPr>
          <a:xfrm rot="5400000">
            <a:off x="359015" y="709103"/>
            <a:ext cx="2288605" cy="237816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2D8E4665-4197-4841-92DA-942F7B9401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1" y="2851727"/>
            <a:ext cx="2346960" cy="229177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908035" y="1860004"/>
            <a:ext cx="3340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TPC </a:t>
            </a:r>
            <a:r>
              <a:rPr lang="de-DE" dirty="0" err="1" smtClean="0"/>
              <a:t>pre-commissioning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functionality</a:t>
            </a:r>
            <a:r>
              <a:rPr lang="de-DE" dirty="0" smtClean="0"/>
              <a:t> </a:t>
            </a:r>
            <a:r>
              <a:rPr lang="de-DE" dirty="0" err="1" smtClean="0"/>
              <a:t>validated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cosmic</a:t>
            </a:r>
            <a:r>
              <a:rPr lang="de-DE" dirty="0" smtClean="0"/>
              <a:t> </a:t>
            </a:r>
            <a:r>
              <a:rPr lang="de-DE" dirty="0" err="1" smtClean="0"/>
              <a:t>tracks</a:t>
            </a:r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4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 ITS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27" descr="IT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73" y="1014627"/>
            <a:ext cx="3383176" cy="220438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797301" y="447167"/>
            <a:ext cx="5245100" cy="208083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10 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lang="en-US" sz="1800" baseline="300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 active silicon area,  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12.5×10</a:t>
            </a:r>
            <a:r>
              <a:rPr lang="en-US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9 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pixels</a:t>
            </a:r>
            <a:endParaRPr lang="en-US" sz="1800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1600" dirty="0">
                <a:latin typeface="Calibri"/>
                <a:cs typeface="Calibri"/>
              </a:rPr>
              <a:t>Closer to IP: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39 mm </a:t>
            </a:r>
            <a:r>
              <a:rPr lang="en-US" sz="1600" dirty="0">
                <a:latin typeface="Calibri"/>
                <a:cs typeface="Calibri"/>
              </a:rPr>
              <a:t>⟶ </a:t>
            </a:r>
            <a:r>
              <a:rPr lang="en-US" sz="1600" dirty="0">
                <a:solidFill>
                  <a:srgbClr val="008000"/>
                </a:solidFill>
                <a:latin typeface="Calibri"/>
                <a:cs typeface="Calibri"/>
              </a:rPr>
              <a:t>22 mm</a:t>
            </a:r>
          </a:p>
          <a:p>
            <a:r>
              <a:rPr lang="en-US" sz="1600" dirty="0">
                <a:latin typeface="Calibri"/>
                <a:cs typeface="Calibri"/>
              </a:rPr>
              <a:t>Thinner (</a:t>
            </a:r>
            <a:r>
              <a:rPr lang="en-US" sz="1600" i="1" dirty="0">
                <a:latin typeface="Calibri"/>
                <a:cs typeface="Calibri"/>
              </a:rPr>
              <a:t>X</a:t>
            </a:r>
            <a:r>
              <a:rPr lang="en-US" sz="1600" baseline="-25000" dirty="0">
                <a:latin typeface="Calibri"/>
                <a:cs typeface="Calibri"/>
              </a:rPr>
              <a:t>0</a:t>
            </a:r>
            <a:r>
              <a:rPr lang="en-US" sz="1600" dirty="0">
                <a:latin typeface="Calibri"/>
                <a:cs typeface="Calibri"/>
              </a:rPr>
              <a:t> for innermost layers): </a:t>
            </a:r>
            <a:r>
              <a:rPr lang="en-US" sz="1600" b="1" dirty="0">
                <a:solidFill>
                  <a:srgbClr val="FF0000"/>
                </a:solidFill>
                <a:latin typeface="Calibri"/>
                <a:cs typeface="Calibri"/>
              </a:rPr>
              <a:t>~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1.14 % </a:t>
            </a:r>
            <a:r>
              <a:rPr lang="en-US" sz="1600" dirty="0">
                <a:latin typeface="Calibri"/>
                <a:cs typeface="Calibri"/>
              </a:rPr>
              <a:t>⟶ </a:t>
            </a:r>
            <a:r>
              <a:rPr lang="en-US" sz="1600" b="1" dirty="0">
                <a:solidFill>
                  <a:srgbClr val="008000"/>
                </a:solidFill>
                <a:latin typeface="Calibri"/>
                <a:cs typeface="Calibri"/>
              </a:rPr>
              <a:t>~</a:t>
            </a:r>
            <a:r>
              <a:rPr lang="en-US" sz="1600" dirty="0">
                <a:solidFill>
                  <a:srgbClr val="008000"/>
                </a:solidFill>
                <a:latin typeface="Calibri"/>
                <a:cs typeface="Calibri"/>
              </a:rPr>
              <a:t>0.30 % </a:t>
            </a:r>
          </a:p>
          <a:p>
            <a:r>
              <a:rPr lang="en-US" sz="1600" dirty="0">
                <a:latin typeface="Calibri"/>
                <a:cs typeface="Calibri"/>
              </a:rPr>
              <a:t>Smaller pixels: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50 × 425 μm</a:t>
            </a:r>
            <a:r>
              <a:rPr lang="en-US" sz="1600" baseline="300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⟶ </a:t>
            </a:r>
            <a:r>
              <a:rPr lang="en-US" sz="1600" dirty="0">
                <a:solidFill>
                  <a:srgbClr val="008000"/>
                </a:solidFill>
                <a:latin typeface="Calibri"/>
                <a:cs typeface="Calibri"/>
              </a:rPr>
              <a:t>27 × 29 μm</a:t>
            </a:r>
            <a:r>
              <a:rPr lang="en-US" sz="1600" baseline="30000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en-US" sz="16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endParaRPr lang="en-US" sz="1600" baseline="30000" dirty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600" dirty="0">
                <a:latin typeface="Calibri"/>
                <a:cs typeface="Calibri"/>
              </a:rPr>
              <a:t>Granularity: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20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ch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/cm</a:t>
            </a:r>
            <a:r>
              <a:rPr lang="en-US" sz="1600" baseline="300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⟶ </a:t>
            </a:r>
            <a:r>
              <a:rPr lang="en-US" sz="1600" dirty="0" smtClean="0">
                <a:solidFill>
                  <a:srgbClr val="008000"/>
                </a:solidFill>
                <a:latin typeface="Calibri"/>
                <a:cs typeface="Calibri"/>
              </a:rPr>
              <a:t>2000 pixels/cm</a:t>
            </a:r>
            <a:r>
              <a:rPr lang="en-US" sz="1600" baseline="30000" dirty="0" smtClean="0">
                <a:solidFill>
                  <a:srgbClr val="008000"/>
                </a:solidFill>
                <a:latin typeface="Calibri"/>
                <a:cs typeface="Calibri"/>
              </a:rPr>
              <a:t>3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Readout rate: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1 kHz </a:t>
            </a:r>
            <a:r>
              <a:rPr lang="en-US" sz="1600" dirty="0">
                <a:latin typeface="Calibri"/>
                <a:cs typeface="Calibri"/>
              </a:rPr>
              <a:t>⟶ </a:t>
            </a:r>
            <a:r>
              <a:rPr lang="en-US" sz="1600" dirty="0" smtClean="0">
                <a:solidFill>
                  <a:srgbClr val="008000"/>
                </a:solidFill>
                <a:latin typeface="Calibri"/>
                <a:cs typeface="Calibri"/>
              </a:rPr>
              <a:t>100 kHz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124" y="2280622"/>
            <a:ext cx="5226299" cy="215626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07472" y="3490835"/>
            <a:ext cx="6126919" cy="16171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New-ITS performance</a:t>
            </a:r>
            <a:endParaRPr lang="en-US" sz="1800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Improved tracking efficiency</a:t>
            </a:r>
          </a:p>
          <a:p>
            <a:r>
              <a:rPr lang="en-US" sz="1600" dirty="0" smtClean="0">
                <a:latin typeface="Calibri"/>
                <a:cs typeface="Calibri"/>
              </a:rPr>
              <a:t>Improved tracking resolution</a:t>
            </a:r>
          </a:p>
          <a:p>
            <a:r>
              <a:rPr lang="en-US" sz="1600" dirty="0" smtClean="0">
                <a:latin typeface="Calibri"/>
                <a:cs typeface="Calibri"/>
              </a:rPr>
              <a:t>Pointing </a:t>
            </a:r>
            <a:r>
              <a:rPr lang="en-US" sz="1600" dirty="0">
                <a:latin typeface="Calibri"/>
                <a:cs typeface="Calibri"/>
              </a:rPr>
              <a:t>resolution </a:t>
            </a:r>
            <a:r>
              <a:rPr lang="en-US" sz="1600" dirty="0" smtClean="0">
                <a:latin typeface="Calibri"/>
                <a:cs typeface="Calibri"/>
              </a:rPr>
              <a:t>×3 </a:t>
            </a:r>
            <a:r>
              <a:rPr lang="en-US" sz="1600" dirty="0">
                <a:latin typeface="Calibri"/>
                <a:cs typeface="Calibri"/>
              </a:rPr>
              <a:t>better in transverse plane </a:t>
            </a:r>
            <a:r>
              <a:rPr lang="en-US" sz="1600" dirty="0" smtClean="0">
                <a:latin typeface="Calibri"/>
                <a:cs typeface="Calibri"/>
              </a:rPr>
              <a:t>(</a:t>
            </a:r>
            <a:r>
              <a:rPr lang="en-US" sz="1600" dirty="0">
                <a:latin typeface="Calibri"/>
                <a:cs typeface="Calibri"/>
              </a:rPr>
              <a:t>×</a:t>
            </a:r>
            <a:r>
              <a:rPr lang="en-US" sz="1600" dirty="0" smtClean="0">
                <a:latin typeface="Calibri"/>
                <a:cs typeface="Calibri"/>
              </a:rPr>
              <a:t>6 </a:t>
            </a:r>
            <a:r>
              <a:rPr lang="en-US" sz="1600" dirty="0">
                <a:latin typeface="Calibri"/>
                <a:cs typeface="Calibri"/>
              </a:rPr>
              <a:t>along beam) </a:t>
            </a:r>
            <a:r>
              <a:rPr lang="en-US" sz="1600" dirty="0" smtClean="0">
                <a:solidFill>
                  <a:srgbClr val="CD0920"/>
                </a:solidFill>
                <a:latin typeface="Calibri"/>
                <a:cs typeface="Calibri"/>
                <a:sym typeface="Wingdings"/>
              </a:rPr>
              <a:t> significant improvement in </a:t>
            </a:r>
            <a:r>
              <a:rPr lang="en-US" sz="1600" i="1" dirty="0" err="1" smtClean="0">
                <a:solidFill>
                  <a:srgbClr val="CD0920"/>
                </a:solidFill>
                <a:latin typeface="Calibri"/>
                <a:cs typeface="Calibri"/>
                <a:sym typeface="Wingdings"/>
              </a:rPr>
              <a:t>DCA</a:t>
            </a:r>
            <a:r>
              <a:rPr lang="en-US" sz="1600" baseline="-25000" dirty="0" err="1" smtClean="0">
                <a:solidFill>
                  <a:srgbClr val="CD0920"/>
                </a:solidFill>
                <a:latin typeface="Calibri"/>
                <a:cs typeface="Calibri"/>
                <a:sym typeface="Wingdings"/>
              </a:rPr>
              <a:t>ee</a:t>
            </a:r>
            <a:endParaRPr lang="en-US" sz="1800" dirty="0">
              <a:solidFill>
                <a:srgbClr val="CD0920"/>
              </a:solidFill>
              <a:latin typeface="Calibri"/>
              <a:cs typeface="Calibri"/>
            </a:endParaRPr>
          </a:p>
          <a:p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800" dirty="0" smtClean="0">
              <a:latin typeface="Calibri"/>
              <a:cs typeface="Calibri"/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3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ITS </a:t>
            </a:r>
            <a:r>
              <a:rPr lang="de-DE" dirty="0" err="1" smtClean="0"/>
              <a:t>installation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736" y="1412240"/>
            <a:ext cx="3657603" cy="2743203"/>
          </a:xfrm>
          <a:prstGeom prst="rect">
            <a:avLst/>
          </a:prstGeom>
        </p:spPr>
      </p:pic>
      <p:pic>
        <p:nvPicPr>
          <p:cNvPr id="6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440" y="953388"/>
            <a:ext cx="4907279" cy="3659255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7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ITS </a:t>
            </a:r>
            <a:r>
              <a:rPr lang="de-DE" dirty="0" err="1" smtClean="0"/>
              <a:t>pre-commissioning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out.mp4" descr="out.mp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133" y="964154"/>
            <a:ext cx="6413947" cy="36078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Low-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dielectrons</a:t>
            </a:r>
            <a:r>
              <a:rPr lang="de-DE" dirty="0" smtClean="0"/>
              <a:t> in Run 3 </a:t>
            </a:r>
            <a:r>
              <a:rPr lang="de-DE" dirty="0" err="1" smtClean="0"/>
              <a:t>and</a:t>
            </a:r>
            <a:r>
              <a:rPr lang="de-DE" dirty="0" smtClean="0"/>
              <a:t> 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724388" y="1180109"/>
            <a:ext cx="7568159" cy="274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b="1" dirty="0" err="1" smtClean="0">
                <a:latin typeface="Calibri"/>
                <a:cs typeface="Calibri"/>
              </a:rPr>
              <a:t>Pb-Pb</a:t>
            </a:r>
            <a:r>
              <a:rPr lang="de-DE" b="1" dirty="0" smtClean="0">
                <a:latin typeface="Calibri"/>
                <a:cs typeface="Calibri"/>
              </a:rPr>
              <a:t> </a:t>
            </a:r>
            <a:r>
              <a:rPr lang="de-DE" b="1" dirty="0" err="1" smtClean="0">
                <a:latin typeface="Calibri"/>
                <a:cs typeface="Calibri"/>
              </a:rPr>
              <a:t>running</a:t>
            </a:r>
            <a:r>
              <a:rPr lang="de-DE" b="1" dirty="0" smtClean="0">
                <a:latin typeface="Calibri"/>
                <a:cs typeface="Calibri"/>
              </a:rPr>
              <a:t> in Run 3  </a:t>
            </a:r>
            <a:r>
              <a:rPr lang="de-DE" b="1" dirty="0" err="1" smtClean="0">
                <a:latin typeface="Calibri"/>
                <a:cs typeface="Calibri"/>
              </a:rPr>
              <a:t>and</a:t>
            </a:r>
            <a:r>
              <a:rPr lang="de-DE" b="1" dirty="0" smtClean="0">
                <a:latin typeface="Calibri"/>
                <a:cs typeface="Calibri"/>
              </a:rPr>
              <a:t> Run 4: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dirty="0" smtClean="0">
                <a:latin typeface="Calibri"/>
                <a:cs typeface="Calibri"/>
              </a:rPr>
              <a:t>10 nb</a:t>
            </a:r>
            <a:r>
              <a:rPr lang="de-DE" baseline="30000" dirty="0" smtClean="0">
                <a:latin typeface="Calibri"/>
                <a:cs typeface="Calibri"/>
              </a:rPr>
              <a:t>-1</a:t>
            </a:r>
            <a:r>
              <a:rPr lang="de-DE" dirty="0" smtClean="0">
                <a:latin typeface="Calibri"/>
                <a:cs typeface="Calibri"/>
              </a:rPr>
              <a:t> (80 B </a:t>
            </a:r>
            <a:r>
              <a:rPr lang="de-DE" dirty="0" err="1" smtClean="0">
                <a:latin typeface="Calibri"/>
                <a:cs typeface="Calibri"/>
              </a:rPr>
              <a:t>minimum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bias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collisions</a:t>
            </a:r>
            <a:r>
              <a:rPr lang="de-DE" dirty="0" smtClean="0">
                <a:latin typeface="Calibri"/>
                <a:cs typeface="Calibri"/>
              </a:rPr>
              <a:t>) at B = 0.5 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de-DE" dirty="0" smtClean="0">
                <a:latin typeface="Calibri"/>
                <a:cs typeface="Calibri"/>
              </a:rPr>
              <a:t>3 nb</a:t>
            </a:r>
            <a:r>
              <a:rPr lang="de-DE" baseline="30000" dirty="0" smtClean="0">
                <a:latin typeface="Calibri"/>
                <a:cs typeface="Calibri"/>
              </a:rPr>
              <a:t>-1</a:t>
            </a:r>
            <a:r>
              <a:rPr lang="de-DE" dirty="0" smtClean="0">
                <a:latin typeface="Calibri"/>
                <a:cs typeface="Calibri"/>
              </a:rPr>
              <a:t> (25 B </a:t>
            </a:r>
            <a:r>
              <a:rPr lang="de-DE" dirty="0" err="1" smtClean="0">
                <a:latin typeface="Calibri"/>
                <a:cs typeface="Calibri"/>
              </a:rPr>
              <a:t>minimum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bias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collisions</a:t>
            </a:r>
            <a:r>
              <a:rPr lang="de-DE" dirty="0" smtClean="0">
                <a:latin typeface="Calibri"/>
                <a:cs typeface="Calibri"/>
              </a:rPr>
              <a:t>) at 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B = 0.2 T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dedicated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for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low</a:t>
            </a: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-mass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dielectron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studies</a:t>
            </a:r>
            <a:endParaRPr lang="de-DE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de-DE" dirty="0" err="1" smtClean="0">
                <a:latin typeface="Calibri"/>
                <a:cs typeface="Calibri"/>
              </a:rPr>
              <a:t>Electron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tracking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and</a:t>
            </a:r>
            <a:r>
              <a:rPr lang="de-DE" dirty="0" smtClean="0">
                <a:latin typeface="Calibri"/>
                <a:cs typeface="Calibri"/>
              </a:rPr>
              <a:t> PID down </a:t>
            </a:r>
            <a:r>
              <a:rPr lang="de-DE" dirty="0" err="1" smtClean="0">
                <a:latin typeface="Calibri"/>
                <a:cs typeface="Calibri"/>
              </a:rPr>
              <a:t>to</a:t>
            </a:r>
            <a:r>
              <a:rPr lang="de-DE" dirty="0" smtClean="0">
                <a:latin typeface="Calibri"/>
                <a:cs typeface="Calibri"/>
              </a:rPr>
              <a:t> 75 </a:t>
            </a:r>
            <a:r>
              <a:rPr lang="de-DE" dirty="0" err="1" smtClean="0">
                <a:latin typeface="Calibri"/>
                <a:cs typeface="Calibri"/>
              </a:rPr>
              <a:t>MeV</a:t>
            </a:r>
            <a:r>
              <a:rPr lang="de-DE" dirty="0" smtClean="0">
                <a:latin typeface="Calibri"/>
                <a:cs typeface="Calibri"/>
              </a:rPr>
              <a:t>/</a:t>
            </a:r>
            <a:r>
              <a:rPr lang="de-DE" i="1" dirty="0" smtClean="0">
                <a:latin typeface="Calibri"/>
                <a:cs typeface="Calibri"/>
              </a:rPr>
              <a:t>c</a:t>
            </a:r>
          </a:p>
          <a:p>
            <a:pPr lvl="1">
              <a:lnSpc>
                <a:spcPct val="120000"/>
              </a:lnSpc>
            </a:pPr>
            <a:r>
              <a:rPr lang="de-DE" dirty="0" smtClean="0">
                <a:latin typeface="Calibri"/>
                <a:cs typeface="Calibri"/>
              </a:rPr>
              <a:t>	</a:t>
            </a:r>
            <a:r>
              <a:rPr lang="de-DE" dirty="0" smtClean="0">
                <a:latin typeface="Calibri"/>
                <a:cs typeface="Calibri"/>
                <a:sym typeface="Wingdings"/>
              </a:rPr>
              <a:t> </a:t>
            </a:r>
            <a:r>
              <a:rPr lang="de-DE" dirty="0" err="1" smtClean="0">
                <a:latin typeface="Calibri"/>
                <a:cs typeface="Calibri"/>
              </a:rPr>
              <a:t>Improve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signal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efficiency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and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background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rejection</a:t>
            </a:r>
            <a:endParaRPr lang="de-DE" dirty="0" smtClean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de-DE" dirty="0" smtClean="0">
                <a:latin typeface="Calibri"/>
                <a:cs typeface="Calibri"/>
              </a:rPr>
              <a:t>		</a:t>
            </a:r>
            <a:r>
              <a:rPr lang="de-DE" dirty="0" smtClean="0">
                <a:latin typeface="Calibri"/>
                <a:cs typeface="Calibri"/>
                <a:sym typeface="Wingdings"/>
              </a:rPr>
              <a:t>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increase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acceptance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to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low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i="1" dirty="0" err="1" smtClean="0">
                <a:latin typeface="Calibri"/>
                <a:cs typeface="Calibri"/>
                <a:sym typeface="Wingdings"/>
              </a:rPr>
              <a:t>m</a:t>
            </a:r>
            <a:r>
              <a:rPr lang="de-DE" baseline="-25000" dirty="0" err="1" smtClean="0">
                <a:latin typeface="Calibri"/>
                <a:cs typeface="Calibri"/>
                <a:sym typeface="Wingdings"/>
              </a:rPr>
              <a:t>ee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and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i="1" dirty="0" err="1" smtClean="0">
                <a:latin typeface="Calibri"/>
                <a:cs typeface="Calibri"/>
                <a:sym typeface="Wingdings"/>
              </a:rPr>
              <a:t>p</a:t>
            </a:r>
            <a:r>
              <a:rPr lang="de-DE" baseline="-25000" dirty="0" err="1" smtClean="0">
                <a:latin typeface="Calibri"/>
                <a:cs typeface="Calibri"/>
                <a:sym typeface="Wingdings"/>
              </a:rPr>
              <a:t>T,ee</a:t>
            </a:r>
            <a:endParaRPr lang="de-DE" dirty="0" smtClean="0">
              <a:latin typeface="Calibri"/>
              <a:cs typeface="Calibri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de-DE" dirty="0" smtClean="0">
                <a:latin typeface="Calibri"/>
                <a:cs typeface="Calibri"/>
                <a:sym typeface="Wingdings"/>
              </a:rPr>
              <a:t>Separation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of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prompt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dielectrons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from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charm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and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beauty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with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new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ITS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Dielectron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r>
              <a:rPr lang="de-DE" dirty="0" smtClean="0"/>
              <a:t> in Run 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pic>
        <p:nvPicPr>
          <p:cNvPr id="3" name="Bild 2" descr="2018-12-05-finalPlotsLowB_ITS3_EoI_updateRFactorSyst_Mee_ITSCyl0_IPcut1_events2500000000_redraw01_45_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7" y="955215"/>
            <a:ext cx="3500514" cy="3531383"/>
          </a:xfrm>
          <a:prstGeom prst="rect">
            <a:avLst/>
          </a:prstGeom>
        </p:spPr>
      </p:pic>
      <p:pic>
        <p:nvPicPr>
          <p:cNvPr id="10" name="Bild 9" descr="2018-12-05-finalPlotsLowB_ITS3_EoI_updateRFactorSyst_Excess_ITSCyl0_IPcut1_events2500000000_redraw01_45_2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53" y="969075"/>
            <a:ext cx="3467335" cy="349791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664567" y="2536088"/>
            <a:ext cx="1117163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Calibri"/>
                <a:cs typeface="Calibri"/>
              </a:rPr>
              <a:t>3 nb</a:t>
            </a:r>
            <a:r>
              <a:rPr lang="de-DE" sz="1200" baseline="30000" dirty="0" smtClean="0">
                <a:latin typeface="Calibri"/>
                <a:cs typeface="Calibri"/>
              </a:rPr>
              <a:t>-1</a:t>
            </a:r>
            <a:r>
              <a:rPr lang="de-DE" sz="1200" dirty="0" smtClean="0">
                <a:latin typeface="Calibri"/>
                <a:cs typeface="Calibri"/>
              </a:rPr>
              <a:t>  at </a:t>
            </a:r>
            <a:r>
              <a:rPr lang="de-DE" sz="1200" dirty="0" err="1" smtClean="0">
                <a:latin typeface="Calibri"/>
                <a:cs typeface="Calibri"/>
              </a:rPr>
              <a:t>low</a:t>
            </a:r>
            <a:r>
              <a:rPr lang="de-DE" sz="1200" dirty="0" smtClean="0">
                <a:latin typeface="Calibri"/>
                <a:cs typeface="Calibri"/>
              </a:rPr>
              <a:t> B</a:t>
            </a:r>
          </a:p>
          <a:p>
            <a:r>
              <a:rPr lang="de-DE" sz="1200" dirty="0" smtClean="0">
                <a:latin typeface="Calibri"/>
                <a:cs typeface="Calibri"/>
              </a:rPr>
              <a:t>0-10%</a:t>
            </a:r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555048" y="2536088"/>
            <a:ext cx="1117163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Calibri"/>
                <a:cs typeface="Calibri"/>
              </a:rPr>
              <a:t>3 nb</a:t>
            </a:r>
            <a:r>
              <a:rPr lang="de-DE" sz="1200" baseline="30000" dirty="0" smtClean="0">
                <a:latin typeface="Calibri"/>
                <a:cs typeface="Calibri"/>
              </a:rPr>
              <a:t>-1</a:t>
            </a:r>
            <a:r>
              <a:rPr lang="de-DE" sz="1200" dirty="0" smtClean="0">
                <a:latin typeface="Calibri"/>
                <a:cs typeface="Calibri"/>
              </a:rPr>
              <a:t>  at </a:t>
            </a:r>
            <a:r>
              <a:rPr lang="de-DE" sz="1200" dirty="0" err="1" smtClean="0">
                <a:latin typeface="Calibri"/>
                <a:cs typeface="Calibri"/>
              </a:rPr>
              <a:t>low</a:t>
            </a:r>
            <a:r>
              <a:rPr lang="de-DE" sz="1200" dirty="0" smtClean="0">
                <a:latin typeface="Calibri"/>
                <a:cs typeface="Calibri"/>
              </a:rPr>
              <a:t> B</a:t>
            </a:r>
          </a:p>
          <a:p>
            <a:r>
              <a:rPr lang="de-DE" sz="1200" dirty="0" smtClean="0">
                <a:latin typeface="Calibri"/>
                <a:cs typeface="Calibri"/>
              </a:rPr>
              <a:t>0-10%</a:t>
            </a:r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64567" y="992433"/>
            <a:ext cx="33134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  <a:latin typeface="Calibri"/>
                <a:cs typeface="Calibri"/>
              </a:rPr>
              <a:t>Z. </a:t>
            </a:r>
            <a:r>
              <a:rPr lang="de-DE" sz="1100" dirty="0" err="1" smtClean="0">
                <a:solidFill>
                  <a:srgbClr val="000000"/>
                </a:solidFill>
                <a:latin typeface="Calibri"/>
                <a:cs typeface="Calibri"/>
              </a:rPr>
              <a:t>Citron</a:t>
            </a:r>
            <a:r>
              <a:rPr lang="de-DE" sz="1100" dirty="0" smtClean="0">
                <a:solidFill>
                  <a:srgbClr val="000000"/>
                </a:solidFill>
                <a:latin typeface="Calibri"/>
                <a:cs typeface="Calibri"/>
              </a:rPr>
              <a:t> et al., CERN Yellow Rep. </a:t>
            </a:r>
            <a:r>
              <a:rPr lang="de-DE" sz="1100" dirty="0" err="1" smtClean="0">
                <a:solidFill>
                  <a:srgbClr val="000000"/>
                </a:solidFill>
                <a:latin typeface="Calibri"/>
                <a:cs typeface="Calibri"/>
              </a:rPr>
              <a:t>Monogr</a:t>
            </a:r>
            <a:r>
              <a:rPr lang="de-DE" sz="1100" dirty="0" smtClean="0">
                <a:solidFill>
                  <a:srgbClr val="000000"/>
                </a:solidFill>
                <a:latin typeface="Calibri"/>
                <a:cs typeface="Calibri"/>
              </a:rPr>
              <a:t>. (2019) 1159</a:t>
            </a:r>
            <a:endParaRPr lang="de-DE" sz="11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96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</a:t>
            </a:r>
            <a:r>
              <a:rPr lang="de-DE" dirty="0" smtClean="0"/>
              <a:t>p at 13 TeV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B-</a:t>
            </a:r>
            <a:r>
              <a:rPr lang="de-DE" dirty="0" err="1" smtClean="0"/>
              <a:t>field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9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</a:t>
            </a:r>
            <a:r>
              <a:rPr lang="de-DE" dirty="0" smtClean="0"/>
              <a:t>p at 13 TeV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B-</a:t>
            </a:r>
            <a:r>
              <a:rPr lang="de-DE" dirty="0" err="1" smtClean="0"/>
              <a:t>field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1" name="Bild 10" descr="2015-Oct-05-TPC_dEdx_2T_151003_col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301" y="1245418"/>
            <a:ext cx="4434213" cy="332104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62809" y="902751"/>
            <a:ext cx="3829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/>
                <a:cs typeface="Calibri"/>
              </a:rPr>
              <a:t>Dedicated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campaigns</a:t>
            </a:r>
            <a:r>
              <a:rPr lang="de-DE" dirty="0" smtClean="0">
                <a:latin typeface="Calibri"/>
                <a:cs typeface="Calibri"/>
              </a:rPr>
              <a:t> in Run2 </a:t>
            </a:r>
            <a:r>
              <a:rPr lang="de-DE" dirty="0" err="1" smtClean="0">
                <a:latin typeface="Calibri"/>
                <a:cs typeface="Calibri"/>
              </a:rPr>
              <a:t>with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reduced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solenoid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field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smtClean="0">
                <a:latin typeface="Calibri"/>
                <a:cs typeface="Calibri"/>
              </a:rPr>
              <a:t>(0.5 T </a:t>
            </a:r>
            <a:r>
              <a:rPr lang="de-DE" dirty="0" smtClean="0">
                <a:latin typeface="Calibri"/>
                <a:cs typeface="Calibri"/>
                <a:sym typeface="Wingdings"/>
              </a:rPr>
              <a:t> 0.2 T)</a:t>
            </a:r>
            <a:r>
              <a:rPr lang="de-DE" dirty="0" smtClean="0">
                <a:latin typeface="Calibri"/>
                <a:cs typeface="Calibri"/>
              </a:rPr>
              <a:t> </a:t>
            </a:r>
          </a:p>
          <a:p>
            <a:endParaRPr lang="de-DE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latin typeface="Calibri"/>
                <a:cs typeface="Calibri"/>
              </a:rPr>
              <a:t>Test </a:t>
            </a:r>
            <a:r>
              <a:rPr lang="de-DE" dirty="0" err="1" smtClean="0">
                <a:latin typeface="Calibri"/>
                <a:cs typeface="Calibri"/>
              </a:rPr>
              <a:t>case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for</a:t>
            </a:r>
            <a:r>
              <a:rPr lang="de-DE" dirty="0" smtClean="0">
                <a:latin typeface="Calibri"/>
                <a:cs typeface="Calibri"/>
              </a:rPr>
              <a:t> Run3</a:t>
            </a:r>
          </a:p>
          <a:p>
            <a:pPr marL="285750" indent="-285750">
              <a:buFont typeface="Arial"/>
              <a:buChar char="•"/>
            </a:pPr>
            <a:endParaRPr lang="de-DE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latin typeface="Calibri"/>
                <a:cs typeface="Calibri"/>
              </a:rPr>
              <a:t>Significantly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improved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acceptance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for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low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i="1" dirty="0" err="1" smtClean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de-DE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electrons</a:t>
            </a:r>
            <a:endParaRPr lang="de-DE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latin typeface="Calibri"/>
              <a:cs typeface="Calibri"/>
            </a:endParaRP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6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Photons puzzle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80" b="9383"/>
          <a:stretch/>
        </p:blipFill>
        <p:spPr>
          <a:xfrm>
            <a:off x="6464433" y="302403"/>
            <a:ext cx="2437671" cy="196566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87027" y="4126599"/>
            <a:ext cx="8703206" cy="62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de-DE" sz="1600" dirty="0" smtClean="0">
                <a:latin typeface="Calibri"/>
                <a:cs typeface="Calibri"/>
              </a:rPr>
              <a:t>Early </a:t>
            </a:r>
            <a:r>
              <a:rPr lang="de-DE" sz="1600" dirty="0" err="1" smtClean="0">
                <a:latin typeface="Calibri"/>
                <a:cs typeface="Calibri"/>
              </a:rPr>
              <a:t>and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late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emission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times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of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photons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are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</a:rPr>
              <a:t>not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separable</a:t>
            </a:r>
            <a:endParaRPr lang="de-DE" sz="16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de-DE" sz="1600" dirty="0" err="1" smtClean="0">
                <a:latin typeface="Calibri"/>
                <a:cs typeface="Calibri"/>
              </a:rPr>
              <a:t>Worst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case</a:t>
            </a:r>
            <a:r>
              <a:rPr lang="de-DE" sz="1600" dirty="0" smtClean="0">
                <a:latin typeface="Calibri"/>
                <a:cs typeface="Calibri"/>
              </a:rPr>
              <a:t>: Early QGP </a:t>
            </a:r>
            <a:r>
              <a:rPr lang="de-DE" sz="1600" dirty="0" err="1" smtClean="0">
                <a:latin typeface="Calibri"/>
                <a:cs typeface="Calibri"/>
              </a:rPr>
              <a:t>radiation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could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be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outshined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by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late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hadronic</a:t>
            </a:r>
            <a:r>
              <a:rPr lang="de-DE" sz="16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processes</a:t>
            </a:r>
            <a:endParaRPr lang="de-DE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08754" y="2499931"/>
            <a:ext cx="5638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Direct</a:t>
            </a:r>
            <a:r>
              <a:rPr lang="de-DE" sz="1600" dirty="0" smtClean="0"/>
              <a:t> </a:t>
            </a:r>
            <a:r>
              <a:rPr lang="de-DE" sz="1600" dirty="0" err="1" smtClean="0"/>
              <a:t>photons</a:t>
            </a:r>
            <a:r>
              <a:rPr lang="de-DE" sz="1600" dirty="0" smtClean="0"/>
              <a:t> (at RHIC) </a:t>
            </a:r>
            <a:r>
              <a:rPr lang="de-DE" sz="1600" dirty="0" err="1" smtClean="0"/>
              <a:t>show</a:t>
            </a:r>
            <a:r>
              <a:rPr lang="de-DE" sz="1600" dirty="0"/>
              <a:t>:</a:t>
            </a:r>
            <a:endParaRPr lang="de-DE" sz="1600" dirty="0" smtClean="0"/>
          </a:p>
          <a:p>
            <a:pPr marL="285750" indent="-285750">
              <a:buFont typeface="Arial"/>
              <a:buChar char="•"/>
            </a:pPr>
            <a:r>
              <a:rPr lang="de-DE" sz="1600" dirty="0" smtClean="0">
                <a:solidFill>
                  <a:srgbClr val="0000FF"/>
                </a:solidFill>
              </a:rPr>
              <a:t>large </a:t>
            </a:r>
            <a:r>
              <a:rPr lang="de-DE" sz="1600" dirty="0" err="1" smtClean="0">
                <a:solidFill>
                  <a:srgbClr val="0000FF"/>
                </a:solidFill>
              </a:rPr>
              <a:t>yields</a:t>
            </a:r>
            <a:r>
              <a:rPr lang="de-DE" sz="1600" dirty="0" smtClean="0">
                <a:solidFill>
                  <a:srgbClr val="0000FF"/>
                </a:solidFill>
              </a:rPr>
              <a:t>  </a:t>
            </a:r>
            <a:r>
              <a:rPr lang="de-DE" sz="1600" dirty="0" smtClean="0"/>
              <a:t>(</a:t>
            </a:r>
            <a:r>
              <a:rPr lang="de-DE" sz="1600" dirty="0" err="1" smtClean="0"/>
              <a:t>indicative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early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emission</a:t>
            </a:r>
            <a:r>
              <a:rPr lang="de-DE" sz="1600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>
                <a:solidFill>
                  <a:srgbClr val="0000FF"/>
                </a:solidFill>
              </a:rPr>
              <a:t>large </a:t>
            </a:r>
            <a:r>
              <a:rPr lang="de-DE" sz="1600" dirty="0" err="1" smtClean="0">
                <a:solidFill>
                  <a:srgbClr val="0000FF"/>
                </a:solidFill>
              </a:rPr>
              <a:t>collectivity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(i.e. </a:t>
            </a:r>
            <a:r>
              <a:rPr lang="de-DE" sz="1600" i="1" dirty="0" smtClean="0"/>
              <a:t>v</a:t>
            </a:r>
            <a:r>
              <a:rPr lang="de-DE" sz="1600" baseline="-25000" dirty="0" smtClean="0"/>
              <a:t>2</a:t>
            </a:r>
            <a:r>
              <a:rPr lang="de-DE" sz="1600" dirty="0" smtClean="0"/>
              <a:t>, </a:t>
            </a:r>
            <a:r>
              <a:rPr lang="de-DE" sz="1600" dirty="0" err="1" smtClean="0"/>
              <a:t>indicative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late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emission</a:t>
            </a:r>
            <a:r>
              <a:rPr lang="de-DE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Hard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reconcile</a:t>
            </a:r>
            <a:r>
              <a:rPr lang="de-DE" sz="1600" dirty="0" smtClean="0"/>
              <a:t> in </a:t>
            </a:r>
            <a:r>
              <a:rPr lang="de-DE" sz="1600" dirty="0" err="1" smtClean="0"/>
              <a:t>models</a:t>
            </a:r>
            <a:endParaRPr lang="de-DE" sz="1600" dirty="0" smtClean="0"/>
          </a:p>
          <a:p>
            <a:pPr marL="285750" indent="-285750">
              <a:buFont typeface="Arial"/>
              <a:buChar char="•"/>
            </a:pPr>
            <a:r>
              <a:rPr lang="de-DE" sz="1600" dirty="0" smtClean="0">
                <a:solidFill>
                  <a:srgbClr val="0000FF"/>
                </a:solidFill>
              </a:rPr>
              <a:t>„</a:t>
            </a:r>
            <a:r>
              <a:rPr lang="de-DE" sz="1600" dirty="0" err="1" smtClean="0">
                <a:solidFill>
                  <a:srgbClr val="0000FF"/>
                </a:solidFill>
              </a:rPr>
              <a:t>Direct</a:t>
            </a:r>
            <a:r>
              <a:rPr lang="de-DE" sz="1600" dirty="0">
                <a:solidFill>
                  <a:srgbClr val="0000FF"/>
                </a:solidFill>
              </a:rPr>
              <a:t>-</a:t>
            </a:r>
            <a:r>
              <a:rPr lang="de-DE" sz="1600" dirty="0" smtClean="0">
                <a:solidFill>
                  <a:srgbClr val="0000FF"/>
                </a:solidFill>
              </a:rPr>
              <a:t>photon puzzle“</a:t>
            </a:r>
            <a:endParaRPr lang="de-DE" sz="1600" dirty="0">
              <a:solidFill>
                <a:srgbClr val="0000FF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pic>
        <p:nvPicPr>
          <p:cNvPr id="11" name="Bild 10" descr="QM2019_wenqing_191105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15" t="19028" r="5675"/>
          <a:stretch/>
        </p:blipFill>
        <p:spPr>
          <a:xfrm>
            <a:off x="85035" y="690241"/>
            <a:ext cx="3966644" cy="346707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426797" y="2323258"/>
            <a:ext cx="509329" cy="267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3139617" y="2252698"/>
            <a:ext cx="91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PHENIX</a:t>
            </a:r>
          </a:p>
          <a:p>
            <a:r>
              <a:rPr lang="de-DE" sz="900" dirty="0" smtClean="0"/>
              <a:t>PRC 94, 064901</a:t>
            </a:r>
            <a:endParaRPr lang="de-DE" sz="900" dirty="0"/>
          </a:p>
        </p:txBody>
      </p:sp>
      <p:sp>
        <p:nvSpPr>
          <p:cNvPr id="14" name="Textfeld 13"/>
          <p:cNvSpPr txBox="1"/>
          <p:nvPr/>
        </p:nvSpPr>
        <p:spPr>
          <a:xfrm>
            <a:off x="1148806" y="1543255"/>
            <a:ext cx="10819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 smtClean="0"/>
              <a:t>from</a:t>
            </a:r>
            <a:endParaRPr lang="de-DE" sz="900" dirty="0" smtClean="0"/>
          </a:p>
          <a:p>
            <a:r>
              <a:rPr lang="de-DE" sz="900" dirty="0" err="1" smtClean="0"/>
              <a:t>Wenqing</a:t>
            </a:r>
            <a:r>
              <a:rPr lang="de-DE" sz="900" dirty="0" smtClean="0"/>
              <a:t> Fan</a:t>
            </a:r>
          </a:p>
          <a:p>
            <a:r>
              <a:rPr lang="de-DE" sz="900" dirty="0" smtClean="0"/>
              <a:t>Quark Matter 2019 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4106161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2018-May-10-acceptanc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220" y="385599"/>
            <a:ext cx="4896061" cy="47579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</a:t>
            </a:r>
            <a:r>
              <a:rPr lang="de-DE" dirty="0" smtClean="0"/>
              <a:t>p at 13 TeV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B-</a:t>
            </a:r>
            <a:r>
              <a:rPr lang="de-DE" dirty="0" err="1" smtClean="0"/>
              <a:t>field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362809" y="902751"/>
            <a:ext cx="38292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/>
                <a:cs typeface="Calibri"/>
              </a:rPr>
              <a:t>Dedicated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campaigns</a:t>
            </a:r>
            <a:r>
              <a:rPr lang="de-DE" dirty="0" smtClean="0">
                <a:latin typeface="Calibri"/>
                <a:cs typeface="Calibri"/>
              </a:rPr>
              <a:t> in Run2 </a:t>
            </a:r>
            <a:r>
              <a:rPr lang="de-DE" dirty="0" err="1" smtClean="0">
                <a:latin typeface="Calibri"/>
                <a:cs typeface="Calibri"/>
              </a:rPr>
              <a:t>with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reduced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solenoid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field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smtClean="0">
                <a:latin typeface="Calibri"/>
                <a:cs typeface="Calibri"/>
              </a:rPr>
              <a:t>(0.5 T </a:t>
            </a:r>
            <a:r>
              <a:rPr lang="de-DE" dirty="0" smtClean="0">
                <a:latin typeface="Calibri"/>
                <a:cs typeface="Calibri"/>
                <a:sym typeface="Wingdings"/>
              </a:rPr>
              <a:t> 0.2 T)</a:t>
            </a:r>
            <a:r>
              <a:rPr lang="de-DE" dirty="0" smtClean="0">
                <a:latin typeface="Calibri"/>
                <a:cs typeface="Calibri"/>
              </a:rPr>
              <a:t> </a:t>
            </a:r>
          </a:p>
          <a:p>
            <a:endParaRPr lang="de-DE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latin typeface="Calibri"/>
                <a:cs typeface="Calibri"/>
              </a:rPr>
              <a:t>Test </a:t>
            </a:r>
            <a:r>
              <a:rPr lang="de-DE" dirty="0" err="1" smtClean="0">
                <a:latin typeface="Calibri"/>
                <a:cs typeface="Calibri"/>
              </a:rPr>
              <a:t>case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for</a:t>
            </a:r>
            <a:r>
              <a:rPr lang="de-DE" dirty="0" smtClean="0">
                <a:latin typeface="Calibri"/>
                <a:cs typeface="Calibri"/>
              </a:rPr>
              <a:t> Run3</a:t>
            </a:r>
          </a:p>
          <a:p>
            <a:pPr marL="285750" indent="-285750">
              <a:buFont typeface="Arial"/>
              <a:buChar char="•"/>
            </a:pPr>
            <a:endParaRPr lang="de-DE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latin typeface="Calibri"/>
                <a:cs typeface="Calibri"/>
              </a:rPr>
              <a:t>Significantly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improved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acceptance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for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low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i="1" dirty="0" err="1" smtClean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de-DE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electrons</a:t>
            </a:r>
            <a:endParaRPr lang="de-DE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latin typeface="Calibri"/>
                <a:cs typeface="Calibri"/>
              </a:rPr>
              <a:t>Allows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dedicated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studies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of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very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soft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dileptons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smtClean="0">
                <a:latin typeface="Calibri"/>
                <a:cs typeface="Calibri"/>
              </a:rPr>
              <a:t>at </a:t>
            </a:r>
            <a:r>
              <a:rPr lang="de-DE" dirty="0" err="1" smtClean="0">
                <a:latin typeface="Calibri"/>
                <a:cs typeface="Calibri"/>
              </a:rPr>
              <a:t>low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mass</a:t>
            </a:r>
            <a:r>
              <a:rPr lang="de-DE" dirty="0" smtClean="0">
                <a:latin typeface="Calibri"/>
                <a:cs typeface="Calibri"/>
              </a:rPr>
              <a:t> in pp</a:t>
            </a:r>
          </a:p>
          <a:p>
            <a:endParaRPr lang="de-DE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latin typeface="Calibri"/>
                <a:cs typeface="Calibri"/>
              </a:rPr>
              <a:t>Lowering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i="1" dirty="0" err="1" smtClean="0">
                <a:latin typeface="Calibri"/>
                <a:cs typeface="Calibri"/>
              </a:rPr>
              <a:t>p</a:t>
            </a:r>
            <a:r>
              <a:rPr lang="de-DE" baseline="-25000" dirty="0" err="1" smtClean="0">
                <a:latin typeface="Calibri"/>
                <a:cs typeface="Calibri"/>
              </a:rPr>
              <a:t>T,e</a:t>
            </a:r>
            <a:r>
              <a:rPr lang="de-DE" baseline="-25000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cutoff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from</a:t>
            </a:r>
            <a:r>
              <a:rPr lang="de-DE" dirty="0" smtClean="0">
                <a:latin typeface="Calibri"/>
                <a:cs typeface="Calibri"/>
              </a:rPr>
              <a:t> 0.2 </a:t>
            </a:r>
            <a:r>
              <a:rPr lang="de-DE" dirty="0" err="1" smtClean="0">
                <a:latin typeface="Calibri"/>
                <a:cs typeface="Calibri"/>
              </a:rPr>
              <a:t>to</a:t>
            </a:r>
            <a:r>
              <a:rPr lang="de-DE" dirty="0" smtClean="0">
                <a:latin typeface="Calibri"/>
                <a:cs typeface="Calibri"/>
              </a:rPr>
              <a:t> 0.75 </a:t>
            </a:r>
            <a:r>
              <a:rPr lang="de-DE" dirty="0" err="1" smtClean="0">
                <a:latin typeface="Calibri"/>
                <a:cs typeface="Calibri"/>
              </a:rPr>
              <a:t>GeV</a:t>
            </a:r>
            <a:r>
              <a:rPr lang="de-DE" dirty="0" smtClean="0">
                <a:latin typeface="Calibri"/>
                <a:cs typeface="Calibri"/>
              </a:rPr>
              <a:t>/c </a:t>
            </a:r>
            <a:r>
              <a:rPr lang="de-DE" dirty="0" err="1" smtClean="0">
                <a:latin typeface="Calibri"/>
                <a:cs typeface="Calibri"/>
              </a:rPr>
              <a:t>extends</a:t>
            </a:r>
            <a:r>
              <a:rPr lang="de-DE" dirty="0" smtClean="0">
                <a:latin typeface="Calibri"/>
                <a:cs typeface="Calibri"/>
              </a:rPr>
              <a:t> pair </a:t>
            </a:r>
            <a:r>
              <a:rPr lang="de-DE" dirty="0" err="1" smtClean="0">
                <a:latin typeface="Calibri"/>
                <a:cs typeface="Calibri"/>
              </a:rPr>
              <a:t>acceptance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to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i="1" dirty="0" err="1" smtClean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de-DE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T,ee</a:t>
            </a:r>
            <a:r>
              <a:rPr lang="de-DE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= 0  </a:t>
            </a:r>
            <a:r>
              <a:rPr lang="de-DE" dirty="0" err="1" smtClean="0">
                <a:cs typeface="Calibri"/>
              </a:rPr>
              <a:t>for</a:t>
            </a:r>
            <a:r>
              <a:rPr lang="de-DE" dirty="0" smtClean="0">
                <a:cs typeface="Calibri"/>
              </a:rPr>
              <a:t> </a:t>
            </a:r>
            <a:r>
              <a:rPr lang="de-DE" i="1" dirty="0" err="1" smtClean="0">
                <a:cs typeface="Calibri"/>
              </a:rPr>
              <a:t>m</a:t>
            </a:r>
            <a:r>
              <a:rPr lang="de-DE" baseline="-25000" dirty="0" err="1" smtClean="0">
                <a:cs typeface="Calibri"/>
              </a:rPr>
              <a:t>ee</a:t>
            </a:r>
            <a:r>
              <a:rPr lang="de-DE" baseline="-25000" dirty="0" smtClean="0">
                <a:cs typeface="Calibri"/>
              </a:rPr>
              <a:t> </a:t>
            </a:r>
            <a:r>
              <a:rPr lang="de-DE" dirty="0">
                <a:cs typeface="Calibri"/>
              </a:rPr>
              <a:t>&gt; </a:t>
            </a:r>
            <a:r>
              <a:rPr lang="de-DE" i="1" dirty="0">
                <a:cs typeface="Calibri"/>
              </a:rPr>
              <a:t>m</a:t>
            </a:r>
            <a:r>
              <a:rPr lang="de-DE" baseline="-25000" dirty="0">
                <a:cs typeface="Calibri"/>
              </a:rPr>
              <a:t>π</a:t>
            </a:r>
            <a:endParaRPr lang="de-DE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3860032" y="4341212"/>
            <a:ext cx="1259623" cy="3045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73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</a:t>
            </a:r>
            <a:r>
              <a:rPr lang="de-DE" dirty="0" smtClean="0"/>
              <a:t>p at 13 TeV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B-</a:t>
            </a:r>
            <a:r>
              <a:rPr lang="de-DE" dirty="0" err="1" smtClean="0"/>
              <a:t>field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Bild 7" descr="2019-11-02-cSubSigCocktail_Mee_bin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3" y="1283015"/>
            <a:ext cx="3061993" cy="304604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88433" y="706434"/>
            <a:ext cx="5416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Dielectron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enhancement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observed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in </a:t>
            </a:r>
            <a:r>
              <a:rPr lang="de-DE" sz="1600" i="1" dirty="0" smtClean="0"/>
              <a:t>m</a:t>
            </a:r>
            <a:r>
              <a:rPr lang="de-DE" sz="1600" baseline="-25000" dirty="0" smtClean="0"/>
              <a:t>π</a:t>
            </a:r>
            <a:r>
              <a:rPr lang="de-DE" sz="1600" dirty="0" smtClean="0"/>
              <a:t> &lt; </a:t>
            </a:r>
            <a:r>
              <a:rPr lang="de-DE" sz="1600" i="1" dirty="0" err="1" smtClean="0"/>
              <a:t>m</a:t>
            </a:r>
            <a:r>
              <a:rPr lang="de-DE" sz="1600" baseline="-25000" dirty="0" err="1" smtClean="0"/>
              <a:t>ee</a:t>
            </a:r>
            <a:r>
              <a:rPr lang="de-DE" sz="1600" dirty="0" smtClean="0"/>
              <a:t> &lt; 0.5 </a:t>
            </a:r>
            <a:r>
              <a:rPr lang="de-DE" sz="1600" dirty="0" err="1" smtClean="0"/>
              <a:t>GeV</a:t>
            </a:r>
            <a:r>
              <a:rPr lang="de-DE" sz="1600" dirty="0" smtClean="0"/>
              <a:t>/</a:t>
            </a:r>
            <a:r>
              <a:rPr lang="de-DE" sz="1600" i="1" dirty="0" smtClean="0"/>
              <a:t>c</a:t>
            </a:r>
            <a:r>
              <a:rPr lang="de-DE" sz="1600" baseline="30000" dirty="0" smtClean="0"/>
              <a:t>2</a:t>
            </a:r>
          </a:p>
        </p:txBody>
      </p:sp>
      <p:pic>
        <p:nvPicPr>
          <p:cNvPr id="11" name="Bild 10" descr="2019-11-02-PiOverE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08" y="1187717"/>
            <a:ext cx="3290505" cy="3177394"/>
          </a:xfrm>
          <a:prstGeom prst="rect">
            <a:avLst/>
          </a:prstGeom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3470315" y="1230847"/>
            <a:ext cx="1663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S</a:t>
            </a:r>
            <a:r>
              <a:rPr lang="de-DE" sz="1100" dirty="0" smtClean="0">
                <a:solidFill>
                  <a:srgbClr val="000000"/>
                </a:solidFill>
              </a:rPr>
              <a:t>. Scheid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1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</a:t>
            </a:r>
            <a:r>
              <a:rPr lang="de-DE" dirty="0" smtClean="0"/>
              <a:t>p at 13 TeV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B-</a:t>
            </a:r>
            <a:r>
              <a:rPr lang="de-DE" dirty="0" err="1" smtClean="0"/>
              <a:t>field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Bild 7" descr="2019-11-02-cSubSigCocktail_Mee_bin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3" y="1283015"/>
            <a:ext cx="3061993" cy="304604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88433" y="706434"/>
            <a:ext cx="5416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Dielectron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enhancement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observed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in </a:t>
            </a:r>
            <a:r>
              <a:rPr lang="de-DE" sz="1600" i="1" dirty="0" smtClean="0"/>
              <a:t>m</a:t>
            </a:r>
            <a:r>
              <a:rPr lang="de-DE" sz="1600" baseline="-25000" dirty="0" smtClean="0"/>
              <a:t>π</a:t>
            </a:r>
            <a:r>
              <a:rPr lang="de-DE" sz="1600" dirty="0" smtClean="0"/>
              <a:t> &lt; </a:t>
            </a:r>
            <a:r>
              <a:rPr lang="de-DE" sz="1600" i="1" dirty="0" err="1" smtClean="0"/>
              <a:t>m</a:t>
            </a:r>
            <a:r>
              <a:rPr lang="de-DE" sz="1600" baseline="-25000" dirty="0" err="1" smtClean="0"/>
              <a:t>ee</a:t>
            </a:r>
            <a:r>
              <a:rPr lang="de-DE" sz="1600" dirty="0" smtClean="0"/>
              <a:t> &lt; 0.5 </a:t>
            </a:r>
            <a:r>
              <a:rPr lang="de-DE" sz="1600" dirty="0" err="1" smtClean="0"/>
              <a:t>GeV</a:t>
            </a:r>
            <a:r>
              <a:rPr lang="de-DE" sz="1600" dirty="0" smtClean="0"/>
              <a:t>/</a:t>
            </a:r>
            <a:r>
              <a:rPr lang="de-DE" sz="1600" i="1" dirty="0" smtClean="0"/>
              <a:t>c</a:t>
            </a:r>
            <a:r>
              <a:rPr lang="de-DE" sz="1600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Not </a:t>
            </a:r>
            <a:r>
              <a:rPr lang="de-DE" sz="1600" dirty="0" err="1" smtClean="0"/>
              <a:t>seen</a:t>
            </a:r>
            <a:r>
              <a:rPr lang="de-DE" sz="1600" dirty="0" smtClean="0"/>
              <a:t> in </a:t>
            </a:r>
            <a:r>
              <a:rPr lang="de-DE" sz="1600" dirty="0" err="1" smtClean="0"/>
              <a:t>previous</a:t>
            </a:r>
            <a:r>
              <a:rPr lang="de-DE" sz="1600" dirty="0" smtClean="0"/>
              <a:t> </a:t>
            </a:r>
            <a:r>
              <a:rPr lang="de-DE" sz="1600" dirty="0" err="1" smtClean="0"/>
              <a:t>analysis</a:t>
            </a:r>
            <a:r>
              <a:rPr lang="de-DE" sz="1600" dirty="0" smtClean="0"/>
              <a:t> at </a:t>
            </a:r>
            <a:r>
              <a:rPr lang="de-DE" sz="1600" dirty="0" err="1" smtClean="0"/>
              <a:t>full</a:t>
            </a:r>
            <a:r>
              <a:rPr lang="de-DE" sz="1600" dirty="0" smtClean="0"/>
              <a:t> </a:t>
            </a:r>
            <a:r>
              <a:rPr lang="de-DE" sz="1600" dirty="0" err="1" smtClean="0"/>
              <a:t>field</a:t>
            </a:r>
            <a:endParaRPr lang="de-DE" sz="1600" dirty="0" smtClean="0"/>
          </a:p>
        </p:txBody>
      </p:sp>
      <p:pic>
        <p:nvPicPr>
          <p:cNvPr id="9" name="Bild 8" descr="2018-10-11-2018-09-25-Signal_cocktail_pt0_pythi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437" y="1395655"/>
            <a:ext cx="3689557" cy="303811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36794" y="1240268"/>
            <a:ext cx="2101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100" dirty="0" smtClean="0">
                <a:solidFill>
                  <a:srgbClr val="000000"/>
                </a:solidFill>
              </a:rPr>
              <a:t>ALICE, Phys.Lett</a:t>
            </a:r>
            <a:r>
              <a:rPr lang="is-IS" sz="1100" dirty="0">
                <a:solidFill>
                  <a:srgbClr val="000000"/>
                </a:solidFill>
              </a:rPr>
              <a:t>. B788 (2019) 505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0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</a:t>
            </a:r>
            <a:r>
              <a:rPr lang="de-DE" dirty="0" smtClean="0"/>
              <a:t>p at 13 TeV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B-</a:t>
            </a:r>
            <a:r>
              <a:rPr lang="de-DE" dirty="0" err="1" smtClean="0"/>
              <a:t>field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Bild 7" descr="2019-11-02-cSubSigCocktail_Mee_bin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3" y="1283015"/>
            <a:ext cx="3061993" cy="304604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88433" y="706434"/>
            <a:ext cx="5416868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Dielectron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enhancement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observed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in </a:t>
            </a:r>
            <a:r>
              <a:rPr lang="de-DE" sz="1600" i="1" dirty="0" smtClean="0"/>
              <a:t>m</a:t>
            </a:r>
            <a:r>
              <a:rPr lang="de-DE" sz="1600" baseline="-25000" dirty="0" smtClean="0"/>
              <a:t>π</a:t>
            </a:r>
            <a:r>
              <a:rPr lang="de-DE" sz="1600" dirty="0" smtClean="0"/>
              <a:t> &lt; </a:t>
            </a:r>
            <a:r>
              <a:rPr lang="de-DE" sz="1600" i="1" dirty="0" err="1" smtClean="0"/>
              <a:t>m</a:t>
            </a:r>
            <a:r>
              <a:rPr lang="de-DE" sz="1600" baseline="-25000" dirty="0" err="1" smtClean="0"/>
              <a:t>ee</a:t>
            </a:r>
            <a:r>
              <a:rPr lang="de-DE" sz="1600" dirty="0" smtClean="0"/>
              <a:t> &lt; 0.5 </a:t>
            </a:r>
            <a:r>
              <a:rPr lang="de-DE" sz="1600" dirty="0" err="1" smtClean="0"/>
              <a:t>GeV</a:t>
            </a:r>
            <a:r>
              <a:rPr lang="de-DE" sz="1600" dirty="0" smtClean="0"/>
              <a:t>/</a:t>
            </a:r>
            <a:r>
              <a:rPr lang="de-DE" sz="1600" i="1" dirty="0" smtClean="0"/>
              <a:t>c</a:t>
            </a:r>
            <a:r>
              <a:rPr lang="de-DE" sz="1600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Not </a:t>
            </a:r>
            <a:r>
              <a:rPr lang="de-DE" sz="1600" dirty="0" err="1" smtClean="0"/>
              <a:t>seen</a:t>
            </a:r>
            <a:r>
              <a:rPr lang="de-DE" sz="1600" dirty="0" smtClean="0"/>
              <a:t> in </a:t>
            </a:r>
            <a:r>
              <a:rPr lang="de-DE" sz="1600" dirty="0" err="1" smtClean="0"/>
              <a:t>previous</a:t>
            </a:r>
            <a:r>
              <a:rPr lang="de-DE" sz="1600" dirty="0" smtClean="0"/>
              <a:t> </a:t>
            </a:r>
            <a:r>
              <a:rPr lang="de-DE" sz="1600" dirty="0" err="1" smtClean="0"/>
              <a:t>analysis</a:t>
            </a:r>
            <a:r>
              <a:rPr lang="de-DE" sz="1600" dirty="0" smtClean="0"/>
              <a:t> at </a:t>
            </a:r>
            <a:r>
              <a:rPr lang="de-DE" sz="1600" dirty="0" err="1" smtClean="0"/>
              <a:t>full</a:t>
            </a:r>
            <a:r>
              <a:rPr lang="de-DE" sz="1600" dirty="0" smtClean="0"/>
              <a:t> </a:t>
            </a:r>
            <a:r>
              <a:rPr lang="de-DE" sz="1600" dirty="0" err="1" smtClean="0"/>
              <a:t>field</a:t>
            </a: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Enhancement</a:t>
            </a:r>
            <a:r>
              <a:rPr lang="de-DE" sz="1600" dirty="0" smtClean="0"/>
              <a:t> is </a:t>
            </a:r>
            <a:r>
              <a:rPr lang="de-DE" sz="1600" dirty="0" err="1" smtClean="0">
                <a:solidFill>
                  <a:srgbClr val="0000FF"/>
                </a:solidFill>
              </a:rPr>
              <a:t>very</a:t>
            </a:r>
            <a:r>
              <a:rPr lang="de-DE" sz="1600" dirty="0" smtClean="0">
                <a:solidFill>
                  <a:srgbClr val="0000FF"/>
                </a:solidFill>
              </a:rPr>
              <a:t> soft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Reminiscent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Soft Photon Puzzle</a:t>
            </a:r>
          </a:p>
        </p:txBody>
      </p:sp>
      <p:pic>
        <p:nvPicPr>
          <p:cNvPr id="11" name="Bild 10" descr="2019-11-02-cSubSigCocktail_Ptee_ana_cocktail_nonLogy_bin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503" y="1291210"/>
            <a:ext cx="3046044" cy="3046044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3581182" y="1252775"/>
            <a:ext cx="1663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S</a:t>
            </a:r>
            <a:r>
              <a:rPr lang="de-DE" sz="1100" dirty="0" smtClean="0">
                <a:solidFill>
                  <a:srgbClr val="000000"/>
                </a:solidFill>
              </a:rPr>
              <a:t>. Scheid (ALICE</a:t>
            </a:r>
            <a:r>
              <a:rPr lang="de-DE" sz="1100" dirty="0">
                <a:solidFill>
                  <a:srgbClr val="000000"/>
                </a:solidFill>
              </a:rPr>
              <a:t>)</a:t>
            </a:r>
            <a:r>
              <a:rPr lang="de-DE" sz="1100" dirty="0" smtClean="0">
                <a:solidFill>
                  <a:srgbClr val="000000"/>
                </a:solidFill>
              </a:rPr>
              <a:t> QM2019</a:t>
            </a:r>
            <a:endParaRPr lang="de-D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8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Soft </a:t>
            </a:r>
            <a:r>
              <a:rPr lang="de-DE" dirty="0" err="1" smtClean="0"/>
              <a:t>photon</a:t>
            </a:r>
            <a:r>
              <a:rPr lang="de-DE" dirty="0" smtClean="0"/>
              <a:t> puzzle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Bild 5" descr="vincent_thesis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79" t="45169" r="16408" b="16554"/>
          <a:stretch/>
        </p:blipFill>
        <p:spPr>
          <a:xfrm>
            <a:off x="3482258" y="2034996"/>
            <a:ext cx="3110150" cy="26353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55484" y="12536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57200" y="879289"/>
            <a:ext cx="54698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1980s: </a:t>
            </a:r>
            <a:r>
              <a:rPr lang="de-DE" sz="1600" dirty="0" err="1" smtClean="0">
                <a:solidFill>
                  <a:srgbClr val="0000FF"/>
                </a:solidFill>
              </a:rPr>
              <a:t>excess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low</a:t>
            </a:r>
            <a:r>
              <a:rPr lang="de-DE" sz="1600" dirty="0" smtClean="0"/>
              <a:t> </a:t>
            </a:r>
            <a:r>
              <a:rPr lang="de-DE" sz="1600" i="1" dirty="0" err="1" smtClean="0"/>
              <a:t>p</a:t>
            </a:r>
            <a:r>
              <a:rPr lang="de-DE" sz="1600" baseline="-25000" dirty="0" err="1" smtClean="0"/>
              <a:t>T</a:t>
            </a:r>
            <a:r>
              <a:rPr lang="de-DE" sz="1600" dirty="0" smtClean="0"/>
              <a:t> </a:t>
            </a:r>
            <a:r>
              <a:rPr lang="de-DE" sz="1600" dirty="0" err="1" smtClean="0"/>
              <a:t>photons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dileptons</a:t>
            </a:r>
            <a:r>
              <a:rPr lang="de-DE" sz="1600" dirty="0" smtClean="0"/>
              <a:t> </a:t>
            </a:r>
            <a:r>
              <a:rPr lang="de-DE" sz="1600" dirty="0" err="1" smtClean="0"/>
              <a:t>observed</a:t>
            </a:r>
            <a:r>
              <a:rPr lang="de-DE" sz="1600" dirty="0" smtClean="0"/>
              <a:t> in </a:t>
            </a:r>
            <a:r>
              <a:rPr lang="de-DE" sz="1600" dirty="0" err="1" smtClean="0"/>
              <a:t>hadronic</a:t>
            </a:r>
            <a:r>
              <a:rPr lang="de-DE" sz="1600" dirty="0" smtClean="0"/>
              <a:t> </a:t>
            </a:r>
            <a:r>
              <a:rPr lang="de-DE" sz="1600" dirty="0" err="1" smtClean="0"/>
              <a:t>collisions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smtClean="0">
                <a:solidFill>
                  <a:srgbClr val="0000FF"/>
                </a:solidFill>
              </a:rPr>
              <a:t>Not </a:t>
            </a:r>
            <a:r>
              <a:rPr lang="de-DE" sz="1600" dirty="0" err="1" smtClean="0">
                <a:solidFill>
                  <a:srgbClr val="0000FF"/>
                </a:solidFill>
              </a:rPr>
              <a:t>explained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conventional</a:t>
            </a:r>
            <a:r>
              <a:rPr lang="de-DE" sz="1600" dirty="0" smtClean="0"/>
              <a:t> Bremsstrahlung</a:t>
            </a:r>
          </a:p>
          <a:p>
            <a:endParaRPr lang="de-DE" sz="1600" dirty="0"/>
          </a:p>
          <a:p>
            <a:r>
              <a:rPr lang="de-DE" sz="1600" dirty="0" err="1" smtClean="0"/>
              <a:t>Possible</a:t>
            </a:r>
            <a:r>
              <a:rPr lang="de-DE" sz="1600" dirty="0" smtClean="0"/>
              <a:t> </a:t>
            </a:r>
            <a:r>
              <a:rPr lang="de-DE" sz="1600" dirty="0" err="1" smtClean="0"/>
              <a:t>explanations</a:t>
            </a:r>
            <a:r>
              <a:rPr lang="de-DE" sz="1600" dirty="0" smtClean="0"/>
              <a:t>:</a:t>
            </a:r>
          </a:p>
          <a:p>
            <a:endParaRPr lang="de-DE" sz="1600" dirty="0"/>
          </a:p>
          <a:p>
            <a:pPr marL="285750" indent="-285750">
              <a:buFont typeface="Arial"/>
              <a:buChar char="•"/>
            </a:pPr>
            <a:r>
              <a:rPr lang="de-DE" sz="1600" dirty="0" err="1" smtClean="0">
                <a:solidFill>
                  <a:srgbClr val="0000FF"/>
                </a:solidFill>
              </a:rPr>
              <a:t>Cold</a:t>
            </a:r>
            <a:r>
              <a:rPr lang="de-DE" sz="1600" dirty="0" smtClean="0">
                <a:solidFill>
                  <a:srgbClr val="0000FF"/>
                </a:solidFill>
              </a:rPr>
              <a:t> Quark-</a:t>
            </a:r>
            <a:r>
              <a:rPr lang="de-DE" sz="1600" dirty="0" err="1" smtClean="0">
                <a:solidFill>
                  <a:srgbClr val="0000FF"/>
                </a:solidFill>
              </a:rPr>
              <a:t>Gluon</a:t>
            </a:r>
            <a:r>
              <a:rPr lang="de-DE" sz="1600" dirty="0" smtClean="0">
                <a:solidFill>
                  <a:srgbClr val="0000FF"/>
                </a:solidFill>
              </a:rPr>
              <a:t> Plasma</a:t>
            </a:r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r>
              <a:rPr lang="de-DE" sz="1600" dirty="0" smtClean="0">
                <a:solidFill>
                  <a:srgbClr val="0000FF"/>
                </a:solidFill>
              </a:rPr>
              <a:t>Pion Liquid</a:t>
            </a:r>
          </a:p>
          <a:p>
            <a:pPr marL="285750" indent="-285750">
              <a:buFont typeface="Arial"/>
              <a:buChar char="•"/>
            </a:pPr>
            <a:endParaRPr lang="de-DE" sz="1600" dirty="0"/>
          </a:p>
          <a:p>
            <a:pPr marL="285750" indent="-285750">
              <a:buFont typeface="Arial"/>
              <a:buChar char="•"/>
            </a:pPr>
            <a:r>
              <a:rPr lang="de-DE" sz="1600" dirty="0" smtClean="0">
                <a:solidFill>
                  <a:srgbClr val="0000FF"/>
                </a:solidFill>
              </a:rPr>
              <a:t>Quark Synchrotron Radiation</a:t>
            </a:r>
          </a:p>
          <a:p>
            <a:pPr marL="285750" indent="-285750">
              <a:buFont typeface="Arial"/>
              <a:buChar char="•"/>
            </a:pPr>
            <a:endParaRPr lang="de-DE" sz="1600" dirty="0" smtClean="0"/>
          </a:p>
          <a:p>
            <a:pPr marL="285750" indent="-285750">
              <a:buFont typeface="Arial"/>
              <a:buChar char="•"/>
            </a:pPr>
            <a:r>
              <a:rPr lang="de-DE" sz="1600" dirty="0" smtClean="0">
                <a:solidFill>
                  <a:srgbClr val="0000FF"/>
                </a:solidFill>
              </a:rPr>
              <a:t>Soft </a:t>
            </a:r>
            <a:r>
              <a:rPr lang="de-DE" sz="1600" dirty="0" err="1" smtClean="0">
                <a:solidFill>
                  <a:srgbClr val="0000FF"/>
                </a:solidFill>
              </a:rPr>
              <a:t>parton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annihilation</a:t>
            </a:r>
            <a:endParaRPr lang="de-DE" sz="1600" dirty="0">
              <a:solidFill>
                <a:srgbClr val="0000FF"/>
              </a:solidFill>
            </a:endParaRPr>
          </a:p>
          <a:p>
            <a:endParaRPr lang="de-DE" sz="1600" dirty="0" smtClean="0"/>
          </a:p>
          <a:p>
            <a:r>
              <a:rPr lang="de-DE" sz="1600" dirty="0" smtClean="0"/>
              <a:t>...</a:t>
            </a:r>
            <a:r>
              <a:rPr lang="de-DE" sz="1600" dirty="0" err="1" smtClean="0"/>
              <a:t>new</a:t>
            </a:r>
            <a:r>
              <a:rPr lang="de-DE" sz="1600" dirty="0" smtClean="0"/>
              <a:t> ALICE </a:t>
            </a:r>
            <a:r>
              <a:rPr lang="de-DE" sz="1600" dirty="0" err="1" smtClean="0"/>
              <a:t>data</a:t>
            </a:r>
            <a:r>
              <a:rPr lang="de-DE" sz="1600" dirty="0" smtClean="0"/>
              <a:t> will </a:t>
            </a:r>
            <a:r>
              <a:rPr lang="de-DE" sz="1600" dirty="0" err="1" smtClean="0"/>
              <a:t>shed</a:t>
            </a:r>
            <a:r>
              <a:rPr lang="de-DE" sz="1600" dirty="0" smtClean="0"/>
              <a:t> light on </a:t>
            </a:r>
            <a:r>
              <a:rPr lang="de-DE" sz="1600" dirty="0" err="1" smtClean="0"/>
              <a:t>long</a:t>
            </a:r>
            <a:r>
              <a:rPr lang="de-DE" sz="1600" dirty="0" smtClean="0"/>
              <a:t>-standing </a:t>
            </a:r>
            <a:r>
              <a:rPr lang="de-DE" sz="1600" dirty="0" err="1" smtClean="0"/>
              <a:t>mystery</a:t>
            </a:r>
            <a:endParaRPr lang="de-DE" sz="1600" dirty="0"/>
          </a:p>
        </p:txBody>
      </p:sp>
      <p:pic>
        <p:nvPicPr>
          <p:cNvPr id="5" name="Bild 4" descr="soft-photon-OMEGA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77" t="15837" r="24052" b="31292"/>
          <a:stretch/>
        </p:blipFill>
        <p:spPr>
          <a:xfrm>
            <a:off x="6226273" y="729226"/>
            <a:ext cx="2808458" cy="4238895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4483635" y="1904191"/>
            <a:ext cx="14434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AFS Experiment at ISR</a:t>
            </a:r>
            <a:endParaRPr lang="de-DE" sz="1100" dirty="0"/>
          </a:p>
        </p:txBody>
      </p:sp>
      <p:sp>
        <p:nvSpPr>
          <p:cNvPr id="12" name="Textfeld 11"/>
          <p:cNvSpPr txBox="1"/>
          <p:nvPr/>
        </p:nvSpPr>
        <p:spPr>
          <a:xfrm>
            <a:off x="6451304" y="568181"/>
            <a:ext cx="24585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A. </a:t>
            </a:r>
            <a:r>
              <a:rPr lang="de-DE" sz="1100" dirty="0" err="1" smtClean="0"/>
              <a:t>Belogianni</a:t>
            </a:r>
            <a:r>
              <a:rPr lang="de-DE" sz="1100" dirty="0" smtClean="0"/>
              <a:t> et al., PLB 548 (2002) 129</a:t>
            </a:r>
            <a:endParaRPr lang="de-DE" sz="1100" dirty="0"/>
          </a:p>
        </p:txBody>
      </p:sp>
      <p:sp>
        <p:nvSpPr>
          <p:cNvPr id="13" name="Textfeld 12"/>
          <p:cNvSpPr txBox="1"/>
          <p:nvPr/>
        </p:nvSpPr>
        <p:spPr>
          <a:xfrm>
            <a:off x="856698" y="3286196"/>
            <a:ext cx="16037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E. </a:t>
            </a:r>
            <a:r>
              <a:rPr lang="de-DE" sz="900" dirty="0" err="1" smtClean="0"/>
              <a:t>Shuryak</a:t>
            </a:r>
            <a:r>
              <a:rPr lang="de-DE" sz="900" dirty="0" smtClean="0"/>
              <a:t>, PLB231 (1989) 175</a:t>
            </a:r>
            <a:endParaRPr lang="de-DE" sz="900" dirty="0"/>
          </a:p>
        </p:txBody>
      </p:sp>
      <p:sp>
        <p:nvSpPr>
          <p:cNvPr id="14" name="Textfeld 13"/>
          <p:cNvSpPr txBox="1"/>
          <p:nvPr/>
        </p:nvSpPr>
        <p:spPr>
          <a:xfrm>
            <a:off x="856698" y="2833775"/>
            <a:ext cx="20423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L. van </a:t>
            </a:r>
            <a:r>
              <a:rPr lang="de-DE" sz="900" dirty="0" err="1" smtClean="0"/>
              <a:t>Hove</a:t>
            </a:r>
            <a:r>
              <a:rPr lang="de-DE" sz="900" dirty="0" smtClean="0"/>
              <a:t>, </a:t>
            </a:r>
            <a:r>
              <a:rPr lang="de-DE" sz="900" dirty="0" err="1" smtClean="0"/>
              <a:t>Annals</a:t>
            </a:r>
            <a:r>
              <a:rPr lang="de-DE" sz="900" dirty="0" smtClean="0"/>
              <a:t> Phys. 192 (1989) 66</a:t>
            </a:r>
            <a:endParaRPr lang="de-DE" sz="900" dirty="0"/>
          </a:p>
        </p:txBody>
      </p:sp>
      <p:sp>
        <p:nvSpPr>
          <p:cNvPr id="15" name="Textfeld 14"/>
          <p:cNvSpPr txBox="1"/>
          <p:nvPr/>
        </p:nvSpPr>
        <p:spPr>
          <a:xfrm>
            <a:off x="859263" y="3772446"/>
            <a:ext cx="30145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G.W. </a:t>
            </a:r>
            <a:r>
              <a:rPr lang="de-DE" sz="900" dirty="0" err="1" smtClean="0"/>
              <a:t>Botz</a:t>
            </a:r>
            <a:r>
              <a:rPr lang="de-DE" sz="900" dirty="0" smtClean="0"/>
              <a:t>, P. Haberl, O. Nachtmann, Z. Phys. C67 (1995) 143</a:t>
            </a:r>
            <a:endParaRPr lang="de-DE" sz="900" dirty="0"/>
          </a:p>
        </p:txBody>
      </p:sp>
      <p:sp>
        <p:nvSpPr>
          <p:cNvPr id="16" name="Textfeld 15"/>
          <p:cNvSpPr txBox="1"/>
          <p:nvPr/>
        </p:nvSpPr>
        <p:spPr>
          <a:xfrm>
            <a:off x="870387" y="4277660"/>
            <a:ext cx="26125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V. </a:t>
            </a:r>
            <a:r>
              <a:rPr lang="de-DE" sz="900" dirty="0" err="1" smtClean="0"/>
              <a:t>Cerny</a:t>
            </a:r>
            <a:r>
              <a:rPr lang="de-DE" sz="900" dirty="0" smtClean="0"/>
              <a:t>, P. </a:t>
            </a:r>
            <a:r>
              <a:rPr lang="de-DE" sz="900" dirty="0" err="1" smtClean="0"/>
              <a:t>Lichard</a:t>
            </a:r>
            <a:r>
              <a:rPr lang="de-DE" sz="900" dirty="0" smtClean="0"/>
              <a:t>, J. </a:t>
            </a:r>
            <a:r>
              <a:rPr lang="de-DE" sz="900" dirty="0" err="1" smtClean="0"/>
              <a:t>Pisut</a:t>
            </a:r>
            <a:r>
              <a:rPr lang="de-DE" sz="900" dirty="0" smtClean="0"/>
              <a:t>, Z. Phys. C31 (1986) 163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3021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44299"/>
            <a:ext cx="8229600" cy="3709252"/>
          </a:xfrm>
        </p:spPr>
        <p:txBody>
          <a:bodyPr/>
          <a:lstStyle/>
          <a:p>
            <a:r>
              <a:rPr lang="de-DE" dirty="0" err="1" smtClean="0"/>
              <a:t>Dileptons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tough</a:t>
            </a:r>
            <a:r>
              <a:rPr lang="de-DE" dirty="0" smtClean="0"/>
              <a:t>, but </a:t>
            </a:r>
            <a:r>
              <a:rPr lang="de-DE" dirty="0" err="1" smtClean="0"/>
              <a:t>unique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aspects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hot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dense</a:t>
            </a:r>
            <a:r>
              <a:rPr lang="de-DE" dirty="0" smtClean="0"/>
              <a:t> matter in heavy-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collisions</a:t>
            </a:r>
            <a:endParaRPr lang="de-DE" dirty="0" smtClean="0"/>
          </a:p>
          <a:p>
            <a:r>
              <a:rPr lang="de-DE" dirty="0" smtClean="0"/>
              <a:t>A large </a:t>
            </a:r>
            <a:r>
              <a:rPr lang="de-DE" dirty="0" err="1" smtClean="0"/>
              <a:t>body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exists</a:t>
            </a:r>
            <a:endParaRPr lang="de-DE" dirty="0"/>
          </a:p>
          <a:p>
            <a:r>
              <a:rPr lang="de-DE" dirty="0" err="1" smtClean="0"/>
              <a:t>Complementary</a:t>
            </a:r>
            <a:r>
              <a:rPr lang="de-DE" dirty="0" smtClean="0"/>
              <a:t> experimental </a:t>
            </a:r>
            <a:r>
              <a:rPr lang="de-DE" dirty="0" err="1" smtClean="0"/>
              <a:t>campaigns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preparation</a:t>
            </a:r>
            <a:r>
              <a:rPr lang="de-DE" dirty="0" smtClean="0"/>
              <a:t> – 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come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decade</a:t>
            </a:r>
            <a:endParaRPr lang="de-DE" dirty="0" smtClean="0"/>
          </a:p>
          <a:p>
            <a:r>
              <a:rPr lang="de-DE" dirty="0" smtClean="0"/>
              <a:t>QGP </a:t>
            </a:r>
            <a:r>
              <a:rPr lang="de-DE" dirty="0" err="1" smtClean="0"/>
              <a:t>studies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dileptons</a:t>
            </a:r>
            <a:r>
              <a:rPr lang="de-DE" dirty="0" smtClean="0"/>
              <a:t> will </a:t>
            </a:r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i="1" dirty="0" err="1" smtClean="0"/>
              <a:t>bright</a:t>
            </a:r>
            <a:r>
              <a:rPr lang="de-DE" dirty="0" smtClean="0"/>
              <a:t> </a:t>
            </a:r>
            <a:r>
              <a:rPr lang="de-DE" dirty="0" err="1" smtClean="0"/>
              <a:t>future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3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History-November-09-11-1895-roentgen-BM-Lifestyle-Wien-Brigittenau-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85" y="2923094"/>
            <a:ext cx="5578771" cy="26673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Bild 5" descr="crab29gg-990x87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747" y="3192968"/>
            <a:ext cx="3271738" cy="2901602"/>
          </a:xfrm>
          <a:prstGeom prst="rect">
            <a:avLst/>
          </a:prstGeom>
        </p:spPr>
      </p:pic>
      <p:pic>
        <p:nvPicPr>
          <p:cNvPr id="7" name="Bild 6" descr="camaras-termicas-seguridad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85" y="331819"/>
            <a:ext cx="4533594" cy="2567148"/>
          </a:xfrm>
          <a:prstGeom prst="rect">
            <a:avLst/>
          </a:prstGeom>
        </p:spPr>
      </p:pic>
      <p:pic>
        <p:nvPicPr>
          <p:cNvPr id="8" name="Bild 7" descr="ETD_Bluetenzauber-unter-UV-Licht_Craig-Burrows-3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114" y="331819"/>
            <a:ext cx="4150287" cy="2759941"/>
          </a:xfrm>
          <a:prstGeom prst="rect">
            <a:avLst/>
          </a:prstGeom>
        </p:spPr>
      </p:pic>
      <p:pic>
        <p:nvPicPr>
          <p:cNvPr id="9" name="Bild 8" descr="Planck_CMB_pillar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831" y="3566296"/>
            <a:ext cx="2717425" cy="1358713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7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Quark-</a:t>
            </a:r>
            <a:r>
              <a:rPr lang="de-DE" dirty="0" err="1" smtClean="0"/>
              <a:t>Gluon</a:t>
            </a:r>
            <a:r>
              <a:rPr lang="de-DE" dirty="0" smtClean="0"/>
              <a:t> Plasma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3" name="Bild 2" descr="pbm-stachel-nature-1710.09425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2" t="6321" r="51111" b="63654"/>
          <a:stretch/>
        </p:blipFill>
        <p:spPr>
          <a:xfrm>
            <a:off x="457200" y="1170193"/>
            <a:ext cx="3759200" cy="336116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439921" y="1424193"/>
            <a:ext cx="441960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Analysis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secondary</a:t>
            </a:r>
            <a:r>
              <a:rPr lang="de-DE" sz="1600" dirty="0" smtClean="0"/>
              <a:t> </a:t>
            </a:r>
            <a:r>
              <a:rPr lang="de-DE" sz="1600" dirty="0" err="1" smtClean="0"/>
              <a:t>hadrons</a:t>
            </a:r>
            <a:r>
              <a:rPr lang="de-DE" sz="1600" dirty="0" smtClean="0"/>
              <a:t> </a:t>
            </a:r>
            <a:r>
              <a:rPr lang="de-DE" sz="1600" dirty="0" err="1" smtClean="0"/>
              <a:t>reveals</a:t>
            </a:r>
            <a:r>
              <a:rPr lang="de-DE" sz="1600" dirty="0" smtClean="0"/>
              <a:t> </a:t>
            </a:r>
            <a:r>
              <a:rPr lang="de-DE" sz="1600" dirty="0" err="1" smtClean="0"/>
              <a:t>that</a:t>
            </a:r>
            <a:r>
              <a:rPr lang="de-DE" sz="1600" dirty="0" smtClean="0"/>
              <a:t> </a:t>
            </a:r>
            <a:r>
              <a:rPr lang="de-DE" sz="1600" dirty="0" err="1" smtClean="0"/>
              <a:t>they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produced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in thermal </a:t>
            </a:r>
            <a:r>
              <a:rPr lang="de-DE" sz="1600" dirty="0" err="1" smtClean="0">
                <a:solidFill>
                  <a:srgbClr val="0000FF"/>
                </a:solidFill>
              </a:rPr>
              <a:t>equilibrium</a:t>
            </a:r>
            <a:r>
              <a:rPr lang="de-DE" sz="1600" dirty="0" smtClean="0"/>
              <a:t>, i.e. </a:t>
            </a:r>
            <a:r>
              <a:rPr lang="de-DE" sz="1600" dirty="0" err="1" smtClean="0"/>
              <a:t>their</a:t>
            </a:r>
            <a:r>
              <a:rPr lang="de-DE" sz="1600" dirty="0" smtClean="0"/>
              <a:t> </a:t>
            </a:r>
            <a:r>
              <a:rPr lang="de-DE" sz="1600" dirty="0" err="1" smtClean="0"/>
              <a:t>yields</a:t>
            </a:r>
            <a:r>
              <a:rPr lang="de-DE" sz="1600" dirty="0" smtClean="0"/>
              <a:t> </a:t>
            </a:r>
            <a:r>
              <a:rPr lang="de-DE" sz="1600" dirty="0" err="1" smtClean="0"/>
              <a:t>follow</a:t>
            </a:r>
            <a:r>
              <a:rPr lang="de-DE" sz="1600" dirty="0" smtClean="0"/>
              <a:t> an </a:t>
            </a:r>
            <a:r>
              <a:rPr lang="de-DE" sz="1600" dirty="0" err="1" smtClean="0"/>
              <a:t>exponential</a:t>
            </a:r>
            <a:r>
              <a:rPr lang="de-DE" sz="1600" dirty="0" smtClean="0"/>
              <a:t> </a:t>
            </a:r>
            <a:r>
              <a:rPr lang="de-DE" sz="1600" dirty="0" err="1" smtClean="0"/>
              <a:t>behaviour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mass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smtClean="0"/>
              <a:t>Statistical </a:t>
            </a:r>
            <a:r>
              <a:rPr lang="de-DE" sz="1600" dirty="0" err="1" smtClean="0"/>
              <a:t>hadronization</a:t>
            </a:r>
            <a:r>
              <a:rPr lang="de-DE" sz="1600" dirty="0" smtClean="0"/>
              <a:t> </a:t>
            </a:r>
            <a:r>
              <a:rPr lang="de-DE" sz="1600" dirty="0" err="1" smtClean="0"/>
              <a:t>models</a:t>
            </a:r>
            <a:r>
              <a:rPr lang="de-DE" sz="1600" dirty="0" smtClean="0"/>
              <a:t> </a:t>
            </a:r>
            <a:r>
              <a:rPr lang="de-DE" sz="1600" dirty="0" err="1" smtClean="0"/>
              <a:t>allow</a:t>
            </a:r>
            <a:r>
              <a:rPr lang="de-DE" sz="1600" dirty="0" smtClean="0"/>
              <a:t> </a:t>
            </a:r>
            <a:r>
              <a:rPr lang="de-DE" sz="1600" dirty="0" err="1" smtClean="0"/>
              <a:t>extraction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freeze</a:t>
            </a:r>
            <a:r>
              <a:rPr lang="de-DE" sz="1600" dirty="0" smtClean="0">
                <a:solidFill>
                  <a:srgbClr val="0000FF"/>
                </a:solidFill>
              </a:rPr>
              <a:t>-out </a:t>
            </a:r>
            <a:r>
              <a:rPr lang="de-DE" sz="1600" dirty="0" err="1" smtClean="0">
                <a:solidFill>
                  <a:srgbClr val="0000FF"/>
                </a:solidFill>
              </a:rPr>
              <a:t>parameters</a:t>
            </a:r>
            <a:endParaRPr lang="de-DE" sz="1600" dirty="0" smtClean="0">
              <a:solidFill>
                <a:srgbClr val="0000FF"/>
              </a:solidFill>
            </a:endParaRPr>
          </a:p>
          <a:p>
            <a:endParaRPr lang="de-DE" sz="1600" dirty="0"/>
          </a:p>
          <a:p>
            <a:r>
              <a:rPr lang="de-DE" sz="1600" dirty="0" smtClean="0"/>
              <a:t>e.g. in </a:t>
            </a:r>
            <a:r>
              <a:rPr lang="de-DE" sz="1600" dirty="0" err="1" smtClean="0"/>
              <a:t>Pb-Pb</a:t>
            </a:r>
            <a:r>
              <a:rPr lang="de-DE" sz="1600" dirty="0" smtClean="0"/>
              <a:t> at √</a:t>
            </a:r>
            <a:r>
              <a:rPr lang="de-DE" sz="1600" dirty="0" err="1" smtClean="0"/>
              <a:t>s</a:t>
            </a:r>
            <a:r>
              <a:rPr lang="de-DE" sz="1600" baseline="-25000" dirty="0" err="1" smtClean="0"/>
              <a:t>NN</a:t>
            </a:r>
            <a:r>
              <a:rPr lang="de-DE" sz="1600" dirty="0" smtClean="0"/>
              <a:t> = 2.76 TeV:</a:t>
            </a:r>
          </a:p>
          <a:p>
            <a:endParaRPr lang="de-DE" sz="1600" dirty="0" smtClean="0"/>
          </a:p>
          <a:p>
            <a:r>
              <a:rPr lang="de-DE" sz="1600" i="1" dirty="0" err="1" smtClean="0"/>
              <a:t>T</a:t>
            </a:r>
            <a:r>
              <a:rPr lang="de-DE" sz="1600" baseline="-25000" dirty="0" err="1" smtClean="0"/>
              <a:t>cf</a:t>
            </a:r>
            <a:r>
              <a:rPr lang="de-DE" sz="1600" dirty="0" smtClean="0"/>
              <a:t> = </a:t>
            </a:r>
            <a:r>
              <a:rPr lang="de-DE" sz="1600" dirty="0" smtClean="0">
                <a:solidFill>
                  <a:srgbClr val="0000FF"/>
                </a:solidFill>
              </a:rPr>
              <a:t>156.5 ± 1.5 </a:t>
            </a:r>
            <a:r>
              <a:rPr lang="de-DE" sz="1600" dirty="0" err="1" smtClean="0"/>
              <a:t>MeV</a:t>
            </a:r>
            <a:r>
              <a:rPr lang="de-DE" sz="1600" dirty="0" smtClean="0"/>
              <a:t>, </a:t>
            </a:r>
            <a:r>
              <a:rPr lang="de-DE" sz="1600" dirty="0" err="1" smtClean="0"/>
              <a:t>μ</a:t>
            </a:r>
            <a:r>
              <a:rPr lang="de-DE" sz="1600" baseline="-25000" dirty="0" err="1" smtClean="0"/>
              <a:t>B</a:t>
            </a:r>
            <a:r>
              <a:rPr lang="de-DE" sz="1600" dirty="0" smtClean="0"/>
              <a:t> = </a:t>
            </a:r>
            <a:r>
              <a:rPr lang="de-DE" sz="1600" dirty="0" smtClean="0">
                <a:solidFill>
                  <a:srgbClr val="0000FF"/>
                </a:solidFill>
              </a:rPr>
              <a:t>0.7 ± 3.8 </a:t>
            </a:r>
            <a:r>
              <a:rPr lang="de-DE" sz="1600" dirty="0" err="1" smtClean="0"/>
              <a:t>MeV</a:t>
            </a:r>
            <a:endParaRPr lang="de-DE" sz="1600" i="1" dirty="0"/>
          </a:p>
          <a:p>
            <a:endParaRPr lang="de-DE" sz="16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1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Quark-</a:t>
            </a:r>
            <a:r>
              <a:rPr lang="de-DE" dirty="0" err="1" smtClean="0"/>
              <a:t>Gluon</a:t>
            </a:r>
            <a:r>
              <a:rPr lang="de-DE" dirty="0" smtClean="0"/>
              <a:t> Plasma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Bild 4" descr="pbm-stachel-nature-1710.09425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12" t="45827" r="5610" b="21975"/>
          <a:stretch/>
        </p:blipFill>
        <p:spPr>
          <a:xfrm>
            <a:off x="457200" y="1005839"/>
            <a:ext cx="4013200" cy="396455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389121" y="1137920"/>
            <a:ext cx="4653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Statistical </a:t>
            </a:r>
            <a:r>
              <a:rPr lang="de-DE" sz="1600" dirty="0" err="1" smtClean="0"/>
              <a:t>hadronization</a:t>
            </a:r>
            <a:r>
              <a:rPr lang="de-DE" sz="1600" dirty="0" smtClean="0"/>
              <a:t> </a:t>
            </a:r>
            <a:r>
              <a:rPr lang="de-DE" sz="1600" dirty="0" err="1" smtClean="0"/>
              <a:t>analyses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produced</a:t>
            </a:r>
            <a:r>
              <a:rPr lang="de-DE" sz="1600" dirty="0" smtClean="0"/>
              <a:t> </a:t>
            </a:r>
            <a:r>
              <a:rPr lang="de-DE" sz="1600" dirty="0" err="1" smtClean="0"/>
              <a:t>hadrons</a:t>
            </a:r>
            <a:r>
              <a:rPr lang="de-DE" sz="1600" dirty="0" smtClean="0"/>
              <a:t> at </a:t>
            </a:r>
            <a:r>
              <a:rPr lang="de-DE" sz="1600" dirty="0" smtClean="0">
                <a:solidFill>
                  <a:srgbClr val="0000FF"/>
                </a:solidFill>
              </a:rPr>
              <a:t>different </a:t>
            </a:r>
            <a:r>
              <a:rPr lang="de-DE" sz="1600" dirty="0" err="1" smtClean="0">
                <a:solidFill>
                  <a:srgbClr val="0000FF"/>
                </a:solidFill>
              </a:rPr>
              <a:t>collision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energies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establishes</a:t>
            </a:r>
            <a:r>
              <a:rPr lang="de-DE" sz="1600" dirty="0" smtClean="0"/>
              <a:t> a </a:t>
            </a:r>
            <a:r>
              <a:rPr lang="de-DE" sz="1600" dirty="0" err="1" smtClean="0">
                <a:solidFill>
                  <a:srgbClr val="0000FF"/>
                </a:solidFill>
              </a:rPr>
              <a:t>freeze</a:t>
            </a:r>
            <a:r>
              <a:rPr lang="de-DE" sz="1600" dirty="0" smtClean="0">
                <a:solidFill>
                  <a:srgbClr val="0000FF"/>
                </a:solidFill>
              </a:rPr>
              <a:t>-out </a:t>
            </a:r>
            <a:r>
              <a:rPr lang="de-DE" sz="1600" dirty="0" err="1" smtClean="0">
                <a:solidFill>
                  <a:srgbClr val="0000FF"/>
                </a:solidFill>
              </a:rPr>
              <a:t>curve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QCD </a:t>
            </a:r>
            <a:r>
              <a:rPr lang="de-DE" sz="1600" dirty="0" err="1" smtClean="0"/>
              <a:t>phase</a:t>
            </a:r>
            <a:r>
              <a:rPr lang="de-DE" sz="1600" dirty="0" smtClean="0"/>
              <a:t> </a:t>
            </a:r>
            <a:r>
              <a:rPr lang="de-DE" sz="1600" dirty="0" err="1" smtClean="0"/>
              <a:t>diagram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smtClean="0"/>
              <a:t>At </a:t>
            </a:r>
            <a:r>
              <a:rPr lang="de-DE" sz="1600" dirty="0" err="1" smtClean="0"/>
              <a:t>small</a:t>
            </a:r>
            <a:r>
              <a:rPr lang="de-DE" sz="1600" dirty="0" smtClean="0"/>
              <a:t> </a:t>
            </a:r>
            <a:r>
              <a:rPr lang="de-DE" sz="1600" dirty="0" err="1" smtClean="0"/>
              <a:t>μ</a:t>
            </a:r>
            <a:r>
              <a:rPr lang="de-DE" sz="1600" baseline="-25000" dirty="0" err="1" smtClean="0"/>
              <a:t>B</a:t>
            </a:r>
            <a:r>
              <a:rPr lang="de-DE" sz="1600" dirty="0" smtClean="0"/>
              <a:t> (i.e. high </a:t>
            </a:r>
            <a:r>
              <a:rPr lang="de-DE" sz="1600" dirty="0" err="1" smtClean="0"/>
              <a:t>collision</a:t>
            </a:r>
            <a:r>
              <a:rPr lang="de-DE" sz="1600" dirty="0" smtClean="0"/>
              <a:t> </a:t>
            </a:r>
            <a:r>
              <a:rPr lang="de-DE" sz="1600" dirty="0" err="1" smtClean="0"/>
              <a:t>energies</a:t>
            </a:r>
            <a:r>
              <a:rPr lang="de-DE" sz="1600" dirty="0" smtClean="0"/>
              <a:t>)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freeze</a:t>
            </a:r>
            <a:r>
              <a:rPr lang="de-DE" sz="1600" dirty="0" smtClean="0"/>
              <a:t>-out </a:t>
            </a:r>
            <a:r>
              <a:rPr lang="de-DE" sz="1600" dirty="0" err="1" smtClean="0"/>
              <a:t>temperature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coincides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with</a:t>
            </a:r>
            <a:r>
              <a:rPr lang="de-DE" sz="1600" dirty="0" smtClean="0">
                <a:solidFill>
                  <a:srgbClr val="0000FF"/>
                </a:solidFill>
              </a:rPr>
              <a:t> LQCD </a:t>
            </a:r>
            <a:r>
              <a:rPr lang="de-DE" sz="1600" dirty="0" err="1" smtClean="0"/>
              <a:t>prediction</a:t>
            </a:r>
            <a:endParaRPr lang="de-DE" sz="1600" dirty="0" smtClean="0"/>
          </a:p>
          <a:p>
            <a:endParaRPr lang="de-DE" sz="16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dNeedMdT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21725" y="1129301"/>
            <a:ext cx="3447692" cy="46139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Dileptons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Inhaltsplatzhalter 2"/>
          <p:cNvSpPr>
            <a:spLocks noGrp="1"/>
          </p:cNvSpPr>
          <p:nvPr>
            <p:ph idx="4294967295"/>
          </p:nvPr>
        </p:nvSpPr>
        <p:spPr>
          <a:xfrm>
            <a:off x="457200" y="710114"/>
            <a:ext cx="8229600" cy="487027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Dilepton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yield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de-DE" sz="1800" dirty="0" err="1">
                <a:solidFill>
                  <a:srgbClr val="000000"/>
                </a:solidFill>
                <a:latin typeface="Calibri"/>
                <a:cs typeface="Calibri"/>
              </a:rPr>
              <a:t>space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-time integral </a:t>
            </a:r>
            <a:r>
              <a:rPr lang="de-DE" sz="1800" dirty="0" err="1">
                <a:solidFill>
                  <a:srgbClr val="000000"/>
                </a:solidFill>
                <a:latin typeface="Calibri"/>
                <a:cs typeface="Calibri"/>
              </a:rPr>
              <a:t>over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>
                <a:solidFill>
                  <a:srgbClr val="0000FF"/>
                </a:solidFill>
                <a:latin typeface="Calibri"/>
                <a:cs typeface="Calibri"/>
              </a:rPr>
              <a:t>thermal </a:t>
            </a:r>
            <a:r>
              <a:rPr lang="de-DE" sz="1800" dirty="0" err="1">
                <a:solidFill>
                  <a:srgbClr val="0000FF"/>
                </a:solidFill>
                <a:latin typeface="Calibri"/>
                <a:cs typeface="Calibri"/>
              </a:rPr>
              <a:t>emission</a:t>
            </a:r>
            <a:r>
              <a:rPr lang="de-DE" sz="1800" dirty="0">
                <a:solidFill>
                  <a:srgbClr val="0000FF"/>
                </a:solidFill>
                <a:latin typeface="Calibri"/>
                <a:cs typeface="Calibri"/>
              </a:rPr>
              <a:t> rate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  <a:p>
            <a:pPr>
              <a:buFont typeface="Arial"/>
              <a:buChar char="•"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mass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dependence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allows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    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separation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collision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stages</a:t>
            </a:r>
            <a:endParaRPr lang="de-DE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e-DE" sz="1800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de-DE" sz="1800" dirty="0" err="1" smtClean="0">
                <a:latin typeface="Calibri"/>
                <a:cs typeface="Calibri"/>
              </a:rPr>
              <a:t>Favors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dirty="0" err="1" smtClean="0">
                <a:latin typeface="Calibri"/>
                <a:cs typeface="Calibri"/>
              </a:rPr>
              <a:t>dileptons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dirty="0" err="1" smtClean="0">
                <a:latin typeface="Calibri"/>
                <a:cs typeface="Calibri"/>
              </a:rPr>
              <a:t>over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dirty="0" err="1" smtClean="0">
                <a:latin typeface="Calibri"/>
                <a:cs typeface="Calibri"/>
              </a:rPr>
              <a:t>photons</a:t>
            </a:r>
            <a:endParaRPr lang="de-DE" sz="18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de-DE" sz="1800" dirty="0" smtClean="0">
              <a:solidFill>
                <a:srgbClr val="0000FF"/>
              </a:solidFill>
              <a:latin typeface="Calibri"/>
              <a:cs typeface="Calibri"/>
            </a:endParaRPr>
          </a:p>
        </p:txBody>
      </p:sp>
      <p:graphicFrame>
        <p:nvGraphicFramePr>
          <p:cNvPr id="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834689"/>
              </p:ext>
            </p:extLst>
          </p:nvPr>
        </p:nvGraphicFramePr>
        <p:xfrm>
          <a:off x="2105179" y="1271327"/>
          <a:ext cx="43497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Formel" r:id="rId4" imgW="2908300" imgH="482600" progId="Equation.3">
                  <p:embed/>
                </p:oleObj>
              </mc:Choice>
              <mc:Fallback>
                <p:oleObj name="Formel" r:id="rId4" imgW="2908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179" y="1271327"/>
                        <a:ext cx="43497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6370785" y="1741118"/>
            <a:ext cx="2450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Calibri"/>
                <a:cs typeface="Calibri"/>
              </a:rPr>
              <a:t>R. Rapp </a:t>
            </a:r>
            <a:r>
              <a:rPr lang="es-ES_tradnl" sz="1200" dirty="0" smtClean="0">
                <a:latin typeface="Calibri"/>
                <a:cs typeface="Calibri"/>
              </a:rPr>
              <a:t>Acta </a:t>
            </a:r>
            <a:r>
              <a:rPr lang="es-ES_tradnl" sz="1200" dirty="0" err="1">
                <a:latin typeface="Calibri"/>
                <a:cs typeface="Calibri"/>
              </a:rPr>
              <a:t>Phys.Polon</a:t>
            </a:r>
            <a:r>
              <a:rPr lang="es-ES_tradnl" sz="1200" dirty="0">
                <a:latin typeface="Calibri"/>
                <a:cs typeface="Calibri"/>
              </a:rPr>
              <a:t>. B42 (2011)</a:t>
            </a:r>
            <a:r>
              <a:rPr lang="de-DE" sz="1200" dirty="0" smtClean="0">
                <a:latin typeface="Calibri"/>
                <a:cs typeface="Calibri"/>
              </a:rPr>
              <a:t> </a:t>
            </a:r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69470" y="1340688"/>
            <a:ext cx="957487" cy="61421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6401022" y="2078597"/>
            <a:ext cx="160284" cy="2679327"/>
          </a:xfrm>
          <a:prstGeom prst="rect">
            <a:avLst/>
          </a:prstGeom>
          <a:solidFill>
            <a:srgbClr val="FF66FF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6360511" y="4687372"/>
            <a:ext cx="361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err="1" smtClean="0"/>
              <a:t>T</a:t>
            </a:r>
            <a:r>
              <a:rPr lang="de-DE" sz="1400" baseline="-25000" dirty="0" err="1" smtClean="0"/>
              <a:t>c</a:t>
            </a:r>
            <a:endParaRPr lang="de-DE" sz="1400" i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210142" y="2449881"/>
            <a:ext cx="828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hadronic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7670210" y="3285944"/>
            <a:ext cx="511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QGP</a:t>
            </a:r>
            <a:endParaRPr lang="de-DE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820022" y="3909810"/>
            <a:ext cx="103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But: α</a:t>
            </a:r>
            <a:r>
              <a:rPr lang="de-DE" baseline="-25000" dirty="0" smtClean="0"/>
              <a:t>EM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152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Quark-</a:t>
            </a:r>
            <a:r>
              <a:rPr lang="de-DE" dirty="0" err="1" smtClean="0"/>
              <a:t>Gluon</a:t>
            </a:r>
            <a:r>
              <a:rPr lang="de-DE" dirty="0" smtClean="0"/>
              <a:t> Plasma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Bild 4" descr="pbm-stachel-nature-1710.09425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12" t="45827" r="5610" b="21975"/>
          <a:stretch/>
        </p:blipFill>
        <p:spPr>
          <a:xfrm>
            <a:off x="457200" y="1005839"/>
            <a:ext cx="4013200" cy="396455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389121" y="1137920"/>
            <a:ext cx="46532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Statistical </a:t>
            </a:r>
            <a:r>
              <a:rPr lang="de-DE" sz="1600" dirty="0" err="1" smtClean="0"/>
              <a:t>hadronization</a:t>
            </a:r>
            <a:r>
              <a:rPr lang="de-DE" sz="1600" dirty="0" smtClean="0"/>
              <a:t> </a:t>
            </a:r>
            <a:r>
              <a:rPr lang="de-DE" sz="1600" dirty="0" err="1" smtClean="0"/>
              <a:t>analyses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produced</a:t>
            </a:r>
            <a:r>
              <a:rPr lang="de-DE" sz="1600" dirty="0" smtClean="0"/>
              <a:t> </a:t>
            </a:r>
            <a:r>
              <a:rPr lang="de-DE" sz="1600" dirty="0" err="1" smtClean="0"/>
              <a:t>hadrons</a:t>
            </a:r>
            <a:r>
              <a:rPr lang="de-DE" sz="1600" dirty="0" smtClean="0"/>
              <a:t> at </a:t>
            </a:r>
            <a:r>
              <a:rPr lang="de-DE" sz="1600" dirty="0" smtClean="0">
                <a:solidFill>
                  <a:srgbClr val="0000FF"/>
                </a:solidFill>
              </a:rPr>
              <a:t>different </a:t>
            </a:r>
            <a:r>
              <a:rPr lang="de-DE" sz="1600" dirty="0" err="1" smtClean="0">
                <a:solidFill>
                  <a:srgbClr val="0000FF"/>
                </a:solidFill>
              </a:rPr>
              <a:t>collision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energies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establishes</a:t>
            </a:r>
            <a:r>
              <a:rPr lang="de-DE" sz="1600" dirty="0" smtClean="0"/>
              <a:t> a </a:t>
            </a:r>
            <a:r>
              <a:rPr lang="de-DE" sz="1600" dirty="0" err="1" smtClean="0">
                <a:solidFill>
                  <a:srgbClr val="0000FF"/>
                </a:solidFill>
              </a:rPr>
              <a:t>freeze</a:t>
            </a:r>
            <a:r>
              <a:rPr lang="de-DE" sz="1600" dirty="0" smtClean="0">
                <a:solidFill>
                  <a:srgbClr val="0000FF"/>
                </a:solidFill>
              </a:rPr>
              <a:t>-out </a:t>
            </a:r>
            <a:r>
              <a:rPr lang="de-DE" sz="1600" dirty="0" err="1" smtClean="0">
                <a:solidFill>
                  <a:srgbClr val="0000FF"/>
                </a:solidFill>
              </a:rPr>
              <a:t>curve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QCD </a:t>
            </a:r>
            <a:r>
              <a:rPr lang="de-DE" sz="1600" dirty="0" err="1" smtClean="0"/>
              <a:t>phase</a:t>
            </a:r>
            <a:r>
              <a:rPr lang="de-DE" sz="1600" dirty="0" smtClean="0"/>
              <a:t> </a:t>
            </a:r>
            <a:r>
              <a:rPr lang="de-DE" sz="1600" dirty="0" err="1" smtClean="0"/>
              <a:t>diagram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smtClean="0"/>
              <a:t>At </a:t>
            </a:r>
            <a:r>
              <a:rPr lang="de-DE" sz="1600" dirty="0" err="1" smtClean="0"/>
              <a:t>small</a:t>
            </a:r>
            <a:r>
              <a:rPr lang="de-DE" sz="1600" dirty="0" smtClean="0"/>
              <a:t> </a:t>
            </a:r>
            <a:r>
              <a:rPr lang="de-DE" sz="1600" dirty="0" err="1" smtClean="0"/>
              <a:t>μ</a:t>
            </a:r>
            <a:r>
              <a:rPr lang="de-DE" sz="1600" baseline="-25000" dirty="0" err="1" smtClean="0"/>
              <a:t>B</a:t>
            </a:r>
            <a:r>
              <a:rPr lang="de-DE" sz="1600" dirty="0" smtClean="0"/>
              <a:t> (i.e. high </a:t>
            </a:r>
            <a:r>
              <a:rPr lang="de-DE" sz="1600" dirty="0" err="1" smtClean="0"/>
              <a:t>collision</a:t>
            </a:r>
            <a:r>
              <a:rPr lang="de-DE" sz="1600" dirty="0" smtClean="0"/>
              <a:t> </a:t>
            </a:r>
            <a:r>
              <a:rPr lang="de-DE" sz="1600" dirty="0" err="1" smtClean="0"/>
              <a:t>energies</a:t>
            </a:r>
            <a:r>
              <a:rPr lang="de-DE" sz="1600" dirty="0" smtClean="0"/>
              <a:t>)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freeze</a:t>
            </a:r>
            <a:r>
              <a:rPr lang="de-DE" sz="1600" dirty="0" smtClean="0"/>
              <a:t>-out </a:t>
            </a:r>
            <a:r>
              <a:rPr lang="de-DE" sz="1600" dirty="0" err="1" smtClean="0"/>
              <a:t>temperature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coincides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with</a:t>
            </a:r>
            <a:r>
              <a:rPr lang="de-DE" sz="1600" dirty="0" smtClean="0">
                <a:solidFill>
                  <a:srgbClr val="0000FF"/>
                </a:solidFill>
              </a:rPr>
              <a:t> LQCD </a:t>
            </a:r>
            <a:r>
              <a:rPr lang="de-DE" sz="1600" dirty="0" err="1" smtClean="0"/>
              <a:t>prediction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smtClean="0"/>
              <a:t>The </a:t>
            </a:r>
            <a:r>
              <a:rPr lang="de-DE" sz="1600" dirty="0" err="1" smtClean="0"/>
              <a:t>emerging</a:t>
            </a:r>
            <a:r>
              <a:rPr lang="de-DE" sz="1600" dirty="0" smtClean="0"/>
              <a:t> </a:t>
            </a:r>
            <a:r>
              <a:rPr lang="de-DE" sz="1600" dirty="0" err="1" smtClean="0"/>
              <a:t>picture</a:t>
            </a:r>
            <a:r>
              <a:rPr lang="de-DE" sz="1600" dirty="0" smtClean="0"/>
              <a:t>:</a:t>
            </a:r>
          </a:p>
          <a:p>
            <a:r>
              <a:rPr lang="de-DE" sz="1400" i="1" dirty="0" smtClean="0"/>
              <a:t>A </a:t>
            </a:r>
            <a:r>
              <a:rPr lang="de-DE" sz="1400" i="1" dirty="0" err="1" smtClean="0"/>
              <a:t>thermalized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deconfined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state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Quarks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Gluons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with</a:t>
            </a:r>
            <a:r>
              <a:rPr lang="de-DE" sz="1400" i="1" dirty="0" smtClean="0"/>
              <a:t> T&gt;</a:t>
            </a:r>
            <a:r>
              <a:rPr lang="de-DE" sz="1400" i="1" dirty="0" err="1" smtClean="0"/>
              <a:t>T</a:t>
            </a:r>
            <a:r>
              <a:rPr lang="de-DE" sz="1400" i="1" baseline="-25000" dirty="0" err="1" smtClean="0"/>
              <a:t>c</a:t>
            </a:r>
            <a:r>
              <a:rPr lang="de-DE" sz="1400" i="1" dirty="0" smtClean="0"/>
              <a:t> is </a:t>
            </a:r>
            <a:r>
              <a:rPr lang="de-DE" sz="1400" i="1" dirty="0" err="1" smtClean="0"/>
              <a:t>produced</a:t>
            </a:r>
            <a:r>
              <a:rPr lang="de-DE" sz="1400" i="1" dirty="0" smtClean="0"/>
              <a:t> in HIC,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QGP. </a:t>
            </a:r>
            <a:r>
              <a:rPr lang="de-DE" sz="1400" i="1" dirty="0" err="1" smtClean="0"/>
              <a:t>Pressure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gradients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drive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expansion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cooling</a:t>
            </a:r>
            <a:r>
              <a:rPr lang="de-DE" sz="1400" i="1" dirty="0" smtClean="0"/>
              <a:t>, </a:t>
            </a:r>
            <a:r>
              <a:rPr lang="de-DE" sz="1400" i="1" dirty="0" err="1" smtClean="0"/>
              <a:t>until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critical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temperature</a:t>
            </a:r>
            <a:r>
              <a:rPr lang="de-DE" sz="1400" i="1" dirty="0" smtClean="0"/>
              <a:t> is </a:t>
            </a:r>
            <a:r>
              <a:rPr lang="de-DE" sz="1400" i="1" dirty="0" err="1" smtClean="0"/>
              <a:t>reached</a:t>
            </a:r>
            <a:r>
              <a:rPr lang="de-DE" sz="1400" i="1" dirty="0"/>
              <a:t>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hadrons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are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formed</a:t>
            </a:r>
            <a:r>
              <a:rPr lang="de-DE" sz="1400" i="1" dirty="0" smtClean="0"/>
              <a:t>, </a:t>
            </a:r>
            <a:r>
              <a:rPr lang="de-DE" sz="1400" i="1" dirty="0" err="1" smtClean="0"/>
              <a:t>according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to</a:t>
            </a:r>
            <a:r>
              <a:rPr lang="de-DE" sz="1400" i="1" dirty="0" smtClean="0"/>
              <a:t> an </a:t>
            </a:r>
            <a:r>
              <a:rPr lang="de-DE" sz="1400" i="1" dirty="0" err="1" smtClean="0"/>
              <a:t>equilibrium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distribution</a:t>
            </a:r>
            <a:r>
              <a:rPr lang="de-DE" sz="1400" i="1" dirty="0" smtClean="0"/>
              <a:t>. </a:t>
            </a:r>
            <a:r>
              <a:rPr lang="de-DE" sz="1400" i="1" dirty="0" err="1"/>
              <a:t>Y</a:t>
            </a:r>
            <a:r>
              <a:rPr lang="de-DE" sz="1400" i="1" dirty="0" err="1" smtClean="0"/>
              <a:t>ields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stable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hadrons</a:t>
            </a:r>
            <a:r>
              <a:rPr lang="de-DE" sz="1400" i="1" dirty="0" smtClean="0"/>
              <a:t> do not </a:t>
            </a:r>
            <a:r>
              <a:rPr lang="de-DE" sz="1400" i="1" dirty="0" err="1" smtClean="0"/>
              <a:t>change</a:t>
            </a:r>
            <a:r>
              <a:rPr lang="de-DE" sz="1400" i="1" dirty="0" smtClean="0"/>
              <a:t> at T&lt;</a:t>
            </a:r>
            <a:r>
              <a:rPr lang="de-DE" sz="1400" i="1" dirty="0" err="1" smtClean="0"/>
              <a:t>T</a:t>
            </a:r>
            <a:r>
              <a:rPr lang="de-DE" sz="1400" i="1" baseline="-25000" dirty="0" err="1" smtClean="0"/>
              <a:t>c</a:t>
            </a:r>
            <a:r>
              <a:rPr lang="de-DE" sz="1400" i="1" dirty="0" smtClean="0"/>
              <a:t>, but </a:t>
            </a:r>
            <a:r>
              <a:rPr lang="de-DE" sz="1400" i="1" dirty="0" err="1" smtClean="0"/>
              <a:t>further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collectivity</a:t>
            </a:r>
            <a:r>
              <a:rPr lang="de-DE" sz="1400" i="1" dirty="0" smtClean="0"/>
              <a:t> is </a:t>
            </a:r>
            <a:r>
              <a:rPr lang="de-DE" sz="1400" i="1" dirty="0" err="1" smtClean="0"/>
              <a:t>built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up</a:t>
            </a:r>
            <a:r>
              <a:rPr lang="de-DE" sz="1400" i="1" dirty="0" smtClean="0"/>
              <a:t>, </a:t>
            </a:r>
            <a:r>
              <a:rPr lang="de-DE" sz="1400" i="1" dirty="0" err="1" smtClean="0"/>
              <a:t>governed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hydrodynamic</a:t>
            </a:r>
            <a:r>
              <a:rPr lang="de-DE" sz="1400" i="1" dirty="0" err="1"/>
              <a:t>s</a:t>
            </a:r>
            <a:r>
              <a:rPr lang="de-DE" sz="1400" i="1" dirty="0" smtClean="0"/>
              <a:t>.</a:t>
            </a:r>
            <a:endParaRPr lang="de-DE" sz="1400" i="1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5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Quark-</a:t>
            </a:r>
            <a:r>
              <a:rPr lang="de-DE" dirty="0" err="1" smtClean="0"/>
              <a:t>Gluon</a:t>
            </a:r>
            <a:r>
              <a:rPr lang="de-DE" dirty="0" smtClean="0"/>
              <a:t> Plasma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6" name="Bild 2" descr="phase_diagram_v2_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61" y="1387475"/>
            <a:ext cx="4513042" cy="278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797524" y="1062355"/>
            <a:ext cx="414327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Lattice</a:t>
            </a:r>
            <a:r>
              <a:rPr lang="de-DE" sz="1600" dirty="0" smtClean="0"/>
              <a:t> QCD: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/>
              <a:t>M</a:t>
            </a:r>
            <a:r>
              <a:rPr lang="de-DE" sz="1400" dirty="0" smtClean="0"/>
              <a:t>atter </a:t>
            </a:r>
            <a:r>
              <a:rPr lang="de-DE" sz="1400" dirty="0" err="1" smtClean="0"/>
              <a:t>exists</a:t>
            </a:r>
            <a:r>
              <a:rPr lang="de-DE" sz="1400" dirty="0" smtClean="0"/>
              <a:t> in a </a:t>
            </a:r>
            <a:r>
              <a:rPr lang="de-DE" sz="1400" dirty="0" err="1" smtClean="0"/>
              <a:t>phase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de-</a:t>
            </a:r>
            <a:r>
              <a:rPr lang="de-DE" sz="1400" dirty="0" err="1" smtClean="0"/>
              <a:t>confined</a:t>
            </a:r>
            <a:r>
              <a:rPr lang="de-DE" sz="1400" dirty="0" smtClean="0"/>
              <a:t> </a:t>
            </a:r>
            <a:r>
              <a:rPr lang="de-DE" sz="1400" dirty="0" err="1" smtClean="0"/>
              <a:t>quarks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gluons</a:t>
            </a:r>
            <a:r>
              <a:rPr lang="de-DE" sz="1400" dirty="0" smtClean="0"/>
              <a:t>,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rgbClr val="0000FF"/>
                </a:solidFill>
              </a:rPr>
              <a:t>QGP</a:t>
            </a:r>
            <a:r>
              <a:rPr lang="de-DE" sz="1400" dirty="0" smtClean="0"/>
              <a:t>, at </a:t>
            </a:r>
            <a:r>
              <a:rPr lang="de-DE" sz="1400" dirty="0" err="1" smtClean="0"/>
              <a:t>ε</a:t>
            </a:r>
            <a:r>
              <a:rPr lang="de-DE" sz="1400" dirty="0" smtClean="0"/>
              <a:t> &gt; 1 </a:t>
            </a:r>
            <a:r>
              <a:rPr lang="de-DE" sz="1400" dirty="0" err="1" smtClean="0"/>
              <a:t>GeV</a:t>
            </a:r>
            <a:r>
              <a:rPr lang="de-DE" sz="1400" dirty="0" smtClean="0"/>
              <a:t>/fm</a:t>
            </a:r>
            <a:r>
              <a:rPr lang="de-DE" sz="1400" baseline="30000" dirty="0" smtClean="0"/>
              <a:t>3</a:t>
            </a:r>
            <a:endParaRPr lang="de-DE" sz="1400" dirty="0"/>
          </a:p>
          <a:p>
            <a:pPr marL="285750" indent="-285750">
              <a:buFont typeface="Arial"/>
              <a:buChar char="•"/>
            </a:pPr>
            <a:r>
              <a:rPr lang="de-DE" sz="1400" dirty="0" smtClean="0"/>
              <a:t>Transition </a:t>
            </a:r>
            <a:r>
              <a:rPr lang="de-DE" sz="1400" dirty="0" err="1" smtClean="0"/>
              <a:t>temperature</a:t>
            </a:r>
            <a:r>
              <a:rPr lang="de-DE" sz="1400" dirty="0" smtClean="0"/>
              <a:t>: </a:t>
            </a:r>
          </a:p>
          <a:p>
            <a:r>
              <a:rPr lang="de-DE" sz="1400" i="1" dirty="0"/>
              <a:t> </a:t>
            </a:r>
            <a:r>
              <a:rPr lang="de-DE" sz="1400" i="1" dirty="0" smtClean="0"/>
              <a:t>      </a:t>
            </a:r>
            <a:r>
              <a:rPr lang="de-DE" sz="1400" i="1" dirty="0" err="1" smtClean="0">
                <a:solidFill>
                  <a:srgbClr val="0000FF"/>
                </a:solidFill>
              </a:rPr>
              <a:t>T</a:t>
            </a:r>
            <a:r>
              <a:rPr lang="de-DE" sz="1400" baseline="-25000" dirty="0" err="1" smtClean="0">
                <a:solidFill>
                  <a:srgbClr val="0000FF"/>
                </a:solidFill>
              </a:rPr>
              <a:t>c</a:t>
            </a:r>
            <a:r>
              <a:rPr lang="de-DE" sz="1400" baseline="-25000" dirty="0" smtClean="0">
                <a:solidFill>
                  <a:srgbClr val="0000FF"/>
                </a:solidFill>
              </a:rPr>
              <a:t> </a:t>
            </a:r>
            <a:r>
              <a:rPr lang="de-DE" sz="1400" dirty="0" smtClean="0">
                <a:solidFill>
                  <a:srgbClr val="0000FF"/>
                </a:solidFill>
              </a:rPr>
              <a:t>= 155 ± 10 </a:t>
            </a:r>
            <a:r>
              <a:rPr lang="de-DE" sz="1400" dirty="0" err="1" smtClean="0">
                <a:solidFill>
                  <a:srgbClr val="0000FF"/>
                </a:solidFill>
              </a:rPr>
              <a:t>MeV</a:t>
            </a:r>
            <a:r>
              <a:rPr lang="de-DE" sz="1400" dirty="0" smtClean="0"/>
              <a:t> at </a:t>
            </a:r>
            <a:r>
              <a:rPr lang="de-DE" sz="1400" i="1" dirty="0" err="1" smtClean="0"/>
              <a:t>μ</a:t>
            </a:r>
            <a:r>
              <a:rPr lang="de-DE" sz="1400" baseline="-25000" dirty="0" err="1" smtClean="0"/>
              <a:t>B</a:t>
            </a:r>
            <a:r>
              <a:rPr lang="de-DE" sz="1400" dirty="0" smtClean="0"/>
              <a:t> = 0 </a:t>
            </a:r>
          </a:p>
          <a:p>
            <a:endParaRPr lang="de-DE" sz="1400" dirty="0"/>
          </a:p>
          <a:p>
            <a:r>
              <a:rPr lang="de-DE" sz="1600" dirty="0" err="1" smtClean="0"/>
              <a:t>Filled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early</a:t>
            </a:r>
            <a:r>
              <a:rPr lang="de-DE" sz="1600" dirty="0" smtClean="0"/>
              <a:t> </a:t>
            </a:r>
            <a:r>
              <a:rPr lang="de-DE" sz="1600" dirty="0" err="1" smtClean="0"/>
              <a:t>universe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first</a:t>
            </a:r>
            <a:r>
              <a:rPr lang="de-DE" sz="1600" dirty="0" smtClean="0"/>
              <a:t> </a:t>
            </a:r>
            <a:r>
              <a:rPr lang="de-DE" sz="1600" dirty="0" err="1" smtClean="0"/>
              <a:t>few</a:t>
            </a:r>
            <a:r>
              <a:rPr lang="de-DE" sz="1600" dirty="0" smtClean="0"/>
              <a:t> </a:t>
            </a:r>
            <a:r>
              <a:rPr lang="de-DE" sz="1600" dirty="0" err="1" smtClean="0"/>
              <a:t>μs</a:t>
            </a:r>
            <a:r>
              <a:rPr lang="de-DE" sz="1600" dirty="0" smtClean="0"/>
              <a:t> after </a:t>
            </a:r>
            <a:r>
              <a:rPr lang="de-DE" sz="1600" dirty="0" err="1" smtClean="0"/>
              <a:t>the</a:t>
            </a:r>
            <a:r>
              <a:rPr lang="de-DE" sz="1600" dirty="0" smtClean="0"/>
              <a:t> Big Bang</a:t>
            </a:r>
          </a:p>
          <a:p>
            <a:endParaRPr lang="de-DE" sz="1600" dirty="0"/>
          </a:p>
          <a:p>
            <a:r>
              <a:rPr lang="de-DE" sz="1600" dirty="0" smtClean="0"/>
              <a:t>QGP </a:t>
            </a:r>
            <a:r>
              <a:rPr lang="de-DE" sz="1600" dirty="0" err="1" smtClean="0"/>
              <a:t>can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produced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studied</a:t>
            </a:r>
            <a:r>
              <a:rPr lang="de-DE" sz="1600" dirty="0" smtClean="0"/>
              <a:t> in </a:t>
            </a:r>
            <a:r>
              <a:rPr lang="de-DE" sz="1600" dirty="0" err="1" smtClean="0">
                <a:solidFill>
                  <a:srgbClr val="0000FF"/>
                </a:solidFill>
              </a:rPr>
              <a:t>collisions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heavy-</a:t>
            </a:r>
            <a:r>
              <a:rPr lang="de-DE" sz="1600" dirty="0" err="1" smtClean="0">
                <a:solidFill>
                  <a:srgbClr val="0000FF"/>
                </a:solidFill>
              </a:rPr>
              <a:t>ions</a:t>
            </a:r>
            <a:endParaRPr lang="de-DE" sz="1600" dirty="0">
              <a:solidFill>
                <a:srgbClr val="0000FF"/>
              </a:solidFill>
            </a:endParaRPr>
          </a:p>
          <a:p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QCD </a:t>
            </a:r>
            <a:r>
              <a:rPr lang="de-DE" sz="1600" dirty="0" err="1" smtClean="0">
                <a:solidFill>
                  <a:srgbClr val="000000"/>
                </a:solidFill>
              </a:rPr>
              <a:t>phase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diagram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can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be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scanned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by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variation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of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the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collision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energy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1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Chiral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r>
              <a:rPr lang="de-DE" dirty="0" smtClean="0"/>
              <a:t> </a:t>
            </a:r>
            <a:r>
              <a:rPr lang="de-DE" dirty="0" err="1" smtClean="0"/>
              <a:t>restoration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8" name="Inhaltsplatzhalter 2"/>
          <p:cNvSpPr>
            <a:spLocks noGrp="1"/>
          </p:cNvSpPr>
          <p:nvPr>
            <p:ph idx="4294967295"/>
          </p:nvPr>
        </p:nvSpPr>
        <p:spPr>
          <a:xfrm>
            <a:off x="459714" y="688041"/>
            <a:ext cx="8229600" cy="52353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smtClean="0">
                <a:latin typeface="Calibri"/>
                <a:cs typeface="Calibri"/>
              </a:rPr>
              <a:t>CSR 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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vector-axialvector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degeneracy</a:t>
            </a:r>
            <a:endParaRPr lang="de-DE" sz="1800" dirty="0" smtClean="0"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r>
              <a:rPr lang="de-DE" sz="1800" dirty="0" err="1" smtClean="0">
                <a:latin typeface="Calibri"/>
                <a:cs typeface="Calibri"/>
                <a:sym typeface="Wingdings"/>
              </a:rPr>
              <a:t>Vector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spectral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function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in medium: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ρ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–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melting</a:t>
            </a:r>
            <a:r>
              <a:rPr lang="de-DE" sz="1800" dirty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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mechanism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confirmed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by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NA60</a:t>
            </a:r>
          </a:p>
          <a:p>
            <a:pPr marL="457200" lvl="1" indent="0">
              <a:buNone/>
            </a:pPr>
            <a:endParaRPr lang="de-DE" sz="1800" dirty="0" smtClean="0">
              <a:latin typeface="Calibri"/>
              <a:cs typeface="Calibri"/>
              <a:sym typeface="Wingdings"/>
            </a:endParaRPr>
          </a:p>
          <a:p>
            <a:pPr marL="457200" lvl="1" indent="0">
              <a:buNone/>
            </a:pPr>
            <a:endParaRPr lang="de-DE" sz="1800" dirty="0">
              <a:latin typeface="Calibri"/>
              <a:cs typeface="Calibri"/>
              <a:sym typeface="Wingdings"/>
            </a:endParaRPr>
          </a:p>
          <a:p>
            <a:pPr marL="457200" lvl="1" indent="0">
              <a:buNone/>
            </a:pPr>
            <a:endParaRPr lang="de-DE" sz="1800" dirty="0" smtClean="0">
              <a:latin typeface="Calibri"/>
              <a:cs typeface="Calibri"/>
              <a:sym typeface="Wingdings"/>
            </a:endParaRPr>
          </a:p>
          <a:p>
            <a:pPr marL="457200" lvl="1" indent="0">
              <a:buNone/>
            </a:pPr>
            <a:endParaRPr lang="de-DE" sz="1800" dirty="0" smtClean="0">
              <a:latin typeface="Calibri"/>
              <a:cs typeface="Calibri"/>
              <a:sym typeface="Wingdings"/>
            </a:endParaRPr>
          </a:p>
          <a:p>
            <a:pPr marL="457200" lvl="1" indent="0">
              <a:buNone/>
            </a:pPr>
            <a:endParaRPr lang="de-DE" sz="1800" dirty="0" smtClean="0">
              <a:latin typeface="Calibri"/>
              <a:cs typeface="Calibri"/>
              <a:sym typeface="Wingdings"/>
            </a:endParaRPr>
          </a:p>
          <a:p>
            <a:pPr marL="457200" lvl="1" indent="0">
              <a:buNone/>
            </a:pPr>
            <a:endParaRPr lang="de-DE" sz="1800" dirty="0" smtClean="0">
              <a:latin typeface="Calibri"/>
              <a:cs typeface="Calibri"/>
              <a:sym typeface="Wingdings"/>
            </a:endParaRPr>
          </a:p>
          <a:p>
            <a:pPr marL="457200" lvl="1" indent="0">
              <a:buNone/>
            </a:pPr>
            <a:endParaRPr lang="de-DE" sz="1800" dirty="0" smtClean="0">
              <a:latin typeface="Calibri"/>
              <a:cs typeface="Calibri"/>
              <a:sym typeface="Wingdings"/>
            </a:endParaRPr>
          </a:p>
          <a:p>
            <a:pPr marL="57150" indent="0">
              <a:buNone/>
            </a:pPr>
            <a:r>
              <a:rPr lang="de-DE" sz="1800" dirty="0" err="1" smtClean="0">
                <a:latin typeface="Calibri"/>
                <a:cs typeface="Calibri"/>
                <a:sym typeface="Wingdings"/>
              </a:rPr>
              <a:t>Towards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CSR:</a:t>
            </a:r>
          </a:p>
          <a:p>
            <a:pPr marL="514350" lvl="1" indent="0">
              <a:buNone/>
            </a:pPr>
            <a:r>
              <a:rPr lang="de-DE" sz="1800" dirty="0" smtClean="0">
                <a:latin typeface="Calibri"/>
                <a:cs typeface="Calibri"/>
                <a:sym typeface="Wingdings"/>
              </a:rPr>
              <a:t>Axial-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vector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experimentally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inaccessible</a:t>
            </a:r>
            <a:endParaRPr lang="de-DE" sz="1800" dirty="0" smtClean="0">
              <a:latin typeface="Calibri"/>
              <a:cs typeface="Calibri"/>
              <a:sym typeface="Wingdings"/>
            </a:endParaRPr>
          </a:p>
          <a:p>
            <a:pPr marL="514350" lvl="1" indent="0">
              <a:buNone/>
            </a:pPr>
            <a:r>
              <a:rPr lang="de-DE" sz="1800" dirty="0" err="1" smtClean="0">
                <a:latin typeface="Calibri"/>
                <a:cs typeface="Calibri"/>
                <a:sym typeface="Wingdings"/>
              </a:rPr>
              <a:t>Requires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constraints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from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theory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(LQCD,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sum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rules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) 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Possible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at </a:t>
            </a:r>
            <a:r>
              <a:rPr lang="de-DE" sz="1800" i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μ</a:t>
            </a:r>
            <a:r>
              <a:rPr lang="de-DE" sz="1800" i="1" baseline="-250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B</a:t>
            </a:r>
            <a:r>
              <a:rPr lang="de-DE" sz="1800" i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=0</a:t>
            </a:r>
          </a:p>
          <a:p>
            <a:pPr marL="514350" lvl="1" indent="0">
              <a:buNone/>
            </a:pPr>
            <a:r>
              <a:rPr lang="de-DE" sz="1800" dirty="0" err="1" smtClean="0">
                <a:latin typeface="Calibri"/>
                <a:cs typeface="Calibri"/>
                <a:sym typeface="Wingdings"/>
              </a:rPr>
              <a:t>Requires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experimental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access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to</a:t>
            </a:r>
            <a:r>
              <a:rPr lang="de-DE" sz="1800" dirty="0">
                <a:latin typeface="Calibri"/>
                <a:cs typeface="Calibri"/>
                <a:sym typeface="Wingdings"/>
              </a:rPr>
              <a:t> </a:t>
            </a:r>
            <a:r>
              <a:rPr lang="de-DE" sz="1800" i="1" dirty="0" err="1" smtClean="0">
                <a:latin typeface="Calibri"/>
                <a:cs typeface="Calibri"/>
                <a:sym typeface="Wingdings"/>
              </a:rPr>
              <a:t>M</a:t>
            </a:r>
            <a:r>
              <a:rPr lang="de-DE" sz="1800" i="1" baseline="-25000" dirty="0" err="1" smtClean="0">
                <a:latin typeface="Calibri"/>
                <a:cs typeface="Calibri"/>
                <a:sym typeface="Wingdings"/>
              </a:rPr>
              <a:t>ee</a:t>
            </a:r>
            <a:r>
              <a:rPr lang="de-DE" sz="1800" i="1" dirty="0" err="1" smtClean="0">
                <a:latin typeface="Calibri"/>
                <a:cs typeface="Calibri"/>
                <a:sym typeface="Wingdings"/>
              </a:rPr>
              <a:t>~p</a:t>
            </a:r>
            <a:r>
              <a:rPr lang="de-DE" sz="1800" i="1" baseline="-25000" dirty="0" err="1">
                <a:latin typeface="Calibri"/>
                <a:cs typeface="Calibri"/>
                <a:sym typeface="Wingdings"/>
              </a:rPr>
              <a:t>T</a:t>
            </a:r>
            <a:r>
              <a:rPr lang="de-DE" sz="1800" i="1" baseline="-25000" dirty="0" err="1" smtClean="0">
                <a:latin typeface="Calibri"/>
                <a:cs typeface="Calibri"/>
                <a:sym typeface="Wingdings"/>
              </a:rPr>
              <a:t>,ee</a:t>
            </a:r>
            <a:r>
              <a:rPr lang="de-DE" sz="1800" i="1" dirty="0" smtClean="0">
                <a:latin typeface="Calibri"/>
                <a:cs typeface="Calibri"/>
                <a:sym typeface="Wingdings"/>
              </a:rPr>
              <a:t>-~T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region</a:t>
            </a:r>
            <a:endParaRPr lang="de-DE" sz="1800" dirty="0" smtClean="0">
              <a:latin typeface="Calibri"/>
              <a:cs typeface="Calibri"/>
              <a:sym typeface="Wingdings"/>
            </a:endParaRPr>
          </a:p>
          <a:p>
            <a:pPr marL="514350" lvl="1" indent="0">
              <a:buNone/>
            </a:pPr>
            <a:endParaRPr lang="de-DE" sz="18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marL="514350" lvl="1" indent="0">
              <a:buNone/>
            </a:pPr>
            <a:endParaRPr lang="de-DE" sz="1800" b="1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</p:txBody>
      </p:sp>
      <p:pic>
        <p:nvPicPr>
          <p:cNvPr id="9" name="Bild 8" descr="dndm-na60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014" y="1702548"/>
            <a:ext cx="3678479" cy="256217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831064" y="1346883"/>
            <a:ext cx="3025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Calibri"/>
                <a:cs typeface="Calibri"/>
              </a:rPr>
              <a:t>H. van </a:t>
            </a:r>
            <a:r>
              <a:rPr lang="de-DE" sz="1200" dirty="0" err="1" smtClean="0">
                <a:latin typeface="Calibri"/>
                <a:cs typeface="Calibri"/>
              </a:rPr>
              <a:t>Hees</a:t>
            </a:r>
            <a:r>
              <a:rPr lang="de-DE" sz="1200" dirty="0" smtClean="0">
                <a:latin typeface="Calibri"/>
                <a:cs typeface="Calibri"/>
              </a:rPr>
              <a:t>, R. Rapp, </a:t>
            </a:r>
            <a:r>
              <a:rPr lang="de-DE" sz="1200" dirty="0" err="1" smtClean="0">
                <a:latin typeface="Calibri"/>
                <a:cs typeface="Calibri"/>
              </a:rPr>
              <a:t>Nucl</a:t>
            </a:r>
            <a:r>
              <a:rPr lang="de-DE" sz="1200" dirty="0" smtClean="0">
                <a:latin typeface="Calibri"/>
                <a:cs typeface="Calibri"/>
              </a:rPr>
              <a:t>. Phys. A806 (2008)</a:t>
            </a:r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Low </a:t>
            </a:r>
            <a:r>
              <a:rPr lang="de-DE" dirty="0" err="1" smtClean="0"/>
              <a:t>mass</a:t>
            </a:r>
            <a:r>
              <a:rPr lang="de-DE" dirty="0" smtClean="0"/>
              <a:t>: </a:t>
            </a:r>
            <a:r>
              <a:rPr lang="de-DE" dirty="0" err="1"/>
              <a:t>c</a:t>
            </a:r>
            <a:r>
              <a:rPr lang="de-DE" dirty="0" err="1" smtClean="0"/>
              <a:t>hiral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r>
              <a:rPr lang="de-DE" dirty="0" smtClean="0"/>
              <a:t> </a:t>
            </a:r>
            <a:r>
              <a:rPr lang="de-DE" dirty="0" err="1" smtClean="0"/>
              <a:t>restoration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08801" y="4410724"/>
            <a:ext cx="2133600" cy="218491"/>
          </a:xfrm>
        </p:spPr>
        <p:txBody>
          <a:bodyPr/>
          <a:lstStyle/>
          <a:p>
            <a:fld id="{CCECD4D6-CEBA-244B-964B-18F77BCC6F7C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Inhaltsplatzhalter 2"/>
          <p:cNvSpPr>
            <a:spLocks noGrp="1"/>
          </p:cNvSpPr>
          <p:nvPr>
            <p:ph idx="4294967295"/>
          </p:nvPr>
        </p:nvSpPr>
        <p:spPr>
          <a:xfrm>
            <a:off x="457200" y="687518"/>
            <a:ext cx="8229600" cy="4870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smtClean="0">
                <a:latin typeface="Calibri"/>
                <a:cs typeface="Calibri"/>
                <a:sym typeface="Wingdings"/>
              </a:rPr>
              <a:t>LQCD: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chiral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transition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region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(</a:t>
            </a:r>
            <a:r>
              <a:rPr lang="de-DE" sz="1800" i="1" dirty="0" smtClean="0">
                <a:latin typeface="Calibri"/>
                <a:cs typeface="Calibri"/>
                <a:sym typeface="Wingdings"/>
              </a:rPr>
              <a:t>T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= 130-170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MeV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) in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confined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phase</a:t>
            </a:r>
            <a:endParaRPr lang="de-DE" sz="18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de-DE" sz="1800" dirty="0" smtClean="0">
                <a:latin typeface="Calibri"/>
                <a:cs typeface="Calibri"/>
                <a:sym typeface="Wingdings"/>
              </a:rPr>
              <a:t>observable via 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in-medium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properties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of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hadrons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, i.e.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the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ρ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-meson:</a:t>
            </a:r>
          </a:p>
          <a:p>
            <a:pPr marL="457200" lvl="1" indent="0">
              <a:buNone/>
            </a:pPr>
            <a:r>
              <a:rPr lang="de-DE" sz="1800" dirty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	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	</a:t>
            </a:r>
            <a:r>
              <a:rPr lang="de-DE" sz="1800" i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J</a:t>
            </a:r>
            <a:r>
              <a:rPr lang="de-DE" sz="1800" i="1" baseline="300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</a:t>
            </a:r>
            <a:r>
              <a:rPr lang="de-DE" sz="1800" i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= 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1</a:t>
            </a:r>
            <a:r>
              <a:rPr lang="de-DE" sz="1800" baseline="300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-</a:t>
            </a:r>
            <a:r>
              <a:rPr lang="de-DE" sz="1800" i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, </a:t>
            </a:r>
            <a:r>
              <a:rPr lang="de-DE" sz="1800" i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cτ</a:t>
            </a:r>
            <a:r>
              <a:rPr lang="de-DE" sz="1800" i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= 1.3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fm</a:t>
            </a:r>
            <a:endParaRPr lang="de-DE" sz="1800" dirty="0">
              <a:solidFill>
                <a:srgbClr val="0000FF"/>
              </a:solidFill>
              <a:latin typeface="Calibri"/>
              <a:cs typeface="Calibri"/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de-DE" sz="1800" dirty="0">
                <a:latin typeface="Calibri"/>
                <a:cs typeface="Calibri"/>
                <a:sym typeface="Wingdings"/>
              </a:rPr>
              <a:t>t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hermal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radiation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in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the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low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mass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region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(</a:t>
            </a:r>
            <a:r>
              <a:rPr lang="de-DE" sz="1800" i="1" dirty="0" err="1">
                <a:latin typeface="Calibri"/>
                <a:cs typeface="Calibri"/>
                <a:sym typeface="Wingdings"/>
              </a:rPr>
              <a:t>m</a:t>
            </a:r>
            <a:r>
              <a:rPr lang="de-DE" sz="1800" baseline="-25000" dirty="0" err="1" smtClean="0">
                <a:latin typeface="Calibri"/>
                <a:cs typeface="Calibri"/>
                <a:sym typeface="Wingdings"/>
              </a:rPr>
              <a:t>ee</a:t>
            </a:r>
            <a:r>
              <a:rPr lang="de-DE" sz="1800" i="1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&lt; </a:t>
            </a:r>
            <a:r>
              <a:rPr lang="de-DE" sz="1800" dirty="0">
                <a:latin typeface="Calibri"/>
                <a:cs typeface="Calibri"/>
                <a:sym typeface="Wingdings"/>
              </a:rPr>
              <a:t>1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latin typeface="Calibri"/>
                <a:cs typeface="Calibri"/>
                <a:sym typeface="Wingdings"/>
              </a:rPr>
              <a:t>GeV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/</a:t>
            </a:r>
            <a:r>
              <a:rPr lang="de-DE" sz="1800" i="1" dirty="0" smtClean="0">
                <a:latin typeface="Calibri"/>
                <a:cs typeface="Calibri"/>
                <a:sym typeface="Wingdings"/>
              </a:rPr>
              <a:t>c</a:t>
            </a:r>
            <a:r>
              <a:rPr lang="de-DE" sz="1800" baseline="30000" dirty="0" smtClean="0">
                <a:latin typeface="Calibri"/>
                <a:cs typeface="Calibri"/>
                <a:sym typeface="Wingdings"/>
              </a:rPr>
              <a:t>2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)</a:t>
            </a:r>
          </a:p>
        </p:txBody>
      </p:sp>
      <p:pic>
        <p:nvPicPr>
          <p:cNvPr id="6" name="Bild 5" descr="qqbar-lat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97" y="2158920"/>
            <a:ext cx="3559821" cy="2883455"/>
          </a:xfrm>
          <a:prstGeom prst="rect">
            <a:avLst/>
          </a:prstGeom>
        </p:spPr>
      </p:pic>
      <p:pic>
        <p:nvPicPr>
          <p:cNvPr id="7" name="Bild 6" descr="ploop-lat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221" y="2185955"/>
            <a:ext cx="3429000" cy="284607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764710" y="3864803"/>
            <a:ext cx="1271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Calibri"/>
                <a:cs typeface="Calibri"/>
              </a:rPr>
              <a:t>J. </a:t>
            </a:r>
            <a:r>
              <a:rPr lang="de-DE" sz="1200" dirty="0" err="1" smtClean="0">
                <a:latin typeface="Calibri"/>
                <a:cs typeface="Calibri"/>
              </a:rPr>
              <a:t>Borsanyi</a:t>
            </a:r>
            <a:r>
              <a:rPr lang="de-DE" sz="1200" dirty="0" smtClean="0">
                <a:latin typeface="Calibri"/>
                <a:cs typeface="Calibri"/>
              </a:rPr>
              <a:t> et al., </a:t>
            </a:r>
          </a:p>
          <a:p>
            <a:r>
              <a:rPr lang="de-DE" sz="1200" dirty="0" smtClean="0">
                <a:latin typeface="Calibri"/>
                <a:cs typeface="Calibri"/>
              </a:rPr>
              <a:t>JHEP 1009 (2010)</a:t>
            </a:r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5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Excess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QGP </a:t>
            </a:r>
            <a:r>
              <a:rPr lang="de-DE" dirty="0" err="1" smtClean="0"/>
              <a:t>temperature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1470853" y="4337334"/>
            <a:ext cx="564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/>
                <a:cs typeface="Calibri"/>
              </a:rPr>
              <a:t>Fit </a:t>
            </a:r>
            <a:r>
              <a:rPr lang="de-DE" dirty="0" err="1" smtClean="0">
                <a:latin typeface="Calibri"/>
                <a:cs typeface="Calibri"/>
              </a:rPr>
              <a:t>to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the</a:t>
            </a:r>
            <a:r>
              <a:rPr lang="de-DE" dirty="0" smtClean="0">
                <a:latin typeface="Calibri"/>
                <a:cs typeface="Calibri"/>
              </a:rPr>
              <a:t> IMR </a:t>
            </a:r>
            <a:r>
              <a:rPr lang="de-DE" dirty="0" err="1" smtClean="0">
                <a:latin typeface="Calibri"/>
                <a:cs typeface="Calibri"/>
              </a:rPr>
              <a:t>makes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precise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determination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i="1" dirty="0" err="1" smtClean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lang="de-DE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eff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possible</a:t>
            </a:r>
            <a:endParaRPr lang="de-DE" dirty="0">
              <a:latin typeface="Calibri"/>
              <a:cs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341" y="774389"/>
            <a:ext cx="3440615" cy="3470955"/>
          </a:xfrm>
          <a:prstGeom prst="rect">
            <a:avLst/>
          </a:prstGeom>
        </p:spPr>
      </p:pic>
      <p:pic>
        <p:nvPicPr>
          <p:cNvPr id="9" name="Bild 8" descr="cQGPTcomp_statRMS_systI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48" y="794946"/>
            <a:ext cx="3420237" cy="345039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032304" y="1951281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3606413" y="823553"/>
            <a:ext cx="1819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  <a:latin typeface="Calibri"/>
                <a:cs typeface="Calibri"/>
              </a:rPr>
              <a:t>ALICE </a:t>
            </a:r>
            <a:r>
              <a:rPr lang="de-DE" sz="1100" dirty="0" err="1" smtClean="0">
                <a:solidFill>
                  <a:srgbClr val="000000"/>
                </a:solidFill>
                <a:latin typeface="Calibri"/>
                <a:cs typeface="Calibri"/>
              </a:rPr>
              <a:t>LoI</a:t>
            </a:r>
            <a:r>
              <a:rPr lang="de-DE" sz="1100" dirty="0" smtClean="0">
                <a:solidFill>
                  <a:srgbClr val="000000"/>
                </a:solidFill>
                <a:latin typeface="Calibri"/>
                <a:cs typeface="Calibri"/>
              </a:rPr>
              <a:t> J. Phys. G41 (2014)</a:t>
            </a:r>
            <a:endParaRPr lang="de-DE" sz="11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893812" y="2221683"/>
            <a:ext cx="176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de-DE" i="1" dirty="0" err="1" smtClean="0">
                <a:solidFill>
                  <a:srgbClr val="FF0000"/>
                </a:solidFill>
                <a:latin typeface="Calibri"/>
                <a:cs typeface="Calibri"/>
              </a:rPr>
              <a:t>xcess</a:t>
            </a:r>
            <a:r>
              <a:rPr lang="de-DE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  <a:latin typeface="Calibri"/>
                <a:cs typeface="Calibri"/>
              </a:rPr>
              <a:t>spectrum</a:t>
            </a:r>
            <a:endParaRPr lang="de-DE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42327" y="5825495"/>
            <a:ext cx="564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/>
                <a:cs typeface="Calibri"/>
              </a:rPr>
              <a:t>Fit </a:t>
            </a:r>
            <a:r>
              <a:rPr lang="de-DE" dirty="0" err="1" smtClean="0">
                <a:latin typeface="Calibri"/>
                <a:cs typeface="Calibri"/>
              </a:rPr>
              <a:t>to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the</a:t>
            </a:r>
            <a:r>
              <a:rPr lang="de-DE" dirty="0" smtClean="0">
                <a:latin typeface="Calibri"/>
                <a:cs typeface="Calibri"/>
              </a:rPr>
              <a:t> IMR </a:t>
            </a:r>
            <a:r>
              <a:rPr lang="de-DE" dirty="0" err="1" smtClean="0">
                <a:latin typeface="Calibri"/>
                <a:cs typeface="Calibri"/>
              </a:rPr>
              <a:t>makes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precise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determination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i="1" dirty="0" err="1" smtClean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lang="de-DE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eff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possible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3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Flow </a:t>
            </a:r>
            <a:r>
              <a:rPr lang="de-DE" dirty="0" err="1" smtClean="0"/>
              <a:t>of</a:t>
            </a:r>
            <a:r>
              <a:rPr lang="de-DE" dirty="0" smtClean="0"/>
              <a:t> QGP </a:t>
            </a:r>
            <a:r>
              <a:rPr lang="de-DE" dirty="0" err="1" smtClean="0"/>
              <a:t>radiation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1854110" y="4573090"/>
            <a:ext cx="432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/>
                <a:cs typeface="Calibri"/>
              </a:rPr>
              <a:t>Statistical </a:t>
            </a:r>
            <a:r>
              <a:rPr lang="de-DE" sz="1600" dirty="0" err="1" smtClean="0">
                <a:latin typeface="Calibri"/>
                <a:cs typeface="Calibri"/>
              </a:rPr>
              <a:t>precision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of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i="1" dirty="0" smtClean="0">
                <a:latin typeface="Calibri"/>
                <a:cs typeface="Calibri"/>
              </a:rPr>
              <a:t>v</a:t>
            </a:r>
            <a:r>
              <a:rPr lang="de-DE" sz="1600" baseline="-25000" dirty="0" smtClean="0">
                <a:latin typeface="Calibri"/>
                <a:cs typeface="Calibri"/>
              </a:rPr>
              <a:t>2</a:t>
            </a:r>
            <a:r>
              <a:rPr lang="de-DE" sz="1600" dirty="0" smtClean="0">
                <a:latin typeface="Calibri"/>
                <a:cs typeface="Calibri"/>
              </a:rPr>
              <a:t> </a:t>
            </a:r>
            <a:r>
              <a:rPr lang="de-DE" sz="1600" dirty="0" err="1" smtClean="0">
                <a:latin typeface="Calibri"/>
                <a:cs typeface="Calibri"/>
              </a:rPr>
              <a:t>measurement</a:t>
            </a:r>
            <a:r>
              <a:rPr lang="de-DE" sz="1600" dirty="0" smtClean="0">
                <a:latin typeface="Calibri"/>
                <a:cs typeface="Calibri"/>
              </a:rPr>
              <a:t>: 0.01-0.02</a:t>
            </a:r>
            <a:endParaRPr lang="de-DE" sz="1600" dirty="0">
              <a:latin typeface="Calibri"/>
              <a:cs typeface="Calibri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744" y="844426"/>
            <a:ext cx="3591312" cy="3591312"/>
          </a:xfrm>
          <a:prstGeom prst="rect">
            <a:avLst/>
          </a:prstGeom>
        </p:spPr>
      </p:pic>
      <p:pic>
        <p:nvPicPr>
          <p:cNvPr id="7" name="Bild 6" descr="cExcessVsMee_5TeV_peri_5E9_bin0_IPcutEff032_NewI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01" y="854663"/>
            <a:ext cx="3529788" cy="356091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765878" y="844426"/>
            <a:ext cx="1819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  <a:latin typeface="Calibri"/>
                <a:cs typeface="Calibri"/>
              </a:rPr>
              <a:t>ALICE </a:t>
            </a:r>
            <a:r>
              <a:rPr lang="de-DE" sz="1100" dirty="0" err="1" smtClean="0">
                <a:solidFill>
                  <a:srgbClr val="000000"/>
                </a:solidFill>
                <a:latin typeface="Calibri"/>
                <a:cs typeface="Calibri"/>
              </a:rPr>
              <a:t>LoI</a:t>
            </a:r>
            <a:r>
              <a:rPr lang="de-DE" sz="1100" dirty="0" smtClean="0">
                <a:solidFill>
                  <a:srgbClr val="000000"/>
                </a:solidFill>
                <a:latin typeface="Calibri"/>
                <a:cs typeface="Calibri"/>
              </a:rPr>
              <a:t> J. Phys. G41 (2014)</a:t>
            </a:r>
            <a:endParaRPr lang="de-DE" sz="11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968411" y="2641700"/>
            <a:ext cx="1411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err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de-DE" sz="1400" i="1" dirty="0" err="1" smtClean="0">
                <a:solidFill>
                  <a:srgbClr val="FF0000"/>
                </a:solidFill>
                <a:latin typeface="Calibri"/>
                <a:cs typeface="Calibri"/>
              </a:rPr>
              <a:t>xcess</a:t>
            </a:r>
            <a:r>
              <a:rPr lang="de-DE" sz="1400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  <a:latin typeface="Calibri"/>
                <a:cs typeface="Calibri"/>
              </a:rPr>
              <a:t>spectrum</a:t>
            </a:r>
            <a:endParaRPr lang="de-DE" sz="14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908470" y="2180035"/>
            <a:ext cx="1117163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Calibri"/>
                <a:cs typeface="Calibri"/>
              </a:rPr>
              <a:t>3 nb</a:t>
            </a:r>
            <a:r>
              <a:rPr lang="de-DE" sz="1200" baseline="30000" dirty="0" smtClean="0">
                <a:latin typeface="Calibri"/>
                <a:cs typeface="Calibri"/>
              </a:rPr>
              <a:t>-1</a:t>
            </a:r>
            <a:r>
              <a:rPr lang="de-DE" sz="1200" dirty="0" smtClean="0">
                <a:latin typeface="Calibri"/>
                <a:cs typeface="Calibri"/>
              </a:rPr>
              <a:t>  at </a:t>
            </a:r>
            <a:r>
              <a:rPr lang="de-DE" sz="1200" dirty="0" err="1" smtClean="0">
                <a:latin typeface="Calibri"/>
                <a:cs typeface="Calibri"/>
              </a:rPr>
              <a:t>low</a:t>
            </a:r>
            <a:r>
              <a:rPr lang="de-DE" sz="1200" dirty="0" smtClean="0">
                <a:latin typeface="Calibri"/>
                <a:cs typeface="Calibri"/>
              </a:rPr>
              <a:t> B</a:t>
            </a:r>
          </a:p>
          <a:p>
            <a:r>
              <a:rPr lang="de-DE" sz="1200" dirty="0" smtClean="0">
                <a:latin typeface="Calibri"/>
                <a:cs typeface="Calibri"/>
              </a:rPr>
              <a:t>40-60%</a:t>
            </a:r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4294967295"/>
          </p:nvPr>
        </p:nvSpPr>
        <p:spPr>
          <a:xfrm>
            <a:off x="452755" y="609601"/>
            <a:ext cx="8229600" cy="487027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1800" dirty="0" smtClean="0">
                <a:latin typeface="Calibri"/>
                <a:cs typeface="Calibri"/>
              </a:rPr>
              <a:t>Transverse </a:t>
            </a:r>
            <a:r>
              <a:rPr lang="de-DE" sz="1800" dirty="0" err="1" smtClean="0">
                <a:latin typeface="Calibri"/>
                <a:cs typeface="Calibri"/>
              </a:rPr>
              <a:t>momentum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dirty="0" err="1" smtClean="0">
                <a:latin typeface="Calibri"/>
                <a:cs typeface="Calibri"/>
              </a:rPr>
              <a:t>spectra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dirty="0" err="1" smtClean="0">
                <a:latin typeface="Calibri"/>
                <a:cs typeface="Calibri"/>
              </a:rPr>
              <a:t>contain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dirty="0" err="1" smtClean="0">
                <a:latin typeface="Calibri"/>
                <a:cs typeface="Calibri"/>
              </a:rPr>
              <a:t>information</a:t>
            </a:r>
            <a:r>
              <a:rPr lang="de-DE" sz="1800" dirty="0" smtClean="0">
                <a:latin typeface="Calibri"/>
                <a:cs typeface="Calibri"/>
              </a:rPr>
              <a:t> on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collective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radial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and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elliptic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flow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smtClean="0">
                <a:latin typeface="Calibri"/>
                <a:cs typeface="Calibri"/>
              </a:rPr>
              <a:t>(</a:t>
            </a:r>
            <a:r>
              <a:rPr lang="de-DE" sz="1800" i="1" dirty="0" err="1" smtClean="0">
                <a:latin typeface="Calibri"/>
                <a:cs typeface="Calibri"/>
              </a:rPr>
              <a:t>T</a:t>
            </a:r>
            <a:r>
              <a:rPr lang="de-DE" sz="1800" baseline="-25000" dirty="0" err="1" smtClean="0">
                <a:latin typeface="Calibri"/>
                <a:cs typeface="Calibri"/>
              </a:rPr>
              <a:t>eff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dirty="0" err="1" smtClean="0">
                <a:latin typeface="Calibri"/>
                <a:cs typeface="Calibri"/>
              </a:rPr>
              <a:t>and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i="1" dirty="0" smtClean="0">
                <a:latin typeface="Calibri"/>
                <a:cs typeface="Calibri"/>
              </a:rPr>
              <a:t>v</a:t>
            </a:r>
            <a:r>
              <a:rPr lang="de-DE" sz="1800" baseline="-25000" dirty="0" smtClean="0">
                <a:latin typeface="Calibri"/>
                <a:cs typeface="Calibri"/>
              </a:rPr>
              <a:t>2</a:t>
            </a:r>
            <a:r>
              <a:rPr lang="de-DE" sz="1800" dirty="0" smtClean="0">
                <a:latin typeface="Calibri"/>
                <a:cs typeface="Calibri"/>
              </a:rPr>
              <a:t>)</a:t>
            </a:r>
            <a:endParaRPr lang="de-DE" sz="1800" dirty="0">
              <a:latin typeface="Calibri"/>
              <a:cs typeface="Calibri"/>
            </a:endParaRPr>
          </a:p>
          <a:p>
            <a:r>
              <a:rPr lang="de-DE" sz="1800" dirty="0" err="1" smtClean="0">
                <a:latin typeface="Calibri"/>
                <a:cs typeface="Calibri"/>
              </a:rPr>
              <a:t>Mass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dirty="0" err="1" smtClean="0">
                <a:latin typeface="Calibri"/>
                <a:cs typeface="Calibri"/>
              </a:rPr>
              <a:t>dependence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dirty="0" err="1" smtClean="0">
                <a:latin typeface="Calibri"/>
                <a:cs typeface="Calibri"/>
              </a:rPr>
              <a:t>gives</a:t>
            </a:r>
            <a:r>
              <a:rPr lang="de-DE" sz="1800" dirty="0" smtClean="0"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access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to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EoS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of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QGP </a:t>
            </a:r>
            <a:endParaRPr lang="de-DE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de-DE" sz="1800" dirty="0">
              <a:latin typeface="Calibri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Space-time </a:t>
            </a:r>
            <a:r>
              <a:rPr lang="de-DE" dirty="0" err="1" smtClean="0"/>
              <a:t>evolution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5" name="Bild 4" descr="heinz-dileptons-page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677" y="1988864"/>
            <a:ext cx="4286032" cy="29563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596807" y="1959998"/>
            <a:ext cx="2718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Chatterjee, </a:t>
            </a:r>
            <a:r>
              <a:rPr lang="de-DE" sz="1100" dirty="0" err="1" smtClean="0"/>
              <a:t>Srivastava</a:t>
            </a:r>
            <a:r>
              <a:rPr lang="de-DE" sz="1100" dirty="0" smtClean="0"/>
              <a:t>, Heinz, Gale PRC 2008</a:t>
            </a:r>
            <a:endParaRPr lang="de-DE" sz="1100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grpSp>
        <p:nvGrpSpPr>
          <p:cNvPr id="20" name="Gruppierung 19"/>
          <p:cNvGrpSpPr/>
          <p:nvPr/>
        </p:nvGrpSpPr>
        <p:grpSpPr>
          <a:xfrm>
            <a:off x="618753" y="2221608"/>
            <a:ext cx="3698621" cy="2576641"/>
            <a:chOff x="618753" y="2221608"/>
            <a:chExt cx="3698621" cy="2576641"/>
          </a:xfrm>
        </p:grpSpPr>
        <p:pic>
          <p:nvPicPr>
            <p:cNvPr id="15" name="Bild 14" descr="fig18botm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53" y="2221608"/>
              <a:ext cx="3698621" cy="2576641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2519703" y="2292168"/>
              <a:ext cx="645044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3164746" y="2901768"/>
              <a:ext cx="897013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156859" y="4052306"/>
              <a:ext cx="1542056" cy="292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2581392" y="4184546"/>
              <a:ext cx="1542056" cy="180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1702185" y="1980555"/>
            <a:ext cx="16540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NA60, EPJ C61 (2009) 711 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30372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 </a:t>
            </a:r>
            <a:r>
              <a:rPr lang="de-DE" dirty="0" err="1"/>
              <a:t>s</a:t>
            </a:r>
            <a:r>
              <a:rPr lang="de-DE" dirty="0" err="1" smtClean="0"/>
              <a:t>pectral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Inhaltsplatzhalter 2"/>
          <p:cNvSpPr>
            <a:spLocks noGrp="1"/>
          </p:cNvSpPr>
          <p:nvPr>
            <p:ph idx="4294967295"/>
          </p:nvPr>
        </p:nvSpPr>
        <p:spPr>
          <a:xfrm>
            <a:off x="457200" y="710114"/>
            <a:ext cx="8229600" cy="487027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Dilepton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yield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de-DE" sz="1800" dirty="0" err="1">
                <a:solidFill>
                  <a:srgbClr val="000000"/>
                </a:solidFill>
                <a:latin typeface="Calibri"/>
                <a:cs typeface="Calibri"/>
              </a:rPr>
              <a:t>space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-time integral </a:t>
            </a:r>
            <a:r>
              <a:rPr lang="de-DE" sz="1800" dirty="0" err="1">
                <a:solidFill>
                  <a:srgbClr val="000000"/>
                </a:solidFill>
                <a:latin typeface="Calibri"/>
                <a:cs typeface="Calibri"/>
              </a:rPr>
              <a:t>over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>
                <a:solidFill>
                  <a:srgbClr val="0000FF"/>
                </a:solidFill>
                <a:latin typeface="Calibri"/>
                <a:cs typeface="Calibri"/>
              </a:rPr>
              <a:t>thermal </a:t>
            </a:r>
            <a:r>
              <a:rPr lang="de-DE" sz="1800" dirty="0" err="1">
                <a:solidFill>
                  <a:srgbClr val="0000FF"/>
                </a:solidFill>
                <a:latin typeface="Calibri"/>
                <a:cs typeface="Calibri"/>
              </a:rPr>
              <a:t>emission</a:t>
            </a:r>
            <a:r>
              <a:rPr lang="de-DE" sz="1800" dirty="0">
                <a:solidFill>
                  <a:srgbClr val="0000FF"/>
                </a:solidFill>
                <a:latin typeface="Calibri"/>
                <a:cs typeface="Calibri"/>
              </a:rPr>
              <a:t> rate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  <a:p>
            <a:pPr>
              <a:buFont typeface="Arial"/>
              <a:buChar char="•"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V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A </a:t>
            </a:r>
            <a:r>
              <a:rPr lang="de-DE" sz="1800" dirty="0" err="1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pectral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function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in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vacuum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chiral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symmetry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breaking</a:t>
            </a:r>
            <a:endParaRPr lang="de-DE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Spectral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functions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change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 in medium: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key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to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chiral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symmetry</a:t>
            </a:r>
            <a:r>
              <a:rPr lang="de-DE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restoration</a:t>
            </a:r>
            <a:endParaRPr lang="de-DE" sz="1800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lvl="1" indent="-342900">
              <a:buFont typeface="Arial"/>
              <a:buChar char="•"/>
            </a:pP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messenger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ρ</a:t>
            </a:r>
            <a:r>
              <a:rPr lang="de-DE" sz="1800" dirty="0" smtClean="0">
                <a:solidFill>
                  <a:srgbClr val="000000"/>
                </a:solidFill>
                <a:latin typeface="Calibri"/>
                <a:cs typeface="Calibri"/>
              </a:rPr>
              <a:t>-meson </a:t>
            </a:r>
            <a:r>
              <a:rPr lang="de-DE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modification</a:t>
            </a: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lvl="1" indent="0">
              <a:buNone/>
            </a:pPr>
            <a:r>
              <a:rPr lang="de-DE" sz="1800" i="1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	</a:t>
            </a:r>
            <a:r>
              <a:rPr lang="de-DE" sz="1800" i="1" dirty="0" err="1" smtClean="0">
                <a:solidFill>
                  <a:srgbClr val="0000FF"/>
                </a:solidFill>
                <a:cs typeface="Calibri"/>
                <a:sym typeface="Wingdings"/>
              </a:rPr>
              <a:t>cτ</a:t>
            </a:r>
            <a:r>
              <a:rPr lang="de-DE" sz="1800" baseline="-25000" dirty="0" err="1" smtClean="0">
                <a:solidFill>
                  <a:srgbClr val="0000FF"/>
                </a:solidFill>
                <a:cs typeface="Calibri"/>
                <a:sym typeface="Wingdings"/>
              </a:rPr>
              <a:t>ρ</a:t>
            </a:r>
            <a:r>
              <a:rPr lang="de-DE" sz="1800" i="1" dirty="0" smtClean="0">
                <a:solidFill>
                  <a:srgbClr val="0000FF"/>
                </a:solidFill>
                <a:cs typeface="Calibri"/>
                <a:sym typeface="Wingdings"/>
              </a:rPr>
              <a:t> </a:t>
            </a:r>
            <a:r>
              <a:rPr lang="de-DE" sz="1800" dirty="0">
                <a:solidFill>
                  <a:srgbClr val="0000FF"/>
                </a:solidFill>
                <a:cs typeface="Calibri"/>
                <a:sym typeface="Wingdings"/>
              </a:rPr>
              <a:t>= 1.3 </a:t>
            </a:r>
            <a:r>
              <a:rPr lang="de-DE" sz="1800" dirty="0" err="1">
                <a:solidFill>
                  <a:srgbClr val="0000FF"/>
                </a:solidFill>
                <a:cs typeface="Calibri"/>
                <a:sym typeface="Wingdings"/>
              </a:rPr>
              <a:t>fm</a:t>
            </a:r>
            <a:endParaRPr lang="de-DE" sz="1800" dirty="0">
              <a:solidFill>
                <a:srgbClr val="0000FF"/>
              </a:solidFill>
              <a:cs typeface="Calibri"/>
              <a:sym typeface="Wingdings"/>
            </a:endParaRPr>
          </a:p>
          <a:p>
            <a:pPr>
              <a:buFont typeface="Arial"/>
              <a:buChar char="•"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endParaRPr lang="de-DE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e-DE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e-DE" sz="1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9" name="Bild 8" descr="VAfi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410" y="2179484"/>
            <a:ext cx="3489037" cy="2819267"/>
          </a:xfrm>
          <a:prstGeom prst="rect">
            <a:avLst/>
          </a:prstGeom>
        </p:spPr>
      </p:pic>
      <p:graphicFrame>
        <p:nvGraphicFramePr>
          <p:cNvPr id="10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73797"/>
              </p:ext>
            </p:extLst>
          </p:nvPr>
        </p:nvGraphicFramePr>
        <p:xfrm>
          <a:off x="2105179" y="1271327"/>
          <a:ext cx="43497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Formel" r:id="rId4" imgW="2908300" imgH="482600" progId="Equation.3">
                  <p:embed/>
                </p:oleObj>
              </mc:Choice>
              <mc:Fallback>
                <p:oleObj name="Formel" r:id="rId4" imgW="2908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179" y="1271327"/>
                        <a:ext cx="43497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20.1.2020</a:t>
            </a:r>
            <a:endParaRPr lang="en-US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5763727" y="1995227"/>
            <a:ext cx="1637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ALEPH, EPJ C4 (1998) 409</a:t>
            </a:r>
            <a:endParaRPr lang="de-DE" sz="1100" dirty="0"/>
          </a:p>
        </p:txBody>
      </p:sp>
      <p:sp>
        <p:nvSpPr>
          <p:cNvPr id="14" name="Oval 13"/>
          <p:cNvSpPr/>
          <p:nvPr/>
        </p:nvSpPr>
        <p:spPr>
          <a:xfrm>
            <a:off x="4670094" y="1320528"/>
            <a:ext cx="1830737" cy="61421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49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4294967295"/>
          </p:nvPr>
        </p:nvSpPr>
        <p:spPr>
          <a:xfrm>
            <a:off x="459714" y="688042"/>
            <a:ext cx="8229600" cy="42369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 smtClean="0">
                <a:latin typeface="Calibri"/>
                <a:cs typeface="Calibri"/>
              </a:rPr>
              <a:t>CSR 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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vector-axialvector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degeneracy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(ρ-a</a:t>
            </a:r>
            <a:r>
              <a:rPr lang="de-DE" sz="1600" baseline="-25000" dirty="0" smtClean="0">
                <a:latin typeface="Calibri"/>
                <a:cs typeface="Calibri"/>
                <a:sym typeface="Wingdings"/>
              </a:rPr>
              <a:t>1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)</a:t>
            </a:r>
          </a:p>
          <a:p>
            <a:pPr marL="0" lvl="1" indent="0">
              <a:buNone/>
            </a:pPr>
            <a:r>
              <a:rPr lang="de-DE" sz="1600" dirty="0">
                <a:cs typeface="Calibri"/>
                <a:sym typeface="Wingdings"/>
              </a:rPr>
              <a:t>Axial-</a:t>
            </a:r>
            <a:r>
              <a:rPr lang="de-DE" sz="1600" dirty="0" err="1">
                <a:cs typeface="Calibri"/>
                <a:sym typeface="Wingdings"/>
              </a:rPr>
              <a:t>vector</a:t>
            </a:r>
            <a:r>
              <a:rPr lang="de-DE" sz="1600" dirty="0">
                <a:cs typeface="Calibri"/>
                <a:sym typeface="Wingdings"/>
              </a:rPr>
              <a:t> </a:t>
            </a:r>
            <a:r>
              <a:rPr lang="de-DE" sz="1600" dirty="0" err="1">
                <a:cs typeface="Calibri"/>
                <a:sym typeface="Wingdings"/>
              </a:rPr>
              <a:t>experimentally</a:t>
            </a:r>
            <a:r>
              <a:rPr lang="de-DE" sz="1600" dirty="0">
                <a:cs typeface="Calibri"/>
                <a:sym typeface="Wingdings"/>
              </a:rPr>
              <a:t> </a:t>
            </a:r>
            <a:r>
              <a:rPr lang="de-DE" sz="1600" dirty="0" err="1" smtClean="0">
                <a:cs typeface="Calibri"/>
                <a:sym typeface="Wingdings"/>
              </a:rPr>
              <a:t>inaccessible</a:t>
            </a:r>
            <a:r>
              <a:rPr lang="de-DE" sz="1600" dirty="0" smtClean="0">
                <a:cs typeface="Calibri"/>
                <a:sym typeface="Wingdings"/>
              </a:rPr>
              <a:t> (a</a:t>
            </a:r>
            <a:r>
              <a:rPr lang="de-DE" sz="1600" baseline="-25000" dirty="0" smtClean="0">
                <a:cs typeface="Calibri"/>
                <a:sym typeface="Wingdings"/>
              </a:rPr>
              <a:t>1</a:t>
            </a:r>
            <a:r>
              <a:rPr lang="de-DE" sz="1600" dirty="0" smtClean="0">
                <a:cs typeface="Calibri"/>
                <a:sym typeface="Wingdings"/>
              </a:rPr>
              <a:t>π</a:t>
            </a:r>
            <a:r>
              <a:rPr lang="de-DE" sz="1600" dirty="0" err="1" smtClean="0">
                <a:cs typeface="Calibri"/>
                <a:sym typeface="Wingdings"/>
              </a:rPr>
              <a:t>γ</a:t>
            </a:r>
            <a:r>
              <a:rPr lang="de-DE" sz="1600" dirty="0" smtClean="0">
                <a:cs typeface="Calibri"/>
                <a:sym typeface="Wingdings"/>
              </a:rPr>
              <a:t>)</a:t>
            </a:r>
            <a:endParaRPr lang="de-DE" sz="1600" dirty="0">
              <a:cs typeface="Calibri"/>
              <a:sym typeface="Wingdings"/>
            </a:endParaRPr>
          </a:p>
          <a:p>
            <a:pPr marL="0" indent="0">
              <a:buNone/>
            </a:pPr>
            <a:endParaRPr lang="de-DE" sz="1600" dirty="0" smtClean="0"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endParaRPr lang="de-DE" sz="1600" dirty="0"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endParaRPr lang="de-DE" sz="1600" dirty="0" smtClean="0"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endParaRPr lang="de-DE" sz="1600" dirty="0"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endParaRPr lang="de-DE" sz="1600" dirty="0" smtClean="0"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endParaRPr lang="de-DE" sz="1600" dirty="0" smtClean="0"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endParaRPr lang="de-DE" sz="1600" dirty="0" smtClean="0"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endParaRPr lang="de-DE" sz="1600" dirty="0"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endParaRPr lang="de-DE" sz="1600" dirty="0" smtClean="0"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r>
              <a:rPr lang="de-DE" sz="1600" dirty="0" err="1" smtClean="0">
                <a:latin typeface="Calibri"/>
                <a:cs typeface="Calibri"/>
                <a:sym typeface="Wingdings"/>
              </a:rPr>
              <a:t>Vector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spectral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function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in medium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exhibits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ρ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–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melting</a:t>
            </a:r>
            <a:endParaRPr lang="de-DE" sz="1600" dirty="0" smtClean="0">
              <a:solidFill>
                <a:srgbClr val="0000FF"/>
              </a:solidFill>
              <a:latin typeface="Calibri"/>
              <a:cs typeface="Calibri"/>
              <a:sym typeface="Wingdings"/>
            </a:endParaRPr>
          </a:p>
          <a:p>
            <a:pPr marL="0" indent="0">
              <a:buNone/>
            </a:pPr>
            <a:r>
              <a:rPr lang="de-DE" sz="1600" dirty="0" err="1" smtClean="0">
                <a:latin typeface="Calibri"/>
                <a:cs typeface="Calibri"/>
                <a:sym typeface="Wingdings"/>
              </a:rPr>
              <a:t>Towards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CSR: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connection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to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axial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vector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requires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constraints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from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theory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(LQCD,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sum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dirty="0" err="1" smtClean="0">
                <a:latin typeface="Calibri"/>
                <a:cs typeface="Calibri"/>
                <a:sym typeface="Wingdings"/>
              </a:rPr>
              <a:t>rules</a:t>
            </a:r>
            <a:r>
              <a:rPr lang="de-DE" sz="1600" dirty="0" smtClean="0">
                <a:latin typeface="Calibri"/>
                <a:cs typeface="Calibri"/>
                <a:sym typeface="Wingdings"/>
              </a:rPr>
              <a:t>) </a:t>
            </a:r>
          </a:p>
          <a:p>
            <a:pPr marL="0" indent="0">
              <a:buNone/>
            </a:pPr>
            <a:r>
              <a:rPr lang="de-DE" sz="1600" dirty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	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	 </a:t>
            </a:r>
            <a:r>
              <a:rPr lang="de-DE" sz="16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Possible</a:t>
            </a:r>
            <a:r>
              <a:rPr lang="de-DE" sz="16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at </a:t>
            </a:r>
            <a:r>
              <a:rPr lang="de-DE" sz="1600" i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μ</a:t>
            </a:r>
            <a:r>
              <a:rPr lang="de-DE" sz="1600" i="1" baseline="-25000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B</a:t>
            </a:r>
            <a:r>
              <a:rPr lang="de-DE" sz="1600" i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=0</a:t>
            </a:r>
            <a:endParaRPr lang="de-DE" sz="16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Chiral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r>
              <a:rPr lang="de-DE" dirty="0" smtClean="0"/>
              <a:t> </a:t>
            </a:r>
            <a:r>
              <a:rPr lang="de-DE" dirty="0" err="1" smtClean="0"/>
              <a:t>restoration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Bild 6" descr="Hohler-Rapp-CSR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5" t="7065" r="13146" b="66587"/>
          <a:stretch/>
        </p:blipFill>
        <p:spPr>
          <a:xfrm>
            <a:off x="1183830" y="1428561"/>
            <a:ext cx="6016367" cy="266980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08355" y="1365584"/>
            <a:ext cx="3086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Calibri"/>
                <a:cs typeface="Calibri"/>
              </a:rPr>
              <a:t>P. Hohler, R. Rapp, Phys. </a:t>
            </a:r>
            <a:r>
              <a:rPr lang="de-DE" sz="1200" dirty="0" err="1" smtClean="0">
                <a:latin typeface="Calibri"/>
                <a:cs typeface="Calibri"/>
              </a:rPr>
              <a:t>Lett</a:t>
            </a:r>
            <a:r>
              <a:rPr lang="de-DE" sz="1200" dirty="0" smtClean="0">
                <a:latin typeface="Calibri"/>
                <a:cs typeface="Calibri"/>
              </a:rPr>
              <a:t>. B731 (2014) 103</a:t>
            </a:r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26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SPS – </a:t>
            </a:r>
            <a:r>
              <a:rPr lang="de-DE" dirty="0" err="1" smtClean="0"/>
              <a:t>ρ-melting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D4D6-CEBA-244B-964B-18F77BCC6F7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Bild 4" descr="CERES-Pb-Au-061102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3" t="8905" r="50668" b="65393"/>
          <a:stretch/>
        </p:blipFill>
        <p:spPr>
          <a:xfrm>
            <a:off x="176126" y="1314769"/>
            <a:ext cx="3071835" cy="278637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53806" y="872302"/>
            <a:ext cx="7032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 err="1" smtClean="0"/>
              <a:t>Dielectron</a:t>
            </a:r>
            <a:r>
              <a:rPr lang="de-DE" sz="1600" dirty="0" smtClean="0"/>
              <a:t> </a:t>
            </a:r>
            <a:r>
              <a:rPr lang="de-DE" sz="1600" dirty="0" err="1" smtClean="0"/>
              <a:t>yield</a:t>
            </a:r>
            <a:r>
              <a:rPr lang="de-DE" sz="1600" dirty="0" smtClean="0"/>
              <a:t> in A-A </a:t>
            </a:r>
            <a:r>
              <a:rPr lang="de-DE" sz="1600" dirty="0" err="1" smtClean="0"/>
              <a:t>shows</a:t>
            </a: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significant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low-mass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excess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/>
              <a:t>over</a:t>
            </a:r>
            <a:r>
              <a:rPr lang="de-DE" sz="1600" dirty="0" smtClean="0"/>
              <a:t> </a:t>
            </a:r>
            <a:r>
              <a:rPr lang="de-DE" sz="1600" dirty="0" err="1" smtClean="0"/>
              <a:t>hadronic</a:t>
            </a:r>
            <a:r>
              <a:rPr lang="de-DE" sz="1600" dirty="0" smtClean="0"/>
              <a:t> </a:t>
            </a:r>
            <a:r>
              <a:rPr lang="de-DE" sz="1600" dirty="0" err="1" smtClean="0"/>
              <a:t>decays</a:t>
            </a:r>
            <a:endParaRPr lang="de-DE" sz="1600" dirty="0"/>
          </a:p>
        </p:txBody>
      </p:sp>
      <p:sp>
        <p:nvSpPr>
          <p:cNvPr id="8" name="Rechteck 7"/>
          <p:cNvSpPr/>
          <p:nvPr/>
        </p:nvSpPr>
        <p:spPr>
          <a:xfrm>
            <a:off x="2400710" y="2253226"/>
            <a:ext cx="409677" cy="34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20.1.2020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Appelshäuser, Bormio 2020</a:t>
            </a:r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1106974" y="1528842"/>
            <a:ext cx="1844422" cy="724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382301" y="1208694"/>
            <a:ext cx="1743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CERES, PLB  666 (2008) 425</a:t>
            </a:r>
            <a:endParaRPr lang="de-DE" sz="1100" dirty="0"/>
          </a:p>
        </p:txBody>
      </p:sp>
      <p:sp>
        <p:nvSpPr>
          <p:cNvPr id="11" name="Textfeld 10"/>
          <p:cNvSpPr txBox="1"/>
          <p:nvPr/>
        </p:nvSpPr>
        <p:spPr>
          <a:xfrm>
            <a:off x="1046500" y="1478442"/>
            <a:ext cx="16499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CERES</a:t>
            </a:r>
          </a:p>
          <a:p>
            <a:r>
              <a:rPr lang="de-DE" sz="1050" dirty="0" smtClean="0"/>
              <a:t>0-7% </a:t>
            </a:r>
            <a:r>
              <a:rPr lang="de-DE" sz="1050" dirty="0" err="1" smtClean="0"/>
              <a:t>Pb</a:t>
            </a:r>
            <a:r>
              <a:rPr lang="de-DE" sz="1050" dirty="0" smtClean="0"/>
              <a:t>-Au √</a:t>
            </a:r>
            <a:r>
              <a:rPr lang="de-DE" sz="1050" dirty="0" err="1" smtClean="0"/>
              <a:t>s</a:t>
            </a:r>
            <a:r>
              <a:rPr lang="de-DE" sz="1050" baseline="-25000" dirty="0" err="1" smtClean="0"/>
              <a:t>NN</a:t>
            </a:r>
            <a:r>
              <a:rPr lang="de-DE" sz="1050" dirty="0" smtClean="0"/>
              <a:t>=17.6 </a:t>
            </a:r>
            <a:r>
              <a:rPr lang="de-DE" sz="1050" dirty="0" err="1" smtClean="0"/>
              <a:t>GeV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158891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LICE_own_16-9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alice16-9" id="{5F4209C4-504F-F14C-B350-41E86D492D0D}" vid="{9466F39D-475A-804D-9B27-93E6AD09E3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4000</Words>
  <Application>Microsoft Macintosh PowerPoint</Application>
  <PresentationFormat>Bildschirmpräsentation (16:9)</PresentationFormat>
  <Paragraphs>861</Paragraphs>
  <Slides>66</Slides>
  <Notes>1</Notes>
  <HiddenSlides>0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66</vt:i4>
      </vt:variant>
    </vt:vector>
  </HeadingPairs>
  <TitlesOfParts>
    <vt:vector size="68" baseType="lpstr">
      <vt:lpstr>ALICE_own_16-9</vt:lpstr>
      <vt:lpstr>Formel</vt:lpstr>
      <vt:lpstr>Dilepton production  in heavy-ion collisions</vt:lpstr>
      <vt:lpstr>Quark-Gluon Plasma</vt:lpstr>
      <vt:lpstr>Quark-Gluon Plasma</vt:lpstr>
      <vt:lpstr>Photons and dileptons</vt:lpstr>
      <vt:lpstr>Photons puzzle</vt:lpstr>
      <vt:lpstr>Dileptons</vt:lpstr>
      <vt:lpstr>EM spectral function</vt:lpstr>
      <vt:lpstr>Chiral symmetry restoration</vt:lpstr>
      <vt:lpstr>SPS – ρ-melting</vt:lpstr>
      <vt:lpstr>SPS – ρ-melting</vt:lpstr>
      <vt:lpstr>SPS – ρ-melting</vt:lpstr>
      <vt:lpstr>Early temperature</vt:lpstr>
      <vt:lpstr>NA60 – QGP radiation</vt:lpstr>
      <vt:lpstr>Hadronic radiation - HADES</vt:lpstr>
      <vt:lpstr>Excitation function</vt:lpstr>
      <vt:lpstr>RHIC Beam Energy Scan (BES)</vt:lpstr>
      <vt:lpstr>Mapping the QCD phase diagram with dileptons</vt:lpstr>
      <vt:lpstr>Mapping the QCD phase diagram with dileptons</vt:lpstr>
      <vt:lpstr>Dielectrons at the LHC</vt:lpstr>
      <vt:lpstr>The boone and bain of heavy quarks</vt:lpstr>
      <vt:lpstr>Dielectrons from charm and beauty</vt:lpstr>
      <vt:lpstr>ALICE at the LHC</vt:lpstr>
      <vt:lpstr>Electron reconstruction with ALICE</vt:lpstr>
      <vt:lpstr>Vacuum reference – pp</vt:lpstr>
      <vt:lpstr>Heavy-flavour cross sections in pp</vt:lpstr>
      <vt:lpstr>Heavy-flavour cross sections in pp</vt:lpstr>
      <vt:lpstr>Nuclear initial state – p-Pb</vt:lpstr>
      <vt:lpstr>RpPb</vt:lpstr>
      <vt:lpstr>RpPb</vt:lpstr>
      <vt:lpstr>Pb-Pb from 2015</vt:lpstr>
      <vt:lpstr>Pb-Pb from 2015</vt:lpstr>
      <vt:lpstr>Pb-Pb from 2015</vt:lpstr>
      <vt:lpstr>Topological separation of dielectron sources</vt:lpstr>
      <vt:lpstr>Topological separation of dielectron sources</vt:lpstr>
      <vt:lpstr>Topological separation of dielectron sources</vt:lpstr>
      <vt:lpstr>Pb-Pb in 2018</vt:lpstr>
      <vt:lpstr>Heavy ions at the LHC in Run 3 and 4</vt:lpstr>
      <vt:lpstr>ALICE in Run 3 and 4</vt:lpstr>
      <vt:lpstr>ALICE TPC Upgrade</vt:lpstr>
      <vt:lpstr>TPC operation at 50 kHz</vt:lpstr>
      <vt:lpstr>ALICE TPC upgrade</vt:lpstr>
      <vt:lpstr>ALICE TPC pre-commissioning</vt:lpstr>
      <vt:lpstr>New ITS</vt:lpstr>
      <vt:lpstr>ITS installation</vt:lpstr>
      <vt:lpstr>ITS pre-commissioning</vt:lpstr>
      <vt:lpstr>Low-mass dielectrons in Run 3 and 4</vt:lpstr>
      <vt:lpstr>Dielectron mass spectrum in Run 3</vt:lpstr>
      <vt:lpstr>pp at 13 TeV with low B-field</vt:lpstr>
      <vt:lpstr>pp at 13 TeV with low B-field</vt:lpstr>
      <vt:lpstr>pp at 13 TeV with low B-field</vt:lpstr>
      <vt:lpstr>pp at 13 TeV with low B-field</vt:lpstr>
      <vt:lpstr>pp at 13 TeV with low B-field</vt:lpstr>
      <vt:lpstr>pp at 13 TeV with low B-field</vt:lpstr>
      <vt:lpstr>Soft photon puzzle</vt:lpstr>
      <vt:lpstr>Summary</vt:lpstr>
      <vt:lpstr>PowerPoint-Präsentation</vt:lpstr>
      <vt:lpstr>Backup</vt:lpstr>
      <vt:lpstr>Quark-Gluon Plasma</vt:lpstr>
      <vt:lpstr>Quark-Gluon Plasma</vt:lpstr>
      <vt:lpstr>Quark-Gluon Plasma</vt:lpstr>
      <vt:lpstr>Quark-Gluon Plasma</vt:lpstr>
      <vt:lpstr>Chiral symmetry restoration</vt:lpstr>
      <vt:lpstr>Low mass: chiral symmetry restoration</vt:lpstr>
      <vt:lpstr>Excess mass spectrum and QGP temperature</vt:lpstr>
      <vt:lpstr>Flow of QGP radiation</vt:lpstr>
      <vt:lpstr>Space-time evolution</vt:lpstr>
    </vt:vector>
  </TitlesOfParts>
  <Company>Technische Universität München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Gasik</dc:creator>
  <cp:lastModifiedBy>Harald Appelshäuser</cp:lastModifiedBy>
  <cp:revision>1203</cp:revision>
  <cp:lastPrinted>2020-01-17T16:47:09Z</cp:lastPrinted>
  <dcterms:created xsi:type="dcterms:W3CDTF">2018-04-16T13:41:07Z</dcterms:created>
  <dcterms:modified xsi:type="dcterms:W3CDTF">2020-01-20T07:34:12Z</dcterms:modified>
</cp:coreProperties>
</file>