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7" r:id="rId2"/>
    <p:sldId id="331" r:id="rId3"/>
    <p:sldId id="399" r:id="rId4"/>
    <p:sldId id="400" r:id="rId5"/>
    <p:sldId id="380" r:id="rId6"/>
    <p:sldId id="382" r:id="rId7"/>
    <p:sldId id="364" r:id="rId8"/>
    <p:sldId id="365" r:id="rId9"/>
    <p:sldId id="369" r:id="rId10"/>
    <p:sldId id="401" r:id="rId11"/>
    <p:sldId id="414" r:id="rId12"/>
    <p:sldId id="395" r:id="rId13"/>
    <p:sldId id="337" r:id="rId14"/>
    <p:sldId id="338" r:id="rId15"/>
    <p:sldId id="339" r:id="rId16"/>
    <p:sldId id="340" r:id="rId17"/>
    <p:sldId id="415" r:id="rId18"/>
    <p:sldId id="417" r:id="rId19"/>
    <p:sldId id="416" r:id="rId20"/>
    <p:sldId id="855" r:id="rId21"/>
    <p:sldId id="350" r:id="rId22"/>
    <p:sldId id="372" r:id="rId23"/>
    <p:sldId id="353" r:id="rId24"/>
    <p:sldId id="354" r:id="rId25"/>
    <p:sldId id="388" r:id="rId26"/>
    <p:sldId id="419" r:id="rId27"/>
    <p:sldId id="852" r:id="rId28"/>
    <p:sldId id="421" r:id="rId29"/>
    <p:sldId id="854" r:id="rId30"/>
    <p:sldId id="850" r:id="rId31"/>
    <p:sldId id="358" r:id="rId32"/>
    <p:sldId id="359" r:id="rId33"/>
    <p:sldId id="360" r:id="rId34"/>
    <p:sldId id="431" r:id="rId35"/>
    <p:sldId id="853" r:id="rId36"/>
    <p:sldId id="856" r:id="rId37"/>
    <p:sldId id="857" r:id="rId38"/>
    <p:sldId id="435" r:id="rId39"/>
    <p:sldId id="851" r:id="rId40"/>
    <p:sldId id="406" r:id="rId41"/>
    <p:sldId id="432" r:id="rId42"/>
    <p:sldId id="433" r:id="rId43"/>
    <p:sldId id="436" r:id="rId44"/>
    <p:sldId id="404" r:id="rId45"/>
    <p:sldId id="357" r:id="rId46"/>
    <p:sldId id="858" r:id="rId47"/>
  </p:sldIdLst>
  <p:sldSz cx="9144000" cy="6858000" type="screen4x3"/>
  <p:notesSz cx="6769100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  <a:srgbClr val="0000FF"/>
    <a:srgbClr val="FFFFFF"/>
    <a:srgbClr val="0432FF"/>
    <a:srgbClr val="0033CC"/>
    <a:srgbClr val="FF40FF"/>
    <a:srgbClr val="2AA8EB"/>
    <a:srgbClr val="FF00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6" autoAdjust="0"/>
    <p:restoredTop sz="94595"/>
  </p:normalViewPr>
  <p:slideViewPr>
    <p:cSldViewPr>
      <p:cViewPr varScale="1">
        <p:scale>
          <a:sx n="102" d="100"/>
          <a:sy n="102" d="100"/>
        </p:scale>
        <p:origin x="2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8DA5-14F3-411E-8130-689E33EAFD80}" type="datetimeFigureOut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E93BB-575E-4032-B4E9-4EEB255870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388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EE88-D705-48E6-85B3-DBF9144FD625}" type="datetimeFigureOut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A980-5825-47B8-9A62-24973D3DB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39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AFF8E-A931-6A4E-8481-C7A635B2E9FE}" type="slidenum">
              <a:rPr lang="en-US" altLang="ja-JP"/>
              <a:pPr eaLnBrk="1" hangingPunct="1"/>
              <a:t>3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>
              <a:latin typeface="Arial" charset="0"/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6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pitchFamily="34" charset="0"/>
            </a:endParaRPr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7556" indent="-287522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0087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0121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0156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0191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0225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0260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0294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63B38F9-DB95-4178-BEB6-BDFEBB68B620}" type="slidenum">
              <a:rPr lang="ja-JP" altLang="en-US" smtClean="0"/>
              <a:pPr eaLnBrk="1" hangingPunct="1"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565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0" dirty="0">
                <a:solidFill>
                  <a:srgbClr val="FF0000"/>
                </a:solidFill>
              </a:rPr>
              <a:t>Updated graphic</a:t>
            </a:r>
            <a:r>
              <a:rPr lang="en-US" b="0" baseline="0" dirty="0">
                <a:solidFill>
                  <a:srgbClr val="FF0000"/>
                </a:solidFill>
              </a:rPr>
              <a:t> 9/18/18 – ST</a:t>
            </a:r>
          </a:p>
          <a:p>
            <a:pPr defTabSz="931774">
              <a:defRPr/>
            </a:pPr>
            <a:r>
              <a:rPr lang="en-US" b="0" dirty="0">
                <a:solidFill>
                  <a:srgbClr val="FF0000"/>
                </a:solidFill>
              </a:rPr>
              <a:t>No Updates</a:t>
            </a:r>
            <a:r>
              <a:rPr lang="en-US" b="0" baseline="0" dirty="0">
                <a:solidFill>
                  <a:srgbClr val="FF0000"/>
                </a:solidFill>
              </a:rPr>
              <a:t> 7/7/17 - CB</a:t>
            </a:r>
            <a:endParaRPr lang="en-US" b="0" dirty="0">
              <a:solidFill>
                <a:srgbClr val="FF0000"/>
              </a:solidFill>
            </a:endParaRPr>
          </a:p>
          <a:p>
            <a:pPr defTabSz="931774">
              <a:defRPr/>
            </a:pPr>
            <a:r>
              <a:rPr lang="en-US" dirty="0">
                <a:ea typeface="ヒラギノ角ゴ Pro W3"/>
                <a:cs typeface="ヒラギノ角ゴ Pro W3"/>
              </a:rPr>
              <a:t>No changes 1/24/18 – CB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5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A980-5825-47B8-9A62-24973D3DBC8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000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4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8480-0C62-4063-8CB9-4A5506F2B52D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287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8480-0C62-4063-8CB9-4A5506F2B52D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1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7556" indent="-287522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0087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0121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0156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0191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0225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0260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0294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3047CD0-D7C4-481C-BAC9-13D9D9961B32}" type="slidenum">
              <a:rPr lang="ja-JP" altLang="en-US" smtClean="0"/>
              <a:pPr eaLnBrk="1" hangingPunct="1"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862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7556" indent="-287522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0087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0121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0156" indent="-230017" defTabSz="95521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0191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0225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0260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0294" indent="-230017" defTabSz="95521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392995E-8DE6-4090-89F5-FE48F62BE60D}" type="slidenum">
              <a:rPr lang="ja-JP" altLang="en-US" smtClean="0"/>
              <a:pPr eaLnBrk="1" hangingPunct="1"/>
              <a:t>45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6156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AFF8E-A931-6A4E-8481-C7A635B2E9FE}" type="slidenum">
              <a:rPr lang="en-US" altLang="ja-JP"/>
              <a:pPr eaLnBrk="1" hangingPunct="1"/>
              <a:t>46</a:t>
            </a:fld>
            <a:endParaRPr lang="en-US" altLang="ja-JP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>
              <a:latin typeface="Arial" charset="0"/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9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2A980-5825-47B8-9A62-24973D3DBC8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27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F733A8-B239-DC45-BEB8-265B8B5B040A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>
              <a:latin typeface="Arial" charset="0"/>
              <a:ea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4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8454" y="9435787"/>
            <a:ext cx="294444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7" tIns="45757" rIns="91517" bIns="45757" anchor="b"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0072646-AD20-4A41-93DA-ADE83DECC1F5}" type="slidenum">
              <a:rPr lang="en-US" altLang="ja-JP" sz="1200"/>
              <a:pPr algn="r" eaLnBrk="1" hangingPunct="1"/>
              <a:t>11</a:t>
            </a:fld>
            <a:endParaRPr lang="en-US" altLang="ja-JP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7" tIns="45757" rIns="91517" bIns="45757"/>
          <a:lstStyle/>
          <a:p>
            <a:pPr eaLnBrk="1" hangingPunct="1"/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8454" y="9435787"/>
            <a:ext cx="294444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7" tIns="45757" rIns="91517" bIns="45757" anchor="b"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0072646-AD20-4A41-93DA-ADE83DECC1F5}" type="slidenum">
              <a:rPr lang="en-US" altLang="ja-JP" sz="1200"/>
              <a:pPr algn="r" eaLnBrk="1" hangingPunct="1"/>
              <a:t>12</a:t>
            </a:fld>
            <a:endParaRPr lang="en-US" altLang="ja-JP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7" tIns="45757" rIns="91517" bIns="45757"/>
          <a:lstStyle/>
          <a:p>
            <a:pPr eaLnBrk="1" hangingPunct="1"/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4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1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8454" y="9435787"/>
            <a:ext cx="2944443" cy="49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7" tIns="45757" rIns="91517" bIns="45757" anchor="b"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60072646-AD20-4A41-93DA-ADE83DECC1F5}" type="slidenum">
              <a:rPr lang="en-US" altLang="ja-JP" sz="1200"/>
              <a:pPr algn="r" eaLnBrk="1" hangingPunct="1"/>
              <a:t>17</a:t>
            </a:fld>
            <a:endParaRPr lang="en-US" altLang="ja-JP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7" tIns="45757" rIns="91517" bIns="45757"/>
          <a:lstStyle/>
          <a:p>
            <a:pPr eaLnBrk="1" hangingPunct="1"/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2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85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7556" indent="-287522" defTabSz="8785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0087" indent="-230017" defTabSz="8785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0121" indent="-230017" defTabSz="8785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0156" indent="-230017" defTabSz="8785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0191" indent="-230017" defTabSz="8785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0225" indent="-230017" defTabSz="8785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0260" indent="-230017" defTabSz="8785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0294" indent="-230017" defTabSz="8785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A70A846-C35E-41B4-8E41-9E8C28AA3411}" type="slidenum">
              <a:rPr lang="ja-JP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4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>
                <a:latin typeface="Arial" pitchFamily="34" charset="0"/>
              </a:rPr>
              <a:t>Again, this is the nuclear chart.</a:t>
            </a:r>
          </a:p>
          <a:p>
            <a:r>
              <a:rPr lang="en-US" altLang="ja-JP">
                <a:latin typeface="Arial" pitchFamily="34" charset="0"/>
              </a:rPr>
              <a:t>One of the important problem of nuclear physics is the location of the drip line, which is strongly affected by the nuclear structure.</a:t>
            </a:r>
          </a:p>
          <a:p>
            <a:r>
              <a:rPr lang="en-US" altLang="ja-JP">
                <a:latin typeface="Arial" pitchFamily="34" charset="0"/>
              </a:rPr>
              <a:t>The neutron drip line regularly evolves with increase of proton number like this dashed line.</a:t>
            </a:r>
          </a:p>
          <a:p>
            <a:r>
              <a:rPr lang="en-US" altLang="ja-JP">
                <a:latin typeface="Arial" pitchFamily="34" charset="0"/>
              </a:rPr>
              <a:t>But anomalous behavior can be seen at Z=8.</a:t>
            </a:r>
          </a:p>
          <a:p>
            <a:r>
              <a:rPr lang="en-US" altLang="ja-JP">
                <a:latin typeface="Arial" pitchFamily="34" charset="0"/>
              </a:rPr>
              <a:t>This anomalous behavior may be due to the shell evolution.</a:t>
            </a:r>
          </a:p>
          <a:p>
            <a:r>
              <a:rPr lang="en-US" altLang="ja-JP">
                <a:latin typeface="Arial" pitchFamily="34" charset="0"/>
              </a:rPr>
              <a:t>So, it is very interesting to investigate towards 28O, which has Z=8 and N=20.</a:t>
            </a:r>
          </a:p>
          <a:p>
            <a:endParaRPr lang="ja-JP" altLang="en-US">
              <a:latin typeface="Arial" pitchFamily="34" charset="0"/>
            </a:endParaRPr>
          </a:p>
        </p:txBody>
      </p:sp>
      <p:sp>
        <p:nvSpPr>
          <p:cNvPr id="522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7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21" indent="-285739" defTabSz="91277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956" indent="-228591" defTabSz="91277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138" indent="-228591" defTabSz="91277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321" indent="-228591" defTabSz="912777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504" indent="-228591" defTabSz="9127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686" indent="-228591" defTabSz="9127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868" indent="-228591" defTabSz="9127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050" indent="-228591" defTabSz="91277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EBDD999-E7D8-44E5-ABDC-8FED1BBDCE61}" type="slidenum">
              <a:rPr lang="ja-JP" altLang="en-US" smtClean="0"/>
              <a:pPr eaLnBrk="1" hangingPunct="1"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02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32AB-38B5-41A0-806D-337DFC55A4F1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9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3F25-8713-4F1B-AAC5-8B3E46763C71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6C58-33DB-4996-8481-86DE4E091C7A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60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100">
                <a:solidFill>
                  <a:srgbClr val="515151"/>
                </a:solidFill>
              </a:rPr>
              <a:t>タイトルテキスト</a:t>
            </a:r>
          </a:p>
        </p:txBody>
      </p:sp>
    </p:spTree>
    <p:extLst>
      <p:ext uri="{BB962C8B-B14F-4D97-AF65-F5344CB8AC3E}">
        <p14:creationId xmlns:p14="http://schemas.microsoft.com/office/powerpoint/2010/main" val="6020930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33208"/>
            <a:ext cx="9144000" cy="7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6" y="1320107"/>
            <a:ext cx="7864929" cy="481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71" tIns="45285" rIns="90571" bIns="45285">
            <a:spAutoFit/>
          </a:bodyPr>
          <a:lstStyle/>
          <a:p>
            <a:pPr defTabSz="45297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13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524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71" tIns="45285" rIns="90571" bIns="45285">
            <a:spAutoFit/>
          </a:bodyPr>
          <a:lstStyle/>
          <a:p>
            <a:pPr defTabSz="4529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13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78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4"/>
            <a:ext cx="8991600" cy="485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242897" y="6356450"/>
            <a:ext cx="4139103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31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FRIB Project Overview, Date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296"/>
            <a:ext cx="9144000" cy="7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47" y="488950"/>
            <a:ext cx="6930149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1556792"/>
            <a:ext cx="8640960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1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タイトルテキスト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312528" indent="-89294">
              <a:defRPr sz="1700"/>
            </a:lvl2pPr>
            <a:lvl3pPr marL="625056" indent="-89294">
              <a:defRPr sz="1400"/>
            </a:lvl3pPr>
            <a:lvl4pPr marL="1250112" indent="-89294">
              <a:defRPr sz="1400"/>
            </a:lvl4pPr>
            <a:lvl5pPr marL="1562640" indent="-89294">
              <a:defRPr sz="1400"/>
            </a:lvl5pPr>
          </a:lstStyle>
          <a:p>
            <a:pPr lvl="0"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34461167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DF9C-35A8-47E9-A697-848CAD991B83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05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9BA1-0F93-4B21-AEA1-E9C5E54D2BD1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0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660C-9C2B-4E72-8966-ADF20F906D81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75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BECF-D17F-4C3E-9C31-67D591416CA4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2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2A3D-C6CC-4C36-84C0-8F5CA87A90AC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0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834F-33CA-4F88-A6EB-2D1A8BC38342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0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AC53-1044-41F8-9BFA-1A9D4C4C9CA7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4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3E87-6475-4377-B74D-CCE630944D68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A57E-D261-4A9C-98E0-8F33FC61AB7C}" type="datetime1">
              <a:rPr kumimoji="1" lang="ja-JP" altLang="en-US" smtClean="0"/>
              <a:t>2019/1/23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9D85-CFFD-424A-94CD-5CA400EE0E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519" y="1221872"/>
            <a:ext cx="8959039" cy="1470025"/>
          </a:xfrm>
        </p:spPr>
        <p:txBody>
          <a:bodyPr>
            <a:noAutofit/>
          </a:bodyPr>
          <a:lstStyle/>
          <a:p>
            <a:r>
              <a:rPr kumimoji="1" lang="en-US" altLang="ja-JP" sz="3600" b="1" dirty="0"/>
              <a:t>Exploring towards the neutron-rich limit </a:t>
            </a:r>
            <a:br>
              <a:rPr kumimoji="1" lang="en-US" altLang="ja-JP" sz="3600" b="1" dirty="0"/>
            </a:br>
            <a:r>
              <a:rPr kumimoji="1" lang="en-US" altLang="ja-JP" sz="3600" b="1" dirty="0"/>
              <a:t>of nuclei, and beyond</a:t>
            </a:r>
            <a:endParaRPr kumimoji="1" lang="ja-JP" altLang="en-US" sz="36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2999166"/>
            <a:ext cx="6400800" cy="1752600"/>
          </a:xfrm>
        </p:spPr>
        <p:txBody>
          <a:bodyPr/>
          <a:lstStyle/>
          <a:p>
            <a:r>
              <a:rPr lang="en-US" altLang="ja-JP" dirty="0">
                <a:solidFill>
                  <a:srgbClr val="0000FF"/>
                </a:solidFill>
              </a:rPr>
              <a:t>Takashi Nakamura</a:t>
            </a:r>
          </a:p>
          <a:p>
            <a:r>
              <a:rPr kumimoji="1" lang="en-US" altLang="ja-JP" dirty="0">
                <a:solidFill>
                  <a:srgbClr val="0000FF"/>
                </a:solidFill>
              </a:rPr>
              <a:t>Tokyo Institute of Technology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02901" y="6211669"/>
            <a:ext cx="512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i="1" dirty="0"/>
              <a:t>57</a:t>
            </a:r>
            <a:r>
              <a:rPr lang="en-US" altLang="ja-JP" i="1" baseline="30000" dirty="0"/>
              <a:t>th</a:t>
            </a:r>
            <a:r>
              <a:rPr lang="en-US" altLang="ja-JP" i="1" dirty="0"/>
              <a:t> International Winter Meeting on</a:t>
            </a:r>
            <a:r>
              <a:rPr kumimoji="1" lang="en-US" altLang="ja-JP" i="1" dirty="0"/>
              <a:t> Nuclear Physics</a:t>
            </a:r>
          </a:p>
          <a:p>
            <a:pPr algn="r"/>
            <a:r>
              <a:rPr lang="en-US" altLang="ja-JP" i="1" dirty="0"/>
              <a:t>21-25, Jan. 2018, Bormio, Italy</a:t>
            </a:r>
            <a:endParaRPr kumimoji="1" lang="ja-JP" altLang="en-US" i="1" dirty="0"/>
          </a:p>
        </p:txBody>
      </p:sp>
      <p:grpSp>
        <p:nvGrpSpPr>
          <p:cNvPr id="6" name="グループ化 9"/>
          <p:cNvGrpSpPr>
            <a:grpSpLocks/>
          </p:cNvGrpSpPr>
          <p:nvPr/>
        </p:nvGrpSpPr>
        <p:grpSpPr bwMode="auto">
          <a:xfrm>
            <a:off x="1835696" y="4751766"/>
            <a:ext cx="9180512" cy="1292225"/>
            <a:chOff x="391200" y="4642163"/>
            <a:chExt cx="9180696" cy="1292338"/>
          </a:xfrm>
        </p:grpSpPr>
        <p:pic>
          <p:nvPicPr>
            <p:cNvPr id="7" name="図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00" y="5021203"/>
              <a:ext cx="2044515" cy="69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5496702" y="5167672"/>
              <a:ext cx="320681" cy="619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0" name="Picture 6" descr="tuba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715" y="4809123"/>
              <a:ext cx="1122819" cy="112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7385865" y="5105754"/>
              <a:ext cx="2186031" cy="828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12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442" y="4642163"/>
              <a:ext cx="1557338" cy="128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92" y="4930632"/>
            <a:ext cx="1548431" cy="10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nchart_Nakamura.png" descr="nchart_Nakamura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4070" y="801997"/>
            <a:ext cx="8283639" cy="525405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As of July 2018"/>
          <p:cNvSpPr txBox="1"/>
          <p:nvPr/>
        </p:nvSpPr>
        <p:spPr>
          <a:xfrm>
            <a:off x="7544034" y="446718"/>
            <a:ext cx="111569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266"/>
              <a:t>As of July 2018</a:t>
            </a:r>
          </a:p>
        </p:txBody>
      </p:sp>
      <p:sp>
        <p:nvSpPr>
          <p:cNvPr id="132" name="Neutron number"/>
          <p:cNvSpPr txBox="1"/>
          <p:nvPr/>
        </p:nvSpPr>
        <p:spPr>
          <a:xfrm>
            <a:off x="4068842" y="6069610"/>
            <a:ext cx="1303563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sz="1406"/>
              <a:t>Neutron number</a:t>
            </a:r>
          </a:p>
        </p:txBody>
      </p:sp>
      <p:sp>
        <p:nvSpPr>
          <p:cNvPr id="133" name="Proton number"/>
          <p:cNvSpPr txBox="1"/>
          <p:nvPr/>
        </p:nvSpPr>
        <p:spPr>
          <a:xfrm rot="16200000">
            <a:off x="-118828" y="3510320"/>
            <a:ext cx="1188019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sz="1406"/>
              <a:t>Proton number</a:t>
            </a:r>
          </a:p>
        </p:txBody>
      </p:sp>
      <p:sp>
        <p:nvSpPr>
          <p:cNvPr id="134" name="線"/>
          <p:cNvSpPr/>
          <p:nvPr/>
        </p:nvSpPr>
        <p:spPr>
          <a:xfrm flipV="1">
            <a:off x="3731981" y="2567855"/>
            <a:ext cx="3451955" cy="2173406"/>
          </a:xfrm>
          <a:prstGeom prst="line">
            <a:avLst/>
          </a:prstGeom>
          <a:ln w="38100">
            <a:solidFill>
              <a:srgbClr val="FC0D1B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sp>
        <p:nvSpPr>
          <p:cNvPr id="135" name="線"/>
          <p:cNvSpPr/>
          <p:nvPr/>
        </p:nvSpPr>
        <p:spPr>
          <a:xfrm flipV="1">
            <a:off x="2842528" y="3155338"/>
            <a:ext cx="607864" cy="547324"/>
          </a:xfrm>
          <a:prstGeom prst="line">
            <a:avLst/>
          </a:prstGeom>
          <a:ln w="38100">
            <a:solidFill>
              <a:srgbClr val="0B24F9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sp>
        <p:nvSpPr>
          <p:cNvPr id="136" name="線"/>
          <p:cNvSpPr/>
          <p:nvPr/>
        </p:nvSpPr>
        <p:spPr>
          <a:xfrm flipV="1">
            <a:off x="2395904" y="3748278"/>
            <a:ext cx="303645" cy="263955"/>
          </a:xfrm>
          <a:prstGeom prst="line">
            <a:avLst/>
          </a:prstGeom>
          <a:ln w="38100">
            <a:solidFill>
              <a:srgbClr val="1FCA23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sp>
        <p:nvSpPr>
          <p:cNvPr id="137" name="線"/>
          <p:cNvSpPr/>
          <p:nvPr/>
        </p:nvSpPr>
        <p:spPr>
          <a:xfrm flipV="1">
            <a:off x="2928088" y="4649073"/>
            <a:ext cx="620025" cy="407677"/>
          </a:xfrm>
          <a:prstGeom prst="line">
            <a:avLst/>
          </a:prstGeom>
          <a:ln w="38100">
            <a:solidFill>
              <a:srgbClr val="2CCCFB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sp>
        <p:nvSpPr>
          <p:cNvPr id="138" name="線"/>
          <p:cNvSpPr/>
          <p:nvPr/>
        </p:nvSpPr>
        <p:spPr>
          <a:xfrm flipV="1">
            <a:off x="2572958" y="5142427"/>
            <a:ext cx="200422" cy="130156"/>
          </a:xfrm>
          <a:prstGeom prst="line">
            <a:avLst/>
          </a:prstGeom>
          <a:ln w="38100">
            <a:solidFill>
              <a:srgbClr val="FC28FC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grpSp>
        <p:nvGrpSpPr>
          <p:cNvPr id="152" name="グループ"/>
          <p:cNvGrpSpPr/>
          <p:nvPr/>
        </p:nvGrpSpPr>
        <p:grpSpPr>
          <a:xfrm>
            <a:off x="5587051" y="4243342"/>
            <a:ext cx="178595" cy="179182"/>
            <a:chOff x="0" y="0"/>
            <a:chExt cx="254000" cy="254835"/>
          </a:xfrm>
        </p:grpSpPr>
        <p:sp>
          <p:nvSpPr>
            <p:cNvPr id="143" name="正方形"/>
            <p:cNvSpPr/>
            <p:nvPr/>
          </p:nvSpPr>
          <p:spPr>
            <a:xfrm>
              <a:off x="138" y="1270"/>
              <a:ext cx="253507" cy="25350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44" name="線"/>
            <p:cNvSpPr/>
            <p:nvPr/>
          </p:nvSpPr>
          <p:spPr>
            <a:xfrm flipV="1">
              <a:off x="-1" y="1270"/>
              <a:ext cx="126755" cy="12675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45" name="線"/>
            <p:cNvSpPr/>
            <p:nvPr/>
          </p:nvSpPr>
          <p:spPr>
            <a:xfrm flipV="1">
              <a:off x="3104" y="3805"/>
              <a:ext cx="203816" cy="203816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46" name="線"/>
            <p:cNvSpPr/>
            <p:nvPr/>
          </p:nvSpPr>
          <p:spPr>
            <a:xfrm flipV="1">
              <a:off x="42945" y="42409"/>
              <a:ext cx="211056" cy="21105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47" name="線"/>
            <p:cNvSpPr/>
            <p:nvPr/>
          </p:nvSpPr>
          <p:spPr>
            <a:xfrm flipV="1">
              <a:off x="126245" y="128082"/>
              <a:ext cx="126754" cy="12675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48" name="線"/>
            <p:cNvSpPr/>
            <p:nvPr/>
          </p:nvSpPr>
          <p:spPr>
            <a:xfrm flipH="1" flipV="1">
              <a:off x="2175" y="46030"/>
              <a:ext cx="203816" cy="20381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49" name="線"/>
            <p:cNvSpPr/>
            <p:nvPr/>
          </p:nvSpPr>
          <p:spPr>
            <a:xfrm flipH="1" flipV="1">
              <a:off x="46565" y="0"/>
              <a:ext cx="203816" cy="20381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50" name="線"/>
            <p:cNvSpPr/>
            <p:nvPr/>
          </p:nvSpPr>
          <p:spPr>
            <a:xfrm flipH="1" flipV="1">
              <a:off x="122696" y="1836"/>
              <a:ext cx="126754" cy="12675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  <p:sp>
          <p:nvSpPr>
            <p:cNvPr id="151" name="線"/>
            <p:cNvSpPr/>
            <p:nvPr/>
          </p:nvSpPr>
          <p:spPr>
            <a:xfrm flipH="1" flipV="1">
              <a:off x="2175" y="128082"/>
              <a:ext cx="126754" cy="12675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wrap="square" lIns="83157" tIns="83157" rIns="83157" bIns="83157" numCol="1" anchor="ctr">
              <a:noAutofit/>
            </a:bodyPr>
            <a:lstStyle/>
            <a:p>
              <a:pPr defTabSz="1802383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6750"/>
            </a:p>
          </p:txBody>
        </p:sp>
      </p:grpSp>
      <p:sp>
        <p:nvSpPr>
          <p:cNvPr id="153" name="Under confirmation"/>
          <p:cNvSpPr txBox="1"/>
          <p:nvPr/>
        </p:nvSpPr>
        <p:spPr>
          <a:xfrm>
            <a:off x="5839198" y="4210303"/>
            <a:ext cx="1224695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/>
              <a:t>Under confirmation</a:t>
            </a:r>
          </a:p>
        </p:txBody>
      </p:sp>
      <p:sp>
        <p:nvSpPr>
          <p:cNvPr id="154" name="140 new isotopes"/>
          <p:cNvSpPr txBox="1"/>
          <p:nvPr/>
        </p:nvSpPr>
        <p:spPr>
          <a:xfrm>
            <a:off x="1801026" y="1494933"/>
            <a:ext cx="1223926" cy="4617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140 new isotopes</a:t>
            </a:r>
          </a:p>
          <a:p>
            <a:r>
              <a:rPr sz="1266"/>
              <a:t>140 new isotopes</a:t>
            </a:r>
          </a:p>
        </p:txBody>
      </p:sp>
      <p:sp>
        <p:nvSpPr>
          <p:cNvPr id="155" name="194 new isotopes in near future…"/>
          <p:cNvSpPr txBox="1"/>
          <p:nvPr/>
        </p:nvSpPr>
        <p:spPr>
          <a:xfrm>
            <a:off x="5141373" y="5024813"/>
            <a:ext cx="2398478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:r>
              <a:rPr sz="1266"/>
              <a:t>194 new isotopes in near future</a:t>
            </a:r>
          </a:p>
          <a:p>
            <a:pPr>
              <a:defRPr sz="1800">
                <a:solidFill>
                  <a:schemeClr val="accent5">
                    <a:lumOff val="-29866"/>
                  </a:schemeClr>
                </a:solidFill>
              </a:defRPr>
            </a:pPr>
            <a:r>
              <a:rPr sz="1266"/>
              <a:t>(more 54 isotopes to be confirmed)</a:t>
            </a:r>
          </a:p>
        </p:txBody>
      </p:sp>
      <p:sp>
        <p:nvSpPr>
          <p:cNvPr id="31" name="9 nuclides…"/>
          <p:cNvSpPr txBox="1">
            <a:spLocks noChangeArrowheads="1"/>
          </p:cNvSpPr>
          <p:nvPr/>
        </p:nvSpPr>
        <p:spPr bwMode="auto">
          <a:xfrm>
            <a:off x="3203331" y="4885854"/>
            <a:ext cx="1141412" cy="657225"/>
          </a:xfrm>
          <a:prstGeom prst="rect">
            <a:avLst/>
          </a:prstGeom>
          <a:noFill/>
          <a:ln w="28575">
            <a:solidFill>
              <a:srgbClr val="3399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3399FF"/>
                </a:solidFill>
              </a:rPr>
              <a:t>8</a:t>
            </a:r>
            <a:r>
              <a:rPr lang="ja-JP" altLang="ja-JP" sz="1800">
                <a:solidFill>
                  <a:srgbClr val="3399FF"/>
                </a:solidFill>
              </a:rPr>
              <a:t> nuclides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1800" baseline="32000">
                <a:solidFill>
                  <a:srgbClr val="3399FF"/>
                </a:solidFill>
              </a:rPr>
              <a:t>70</a:t>
            </a:r>
            <a:r>
              <a:rPr lang="ja-JP" altLang="ja-JP" sz="1800">
                <a:solidFill>
                  <a:srgbClr val="3399FF"/>
                </a:solidFill>
              </a:rPr>
              <a:t>Zn</a:t>
            </a:r>
          </a:p>
        </p:txBody>
      </p:sp>
      <p:sp>
        <p:nvSpPr>
          <p:cNvPr id="32" name="9 nuclides…"/>
          <p:cNvSpPr txBox="1">
            <a:spLocks noChangeArrowheads="1"/>
          </p:cNvSpPr>
          <p:nvPr/>
        </p:nvSpPr>
        <p:spPr bwMode="auto">
          <a:xfrm>
            <a:off x="2042935" y="5279308"/>
            <a:ext cx="922337" cy="593725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ash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FF00FF"/>
                </a:solidFill>
              </a:rPr>
              <a:t>1</a:t>
            </a:r>
            <a:r>
              <a:rPr lang="ja-JP" altLang="ja-JP" sz="1600">
                <a:solidFill>
                  <a:srgbClr val="FF00FF"/>
                </a:solidFill>
              </a:rPr>
              <a:t> nuclide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aseline="32000">
                <a:solidFill>
                  <a:srgbClr val="FF00FF"/>
                </a:solidFill>
              </a:rPr>
              <a:t>48</a:t>
            </a:r>
            <a:r>
              <a:rPr lang="en-US" altLang="ja-JP" sz="1600">
                <a:solidFill>
                  <a:srgbClr val="FF00FF"/>
                </a:solidFill>
              </a:rPr>
              <a:t>Ca</a:t>
            </a:r>
            <a:endParaRPr lang="ja-JP" altLang="ja-JP" sz="1600">
              <a:solidFill>
                <a:srgbClr val="FF00FF"/>
              </a:solidFill>
            </a:endParaRPr>
          </a:p>
        </p:txBody>
      </p:sp>
      <p:sp>
        <p:nvSpPr>
          <p:cNvPr id="33" name="10 nuclides…"/>
          <p:cNvSpPr txBox="1">
            <a:spLocks noChangeArrowheads="1"/>
          </p:cNvSpPr>
          <p:nvPr/>
        </p:nvSpPr>
        <p:spPr bwMode="auto">
          <a:xfrm>
            <a:off x="1572065" y="2803590"/>
            <a:ext cx="1864079" cy="379591"/>
          </a:xfrm>
          <a:prstGeom prst="rect">
            <a:avLst/>
          </a:prstGeom>
          <a:noFill/>
          <a:ln w="28575">
            <a:solidFill>
              <a:srgbClr val="1434F7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ja-JP" sz="1800" dirty="0">
                <a:solidFill>
                  <a:srgbClr val="0B24FB"/>
                </a:solidFill>
              </a:rPr>
              <a:t>10 nuclides</a:t>
            </a:r>
            <a:r>
              <a:rPr lang="en-US" altLang="ja-JP" sz="1800" dirty="0">
                <a:solidFill>
                  <a:srgbClr val="0B24FB"/>
                </a:solidFill>
              </a:rPr>
              <a:t> </a:t>
            </a:r>
            <a:r>
              <a:rPr lang="ja-JP" altLang="ja-JP" sz="1800" baseline="32000" dirty="0">
                <a:solidFill>
                  <a:srgbClr val="0B24FB"/>
                </a:solidFill>
              </a:rPr>
              <a:t>124</a:t>
            </a:r>
            <a:r>
              <a:rPr lang="ja-JP" altLang="ja-JP" sz="1800" dirty="0">
                <a:solidFill>
                  <a:srgbClr val="0B24FB"/>
                </a:solidFill>
              </a:rPr>
              <a:t>Xe</a:t>
            </a:r>
          </a:p>
        </p:txBody>
      </p:sp>
      <p:sp>
        <p:nvSpPr>
          <p:cNvPr id="34" name="3 nuclides…"/>
          <p:cNvSpPr txBox="1">
            <a:spLocks noChangeArrowheads="1"/>
          </p:cNvSpPr>
          <p:nvPr/>
        </p:nvSpPr>
        <p:spPr bwMode="auto">
          <a:xfrm>
            <a:off x="1267761" y="3280620"/>
            <a:ext cx="1141413" cy="657225"/>
          </a:xfrm>
          <a:prstGeom prst="rect">
            <a:avLst/>
          </a:prstGeom>
          <a:noFill/>
          <a:ln w="28575">
            <a:solidFill>
              <a:srgbClr val="008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ja-JP" sz="1800">
                <a:solidFill>
                  <a:srgbClr val="693F07"/>
                </a:solidFill>
              </a:rPr>
              <a:t>3 nuclides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1800" baseline="32000">
                <a:solidFill>
                  <a:srgbClr val="693F07"/>
                </a:solidFill>
              </a:rPr>
              <a:t>78</a:t>
            </a:r>
            <a:r>
              <a:rPr lang="ja-JP" altLang="ja-JP" sz="1800">
                <a:solidFill>
                  <a:srgbClr val="693F07"/>
                </a:solidFill>
              </a:rPr>
              <a:t>Kr</a:t>
            </a:r>
          </a:p>
        </p:txBody>
      </p:sp>
      <p:sp>
        <p:nvSpPr>
          <p:cNvPr id="35" name="テキスト ボックス 32"/>
          <p:cNvSpPr txBox="1">
            <a:spLocks noChangeArrowheads="1"/>
          </p:cNvSpPr>
          <p:nvPr/>
        </p:nvSpPr>
        <p:spPr bwMode="auto">
          <a:xfrm>
            <a:off x="484188" y="185738"/>
            <a:ext cx="629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 dirty="0"/>
              <a:t>New Isotopes observed at RIBF (2007-2018)</a:t>
            </a:r>
            <a:endParaRPr lang="ja-JP" altLang="en-US" sz="2400" u="sng" dirty="0"/>
          </a:p>
        </p:txBody>
      </p:sp>
      <p:sp>
        <p:nvSpPr>
          <p:cNvPr id="36" name="テキスト ボックス 33"/>
          <p:cNvSpPr txBox="1">
            <a:spLocks noChangeArrowheads="1"/>
          </p:cNvSpPr>
          <p:nvPr/>
        </p:nvSpPr>
        <p:spPr bwMode="auto">
          <a:xfrm>
            <a:off x="1186302" y="863511"/>
            <a:ext cx="48910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FF"/>
                </a:solidFill>
              </a:rPr>
              <a:t>194 </a:t>
            </a:r>
            <a:r>
              <a:rPr lang="en-US" altLang="ja-JP" sz="1800" dirty="0"/>
              <a:t>New isotopes: Observed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(140 New isotopes: Confirmed and Published)</a:t>
            </a:r>
            <a:endParaRPr lang="ja-JP" altLang="en-US" sz="1800" dirty="0"/>
          </a:p>
        </p:txBody>
      </p:sp>
      <p:grpSp>
        <p:nvGrpSpPr>
          <p:cNvPr id="38" name="グループ"/>
          <p:cNvGrpSpPr>
            <a:grpSpLocks/>
          </p:cNvGrpSpPr>
          <p:nvPr/>
        </p:nvGrpSpPr>
        <p:grpSpPr bwMode="auto">
          <a:xfrm>
            <a:off x="5512486" y="4684364"/>
            <a:ext cx="254000" cy="254000"/>
            <a:chOff x="0" y="0"/>
            <a:chExt cx="254000" cy="254835"/>
          </a:xfrm>
        </p:grpSpPr>
        <p:sp>
          <p:nvSpPr>
            <p:cNvPr id="39" name="正方形"/>
            <p:cNvSpPr/>
            <p:nvPr/>
          </p:nvSpPr>
          <p:spPr>
            <a:xfrm>
              <a:off x="0" y="1593"/>
              <a:ext cx="254000" cy="253242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0" name="線"/>
            <p:cNvSpPr/>
            <p:nvPr/>
          </p:nvSpPr>
          <p:spPr>
            <a:xfrm flipV="1">
              <a:off x="0" y="1593"/>
              <a:ext cx="127000" cy="12582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1" name="線"/>
            <p:cNvSpPr/>
            <p:nvPr/>
          </p:nvSpPr>
          <p:spPr>
            <a:xfrm flipV="1">
              <a:off x="3175" y="3185"/>
              <a:ext cx="203200" cy="20386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2" name="線"/>
            <p:cNvSpPr/>
            <p:nvPr/>
          </p:nvSpPr>
          <p:spPr>
            <a:xfrm flipV="1">
              <a:off x="42863" y="43004"/>
              <a:ext cx="211137" cy="210239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3" name="線"/>
            <p:cNvSpPr/>
            <p:nvPr/>
          </p:nvSpPr>
          <p:spPr>
            <a:xfrm flipV="1">
              <a:off x="127000" y="127417"/>
              <a:ext cx="125413" cy="12741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4" name="線"/>
            <p:cNvSpPr/>
            <p:nvPr/>
          </p:nvSpPr>
          <p:spPr>
            <a:xfrm flipH="1" flipV="1">
              <a:off x="1588" y="46189"/>
              <a:ext cx="204787" cy="20386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5" name="線"/>
            <p:cNvSpPr/>
            <p:nvPr/>
          </p:nvSpPr>
          <p:spPr>
            <a:xfrm flipH="1" flipV="1">
              <a:off x="46038" y="0"/>
              <a:ext cx="204787" cy="20386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6" name="線"/>
            <p:cNvSpPr/>
            <p:nvPr/>
          </p:nvSpPr>
          <p:spPr>
            <a:xfrm flipH="1" flipV="1">
              <a:off x="122238" y="1593"/>
              <a:ext cx="127000" cy="12741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  <p:sp>
          <p:nvSpPr>
            <p:cNvPr id="47" name="線"/>
            <p:cNvSpPr/>
            <p:nvPr/>
          </p:nvSpPr>
          <p:spPr>
            <a:xfrm flipH="1" flipV="1">
              <a:off x="1588" y="127417"/>
              <a:ext cx="127000" cy="12741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</p:spPr>
          <p:txBody>
            <a:bodyPr lIns="118268" tIns="118268" rIns="118268" bIns="118268" anchor="ctr"/>
            <a:lstStyle/>
            <a:p>
              <a:pPr defTabSz="2563481">
                <a:defRPr sz="9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sz="9600">
                <a:solidFill>
                  <a:srgbClr val="FFFFFF"/>
                </a:solidFill>
                <a:latin typeface="+mn-lt"/>
                <a:ea typeface="+mn-ea"/>
                <a:sym typeface="ヒラギノ角ゴ ProN W3"/>
              </a:endParaRPr>
            </a:p>
          </p:txBody>
        </p:sp>
      </p:grpSp>
      <p:sp>
        <p:nvSpPr>
          <p:cNvPr id="48" name="Under confirmation"/>
          <p:cNvSpPr txBox="1">
            <a:spLocks noChangeArrowheads="1"/>
          </p:cNvSpPr>
          <p:nvPr/>
        </p:nvSpPr>
        <p:spPr bwMode="auto">
          <a:xfrm>
            <a:off x="5871261" y="4658964"/>
            <a:ext cx="2255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ja-JP" sz="1600"/>
              <a:t>Under confirmation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990604" y="5056750"/>
            <a:ext cx="2549247" cy="4462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512486" y="4210303"/>
            <a:ext cx="1671450" cy="37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119 nuclides…"/>
          <p:cNvSpPr txBox="1">
            <a:spLocks noChangeArrowheads="1"/>
          </p:cNvSpPr>
          <p:nvPr/>
        </p:nvSpPr>
        <p:spPr bwMode="auto">
          <a:xfrm>
            <a:off x="5423811" y="3720954"/>
            <a:ext cx="2914650" cy="711200"/>
          </a:xfrm>
          <a:prstGeom prst="rect">
            <a:avLst/>
          </a:prstGeom>
          <a:noFill/>
          <a:ln w="28575">
            <a:solidFill>
              <a:srgbClr val="FC0D1B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ja-JP" sz="1800">
                <a:solidFill>
                  <a:srgbClr val="FC0D1B"/>
                </a:solidFill>
              </a:rPr>
              <a:t>119 nuclides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ja-JP" sz="1800">
                <a:solidFill>
                  <a:srgbClr val="FC0D1B"/>
                </a:solidFill>
              </a:rPr>
              <a:t>In-flight fission of </a:t>
            </a:r>
            <a:r>
              <a:rPr lang="ja-JP" altLang="ja-JP" sz="1800" baseline="32000">
                <a:solidFill>
                  <a:srgbClr val="FC0D1B"/>
                </a:solidFill>
              </a:rPr>
              <a:t>238</a:t>
            </a:r>
            <a:r>
              <a:rPr lang="ja-JP" altLang="ja-JP" sz="1800">
                <a:solidFill>
                  <a:srgbClr val="FC0D1B"/>
                </a:solidFill>
              </a:rPr>
              <a:t>U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691680" y="1546695"/>
            <a:ext cx="1627199" cy="612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1933452" y="6043255"/>
            <a:ext cx="3937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O.B. Tarasov et al.,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Phys. Rev. Lett. </a:t>
            </a:r>
            <a:r>
              <a:rPr lang="en-US" altLang="ja-JP" sz="1800" b="1" dirty="0"/>
              <a:t>121</a:t>
            </a:r>
            <a:r>
              <a:rPr lang="en-US" altLang="ja-JP" sz="1800" dirty="0"/>
              <a:t>, 022501 (2018).</a:t>
            </a:r>
            <a:endParaRPr lang="ja-JP" altLang="en-US" sz="1800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3435350" y="5564188"/>
            <a:ext cx="46038" cy="488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0"/>
          <p:cNvSpPr txBox="1">
            <a:spLocks noChangeArrowheads="1"/>
          </p:cNvSpPr>
          <p:nvPr/>
        </p:nvSpPr>
        <p:spPr bwMode="auto">
          <a:xfrm rot="-5400000">
            <a:off x="-282316" y="1855119"/>
            <a:ext cx="19542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Proton Number </a:t>
            </a:r>
            <a:r>
              <a:rPr lang="en-US" altLang="ja-JP" sz="1800" i="1" dirty="0"/>
              <a:t>Z</a:t>
            </a: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6779501" y="5903320"/>
            <a:ext cx="212109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Neutron Number </a:t>
            </a:r>
            <a:r>
              <a:rPr lang="en-US" altLang="ja-JP" sz="1800" i="1" dirty="0"/>
              <a:t>N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30943" y="3055523"/>
            <a:ext cx="363847" cy="16288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330815" y="525520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Slide By Naoki Fukuda</a:t>
            </a:r>
            <a:endParaRPr kumimoji="1" lang="ja-JP" altLang="en-US" i="1" dirty="0"/>
          </a:p>
        </p:txBody>
      </p:sp>
      <p:sp>
        <p:nvSpPr>
          <p:cNvPr id="2" name="角丸四角形 1"/>
          <p:cNvSpPr/>
          <p:nvPr/>
        </p:nvSpPr>
        <p:spPr>
          <a:xfrm>
            <a:off x="4068842" y="6015432"/>
            <a:ext cx="1303563" cy="2897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4605526" y="2092015"/>
            <a:ext cx="3753594" cy="3963683"/>
            <a:chOff x="4605526" y="2092015"/>
            <a:chExt cx="3753594" cy="3963683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605526" y="2092015"/>
              <a:ext cx="3753594" cy="3963683"/>
              <a:chOff x="4605526" y="2092015"/>
              <a:chExt cx="3753594" cy="3963683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4605526" y="2092015"/>
                <a:ext cx="3753594" cy="3963683"/>
                <a:chOff x="4605526" y="2092015"/>
                <a:chExt cx="3753594" cy="3963683"/>
              </a:xfrm>
            </p:grpSpPr>
            <p:pic>
              <p:nvPicPr>
                <p:cNvPr id="7" name="図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5526" y="2092015"/>
                  <a:ext cx="3753594" cy="3963683"/>
                </a:xfrm>
                <a:prstGeom prst="rect">
                  <a:avLst/>
                </a:prstGeom>
              </p:spPr>
            </p:pic>
            <p:sp>
              <p:nvSpPr>
                <p:cNvPr id="9" name="正方形/長方形 8"/>
                <p:cNvSpPr/>
                <p:nvPr/>
              </p:nvSpPr>
              <p:spPr>
                <a:xfrm>
                  <a:off x="6951917" y="2630361"/>
                  <a:ext cx="265349" cy="1444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6688838" y="2496164"/>
                <a:ext cx="6206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baseline="30000" dirty="0"/>
                  <a:t>60</a:t>
                </a:r>
                <a:r>
                  <a:rPr kumimoji="1" lang="en-US" altLang="ja-JP" sz="2000" b="1" dirty="0"/>
                  <a:t>Ca</a:t>
                </a:r>
                <a:endParaRPr kumimoji="1" lang="ja-JP" altLang="en-US" sz="2000" b="1" dirty="0"/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6605321" y="2120687"/>
              <a:ext cx="1408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Tarasov et al.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832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7"/>
          <p:cNvSpPr>
            <a:spLocks noChangeArrowheads="1"/>
          </p:cNvSpPr>
          <p:nvPr/>
        </p:nvSpPr>
        <p:spPr bwMode="auto">
          <a:xfrm>
            <a:off x="3665360" y="4617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010348" y="21040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234185" y="21040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6371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6371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1" name="Rectangle 6" descr="右上がり対角線 (太)"/>
          <p:cNvSpPr>
            <a:spLocks noChangeArrowheads="1"/>
          </p:cNvSpPr>
          <p:nvPr/>
        </p:nvSpPr>
        <p:spPr bwMode="auto">
          <a:xfrm>
            <a:off x="66371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236360" y="6217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464960" y="6217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693560" y="6217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464960" y="5988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693560" y="5988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1150760" y="5988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8" name="Rectangle 13" descr="ざらざら"/>
          <p:cNvSpPr>
            <a:spLocks noChangeArrowheads="1"/>
          </p:cNvSpPr>
          <p:nvPr/>
        </p:nvSpPr>
        <p:spPr bwMode="auto">
          <a:xfrm>
            <a:off x="1607960" y="5988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9" name="Rectangle 14"/>
          <p:cNvSpPr>
            <a:spLocks noChangeArrowheads="1"/>
          </p:cNvSpPr>
          <p:nvPr/>
        </p:nvSpPr>
        <p:spPr bwMode="auto">
          <a:xfrm>
            <a:off x="922160" y="5760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1150760" y="5760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379360" y="5760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1607960" y="5760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2065160" y="5760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922160" y="5531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1379360" y="5531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1607960" y="5531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1836560" y="5531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2065160" y="55314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2522360" y="5531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0" name="Rectangle 25"/>
          <p:cNvSpPr>
            <a:spLocks noChangeArrowheads="1"/>
          </p:cNvSpPr>
          <p:nvPr/>
        </p:nvSpPr>
        <p:spPr bwMode="auto">
          <a:xfrm>
            <a:off x="922160" y="5302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1" name="Rectangle 26"/>
          <p:cNvSpPr>
            <a:spLocks noChangeArrowheads="1"/>
          </p:cNvSpPr>
          <p:nvPr/>
        </p:nvSpPr>
        <p:spPr bwMode="auto">
          <a:xfrm>
            <a:off x="1379360" y="5302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2" name="Rectangle 27"/>
          <p:cNvSpPr>
            <a:spLocks noChangeArrowheads="1"/>
          </p:cNvSpPr>
          <p:nvPr/>
        </p:nvSpPr>
        <p:spPr bwMode="auto">
          <a:xfrm>
            <a:off x="1607960" y="5302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3" name="Rectangle 28"/>
          <p:cNvSpPr>
            <a:spLocks noChangeArrowheads="1"/>
          </p:cNvSpPr>
          <p:nvPr/>
        </p:nvSpPr>
        <p:spPr bwMode="auto">
          <a:xfrm>
            <a:off x="1836560" y="5302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4" name="Rectangle 29"/>
          <p:cNvSpPr>
            <a:spLocks noChangeArrowheads="1"/>
          </p:cNvSpPr>
          <p:nvPr/>
        </p:nvSpPr>
        <p:spPr bwMode="auto">
          <a:xfrm>
            <a:off x="2065160" y="5302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5" name="Rectangle 30"/>
          <p:cNvSpPr>
            <a:spLocks noChangeArrowheads="1"/>
          </p:cNvSpPr>
          <p:nvPr/>
        </p:nvSpPr>
        <p:spPr bwMode="auto">
          <a:xfrm>
            <a:off x="2293760" y="5302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6" name="Rectangle 31"/>
          <p:cNvSpPr>
            <a:spLocks noChangeArrowheads="1"/>
          </p:cNvSpPr>
          <p:nvPr/>
        </p:nvSpPr>
        <p:spPr bwMode="auto">
          <a:xfrm>
            <a:off x="2522360" y="5302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7" name="Rectangle 32"/>
          <p:cNvSpPr>
            <a:spLocks noChangeArrowheads="1"/>
          </p:cNvSpPr>
          <p:nvPr/>
        </p:nvSpPr>
        <p:spPr bwMode="auto">
          <a:xfrm>
            <a:off x="2979560" y="5302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8" name="Rectangle 33" descr="ざらざら"/>
          <p:cNvSpPr>
            <a:spLocks noChangeArrowheads="1"/>
          </p:cNvSpPr>
          <p:nvPr/>
        </p:nvSpPr>
        <p:spPr bwMode="auto">
          <a:xfrm>
            <a:off x="3436760" y="5302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9" name="Rectangle 34"/>
          <p:cNvSpPr>
            <a:spLocks noChangeArrowheads="1"/>
          </p:cNvSpPr>
          <p:nvPr/>
        </p:nvSpPr>
        <p:spPr bwMode="auto">
          <a:xfrm>
            <a:off x="922160" y="5074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0" name="Rectangle 35"/>
          <p:cNvSpPr>
            <a:spLocks noChangeArrowheads="1"/>
          </p:cNvSpPr>
          <p:nvPr/>
        </p:nvSpPr>
        <p:spPr bwMode="auto">
          <a:xfrm>
            <a:off x="1150760" y="5074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1" name="Rectangle 36"/>
          <p:cNvSpPr>
            <a:spLocks noChangeArrowheads="1"/>
          </p:cNvSpPr>
          <p:nvPr/>
        </p:nvSpPr>
        <p:spPr bwMode="auto">
          <a:xfrm>
            <a:off x="1379360" y="5074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1607960" y="5074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3" name="Rectangle 38"/>
          <p:cNvSpPr>
            <a:spLocks noChangeArrowheads="1"/>
          </p:cNvSpPr>
          <p:nvPr/>
        </p:nvSpPr>
        <p:spPr bwMode="auto">
          <a:xfrm>
            <a:off x="1836560" y="5074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20651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5" name="Rectangle 40"/>
          <p:cNvSpPr>
            <a:spLocks noChangeArrowheads="1"/>
          </p:cNvSpPr>
          <p:nvPr/>
        </p:nvSpPr>
        <p:spPr bwMode="auto">
          <a:xfrm>
            <a:off x="22937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6" name="Rectangle 41"/>
          <p:cNvSpPr>
            <a:spLocks noChangeArrowheads="1"/>
          </p:cNvSpPr>
          <p:nvPr/>
        </p:nvSpPr>
        <p:spPr bwMode="auto">
          <a:xfrm>
            <a:off x="25223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7" name="Rectangle 42"/>
          <p:cNvSpPr>
            <a:spLocks noChangeArrowheads="1"/>
          </p:cNvSpPr>
          <p:nvPr/>
        </p:nvSpPr>
        <p:spPr bwMode="auto">
          <a:xfrm>
            <a:off x="27509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8" name="Rectangle 43"/>
          <p:cNvSpPr>
            <a:spLocks noChangeArrowheads="1"/>
          </p:cNvSpPr>
          <p:nvPr/>
        </p:nvSpPr>
        <p:spPr bwMode="auto">
          <a:xfrm>
            <a:off x="29795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9" name="Rectangle 44"/>
          <p:cNvSpPr>
            <a:spLocks noChangeArrowheads="1"/>
          </p:cNvSpPr>
          <p:nvPr/>
        </p:nvSpPr>
        <p:spPr bwMode="auto">
          <a:xfrm>
            <a:off x="32081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0" name="Rectangle 45"/>
          <p:cNvSpPr>
            <a:spLocks noChangeArrowheads="1"/>
          </p:cNvSpPr>
          <p:nvPr/>
        </p:nvSpPr>
        <p:spPr bwMode="auto">
          <a:xfrm>
            <a:off x="343676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1" name="Rectangle 46"/>
          <p:cNvSpPr>
            <a:spLocks noChangeArrowheads="1"/>
          </p:cNvSpPr>
          <p:nvPr/>
        </p:nvSpPr>
        <p:spPr bwMode="auto">
          <a:xfrm>
            <a:off x="1379360" y="4845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2" name="Rectangle 47"/>
          <p:cNvSpPr>
            <a:spLocks noChangeArrowheads="1"/>
          </p:cNvSpPr>
          <p:nvPr/>
        </p:nvSpPr>
        <p:spPr bwMode="auto">
          <a:xfrm>
            <a:off x="1607960" y="4845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3" name="Rectangle 48"/>
          <p:cNvSpPr>
            <a:spLocks noChangeArrowheads="1"/>
          </p:cNvSpPr>
          <p:nvPr/>
        </p:nvSpPr>
        <p:spPr bwMode="auto">
          <a:xfrm>
            <a:off x="1836560" y="4845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4" name="Rectangle 49"/>
          <p:cNvSpPr>
            <a:spLocks noChangeArrowheads="1"/>
          </p:cNvSpPr>
          <p:nvPr/>
        </p:nvSpPr>
        <p:spPr bwMode="auto">
          <a:xfrm>
            <a:off x="2065160" y="4845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5" name="Rectangle 50"/>
          <p:cNvSpPr>
            <a:spLocks noChangeArrowheads="1"/>
          </p:cNvSpPr>
          <p:nvPr/>
        </p:nvSpPr>
        <p:spPr bwMode="auto">
          <a:xfrm>
            <a:off x="22937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6" name="Rectangle 51"/>
          <p:cNvSpPr>
            <a:spLocks noChangeArrowheads="1"/>
          </p:cNvSpPr>
          <p:nvPr/>
        </p:nvSpPr>
        <p:spPr bwMode="auto">
          <a:xfrm>
            <a:off x="25223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7" name="Rectangle 52"/>
          <p:cNvSpPr>
            <a:spLocks noChangeArrowheads="1"/>
          </p:cNvSpPr>
          <p:nvPr/>
        </p:nvSpPr>
        <p:spPr bwMode="auto">
          <a:xfrm>
            <a:off x="27509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8" name="Rectangle 53"/>
          <p:cNvSpPr>
            <a:spLocks noChangeArrowheads="1"/>
          </p:cNvSpPr>
          <p:nvPr/>
        </p:nvSpPr>
        <p:spPr bwMode="auto">
          <a:xfrm>
            <a:off x="29795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9" name="Rectangle 54"/>
          <p:cNvSpPr>
            <a:spLocks noChangeArrowheads="1"/>
          </p:cNvSpPr>
          <p:nvPr/>
        </p:nvSpPr>
        <p:spPr bwMode="auto">
          <a:xfrm>
            <a:off x="32081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0" name="Rectangle 55"/>
          <p:cNvSpPr>
            <a:spLocks noChangeArrowheads="1"/>
          </p:cNvSpPr>
          <p:nvPr/>
        </p:nvSpPr>
        <p:spPr bwMode="auto">
          <a:xfrm>
            <a:off x="34367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1" name="Rectangle 56"/>
          <p:cNvSpPr>
            <a:spLocks noChangeArrowheads="1"/>
          </p:cNvSpPr>
          <p:nvPr/>
        </p:nvSpPr>
        <p:spPr bwMode="auto">
          <a:xfrm>
            <a:off x="3665360" y="48456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2" name="Rectangle 57"/>
          <p:cNvSpPr>
            <a:spLocks noChangeArrowheads="1"/>
          </p:cNvSpPr>
          <p:nvPr/>
        </p:nvSpPr>
        <p:spPr bwMode="auto">
          <a:xfrm>
            <a:off x="3893960" y="4845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3" name="Rectangle 58"/>
          <p:cNvSpPr>
            <a:spLocks noChangeArrowheads="1"/>
          </p:cNvSpPr>
          <p:nvPr/>
        </p:nvSpPr>
        <p:spPr bwMode="auto">
          <a:xfrm>
            <a:off x="1379360" y="4617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4" name="Rectangle 59"/>
          <p:cNvSpPr>
            <a:spLocks noChangeArrowheads="1"/>
          </p:cNvSpPr>
          <p:nvPr/>
        </p:nvSpPr>
        <p:spPr bwMode="auto">
          <a:xfrm>
            <a:off x="1607960" y="4617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5" name="Rectangle 60"/>
          <p:cNvSpPr>
            <a:spLocks noChangeArrowheads="1"/>
          </p:cNvSpPr>
          <p:nvPr/>
        </p:nvSpPr>
        <p:spPr bwMode="auto">
          <a:xfrm>
            <a:off x="1836560" y="4617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6" name="Rectangle 61"/>
          <p:cNvSpPr>
            <a:spLocks noChangeArrowheads="1"/>
          </p:cNvSpPr>
          <p:nvPr/>
        </p:nvSpPr>
        <p:spPr bwMode="auto">
          <a:xfrm>
            <a:off x="2065160" y="4617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7" name="Rectangle 62"/>
          <p:cNvSpPr>
            <a:spLocks noChangeArrowheads="1"/>
          </p:cNvSpPr>
          <p:nvPr/>
        </p:nvSpPr>
        <p:spPr bwMode="auto">
          <a:xfrm>
            <a:off x="2293760" y="4617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8" name="Rectangle 63"/>
          <p:cNvSpPr>
            <a:spLocks noChangeArrowheads="1"/>
          </p:cNvSpPr>
          <p:nvPr/>
        </p:nvSpPr>
        <p:spPr bwMode="auto">
          <a:xfrm>
            <a:off x="2522360" y="4617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9" name="Rectangle 64"/>
          <p:cNvSpPr>
            <a:spLocks noChangeArrowheads="1"/>
          </p:cNvSpPr>
          <p:nvPr/>
        </p:nvSpPr>
        <p:spPr bwMode="auto">
          <a:xfrm>
            <a:off x="2750960" y="4617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0" name="Rectangle 65"/>
          <p:cNvSpPr>
            <a:spLocks noChangeArrowheads="1"/>
          </p:cNvSpPr>
          <p:nvPr/>
        </p:nvSpPr>
        <p:spPr bwMode="auto">
          <a:xfrm>
            <a:off x="2979560" y="4617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1" name="Rectangle 66"/>
          <p:cNvSpPr>
            <a:spLocks noChangeArrowheads="1"/>
          </p:cNvSpPr>
          <p:nvPr/>
        </p:nvSpPr>
        <p:spPr bwMode="auto">
          <a:xfrm>
            <a:off x="3208160" y="4617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2" name="Rectangle 67"/>
          <p:cNvSpPr>
            <a:spLocks noChangeArrowheads="1"/>
          </p:cNvSpPr>
          <p:nvPr/>
        </p:nvSpPr>
        <p:spPr bwMode="auto">
          <a:xfrm>
            <a:off x="3436760" y="4617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4" name="Rectangle 69"/>
          <p:cNvSpPr>
            <a:spLocks noChangeArrowheads="1"/>
          </p:cNvSpPr>
          <p:nvPr/>
        </p:nvSpPr>
        <p:spPr bwMode="auto">
          <a:xfrm>
            <a:off x="3893960" y="4617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5" name="Rectangle 70"/>
          <p:cNvSpPr>
            <a:spLocks noChangeArrowheads="1"/>
          </p:cNvSpPr>
          <p:nvPr/>
        </p:nvSpPr>
        <p:spPr bwMode="auto">
          <a:xfrm>
            <a:off x="2065160" y="4388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6" name="Rectangle 71"/>
          <p:cNvSpPr>
            <a:spLocks noChangeArrowheads="1"/>
          </p:cNvSpPr>
          <p:nvPr/>
        </p:nvSpPr>
        <p:spPr bwMode="auto">
          <a:xfrm>
            <a:off x="2293760" y="4388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7" name="Rectangle 72"/>
          <p:cNvSpPr>
            <a:spLocks noChangeArrowheads="1"/>
          </p:cNvSpPr>
          <p:nvPr/>
        </p:nvSpPr>
        <p:spPr bwMode="auto">
          <a:xfrm>
            <a:off x="2522360" y="4388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8" name="Rectangle 73"/>
          <p:cNvSpPr>
            <a:spLocks noChangeArrowheads="1"/>
          </p:cNvSpPr>
          <p:nvPr/>
        </p:nvSpPr>
        <p:spPr bwMode="auto">
          <a:xfrm>
            <a:off x="27509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9" name="Rectangle 74"/>
          <p:cNvSpPr>
            <a:spLocks noChangeArrowheads="1"/>
          </p:cNvSpPr>
          <p:nvPr/>
        </p:nvSpPr>
        <p:spPr bwMode="auto">
          <a:xfrm>
            <a:off x="29795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0" name="Rectangle 75"/>
          <p:cNvSpPr>
            <a:spLocks noChangeArrowheads="1"/>
          </p:cNvSpPr>
          <p:nvPr/>
        </p:nvSpPr>
        <p:spPr bwMode="auto">
          <a:xfrm>
            <a:off x="32081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1" name="Rectangle 76"/>
          <p:cNvSpPr>
            <a:spLocks noChangeArrowheads="1"/>
          </p:cNvSpPr>
          <p:nvPr/>
        </p:nvSpPr>
        <p:spPr bwMode="auto">
          <a:xfrm>
            <a:off x="34367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2" name="Rectangle 77"/>
          <p:cNvSpPr>
            <a:spLocks noChangeArrowheads="1"/>
          </p:cNvSpPr>
          <p:nvPr/>
        </p:nvSpPr>
        <p:spPr bwMode="auto">
          <a:xfrm>
            <a:off x="36653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3" name="Rectangle 78"/>
          <p:cNvSpPr>
            <a:spLocks noChangeArrowheads="1"/>
          </p:cNvSpPr>
          <p:nvPr/>
        </p:nvSpPr>
        <p:spPr bwMode="auto">
          <a:xfrm>
            <a:off x="38939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4" name="Rectangle 79"/>
          <p:cNvSpPr>
            <a:spLocks noChangeArrowheads="1"/>
          </p:cNvSpPr>
          <p:nvPr/>
        </p:nvSpPr>
        <p:spPr bwMode="auto">
          <a:xfrm>
            <a:off x="41225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5" name="Rectangle 80"/>
          <p:cNvSpPr>
            <a:spLocks noChangeArrowheads="1"/>
          </p:cNvSpPr>
          <p:nvPr/>
        </p:nvSpPr>
        <p:spPr bwMode="auto">
          <a:xfrm>
            <a:off x="43511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6" name="Rectangle 81" descr="右上がり対角線 (太)"/>
          <p:cNvSpPr>
            <a:spLocks noChangeArrowheads="1"/>
          </p:cNvSpPr>
          <p:nvPr/>
        </p:nvSpPr>
        <p:spPr bwMode="auto">
          <a:xfrm>
            <a:off x="48083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7" name="Rectangle 82"/>
          <p:cNvSpPr>
            <a:spLocks noChangeArrowheads="1"/>
          </p:cNvSpPr>
          <p:nvPr/>
        </p:nvSpPr>
        <p:spPr bwMode="auto">
          <a:xfrm>
            <a:off x="1836560" y="4159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8" name="Rectangle 83"/>
          <p:cNvSpPr>
            <a:spLocks noChangeArrowheads="1"/>
          </p:cNvSpPr>
          <p:nvPr/>
        </p:nvSpPr>
        <p:spPr bwMode="auto">
          <a:xfrm>
            <a:off x="2065160" y="4159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9" name="Rectangle 84"/>
          <p:cNvSpPr>
            <a:spLocks noChangeArrowheads="1"/>
          </p:cNvSpPr>
          <p:nvPr/>
        </p:nvSpPr>
        <p:spPr bwMode="auto">
          <a:xfrm>
            <a:off x="2293760" y="4159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0" name="Rectangle 85"/>
          <p:cNvSpPr>
            <a:spLocks noChangeArrowheads="1"/>
          </p:cNvSpPr>
          <p:nvPr/>
        </p:nvSpPr>
        <p:spPr bwMode="auto">
          <a:xfrm>
            <a:off x="2522360" y="4159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1" name="Rectangle 86"/>
          <p:cNvSpPr>
            <a:spLocks noChangeArrowheads="1"/>
          </p:cNvSpPr>
          <p:nvPr/>
        </p:nvSpPr>
        <p:spPr bwMode="auto">
          <a:xfrm>
            <a:off x="2750960" y="4159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2" name="Rectangle 87"/>
          <p:cNvSpPr>
            <a:spLocks noChangeArrowheads="1"/>
          </p:cNvSpPr>
          <p:nvPr/>
        </p:nvSpPr>
        <p:spPr bwMode="auto">
          <a:xfrm>
            <a:off x="2979560" y="4159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3" name="Rectangle 88"/>
          <p:cNvSpPr>
            <a:spLocks noChangeArrowheads="1"/>
          </p:cNvSpPr>
          <p:nvPr/>
        </p:nvSpPr>
        <p:spPr bwMode="auto">
          <a:xfrm>
            <a:off x="32081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4" name="Rectangle 89"/>
          <p:cNvSpPr>
            <a:spLocks noChangeArrowheads="1"/>
          </p:cNvSpPr>
          <p:nvPr/>
        </p:nvSpPr>
        <p:spPr bwMode="auto">
          <a:xfrm>
            <a:off x="34367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5" name="Rectangle 90"/>
          <p:cNvSpPr>
            <a:spLocks noChangeArrowheads="1"/>
          </p:cNvSpPr>
          <p:nvPr/>
        </p:nvSpPr>
        <p:spPr bwMode="auto">
          <a:xfrm>
            <a:off x="36653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6" name="Rectangle 91"/>
          <p:cNvSpPr>
            <a:spLocks noChangeArrowheads="1"/>
          </p:cNvSpPr>
          <p:nvPr/>
        </p:nvSpPr>
        <p:spPr bwMode="auto">
          <a:xfrm>
            <a:off x="38939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7" name="Rectangle 92"/>
          <p:cNvSpPr>
            <a:spLocks noChangeArrowheads="1"/>
          </p:cNvSpPr>
          <p:nvPr/>
        </p:nvSpPr>
        <p:spPr bwMode="auto">
          <a:xfrm>
            <a:off x="41225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8" name="Rectangle 93"/>
          <p:cNvSpPr>
            <a:spLocks noChangeArrowheads="1"/>
          </p:cNvSpPr>
          <p:nvPr/>
        </p:nvSpPr>
        <p:spPr bwMode="auto">
          <a:xfrm>
            <a:off x="43511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0" name="Rectangle 95"/>
          <p:cNvSpPr>
            <a:spLocks noChangeArrowheads="1"/>
          </p:cNvSpPr>
          <p:nvPr/>
        </p:nvSpPr>
        <p:spPr bwMode="auto">
          <a:xfrm>
            <a:off x="48083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2" name="Rectangle 97"/>
          <p:cNvSpPr>
            <a:spLocks noChangeArrowheads="1"/>
          </p:cNvSpPr>
          <p:nvPr/>
        </p:nvSpPr>
        <p:spPr bwMode="auto">
          <a:xfrm>
            <a:off x="52655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3" name="Rectangle 98"/>
          <p:cNvSpPr>
            <a:spLocks noChangeArrowheads="1"/>
          </p:cNvSpPr>
          <p:nvPr/>
        </p:nvSpPr>
        <p:spPr bwMode="auto">
          <a:xfrm>
            <a:off x="2065160" y="3931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4" name="Rectangle 99"/>
          <p:cNvSpPr>
            <a:spLocks noChangeArrowheads="1"/>
          </p:cNvSpPr>
          <p:nvPr/>
        </p:nvSpPr>
        <p:spPr bwMode="auto">
          <a:xfrm>
            <a:off x="2293760" y="3931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5" name="Rectangle 100"/>
          <p:cNvSpPr>
            <a:spLocks noChangeArrowheads="1"/>
          </p:cNvSpPr>
          <p:nvPr/>
        </p:nvSpPr>
        <p:spPr bwMode="auto">
          <a:xfrm>
            <a:off x="2522360" y="3931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6" name="Rectangle 101"/>
          <p:cNvSpPr>
            <a:spLocks noChangeArrowheads="1"/>
          </p:cNvSpPr>
          <p:nvPr/>
        </p:nvSpPr>
        <p:spPr bwMode="auto">
          <a:xfrm>
            <a:off x="2750960" y="3931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7" name="Rectangle 102"/>
          <p:cNvSpPr>
            <a:spLocks noChangeArrowheads="1"/>
          </p:cNvSpPr>
          <p:nvPr/>
        </p:nvSpPr>
        <p:spPr bwMode="auto">
          <a:xfrm>
            <a:off x="2979560" y="3931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8" name="Rectangle 103"/>
          <p:cNvSpPr>
            <a:spLocks noChangeArrowheads="1"/>
          </p:cNvSpPr>
          <p:nvPr/>
        </p:nvSpPr>
        <p:spPr bwMode="auto">
          <a:xfrm>
            <a:off x="32081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9" name="Rectangle 104"/>
          <p:cNvSpPr>
            <a:spLocks noChangeArrowheads="1"/>
          </p:cNvSpPr>
          <p:nvPr/>
        </p:nvSpPr>
        <p:spPr bwMode="auto">
          <a:xfrm>
            <a:off x="34367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0" name="Rectangle 105"/>
          <p:cNvSpPr>
            <a:spLocks noChangeArrowheads="1"/>
          </p:cNvSpPr>
          <p:nvPr/>
        </p:nvSpPr>
        <p:spPr bwMode="auto">
          <a:xfrm>
            <a:off x="36653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1" name="Rectangle 106"/>
          <p:cNvSpPr>
            <a:spLocks noChangeArrowheads="1"/>
          </p:cNvSpPr>
          <p:nvPr/>
        </p:nvSpPr>
        <p:spPr bwMode="auto">
          <a:xfrm>
            <a:off x="38939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2" name="Rectangle 107"/>
          <p:cNvSpPr>
            <a:spLocks noChangeArrowheads="1"/>
          </p:cNvSpPr>
          <p:nvPr/>
        </p:nvSpPr>
        <p:spPr bwMode="auto">
          <a:xfrm>
            <a:off x="41225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3" name="Rectangle 108"/>
          <p:cNvSpPr>
            <a:spLocks noChangeArrowheads="1"/>
          </p:cNvSpPr>
          <p:nvPr/>
        </p:nvSpPr>
        <p:spPr bwMode="auto">
          <a:xfrm>
            <a:off x="43511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4" name="Rectangle 109"/>
          <p:cNvSpPr>
            <a:spLocks noChangeArrowheads="1"/>
          </p:cNvSpPr>
          <p:nvPr/>
        </p:nvSpPr>
        <p:spPr bwMode="auto">
          <a:xfrm>
            <a:off x="45797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5" name="Rectangle 110"/>
          <p:cNvSpPr>
            <a:spLocks noChangeArrowheads="1"/>
          </p:cNvSpPr>
          <p:nvPr/>
        </p:nvSpPr>
        <p:spPr bwMode="auto">
          <a:xfrm>
            <a:off x="48083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6" name="Rectangle 111"/>
          <p:cNvSpPr>
            <a:spLocks noChangeArrowheads="1"/>
          </p:cNvSpPr>
          <p:nvPr/>
        </p:nvSpPr>
        <p:spPr bwMode="auto">
          <a:xfrm>
            <a:off x="50369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7" name="Rectangle 112"/>
          <p:cNvSpPr>
            <a:spLocks noChangeArrowheads="1"/>
          </p:cNvSpPr>
          <p:nvPr/>
        </p:nvSpPr>
        <p:spPr bwMode="auto">
          <a:xfrm>
            <a:off x="52655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8" name="Rectangle 113" descr="右上がり対角線 (太)"/>
          <p:cNvSpPr>
            <a:spLocks noChangeArrowheads="1"/>
          </p:cNvSpPr>
          <p:nvPr/>
        </p:nvSpPr>
        <p:spPr bwMode="auto">
          <a:xfrm>
            <a:off x="54941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9" name="Rectangle 114"/>
          <p:cNvSpPr>
            <a:spLocks noChangeArrowheads="1"/>
          </p:cNvSpPr>
          <p:nvPr/>
        </p:nvSpPr>
        <p:spPr bwMode="auto">
          <a:xfrm>
            <a:off x="57227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0" name="Rectangle 115"/>
          <p:cNvSpPr>
            <a:spLocks noChangeArrowheads="1"/>
          </p:cNvSpPr>
          <p:nvPr/>
        </p:nvSpPr>
        <p:spPr bwMode="auto">
          <a:xfrm>
            <a:off x="2065160" y="3702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1" name="Rectangle 116"/>
          <p:cNvSpPr>
            <a:spLocks noChangeArrowheads="1"/>
          </p:cNvSpPr>
          <p:nvPr/>
        </p:nvSpPr>
        <p:spPr bwMode="auto">
          <a:xfrm>
            <a:off x="2293760" y="3702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2" name="Rectangle 117"/>
          <p:cNvSpPr>
            <a:spLocks noChangeArrowheads="1"/>
          </p:cNvSpPr>
          <p:nvPr/>
        </p:nvSpPr>
        <p:spPr bwMode="auto">
          <a:xfrm>
            <a:off x="2522360" y="3702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3" name="Rectangle 118"/>
          <p:cNvSpPr>
            <a:spLocks noChangeArrowheads="1"/>
          </p:cNvSpPr>
          <p:nvPr/>
        </p:nvSpPr>
        <p:spPr bwMode="auto">
          <a:xfrm>
            <a:off x="2750960" y="3702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4" name="Rectangle 119"/>
          <p:cNvSpPr>
            <a:spLocks noChangeArrowheads="1"/>
          </p:cNvSpPr>
          <p:nvPr/>
        </p:nvSpPr>
        <p:spPr bwMode="auto">
          <a:xfrm>
            <a:off x="2979560" y="3702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5" name="Rectangle 120"/>
          <p:cNvSpPr>
            <a:spLocks noChangeArrowheads="1"/>
          </p:cNvSpPr>
          <p:nvPr/>
        </p:nvSpPr>
        <p:spPr bwMode="auto">
          <a:xfrm>
            <a:off x="3208160" y="3702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6" name="Rectangle 121"/>
          <p:cNvSpPr>
            <a:spLocks noChangeArrowheads="1"/>
          </p:cNvSpPr>
          <p:nvPr/>
        </p:nvSpPr>
        <p:spPr bwMode="auto">
          <a:xfrm>
            <a:off x="3436760" y="3702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7" name="Rectangle 122"/>
          <p:cNvSpPr>
            <a:spLocks noChangeArrowheads="1"/>
          </p:cNvSpPr>
          <p:nvPr/>
        </p:nvSpPr>
        <p:spPr bwMode="auto">
          <a:xfrm>
            <a:off x="36653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8" name="Rectangle 123"/>
          <p:cNvSpPr>
            <a:spLocks noChangeArrowheads="1"/>
          </p:cNvSpPr>
          <p:nvPr/>
        </p:nvSpPr>
        <p:spPr bwMode="auto">
          <a:xfrm>
            <a:off x="38939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9" name="Rectangle 124"/>
          <p:cNvSpPr>
            <a:spLocks noChangeArrowheads="1"/>
          </p:cNvSpPr>
          <p:nvPr/>
        </p:nvSpPr>
        <p:spPr bwMode="auto">
          <a:xfrm>
            <a:off x="41225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0" name="Rectangle 125"/>
          <p:cNvSpPr>
            <a:spLocks noChangeArrowheads="1"/>
          </p:cNvSpPr>
          <p:nvPr/>
        </p:nvSpPr>
        <p:spPr bwMode="auto">
          <a:xfrm>
            <a:off x="43511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1" name="Rectangle 126"/>
          <p:cNvSpPr>
            <a:spLocks noChangeArrowheads="1"/>
          </p:cNvSpPr>
          <p:nvPr/>
        </p:nvSpPr>
        <p:spPr bwMode="auto">
          <a:xfrm>
            <a:off x="45797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2" name="Rectangle 127"/>
          <p:cNvSpPr>
            <a:spLocks noChangeArrowheads="1"/>
          </p:cNvSpPr>
          <p:nvPr/>
        </p:nvSpPr>
        <p:spPr bwMode="auto">
          <a:xfrm>
            <a:off x="4808360" y="37026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3" name="Rectangle 128"/>
          <p:cNvSpPr>
            <a:spLocks noChangeArrowheads="1"/>
          </p:cNvSpPr>
          <p:nvPr/>
        </p:nvSpPr>
        <p:spPr bwMode="auto">
          <a:xfrm>
            <a:off x="50369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4" name="Rectangle 129"/>
          <p:cNvSpPr>
            <a:spLocks noChangeArrowheads="1"/>
          </p:cNvSpPr>
          <p:nvPr/>
        </p:nvSpPr>
        <p:spPr bwMode="auto">
          <a:xfrm>
            <a:off x="5265560" y="37026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5" name="Rectangle 130" descr="右上がり対角線 (太)"/>
          <p:cNvSpPr>
            <a:spLocks noChangeArrowheads="1"/>
          </p:cNvSpPr>
          <p:nvPr/>
        </p:nvSpPr>
        <p:spPr bwMode="auto">
          <a:xfrm>
            <a:off x="54941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6" name="Rectangle 131"/>
          <p:cNvSpPr>
            <a:spLocks noChangeArrowheads="1"/>
          </p:cNvSpPr>
          <p:nvPr/>
        </p:nvSpPr>
        <p:spPr bwMode="auto">
          <a:xfrm>
            <a:off x="57227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7" name="Rectangle 132"/>
          <p:cNvSpPr>
            <a:spLocks noChangeArrowheads="1"/>
          </p:cNvSpPr>
          <p:nvPr/>
        </p:nvSpPr>
        <p:spPr bwMode="auto">
          <a:xfrm>
            <a:off x="2065160" y="3474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8" name="Rectangle 133"/>
          <p:cNvSpPr>
            <a:spLocks noChangeArrowheads="1"/>
          </p:cNvSpPr>
          <p:nvPr/>
        </p:nvSpPr>
        <p:spPr bwMode="auto">
          <a:xfrm>
            <a:off x="2293760" y="3474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9" name="Rectangle 134"/>
          <p:cNvSpPr>
            <a:spLocks noChangeArrowheads="1"/>
          </p:cNvSpPr>
          <p:nvPr/>
        </p:nvSpPr>
        <p:spPr bwMode="auto">
          <a:xfrm>
            <a:off x="2522360" y="3474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0" name="Rectangle 135"/>
          <p:cNvSpPr>
            <a:spLocks noChangeArrowheads="1"/>
          </p:cNvSpPr>
          <p:nvPr/>
        </p:nvSpPr>
        <p:spPr bwMode="auto">
          <a:xfrm>
            <a:off x="2750960" y="3474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1" name="Rectangle 136"/>
          <p:cNvSpPr>
            <a:spLocks noChangeArrowheads="1"/>
          </p:cNvSpPr>
          <p:nvPr/>
        </p:nvSpPr>
        <p:spPr bwMode="auto">
          <a:xfrm>
            <a:off x="2979560" y="3474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2" name="Rectangle 137"/>
          <p:cNvSpPr>
            <a:spLocks noChangeArrowheads="1"/>
          </p:cNvSpPr>
          <p:nvPr/>
        </p:nvSpPr>
        <p:spPr bwMode="auto">
          <a:xfrm>
            <a:off x="3208160" y="3474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3" name="Rectangle 138"/>
          <p:cNvSpPr>
            <a:spLocks noChangeArrowheads="1"/>
          </p:cNvSpPr>
          <p:nvPr/>
        </p:nvSpPr>
        <p:spPr bwMode="auto">
          <a:xfrm>
            <a:off x="3436760" y="3474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4" name="Rectangle 139"/>
          <p:cNvSpPr>
            <a:spLocks noChangeArrowheads="1"/>
          </p:cNvSpPr>
          <p:nvPr/>
        </p:nvSpPr>
        <p:spPr bwMode="auto">
          <a:xfrm>
            <a:off x="36653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5" name="Rectangle 140"/>
          <p:cNvSpPr>
            <a:spLocks noChangeArrowheads="1"/>
          </p:cNvSpPr>
          <p:nvPr/>
        </p:nvSpPr>
        <p:spPr bwMode="auto">
          <a:xfrm>
            <a:off x="38939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6" name="Rectangle 141"/>
          <p:cNvSpPr>
            <a:spLocks noChangeArrowheads="1"/>
          </p:cNvSpPr>
          <p:nvPr/>
        </p:nvSpPr>
        <p:spPr bwMode="auto">
          <a:xfrm>
            <a:off x="41225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7" name="Rectangle 142"/>
          <p:cNvSpPr>
            <a:spLocks noChangeArrowheads="1"/>
          </p:cNvSpPr>
          <p:nvPr/>
        </p:nvSpPr>
        <p:spPr bwMode="auto">
          <a:xfrm>
            <a:off x="43511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8" name="Rectangle 143"/>
          <p:cNvSpPr>
            <a:spLocks noChangeArrowheads="1"/>
          </p:cNvSpPr>
          <p:nvPr/>
        </p:nvSpPr>
        <p:spPr bwMode="auto">
          <a:xfrm>
            <a:off x="45797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9" name="Rectangle 144"/>
          <p:cNvSpPr>
            <a:spLocks noChangeArrowheads="1"/>
          </p:cNvSpPr>
          <p:nvPr/>
        </p:nvSpPr>
        <p:spPr bwMode="auto">
          <a:xfrm>
            <a:off x="48083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0" name="Rectangle 145"/>
          <p:cNvSpPr>
            <a:spLocks noChangeArrowheads="1"/>
          </p:cNvSpPr>
          <p:nvPr/>
        </p:nvSpPr>
        <p:spPr bwMode="auto">
          <a:xfrm>
            <a:off x="50369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1" name="Rectangle 146"/>
          <p:cNvSpPr>
            <a:spLocks noChangeArrowheads="1"/>
          </p:cNvSpPr>
          <p:nvPr/>
        </p:nvSpPr>
        <p:spPr bwMode="auto">
          <a:xfrm>
            <a:off x="52655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2" name="Rectangle 147"/>
          <p:cNvSpPr>
            <a:spLocks noChangeArrowheads="1"/>
          </p:cNvSpPr>
          <p:nvPr/>
        </p:nvSpPr>
        <p:spPr bwMode="auto">
          <a:xfrm>
            <a:off x="54941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3" name="Rectangle 148"/>
          <p:cNvSpPr>
            <a:spLocks noChangeArrowheads="1"/>
          </p:cNvSpPr>
          <p:nvPr/>
        </p:nvSpPr>
        <p:spPr bwMode="auto">
          <a:xfrm>
            <a:off x="57227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4" name="Rectangle 149"/>
          <p:cNvSpPr>
            <a:spLocks noChangeArrowheads="1"/>
          </p:cNvSpPr>
          <p:nvPr/>
        </p:nvSpPr>
        <p:spPr bwMode="auto">
          <a:xfrm>
            <a:off x="2065160" y="3245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5" name="Rectangle 150"/>
          <p:cNvSpPr>
            <a:spLocks noChangeArrowheads="1"/>
          </p:cNvSpPr>
          <p:nvPr/>
        </p:nvSpPr>
        <p:spPr bwMode="auto">
          <a:xfrm>
            <a:off x="2293760" y="3245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6" name="Rectangle 151"/>
          <p:cNvSpPr>
            <a:spLocks noChangeArrowheads="1"/>
          </p:cNvSpPr>
          <p:nvPr/>
        </p:nvSpPr>
        <p:spPr bwMode="auto">
          <a:xfrm>
            <a:off x="2522360" y="3245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7" name="Rectangle 152"/>
          <p:cNvSpPr>
            <a:spLocks noChangeArrowheads="1"/>
          </p:cNvSpPr>
          <p:nvPr/>
        </p:nvSpPr>
        <p:spPr bwMode="auto">
          <a:xfrm>
            <a:off x="2750960" y="3245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8" name="Rectangle 153"/>
          <p:cNvSpPr>
            <a:spLocks noChangeArrowheads="1"/>
          </p:cNvSpPr>
          <p:nvPr/>
        </p:nvSpPr>
        <p:spPr bwMode="auto">
          <a:xfrm>
            <a:off x="2979560" y="3245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9" name="Rectangle 154"/>
          <p:cNvSpPr>
            <a:spLocks noChangeArrowheads="1"/>
          </p:cNvSpPr>
          <p:nvPr/>
        </p:nvSpPr>
        <p:spPr bwMode="auto">
          <a:xfrm>
            <a:off x="3208160" y="3245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0" name="Rectangle 155"/>
          <p:cNvSpPr>
            <a:spLocks noChangeArrowheads="1"/>
          </p:cNvSpPr>
          <p:nvPr/>
        </p:nvSpPr>
        <p:spPr bwMode="auto">
          <a:xfrm>
            <a:off x="3436760" y="3245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1" name="Rectangle 156"/>
          <p:cNvSpPr>
            <a:spLocks noChangeArrowheads="1"/>
          </p:cNvSpPr>
          <p:nvPr/>
        </p:nvSpPr>
        <p:spPr bwMode="auto">
          <a:xfrm>
            <a:off x="3665360" y="3245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2" name="Rectangle 157"/>
          <p:cNvSpPr>
            <a:spLocks noChangeArrowheads="1"/>
          </p:cNvSpPr>
          <p:nvPr/>
        </p:nvSpPr>
        <p:spPr bwMode="auto">
          <a:xfrm>
            <a:off x="3893960" y="3245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3" name="Rectangle 158"/>
          <p:cNvSpPr>
            <a:spLocks noChangeArrowheads="1"/>
          </p:cNvSpPr>
          <p:nvPr/>
        </p:nvSpPr>
        <p:spPr bwMode="auto">
          <a:xfrm>
            <a:off x="41225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4" name="Rectangle 159"/>
          <p:cNvSpPr>
            <a:spLocks noChangeArrowheads="1"/>
          </p:cNvSpPr>
          <p:nvPr/>
        </p:nvSpPr>
        <p:spPr bwMode="auto">
          <a:xfrm>
            <a:off x="43511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5" name="Rectangle 160"/>
          <p:cNvSpPr>
            <a:spLocks noChangeArrowheads="1"/>
          </p:cNvSpPr>
          <p:nvPr/>
        </p:nvSpPr>
        <p:spPr bwMode="auto">
          <a:xfrm>
            <a:off x="45797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6" name="Rectangle 161"/>
          <p:cNvSpPr>
            <a:spLocks noChangeArrowheads="1"/>
          </p:cNvSpPr>
          <p:nvPr/>
        </p:nvSpPr>
        <p:spPr bwMode="auto">
          <a:xfrm>
            <a:off x="48083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7" name="Rectangle 162"/>
          <p:cNvSpPr>
            <a:spLocks noChangeArrowheads="1"/>
          </p:cNvSpPr>
          <p:nvPr/>
        </p:nvSpPr>
        <p:spPr bwMode="auto">
          <a:xfrm>
            <a:off x="50369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8" name="Rectangle 163"/>
          <p:cNvSpPr>
            <a:spLocks noChangeArrowheads="1"/>
          </p:cNvSpPr>
          <p:nvPr/>
        </p:nvSpPr>
        <p:spPr bwMode="auto">
          <a:xfrm>
            <a:off x="52655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9" name="Rectangle 164"/>
          <p:cNvSpPr>
            <a:spLocks noChangeArrowheads="1"/>
          </p:cNvSpPr>
          <p:nvPr/>
        </p:nvSpPr>
        <p:spPr bwMode="auto">
          <a:xfrm>
            <a:off x="54941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0" name="Rectangle 165"/>
          <p:cNvSpPr>
            <a:spLocks noChangeArrowheads="1"/>
          </p:cNvSpPr>
          <p:nvPr/>
        </p:nvSpPr>
        <p:spPr bwMode="auto">
          <a:xfrm>
            <a:off x="57227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1" name="Rectangle 166"/>
          <p:cNvSpPr>
            <a:spLocks noChangeArrowheads="1"/>
          </p:cNvSpPr>
          <p:nvPr/>
        </p:nvSpPr>
        <p:spPr bwMode="auto">
          <a:xfrm>
            <a:off x="2750960" y="3016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2" name="Rectangle 167"/>
          <p:cNvSpPr>
            <a:spLocks noChangeArrowheads="1"/>
          </p:cNvSpPr>
          <p:nvPr/>
        </p:nvSpPr>
        <p:spPr bwMode="auto">
          <a:xfrm>
            <a:off x="2979560" y="3016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3" name="Rectangle 168"/>
          <p:cNvSpPr>
            <a:spLocks noChangeArrowheads="1"/>
          </p:cNvSpPr>
          <p:nvPr/>
        </p:nvSpPr>
        <p:spPr bwMode="auto">
          <a:xfrm>
            <a:off x="3208160" y="3016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4" name="Rectangle 169"/>
          <p:cNvSpPr>
            <a:spLocks noChangeArrowheads="1"/>
          </p:cNvSpPr>
          <p:nvPr/>
        </p:nvSpPr>
        <p:spPr bwMode="auto">
          <a:xfrm>
            <a:off x="3436760" y="3016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5" name="Rectangle 170"/>
          <p:cNvSpPr>
            <a:spLocks noChangeArrowheads="1"/>
          </p:cNvSpPr>
          <p:nvPr/>
        </p:nvSpPr>
        <p:spPr bwMode="auto">
          <a:xfrm>
            <a:off x="3665360" y="3016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6" name="Rectangle 171"/>
          <p:cNvSpPr>
            <a:spLocks noChangeArrowheads="1"/>
          </p:cNvSpPr>
          <p:nvPr/>
        </p:nvSpPr>
        <p:spPr bwMode="auto">
          <a:xfrm>
            <a:off x="3893960" y="3016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7" name="Rectangle 172"/>
          <p:cNvSpPr>
            <a:spLocks noChangeArrowheads="1"/>
          </p:cNvSpPr>
          <p:nvPr/>
        </p:nvSpPr>
        <p:spPr bwMode="auto">
          <a:xfrm>
            <a:off x="41225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8" name="Rectangle 173"/>
          <p:cNvSpPr>
            <a:spLocks noChangeArrowheads="1"/>
          </p:cNvSpPr>
          <p:nvPr/>
        </p:nvSpPr>
        <p:spPr bwMode="auto">
          <a:xfrm>
            <a:off x="43511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9" name="Rectangle 174"/>
          <p:cNvSpPr>
            <a:spLocks noChangeArrowheads="1"/>
          </p:cNvSpPr>
          <p:nvPr/>
        </p:nvSpPr>
        <p:spPr bwMode="auto">
          <a:xfrm>
            <a:off x="45797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0" name="Rectangle 175"/>
          <p:cNvSpPr>
            <a:spLocks noChangeArrowheads="1"/>
          </p:cNvSpPr>
          <p:nvPr/>
        </p:nvSpPr>
        <p:spPr bwMode="auto">
          <a:xfrm>
            <a:off x="48083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1" name="Rectangle 176"/>
          <p:cNvSpPr>
            <a:spLocks noChangeArrowheads="1"/>
          </p:cNvSpPr>
          <p:nvPr/>
        </p:nvSpPr>
        <p:spPr bwMode="auto">
          <a:xfrm>
            <a:off x="50369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2" name="Rectangle 177"/>
          <p:cNvSpPr>
            <a:spLocks noChangeArrowheads="1"/>
          </p:cNvSpPr>
          <p:nvPr/>
        </p:nvSpPr>
        <p:spPr bwMode="auto">
          <a:xfrm>
            <a:off x="52655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3" name="Rectangle 178"/>
          <p:cNvSpPr>
            <a:spLocks noChangeArrowheads="1"/>
          </p:cNvSpPr>
          <p:nvPr/>
        </p:nvSpPr>
        <p:spPr bwMode="auto">
          <a:xfrm>
            <a:off x="54941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4" name="Rectangle 179"/>
          <p:cNvSpPr>
            <a:spLocks noChangeArrowheads="1"/>
          </p:cNvSpPr>
          <p:nvPr/>
        </p:nvSpPr>
        <p:spPr bwMode="auto">
          <a:xfrm>
            <a:off x="57227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5" name="Rectangle 180"/>
          <p:cNvSpPr>
            <a:spLocks noChangeArrowheads="1"/>
          </p:cNvSpPr>
          <p:nvPr/>
        </p:nvSpPr>
        <p:spPr bwMode="auto">
          <a:xfrm>
            <a:off x="2750960" y="2788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6" name="Rectangle 181"/>
          <p:cNvSpPr>
            <a:spLocks noChangeArrowheads="1"/>
          </p:cNvSpPr>
          <p:nvPr/>
        </p:nvSpPr>
        <p:spPr bwMode="auto">
          <a:xfrm>
            <a:off x="2979560" y="2788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7" name="Rectangle 182"/>
          <p:cNvSpPr>
            <a:spLocks noChangeArrowheads="1"/>
          </p:cNvSpPr>
          <p:nvPr/>
        </p:nvSpPr>
        <p:spPr bwMode="auto">
          <a:xfrm>
            <a:off x="3208160" y="2788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8" name="Rectangle 183"/>
          <p:cNvSpPr>
            <a:spLocks noChangeArrowheads="1"/>
          </p:cNvSpPr>
          <p:nvPr/>
        </p:nvSpPr>
        <p:spPr bwMode="auto">
          <a:xfrm>
            <a:off x="3436760" y="2788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9" name="Rectangle 184"/>
          <p:cNvSpPr>
            <a:spLocks noChangeArrowheads="1"/>
          </p:cNvSpPr>
          <p:nvPr/>
        </p:nvSpPr>
        <p:spPr bwMode="auto">
          <a:xfrm>
            <a:off x="3665360" y="27882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0" name="Rectangle 185"/>
          <p:cNvSpPr>
            <a:spLocks noChangeArrowheads="1"/>
          </p:cNvSpPr>
          <p:nvPr/>
        </p:nvSpPr>
        <p:spPr bwMode="auto">
          <a:xfrm>
            <a:off x="3893960" y="2788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1" name="Rectangle 186"/>
          <p:cNvSpPr>
            <a:spLocks noChangeArrowheads="1"/>
          </p:cNvSpPr>
          <p:nvPr/>
        </p:nvSpPr>
        <p:spPr bwMode="auto">
          <a:xfrm>
            <a:off x="4122560" y="2788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2" name="Rectangle 187"/>
          <p:cNvSpPr>
            <a:spLocks noChangeArrowheads="1"/>
          </p:cNvSpPr>
          <p:nvPr/>
        </p:nvSpPr>
        <p:spPr bwMode="auto">
          <a:xfrm>
            <a:off x="4351160" y="2788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3" name="Rectangle 188"/>
          <p:cNvSpPr>
            <a:spLocks noChangeArrowheads="1"/>
          </p:cNvSpPr>
          <p:nvPr/>
        </p:nvSpPr>
        <p:spPr bwMode="auto">
          <a:xfrm>
            <a:off x="45797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4" name="Rectangle 189"/>
          <p:cNvSpPr>
            <a:spLocks noChangeArrowheads="1"/>
          </p:cNvSpPr>
          <p:nvPr/>
        </p:nvSpPr>
        <p:spPr bwMode="auto">
          <a:xfrm>
            <a:off x="4808360" y="27882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5" name="Rectangle 190"/>
          <p:cNvSpPr>
            <a:spLocks noChangeArrowheads="1"/>
          </p:cNvSpPr>
          <p:nvPr/>
        </p:nvSpPr>
        <p:spPr bwMode="auto">
          <a:xfrm>
            <a:off x="50369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6" name="Rectangle 191"/>
          <p:cNvSpPr>
            <a:spLocks noChangeArrowheads="1"/>
          </p:cNvSpPr>
          <p:nvPr/>
        </p:nvSpPr>
        <p:spPr bwMode="auto">
          <a:xfrm>
            <a:off x="52655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7" name="Rectangle 192"/>
          <p:cNvSpPr>
            <a:spLocks noChangeArrowheads="1"/>
          </p:cNvSpPr>
          <p:nvPr/>
        </p:nvSpPr>
        <p:spPr bwMode="auto">
          <a:xfrm>
            <a:off x="54941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8" name="Rectangle 193"/>
          <p:cNvSpPr>
            <a:spLocks noChangeArrowheads="1"/>
          </p:cNvSpPr>
          <p:nvPr/>
        </p:nvSpPr>
        <p:spPr bwMode="auto">
          <a:xfrm>
            <a:off x="57227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9" name="Rectangle 194"/>
          <p:cNvSpPr>
            <a:spLocks noChangeArrowheads="1"/>
          </p:cNvSpPr>
          <p:nvPr/>
        </p:nvSpPr>
        <p:spPr bwMode="auto">
          <a:xfrm>
            <a:off x="3436760" y="2559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0" name="Rectangle 195"/>
          <p:cNvSpPr>
            <a:spLocks noChangeArrowheads="1"/>
          </p:cNvSpPr>
          <p:nvPr/>
        </p:nvSpPr>
        <p:spPr bwMode="auto">
          <a:xfrm>
            <a:off x="3665360" y="2559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1" name="Rectangle 196"/>
          <p:cNvSpPr>
            <a:spLocks noChangeArrowheads="1"/>
          </p:cNvSpPr>
          <p:nvPr/>
        </p:nvSpPr>
        <p:spPr bwMode="auto">
          <a:xfrm>
            <a:off x="3893960" y="2559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2" name="Rectangle 197"/>
          <p:cNvSpPr>
            <a:spLocks noChangeArrowheads="1"/>
          </p:cNvSpPr>
          <p:nvPr/>
        </p:nvSpPr>
        <p:spPr bwMode="auto">
          <a:xfrm>
            <a:off x="4122560" y="25596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3" name="Rectangle 198"/>
          <p:cNvSpPr>
            <a:spLocks noChangeArrowheads="1"/>
          </p:cNvSpPr>
          <p:nvPr/>
        </p:nvSpPr>
        <p:spPr bwMode="auto">
          <a:xfrm>
            <a:off x="4351160" y="2559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4" name="Rectangle 199"/>
          <p:cNvSpPr>
            <a:spLocks noChangeArrowheads="1"/>
          </p:cNvSpPr>
          <p:nvPr/>
        </p:nvSpPr>
        <p:spPr bwMode="auto">
          <a:xfrm>
            <a:off x="45797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5" name="Rectangle 200"/>
          <p:cNvSpPr>
            <a:spLocks noChangeArrowheads="1"/>
          </p:cNvSpPr>
          <p:nvPr/>
        </p:nvSpPr>
        <p:spPr bwMode="auto">
          <a:xfrm>
            <a:off x="4808360" y="25596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6" name="Rectangle 201"/>
          <p:cNvSpPr>
            <a:spLocks noChangeArrowheads="1"/>
          </p:cNvSpPr>
          <p:nvPr/>
        </p:nvSpPr>
        <p:spPr bwMode="auto">
          <a:xfrm>
            <a:off x="50369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7" name="Rectangle 202"/>
          <p:cNvSpPr>
            <a:spLocks noChangeArrowheads="1"/>
          </p:cNvSpPr>
          <p:nvPr/>
        </p:nvSpPr>
        <p:spPr bwMode="auto">
          <a:xfrm>
            <a:off x="52655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8" name="Rectangle 203"/>
          <p:cNvSpPr>
            <a:spLocks noChangeArrowheads="1"/>
          </p:cNvSpPr>
          <p:nvPr/>
        </p:nvSpPr>
        <p:spPr bwMode="auto">
          <a:xfrm>
            <a:off x="54941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9" name="Rectangle 204"/>
          <p:cNvSpPr>
            <a:spLocks noChangeArrowheads="1"/>
          </p:cNvSpPr>
          <p:nvPr/>
        </p:nvSpPr>
        <p:spPr bwMode="auto">
          <a:xfrm>
            <a:off x="57227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0" name="Rectangle 205"/>
          <p:cNvSpPr>
            <a:spLocks noChangeArrowheads="1"/>
          </p:cNvSpPr>
          <p:nvPr/>
        </p:nvSpPr>
        <p:spPr bwMode="auto">
          <a:xfrm>
            <a:off x="3208160" y="2331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1" name="Rectangle 206"/>
          <p:cNvSpPr>
            <a:spLocks noChangeArrowheads="1"/>
          </p:cNvSpPr>
          <p:nvPr/>
        </p:nvSpPr>
        <p:spPr bwMode="auto">
          <a:xfrm>
            <a:off x="3436760" y="2331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2" name="Rectangle 207"/>
          <p:cNvSpPr>
            <a:spLocks noChangeArrowheads="1"/>
          </p:cNvSpPr>
          <p:nvPr/>
        </p:nvSpPr>
        <p:spPr bwMode="auto">
          <a:xfrm>
            <a:off x="3665360" y="2331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3" name="Rectangle 208"/>
          <p:cNvSpPr>
            <a:spLocks noChangeArrowheads="1"/>
          </p:cNvSpPr>
          <p:nvPr/>
        </p:nvSpPr>
        <p:spPr bwMode="auto">
          <a:xfrm>
            <a:off x="3893960" y="2331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4" name="Rectangle 209"/>
          <p:cNvSpPr>
            <a:spLocks noChangeArrowheads="1"/>
          </p:cNvSpPr>
          <p:nvPr/>
        </p:nvSpPr>
        <p:spPr bwMode="auto">
          <a:xfrm>
            <a:off x="4122560" y="2331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5" name="Rectangle 210"/>
          <p:cNvSpPr>
            <a:spLocks noChangeArrowheads="1"/>
          </p:cNvSpPr>
          <p:nvPr/>
        </p:nvSpPr>
        <p:spPr bwMode="auto">
          <a:xfrm>
            <a:off x="4351160" y="2331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6" name="Rectangle 211"/>
          <p:cNvSpPr>
            <a:spLocks noChangeArrowheads="1"/>
          </p:cNvSpPr>
          <p:nvPr/>
        </p:nvSpPr>
        <p:spPr bwMode="auto">
          <a:xfrm>
            <a:off x="4579760" y="23310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7" name="Rectangle 212"/>
          <p:cNvSpPr>
            <a:spLocks noChangeArrowheads="1"/>
          </p:cNvSpPr>
          <p:nvPr/>
        </p:nvSpPr>
        <p:spPr bwMode="auto">
          <a:xfrm>
            <a:off x="4808360" y="2331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8" name="Rectangle 213"/>
          <p:cNvSpPr>
            <a:spLocks noChangeArrowheads="1"/>
          </p:cNvSpPr>
          <p:nvPr/>
        </p:nvSpPr>
        <p:spPr bwMode="auto">
          <a:xfrm>
            <a:off x="50369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9" name="Rectangle 214"/>
          <p:cNvSpPr>
            <a:spLocks noChangeArrowheads="1"/>
          </p:cNvSpPr>
          <p:nvPr/>
        </p:nvSpPr>
        <p:spPr bwMode="auto">
          <a:xfrm>
            <a:off x="5265560" y="23310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0" name="Rectangle 215"/>
          <p:cNvSpPr>
            <a:spLocks noChangeArrowheads="1"/>
          </p:cNvSpPr>
          <p:nvPr/>
        </p:nvSpPr>
        <p:spPr bwMode="auto">
          <a:xfrm>
            <a:off x="54941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1" name="Rectangle 216"/>
          <p:cNvSpPr>
            <a:spLocks noChangeArrowheads="1"/>
          </p:cNvSpPr>
          <p:nvPr/>
        </p:nvSpPr>
        <p:spPr bwMode="auto">
          <a:xfrm>
            <a:off x="57227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2" name="Rectangle 217"/>
          <p:cNvSpPr>
            <a:spLocks noChangeArrowheads="1"/>
          </p:cNvSpPr>
          <p:nvPr/>
        </p:nvSpPr>
        <p:spPr bwMode="auto">
          <a:xfrm>
            <a:off x="3893960" y="2102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3" name="Rectangle 218"/>
          <p:cNvSpPr>
            <a:spLocks noChangeArrowheads="1"/>
          </p:cNvSpPr>
          <p:nvPr/>
        </p:nvSpPr>
        <p:spPr bwMode="auto">
          <a:xfrm>
            <a:off x="4122560" y="2102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4" name="Rectangle 219"/>
          <p:cNvSpPr>
            <a:spLocks noChangeArrowheads="1"/>
          </p:cNvSpPr>
          <p:nvPr/>
        </p:nvSpPr>
        <p:spPr bwMode="auto">
          <a:xfrm>
            <a:off x="4351160" y="2102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5" name="Rectangle 220"/>
          <p:cNvSpPr>
            <a:spLocks noChangeArrowheads="1"/>
          </p:cNvSpPr>
          <p:nvPr/>
        </p:nvSpPr>
        <p:spPr bwMode="auto">
          <a:xfrm>
            <a:off x="4579760" y="21024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6" name="Rectangle 221"/>
          <p:cNvSpPr>
            <a:spLocks noChangeArrowheads="1"/>
          </p:cNvSpPr>
          <p:nvPr/>
        </p:nvSpPr>
        <p:spPr bwMode="auto">
          <a:xfrm>
            <a:off x="4808360" y="2102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7" name="Rectangle 222"/>
          <p:cNvSpPr>
            <a:spLocks noChangeArrowheads="1"/>
          </p:cNvSpPr>
          <p:nvPr/>
        </p:nvSpPr>
        <p:spPr bwMode="auto">
          <a:xfrm>
            <a:off x="50369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8" name="Rectangle 223"/>
          <p:cNvSpPr>
            <a:spLocks noChangeArrowheads="1"/>
          </p:cNvSpPr>
          <p:nvPr/>
        </p:nvSpPr>
        <p:spPr bwMode="auto">
          <a:xfrm>
            <a:off x="5265560" y="21024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9" name="Rectangle 224"/>
          <p:cNvSpPr>
            <a:spLocks noChangeArrowheads="1"/>
          </p:cNvSpPr>
          <p:nvPr/>
        </p:nvSpPr>
        <p:spPr bwMode="auto">
          <a:xfrm>
            <a:off x="54941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0" name="Rectangle 225"/>
          <p:cNvSpPr>
            <a:spLocks noChangeArrowheads="1"/>
          </p:cNvSpPr>
          <p:nvPr/>
        </p:nvSpPr>
        <p:spPr bwMode="auto">
          <a:xfrm>
            <a:off x="57227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1" name="Rectangle 226"/>
          <p:cNvSpPr>
            <a:spLocks noChangeArrowheads="1"/>
          </p:cNvSpPr>
          <p:nvPr/>
        </p:nvSpPr>
        <p:spPr bwMode="auto">
          <a:xfrm>
            <a:off x="3665360" y="1873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2" name="Rectangle 227"/>
          <p:cNvSpPr>
            <a:spLocks noChangeArrowheads="1"/>
          </p:cNvSpPr>
          <p:nvPr/>
        </p:nvSpPr>
        <p:spPr bwMode="auto">
          <a:xfrm>
            <a:off x="3893960" y="1873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3" name="Rectangle 228"/>
          <p:cNvSpPr>
            <a:spLocks noChangeArrowheads="1"/>
          </p:cNvSpPr>
          <p:nvPr/>
        </p:nvSpPr>
        <p:spPr bwMode="auto">
          <a:xfrm>
            <a:off x="4122560" y="1873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4" name="Rectangle 229"/>
          <p:cNvSpPr>
            <a:spLocks noChangeArrowheads="1"/>
          </p:cNvSpPr>
          <p:nvPr/>
        </p:nvSpPr>
        <p:spPr bwMode="auto">
          <a:xfrm>
            <a:off x="4351160" y="1873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5" name="Rectangle 230"/>
          <p:cNvSpPr>
            <a:spLocks noChangeArrowheads="1"/>
          </p:cNvSpPr>
          <p:nvPr/>
        </p:nvSpPr>
        <p:spPr bwMode="auto">
          <a:xfrm>
            <a:off x="4579760" y="1873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6" name="Rectangle 231"/>
          <p:cNvSpPr>
            <a:spLocks noChangeArrowheads="1"/>
          </p:cNvSpPr>
          <p:nvPr/>
        </p:nvSpPr>
        <p:spPr bwMode="auto">
          <a:xfrm>
            <a:off x="4808360" y="1873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7" name="Rectangle 232"/>
          <p:cNvSpPr>
            <a:spLocks noChangeArrowheads="1"/>
          </p:cNvSpPr>
          <p:nvPr/>
        </p:nvSpPr>
        <p:spPr bwMode="auto">
          <a:xfrm>
            <a:off x="5036960" y="187384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8" name="Rectangle 233"/>
          <p:cNvSpPr>
            <a:spLocks noChangeArrowheads="1"/>
          </p:cNvSpPr>
          <p:nvPr/>
        </p:nvSpPr>
        <p:spPr bwMode="auto">
          <a:xfrm>
            <a:off x="5265560" y="1873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9" name="Rectangle 234"/>
          <p:cNvSpPr>
            <a:spLocks noChangeArrowheads="1"/>
          </p:cNvSpPr>
          <p:nvPr/>
        </p:nvSpPr>
        <p:spPr bwMode="auto">
          <a:xfrm>
            <a:off x="5494160" y="1873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0" name="Rectangle 235"/>
          <p:cNvSpPr>
            <a:spLocks noChangeArrowheads="1"/>
          </p:cNvSpPr>
          <p:nvPr/>
        </p:nvSpPr>
        <p:spPr bwMode="auto">
          <a:xfrm>
            <a:off x="5722760" y="1873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1" name="Rectangle 236" descr="右上がり対角線 (太)"/>
          <p:cNvSpPr>
            <a:spLocks noChangeArrowheads="1"/>
          </p:cNvSpPr>
          <p:nvPr/>
        </p:nvSpPr>
        <p:spPr bwMode="auto">
          <a:xfrm>
            <a:off x="59513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2" name="Rectangle 237"/>
          <p:cNvSpPr>
            <a:spLocks noChangeArrowheads="1"/>
          </p:cNvSpPr>
          <p:nvPr/>
        </p:nvSpPr>
        <p:spPr bwMode="auto">
          <a:xfrm>
            <a:off x="6179960" y="37026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3" name="Rectangle 238"/>
          <p:cNvSpPr>
            <a:spLocks noChangeArrowheads="1"/>
          </p:cNvSpPr>
          <p:nvPr/>
        </p:nvSpPr>
        <p:spPr bwMode="auto">
          <a:xfrm>
            <a:off x="59513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4" name="Rectangle 239"/>
          <p:cNvSpPr>
            <a:spLocks noChangeArrowheads="1"/>
          </p:cNvSpPr>
          <p:nvPr/>
        </p:nvSpPr>
        <p:spPr bwMode="auto">
          <a:xfrm>
            <a:off x="61799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5" name="Rectangle 240"/>
          <p:cNvSpPr>
            <a:spLocks noChangeArrowheads="1"/>
          </p:cNvSpPr>
          <p:nvPr/>
        </p:nvSpPr>
        <p:spPr bwMode="auto">
          <a:xfrm>
            <a:off x="59513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6" name="Rectangle 241"/>
          <p:cNvSpPr>
            <a:spLocks noChangeArrowheads="1"/>
          </p:cNvSpPr>
          <p:nvPr/>
        </p:nvSpPr>
        <p:spPr bwMode="auto">
          <a:xfrm>
            <a:off x="61799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7" name="Rectangle 242"/>
          <p:cNvSpPr>
            <a:spLocks noChangeArrowheads="1"/>
          </p:cNvSpPr>
          <p:nvPr/>
        </p:nvSpPr>
        <p:spPr bwMode="auto">
          <a:xfrm>
            <a:off x="59513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8" name="Rectangle 243"/>
          <p:cNvSpPr>
            <a:spLocks noChangeArrowheads="1"/>
          </p:cNvSpPr>
          <p:nvPr/>
        </p:nvSpPr>
        <p:spPr bwMode="auto">
          <a:xfrm>
            <a:off x="61799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9" name="Rectangle 244"/>
          <p:cNvSpPr>
            <a:spLocks noChangeArrowheads="1"/>
          </p:cNvSpPr>
          <p:nvPr/>
        </p:nvSpPr>
        <p:spPr bwMode="auto">
          <a:xfrm>
            <a:off x="59513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0" name="Rectangle 245"/>
          <p:cNvSpPr>
            <a:spLocks noChangeArrowheads="1"/>
          </p:cNvSpPr>
          <p:nvPr/>
        </p:nvSpPr>
        <p:spPr bwMode="auto">
          <a:xfrm>
            <a:off x="61799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1" name="Rectangle 246"/>
          <p:cNvSpPr>
            <a:spLocks noChangeArrowheads="1"/>
          </p:cNvSpPr>
          <p:nvPr/>
        </p:nvSpPr>
        <p:spPr bwMode="auto">
          <a:xfrm>
            <a:off x="59513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2" name="Rectangle 247"/>
          <p:cNvSpPr>
            <a:spLocks noChangeArrowheads="1"/>
          </p:cNvSpPr>
          <p:nvPr/>
        </p:nvSpPr>
        <p:spPr bwMode="auto">
          <a:xfrm>
            <a:off x="61799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3" name="Rectangle 248"/>
          <p:cNvSpPr>
            <a:spLocks noChangeArrowheads="1"/>
          </p:cNvSpPr>
          <p:nvPr/>
        </p:nvSpPr>
        <p:spPr bwMode="auto">
          <a:xfrm>
            <a:off x="59513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4" name="Rectangle 249"/>
          <p:cNvSpPr>
            <a:spLocks noChangeArrowheads="1"/>
          </p:cNvSpPr>
          <p:nvPr/>
        </p:nvSpPr>
        <p:spPr bwMode="auto">
          <a:xfrm>
            <a:off x="61799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5" name="Rectangle 250"/>
          <p:cNvSpPr>
            <a:spLocks noChangeArrowheads="1"/>
          </p:cNvSpPr>
          <p:nvPr/>
        </p:nvSpPr>
        <p:spPr bwMode="auto">
          <a:xfrm>
            <a:off x="59513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6" name="Rectangle 251"/>
          <p:cNvSpPr>
            <a:spLocks noChangeArrowheads="1"/>
          </p:cNvSpPr>
          <p:nvPr/>
        </p:nvSpPr>
        <p:spPr bwMode="auto">
          <a:xfrm>
            <a:off x="61799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7" name="Rectangle 252"/>
          <p:cNvSpPr>
            <a:spLocks noChangeArrowheads="1"/>
          </p:cNvSpPr>
          <p:nvPr/>
        </p:nvSpPr>
        <p:spPr bwMode="auto">
          <a:xfrm>
            <a:off x="59513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8" name="Rectangle 253"/>
          <p:cNvSpPr>
            <a:spLocks noChangeArrowheads="1"/>
          </p:cNvSpPr>
          <p:nvPr/>
        </p:nvSpPr>
        <p:spPr bwMode="auto">
          <a:xfrm>
            <a:off x="6179960" y="1873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9" name="Rectangle 254" descr="右上がり対角線 (太)"/>
          <p:cNvSpPr>
            <a:spLocks noChangeArrowheads="1"/>
          </p:cNvSpPr>
          <p:nvPr/>
        </p:nvSpPr>
        <p:spPr bwMode="auto">
          <a:xfrm>
            <a:off x="64085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0" name="Rectangle 255" descr="右上がり対角線 (太)"/>
          <p:cNvSpPr>
            <a:spLocks noChangeArrowheads="1"/>
          </p:cNvSpPr>
          <p:nvPr/>
        </p:nvSpPr>
        <p:spPr bwMode="auto">
          <a:xfrm>
            <a:off x="64085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1" name="Rectangle 256"/>
          <p:cNvSpPr>
            <a:spLocks noChangeArrowheads="1"/>
          </p:cNvSpPr>
          <p:nvPr/>
        </p:nvSpPr>
        <p:spPr bwMode="auto">
          <a:xfrm>
            <a:off x="64085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2" name="Rectangle 257"/>
          <p:cNvSpPr>
            <a:spLocks noChangeArrowheads="1"/>
          </p:cNvSpPr>
          <p:nvPr/>
        </p:nvSpPr>
        <p:spPr bwMode="auto">
          <a:xfrm>
            <a:off x="66371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3" name="Rectangle 258"/>
          <p:cNvSpPr>
            <a:spLocks noChangeArrowheads="1"/>
          </p:cNvSpPr>
          <p:nvPr/>
        </p:nvSpPr>
        <p:spPr bwMode="auto">
          <a:xfrm>
            <a:off x="64085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4" name="Rectangle 259"/>
          <p:cNvSpPr>
            <a:spLocks noChangeArrowheads="1"/>
          </p:cNvSpPr>
          <p:nvPr/>
        </p:nvSpPr>
        <p:spPr bwMode="auto">
          <a:xfrm>
            <a:off x="66371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5" name="Rectangle 260"/>
          <p:cNvSpPr>
            <a:spLocks noChangeArrowheads="1"/>
          </p:cNvSpPr>
          <p:nvPr/>
        </p:nvSpPr>
        <p:spPr bwMode="auto">
          <a:xfrm>
            <a:off x="64085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6" name="Rectangle 261"/>
          <p:cNvSpPr>
            <a:spLocks noChangeArrowheads="1"/>
          </p:cNvSpPr>
          <p:nvPr/>
        </p:nvSpPr>
        <p:spPr bwMode="auto">
          <a:xfrm>
            <a:off x="66371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7" name="Rectangle 262"/>
          <p:cNvSpPr>
            <a:spLocks noChangeArrowheads="1"/>
          </p:cNvSpPr>
          <p:nvPr/>
        </p:nvSpPr>
        <p:spPr bwMode="auto">
          <a:xfrm>
            <a:off x="64085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8" name="Rectangle 263"/>
          <p:cNvSpPr>
            <a:spLocks noChangeArrowheads="1"/>
          </p:cNvSpPr>
          <p:nvPr/>
        </p:nvSpPr>
        <p:spPr bwMode="auto">
          <a:xfrm>
            <a:off x="66371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9" name="Rectangle 264"/>
          <p:cNvSpPr>
            <a:spLocks noChangeArrowheads="1"/>
          </p:cNvSpPr>
          <p:nvPr/>
        </p:nvSpPr>
        <p:spPr bwMode="auto">
          <a:xfrm>
            <a:off x="64085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0" name="Rectangle 265"/>
          <p:cNvSpPr>
            <a:spLocks noChangeArrowheads="1"/>
          </p:cNvSpPr>
          <p:nvPr/>
        </p:nvSpPr>
        <p:spPr bwMode="auto">
          <a:xfrm>
            <a:off x="66371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1" name="Rectangle 266"/>
          <p:cNvSpPr>
            <a:spLocks noChangeArrowheads="1"/>
          </p:cNvSpPr>
          <p:nvPr/>
        </p:nvSpPr>
        <p:spPr bwMode="auto">
          <a:xfrm>
            <a:off x="64085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2" name="Rectangle 267"/>
          <p:cNvSpPr>
            <a:spLocks noChangeArrowheads="1"/>
          </p:cNvSpPr>
          <p:nvPr/>
        </p:nvSpPr>
        <p:spPr bwMode="auto">
          <a:xfrm>
            <a:off x="6637160" y="187384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3" name="Rectangle 268"/>
          <p:cNvSpPr>
            <a:spLocks noChangeArrowheads="1"/>
          </p:cNvSpPr>
          <p:nvPr/>
        </p:nvSpPr>
        <p:spPr bwMode="auto">
          <a:xfrm>
            <a:off x="68657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4" name="Rectangle 269"/>
          <p:cNvSpPr>
            <a:spLocks noChangeArrowheads="1"/>
          </p:cNvSpPr>
          <p:nvPr/>
        </p:nvSpPr>
        <p:spPr bwMode="auto">
          <a:xfrm>
            <a:off x="70943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5" name="Rectangle 270"/>
          <p:cNvSpPr>
            <a:spLocks noChangeArrowheads="1"/>
          </p:cNvSpPr>
          <p:nvPr/>
        </p:nvSpPr>
        <p:spPr bwMode="auto">
          <a:xfrm>
            <a:off x="68657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6" name="Rectangle 271"/>
          <p:cNvSpPr>
            <a:spLocks noChangeArrowheads="1"/>
          </p:cNvSpPr>
          <p:nvPr/>
        </p:nvSpPr>
        <p:spPr bwMode="auto">
          <a:xfrm>
            <a:off x="70943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7" name="Rectangle 272"/>
          <p:cNvSpPr>
            <a:spLocks noChangeArrowheads="1"/>
          </p:cNvSpPr>
          <p:nvPr/>
        </p:nvSpPr>
        <p:spPr bwMode="auto">
          <a:xfrm>
            <a:off x="68657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8" name="Rectangle 273"/>
          <p:cNvSpPr>
            <a:spLocks noChangeArrowheads="1"/>
          </p:cNvSpPr>
          <p:nvPr/>
        </p:nvSpPr>
        <p:spPr bwMode="auto">
          <a:xfrm>
            <a:off x="70943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9" name="Rectangle 274"/>
          <p:cNvSpPr>
            <a:spLocks noChangeArrowheads="1"/>
          </p:cNvSpPr>
          <p:nvPr/>
        </p:nvSpPr>
        <p:spPr bwMode="auto">
          <a:xfrm>
            <a:off x="68657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0" name="Rectangle 275"/>
          <p:cNvSpPr>
            <a:spLocks noChangeArrowheads="1"/>
          </p:cNvSpPr>
          <p:nvPr/>
        </p:nvSpPr>
        <p:spPr bwMode="auto">
          <a:xfrm>
            <a:off x="70943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1" name="Rectangle 276"/>
          <p:cNvSpPr>
            <a:spLocks noChangeArrowheads="1"/>
          </p:cNvSpPr>
          <p:nvPr/>
        </p:nvSpPr>
        <p:spPr bwMode="auto">
          <a:xfrm>
            <a:off x="6865760" y="21040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2" name="Rectangle 277"/>
          <p:cNvSpPr>
            <a:spLocks noChangeArrowheads="1"/>
          </p:cNvSpPr>
          <p:nvPr/>
        </p:nvSpPr>
        <p:spPr bwMode="auto">
          <a:xfrm>
            <a:off x="70943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3" name="Rectangle 278"/>
          <p:cNvSpPr>
            <a:spLocks noChangeArrowheads="1"/>
          </p:cNvSpPr>
          <p:nvPr/>
        </p:nvSpPr>
        <p:spPr bwMode="auto">
          <a:xfrm>
            <a:off x="68657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4" name="Rectangle 279"/>
          <p:cNvSpPr>
            <a:spLocks noChangeArrowheads="1"/>
          </p:cNvSpPr>
          <p:nvPr/>
        </p:nvSpPr>
        <p:spPr bwMode="auto">
          <a:xfrm>
            <a:off x="70943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5" name="Rectangle 280" descr="右上がり対角線 (太)"/>
          <p:cNvSpPr>
            <a:spLocks noChangeArrowheads="1"/>
          </p:cNvSpPr>
          <p:nvPr/>
        </p:nvSpPr>
        <p:spPr bwMode="auto">
          <a:xfrm>
            <a:off x="7322960" y="3016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6" name="Rectangle 281" descr="右上がり対角線 (太)"/>
          <p:cNvSpPr>
            <a:spLocks noChangeArrowheads="1"/>
          </p:cNvSpPr>
          <p:nvPr/>
        </p:nvSpPr>
        <p:spPr bwMode="auto">
          <a:xfrm>
            <a:off x="73229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7" name="Rectangle 282"/>
          <p:cNvSpPr>
            <a:spLocks noChangeArrowheads="1"/>
          </p:cNvSpPr>
          <p:nvPr/>
        </p:nvSpPr>
        <p:spPr bwMode="auto">
          <a:xfrm>
            <a:off x="7551560" y="2788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8" name="Rectangle 283"/>
          <p:cNvSpPr>
            <a:spLocks noChangeArrowheads="1"/>
          </p:cNvSpPr>
          <p:nvPr/>
        </p:nvSpPr>
        <p:spPr bwMode="auto">
          <a:xfrm>
            <a:off x="73229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9" name="Rectangle 284"/>
          <p:cNvSpPr>
            <a:spLocks noChangeArrowheads="1"/>
          </p:cNvSpPr>
          <p:nvPr/>
        </p:nvSpPr>
        <p:spPr bwMode="auto">
          <a:xfrm>
            <a:off x="75515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0" name="Rectangle 285"/>
          <p:cNvSpPr>
            <a:spLocks noChangeArrowheads="1"/>
          </p:cNvSpPr>
          <p:nvPr/>
        </p:nvSpPr>
        <p:spPr bwMode="auto">
          <a:xfrm>
            <a:off x="73229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1" name="Rectangle 286"/>
          <p:cNvSpPr>
            <a:spLocks noChangeArrowheads="1"/>
          </p:cNvSpPr>
          <p:nvPr/>
        </p:nvSpPr>
        <p:spPr bwMode="auto">
          <a:xfrm>
            <a:off x="75515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2" name="Rectangle 287"/>
          <p:cNvSpPr>
            <a:spLocks noChangeArrowheads="1"/>
          </p:cNvSpPr>
          <p:nvPr/>
        </p:nvSpPr>
        <p:spPr bwMode="auto">
          <a:xfrm>
            <a:off x="73229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3" name="Rectangle 288"/>
          <p:cNvSpPr>
            <a:spLocks noChangeArrowheads="1"/>
          </p:cNvSpPr>
          <p:nvPr/>
        </p:nvSpPr>
        <p:spPr bwMode="auto">
          <a:xfrm>
            <a:off x="75515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4" name="Rectangle 289"/>
          <p:cNvSpPr>
            <a:spLocks noChangeArrowheads="1"/>
          </p:cNvSpPr>
          <p:nvPr/>
        </p:nvSpPr>
        <p:spPr bwMode="auto">
          <a:xfrm>
            <a:off x="73229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5" name="Rectangle 290"/>
          <p:cNvSpPr>
            <a:spLocks noChangeArrowheads="1"/>
          </p:cNvSpPr>
          <p:nvPr/>
        </p:nvSpPr>
        <p:spPr bwMode="auto">
          <a:xfrm>
            <a:off x="75515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6" name="Rectangle 291"/>
          <p:cNvSpPr>
            <a:spLocks noChangeArrowheads="1"/>
          </p:cNvSpPr>
          <p:nvPr/>
        </p:nvSpPr>
        <p:spPr bwMode="auto">
          <a:xfrm>
            <a:off x="7780160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7" name="Rectangle 292"/>
          <p:cNvSpPr>
            <a:spLocks noChangeArrowheads="1"/>
          </p:cNvSpPr>
          <p:nvPr/>
        </p:nvSpPr>
        <p:spPr bwMode="auto">
          <a:xfrm>
            <a:off x="7780160" y="2102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8" name="Rectangle 293"/>
          <p:cNvSpPr>
            <a:spLocks noChangeArrowheads="1"/>
          </p:cNvSpPr>
          <p:nvPr/>
        </p:nvSpPr>
        <p:spPr bwMode="auto">
          <a:xfrm>
            <a:off x="7780160" y="1873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9" name="Rectangle 294" descr="右上がり対角線 (太)"/>
          <p:cNvSpPr>
            <a:spLocks noChangeArrowheads="1"/>
          </p:cNvSpPr>
          <p:nvPr/>
        </p:nvSpPr>
        <p:spPr bwMode="auto">
          <a:xfrm>
            <a:off x="3893960" y="5074245"/>
            <a:ext cx="228600" cy="2286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60" name="Line 295"/>
          <p:cNvSpPr>
            <a:spLocks noChangeShapeType="1"/>
          </p:cNvSpPr>
          <p:nvPr/>
        </p:nvSpPr>
        <p:spPr bwMode="auto">
          <a:xfrm>
            <a:off x="2065160" y="3093045"/>
            <a:ext cx="11113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1" name="Line 296"/>
          <p:cNvSpPr>
            <a:spLocks noChangeShapeType="1"/>
          </p:cNvSpPr>
          <p:nvPr/>
        </p:nvSpPr>
        <p:spPr bwMode="auto">
          <a:xfrm>
            <a:off x="2293760" y="3093045"/>
            <a:ext cx="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2" name="Line 297"/>
          <p:cNvSpPr>
            <a:spLocks noChangeShapeType="1"/>
          </p:cNvSpPr>
          <p:nvPr/>
        </p:nvSpPr>
        <p:spPr bwMode="auto">
          <a:xfrm>
            <a:off x="1226960" y="4617045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3" name="Line 298"/>
          <p:cNvSpPr>
            <a:spLocks noChangeShapeType="1"/>
          </p:cNvSpPr>
          <p:nvPr/>
        </p:nvSpPr>
        <p:spPr bwMode="auto">
          <a:xfrm>
            <a:off x="1226960" y="484564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4" name="Line 299"/>
          <p:cNvSpPr>
            <a:spLocks noChangeShapeType="1"/>
          </p:cNvSpPr>
          <p:nvPr/>
        </p:nvSpPr>
        <p:spPr bwMode="auto">
          <a:xfrm>
            <a:off x="922160" y="4917504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5" name="Line 300"/>
          <p:cNvSpPr>
            <a:spLocks noChangeShapeType="1"/>
          </p:cNvSpPr>
          <p:nvPr/>
        </p:nvSpPr>
        <p:spPr bwMode="auto">
          <a:xfrm>
            <a:off x="693560" y="591244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6" name="Line 301"/>
          <p:cNvSpPr>
            <a:spLocks noChangeShapeType="1"/>
          </p:cNvSpPr>
          <p:nvPr/>
        </p:nvSpPr>
        <p:spPr bwMode="auto">
          <a:xfrm>
            <a:off x="388760" y="598864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7" name="Line 302"/>
          <p:cNvSpPr>
            <a:spLocks noChangeShapeType="1"/>
          </p:cNvSpPr>
          <p:nvPr/>
        </p:nvSpPr>
        <p:spPr bwMode="auto">
          <a:xfrm>
            <a:off x="388760" y="621724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8" name="Line 303"/>
          <p:cNvSpPr>
            <a:spLocks noChangeShapeType="1"/>
          </p:cNvSpPr>
          <p:nvPr/>
        </p:nvSpPr>
        <p:spPr bwMode="auto">
          <a:xfrm flipH="1">
            <a:off x="4808360" y="1757958"/>
            <a:ext cx="0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9" name="Line 304"/>
          <p:cNvSpPr>
            <a:spLocks noChangeShapeType="1"/>
          </p:cNvSpPr>
          <p:nvPr/>
        </p:nvSpPr>
        <p:spPr bwMode="auto">
          <a:xfrm flipH="1">
            <a:off x="5022673" y="1757958"/>
            <a:ext cx="14287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70" name="Line 305"/>
          <p:cNvSpPr>
            <a:spLocks noChangeShapeType="1"/>
          </p:cNvSpPr>
          <p:nvPr/>
        </p:nvSpPr>
        <p:spPr bwMode="auto">
          <a:xfrm>
            <a:off x="6637160" y="1700808"/>
            <a:ext cx="11113" cy="156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71" name="Text Box 306"/>
          <p:cNvSpPr txBox="1">
            <a:spLocks noChangeArrowheads="1"/>
          </p:cNvSpPr>
          <p:nvPr/>
        </p:nvSpPr>
        <p:spPr bwMode="auto">
          <a:xfrm>
            <a:off x="-68440" y="614104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H</a:t>
            </a:r>
          </a:p>
        </p:txBody>
      </p:sp>
      <p:sp>
        <p:nvSpPr>
          <p:cNvPr id="11572" name="Text Box 307"/>
          <p:cNvSpPr txBox="1">
            <a:spLocks noChangeArrowheads="1"/>
          </p:cNvSpPr>
          <p:nvPr/>
        </p:nvSpPr>
        <p:spPr bwMode="auto">
          <a:xfrm>
            <a:off x="83960" y="591244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He</a:t>
            </a:r>
          </a:p>
        </p:txBody>
      </p:sp>
      <p:sp>
        <p:nvSpPr>
          <p:cNvPr id="11573" name="Text Box 308"/>
          <p:cNvSpPr txBox="1">
            <a:spLocks noChangeArrowheads="1"/>
          </p:cNvSpPr>
          <p:nvPr/>
        </p:nvSpPr>
        <p:spPr bwMode="auto">
          <a:xfrm>
            <a:off x="617360" y="568384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</a:t>
            </a:r>
          </a:p>
        </p:txBody>
      </p:sp>
      <p:sp>
        <p:nvSpPr>
          <p:cNvPr id="11574" name="Text Box 309"/>
          <p:cNvSpPr txBox="1">
            <a:spLocks noChangeArrowheads="1"/>
          </p:cNvSpPr>
          <p:nvPr/>
        </p:nvSpPr>
        <p:spPr bwMode="auto">
          <a:xfrm>
            <a:off x="541160" y="545524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Be</a:t>
            </a:r>
          </a:p>
        </p:txBody>
      </p:sp>
      <p:sp>
        <p:nvSpPr>
          <p:cNvPr id="11575" name="Text Box 310"/>
          <p:cNvSpPr txBox="1">
            <a:spLocks noChangeArrowheads="1"/>
          </p:cNvSpPr>
          <p:nvPr/>
        </p:nvSpPr>
        <p:spPr bwMode="auto">
          <a:xfrm>
            <a:off x="617360" y="522664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</a:p>
        </p:txBody>
      </p:sp>
      <p:sp>
        <p:nvSpPr>
          <p:cNvPr id="11576" name="Text Box 311"/>
          <p:cNvSpPr txBox="1">
            <a:spLocks noChangeArrowheads="1"/>
          </p:cNvSpPr>
          <p:nvPr/>
        </p:nvSpPr>
        <p:spPr bwMode="auto">
          <a:xfrm>
            <a:off x="617360" y="499804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</a:t>
            </a:r>
          </a:p>
        </p:txBody>
      </p:sp>
      <p:sp>
        <p:nvSpPr>
          <p:cNvPr id="11577" name="Text Box 312"/>
          <p:cNvSpPr txBox="1">
            <a:spLocks noChangeArrowheads="1"/>
          </p:cNvSpPr>
          <p:nvPr/>
        </p:nvSpPr>
        <p:spPr bwMode="auto">
          <a:xfrm>
            <a:off x="1074560" y="476944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</a:t>
            </a:r>
          </a:p>
        </p:txBody>
      </p:sp>
      <p:sp>
        <p:nvSpPr>
          <p:cNvPr id="11578" name="Text Box 313"/>
          <p:cNvSpPr txBox="1">
            <a:spLocks noChangeArrowheads="1"/>
          </p:cNvSpPr>
          <p:nvPr/>
        </p:nvSpPr>
        <p:spPr bwMode="auto">
          <a:xfrm>
            <a:off x="1074560" y="454084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O</a:t>
            </a:r>
          </a:p>
        </p:txBody>
      </p:sp>
      <p:sp>
        <p:nvSpPr>
          <p:cNvPr id="11579" name="Text Box 314"/>
          <p:cNvSpPr txBox="1">
            <a:spLocks noChangeArrowheads="1"/>
          </p:cNvSpPr>
          <p:nvPr/>
        </p:nvSpPr>
        <p:spPr bwMode="auto">
          <a:xfrm>
            <a:off x="1760360" y="431224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</a:t>
            </a:r>
          </a:p>
        </p:txBody>
      </p:sp>
      <p:sp>
        <p:nvSpPr>
          <p:cNvPr id="11580" name="Text Box 315"/>
          <p:cNvSpPr txBox="1">
            <a:spLocks noChangeArrowheads="1"/>
          </p:cNvSpPr>
          <p:nvPr/>
        </p:nvSpPr>
        <p:spPr bwMode="auto">
          <a:xfrm>
            <a:off x="1379360" y="408364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Ne</a:t>
            </a:r>
          </a:p>
        </p:txBody>
      </p:sp>
      <p:sp>
        <p:nvSpPr>
          <p:cNvPr id="11581" name="Text Box 316"/>
          <p:cNvSpPr txBox="1">
            <a:spLocks noChangeArrowheads="1"/>
          </p:cNvSpPr>
          <p:nvPr/>
        </p:nvSpPr>
        <p:spPr bwMode="auto">
          <a:xfrm>
            <a:off x="1607960" y="385504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Na</a:t>
            </a:r>
          </a:p>
        </p:txBody>
      </p:sp>
      <p:sp>
        <p:nvSpPr>
          <p:cNvPr id="11582" name="Text Box 317"/>
          <p:cNvSpPr txBox="1">
            <a:spLocks noChangeArrowheads="1"/>
          </p:cNvSpPr>
          <p:nvPr/>
        </p:nvSpPr>
        <p:spPr bwMode="auto">
          <a:xfrm>
            <a:off x="1607960" y="362644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Mg</a:t>
            </a:r>
          </a:p>
        </p:txBody>
      </p:sp>
      <p:sp>
        <p:nvSpPr>
          <p:cNvPr id="11583" name="Text Box 318"/>
          <p:cNvSpPr txBox="1">
            <a:spLocks noChangeArrowheads="1"/>
          </p:cNvSpPr>
          <p:nvPr/>
        </p:nvSpPr>
        <p:spPr bwMode="auto">
          <a:xfrm>
            <a:off x="1739371" y="3399784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Al</a:t>
            </a:r>
          </a:p>
        </p:txBody>
      </p:sp>
      <p:sp>
        <p:nvSpPr>
          <p:cNvPr id="11584" name="Text Box 319"/>
          <p:cNvSpPr txBox="1">
            <a:spLocks noChangeArrowheads="1"/>
          </p:cNvSpPr>
          <p:nvPr/>
        </p:nvSpPr>
        <p:spPr bwMode="auto">
          <a:xfrm>
            <a:off x="1739371" y="3171184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Si</a:t>
            </a:r>
          </a:p>
        </p:txBody>
      </p:sp>
      <p:sp>
        <p:nvSpPr>
          <p:cNvPr id="11585" name="Text Box 320"/>
          <p:cNvSpPr txBox="1">
            <a:spLocks noChangeArrowheads="1"/>
          </p:cNvSpPr>
          <p:nvPr/>
        </p:nvSpPr>
        <p:spPr bwMode="auto">
          <a:xfrm>
            <a:off x="2446160" y="294064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</a:t>
            </a:r>
          </a:p>
        </p:txBody>
      </p:sp>
      <p:sp>
        <p:nvSpPr>
          <p:cNvPr id="11586" name="Text Box 321"/>
          <p:cNvSpPr txBox="1">
            <a:spLocks noChangeArrowheads="1"/>
          </p:cNvSpPr>
          <p:nvPr/>
        </p:nvSpPr>
        <p:spPr bwMode="auto">
          <a:xfrm>
            <a:off x="2446160" y="271204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</a:t>
            </a:r>
          </a:p>
        </p:txBody>
      </p:sp>
      <p:sp>
        <p:nvSpPr>
          <p:cNvPr id="11587" name="Text Box 322"/>
          <p:cNvSpPr txBox="1">
            <a:spLocks noChangeArrowheads="1"/>
          </p:cNvSpPr>
          <p:nvPr/>
        </p:nvSpPr>
        <p:spPr bwMode="auto">
          <a:xfrm>
            <a:off x="3131960" y="2483445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Cl</a:t>
            </a:r>
          </a:p>
        </p:txBody>
      </p:sp>
      <p:sp>
        <p:nvSpPr>
          <p:cNvPr id="11588" name="Text Box 323"/>
          <p:cNvSpPr txBox="1">
            <a:spLocks noChangeArrowheads="1"/>
          </p:cNvSpPr>
          <p:nvPr/>
        </p:nvSpPr>
        <p:spPr bwMode="auto">
          <a:xfrm>
            <a:off x="2827160" y="225484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Ar</a:t>
            </a:r>
          </a:p>
        </p:txBody>
      </p:sp>
      <p:sp>
        <p:nvSpPr>
          <p:cNvPr id="11589" name="Text Box 324"/>
          <p:cNvSpPr txBox="1">
            <a:spLocks noChangeArrowheads="1"/>
          </p:cNvSpPr>
          <p:nvPr/>
        </p:nvSpPr>
        <p:spPr bwMode="auto">
          <a:xfrm>
            <a:off x="3512960" y="202624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K</a:t>
            </a:r>
          </a:p>
        </p:txBody>
      </p:sp>
      <p:sp>
        <p:nvSpPr>
          <p:cNvPr id="11591" name="Rectangle 327" descr="ざらざら"/>
          <p:cNvSpPr>
            <a:spLocks noChangeArrowheads="1"/>
          </p:cNvSpPr>
          <p:nvPr/>
        </p:nvSpPr>
        <p:spPr bwMode="auto">
          <a:xfrm>
            <a:off x="5265560" y="4388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4" name="Rectangle 334" descr="右上がり対角線 (太)"/>
          <p:cNvSpPr>
            <a:spLocks noChangeArrowheads="1"/>
          </p:cNvSpPr>
          <p:nvPr/>
        </p:nvSpPr>
        <p:spPr bwMode="auto">
          <a:xfrm>
            <a:off x="57227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5" name="Rectangle 335" descr="右上がり対角線 (太)"/>
          <p:cNvSpPr>
            <a:spLocks noChangeArrowheads="1"/>
          </p:cNvSpPr>
          <p:nvPr/>
        </p:nvSpPr>
        <p:spPr bwMode="auto">
          <a:xfrm>
            <a:off x="6179960" y="3931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6" name="Rectangle 336" descr="右上がり対角線 (太)"/>
          <p:cNvSpPr>
            <a:spLocks noChangeArrowheads="1"/>
          </p:cNvSpPr>
          <p:nvPr/>
        </p:nvSpPr>
        <p:spPr bwMode="auto">
          <a:xfrm>
            <a:off x="6865760" y="32454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8" name="Rectangle 409" descr="右上がり対角線 (太)"/>
          <p:cNvSpPr>
            <a:spLocks noChangeArrowheads="1"/>
          </p:cNvSpPr>
          <p:nvPr/>
        </p:nvSpPr>
        <p:spPr bwMode="auto">
          <a:xfrm>
            <a:off x="6865760" y="3474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9" name="Rectangle 410"/>
          <p:cNvSpPr>
            <a:spLocks noChangeArrowheads="1"/>
          </p:cNvSpPr>
          <p:nvPr/>
        </p:nvSpPr>
        <p:spPr bwMode="auto">
          <a:xfrm>
            <a:off x="7094360" y="34740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0" name="Rectangle 411"/>
          <p:cNvSpPr>
            <a:spLocks noChangeArrowheads="1"/>
          </p:cNvSpPr>
          <p:nvPr/>
        </p:nvSpPr>
        <p:spPr bwMode="auto">
          <a:xfrm>
            <a:off x="7094360" y="324544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1" name="Rectangle 412"/>
          <p:cNvSpPr>
            <a:spLocks noChangeArrowheads="1"/>
          </p:cNvSpPr>
          <p:nvPr/>
        </p:nvSpPr>
        <p:spPr bwMode="auto">
          <a:xfrm>
            <a:off x="8010348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2" name="Rectangle 413"/>
          <p:cNvSpPr>
            <a:spLocks noChangeArrowheads="1"/>
          </p:cNvSpPr>
          <p:nvPr/>
        </p:nvSpPr>
        <p:spPr bwMode="auto">
          <a:xfrm>
            <a:off x="8011935" y="1878608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3" name="Rectangle 414"/>
          <p:cNvSpPr>
            <a:spLocks noChangeArrowheads="1"/>
          </p:cNvSpPr>
          <p:nvPr/>
        </p:nvSpPr>
        <p:spPr bwMode="auto">
          <a:xfrm>
            <a:off x="8238948" y="187702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4" name="Rectangle 415"/>
          <p:cNvSpPr>
            <a:spLocks noChangeArrowheads="1"/>
          </p:cNvSpPr>
          <p:nvPr/>
        </p:nvSpPr>
        <p:spPr bwMode="auto">
          <a:xfrm>
            <a:off x="8465960" y="18754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5" name="Line 418"/>
          <p:cNvSpPr>
            <a:spLocks noChangeShapeType="1"/>
          </p:cNvSpPr>
          <p:nvPr/>
        </p:nvSpPr>
        <p:spPr bwMode="auto">
          <a:xfrm>
            <a:off x="6865760" y="1700808"/>
            <a:ext cx="0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12" name="Text Box 357"/>
          <p:cNvSpPr txBox="1">
            <a:spLocks noChangeArrowheads="1"/>
          </p:cNvSpPr>
          <p:nvPr/>
        </p:nvSpPr>
        <p:spPr bwMode="auto">
          <a:xfrm>
            <a:off x="4204080" y="5128793"/>
            <a:ext cx="751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22</a:t>
            </a:r>
            <a:r>
              <a:rPr lang="en-US" altLang="ja-JP" sz="2000" b="1" dirty="0"/>
              <a:t>C</a:t>
            </a:r>
            <a:endParaRPr lang="en-US" altLang="ja-JP" sz="1800" dirty="0"/>
          </a:p>
        </p:txBody>
      </p:sp>
      <p:sp>
        <p:nvSpPr>
          <p:cNvPr id="11616" name="テキスト ボックス 1"/>
          <p:cNvSpPr txBox="1">
            <a:spLocks noChangeArrowheads="1"/>
          </p:cNvSpPr>
          <p:nvPr/>
        </p:nvSpPr>
        <p:spPr bwMode="auto">
          <a:xfrm>
            <a:off x="179999" y="213874"/>
            <a:ext cx="5085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u="sng" dirty="0">
                <a:solidFill>
                  <a:srgbClr val="6600FF"/>
                </a:solidFill>
              </a:rPr>
              <a:t>Where is the neutron drip line?</a:t>
            </a:r>
            <a:endParaRPr lang="ja-JP" altLang="en-US" sz="2800" u="sng" dirty="0">
              <a:solidFill>
                <a:srgbClr val="6600FF"/>
              </a:solidFill>
            </a:endParaRPr>
          </a:p>
        </p:txBody>
      </p:sp>
      <p:sp>
        <p:nvSpPr>
          <p:cNvPr id="11621" name="Text Box 324"/>
          <p:cNvSpPr txBox="1">
            <a:spLocks noChangeArrowheads="1"/>
          </p:cNvSpPr>
          <p:nvPr/>
        </p:nvSpPr>
        <p:spPr bwMode="auto">
          <a:xfrm>
            <a:off x="3220860" y="180558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</a:t>
            </a:r>
          </a:p>
        </p:txBody>
      </p:sp>
      <p:sp>
        <p:nvSpPr>
          <p:cNvPr id="11623" name="Rectangle 32"/>
          <p:cNvSpPr>
            <a:spLocks noChangeArrowheads="1"/>
          </p:cNvSpPr>
          <p:nvPr/>
        </p:nvSpPr>
        <p:spPr bwMode="auto">
          <a:xfrm>
            <a:off x="3887610" y="50742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5" name="Rectangle 44"/>
          <p:cNvSpPr>
            <a:spLocks noChangeArrowheads="1"/>
          </p:cNvSpPr>
          <p:nvPr/>
        </p:nvSpPr>
        <p:spPr bwMode="auto">
          <a:xfrm>
            <a:off x="5951360" y="3702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32" name="Line 356"/>
          <p:cNvSpPr>
            <a:spLocks noChangeShapeType="1"/>
          </p:cNvSpPr>
          <p:nvPr/>
        </p:nvSpPr>
        <p:spPr bwMode="auto">
          <a:xfrm flipH="1" flipV="1">
            <a:off x="4000322" y="4729112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34" name="Text Box 357"/>
          <p:cNvSpPr txBox="1">
            <a:spLocks noChangeArrowheads="1"/>
          </p:cNvSpPr>
          <p:nvPr/>
        </p:nvSpPr>
        <p:spPr bwMode="auto">
          <a:xfrm>
            <a:off x="4402184" y="4892103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24</a:t>
            </a:r>
            <a:r>
              <a:rPr lang="en-US" altLang="ja-JP" sz="2000" b="1" dirty="0"/>
              <a:t>O</a:t>
            </a:r>
            <a:endParaRPr lang="en-US" altLang="ja-JP" sz="1800" dirty="0"/>
          </a:p>
        </p:txBody>
      </p:sp>
      <p:sp>
        <p:nvSpPr>
          <p:cNvPr id="11642" name="Line 356"/>
          <p:cNvSpPr>
            <a:spLocks noChangeShapeType="1"/>
          </p:cNvSpPr>
          <p:nvPr/>
        </p:nvSpPr>
        <p:spPr bwMode="auto">
          <a:xfrm flipH="1" flipV="1">
            <a:off x="3993807" y="5202186"/>
            <a:ext cx="282058" cy="28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44" name="Rectangle 412"/>
          <p:cNvSpPr>
            <a:spLocks noChangeArrowheads="1"/>
          </p:cNvSpPr>
          <p:nvPr/>
        </p:nvSpPr>
        <p:spPr bwMode="auto">
          <a:xfrm>
            <a:off x="7780160" y="25596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5" name="Rectangle 412"/>
          <p:cNvSpPr>
            <a:spLocks noChangeArrowheads="1"/>
          </p:cNvSpPr>
          <p:nvPr/>
        </p:nvSpPr>
        <p:spPr bwMode="auto">
          <a:xfrm>
            <a:off x="8010348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6" name="Rectangle 412"/>
          <p:cNvSpPr>
            <a:spLocks noChangeArrowheads="1"/>
          </p:cNvSpPr>
          <p:nvPr/>
        </p:nvSpPr>
        <p:spPr bwMode="auto">
          <a:xfrm>
            <a:off x="8234185" y="23310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7" name="Rectangle 412"/>
          <p:cNvSpPr>
            <a:spLocks noChangeArrowheads="1"/>
          </p:cNvSpPr>
          <p:nvPr/>
        </p:nvSpPr>
        <p:spPr bwMode="auto">
          <a:xfrm>
            <a:off x="8465960" y="21040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8" name="Rectangle 412"/>
          <p:cNvSpPr>
            <a:spLocks noChangeArrowheads="1"/>
          </p:cNvSpPr>
          <p:nvPr/>
        </p:nvSpPr>
        <p:spPr bwMode="auto">
          <a:xfrm>
            <a:off x="8694560" y="21040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9" name="Rectangle 412"/>
          <p:cNvSpPr>
            <a:spLocks noChangeArrowheads="1"/>
          </p:cNvSpPr>
          <p:nvPr/>
        </p:nvSpPr>
        <p:spPr bwMode="auto">
          <a:xfrm>
            <a:off x="8694560" y="187543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0" name="Rectangle 412"/>
          <p:cNvSpPr>
            <a:spLocks noChangeArrowheads="1"/>
          </p:cNvSpPr>
          <p:nvPr/>
        </p:nvSpPr>
        <p:spPr bwMode="auto">
          <a:xfrm>
            <a:off x="8923160" y="186908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1" name="Line 417"/>
          <p:cNvSpPr>
            <a:spLocks noChangeShapeType="1"/>
          </p:cNvSpPr>
          <p:nvPr/>
        </p:nvSpPr>
        <p:spPr bwMode="auto">
          <a:xfrm>
            <a:off x="3589160" y="2102445"/>
            <a:ext cx="5665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2" name="Line 416"/>
          <p:cNvSpPr>
            <a:spLocks noChangeShapeType="1"/>
          </p:cNvSpPr>
          <p:nvPr/>
        </p:nvSpPr>
        <p:spPr bwMode="auto">
          <a:xfrm>
            <a:off x="3589160" y="1867495"/>
            <a:ext cx="566578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7" name="Text Box 332"/>
          <p:cNvSpPr txBox="1">
            <a:spLocks noChangeArrowheads="1"/>
          </p:cNvSpPr>
          <p:nvPr/>
        </p:nvSpPr>
        <p:spPr bwMode="auto">
          <a:xfrm>
            <a:off x="6356173" y="3191470"/>
            <a:ext cx="79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N=28</a:t>
            </a:r>
          </a:p>
        </p:txBody>
      </p:sp>
      <p:sp>
        <p:nvSpPr>
          <p:cNvPr id="11658" name="Text Box 332"/>
          <p:cNvSpPr txBox="1">
            <a:spLocks noChangeArrowheads="1"/>
          </p:cNvSpPr>
          <p:nvPr/>
        </p:nvSpPr>
        <p:spPr bwMode="auto">
          <a:xfrm>
            <a:off x="4509910" y="3731220"/>
            <a:ext cx="80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N=20</a:t>
            </a:r>
          </a:p>
        </p:txBody>
      </p:sp>
      <p:sp>
        <p:nvSpPr>
          <p:cNvPr id="11659" name="Text Box 332"/>
          <p:cNvSpPr txBox="1">
            <a:spLocks noChangeArrowheads="1"/>
          </p:cNvSpPr>
          <p:nvPr/>
        </p:nvSpPr>
        <p:spPr bwMode="auto">
          <a:xfrm>
            <a:off x="3558998" y="4212233"/>
            <a:ext cx="80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N=16</a:t>
            </a:r>
          </a:p>
        </p:txBody>
      </p:sp>
      <p:sp>
        <p:nvSpPr>
          <p:cNvPr id="11592" name="Line 328"/>
          <p:cNvSpPr>
            <a:spLocks noChangeShapeType="1"/>
          </p:cNvSpPr>
          <p:nvPr/>
        </p:nvSpPr>
        <p:spPr bwMode="auto">
          <a:xfrm>
            <a:off x="4122560" y="461704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93" name="Line 329"/>
          <p:cNvSpPr>
            <a:spLocks noChangeShapeType="1"/>
          </p:cNvSpPr>
          <p:nvPr/>
        </p:nvSpPr>
        <p:spPr bwMode="auto">
          <a:xfrm>
            <a:off x="3898723" y="4626570"/>
            <a:ext cx="0" cy="885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251520" y="4619041"/>
            <a:ext cx="3871040" cy="1834295"/>
            <a:chOff x="251520" y="4786721"/>
            <a:chExt cx="3871040" cy="1834295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251520" y="5248869"/>
              <a:ext cx="3421240" cy="1372147"/>
              <a:chOff x="251520" y="5248869"/>
              <a:chExt cx="3421240" cy="1372147"/>
            </a:xfrm>
          </p:grpSpPr>
          <p:cxnSp>
            <p:nvCxnSpPr>
              <p:cNvPr id="437" name="直線コネクタ 436"/>
              <p:cNvCxnSpPr/>
              <p:nvPr/>
            </p:nvCxnSpPr>
            <p:spPr>
              <a:xfrm>
                <a:off x="3208160" y="5480072"/>
                <a:ext cx="228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グループ化 27"/>
              <p:cNvGrpSpPr/>
              <p:nvPr/>
            </p:nvGrpSpPr>
            <p:grpSpPr>
              <a:xfrm>
                <a:off x="251520" y="5248869"/>
                <a:ext cx="3421240" cy="1372147"/>
                <a:chOff x="244120" y="5248869"/>
                <a:chExt cx="3421240" cy="1372147"/>
              </a:xfrm>
            </p:grpSpPr>
            <p:cxnSp>
              <p:nvCxnSpPr>
                <p:cNvPr id="433" name="直線コネクタ 432"/>
                <p:cNvCxnSpPr/>
                <p:nvPr/>
              </p:nvCxnSpPr>
              <p:spPr>
                <a:xfrm>
                  <a:off x="2744965" y="5480072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" name="グループ化 26"/>
                <p:cNvGrpSpPr/>
                <p:nvPr/>
              </p:nvGrpSpPr>
              <p:grpSpPr>
                <a:xfrm>
                  <a:off x="244120" y="5248869"/>
                  <a:ext cx="3421240" cy="1372147"/>
                  <a:chOff x="244120" y="5248869"/>
                  <a:chExt cx="3421240" cy="1372147"/>
                </a:xfrm>
              </p:grpSpPr>
              <p:cxnSp>
                <p:nvCxnSpPr>
                  <p:cNvPr id="15" name="直線コネクタ 14"/>
                  <p:cNvCxnSpPr/>
                  <p:nvPr/>
                </p:nvCxnSpPr>
                <p:spPr>
                  <a:xfrm>
                    <a:off x="244120" y="6609184"/>
                    <a:ext cx="6858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/>
                  <p:cNvCxnSpPr/>
                  <p:nvPr/>
                </p:nvCxnSpPr>
                <p:spPr>
                  <a:xfrm flipH="1" flipV="1">
                    <a:off x="922160" y="6168157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/>
                  <p:cNvCxnSpPr/>
                  <p:nvPr/>
                </p:nvCxnSpPr>
                <p:spPr>
                  <a:xfrm>
                    <a:off x="922160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/>
                  <p:cNvCxnSpPr/>
                  <p:nvPr/>
                </p:nvCxnSpPr>
                <p:spPr>
                  <a:xfrm>
                    <a:off x="1150760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7" name="直線コネクタ 416"/>
                  <p:cNvCxnSpPr/>
                  <p:nvPr/>
                </p:nvCxnSpPr>
                <p:spPr>
                  <a:xfrm>
                    <a:off x="1150760" y="638275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直線コネクタ 417"/>
                  <p:cNvCxnSpPr/>
                  <p:nvPr/>
                </p:nvCxnSpPr>
                <p:spPr>
                  <a:xfrm>
                    <a:off x="1383945" y="6141024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直線コネクタ 418"/>
                  <p:cNvCxnSpPr/>
                  <p:nvPr/>
                </p:nvCxnSpPr>
                <p:spPr>
                  <a:xfrm>
                    <a:off x="1388885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直線コネクタ 419"/>
                  <p:cNvCxnSpPr/>
                  <p:nvPr/>
                </p:nvCxnSpPr>
                <p:spPr>
                  <a:xfrm>
                    <a:off x="1607960" y="63771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直線コネクタ 420"/>
                  <p:cNvCxnSpPr/>
                  <p:nvPr/>
                </p:nvCxnSpPr>
                <p:spPr>
                  <a:xfrm>
                    <a:off x="1613955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直線コネクタ 421"/>
                  <p:cNvCxnSpPr/>
                  <p:nvPr/>
                </p:nvCxnSpPr>
                <p:spPr>
                  <a:xfrm flipH="1" flipV="1">
                    <a:off x="1843964" y="5943770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直線コネクタ 422"/>
                  <p:cNvCxnSpPr/>
                  <p:nvPr/>
                </p:nvCxnSpPr>
                <p:spPr>
                  <a:xfrm>
                    <a:off x="1836560" y="5937420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直線コネクタ 423"/>
                  <p:cNvCxnSpPr/>
                  <p:nvPr/>
                </p:nvCxnSpPr>
                <p:spPr>
                  <a:xfrm>
                    <a:off x="2065160" y="5924476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直線コネクタ 424"/>
                  <p:cNvCxnSpPr/>
                  <p:nvPr/>
                </p:nvCxnSpPr>
                <p:spPr>
                  <a:xfrm>
                    <a:off x="2516365" y="5692627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直線コネクタ 425"/>
                  <p:cNvCxnSpPr/>
                  <p:nvPr/>
                </p:nvCxnSpPr>
                <p:spPr>
                  <a:xfrm flipH="1" flipV="1">
                    <a:off x="2296755" y="5710398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直線コネクタ 426"/>
                  <p:cNvCxnSpPr/>
                  <p:nvPr/>
                </p:nvCxnSpPr>
                <p:spPr>
                  <a:xfrm>
                    <a:off x="2076273" y="61485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直線コネクタ 427"/>
                  <p:cNvCxnSpPr/>
                  <p:nvPr/>
                </p:nvCxnSpPr>
                <p:spPr>
                  <a:xfrm>
                    <a:off x="2293760" y="570563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直線コネクタ 428"/>
                  <p:cNvCxnSpPr/>
                  <p:nvPr/>
                </p:nvCxnSpPr>
                <p:spPr>
                  <a:xfrm>
                    <a:off x="2516365" y="5924476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直線コネクタ 430"/>
                  <p:cNvCxnSpPr/>
                  <p:nvPr/>
                </p:nvCxnSpPr>
                <p:spPr>
                  <a:xfrm flipH="1" flipV="1">
                    <a:off x="2750782" y="5480072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直線コネクタ 433"/>
                  <p:cNvCxnSpPr/>
                  <p:nvPr/>
                </p:nvCxnSpPr>
                <p:spPr>
                  <a:xfrm>
                    <a:off x="2974620" y="546467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直線コネクタ 434"/>
                  <p:cNvCxnSpPr/>
                  <p:nvPr/>
                </p:nvCxnSpPr>
                <p:spPr>
                  <a:xfrm>
                    <a:off x="32081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直線コネクタ 435"/>
                  <p:cNvCxnSpPr/>
                  <p:nvPr/>
                </p:nvCxnSpPr>
                <p:spPr>
                  <a:xfrm>
                    <a:off x="2973565" y="569899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直線コネクタ 437"/>
                  <p:cNvCxnSpPr/>
                  <p:nvPr/>
                </p:nvCxnSpPr>
                <p:spPr>
                  <a:xfrm>
                    <a:off x="34367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直線コネクタ 439"/>
                  <p:cNvCxnSpPr/>
                  <p:nvPr/>
                </p:nvCxnSpPr>
                <p:spPr>
                  <a:xfrm>
                    <a:off x="3436760" y="569262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直線コネクタ 440"/>
                  <p:cNvCxnSpPr/>
                  <p:nvPr/>
                </p:nvCxnSpPr>
                <p:spPr>
                  <a:xfrm flipH="1" flipV="1">
                    <a:off x="3661663" y="5248869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42" name="直線コネクタ 441"/>
            <p:cNvCxnSpPr/>
            <p:nvPr/>
          </p:nvCxnSpPr>
          <p:spPr>
            <a:xfrm>
              <a:off x="3665360" y="5248869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線コネクタ 442"/>
            <p:cNvCxnSpPr/>
            <p:nvPr/>
          </p:nvCxnSpPr>
          <p:spPr>
            <a:xfrm>
              <a:off x="3895370" y="5241925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コネクタ 443"/>
            <p:cNvCxnSpPr/>
            <p:nvPr/>
          </p:nvCxnSpPr>
          <p:spPr>
            <a:xfrm>
              <a:off x="3893960" y="547515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線コネクタ 444"/>
            <p:cNvCxnSpPr/>
            <p:nvPr/>
          </p:nvCxnSpPr>
          <p:spPr>
            <a:xfrm flipV="1">
              <a:off x="4122560" y="4786721"/>
              <a:ext cx="0" cy="6924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9" name="Rectangle 93"/>
          <p:cNvSpPr>
            <a:spLocks noChangeArrowheads="1"/>
          </p:cNvSpPr>
          <p:nvPr/>
        </p:nvSpPr>
        <p:spPr bwMode="auto">
          <a:xfrm>
            <a:off x="45797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57" name="Rectangle 93"/>
          <p:cNvSpPr>
            <a:spLocks noChangeArrowheads="1"/>
          </p:cNvSpPr>
          <p:nvPr/>
        </p:nvSpPr>
        <p:spPr bwMode="auto">
          <a:xfrm>
            <a:off x="5036960" y="415984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73" name="Rectangle 6" descr="右上がり対角線 (太)"/>
          <p:cNvSpPr>
            <a:spLocks noChangeArrowheads="1"/>
          </p:cNvSpPr>
          <p:nvPr/>
        </p:nvSpPr>
        <p:spPr bwMode="auto">
          <a:xfrm>
            <a:off x="6637160" y="3931245"/>
            <a:ext cx="2286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cxnSp>
        <p:nvCxnSpPr>
          <p:cNvPr id="11265" name="直線コネクタ 11264"/>
          <p:cNvCxnSpPr>
            <a:stCxn id="11297" idx="2"/>
            <a:endCxn id="11333" idx="1"/>
          </p:cNvCxnSpPr>
          <p:nvPr/>
        </p:nvCxnSpPr>
        <p:spPr>
          <a:xfrm>
            <a:off x="3093860" y="5531445"/>
            <a:ext cx="566011" cy="4991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33" name="テキスト ボックス 11332"/>
          <p:cNvSpPr txBox="1"/>
          <p:nvPr/>
        </p:nvSpPr>
        <p:spPr>
          <a:xfrm>
            <a:off x="3659871" y="5799744"/>
            <a:ext cx="237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Neutron drip line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5248667" y="4822505"/>
            <a:ext cx="345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Established</a:t>
            </a:r>
            <a:r>
              <a:rPr kumimoji="1" lang="en-US" altLang="ja-JP" sz="2400" i="1" dirty="0"/>
              <a:t> only </a:t>
            </a:r>
            <a:r>
              <a:rPr kumimoji="1" lang="en-US" altLang="ja-JP" sz="2400" dirty="0"/>
              <a:t>up to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Z=8</a:t>
            </a:r>
            <a:endParaRPr kumimoji="1" lang="ja-JP" altLang="en-US" sz="2400" dirty="0"/>
          </a:p>
        </p:txBody>
      </p:sp>
      <p:sp>
        <p:nvSpPr>
          <p:cNvPr id="486" name="Line 356"/>
          <p:cNvSpPr>
            <a:spLocks noChangeShapeType="1"/>
          </p:cNvSpPr>
          <p:nvPr/>
        </p:nvSpPr>
        <p:spPr bwMode="auto">
          <a:xfrm flipH="1" flipV="1">
            <a:off x="5384403" y="4494407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7" name="Text Box 357"/>
          <p:cNvSpPr txBox="1">
            <a:spLocks noChangeArrowheads="1"/>
          </p:cNvSpPr>
          <p:nvPr/>
        </p:nvSpPr>
        <p:spPr bwMode="auto">
          <a:xfrm>
            <a:off x="5508985" y="4423304"/>
            <a:ext cx="614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31</a:t>
            </a:r>
            <a:r>
              <a:rPr lang="en-US" altLang="ja-JP" sz="2000" b="1" dirty="0"/>
              <a:t>F</a:t>
            </a:r>
            <a:endParaRPr lang="en-US" altLang="ja-JP" sz="1800" dirty="0"/>
          </a:p>
        </p:txBody>
      </p:sp>
      <p:sp>
        <p:nvSpPr>
          <p:cNvPr id="488" name="Text Box 357"/>
          <p:cNvSpPr txBox="1">
            <a:spLocks noChangeArrowheads="1"/>
          </p:cNvSpPr>
          <p:nvPr/>
        </p:nvSpPr>
        <p:spPr bwMode="auto">
          <a:xfrm>
            <a:off x="6020420" y="4304657"/>
            <a:ext cx="80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34</a:t>
            </a:r>
            <a:r>
              <a:rPr lang="en-US" altLang="ja-JP" sz="2000" b="1" dirty="0"/>
              <a:t>Ne</a:t>
            </a:r>
            <a:endParaRPr lang="en-US" altLang="ja-JP" sz="1800" dirty="0"/>
          </a:p>
        </p:txBody>
      </p:sp>
      <p:sp>
        <p:nvSpPr>
          <p:cNvPr id="489" name="Line 356"/>
          <p:cNvSpPr>
            <a:spLocks noChangeShapeType="1"/>
          </p:cNvSpPr>
          <p:nvPr/>
        </p:nvSpPr>
        <p:spPr bwMode="auto">
          <a:xfrm flipH="1" flipV="1">
            <a:off x="5791824" y="4226804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0" name="Line 356"/>
          <p:cNvSpPr>
            <a:spLocks noChangeShapeType="1"/>
          </p:cNvSpPr>
          <p:nvPr/>
        </p:nvSpPr>
        <p:spPr bwMode="auto">
          <a:xfrm flipH="1" flipV="1">
            <a:off x="6250099" y="4064706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1" name="Text Box 357"/>
          <p:cNvSpPr txBox="1">
            <a:spLocks noChangeArrowheads="1"/>
          </p:cNvSpPr>
          <p:nvPr/>
        </p:nvSpPr>
        <p:spPr bwMode="auto">
          <a:xfrm>
            <a:off x="6469423" y="4150647"/>
            <a:ext cx="80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37</a:t>
            </a:r>
            <a:r>
              <a:rPr lang="en-US" altLang="ja-JP" sz="2000" b="1" dirty="0"/>
              <a:t>Na</a:t>
            </a:r>
            <a:endParaRPr lang="en-US" altLang="ja-JP" sz="1800" dirty="0"/>
          </a:p>
        </p:txBody>
      </p:sp>
      <p:sp>
        <p:nvSpPr>
          <p:cNvPr id="492" name="Text Box 357"/>
          <p:cNvSpPr txBox="1">
            <a:spLocks noChangeArrowheads="1"/>
          </p:cNvSpPr>
          <p:nvPr/>
        </p:nvSpPr>
        <p:spPr bwMode="auto">
          <a:xfrm>
            <a:off x="7044080" y="4080362"/>
            <a:ext cx="1879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39</a:t>
            </a:r>
            <a:r>
              <a:rPr lang="en-US" altLang="ja-JP" sz="2000" b="1" dirty="0"/>
              <a:t>Na(new)</a:t>
            </a:r>
            <a:endParaRPr lang="en-US" altLang="ja-JP" sz="1800" dirty="0"/>
          </a:p>
        </p:txBody>
      </p:sp>
      <p:sp>
        <p:nvSpPr>
          <p:cNvPr id="493" name="Line 356"/>
          <p:cNvSpPr>
            <a:spLocks noChangeShapeType="1"/>
          </p:cNvSpPr>
          <p:nvPr/>
        </p:nvSpPr>
        <p:spPr bwMode="auto">
          <a:xfrm flipH="1" flipV="1">
            <a:off x="6780284" y="4019474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4" name="Text Box 357"/>
          <p:cNvSpPr txBox="1">
            <a:spLocks noChangeArrowheads="1"/>
          </p:cNvSpPr>
          <p:nvPr/>
        </p:nvSpPr>
        <p:spPr bwMode="auto">
          <a:xfrm>
            <a:off x="7038249" y="3821648"/>
            <a:ext cx="80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40</a:t>
            </a:r>
            <a:r>
              <a:rPr lang="en-US" altLang="ja-JP" sz="2000" b="1" dirty="0"/>
              <a:t>Mg</a:t>
            </a:r>
            <a:endParaRPr lang="en-US" altLang="ja-JP" sz="1800" dirty="0"/>
          </a:p>
        </p:txBody>
      </p:sp>
      <p:sp>
        <p:nvSpPr>
          <p:cNvPr id="495" name="Line 356"/>
          <p:cNvSpPr>
            <a:spLocks noChangeShapeType="1"/>
          </p:cNvSpPr>
          <p:nvPr/>
        </p:nvSpPr>
        <p:spPr bwMode="auto">
          <a:xfrm flipH="1" flipV="1">
            <a:off x="6774452" y="3760760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6" name="Line 356"/>
          <p:cNvSpPr>
            <a:spLocks noChangeShapeType="1"/>
          </p:cNvSpPr>
          <p:nvPr/>
        </p:nvSpPr>
        <p:spPr bwMode="auto">
          <a:xfrm flipH="1" flipV="1">
            <a:off x="7246760" y="3554307"/>
            <a:ext cx="304800" cy="1927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7" name="Text Box 357"/>
          <p:cNvSpPr txBox="1">
            <a:spLocks noChangeArrowheads="1"/>
          </p:cNvSpPr>
          <p:nvPr/>
        </p:nvSpPr>
        <p:spPr bwMode="auto">
          <a:xfrm>
            <a:off x="7476650" y="3544047"/>
            <a:ext cx="80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43</a:t>
            </a:r>
            <a:r>
              <a:rPr lang="en-US" altLang="ja-JP" sz="2000" b="1" dirty="0"/>
              <a:t>Al</a:t>
            </a:r>
            <a:endParaRPr lang="en-US" altLang="ja-JP" sz="1800" dirty="0"/>
          </a:p>
        </p:txBody>
      </p:sp>
      <p:sp>
        <p:nvSpPr>
          <p:cNvPr id="354" name="テキスト ボックス 353"/>
          <p:cNvSpPr txBox="1"/>
          <p:nvPr/>
        </p:nvSpPr>
        <p:spPr>
          <a:xfrm>
            <a:off x="4992855" y="6285013"/>
            <a:ext cx="420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H.Sakurai</a:t>
            </a:r>
            <a:r>
              <a:rPr kumimoji="1" lang="en-US" altLang="ja-JP" dirty="0"/>
              <a:t> et al., PLB448, 180 (1999)</a:t>
            </a:r>
          </a:p>
          <a:p>
            <a:r>
              <a:rPr lang="en-US" altLang="ja-JP" dirty="0"/>
              <a:t>T. Baumann et al., Nature 449, 1022 (2007)</a:t>
            </a:r>
            <a:endParaRPr kumimoji="1" lang="en-US" altLang="ja-JP" dirty="0"/>
          </a:p>
        </p:txBody>
      </p:sp>
      <p:grpSp>
        <p:nvGrpSpPr>
          <p:cNvPr id="357" name="グループ化 356"/>
          <p:cNvGrpSpPr/>
          <p:nvPr/>
        </p:nvGrpSpPr>
        <p:grpSpPr>
          <a:xfrm>
            <a:off x="4122560" y="3704233"/>
            <a:ext cx="2514600" cy="924516"/>
            <a:chOff x="4122560" y="3704233"/>
            <a:chExt cx="2514600" cy="924516"/>
          </a:xfrm>
        </p:grpSpPr>
        <p:cxnSp>
          <p:nvCxnSpPr>
            <p:cNvPr id="464" name="直線コネクタ 463"/>
            <p:cNvCxnSpPr/>
            <p:nvPr/>
          </p:nvCxnSpPr>
          <p:spPr>
            <a:xfrm>
              <a:off x="5730171" y="4147696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6" name="グループ化 355"/>
            <p:cNvGrpSpPr/>
            <p:nvPr/>
          </p:nvGrpSpPr>
          <p:grpSpPr>
            <a:xfrm>
              <a:off x="4122560" y="3704233"/>
              <a:ext cx="2514600" cy="924516"/>
              <a:chOff x="4122560" y="3704233"/>
              <a:chExt cx="2514600" cy="924516"/>
            </a:xfrm>
          </p:grpSpPr>
          <p:cxnSp>
            <p:nvCxnSpPr>
              <p:cNvPr id="462" name="直線コネクタ 461"/>
              <p:cNvCxnSpPr/>
              <p:nvPr/>
            </p:nvCxnSpPr>
            <p:spPr>
              <a:xfrm flipH="1" flipV="1">
                <a:off x="5501572" y="4169556"/>
                <a:ext cx="1" cy="45285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3" name="グループ化 352"/>
              <p:cNvGrpSpPr/>
              <p:nvPr/>
            </p:nvGrpSpPr>
            <p:grpSpPr>
              <a:xfrm>
                <a:off x="4122560" y="3704233"/>
                <a:ext cx="2514600" cy="924516"/>
                <a:chOff x="4122560" y="3871913"/>
                <a:chExt cx="2514600" cy="924516"/>
              </a:xfrm>
            </p:grpSpPr>
            <p:cxnSp>
              <p:nvCxnSpPr>
                <p:cNvPr id="448" name="直線コネクタ 447"/>
                <p:cNvCxnSpPr/>
                <p:nvPr/>
              </p:nvCxnSpPr>
              <p:spPr>
                <a:xfrm flipH="1" flipV="1">
                  <a:off x="5951356" y="4104033"/>
                  <a:ext cx="1" cy="45285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グループ化 30"/>
                <p:cNvGrpSpPr/>
                <p:nvPr/>
              </p:nvGrpSpPr>
              <p:grpSpPr>
                <a:xfrm>
                  <a:off x="4122560" y="4554323"/>
                  <a:ext cx="1371600" cy="242106"/>
                  <a:chOff x="4122560" y="4554323"/>
                  <a:chExt cx="1371600" cy="242106"/>
                </a:xfrm>
              </p:grpSpPr>
              <p:cxnSp>
                <p:nvCxnSpPr>
                  <p:cNvPr id="446" name="直線コネクタ 445"/>
                  <p:cNvCxnSpPr/>
                  <p:nvPr/>
                </p:nvCxnSpPr>
                <p:spPr>
                  <a:xfrm>
                    <a:off x="4122560" y="4786721"/>
                    <a:ext cx="4572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直線コネクタ 449"/>
                  <p:cNvCxnSpPr/>
                  <p:nvPr/>
                </p:nvCxnSpPr>
                <p:spPr>
                  <a:xfrm>
                    <a:off x="4579760" y="45561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1" name="直線コネクタ 450"/>
                  <p:cNvCxnSpPr/>
                  <p:nvPr/>
                </p:nvCxnSpPr>
                <p:spPr>
                  <a:xfrm>
                    <a:off x="4579760" y="457086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直線コネクタ 451"/>
                  <p:cNvCxnSpPr/>
                  <p:nvPr/>
                </p:nvCxnSpPr>
                <p:spPr>
                  <a:xfrm>
                    <a:off x="4808360" y="45561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3" name="直線コネクタ 452"/>
                  <p:cNvCxnSpPr/>
                  <p:nvPr/>
                </p:nvCxnSpPr>
                <p:spPr>
                  <a:xfrm>
                    <a:off x="4800947" y="478176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直線コネクタ 457"/>
                  <p:cNvCxnSpPr/>
                  <p:nvPr/>
                </p:nvCxnSpPr>
                <p:spPr>
                  <a:xfrm>
                    <a:off x="5044373" y="455432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直線コネクタ 458"/>
                  <p:cNvCxnSpPr/>
                  <p:nvPr/>
                </p:nvCxnSpPr>
                <p:spPr>
                  <a:xfrm>
                    <a:off x="5044373" y="4569062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直線コネクタ 459"/>
                  <p:cNvCxnSpPr/>
                  <p:nvPr/>
                </p:nvCxnSpPr>
                <p:spPr>
                  <a:xfrm>
                    <a:off x="5272973" y="455432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直線コネクタ 460"/>
                  <p:cNvCxnSpPr/>
                  <p:nvPr/>
                </p:nvCxnSpPr>
                <p:spPr>
                  <a:xfrm>
                    <a:off x="5265560" y="4779963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3" name="直線コネクタ 462"/>
                <p:cNvCxnSpPr/>
                <p:nvPr/>
              </p:nvCxnSpPr>
              <p:spPr>
                <a:xfrm>
                  <a:off x="5501571" y="4330115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線コネクタ 464"/>
                <p:cNvCxnSpPr/>
                <p:nvPr/>
              </p:nvCxnSpPr>
              <p:spPr>
                <a:xfrm>
                  <a:off x="5722756" y="4553287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線コネクタ 465"/>
                <p:cNvCxnSpPr/>
                <p:nvPr/>
              </p:nvCxnSpPr>
              <p:spPr>
                <a:xfrm flipH="1" flipV="1">
                  <a:off x="6408560" y="3875893"/>
                  <a:ext cx="1" cy="45285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線コネクタ 466"/>
                <p:cNvCxnSpPr/>
                <p:nvPr/>
              </p:nvCxnSpPr>
              <p:spPr>
                <a:xfrm>
                  <a:off x="6179960" y="4104033"/>
                  <a:ext cx="0" cy="24030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直線コネクタ 467"/>
                <p:cNvCxnSpPr/>
                <p:nvPr/>
              </p:nvCxnSpPr>
              <p:spPr>
                <a:xfrm>
                  <a:off x="5951360" y="4104033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直線コネクタ 468"/>
                <p:cNvCxnSpPr/>
                <p:nvPr/>
              </p:nvCxnSpPr>
              <p:spPr>
                <a:xfrm>
                  <a:off x="6179960" y="4330115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線コネクタ 469"/>
                <p:cNvCxnSpPr/>
                <p:nvPr/>
              </p:nvCxnSpPr>
              <p:spPr>
                <a:xfrm>
                  <a:off x="6408560" y="3871913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02" name="テキスト ボックス 501"/>
          <p:cNvSpPr txBox="1"/>
          <p:nvPr/>
        </p:nvSpPr>
        <p:spPr>
          <a:xfrm>
            <a:off x="5066796" y="5124359"/>
            <a:ext cx="4158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Z=10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N.Fukuda</a:t>
            </a:r>
            <a:r>
              <a:rPr kumimoji="1" lang="en-US" altLang="ja-JP" dirty="0"/>
              <a:t> et al., in preparation)</a:t>
            </a:r>
            <a:endParaRPr kumimoji="1" lang="ja-JP" altLang="en-US" dirty="0"/>
          </a:p>
        </p:txBody>
      </p:sp>
      <p:grpSp>
        <p:nvGrpSpPr>
          <p:cNvPr id="503" name="グループ化 502"/>
          <p:cNvGrpSpPr/>
          <p:nvPr/>
        </p:nvGrpSpPr>
        <p:grpSpPr>
          <a:xfrm>
            <a:off x="5183987" y="62730"/>
            <a:ext cx="3924517" cy="3481266"/>
            <a:chOff x="3122950" y="2061883"/>
            <a:chExt cx="3924517" cy="3481266"/>
          </a:xfrm>
        </p:grpSpPr>
        <p:pic>
          <p:nvPicPr>
            <p:cNvPr id="504" name="図 503">
              <a:extLst>
                <a:ext uri="{FF2B5EF4-FFF2-40B4-BE49-F238E27FC236}">
                  <a16:creationId xmlns:a16="http://schemas.microsoft.com/office/drawing/2014/main" id="{DD36523B-583E-40B1-8E87-9D9A0A03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2950" y="2061883"/>
              <a:ext cx="3924517" cy="3481266"/>
            </a:xfrm>
            <a:prstGeom prst="rect">
              <a:avLst/>
            </a:prstGeom>
          </p:spPr>
        </p:pic>
        <p:sp>
          <p:nvSpPr>
            <p:cNvPr id="505" name="楕円 504">
              <a:extLst>
                <a:ext uri="{FF2B5EF4-FFF2-40B4-BE49-F238E27FC236}">
                  <a16:creationId xmlns:a16="http://schemas.microsoft.com/office/drawing/2014/main" id="{B7F7F8FC-2BB9-4486-8B7F-79EDA5295DE9}"/>
                </a:ext>
              </a:extLst>
            </p:cNvPr>
            <p:cNvSpPr/>
            <p:nvPr/>
          </p:nvSpPr>
          <p:spPr>
            <a:xfrm>
              <a:off x="5504969" y="3865209"/>
              <a:ext cx="266033" cy="478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6" name="直線矢印コネクタ 505">
              <a:extLst>
                <a:ext uri="{FF2B5EF4-FFF2-40B4-BE49-F238E27FC236}">
                  <a16:creationId xmlns:a16="http://schemas.microsoft.com/office/drawing/2014/main" id="{0C504D6D-D1A6-4A78-8708-E336FEFFBB83}"/>
                </a:ext>
              </a:extLst>
            </p:cNvPr>
            <p:cNvCxnSpPr/>
            <p:nvPr/>
          </p:nvCxnSpPr>
          <p:spPr>
            <a:xfrm flipV="1">
              <a:off x="5687112" y="3605150"/>
              <a:ext cx="167780" cy="26005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7" name="テキスト ボックス 506">
              <a:extLst>
                <a:ext uri="{FF2B5EF4-FFF2-40B4-BE49-F238E27FC236}">
                  <a16:creationId xmlns:a16="http://schemas.microsoft.com/office/drawing/2014/main" id="{F0A5B2E1-FD19-463A-A142-758DB977A0E8}"/>
                </a:ext>
              </a:extLst>
            </p:cNvPr>
            <p:cNvSpPr txBox="1"/>
            <p:nvPr/>
          </p:nvSpPr>
          <p:spPr>
            <a:xfrm>
              <a:off x="5504969" y="3245191"/>
              <a:ext cx="744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aseline="30000" dirty="0">
                  <a:solidFill>
                    <a:srgbClr val="FF0000"/>
                  </a:solidFill>
                </a:rPr>
                <a:t>39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Na</a:t>
              </a:r>
            </a:p>
          </p:txBody>
        </p:sp>
        <p:cxnSp>
          <p:nvCxnSpPr>
            <p:cNvPr id="508" name="直線矢印コネクタ 507">
              <a:extLst>
                <a:ext uri="{FF2B5EF4-FFF2-40B4-BE49-F238E27FC236}">
                  <a16:creationId xmlns:a16="http://schemas.microsoft.com/office/drawing/2014/main" id="{BEC4ECC5-C421-4B35-9CA6-6A9DF2B59767}"/>
                </a:ext>
              </a:extLst>
            </p:cNvPr>
            <p:cNvCxnSpPr/>
            <p:nvPr/>
          </p:nvCxnSpPr>
          <p:spPr>
            <a:xfrm flipV="1">
              <a:off x="4861189" y="3188880"/>
              <a:ext cx="167780" cy="26005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テキスト ボックス 508">
              <a:extLst>
                <a:ext uri="{FF2B5EF4-FFF2-40B4-BE49-F238E27FC236}">
                  <a16:creationId xmlns:a16="http://schemas.microsoft.com/office/drawing/2014/main" id="{FC4233F9-03BE-4A08-85BF-F999BE5E7E9D}"/>
                </a:ext>
              </a:extLst>
            </p:cNvPr>
            <p:cNvSpPr txBox="1"/>
            <p:nvPr/>
          </p:nvSpPr>
          <p:spPr>
            <a:xfrm>
              <a:off x="4658296" y="2819548"/>
              <a:ext cx="741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/>
                <a:t>40</a:t>
              </a:r>
              <a:r>
                <a:rPr kumimoji="1" lang="en-US" altLang="ja-JP" dirty="0"/>
                <a:t>Mg</a:t>
              </a:r>
              <a:endParaRPr kumimoji="1" lang="ja-JP" altLang="en-US" dirty="0"/>
            </a:p>
          </p:txBody>
        </p:sp>
        <p:sp>
          <p:nvSpPr>
            <p:cNvPr id="510" name="テキスト ボックス 509"/>
            <p:cNvSpPr txBox="1"/>
            <p:nvPr/>
          </p:nvSpPr>
          <p:spPr>
            <a:xfrm>
              <a:off x="3618524" y="2120524"/>
              <a:ext cx="2751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48</a:t>
              </a:r>
              <a:r>
                <a:rPr kumimoji="1" lang="en-US" altLang="ja-JP" dirty="0"/>
                <a:t>Ca(345MeV/nucleon)+Be </a:t>
              </a:r>
            </a:p>
            <a:p>
              <a:r>
                <a:rPr kumimoji="1" lang="en-US" altLang="ja-JP" dirty="0"/>
                <a:t>D.S. </a:t>
              </a:r>
              <a:r>
                <a:rPr kumimoji="1" lang="en-US" altLang="ja-JP" dirty="0" err="1"/>
                <a:t>Ahn</a:t>
              </a:r>
              <a:r>
                <a:rPr kumimoji="1" lang="en-US" altLang="ja-JP" dirty="0"/>
                <a:t> et al.</a:t>
              </a:r>
              <a:endParaRPr kumimoji="1" lang="ja-JP" altLang="en-US" dirty="0"/>
            </a:p>
          </p:txBody>
        </p:sp>
        <p:sp>
          <p:nvSpPr>
            <p:cNvPr id="511" name="テキスト ボックス 510"/>
            <p:cNvSpPr txBox="1"/>
            <p:nvPr/>
          </p:nvSpPr>
          <p:spPr>
            <a:xfrm>
              <a:off x="3827929" y="4632247"/>
              <a:ext cx="16589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</a:rPr>
                <a:t>Preliminary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2C5F43-42A9-AD45-BE48-426769808066}"/>
              </a:ext>
            </a:extLst>
          </p:cNvPr>
          <p:cNvGrpSpPr/>
          <p:nvPr/>
        </p:nvGrpSpPr>
        <p:grpSpPr>
          <a:xfrm>
            <a:off x="1331640" y="98912"/>
            <a:ext cx="3834478" cy="3469289"/>
            <a:chOff x="1331640" y="98912"/>
            <a:chExt cx="3834478" cy="346928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B56DD5A-729F-4947-B9B5-B94855E8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98912"/>
              <a:ext cx="3834478" cy="3469289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3C3504B-5293-6B4B-87F9-9A3C675175C9}"/>
                </a:ext>
              </a:extLst>
            </p:cNvPr>
            <p:cNvSpPr txBox="1"/>
            <p:nvPr/>
          </p:nvSpPr>
          <p:spPr>
            <a:xfrm>
              <a:off x="1951341" y="2636912"/>
              <a:ext cx="1287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</a:rPr>
                <a:t>Preliminary</a:t>
              </a:r>
              <a:endParaRPr kumimoji="1" lang="ja-JP" altLang="en-US" b="1">
                <a:solidFill>
                  <a:srgbClr val="FF0000"/>
                </a:solidFill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E83C261-447A-C345-92B8-5B58052F8CF5}"/>
                </a:ext>
              </a:extLst>
            </p:cNvPr>
            <p:cNvSpPr txBox="1"/>
            <p:nvPr/>
          </p:nvSpPr>
          <p:spPr>
            <a:xfrm>
              <a:off x="3516520" y="332656"/>
              <a:ext cx="112748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aseline="30000" dirty="0"/>
                <a:t>48</a:t>
              </a:r>
              <a:r>
                <a:rPr lang="en-US" altLang="ja-JP" dirty="0"/>
                <a:t>Ca+Be</a:t>
              </a:r>
            </a:p>
            <a:p>
              <a:r>
                <a:rPr lang="en-US" altLang="ja-JP" dirty="0" err="1"/>
                <a:t>N.Fukuda</a:t>
              </a:r>
              <a:r>
                <a:rPr lang="en-US" altLang="ja-JP" dirty="0"/>
                <a:t> </a:t>
              </a:r>
            </a:p>
            <a:p>
              <a:r>
                <a:rPr lang="en-US" altLang="ja-JP" dirty="0"/>
                <a:t>et al.</a:t>
              </a:r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85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  <p:bldP spid="492" grpId="0"/>
      <p:bldP spid="493" grpId="0" animBg="1"/>
      <p:bldP spid="5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7"/>
          <p:cNvSpPr>
            <a:spLocks noChangeArrowheads="1"/>
          </p:cNvSpPr>
          <p:nvPr/>
        </p:nvSpPr>
        <p:spPr bwMode="auto">
          <a:xfrm>
            <a:off x="3665360" y="4784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8010348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238948" y="227171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6371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6371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1" name="Rectangle 6" descr="右上がり対角線 (太)"/>
          <p:cNvSpPr>
            <a:spLocks noChangeArrowheads="1"/>
          </p:cNvSpPr>
          <p:nvPr/>
        </p:nvSpPr>
        <p:spPr bwMode="auto">
          <a:xfrm>
            <a:off x="66371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236360" y="6384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464960" y="6384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693560" y="6384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464960" y="6156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693560" y="6156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1150760" y="615632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8" name="Rectangle 13" descr="ざらざら"/>
          <p:cNvSpPr>
            <a:spLocks noChangeArrowheads="1"/>
          </p:cNvSpPr>
          <p:nvPr/>
        </p:nvSpPr>
        <p:spPr bwMode="auto">
          <a:xfrm>
            <a:off x="1607960" y="6156325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9" name="Rectangle 14"/>
          <p:cNvSpPr>
            <a:spLocks noChangeArrowheads="1"/>
          </p:cNvSpPr>
          <p:nvPr/>
        </p:nvSpPr>
        <p:spPr bwMode="auto">
          <a:xfrm>
            <a:off x="922160" y="5927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1150760" y="5927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379360" y="5927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1607960" y="5927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2065160" y="592772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922160" y="5699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1379360" y="5699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1607960" y="5699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1836560" y="569912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2065160" y="56991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2522360" y="569912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0" name="Rectangle 25"/>
          <p:cNvSpPr>
            <a:spLocks noChangeArrowheads="1"/>
          </p:cNvSpPr>
          <p:nvPr/>
        </p:nvSpPr>
        <p:spPr bwMode="auto">
          <a:xfrm>
            <a:off x="922160" y="5470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1" name="Rectangle 26"/>
          <p:cNvSpPr>
            <a:spLocks noChangeArrowheads="1"/>
          </p:cNvSpPr>
          <p:nvPr/>
        </p:nvSpPr>
        <p:spPr bwMode="auto">
          <a:xfrm>
            <a:off x="1379360" y="5470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2" name="Rectangle 27"/>
          <p:cNvSpPr>
            <a:spLocks noChangeArrowheads="1"/>
          </p:cNvSpPr>
          <p:nvPr/>
        </p:nvSpPr>
        <p:spPr bwMode="auto">
          <a:xfrm>
            <a:off x="1607960" y="5470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3" name="Rectangle 28"/>
          <p:cNvSpPr>
            <a:spLocks noChangeArrowheads="1"/>
          </p:cNvSpPr>
          <p:nvPr/>
        </p:nvSpPr>
        <p:spPr bwMode="auto">
          <a:xfrm>
            <a:off x="1836560" y="5470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4" name="Rectangle 29"/>
          <p:cNvSpPr>
            <a:spLocks noChangeArrowheads="1"/>
          </p:cNvSpPr>
          <p:nvPr/>
        </p:nvSpPr>
        <p:spPr bwMode="auto">
          <a:xfrm>
            <a:off x="2065160" y="5470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5" name="Rectangle 30"/>
          <p:cNvSpPr>
            <a:spLocks noChangeArrowheads="1"/>
          </p:cNvSpPr>
          <p:nvPr/>
        </p:nvSpPr>
        <p:spPr bwMode="auto">
          <a:xfrm>
            <a:off x="2293760" y="5470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6" name="Rectangle 31"/>
          <p:cNvSpPr>
            <a:spLocks noChangeArrowheads="1"/>
          </p:cNvSpPr>
          <p:nvPr/>
        </p:nvSpPr>
        <p:spPr bwMode="auto">
          <a:xfrm>
            <a:off x="2522360" y="5470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7" name="Rectangle 32"/>
          <p:cNvSpPr>
            <a:spLocks noChangeArrowheads="1"/>
          </p:cNvSpPr>
          <p:nvPr/>
        </p:nvSpPr>
        <p:spPr bwMode="auto">
          <a:xfrm>
            <a:off x="2979560" y="547052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8" name="Rectangle 33" descr="ざらざら"/>
          <p:cNvSpPr>
            <a:spLocks noChangeArrowheads="1"/>
          </p:cNvSpPr>
          <p:nvPr/>
        </p:nvSpPr>
        <p:spPr bwMode="auto">
          <a:xfrm>
            <a:off x="3436760" y="5470525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9" name="Rectangle 34"/>
          <p:cNvSpPr>
            <a:spLocks noChangeArrowheads="1"/>
          </p:cNvSpPr>
          <p:nvPr/>
        </p:nvSpPr>
        <p:spPr bwMode="auto">
          <a:xfrm>
            <a:off x="922160" y="5241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0" name="Rectangle 35"/>
          <p:cNvSpPr>
            <a:spLocks noChangeArrowheads="1"/>
          </p:cNvSpPr>
          <p:nvPr/>
        </p:nvSpPr>
        <p:spPr bwMode="auto">
          <a:xfrm>
            <a:off x="1150760" y="5241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1" name="Rectangle 36"/>
          <p:cNvSpPr>
            <a:spLocks noChangeArrowheads="1"/>
          </p:cNvSpPr>
          <p:nvPr/>
        </p:nvSpPr>
        <p:spPr bwMode="auto">
          <a:xfrm>
            <a:off x="1379360" y="5241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1607960" y="5241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3" name="Rectangle 38"/>
          <p:cNvSpPr>
            <a:spLocks noChangeArrowheads="1"/>
          </p:cNvSpPr>
          <p:nvPr/>
        </p:nvSpPr>
        <p:spPr bwMode="auto">
          <a:xfrm>
            <a:off x="1836560" y="5241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2065160" y="5241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5" name="Rectangle 40"/>
          <p:cNvSpPr>
            <a:spLocks noChangeArrowheads="1"/>
          </p:cNvSpPr>
          <p:nvPr/>
        </p:nvSpPr>
        <p:spPr bwMode="auto">
          <a:xfrm>
            <a:off x="2293760" y="524192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6" name="Rectangle 41"/>
          <p:cNvSpPr>
            <a:spLocks noChangeArrowheads="1"/>
          </p:cNvSpPr>
          <p:nvPr/>
        </p:nvSpPr>
        <p:spPr bwMode="auto">
          <a:xfrm>
            <a:off x="2522360" y="5241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7" name="Rectangle 42"/>
          <p:cNvSpPr>
            <a:spLocks noChangeArrowheads="1"/>
          </p:cNvSpPr>
          <p:nvPr/>
        </p:nvSpPr>
        <p:spPr bwMode="auto">
          <a:xfrm>
            <a:off x="2750960" y="5241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8" name="Rectangle 43"/>
          <p:cNvSpPr>
            <a:spLocks noChangeArrowheads="1"/>
          </p:cNvSpPr>
          <p:nvPr/>
        </p:nvSpPr>
        <p:spPr bwMode="auto">
          <a:xfrm>
            <a:off x="2979560" y="5241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9" name="Rectangle 44"/>
          <p:cNvSpPr>
            <a:spLocks noChangeArrowheads="1"/>
          </p:cNvSpPr>
          <p:nvPr/>
        </p:nvSpPr>
        <p:spPr bwMode="auto">
          <a:xfrm>
            <a:off x="3208160" y="524192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0" name="Rectangle 45"/>
          <p:cNvSpPr>
            <a:spLocks noChangeArrowheads="1"/>
          </p:cNvSpPr>
          <p:nvPr/>
        </p:nvSpPr>
        <p:spPr bwMode="auto">
          <a:xfrm>
            <a:off x="3436760" y="5241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1" name="Rectangle 46"/>
          <p:cNvSpPr>
            <a:spLocks noChangeArrowheads="1"/>
          </p:cNvSpPr>
          <p:nvPr/>
        </p:nvSpPr>
        <p:spPr bwMode="auto">
          <a:xfrm>
            <a:off x="1379360" y="5013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2" name="Rectangle 47"/>
          <p:cNvSpPr>
            <a:spLocks noChangeArrowheads="1"/>
          </p:cNvSpPr>
          <p:nvPr/>
        </p:nvSpPr>
        <p:spPr bwMode="auto">
          <a:xfrm>
            <a:off x="1607960" y="5013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3" name="Rectangle 48"/>
          <p:cNvSpPr>
            <a:spLocks noChangeArrowheads="1"/>
          </p:cNvSpPr>
          <p:nvPr/>
        </p:nvSpPr>
        <p:spPr bwMode="auto">
          <a:xfrm>
            <a:off x="1836560" y="5013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4" name="Rectangle 49"/>
          <p:cNvSpPr>
            <a:spLocks noChangeArrowheads="1"/>
          </p:cNvSpPr>
          <p:nvPr/>
        </p:nvSpPr>
        <p:spPr bwMode="auto">
          <a:xfrm>
            <a:off x="2065160" y="5013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5" name="Rectangle 50"/>
          <p:cNvSpPr>
            <a:spLocks noChangeArrowheads="1"/>
          </p:cNvSpPr>
          <p:nvPr/>
        </p:nvSpPr>
        <p:spPr bwMode="auto">
          <a:xfrm>
            <a:off x="22937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6" name="Rectangle 51"/>
          <p:cNvSpPr>
            <a:spLocks noChangeArrowheads="1"/>
          </p:cNvSpPr>
          <p:nvPr/>
        </p:nvSpPr>
        <p:spPr bwMode="auto">
          <a:xfrm>
            <a:off x="25223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7" name="Rectangle 52"/>
          <p:cNvSpPr>
            <a:spLocks noChangeArrowheads="1"/>
          </p:cNvSpPr>
          <p:nvPr/>
        </p:nvSpPr>
        <p:spPr bwMode="auto">
          <a:xfrm>
            <a:off x="27509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8" name="Rectangle 53"/>
          <p:cNvSpPr>
            <a:spLocks noChangeArrowheads="1"/>
          </p:cNvSpPr>
          <p:nvPr/>
        </p:nvSpPr>
        <p:spPr bwMode="auto">
          <a:xfrm>
            <a:off x="29795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9" name="Rectangle 54"/>
          <p:cNvSpPr>
            <a:spLocks noChangeArrowheads="1"/>
          </p:cNvSpPr>
          <p:nvPr/>
        </p:nvSpPr>
        <p:spPr bwMode="auto">
          <a:xfrm>
            <a:off x="32081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0" name="Rectangle 55"/>
          <p:cNvSpPr>
            <a:spLocks noChangeArrowheads="1"/>
          </p:cNvSpPr>
          <p:nvPr/>
        </p:nvSpPr>
        <p:spPr bwMode="auto">
          <a:xfrm>
            <a:off x="34367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1" name="Rectangle 56"/>
          <p:cNvSpPr>
            <a:spLocks noChangeArrowheads="1"/>
          </p:cNvSpPr>
          <p:nvPr/>
        </p:nvSpPr>
        <p:spPr bwMode="auto">
          <a:xfrm>
            <a:off x="3665360" y="50133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2" name="Rectangle 57"/>
          <p:cNvSpPr>
            <a:spLocks noChangeArrowheads="1"/>
          </p:cNvSpPr>
          <p:nvPr/>
        </p:nvSpPr>
        <p:spPr bwMode="auto">
          <a:xfrm>
            <a:off x="3893960" y="5013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3" name="Rectangle 58"/>
          <p:cNvSpPr>
            <a:spLocks noChangeArrowheads="1"/>
          </p:cNvSpPr>
          <p:nvPr/>
        </p:nvSpPr>
        <p:spPr bwMode="auto">
          <a:xfrm>
            <a:off x="1379360" y="4784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4" name="Rectangle 59"/>
          <p:cNvSpPr>
            <a:spLocks noChangeArrowheads="1"/>
          </p:cNvSpPr>
          <p:nvPr/>
        </p:nvSpPr>
        <p:spPr bwMode="auto">
          <a:xfrm>
            <a:off x="1607960" y="4784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5" name="Rectangle 60"/>
          <p:cNvSpPr>
            <a:spLocks noChangeArrowheads="1"/>
          </p:cNvSpPr>
          <p:nvPr/>
        </p:nvSpPr>
        <p:spPr bwMode="auto">
          <a:xfrm>
            <a:off x="1836560" y="4784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6" name="Rectangle 61"/>
          <p:cNvSpPr>
            <a:spLocks noChangeArrowheads="1"/>
          </p:cNvSpPr>
          <p:nvPr/>
        </p:nvSpPr>
        <p:spPr bwMode="auto">
          <a:xfrm>
            <a:off x="2065160" y="4784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7" name="Rectangle 62"/>
          <p:cNvSpPr>
            <a:spLocks noChangeArrowheads="1"/>
          </p:cNvSpPr>
          <p:nvPr/>
        </p:nvSpPr>
        <p:spPr bwMode="auto">
          <a:xfrm>
            <a:off x="2293760" y="4784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8" name="Rectangle 63"/>
          <p:cNvSpPr>
            <a:spLocks noChangeArrowheads="1"/>
          </p:cNvSpPr>
          <p:nvPr/>
        </p:nvSpPr>
        <p:spPr bwMode="auto">
          <a:xfrm>
            <a:off x="2522360" y="4784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9" name="Rectangle 64"/>
          <p:cNvSpPr>
            <a:spLocks noChangeArrowheads="1"/>
          </p:cNvSpPr>
          <p:nvPr/>
        </p:nvSpPr>
        <p:spPr bwMode="auto">
          <a:xfrm>
            <a:off x="2750960" y="4784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0" name="Rectangle 65"/>
          <p:cNvSpPr>
            <a:spLocks noChangeArrowheads="1"/>
          </p:cNvSpPr>
          <p:nvPr/>
        </p:nvSpPr>
        <p:spPr bwMode="auto">
          <a:xfrm>
            <a:off x="2979560" y="4784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1" name="Rectangle 66"/>
          <p:cNvSpPr>
            <a:spLocks noChangeArrowheads="1"/>
          </p:cNvSpPr>
          <p:nvPr/>
        </p:nvSpPr>
        <p:spPr bwMode="auto">
          <a:xfrm>
            <a:off x="3208160" y="4784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2" name="Rectangle 67"/>
          <p:cNvSpPr>
            <a:spLocks noChangeArrowheads="1"/>
          </p:cNvSpPr>
          <p:nvPr/>
        </p:nvSpPr>
        <p:spPr bwMode="auto">
          <a:xfrm>
            <a:off x="3436760" y="4784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4" name="Rectangle 69"/>
          <p:cNvSpPr>
            <a:spLocks noChangeArrowheads="1"/>
          </p:cNvSpPr>
          <p:nvPr/>
        </p:nvSpPr>
        <p:spPr bwMode="auto">
          <a:xfrm>
            <a:off x="3893960" y="4784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5" name="Rectangle 70"/>
          <p:cNvSpPr>
            <a:spLocks noChangeArrowheads="1"/>
          </p:cNvSpPr>
          <p:nvPr/>
        </p:nvSpPr>
        <p:spPr bwMode="auto">
          <a:xfrm>
            <a:off x="2065160" y="4556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6" name="Rectangle 71"/>
          <p:cNvSpPr>
            <a:spLocks noChangeArrowheads="1"/>
          </p:cNvSpPr>
          <p:nvPr/>
        </p:nvSpPr>
        <p:spPr bwMode="auto">
          <a:xfrm>
            <a:off x="2293760" y="4556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7" name="Rectangle 72"/>
          <p:cNvSpPr>
            <a:spLocks noChangeArrowheads="1"/>
          </p:cNvSpPr>
          <p:nvPr/>
        </p:nvSpPr>
        <p:spPr bwMode="auto">
          <a:xfrm>
            <a:off x="2522360" y="4556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8" name="Rectangle 73"/>
          <p:cNvSpPr>
            <a:spLocks noChangeArrowheads="1"/>
          </p:cNvSpPr>
          <p:nvPr/>
        </p:nvSpPr>
        <p:spPr bwMode="auto">
          <a:xfrm>
            <a:off x="27509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9" name="Rectangle 74"/>
          <p:cNvSpPr>
            <a:spLocks noChangeArrowheads="1"/>
          </p:cNvSpPr>
          <p:nvPr/>
        </p:nvSpPr>
        <p:spPr bwMode="auto">
          <a:xfrm>
            <a:off x="29795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0" name="Rectangle 75"/>
          <p:cNvSpPr>
            <a:spLocks noChangeArrowheads="1"/>
          </p:cNvSpPr>
          <p:nvPr/>
        </p:nvSpPr>
        <p:spPr bwMode="auto">
          <a:xfrm>
            <a:off x="32081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1" name="Rectangle 76"/>
          <p:cNvSpPr>
            <a:spLocks noChangeArrowheads="1"/>
          </p:cNvSpPr>
          <p:nvPr/>
        </p:nvSpPr>
        <p:spPr bwMode="auto">
          <a:xfrm>
            <a:off x="34367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2" name="Rectangle 77"/>
          <p:cNvSpPr>
            <a:spLocks noChangeArrowheads="1"/>
          </p:cNvSpPr>
          <p:nvPr/>
        </p:nvSpPr>
        <p:spPr bwMode="auto">
          <a:xfrm>
            <a:off x="36653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3" name="Rectangle 78"/>
          <p:cNvSpPr>
            <a:spLocks noChangeArrowheads="1"/>
          </p:cNvSpPr>
          <p:nvPr/>
        </p:nvSpPr>
        <p:spPr bwMode="auto">
          <a:xfrm>
            <a:off x="38939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4" name="Rectangle 79"/>
          <p:cNvSpPr>
            <a:spLocks noChangeArrowheads="1"/>
          </p:cNvSpPr>
          <p:nvPr/>
        </p:nvSpPr>
        <p:spPr bwMode="auto">
          <a:xfrm>
            <a:off x="41225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5" name="Rectangle 80"/>
          <p:cNvSpPr>
            <a:spLocks noChangeArrowheads="1"/>
          </p:cNvSpPr>
          <p:nvPr/>
        </p:nvSpPr>
        <p:spPr bwMode="auto">
          <a:xfrm>
            <a:off x="43511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6" name="Rectangle 81" descr="右上がり対角線 (太)"/>
          <p:cNvSpPr>
            <a:spLocks noChangeArrowheads="1"/>
          </p:cNvSpPr>
          <p:nvPr/>
        </p:nvSpPr>
        <p:spPr bwMode="auto">
          <a:xfrm>
            <a:off x="48083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7" name="Rectangle 82"/>
          <p:cNvSpPr>
            <a:spLocks noChangeArrowheads="1"/>
          </p:cNvSpPr>
          <p:nvPr/>
        </p:nvSpPr>
        <p:spPr bwMode="auto">
          <a:xfrm>
            <a:off x="1836560" y="4327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8" name="Rectangle 83"/>
          <p:cNvSpPr>
            <a:spLocks noChangeArrowheads="1"/>
          </p:cNvSpPr>
          <p:nvPr/>
        </p:nvSpPr>
        <p:spPr bwMode="auto">
          <a:xfrm>
            <a:off x="2065160" y="4327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9" name="Rectangle 84"/>
          <p:cNvSpPr>
            <a:spLocks noChangeArrowheads="1"/>
          </p:cNvSpPr>
          <p:nvPr/>
        </p:nvSpPr>
        <p:spPr bwMode="auto">
          <a:xfrm>
            <a:off x="2293760" y="4327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0" name="Rectangle 85"/>
          <p:cNvSpPr>
            <a:spLocks noChangeArrowheads="1"/>
          </p:cNvSpPr>
          <p:nvPr/>
        </p:nvSpPr>
        <p:spPr bwMode="auto">
          <a:xfrm>
            <a:off x="2522360" y="4327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1" name="Rectangle 86"/>
          <p:cNvSpPr>
            <a:spLocks noChangeArrowheads="1"/>
          </p:cNvSpPr>
          <p:nvPr/>
        </p:nvSpPr>
        <p:spPr bwMode="auto">
          <a:xfrm>
            <a:off x="2750960" y="4327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2" name="Rectangle 87"/>
          <p:cNvSpPr>
            <a:spLocks noChangeArrowheads="1"/>
          </p:cNvSpPr>
          <p:nvPr/>
        </p:nvSpPr>
        <p:spPr bwMode="auto">
          <a:xfrm>
            <a:off x="2979560" y="4327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3" name="Rectangle 88"/>
          <p:cNvSpPr>
            <a:spLocks noChangeArrowheads="1"/>
          </p:cNvSpPr>
          <p:nvPr/>
        </p:nvSpPr>
        <p:spPr bwMode="auto">
          <a:xfrm>
            <a:off x="32081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4" name="Rectangle 89"/>
          <p:cNvSpPr>
            <a:spLocks noChangeArrowheads="1"/>
          </p:cNvSpPr>
          <p:nvPr/>
        </p:nvSpPr>
        <p:spPr bwMode="auto">
          <a:xfrm>
            <a:off x="34367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5" name="Rectangle 90"/>
          <p:cNvSpPr>
            <a:spLocks noChangeArrowheads="1"/>
          </p:cNvSpPr>
          <p:nvPr/>
        </p:nvSpPr>
        <p:spPr bwMode="auto">
          <a:xfrm>
            <a:off x="36653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6" name="Rectangle 91"/>
          <p:cNvSpPr>
            <a:spLocks noChangeArrowheads="1"/>
          </p:cNvSpPr>
          <p:nvPr/>
        </p:nvSpPr>
        <p:spPr bwMode="auto">
          <a:xfrm>
            <a:off x="38939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7" name="Rectangle 92"/>
          <p:cNvSpPr>
            <a:spLocks noChangeArrowheads="1"/>
          </p:cNvSpPr>
          <p:nvPr/>
        </p:nvSpPr>
        <p:spPr bwMode="auto">
          <a:xfrm>
            <a:off x="41225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8" name="Rectangle 93"/>
          <p:cNvSpPr>
            <a:spLocks noChangeArrowheads="1"/>
          </p:cNvSpPr>
          <p:nvPr/>
        </p:nvSpPr>
        <p:spPr bwMode="auto">
          <a:xfrm>
            <a:off x="43511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9" name="Rectangle 94"/>
          <p:cNvSpPr>
            <a:spLocks noChangeArrowheads="1"/>
          </p:cNvSpPr>
          <p:nvPr/>
        </p:nvSpPr>
        <p:spPr bwMode="auto">
          <a:xfrm>
            <a:off x="4579760" y="432752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0" name="Rectangle 95"/>
          <p:cNvSpPr>
            <a:spLocks noChangeArrowheads="1"/>
          </p:cNvSpPr>
          <p:nvPr/>
        </p:nvSpPr>
        <p:spPr bwMode="auto">
          <a:xfrm>
            <a:off x="48083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1" name="Rectangle 96" descr="右上がり対角線 (太)"/>
          <p:cNvSpPr>
            <a:spLocks noChangeArrowheads="1"/>
          </p:cNvSpPr>
          <p:nvPr/>
        </p:nvSpPr>
        <p:spPr bwMode="auto">
          <a:xfrm>
            <a:off x="5036960" y="4327525"/>
            <a:ext cx="228600" cy="228600"/>
          </a:xfrm>
          <a:prstGeom prst="rect">
            <a:avLst/>
          </a:prstGeom>
          <a:pattFill prst="wdUp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2" name="Rectangle 97"/>
          <p:cNvSpPr>
            <a:spLocks noChangeArrowheads="1"/>
          </p:cNvSpPr>
          <p:nvPr/>
        </p:nvSpPr>
        <p:spPr bwMode="auto">
          <a:xfrm>
            <a:off x="5265560" y="4327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3" name="Rectangle 98"/>
          <p:cNvSpPr>
            <a:spLocks noChangeArrowheads="1"/>
          </p:cNvSpPr>
          <p:nvPr/>
        </p:nvSpPr>
        <p:spPr bwMode="auto">
          <a:xfrm>
            <a:off x="2065160" y="4098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4" name="Rectangle 99"/>
          <p:cNvSpPr>
            <a:spLocks noChangeArrowheads="1"/>
          </p:cNvSpPr>
          <p:nvPr/>
        </p:nvSpPr>
        <p:spPr bwMode="auto">
          <a:xfrm>
            <a:off x="2293760" y="4098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5" name="Rectangle 100"/>
          <p:cNvSpPr>
            <a:spLocks noChangeArrowheads="1"/>
          </p:cNvSpPr>
          <p:nvPr/>
        </p:nvSpPr>
        <p:spPr bwMode="auto">
          <a:xfrm>
            <a:off x="2522360" y="4098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6" name="Rectangle 101"/>
          <p:cNvSpPr>
            <a:spLocks noChangeArrowheads="1"/>
          </p:cNvSpPr>
          <p:nvPr/>
        </p:nvSpPr>
        <p:spPr bwMode="auto">
          <a:xfrm>
            <a:off x="2750960" y="4098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7" name="Rectangle 102"/>
          <p:cNvSpPr>
            <a:spLocks noChangeArrowheads="1"/>
          </p:cNvSpPr>
          <p:nvPr/>
        </p:nvSpPr>
        <p:spPr bwMode="auto">
          <a:xfrm>
            <a:off x="2979560" y="4098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8" name="Rectangle 103"/>
          <p:cNvSpPr>
            <a:spLocks noChangeArrowheads="1"/>
          </p:cNvSpPr>
          <p:nvPr/>
        </p:nvSpPr>
        <p:spPr bwMode="auto">
          <a:xfrm>
            <a:off x="32081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9" name="Rectangle 104"/>
          <p:cNvSpPr>
            <a:spLocks noChangeArrowheads="1"/>
          </p:cNvSpPr>
          <p:nvPr/>
        </p:nvSpPr>
        <p:spPr bwMode="auto">
          <a:xfrm>
            <a:off x="34367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0" name="Rectangle 105"/>
          <p:cNvSpPr>
            <a:spLocks noChangeArrowheads="1"/>
          </p:cNvSpPr>
          <p:nvPr/>
        </p:nvSpPr>
        <p:spPr bwMode="auto">
          <a:xfrm>
            <a:off x="36653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1" name="Rectangle 106"/>
          <p:cNvSpPr>
            <a:spLocks noChangeArrowheads="1"/>
          </p:cNvSpPr>
          <p:nvPr/>
        </p:nvSpPr>
        <p:spPr bwMode="auto">
          <a:xfrm>
            <a:off x="38939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2" name="Rectangle 107"/>
          <p:cNvSpPr>
            <a:spLocks noChangeArrowheads="1"/>
          </p:cNvSpPr>
          <p:nvPr/>
        </p:nvSpPr>
        <p:spPr bwMode="auto">
          <a:xfrm>
            <a:off x="41225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3" name="Rectangle 108"/>
          <p:cNvSpPr>
            <a:spLocks noChangeArrowheads="1"/>
          </p:cNvSpPr>
          <p:nvPr/>
        </p:nvSpPr>
        <p:spPr bwMode="auto">
          <a:xfrm>
            <a:off x="43511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4" name="Rectangle 109"/>
          <p:cNvSpPr>
            <a:spLocks noChangeArrowheads="1"/>
          </p:cNvSpPr>
          <p:nvPr/>
        </p:nvSpPr>
        <p:spPr bwMode="auto">
          <a:xfrm>
            <a:off x="45797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5" name="Rectangle 110"/>
          <p:cNvSpPr>
            <a:spLocks noChangeArrowheads="1"/>
          </p:cNvSpPr>
          <p:nvPr/>
        </p:nvSpPr>
        <p:spPr bwMode="auto">
          <a:xfrm>
            <a:off x="48083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6" name="Rectangle 111"/>
          <p:cNvSpPr>
            <a:spLocks noChangeArrowheads="1"/>
          </p:cNvSpPr>
          <p:nvPr/>
        </p:nvSpPr>
        <p:spPr bwMode="auto">
          <a:xfrm>
            <a:off x="50369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7" name="Rectangle 112"/>
          <p:cNvSpPr>
            <a:spLocks noChangeArrowheads="1"/>
          </p:cNvSpPr>
          <p:nvPr/>
        </p:nvSpPr>
        <p:spPr bwMode="auto">
          <a:xfrm>
            <a:off x="52655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8" name="Rectangle 113" descr="右上がり対角線 (太)"/>
          <p:cNvSpPr>
            <a:spLocks noChangeArrowheads="1"/>
          </p:cNvSpPr>
          <p:nvPr/>
        </p:nvSpPr>
        <p:spPr bwMode="auto">
          <a:xfrm>
            <a:off x="54941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9" name="Rectangle 114"/>
          <p:cNvSpPr>
            <a:spLocks noChangeArrowheads="1"/>
          </p:cNvSpPr>
          <p:nvPr/>
        </p:nvSpPr>
        <p:spPr bwMode="auto">
          <a:xfrm>
            <a:off x="57227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0" name="Rectangle 115"/>
          <p:cNvSpPr>
            <a:spLocks noChangeArrowheads="1"/>
          </p:cNvSpPr>
          <p:nvPr/>
        </p:nvSpPr>
        <p:spPr bwMode="auto">
          <a:xfrm>
            <a:off x="2065160" y="3870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1" name="Rectangle 116"/>
          <p:cNvSpPr>
            <a:spLocks noChangeArrowheads="1"/>
          </p:cNvSpPr>
          <p:nvPr/>
        </p:nvSpPr>
        <p:spPr bwMode="auto">
          <a:xfrm>
            <a:off x="2293760" y="3870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2" name="Rectangle 117"/>
          <p:cNvSpPr>
            <a:spLocks noChangeArrowheads="1"/>
          </p:cNvSpPr>
          <p:nvPr/>
        </p:nvSpPr>
        <p:spPr bwMode="auto">
          <a:xfrm>
            <a:off x="2522360" y="3870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3" name="Rectangle 118"/>
          <p:cNvSpPr>
            <a:spLocks noChangeArrowheads="1"/>
          </p:cNvSpPr>
          <p:nvPr/>
        </p:nvSpPr>
        <p:spPr bwMode="auto">
          <a:xfrm>
            <a:off x="2750960" y="3870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4" name="Rectangle 119"/>
          <p:cNvSpPr>
            <a:spLocks noChangeArrowheads="1"/>
          </p:cNvSpPr>
          <p:nvPr/>
        </p:nvSpPr>
        <p:spPr bwMode="auto">
          <a:xfrm>
            <a:off x="2979560" y="3870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5" name="Rectangle 120"/>
          <p:cNvSpPr>
            <a:spLocks noChangeArrowheads="1"/>
          </p:cNvSpPr>
          <p:nvPr/>
        </p:nvSpPr>
        <p:spPr bwMode="auto">
          <a:xfrm>
            <a:off x="3208160" y="3870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6" name="Rectangle 121"/>
          <p:cNvSpPr>
            <a:spLocks noChangeArrowheads="1"/>
          </p:cNvSpPr>
          <p:nvPr/>
        </p:nvSpPr>
        <p:spPr bwMode="auto">
          <a:xfrm>
            <a:off x="3436760" y="3870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7" name="Rectangle 122"/>
          <p:cNvSpPr>
            <a:spLocks noChangeArrowheads="1"/>
          </p:cNvSpPr>
          <p:nvPr/>
        </p:nvSpPr>
        <p:spPr bwMode="auto">
          <a:xfrm>
            <a:off x="36653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8" name="Rectangle 123"/>
          <p:cNvSpPr>
            <a:spLocks noChangeArrowheads="1"/>
          </p:cNvSpPr>
          <p:nvPr/>
        </p:nvSpPr>
        <p:spPr bwMode="auto">
          <a:xfrm>
            <a:off x="38939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9" name="Rectangle 124"/>
          <p:cNvSpPr>
            <a:spLocks noChangeArrowheads="1"/>
          </p:cNvSpPr>
          <p:nvPr/>
        </p:nvSpPr>
        <p:spPr bwMode="auto">
          <a:xfrm>
            <a:off x="41225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0" name="Rectangle 125"/>
          <p:cNvSpPr>
            <a:spLocks noChangeArrowheads="1"/>
          </p:cNvSpPr>
          <p:nvPr/>
        </p:nvSpPr>
        <p:spPr bwMode="auto">
          <a:xfrm>
            <a:off x="43511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1" name="Rectangle 126"/>
          <p:cNvSpPr>
            <a:spLocks noChangeArrowheads="1"/>
          </p:cNvSpPr>
          <p:nvPr/>
        </p:nvSpPr>
        <p:spPr bwMode="auto">
          <a:xfrm>
            <a:off x="45797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2" name="Rectangle 127"/>
          <p:cNvSpPr>
            <a:spLocks noChangeArrowheads="1"/>
          </p:cNvSpPr>
          <p:nvPr/>
        </p:nvSpPr>
        <p:spPr bwMode="auto">
          <a:xfrm>
            <a:off x="4808360" y="38703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3" name="Rectangle 128"/>
          <p:cNvSpPr>
            <a:spLocks noChangeArrowheads="1"/>
          </p:cNvSpPr>
          <p:nvPr/>
        </p:nvSpPr>
        <p:spPr bwMode="auto">
          <a:xfrm>
            <a:off x="50369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4" name="Rectangle 129"/>
          <p:cNvSpPr>
            <a:spLocks noChangeArrowheads="1"/>
          </p:cNvSpPr>
          <p:nvPr/>
        </p:nvSpPr>
        <p:spPr bwMode="auto">
          <a:xfrm>
            <a:off x="5265560" y="38703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5" name="Rectangle 130" descr="右上がり対角線 (太)"/>
          <p:cNvSpPr>
            <a:spLocks noChangeArrowheads="1"/>
          </p:cNvSpPr>
          <p:nvPr/>
        </p:nvSpPr>
        <p:spPr bwMode="auto">
          <a:xfrm>
            <a:off x="54941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6" name="Rectangle 131"/>
          <p:cNvSpPr>
            <a:spLocks noChangeArrowheads="1"/>
          </p:cNvSpPr>
          <p:nvPr/>
        </p:nvSpPr>
        <p:spPr bwMode="auto">
          <a:xfrm>
            <a:off x="57227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7" name="Rectangle 132"/>
          <p:cNvSpPr>
            <a:spLocks noChangeArrowheads="1"/>
          </p:cNvSpPr>
          <p:nvPr/>
        </p:nvSpPr>
        <p:spPr bwMode="auto">
          <a:xfrm>
            <a:off x="2065160" y="3641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8" name="Rectangle 133"/>
          <p:cNvSpPr>
            <a:spLocks noChangeArrowheads="1"/>
          </p:cNvSpPr>
          <p:nvPr/>
        </p:nvSpPr>
        <p:spPr bwMode="auto">
          <a:xfrm>
            <a:off x="2293760" y="3641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9" name="Rectangle 134"/>
          <p:cNvSpPr>
            <a:spLocks noChangeArrowheads="1"/>
          </p:cNvSpPr>
          <p:nvPr/>
        </p:nvSpPr>
        <p:spPr bwMode="auto">
          <a:xfrm>
            <a:off x="2522360" y="3641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0" name="Rectangle 135"/>
          <p:cNvSpPr>
            <a:spLocks noChangeArrowheads="1"/>
          </p:cNvSpPr>
          <p:nvPr/>
        </p:nvSpPr>
        <p:spPr bwMode="auto">
          <a:xfrm>
            <a:off x="2750960" y="3641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1" name="Rectangle 136"/>
          <p:cNvSpPr>
            <a:spLocks noChangeArrowheads="1"/>
          </p:cNvSpPr>
          <p:nvPr/>
        </p:nvSpPr>
        <p:spPr bwMode="auto">
          <a:xfrm>
            <a:off x="2979560" y="3641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2" name="Rectangle 137"/>
          <p:cNvSpPr>
            <a:spLocks noChangeArrowheads="1"/>
          </p:cNvSpPr>
          <p:nvPr/>
        </p:nvSpPr>
        <p:spPr bwMode="auto">
          <a:xfrm>
            <a:off x="3208160" y="3641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3" name="Rectangle 138"/>
          <p:cNvSpPr>
            <a:spLocks noChangeArrowheads="1"/>
          </p:cNvSpPr>
          <p:nvPr/>
        </p:nvSpPr>
        <p:spPr bwMode="auto">
          <a:xfrm>
            <a:off x="3436760" y="3641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4" name="Rectangle 139"/>
          <p:cNvSpPr>
            <a:spLocks noChangeArrowheads="1"/>
          </p:cNvSpPr>
          <p:nvPr/>
        </p:nvSpPr>
        <p:spPr bwMode="auto">
          <a:xfrm>
            <a:off x="36653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5" name="Rectangle 140"/>
          <p:cNvSpPr>
            <a:spLocks noChangeArrowheads="1"/>
          </p:cNvSpPr>
          <p:nvPr/>
        </p:nvSpPr>
        <p:spPr bwMode="auto">
          <a:xfrm>
            <a:off x="38939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6" name="Rectangle 141"/>
          <p:cNvSpPr>
            <a:spLocks noChangeArrowheads="1"/>
          </p:cNvSpPr>
          <p:nvPr/>
        </p:nvSpPr>
        <p:spPr bwMode="auto">
          <a:xfrm>
            <a:off x="41225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7" name="Rectangle 142"/>
          <p:cNvSpPr>
            <a:spLocks noChangeArrowheads="1"/>
          </p:cNvSpPr>
          <p:nvPr/>
        </p:nvSpPr>
        <p:spPr bwMode="auto">
          <a:xfrm>
            <a:off x="43511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8" name="Rectangle 143"/>
          <p:cNvSpPr>
            <a:spLocks noChangeArrowheads="1"/>
          </p:cNvSpPr>
          <p:nvPr/>
        </p:nvSpPr>
        <p:spPr bwMode="auto">
          <a:xfrm>
            <a:off x="45797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9" name="Rectangle 144"/>
          <p:cNvSpPr>
            <a:spLocks noChangeArrowheads="1"/>
          </p:cNvSpPr>
          <p:nvPr/>
        </p:nvSpPr>
        <p:spPr bwMode="auto">
          <a:xfrm>
            <a:off x="48083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0" name="Rectangle 145"/>
          <p:cNvSpPr>
            <a:spLocks noChangeArrowheads="1"/>
          </p:cNvSpPr>
          <p:nvPr/>
        </p:nvSpPr>
        <p:spPr bwMode="auto">
          <a:xfrm>
            <a:off x="50369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1" name="Rectangle 146"/>
          <p:cNvSpPr>
            <a:spLocks noChangeArrowheads="1"/>
          </p:cNvSpPr>
          <p:nvPr/>
        </p:nvSpPr>
        <p:spPr bwMode="auto">
          <a:xfrm>
            <a:off x="52655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2" name="Rectangle 147"/>
          <p:cNvSpPr>
            <a:spLocks noChangeArrowheads="1"/>
          </p:cNvSpPr>
          <p:nvPr/>
        </p:nvSpPr>
        <p:spPr bwMode="auto">
          <a:xfrm>
            <a:off x="54941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3" name="Rectangle 148"/>
          <p:cNvSpPr>
            <a:spLocks noChangeArrowheads="1"/>
          </p:cNvSpPr>
          <p:nvPr/>
        </p:nvSpPr>
        <p:spPr bwMode="auto">
          <a:xfrm>
            <a:off x="57227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4" name="Rectangle 149"/>
          <p:cNvSpPr>
            <a:spLocks noChangeArrowheads="1"/>
          </p:cNvSpPr>
          <p:nvPr/>
        </p:nvSpPr>
        <p:spPr bwMode="auto">
          <a:xfrm>
            <a:off x="2065160" y="3413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5" name="Rectangle 150"/>
          <p:cNvSpPr>
            <a:spLocks noChangeArrowheads="1"/>
          </p:cNvSpPr>
          <p:nvPr/>
        </p:nvSpPr>
        <p:spPr bwMode="auto">
          <a:xfrm>
            <a:off x="2293760" y="3413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6" name="Rectangle 151"/>
          <p:cNvSpPr>
            <a:spLocks noChangeArrowheads="1"/>
          </p:cNvSpPr>
          <p:nvPr/>
        </p:nvSpPr>
        <p:spPr bwMode="auto">
          <a:xfrm>
            <a:off x="2522360" y="3413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7" name="Rectangle 152"/>
          <p:cNvSpPr>
            <a:spLocks noChangeArrowheads="1"/>
          </p:cNvSpPr>
          <p:nvPr/>
        </p:nvSpPr>
        <p:spPr bwMode="auto">
          <a:xfrm>
            <a:off x="2750960" y="3413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8" name="Rectangle 153"/>
          <p:cNvSpPr>
            <a:spLocks noChangeArrowheads="1"/>
          </p:cNvSpPr>
          <p:nvPr/>
        </p:nvSpPr>
        <p:spPr bwMode="auto">
          <a:xfrm>
            <a:off x="2979560" y="3413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9" name="Rectangle 154"/>
          <p:cNvSpPr>
            <a:spLocks noChangeArrowheads="1"/>
          </p:cNvSpPr>
          <p:nvPr/>
        </p:nvSpPr>
        <p:spPr bwMode="auto">
          <a:xfrm>
            <a:off x="3208160" y="3413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0" name="Rectangle 155"/>
          <p:cNvSpPr>
            <a:spLocks noChangeArrowheads="1"/>
          </p:cNvSpPr>
          <p:nvPr/>
        </p:nvSpPr>
        <p:spPr bwMode="auto">
          <a:xfrm>
            <a:off x="3436760" y="3413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1" name="Rectangle 156"/>
          <p:cNvSpPr>
            <a:spLocks noChangeArrowheads="1"/>
          </p:cNvSpPr>
          <p:nvPr/>
        </p:nvSpPr>
        <p:spPr bwMode="auto">
          <a:xfrm>
            <a:off x="3665360" y="3413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2" name="Rectangle 157"/>
          <p:cNvSpPr>
            <a:spLocks noChangeArrowheads="1"/>
          </p:cNvSpPr>
          <p:nvPr/>
        </p:nvSpPr>
        <p:spPr bwMode="auto">
          <a:xfrm>
            <a:off x="3893960" y="3413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3" name="Rectangle 158"/>
          <p:cNvSpPr>
            <a:spLocks noChangeArrowheads="1"/>
          </p:cNvSpPr>
          <p:nvPr/>
        </p:nvSpPr>
        <p:spPr bwMode="auto">
          <a:xfrm>
            <a:off x="41225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4" name="Rectangle 159"/>
          <p:cNvSpPr>
            <a:spLocks noChangeArrowheads="1"/>
          </p:cNvSpPr>
          <p:nvPr/>
        </p:nvSpPr>
        <p:spPr bwMode="auto">
          <a:xfrm>
            <a:off x="43511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5" name="Rectangle 160"/>
          <p:cNvSpPr>
            <a:spLocks noChangeArrowheads="1"/>
          </p:cNvSpPr>
          <p:nvPr/>
        </p:nvSpPr>
        <p:spPr bwMode="auto">
          <a:xfrm>
            <a:off x="45797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6" name="Rectangle 161"/>
          <p:cNvSpPr>
            <a:spLocks noChangeArrowheads="1"/>
          </p:cNvSpPr>
          <p:nvPr/>
        </p:nvSpPr>
        <p:spPr bwMode="auto">
          <a:xfrm>
            <a:off x="48083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7" name="Rectangle 162"/>
          <p:cNvSpPr>
            <a:spLocks noChangeArrowheads="1"/>
          </p:cNvSpPr>
          <p:nvPr/>
        </p:nvSpPr>
        <p:spPr bwMode="auto">
          <a:xfrm>
            <a:off x="50369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8" name="Rectangle 163"/>
          <p:cNvSpPr>
            <a:spLocks noChangeArrowheads="1"/>
          </p:cNvSpPr>
          <p:nvPr/>
        </p:nvSpPr>
        <p:spPr bwMode="auto">
          <a:xfrm>
            <a:off x="52655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9" name="Rectangle 164"/>
          <p:cNvSpPr>
            <a:spLocks noChangeArrowheads="1"/>
          </p:cNvSpPr>
          <p:nvPr/>
        </p:nvSpPr>
        <p:spPr bwMode="auto">
          <a:xfrm>
            <a:off x="54941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0" name="Rectangle 165"/>
          <p:cNvSpPr>
            <a:spLocks noChangeArrowheads="1"/>
          </p:cNvSpPr>
          <p:nvPr/>
        </p:nvSpPr>
        <p:spPr bwMode="auto">
          <a:xfrm>
            <a:off x="57227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1" name="Rectangle 166"/>
          <p:cNvSpPr>
            <a:spLocks noChangeArrowheads="1"/>
          </p:cNvSpPr>
          <p:nvPr/>
        </p:nvSpPr>
        <p:spPr bwMode="auto">
          <a:xfrm>
            <a:off x="2750960" y="3184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2" name="Rectangle 167"/>
          <p:cNvSpPr>
            <a:spLocks noChangeArrowheads="1"/>
          </p:cNvSpPr>
          <p:nvPr/>
        </p:nvSpPr>
        <p:spPr bwMode="auto">
          <a:xfrm>
            <a:off x="2979560" y="3184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3" name="Rectangle 168"/>
          <p:cNvSpPr>
            <a:spLocks noChangeArrowheads="1"/>
          </p:cNvSpPr>
          <p:nvPr/>
        </p:nvSpPr>
        <p:spPr bwMode="auto">
          <a:xfrm>
            <a:off x="3208160" y="3184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4" name="Rectangle 169"/>
          <p:cNvSpPr>
            <a:spLocks noChangeArrowheads="1"/>
          </p:cNvSpPr>
          <p:nvPr/>
        </p:nvSpPr>
        <p:spPr bwMode="auto">
          <a:xfrm>
            <a:off x="3436760" y="3184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5" name="Rectangle 170"/>
          <p:cNvSpPr>
            <a:spLocks noChangeArrowheads="1"/>
          </p:cNvSpPr>
          <p:nvPr/>
        </p:nvSpPr>
        <p:spPr bwMode="auto">
          <a:xfrm>
            <a:off x="3665360" y="3184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6" name="Rectangle 171"/>
          <p:cNvSpPr>
            <a:spLocks noChangeArrowheads="1"/>
          </p:cNvSpPr>
          <p:nvPr/>
        </p:nvSpPr>
        <p:spPr bwMode="auto">
          <a:xfrm>
            <a:off x="3893960" y="3184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7" name="Rectangle 172"/>
          <p:cNvSpPr>
            <a:spLocks noChangeArrowheads="1"/>
          </p:cNvSpPr>
          <p:nvPr/>
        </p:nvSpPr>
        <p:spPr bwMode="auto">
          <a:xfrm>
            <a:off x="41225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8" name="Rectangle 173"/>
          <p:cNvSpPr>
            <a:spLocks noChangeArrowheads="1"/>
          </p:cNvSpPr>
          <p:nvPr/>
        </p:nvSpPr>
        <p:spPr bwMode="auto">
          <a:xfrm>
            <a:off x="43511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9" name="Rectangle 174"/>
          <p:cNvSpPr>
            <a:spLocks noChangeArrowheads="1"/>
          </p:cNvSpPr>
          <p:nvPr/>
        </p:nvSpPr>
        <p:spPr bwMode="auto">
          <a:xfrm>
            <a:off x="45797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0" name="Rectangle 175"/>
          <p:cNvSpPr>
            <a:spLocks noChangeArrowheads="1"/>
          </p:cNvSpPr>
          <p:nvPr/>
        </p:nvSpPr>
        <p:spPr bwMode="auto">
          <a:xfrm>
            <a:off x="48083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1" name="Rectangle 176"/>
          <p:cNvSpPr>
            <a:spLocks noChangeArrowheads="1"/>
          </p:cNvSpPr>
          <p:nvPr/>
        </p:nvSpPr>
        <p:spPr bwMode="auto">
          <a:xfrm>
            <a:off x="50369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2" name="Rectangle 177"/>
          <p:cNvSpPr>
            <a:spLocks noChangeArrowheads="1"/>
          </p:cNvSpPr>
          <p:nvPr/>
        </p:nvSpPr>
        <p:spPr bwMode="auto">
          <a:xfrm>
            <a:off x="52655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3" name="Rectangle 178"/>
          <p:cNvSpPr>
            <a:spLocks noChangeArrowheads="1"/>
          </p:cNvSpPr>
          <p:nvPr/>
        </p:nvSpPr>
        <p:spPr bwMode="auto">
          <a:xfrm>
            <a:off x="54941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4" name="Rectangle 179"/>
          <p:cNvSpPr>
            <a:spLocks noChangeArrowheads="1"/>
          </p:cNvSpPr>
          <p:nvPr/>
        </p:nvSpPr>
        <p:spPr bwMode="auto">
          <a:xfrm>
            <a:off x="57227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5" name="Rectangle 180"/>
          <p:cNvSpPr>
            <a:spLocks noChangeArrowheads="1"/>
          </p:cNvSpPr>
          <p:nvPr/>
        </p:nvSpPr>
        <p:spPr bwMode="auto">
          <a:xfrm>
            <a:off x="2750960" y="2955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6" name="Rectangle 181"/>
          <p:cNvSpPr>
            <a:spLocks noChangeArrowheads="1"/>
          </p:cNvSpPr>
          <p:nvPr/>
        </p:nvSpPr>
        <p:spPr bwMode="auto">
          <a:xfrm>
            <a:off x="2979560" y="2955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7" name="Rectangle 182"/>
          <p:cNvSpPr>
            <a:spLocks noChangeArrowheads="1"/>
          </p:cNvSpPr>
          <p:nvPr/>
        </p:nvSpPr>
        <p:spPr bwMode="auto">
          <a:xfrm>
            <a:off x="3208160" y="2955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8" name="Rectangle 183"/>
          <p:cNvSpPr>
            <a:spLocks noChangeArrowheads="1"/>
          </p:cNvSpPr>
          <p:nvPr/>
        </p:nvSpPr>
        <p:spPr bwMode="auto">
          <a:xfrm>
            <a:off x="3436760" y="2955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9" name="Rectangle 184"/>
          <p:cNvSpPr>
            <a:spLocks noChangeArrowheads="1"/>
          </p:cNvSpPr>
          <p:nvPr/>
        </p:nvSpPr>
        <p:spPr bwMode="auto">
          <a:xfrm>
            <a:off x="3665360" y="29559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0" name="Rectangle 185"/>
          <p:cNvSpPr>
            <a:spLocks noChangeArrowheads="1"/>
          </p:cNvSpPr>
          <p:nvPr/>
        </p:nvSpPr>
        <p:spPr bwMode="auto">
          <a:xfrm>
            <a:off x="3893960" y="2955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1" name="Rectangle 186"/>
          <p:cNvSpPr>
            <a:spLocks noChangeArrowheads="1"/>
          </p:cNvSpPr>
          <p:nvPr/>
        </p:nvSpPr>
        <p:spPr bwMode="auto">
          <a:xfrm>
            <a:off x="4122560" y="2955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2" name="Rectangle 187"/>
          <p:cNvSpPr>
            <a:spLocks noChangeArrowheads="1"/>
          </p:cNvSpPr>
          <p:nvPr/>
        </p:nvSpPr>
        <p:spPr bwMode="auto">
          <a:xfrm>
            <a:off x="4351160" y="2955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3" name="Rectangle 188"/>
          <p:cNvSpPr>
            <a:spLocks noChangeArrowheads="1"/>
          </p:cNvSpPr>
          <p:nvPr/>
        </p:nvSpPr>
        <p:spPr bwMode="auto">
          <a:xfrm>
            <a:off x="45797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4" name="Rectangle 189"/>
          <p:cNvSpPr>
            <a:spLocks noChangeArrowheads="1"/>
          </p:cNvSpPr>
          <p:nvPr/>
        </p:nvSpPr>
        <p:spPr bwMode="auto">
          <a:xfrm>
            <a:off x="4808360" y="29559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5" name="Rectangle 190"/>
          <p:cNvSpPr>
            <a:spLocks noChangeArrowheads="1"/>
          </p:cNvSpPr>
          <p:nvPr/>
        </p:nvSpPr>
        <p:spPr bwMode="auto">
          <a:xfrm>
            <a:off x="50369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6" name="Rectangle 191"/>
          <p:cNvSpPr>
            <a:spLocks noChangeArrowheads="1"/>
          </p:cNvSpPr>
          <p:nvPr/>
        </p:nvSpPr>
        <p:spPr bwMode="auto">
          <a:xfrm>
            <a:off x="52655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7" name="Rectangle 192"/>
          <p:cNvSpPr>
            <a:spLocks noChangeArrowheads="1"/>
          </p:cNvSpPr>
          <p:nvPr/>
        </p:nvSpPr>
        <p:spPr bwMode="auto">
          <a:xfrm>
            <a:off x="54941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8" name="Rectangle 193"/>
          <p:cNvSpPr>
            <a:spLocks noChangeArrowheads="1"/>
          </p:cNvSpPr>
          <p:nvPr/>
        </p:nvSpPr>
        <p:spPr bwMode="auto">
          <a:xfrm>
            <a:off x="57227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9" name="Rectangle 194"/>
          <p:cNvSpPr>
            <a:spLocks noChangeArrowheads="1"/>
          </p:cNvSpPr>
          <p:nvPr/>
        </p:nvSpPr>
        <p:spPr bwMode="auto">
          <a:xfrm>
            <a:off x="3436760" y="2727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0" name="Rectangle 195"/>
          <p:cNvSpPr>
            <a:spLocks noChangeArrowheads="1"/>
          </p:cNvSpPr>
          <p:nvPr/>
        </p:nvSpPr>
        <p:spPr bwMode="auto">
          <a:xfrm>
            <a:off x="3665360" y="2727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1" name="Rectangle 196"/>
          <p:cNvSpPr>
            <a:spLocks noChangeArrowheads="1"/>
          </p:cNvSpPr>
          <p:nvPr/>
        </p:nvSpPr>
        <p:spPr bwMode="auto">
          <a:xfrm>
            <a:off x="3893960" y="2727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2" name="Rectangle 197"/>
          <p:cNvSpPr>
            <a:spLocks noChangeArrowheads="1"/>
          </p:cNvSpPr>
          <p:nvPr/>
        </p:nvSpPr>
        <p:spPr bwMode="auto">
          <a:xfrm>
            <a:off x="4122560" y="27273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3" name="Rectangle 198"/>
          <p:cNvSpPr>
            <a:spLocks noChangeArrowheads="1"/>
          </p:cNvSpPr>
          <p:nvPr/>
        </p:nvSpPr>
        <p:spPr bwMode="auto">
          <a:xfrm>
            <a:off x="4351160" y="2727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4" name="Rectangle 199"/>
          <p:cNvSpPr>
            <a:spLocks noChangeArrowheads="1"/>
          </p:cNvSpPr>
          <p:nvPr/>
        </p:nvSpPr>
        <p:spPr bwMode="auto">
          <a:xfrm>
            <a:off x="45797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5" name="Rectangle 200"/>
          <p:cNvSpPr>
            <a:spLocks noChangeArrowheads="1"/>
          </p:cNvSpPr>
          <p:nvPr/>
        </p:nvSpPr>
        <p:spPr bwMode="auto">
          <a:xfrm>
            <a:off x="4808360" y="27273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6" name="Rectangle 201"/>
          <p:cNvSpPr>
            <a:spLocks noChangeArrowheads="1"/>
          </p:cNvSpPr>
          <p:nvPr/>
        </p:nvSpPr>
        <p:spPr bwMode="auto">
          <a:xfrm>
            <a:off x="50369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7" name="Rectangle 202"/>
          <p:cNvSpPr>
            <a:spLocks noChangeArrowheads="1"/>
          </p:cNvSpPr>
          <p:nvPr/>
        </p:nvSpPr>
        <p:spPr bwMode="auto">
          <a:xfrm>
            <a:off x="52655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8" name="Rectangle 203"/>
          <p:cNvSpPr>
            <a:spLocks noChangeArrowheads="1"/>
          </p:cNvSpPr>
          <p:nvPr/>
        </p:nvSpPr>
        <p:spPr bwMode="auto">
          <a:xfrm>
            <a:off x="54941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9" name="Rectangle 204"/>
          <p:cNvSpPr>
            <a:spLocks noChangeArrowheads="1"/>
          </p:cNvSpPr>
          <p:nvPr/>
        </p:nvSpPr>
        <p:spPr bwMode="auto">
          <a:xfrm>
            <a:off x="57227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0" name="Rectangle 205"/>
          <p:cNvSpPr>
            <a:spLocks noChangeArrowheads="1"/>
          </p:cNvSpPr>
          <p:nvPr/>
        </p:nvSpPr>
        <p:spPr bwMode="auto">
          <a:xfrm>
            <a:off x="3208160" y="2498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1" name="Rectangle 206"/>
          <p:cNvSpPr>
            <a:spLocks noChangeArrowheads="1"/>
          </p:cNvSpPr>
          <p:nvPr/>
        </p:nvSpPr>
        <p:spPr bwMode="auto">
          <a:xfrm>
            <a:off x="3436760" y="2498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2" name="Rectangle 207"/>
          <p:cNvSpPr>
            <a:spLocks noChangeArrowheads="1"/>
          </p:cNvSpPr>
          <p:nvPr/>
        </p:nvSpPr>
        <p:spPr bwMode="auto">
          <a:xfrm>
            <a:off x="3665360" y="2498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3" name="Rectangle 208"/>
          <p:cNvSpPr>
            <a:spLocks noChangeArrowheads="1"/>
          </p:cNvSpPr>
          <p:nvPr/>
        </p:nvSpPr>
        <p:spPr bwMode="auto">
          <a:xfrm>
            <a:off x="3893960" y="2498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4" name="Rectangle 209"/>
          <p:cNvSpPr>
            <a:spLocks noChangeArrowheads="1"/>
          </p:cNvSpPr>
          <p:nvPr/>
        </p:nvSpPr>
        <p:spPr bwMode="auto">
          <a:xfrm>
            <a:off x="4122560" y="2498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5" name="Rectangle 210"/>
          <p:cNvSpPr>
            <a:spLocks noChangeArrowheads="1"/>
          </p:cNvSpPr>
          <p:nvPr/>
        </p:nvSpPr>
        <p:spPr bwMode="auto">
          <a:xfrm>
            <a:off x="4351160" y="2498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6" name="Rectangle 211"/>
          <p:cNvSpPr>
            <a:spLocks noChangeArrowheads="1"/>
          </p:cNvSpPr>
          <p:nvPr/>
        </p:nvSpPr>
        <p:spPr bwMode="auto">
          <a:xfrm>
            <a:off x="4579760" y="24987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7" name="Rectangle 212"/>
          <p:cNvSpPr>
            <a:spLocks noChangeArrowheads="1"/>
          </p:cNvSpPr>
          <p:nvPr/>
        </p:nvSpPr>
        <p:spPr bwMode="auto">
          <a:xfrm>
            <a:off x="4808360" y="2498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8" name="Rectangle 213"/>
          <p:cNvSpPr>
            <a:spLocks noChangeArrowheads="1"/>
          </p:cNvSpPr>
          <p:nvPr/>
        </p:nvSpPr>
        <p:spPr bwMode="auto">
          <a:xfrm>
            <a:off x="50369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9" name="Rectangle 214"/>
          <p:cNvSpPr>
            <a:spLocks noChangeArrowheads="1"/>
          </p:cNvSpPr>
          <p:nvPr/>
        </p:nvSpPr>
        <p:spPr bwMode="auto">
          <a:xfrm>
            <a:off x="5265560" y="24987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0" name="Rectangle 215"/>
          <p:cNvSpPr>
            <a:spLocks noChangeArrowheads="1"/>
          </p:cNvSpPr>
          <p:nvPr/>
        </p:nvSpPr>
        <p:spPr bwMode="auto">
          <a:xfrm>
            <a:off x="54941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1" name="Rectangle 216"/>
          <p:cNvSpPr>
            <a:spLocks noChangeArrowheads="1"/>
          </p:cNvSpPr>
          <p:nvPr/>
        </p:nvSpPr>
        <p:spPr bwMode="auto">
          <a:xfrm>
            <a:off x="57227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2" name="Rectangle 217"/>
          <p:cNvSpPr>
            <a:spLocks noChangeArrowheads="1"/>
          </p:cNvSpPr>
          <p:nvPr/>
        </p:nvSpPr>
        <p:spPr bwMode="auto">
          <a:xfrm>
            <a:off x="3893960" y="2270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3" name="Rectangle 218"/>
          <p:cNvSpPr>
            <a:spLocks noChangeArrowheads="1"/>
          </p:cNvSpPr>
          <p:nvPr/>
        </p:nvSpPr>
        <p:spPr bwMode="auto">
          <a:xfrm>
            <a:off x="4122560" y="2270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4" name="Rectangle 219"/>
          <p:cNvSpPr>
            <a:spLocks noChangeArrowheads="1"/>
          </p:cNvSpPr>
          <p:nvPr/>
        </p:nvSpPr>
        <p:spPr bwMode="auto">
          <a:xfrm>
            <a:off x="4351160" y="2270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5" name="Rectangle 220"/>
          <p:cNvSpPr>
            <a:spLocks noChangeArrowheads="1"/>
          </p:cNvSpPr>
          <p:nvPr/>
        </p:nvSpPr>
        <p:spPr bwMode="auto">
          <a:xfrm>
            <a:off x="4579760" y="22701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6" name="Rectangle 221"/>
          <p:cNvSpPr>
            <a:spLocks noChangeArrowheads="1"/>
          </p:cNvSpPr>
          <p:nvPr/>
        </p:nvSpPr>
        <p:spPr bwMode="auto">
          <a:xfrm>
            <a:off x="4808360" y="2270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7" name="Rectangle 222"/>
          <p:cNvSpPr>
            <a:spLocks noChangeArrowheads="1"/>
          </p:cNvSpPr>
          <p:nvPr/>
        </p:nvSpPr>
        <p:spPr bwMode="auto">
          <a:xfrm>
            <a:off x="50369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8" name="Rectangle 223"/>
          <p:cNvSpPr>
            <a:spLocks noChangeArrowheads="1"/>
          </p:cNvSpPr>
          <p:nvPr/>
        </p:nvSpPr>
        <p:spPr bwMode="auto">
          <a:xfrm>
            <a:off x="5265560" y="22701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9" name="Rectangle 224"/>
          <p:cNvSpPr>
            <a:spLocks noChangeArrowheads="1"/>
          </p:cNvSpPr>
          <p:nvPr/>
        </p:nvSpPr>
        <p:spPr bwMode="auto">
          <a:xfrm>
            <a:off x="54941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0" name="Rectangle 225"/>
          <p:cNvSpPr>
            <a:spLocks noChangeArrowheads="1"/>
          </p:cNvSpPr>
          <p:nvPr/>
        </p:nvSpPr>
        <p:spPr bwMode="auto">
          <a:xfrm>
            <a:off x="57227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1" name="Rectangle 226"/>
          <p:cNvSpPr>
            <a:spLocks noChangeArrowheads="1"/>
          </p:cNvSpPr>
          <p:nvPr/>
        </p:nvSpPr>
        <p:spPr bwMode="auto">
          <a:xfrm>
            <a:off x="3665360" y="2041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2" name="Rectangle 227"/>
          <p:cNvSpPr>
            <a:spLocks noChangeArrowheads="1"/>
          </p:cNvSpPr>
          <p:nvPr/>
        </p:nvSpPr>
        <p:spPr bwMode="auto">
          <a:xfrm>
            <a:off x="3893960" y="2041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3" name="Rectangle 228"/>
          <p:cNvSpPr>
            <a:spLocks noChangeArrowheads="1"/>
          </p:cNvSpPr>
          <p:nvPr/>
        </p:nvSpPr>
        <p:spPr bwMode="auto">
          <a:xfrm>
            <a:off x="4122560" y="2041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4" name="Rectangle 229"/>
          <p:cNvSpPr>
            <a:spLocks noChangeArrowheads="1"/>
          </p:cNvSpPr>
          <p:nvPr/>
        </p:nvSpPr>
        <p:spPr bwMode="auto">
          <a:xfrm>
            <a:off x="4351160" y="2041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5" name="Rectangle 230"/>
          <p:cNvSpPr>
            <a:spLocks noChangeArrowheads="1"/>
          </p:cNvSpPr>
          <p:nvPr/>
        </p:nvSpPr>
        <p:spPr bwMode="auto">
          <a:xfrm>
            <a:off x="4579760" y="2041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6" name="Rectangle 231"/>
          <p:cNvSpPr>
            <a:spLocks noChangeArrowheads="1"/>
          </p:cNvSpPr>
          <p:nvPr/>
        </p:nvSpPr>
        <p:spPr bwMode="auto">
          <a:xfrm>
            <a:off x="4808360" y="2041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7" name="Rectangle 232"/>
          <p:cNvSpPr>
            <a:spLocks noChangeArrowheads="1"/>
          </p:cNvSpPr>
          <p:nvPr/>
        </p:nvSpPr>
        <p:spPr bwMode="auto">
          <a:xfrm>
            <a:off x="5036960" y="2041525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8" name="Rectangle 233"/>
          <p:cNvSpPr>
            <a:spLocks noChangeArrowheads="1"/>
          </p:cNvSpPr>
          <p:nvPr/>
        </p:nvSpPr>
        <p:spPr bwMode="auto">
          <a:xfrm>
            <a:off x="5265560" y="2041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9" name="Rectangle 234"/>
          <p:cNvSpPr>
            <a:spLocks noChangeArrowheads="1"/>
          </p:cNvSpPr>
          <p:nvPr/>
        </p:nvSpPr>
        <p:spPr bwMode="auto">
          <a:xfrm>
            <a:off x="5494160" y="2041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0" name="Rectangle 235"/>
          <p:cNvSpPr>
            <a:spLocks noChangeArrowheads="1"/>
          </p:cNvSpPr>
          <p:nvPr/>
        </p:nvSpPr>
        <p:spPr bwMode="auto">
          <a:xfrm>
            <a:off x="5722760" y="2041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1" name="Rectangle 236" descr="右上がり対角線 (太)"/>
          <p:cNvSpPr>
            <a:spLocks noChangeArrowheads="1"/>
          </p:cNvSpPr>
          <p:nvPr/>
        </p:nvSpPr>
        <p:spPr bwMode="auto">
          <a:xfrm>
            <a:off x="5951360" y="3870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2" name="Rectangle 237"/>
          <p:cNvSpPr>
            <a:spLocks noChangeArrowheads="1"/>
          </p:cNvSpPr>
          <p:nvPr/>
        </p:nvSpPr>
        <p:spPr bwMode="auto">
          <a:xfrm>
            <a:off x="6179960" y="38703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3" name="Rectangle 238"/>
          <p:cNvSpPr>
            <a:spLocks noChangeArrowheads="1"/>
          </p:cNvSpPr>
          <p:nvPr/>
        </p:nvSpPr>
        <p:spPr bwMode="auto">
          <a:xfrm>
            <a:off x="59513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4" name="Rectangle 239"/>
          <p:cNvSpPr>
            <a:spLocks noChangeArrowheads="1"/>
          </p:cNvSpPr>
          <p:nvPr/>
        </p:nvSpPr>
        <p:spPr bwMode="auto">
          <a:xfrm>
            <a:off x="61799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5" name="Rectangle 240"/>
          <p:cNvSpPr>
            <a:spLocks noChangeArrowheads="1"/>
          </p:cNvSpPr>
          <p:nvPr/>
        </p:nvSpPr>
        <p:spPr bwMode="auto">
          <a:xfrm>
            <a:off x="59513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6" name="Rectangle 241"/>
          <p:cNvSpPr>
            <a:spLocks noChangeArrowheads="1"/>
          </p:cNvSpPr>
          <p:nvPr/>
        </p:nvSpPr>
        <p:spPr bwMode="auto">
          <a:xfrm>
            <a:off x="61799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7" name="Rectangle 242"/>
          <p:cNvSpPr>
            <a:spLocks noChangeArrowheads="1"/>
          </p:cNvSpPr>
          <p:nvPr/>
        </p:nvSpPr>
        <p:spPr bwMode="auto">
          <a:xfrm>
            <a:off x="59513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8" name="Rectangle 243"/>
          <p:cNvSpPr>
            <a:spLocks noChangeArrowheads="1"/>
          </p:cNvSpPr>
          <p:nvPr/>
        </p:nvSpPr>
        <p:spPr bwMode="auto">
          <a:xfrm>
            <a:off x="61799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9" name="Rectangle 244"/>
          <p:cNvSpPr>
            <a:spLocks noChangeArrowheads="1"/>
          </p:cNvSpPr>
          <p:nvPr/>
        </p:nvSpPr>
        <p:spPr bwMode="auto">
          <a:xfrm>
            <a:off x="59513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0" name="Rectangle 245"/>
          <p:cNvSpPr>
            <a:spLocks noChangeArrowheads="1"/>
          </p:cNvSpPr>
          <p:nvPr/>
        </p:nvSpPr>
        <p:spPr bwMode="auto">
          <a:xfrm>
            <a:off x="61799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1" name="Rectangle 246"/>
          <p:cNvSpPr>
            <a:spLocks noChangeArrowheads="1"/>
          </p:cNvSpPr>
          <p:nvPr/>
        </p:nvSpPr>
        <p:spPr bwMode="auto">
          <a:xfrm>
            <a:off x="59513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2" name="Rectangle 247"/>
          <p:cNvSpPr>
            <a:spLocks noChangeArrowheads="1"/>
          </p:cNvSpPr>
          <p:nvPr/>
        </p:nvSpPr>
        <p:spPr bwMode="auto">
          <a:xfrm>
            <a:off x="61799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3" name="Rectangle 248"/>
          <p:cNvSpPr>
            <a:spLocks noChangeArrowheads="1"/>
          </p:cNvSpPr>
          <p:nvPr/>
        </p:nvSpPr>
        <p:spPr bwMode="auto">
          <a:xfrm>
            <a:off x="59513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4" name="Rectangle 249"/>
          <p:cNvSpPr>
            <a:spLocks noChangeArrowheads="1"/>
          </p:cNvSpPr>
          <p:nvPr/>
        </p:nvSpPr>
        <p:spPr bwMode="auto">
          <a:xfrm>
            <a:off x="61799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5" name="Rectangle 250"/>
          <p:cNvSpPr>
            <a:spLocks noChangeArrowheads="1"/>
          </p:cNvSpPr>
          <p:nvPr/>
        </p:nvSpPr>
        <p:spPr bwMode="auto">
          <a:xfrm>
            <a:off x="59513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6" name="Rectangle 251"/>
          <p:cNvSpPr>
            <a:spLocks noChangeArrowheads="1"/>
          </p:cNvSpPr>
          <p:nvPr/>
        </p:nvSpPr>
        <p:spPr bwMode="auto">
          <a:xfrm>
            <a:off x="61799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7" name="Rectangle 252"/>
          <p:cNvSpPr>
            <a:spLocks noChangeArrowheads="1"/>
          </p:cNvSpPr>
          <p:nvPr/>
        </p:nvSpPr>
        <p:spPr bwMode="auto">
          <a:xfrm>
            <a:off x="59513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8" name="Rectangle 253"/>
          <p:cNvSpPr>
            <a:spLocks noChangeArrowheads="1"/>
          </p:cNvSpPr>
          <p:nvPr/>
        </p:nvSpPr>
        <p:spPr bwMode="auto">
          <a:xfrm>
            <a:off x="6179960" y="2041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9" name="Rectangle 254" descr="右上がり対角線 (太)"/>
          <p:cNvSpPr>
            <a:spLocks noChangeArrowheads="1"/>
          </p:cNvSpPr>
          <p:nvPr/>
        </p:nvSpPr>
        <p:spPr bwMode="auto">
          <a:xfrm>
            <a:off x="64085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0" name="Rectangle 255" descr="右上がり対角線 (太)"/>
          <p:cNvSpPr>
            <a:spLocks noChangeArrowheads="1"/>
          </p:cNvSpPr>
          <p:nvPr/>
        </p:nvSpPr>
        <p:spPr bwMode="auto">
          <a:xfrm>
            <a:off x="64085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1" name="Rectangle 256"/>
          <p:cNvSpPr>
            <a:spLocks noChangeArrowheads="1"/>
          </p:cNvSpPr>
          <p:nvPr/>
        </p:nvSpPr>
        <p:spPr bwMode="auto">
          <a:xfrm>
            <a:off x="64085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2" name="Rectangle 257"/>
          <p:cNvSpPr>
            <a:spLocks noChangeArrowheads="1"/>
          </p:cNvSpPr>
          <p:nvPr/>
        </p:nvSpPr>
        <p:spPr bwMode="auto">
          <a:xfrm>
            <a:off x="66371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3" name="Rectangle 258"/>
          <p:cNvSpPr>
            <a:spLocks noChangeArrowheads="1"/>
          </p:cNvSpPr>
          <p:nvPr/>
        </p:nvSpPr>
        <p:spPr bwMode="auto">
          <a:xfrm>
            <a:off x="64085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4" name="Rectangle 259"/>
          <p:cNvSpPr>
            <a:spLocks noChangeArrowheads="1"/>
          </p:cNvSpPr>
          <p:nvPr/>
        </p:nvSpPr>
        <p:spPr bwMode="auto">
          <a:xfrm>
            <a:off x="66371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5" name="Rectangle 260"/>
          <p:cNvSpPr>
            <a:spLocks noChangeArrowheads="1"/>
          </p:cNvSpPr>
          <p:nvPr/>
        </p:nvSpPr>
        <p:spPr bwMode="auto">
          <a:xfrm>
            <a:off x="64085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6" name="Rectangle 261"/>
          <p:cNvSpPr>
            <a:spLocks noChangeArrowheads="1"/>
          </p:cNvSpPr>
          <p:nvPr/>
        </p:nvSpPr>
        <p:spPr bwMode="auto">
          <a:xfrm>
            <a:off x="66371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7" name="Rectangle 262"/>
          <p:cNvSpPr>
            <a:spLocks noChangeArrowheads="1"/>
          </p:cNvSpPr>
          <p:nvPr/>
        </p:nvSpPr>
        <p:spPr bwMode="auto">
          <a:xfrm>
            <a:off x="64085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8" name="Rectangle 263"/>
          <p:cNvSpPr>
            <a:spLocks noChangeArrowheads="1"/>
          </p:cNvSpPr>
          <p:nvPr/>
        </p:nvSpPr>
        <p:spPr bwMode="auto">
          <a:xfrm>
            <a:off x="66371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9" name="Rectangle 264"/>
          <p:cNvSpPr>
            <a:spLocks noChangeArrowheads="1"/>
          </p:cNvSpPr>
          <p:nvPr/>
        </p:nvSpPr>
        <p:spPr bwMode="auto">
          <a:xfrm>
            <a:off x="64085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0" name="Rectangle 265"/>
          <p:cNvSpPr>
            <a:spLocks noChangeArrowheads="1"/>
          </p:cNvSpPr>
          <p:nvPr/>
        </p:nvSpPr>
        <p:spPr bwMode="auto">
          <a:xfrm>
            <a:off x="66371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1" name="Rectangle 266"/>
          <p:cNvSpPr>
            <a:spLocks noChangeArrowheads="1"/>
          </p:cNvSpPr>
          <p:nvPr/>
        </p:nvSpPr>
        <p:spPr bwMode="auto">
          <a:xfrm>
            <a:off x="64085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2" name="Rectangle 267"/>
          <p:cNvSpPr>
            <a:spLocks noChangeArrowheads="1"/>
          </p:cNvSpPr>
          <p:nvPr/>
        </p:nvSpPr>
        <p:spPr bwMode="auto">
          <a:xfrm>
            <a:off x="6637160" y="2041525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3" name="Rectangle 268"/>
          <p:cNvSpPr>
            <a:spLocks noChangeArrowheads="1"/>
          </p:cNvSpPr>
          <p:nvPr/>
        </p:nvSpPr>
        <p:spPr bwMode="auto">
          <a:xfrm>
            <a:off x="68657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4" name="Rectangle 269"/>
          <p:cNvSpPr>
            <a:spLocks noChangeArrowheads="1"/>
          </p:cNvSpPr>
          <p:nvPr/>
        </p:nvSpPr>
        <p:spPr bwMode="auto">
          <a:xfrm>
            <a:off x="70943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5" name="Rectangle 270"/>
          <p:cNvSpPr>
            <a:spLocks noChangeArrowheads="1"/>
          </p:cNvSpPr>
          <p:nvPr/>
        </p:nvSpPr>
        <p:spPr bwMode="auto">
          <a:xfrm>
            <a:off x="68657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6" name="Rectangle 271"/>
          <p:cNvSpPr>
            <a:spLocks noChangeArrowheads="1"/>
          </p:cNvSpPr>
          <p:nvPr/>
        </p:nvSpPr>
        <p:spPr bwMode="auto">
          <a:xfrm>
            <a:off x="70943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7" name="Rectangle 272"/>
          <p:cNvSpPr>
            <a:spLocks noChangeArrowheads="1"/>
          </p:cNvSpPr>
          <p:nvPr/>
        </p:nvSpPr>
        <p:spPr bwMode="auto">
          <a:xfrm>
            <a:off x="68657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8" name="Rectangle 273"/>
          <p:cNvSpPr>
            <a:spLocks noChangeArrowheads="1"/>
          </p:cNvSpPr>
          <p:nvPr/>
        </p:nvSpPr>
        <p:spPr bwMode="auto">
          <a:xfrm>
            <a:off x="70943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9" name="Rectangle 274"/>
          <p:cNvSpPr>
            <a:spLocks noChangeArrowheads="1"/>
          </p:cNvSpPr>
          <p:nvPr/>
        </p:nvSpPr>
        <p:spPr bwMode="auto">
          <a:xfrm>
            <a:off x="68657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0" name="Rectangle 275"/>
          <p:cNvSpPr>
            <a:spLocks noChangeArrowheads="1"/>
          </p:cNvSpPr>
          <p:nvPr/>
        </p:nvSpPr>
        <p:spPr bwMode="auto">
          <a:xfrm>
            <a:off x="70943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1" name="Rectangle 276"/>
          <p:cNvSpPr>
            <a:spLocks noChangeArrowheads="1"/>
          </p:cNvSpPr>
          <p:nvPr/>
        </p:nvSpPr>
        <p:spPr bwMode="auto">
          <a:xfrm>
            <a:off x="6865760" y="227171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2" name="Rectangle 277"/>
          <p:cNvSpPr>
            <a:spLocks noChangeArrowheads="1"/>
          </p:cNvSpPr>
          <p:nvPr/>
        </p:nvSpPr>
        <p:spPr bwMode="auto">
          <a:xfrm>
            <a:off x="70943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3" name="Rectangle 278"/>
          <p:cNvSpPr>
            <a:spLocks noChangeArrowheads="1"/>
          </p:cNvSpPr>
          <p:nvPr/>
        </p:nvSpPr>
        <p:spPr bwMode="auto">
          <a:xfrm>
            <a:off x="68657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4" name="Rectangle 279"/>
          <p:cNvSpPr>
            <a:spLocks noChangeArrowheads="1"/>
          </p:cNvSpPr>
          <p:nvPr/>
        </p:nvSpPr>
        <p:spPr bwMode="auto">
          <a:xfrm>
            <a:off x="70943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5" name="Rectangle 280" descr="右上がり対角線 (太)"/>
          <p:cNvSpPr>
            <a:spLocks noChangeArrowheads="1"/>
          </p:cNvSpPr>
          <p:nvPr/>
        </p:nvSpPr>
        <p:spPr bwMode="auto">
          <a:xfrm>
            <a:off x="7322960" y="3184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6" name="Rectangle 281" descr="右上がり対角線 (太)"/>
          <p:cNvSpPr>
            <a:spLocks noChangeArrowheads="1"/>
          </p:cNvSpPr>
          <p:nvPr/>
        </p:nvSpPr>
        <p:spPr bwMode="auto">
          <a:xfrm>
            <a:off x="73229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7" name="Rectangle 282"/>
          <p:cNvSpPr>
            <a:spLocks noChangeArrowheads="1"/>
          </p:cNvSpPr>
          <p:nvPr/>
        </p:nvSpPr>
        <p:spPr bwMode="auto">
          <a:xfrm>
            <a:off x="7551560" y="2955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8" name="Rectangle 283"/>
          <p:cNvSpPr>
            <a:spLocks noChangeArrowheads="1"/>
          </p:cNvSpPr>
          <p:nvPr/>
        </p:nvSpPr>
        <p:spPr bwMode="auto">
          <a:xfrm>
            <a:off x="73229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9" name="Rectangle 284"/>
          <p:cNvSpPr>
            <a:spLocks noChangeArrowheads="1"/>
          </p:cNvSpPr>
          <p:nvPr/>
        </p:nvSpPr>
        <p:spPr bwMode="auto">
          <a:xfrm>
            <a:off x="75515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0" name="Rectangle 285"/>
          <p:cNvSpPr>
            <a:spLocks noChangeArrowheads="1"/>
          </p:cNvSpPr>
          <p:nvPr/>
        </p:nvSpPr>
        <p:spPr bwMode="auto">
          <a:xfrm>
            <a:off x="73229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1" name="Rectangle 286"/>
          <p:cNvSpPr>
            <a:spLocks noChangeArrowheads="1"/>
          </p:cNvSpPr>
          <p:nvPr/>
        </p:nvSpPr>
        <p:spPr bwMode="auto">
          <a:xfrm>
            <a:off x="75515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2" name="Rectangle 287"/>
          <p:cNvSpPr>
            <a:spLocks noChangeArrowheads="1"/>
          </p:cNvSpPr>
          <p:nvPr/>
        </p:nvSpPr>
        <p:spPr bwMode="auto">
          <a:xfrm>
            <a:off x="73229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3" name="Rectangle 288"/>
          <p:cNvSpPr>
            <a:spLocks noChangeArrowheads="1"/>
          </p:cNvSpPr>
          <p:nvPr/>
        </p:nvSpPr>
        <p:spPr bwMode="auto">
          <a:xfrm>
            <a:off x="75515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4" name="Rectangle 289"/>
          <p:cNvSpPr>
            <a:spLocks noChangeArrowheads="1"/>
          </p:cNvSpPr>
          <p:nvPr/>
        </p:nvSpPr>
        <p:spPr bwMode="auto">
          <a:xfrm>
            <a:off x="73229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5" name="Rectangle 290"/>
          <p:cNvSpPr>
            <a:spLocks noChangeArrowheads="1"/>
          </p:cNvSpPr>
          <p:nvPr/>
        </p:nvSpPr>
        <p:spPr bwMode="auto">
          <a:xfrm>
            <a:off x="75515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6" name="Rectangle 291"/>
          <p:cNvSpPr>
            <a:spLocks noChangeArrowheads="1"/>
          </p:cNvSpPr>
          <p:nvPr/>
        </p:nvSpPr>
        <p:spPr bwMode="auto">
          <a:xfrm>
            <a:off x="7780160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7" name="Rectangle 292"/>
          <p:cNvSpPr>
            <a:spLocks noChangeArrowheads="1"/>
          </p:cNvSpPr>
          <p:nvPr/>
        </p:nvSpPr>
        <p:spPr bwMode="auto">
          <a:xfrm>
            <a:off x="7780160" y="2270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8" name="Rectangle 293"/>
          <p:cNvSpPr>
            <a:spLocks noChangeArrowheads="1"/>
          </p:cNvSpPr>
          <p:nvPr/>
        </p:nvSpPr>
        <p:spPr bwMode="auto">
          <a:xfrm>
            <a:off x="7780160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9" name="Rectangle 294" descr="右上がり対角線 (太)"/>
          <p:cNvSpPr>
            <a:spLocks noChangeArrowheads="1"/>
          </p:cNvSpPr>
          <p:nvPr/>
        </p:nvSpPr>
        <p:spPr bwMode="auto">
          <a:xfrm>
            <a:off x="3893960" y="5241925"/>
            <a:ext cx="228600" cy="2286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61" name="Line 296"/>
          <p:cNvSpPr>
            <a:spLocks noChangeShapeType="1"/>
          </p:cNvSpPr>
          <p:nvPr/>
        </p:nvSpPr>
        <p:spPr bwMode="auto">
          <a:xfrm>
            <a:off x="2293760" y="3260725"/>
            <a:ext cx="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2" name="Line 297"/>
          <p:cNvSpPr>
            <a:spLocks noChangeShapeType="1"/>
          </p:cNvSpPr>
          <p:nvPr/>
        </p:nvSpPr>
        <p:spPr bwMode="auto">
          <a:xfrm>
            <a:off x="1226960" y="4784725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4" name="Line 299"/>
          <p:cNvSpPr>
            <a:spLocks noChangeShapeType="1"/>
          </p:cNvSpPr>
          <p:nvPr/>
        </p:nvSpPr>
        <p:spPr bwMode="auto">
          <a:xfrm>
            <a:off x="922160" y="5165725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5" name="Line 300"/>
          <p:cNvSpPr>
            <a:spLocks noChangeShapeType="1"/>
          </p:cNvSpPr>
          <p:nvPr/>
        </p:nvSpPr>
        <p:spPr bwMode="auto">
          <a:xfrm>
            <a:off x="693560" y="6080125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6" name="Line 301"/>
          <p:cNvSpPr>
            <a:spLocks noChangeShapeType="1"/>
          </p:cNvSpPr>
          <p:nvPr/>
        </p:nvSpPr>
        <p:spPr bwMode="auto">
          <a:xfrm>
            <a:off x="388760" y="6156325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9" name="Line 304"/>
          <p:cNvSpPr>
            <a:spLocks noChangeShapeType="1"/>
          </p:cNvSpPr>
          <p:nvPr/>
        </p:nvSpPr>
        <p:spPr bwMode="auto">
          <a:xfrm flipH="1">
            <a:off x="5022673" y="1925638"/>
            <a:ext cx="14287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71" name="Text Box 306"/>
          <p:cNvSpPr txBox="1">
            <a:spLocks noChangeArrowheads="1"/>
          </p:cNvSpPr>
          <p:nvPr/>
        </p:nvSpPr>
        <p:spPr bwMode="auto">
          <a:xfrm>
            <a:off x="-68440" y="63087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H</a:t>
            </a:r>
          </a:p>
        </p:txBody>
      </p:sp>
      <p:sp>
        <p:nvSpPr>
          <p:cNvPr id="11572" name="Text Box 307"/>
          <p:cNvSpPr txBox="1">
            <a:spLocks noChangeArrowheads="1"/>
          </p:cNvSpPr>
          <p:nvPr/>
        </p:nvSpPr>
        <p:spPr bwMode="auto">
          <a:xfrm>
            <a:off x="83960" y="60801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He</a:t>
            </a:r>
          </a:p>
        </p:txBody>
      </p:sp>
      <p:sp>
        <p:nvSpPr>
          <p:cNvPr id="11573" name="Text Box 308"/>
          <p:cNvSpPr txBox="1">
            <a:spLocks noChangeArrowheads="1"/>
          </p:cNvSpPr>
          <p:nvPr/>
        </p:nvSpPr>
        <p:spPr bwMode="auto">
          <a:xfrm>
            <a:off x="617360" y="585152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</a:t>
            </a:r>
          </a:p>
        </p:txBody>
      </p:sp>
      <p:sp>
        <p:nvSpPr>
          <p:cNvPr id="11574" name="Text Box 309"/>
          <p:cNvSpPr txBox="1">
            <a:spLocks noChangeArrowheads="1"/>
          </p:cNvSpPr>
          <p:nvPr/>
        </p:nvSpPr>
        <p:spPr bwMode="auto">
          <a:xfrm>
            <a:off x="541160" y="56229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Be</a:t>
            </a:r>
          </a:p>
        </p:txBody>
      </p:sp>
      <p:sp>
        <p:nvSpPr>
          <p:cNvPr id="11575" name="Text Box 310"/>
          <p:cNvSpPr txBox="1">
            <a:spLocks noChangeArrowheads="1"/>
          </p:cNvSpPr>
          <p:nvPr/>
        </p:nvSpPr>
        <p:spPr bwMode="auto">
          <a:xfrm>
            <a:off x="617360" y="53943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</a:p>
        </p:txBody>
      </p:sp>
      <p:sp>
        <p:nvSpPr>
          <p:cNvPr id="11576" name="Text Box 311"/>
          <p:cNvSpPr txBox="1">
            <a:spLocks noChangeArrowheads="1"/>
          </p:cNvSpPr>
          <p:nvPr/>
        </p:nvSpPr>
        <p:spPr bwMode="auto">
          <a:xfrm>
            <a:off x="617360" y="51657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</a:t>
            </a:r>
          </a:p>
        </p:txBody>
      </p:sp>
      <p:sp>
        <p:nvSpPr>
          <p:cNvPr id="11577" name="Text Box 312"/>
          <p:cNvSpPr txBox="1">
            <a:spLocks noChangeArrowheads="1"/>
          </p:cNvSpPr>
          <p:nvPr/>
        </p:nvSpPr>
        <p:spPr bwMode="auto">
          <a:xfrm>
            <a:off x="1074560" y="49371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</a:t>
            </a:r>
          </a:p>
        </p:txBody>
      </p:sp>
      <p:sp>
        <p:nvSpPr>
          <p:cNvPr id="11578" name="Text Box 313"/>
          <p:cNvSpPr txBox="1">
            <a:spLocks noChangeArrowheads="1"/>
          </p:cNvSpPr>
          <p:nvPr/>
        </p:nvSpPr>
        <p:spPr bwMode="auto">
          <a:xfrm>
            <a:off x="1074560" y="470852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O</a:t>
            </a:r>
          </a:p>
        </p:txBody>
      </p:sp>
      <p:sp>
        <p:nvSpPr>
          <p:cNvPr id="11579" name="Text Box 314"/>
          <p:cNvSpPr txBox="1">
            <a:spLocks noChangeArrowheads="1"/>
          </p:cNvSpPr>
          <p:nvPr/>
        </p:nvSpPr>
        <p:spPr bwMode="auto">
          <a:xfrm>
            <a:off x="1760360" y="44799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</a:t>
            </a:r>
          </a:p>
        </p:txBody>
      </p:sp>
      <p:sp>
        <p:nvSpPr>
          <p:cNvPr id="11580" name="Text Box 315"/>
          <p:cNvSpPr txBox="1">
            <a:spLocks noChangeArrowheads="1"/>
          </p:cNvSpPr>
          <p:nvPr/>
        </p:nvSpPr>
        <p:spPr bwMode="auto">
          <a:xfrm>
            <a:off x="1379360" y="42513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Ne</a:t>
            </a:r>
          </a:p>
        </p:txBody>
      </p:sp>
      <p:sp>
        <p:nvSpPr>
          <p:cNvPr id="11581" name="Text Box 316"/>
          <p:cNvSpPr txBox="1">
            <a:spLocks noChangeArrowheads="1"/>
          </p:cNvSpPr>
          <p:nvPr/>
        </p:nvSpPr>
        <p:spPr bwMode="auto">
          <a:xfrm>
            <a:off x="1607960" y="4022725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Na</a:t>
            </a:r>
          </a:p>
        </p:txBody>
      </p:sp>
      <p:sp>
        <p:nvSpPr>
          <p:cNvPr id="11582" name="Text Box 317"/>
          <p:cNvSpPr txBox="1">
            <a:spLocks noChangeArrowheads="1"/>
          </p:cNvSpPr>
          <p:nvPr/>
        </p:nvSpPr>
        <p:spPr bwMode="auto">
          <a:xfrm>
            <a:off x="1607960" y="37941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Mg</a:t>
            </a:r>
          </a:p>
        </p:txBody>
      </p:sp>
      <p:sp>
        <p:nvSpPr>
          <p:cNvPr id="11583" name="Text Box 318"/>
          <p:cNvSpPr txBox="1">
            <a:spLocks noChangeArrowheads="1"/>
          </p:cNvSpPr>
          <p:nvPr/>
        </p:nvSpPr>
        <p:spPr bwMode="auto">
          <a:xfrm>
            <a:off x="1739371" y="3567464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Al</a:t>
            </a:r>
          </a:p>
        </p:txBody>
      </p:sp>
      <p:sp>
        <p:nvSpPr>
          <p:cNvPr id="11584" name="Text Box 319"/>
          <p:cNvSpPr txBox="1">
            <a:spLocks noChangeArrowheads="1"/>
          </p:cNvSpPr>
          <p:nvPr/>
        </p:nvSpPr>
        <p:spPr bwMode="auto">
          <a:xfrm>
            <a:off x="1739371" y="3338864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Si</a:t>
            </a:r>
          </a:p>
        </p:txBody>
      </p:sp>
      <p:sp>
        <p:nvSpPr>
          <p:cNvPr id="11585" name="Text Box 320"/>
          <p:cNvSpPr txBox="1">
            <a:spLocks noChangeArrowheads="1"/>
          </p:cNvSpPr>
          <p:nvPr/>
        </p:nvSpPr>
        <p:spPr bwMode="auto">
          <a:xfrm>
            <a:off x="2446160" y="31083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</a:t>
            </a:r>
          </a:p>
        </p:txBody>
      </p:sp>
      <p:sp>
        <p:nvSpPr>
          <p:cNvPr id="11586" name="Text Box 321"/>
          <p:cNvSpPr txBox="1">
            <a:spLocks noChangeArrowheads="1"/>
          </p:cNvSpPr>
          <p:nvPr/>
        </p:nvSpPr>
        <p:spPr bwMode="auto">
          <a:xfrm>
            <a:off x="2446160" y="28797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</a:t>
            </a:r>
          </a:p>
        </p:txBody>
      </p:sp>
      <p:sp>
        <p:nvSpPr>
          <p:cNvPr id="11587" name="Text Box 322"/>
          <p:cNvSpPr txBox="1">
            <a:spLocks noChangeArrowheads="1"/>
          </p:cNvSpPr>
          <p:nvPr/>
        </p:nvSpPr>
        <p:spPr bwMode="auto">
          <a:xfrm>
            <a:off x="3131960" y="2651125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Cl</a:t>
            </a:r>
          </a:p>
        </p:txBody>
      </p:sp>
      <p:sp>
        <p:nvSpPr>
          <p:cNvPr id="11588" name="Text Box 323"/>
          <p:cNvSpPr txBox="1">
            <a:spLocks noChangeArrowheads="1"/>
          </p:cNvSpPr>
          <p:nvPr/>
        </p:nvSpPr>
        <p:spPr bwMode="auto">
          <a:xfrm>
            <a:off x="2827160" y="2422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Ar</a:t>
            </a:r>
          </a:p>
        </p:txBody>
      </p:sp>
      <p:sp>
        <p:nvSpPr>
          <p:cNvPr id="11589" name="Text Box 324"/>
          <p:cNvSpPr txBox="1">
            <a:spLocks noChangeArrowheads="1"/>
          </p:cNvSpPr>
          <p:nvPr/>
        </p:nvSpPr>
        <p:spPr bwMode="auto">
          <a:xfrm>
            <a:off x="3512960" y="21939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K</a:t>
            </a:r>
          </a:p>
        </p:txBody>
      </p:sp>
      <p:sp>
        <p:nvSpPr>
          <p:cNvPr id="11591" name="Rectangle 327" descr="ざらざら"/>
          <p:cNvSpPr>
            <a:spLocks noChangeArrowheads="1"/>
          </p:cNvSpPr>
          <p:nvPr/>
        </p:nvSpPr>
        <p:spPr bwMode="auto">
          <a:xfrm>
            <a:off x="5265560" y="4556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2" name="Line 328"/>
          <p:cNvSpPr>
            <a:spLocks noChangeShapeType="1"/>
          </p:cNvSpPr>
          <p:nvPr/>
        </p:nvSpPr>
        <p:spPr bwMode="auto">
          <a:xfrm>
            <a:off x="4122560" y="4784725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94" name="Rectangle 334" descr="右上がり対角線 (太)"/>
          <p:cNvSpPr>
            <a:spLocks noChangeArrowheads="1"/>
          </p:cNvSpPr>
          <p:nvPr/>
        </p:nvSpPr>
        <p:spPr bwMode="auto">
          <a:xfrm>
            <a:off x="5722760" y="4332288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5" name="Rectangle 335" descr="右上がり対角線 (太)"/>
          <p:cNvSpPr>
            <a:spLocks noChangeArrowheads="1"/>
          </p:cNvSpPr>
          <p:nvPr/>
        </p:nvSpPr>
        <p:spPr bwMode="auto">
          <a:xfrm>
            <a:off x="6179960" y="40989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6" name="Rectangle 336" descr="右上がり対角線 (太)"/>
          <p:cNvSpPr>
            <a:spLocks noChangeArrowheads="1"/>
          </p:cNvSpPr>
          <p:nvPr/>
        </p:nvSpPr>
        <p:spPr bwMode="auto">
          <a:xfrm>
            <a:off x="6865760" y="34131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4673" name="Text Box 408"/>
          <p:cNvSpPr txBox="1">
            <a:spLocks noChangeArrowheads="1"/>
          </p:cNvSpPr>
          <p:nvPr/>
        </p:nvSpPr>
        <p:spPr bwMode="auto">
          <a:xfrm>
            <a:off x="620535" y="69850"/>
            <a:ext cx="7537450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600" u="sng" dirty="0">
                <a:latin typeface="+mj-lt"/>
              </a:rPr>
              <a:t>Evolution Towards the Stability Limit</a:t>
            </a:r>
          </a:p>
        </p:txBody>
      </p:sp>
      <p:sp>
        <p:nvSpPr>
          <p:cNvPr id="11598" name="Rectangle 409" descr="右上がり対角線 (太)"/>
          <p:cNvSpPr>
            <a:spLocks noChangeArrowheads="1"/>
          </p:cNvSpPr>
          <p:nvPr/>
        </p:nvSpPr>
        <p:spPr bwMode="auto">
          <a:xfrm>
            <a:off x="6865760" y="3641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9" name="Rectangle 410"/>
          <p:cNvSpPr>
            <a:spLocks noChangeArrowheads="1"/>
          </p:cNvSpPr>
          <p:nvPr/>
        </p:nvSpPr>
        <p:spPr bwMode="auto">
          <a:xfrm>
            <a:off x="7094360" y="36417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0" name="Rectangle 411"/>
          <p:cNvSpPr>
            <a:spLocks noChangeArrowheads="1"/>
          </p:cNvSpPr>
          <p:nvPr/>
        </p:nvSpPr>
        <p:spPr bwMode="auto">
          <a:xfrm>
            <a:off x="7094360" y="3413125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1" name="Rectangle 412"/>
          <p:cNvSpPr>
            <a:spLocks noChangeArrowheads="1"/>
          </p:cNvSpPr>
          <p:nvPr/>
        </p:nvSpPr>
        <p:spPr bwMode="auto">
          <a:xfrm>
            <a:off x="8010348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2" name="Rectangle 413"/>
          <p:cNvSpPr>
            <a:spLocks noChangeArrowheads="1"/>
          </p:cNvSpPr>
          <p:nvPr/>
        </p:nvSpPr>
        <p:spPr bwMode="auto">
          <a:xfrm>
            <a:off x="8011935" y="20415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3" name="Rectangle 414"/>
          <p:cNvSpPr>
            <a:spLocks noChangeArrowheads="1"/>
          </p:cNvSpPr>
          <p:nvPr/>
        </p:nvSpPr>
        <p:spPr bwMode="auto">
          <a:xfrm>
            <a:off x="8238948" y="20447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4" name="Rectangle 415"/>
          <p:cNvSpPr>
            <a:spLocks noChangeArrowheads="1"/>
          </p:cNvSpPr>
          <p:nvPr/>
        </p:nvSpPr>
        <p:spPr bwMode="auto">
          <a:xfrm>
            <a:off x="8465960" y="204311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5" name="Line 418"/>
          <p:cNvSpPr>
            <a:spLocks noChangeShapeType="1"/>
          </p:cNvSpPr>
          <p:nvPr/>
        </p:nvSpPr>
        <p:spPr bwMode="auto">
          <a:xfrm>
            <a:off x="6865760" y="1868488"/>
            <a:ext cx="0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06" name="Rectangle 421"/>
          <p:cNvSpPr>
            <a:spLocks noChangeArrowheads="1"/>
          </p:cNvSpPr>
          <p:nvPr/>
        </p:nvSpPr>
        <p:spPr bwMode="auto">
          <a:xfrm>
            <a:off x="7013221" y="628232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7" name="Text Box 422"/>
          <p:cNvSpPr txBox="1">
            <a:spLocks noChangeArrowheads="1"/>
          </p:cNvSpPr>
          <p:nvPr/>
        </p:nvSpPr>
        <p:spPr bwMode="auto">
          <a:xfrm>
            <a:off x="7321550" y="6202473"/>
            <a:ext cx="182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2n halo known</a:t>
            </a:r>
            <a:endParaRPr lang="en-US" altLang="ja-JP" sz="1800" dirty="0"/>
          </a:p>
        </p:txBody>
      </p:sp>
      <p:sp>
        <p:nvSpPr>
          <p:cNvPr id="11608" name="Rectangle 423" descr="ざらざら"/>
          <p:cNvSpPr>
            <a:spLocks noChangeArrowheads="1"/>
          </p:cNvSpPr>
          <p:nvPr/>
        </p:nvSpPr>
        <p:spPr bwMode="auto">
          <a:xfrm>
            <a:off x="7019571" y="6540500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9" name="Text Box 424"/>
          <p:cNvSpPr txBox="1">
            <a:spLocks noChangeArrowheads="1"/>
          </p:cNvSpPr>
          <p:nvPr/>
        </p:nvSpPr>
        <p:spPr bwMode="auto">
          <a:xfrm>
            <a:off x="7310084" y="6457950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4n halo/skin</a:t>
            </a:r>
            <a:endParaRPr lang="en-US" altLang="ja-JP" sz="1800"/>
          </a:p>
        </p:txBody>
      </p:sp>
      <p:sp>
        <p:nvSpPr>
          <p:cNvPr id="11610" name="Rectangle 425"/>
          <p:cNvSpPr>
            <a:spLocks noChangeArrowheads="1"/>
          </p:cNvSpPr>
          <p:nvPr/>
        </p:nvSpPr>
        <p:spPr bwMode="auto">
          <a:xfrm>
            <a:off x="7002588" y="600226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11" name="Text Box 426"/>
          <p:cNvSpPr txBox="1">
            <a:spLocks noChangeArrowheads="1"/>
          </p:cNvSpPr>
          <p:nvPr/>
        </p:nvSpPr>
        <p:spPr bwMode="auto">
          <a:xfrm>
            <a:off x="7307262" y="5924476"/>
            <a:ext cx="183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1n halo known</a:t>
            </a:r>
            <a:endParaRPr lang="en-US" altLang="ja-JP" sz="1800" dirty="0"/>
          </a:p>
        </p:txBody>
      </p:sp>
      <p:sp>
        <p:nvSpPr>
          <p:cNvPr id="11614" name="Text Box 360"/>
          <p:cNvSpPr txBox="1">
            <a:spLocks noChangeArrowheads="1"/>
          </p:cNvSpPr>
          <p:nvPr/>
        </p:nvSpPr>
        <p:spPr bwMode="auto">
          <a:xfrm>
            <a:off x="5411227" y="4661166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31</a:t>
            </a:r>
            <a:r>
              <a:rPr lang="en-US" altLang="ja-JP" sz="2000" b="1" dirty="0"/>
              <a:t>Ne</a:t>
            </a:r>
            <a:endParaRPr lang="en-US" altLang="ja-JP" sz="1800" dirty="0"/>
          </a:p>
        </p:txBody>
      </p:sp>
      <p:sp>
        <p:nvSpPr>
          <p:cNvPr id="11616" name="テキスト ボックス 1"/>
          <p:cNvSpPr txBox="1">
            <a:spLocks noChangeArrowheads="1"/>
          </p:cNvSpPr>
          <p:nvPr/>
        </p:nvSpPr>
        <p:spPr bwMode="auto">
          <a:xfrm>
            <a:off x="101422" y="657225"/>
            <a:ext cx="471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00FF"/>
                </a:solidFill>
              </a:rPr>
              <a:t>Where is the neutron drip line?</a:t>
            </a:r>
            <a:endParaRPr lang="ja-JP" altLang="en-US" sz="2400" b="1" i="1">
              <a:solidFill>
                <a:srgbClr val="0000FF"/>
              </a:solidFill>
            </a:endParaRPr>
          </a:p>
        </p:txBody>
      </p:sp>
      <p:sp>
        <p:nvSpPr>
          <p:cNvPr id="11617" name="テキスト ボックス 2"/>
          <p:cNvSpPr txBox="1">
            <a:spLocks noChangeArrowheads="1"/>
          </p:cNvSpPr>
          <p:nvPr/>
        </p:nvSpPr>
        <p:spPr bwMode="auto">
          <a:xfrm>
            <a:off x="101422" y="1406525"/>
            <a:ext cx="866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 dirty="0">
                <a:solidFill>
                  <a:srgbClr val="0000FF"/>
                </a:solidFill>
              </a:rPr>
              <a:t>How does nuclear structure evolve towards the drip line?</a:t>
            </a:r>
            <a:endParaRPr lang="ja-JP" alt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1618" name="テキスト ボックス 369"/>
          <p:cNvSpPr txBox="1">
            <a:spLocks noChangeArrowheads="1"/>
          </p:cNvSpPr>
          <p:nvPr/>
        </p:nvSpPr>
        <p:spPr bwMode="auto">
          <a:xfrm>
            <a:off x="101422" y="1020763"/>
            <a:ext cx="87661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>
                <a:solidFill>
                  <a:srgbClr val="0000FF"/>
                </a:solidFill>
              </a:rPr>
              <a:t>What are characteristic features of drip-line nuclei?</a:t>
            </a:r>
            <a:endParaRPr lang="ja-JP" altLang="en-US" sz="2400" b="1" i="1">
              <a:solidFill>
                <a:srgbClr val="0000FF"/>
              </a:solidFill>
            </a:endParaRPr>
          </a:p>
        </p:txBody>
      </p:sp>
      <p:sp>
        <p:nvSpPr>
          <p:cNvPr id="11621" name="Text Box 324"/>
          <p:cNvSpPr txBox="1">
            <a:spLocks noChangeArrowheads="1"/>
          </p:cNvSpPr>
          <p:nvPr/>
        </p:nvSpPr>
        <p:spPr bwMode="auto">
          <a:xfrm>
            <a:off x="3220860" y="197326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</a:t>
            </a:r>
          </a:p>
        </p:txBody>
      </p:sp>
      <p:sp>
        <p:nvSpPr>
          <p:cNvPr id="11622" name="Rectangle 44"/>
          <p:cNvSpPr>
            <a:spLocks noChangeArrowheads="1"/>
          </p:cNvSpPr>
          <p:nvPr/>
        </p:nvSpPr>
        <p:spPr bwMode="auto">
          <a:xfrm>
            <a:off x="5035373" y="432752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3" name="Rectangle 32"/>
          <p:cNvSpPr>
            <a:spLocks noChangeArrowheads="1"/>
          </p:cNvSpPr>
          <p:nvPr/>
        </p:nvSpPr>
        <p:spPr bwMode="auto">
          <a:xfrm>
            <a:off x="3887610" y="524192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5" name="Rectangle 44"/>
          <p:cNvSpPr>
            <a:spLocks noChangeArrowheads="1"/>
          </p:cNvSpPr>
          <p:nvPr/>
        </p:nvSpPr>
        <p:spPr bwMode="auto">
          <a:xfrm>
            <a:off x="5951360" y="3875088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7" name="Text Box 360"/>
          <p:cNvSpPr txBox="1">
            <a:spLocks noChangeArrowheads="1"/>
          </p:cNvSpPr>
          <p:nvPr/>
        </p:nvSpPr>
        <p:spPr bwMode="auto">
          <a:xfrm>
            <a:off x="6014242" y="4336759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37</a:t>
            </a:r>
            <a:r>
              <a:rPr lang="en-US" altLang="ja-JP" sz="2000" b="1" dirty="0"/>
              <a:t>Mg</a:t>
            </a:r>
            <a:endParaRPr lang="en-US" altLang="ja-JP" sz="1800" dirty="0"/>
          </a:p>
        </p:txBody>
      </p:sp>
      <p:grpSp>
        <p:nvGrpSpPr>
          <p:cNvPr id="11628" name="グループ化 454"/>
          <p:cNvGrpSpPr>
            <a:grpSpLocks/>
          </p:cNvGrpSpPr>
          <p:nvPr/>
        </p:nvGrpSpPr>
        <p:grpSpPr bwMode="auto">
          <a:xfrm>
            <a:off x="5962473" y="3883025"/>
            <a:ext cx="228600" cy="220663"/>
            <a:chOff x="3502025" y="5238750"/>
            <a:chExt cx="228600" cy="221651"/>
          </a:xfrm>
        </p:grpSpPr>
        <p:sp>
          <p:nvSpPr>
            <p:cNvPr id="373" name="正方形/長方形 372"/>
            <p:cNvSpPr/>
            <p:nvPr/>
          </p:nvSpPr>
          <p:spPr>
            <a:xfrm>
              <a:off x="3502025" y="5238750"/>
              <a:ext cx="228600" cy="2216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74" name="直線コネクタ 373"/>
            <p:cNvCxnSpPr/>
            <p:nvPr/>
          </p:nvCxnSpPr>
          <p:spPr>
            <a:xfrm flipV="1">
              <a:off x="3557587" y="5296156"/>
              <a:ext cx="173038" cy="164245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V="1">
              <a:off x="3505200" y="5238750"/>
              <a:ext cx="173037" cy="164245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/>
            <p:cNvCxnSpPr/>
            <p:nvPr/>
          </p:nvCxnSpPr>
          <p:spPr>
            <a:xfrm flipV="1">
              <a:off x="3673475" y="5402995"/>
              <a:ext cx="57150" cy="57406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/>
            <p:cNvCxnSpPr/>
            <p:nvPr/>
          </p:nvCxnSpPr>
          <p:spPr>
            <a:xfrm flipV="1">
              <a:off x="3508375" y="5241939"/>
              <a:ext cx="55562" cy="57406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31" name="Rectangle 68"/>
          <p:cNvSpPr>
            <a:spLocks noChangeArrowheads="1"/>
          </p:cNvSpPr>
          <p:nvPr/>
        </p:nvSpPr>
        <p:spPr bwMode="auto">
          <a:xfrm>
            <a:off x="4351160" y="4784725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33" name="Line 356"/>
          <p:cNvSpPr>
            <a:spLocks noChangeShapeType="1"/>
          </p:cNvSpPr>
          <p:nvPr/>
        </p:nvSpPr>
        <p:spPr bwMode="auto">
          <a:xfrm flipH="1" flipV="1">
            <a:off x="4478159" y="4895850"/>
            <a:ext cx="158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35" name="Text Box 357"/>
          <p:cNvSpPr txBox="1">
            <a:spLocks noChangeArrowheads="1"/>
          </p:cNvSpPr>
          <p:nvPr/>
        </p:nvSpPr>
        <p:spPr bwMode="auto">
          <a:xfrm>
            <a:off x="4243210" y="5153967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26</a:t>
            </a:r>
            <a:r>
              <a:rPr lang="en-US" altLang="ja-JP" sz="2000" b="1" dirty="0"/>
              <a:t>O</a:t>
            </a:r>
            <a:endParaRPr lang="en-US" altLang="ja-JP" sz="18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9335" y="1860550"/>
            <a:ext cx="2497800" cy="2357617"/>
            <a:chOff x="39335" y="1860550"/>
            <a:chExt cx="2497800" cy="2357617"/>
          </a:xfrm>
          <a:solidFill>
            <a:srgbClr val="FFFFFF">
              <a:alpha val="89804"/>
            </a:srgbClr>
          </a:solidFill>
        </p:grpSpPr>
        <p:sp>
          <p:nvSpPr>
            <p:cNvPr id="11615" name="Text Box 367"/>
            <p:cNvSpPr txBox="1">
              <a:spLocks noChangeArrowheads="1"/>
            </p:cNvSpPr>
            <p:nvPr/>
          </p:nvSpPr>
          <p:spPr bwMode="auto">
            <a:xfrm>
              <a:off x="39335" y="2649538"/>
              <a:ext cx="982662" cy="4572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Halo?</a:t>
              </a:r>
            </a:p>
          </p:txBody>
        </p:sp>
        <p:sp>
          <p:nvSpPr>
            <p:cNvPr id="11619" name="Text Box 367"/>
            <p:cNvSpPr txBox="1">
              <a:spLocks noChangeArrowheads="1"/>
            </p:cNvSpPr>
            <p:nvPr/>
          </p:nvSpPr>
          <p:spPr bwMode="auto">
            <a:xfrm>
              <a:off x="39335" y="1860550"/>
              <a:ext cx="2395207" cy="46166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Shell Evolution?</a:t>
              </a:r>
            </a:p>
          </p:txBody>
        </p:sp>
        <p:sp>
          <p:nvSpPr>
            <p:cNvPr id="11620" name="Text Box 367"/>
            <p:cNvSpPr txBox="1">
              <a:spLocks noChangeArrowheads="1"/>
            </p:cNvSpPr>
            <p:nvPr/>
          </p:nvSpPr>
          <p:spPr bwMode="auto">
            <a:xfrm>
              <a:off x="39335" y="2252663"/>
              <a:ext cx="2032000" cy="46196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Deformation?</a:t>
              </a:r>
            </a:p>
          </p:txBody>
        </p:sp>
        <p:sp>
          <p:nvSpPr>
            <p:cNvPr id="11643" name="テキスト ボックス 1"/>
            <p:cNvSpPr txBox="1">
              <a:spLocks noChangeArrowheads="1"/>
            </p:cNvSpPr>
            <p:nvPr/>
          </p:nvSpPr>
          <p:spPr bwMode="auto">
            <a:xfrm>
              <a:off x="39335" y="3017838"/>
              <a:ext cx="2497800" cy="120032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Drip Line?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Continuum?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/>
                <a:t>New correlation?</a:t>
              </a:r>
              <a:endParaRPr lang="ja-JP" altLang="en-US" sz="2400" dirty="0"/>
            </a:p>
          </p:txBody>
        </p:sp>
      </p:grpSp>
      <p:sp>
        <p:nvSpPr>
          <p:cNvPr id="11644" name="Rectangle 412"/>
          <p:cNvSpPr>
            <a:spLocks noChangeArrowheads="1"/>
          </p:cNvSpPr>
          <p:nvPr/>
        </p:nvSpPr>
        <p:spPr bwMode="auto">
          <a:xfrm>
            <a:off x="7780160" y="27273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5" name="Rectangle 412"/>
          <p:cNvSpPr>
            <a:spLocks noChangeArrowheads="1"/>
          </p:cNvSpPr>
          <p:nvPr/>
        </p:nvSpPr>
        <p:spPr bwMode="auto">
          <a:xfrm>
            <a:off x="8010348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6" name="Rectangle 412"/>
          <p:cNvSpPr>
            <a:spLocks noChangeArrowheads="1"/>
          </p:cNvSpPr>
          <p:nvPr/>
        </p:nvSpPr>
        <p:spPr bwMode="auto">
          <a:xfrm>
            <a:off x="8238948" y="249872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7" name="Rectangle 412"/>
          <p:cNvSpPr>
            <a:spLocks noChangeArrowheads="1"/>
          </p:cNvSpPr>
          <p:nvPr/>
        </p:nvSpPr>
        <p:spPr bwMode="auto">
          <a:xfrm>
            <a:off x="8465960" y="227171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8" name="Rectangle 412"/>
          <p:cNvSpPr>
            <a:spLocks noChangeArrowheads="1"/>
          </p:cNvSpPr>
          <p:nvPr/>
        </p:nvSpPr>
        <p:spPr bwMode="auto">
          <a:xfrm>
            <a:off x="8694560" y="227171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9" name="Rectangle 412"/>
          <p:cNvSpPr>
            <a:spLocks noChangeArrowheads="1"/>
          </p:cNvSpPr>
          <p:nvPr/>
        </p:nvSpPr>
        <p:spPr bwMode="auto">
          <a:xfrm>
            <a:off x="8694560" y="204311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0" name="Rectangle 412"/>
          <p:cNvSpPr>
            <a:spLocks noChangeArrowheads="1"/>
          </p:cNvSpPr>
          <p:nvPr/>
        </p:nvSpPr>
        <p:spPr bwMode="auto">
          <a:xfrm>
            <a:off x="8923160" y="2036763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2" name="Line 416"/>
          <p:cNvSpPr>
            <a:spLocks noChangeShapeType="1"/>
          </p:cNvSpPr>
          <p:nvPr/>
        </p:nvSpPr>
        <p:spPr bwMode="auto">
          <a:xfrm>
            <a:off x="3589160" y="2035175"/>
            <a:ext cx="566578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3" name="Rectangle 44"/>
          <p:cNvSpPr>
            <a:spLocks noChangeArrowheads="1"/>
          </p:cNvSpPr>
          <p:nvPr/>
        </p:nvSpPr>
        <p:spPr bwMode="auto">
          <a:xfrm>
            <a:off x="5960885" y="3876675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4" name="Rectangle 68"/>
          <p:cNvSpPr>
            <a:spLocks noChangeArrowheads="1"/>
          </p:cNvSpPr>
          <p:nvPr/>
        </p:nvSpPr>
        <p:spPr bwMode="auto">
          <a:xfrm>
            <a:off x="4789310" y="4784725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5" name="Line 356"/>
          <p:cNvSpPr>
            <a:spLocks noChangeShapeType="1"/>
          </p:cNvSpPr>
          <p:nvPr/>
        </p:nvSpPr>
        <p:spPr bwMode="auto">
          <a:xfrm flipH="1" flipV="1">
            <a:off x="4906078" y="4924778"/>
            <a:ext cx="163294" cy="178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6" name="Text Box 357"/>
          <p:cNvSpPr txBox="1">
            <a:spLocks noChangeArrowheads="1"/>
          </p:cNvSpPr>
          <p:nvPr/>
        </p:nvSpPr>
        <p:spPr bwMode="auto">
          <a:xfrm>
            <a:off x="4855658" y="4981938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28</a:t>
            </a:r>
            <a:r>
              <a:rPr lang="en-US" altLang="ja-JP" sz="2000" b="1" dirty="0"/>
              <a:t>O</a:t>
            </a:r>
            <a:endParaRPr lang="en-US" altLang="ja-JP" sz="1800" dirty="0"/>
          </a:p>
        </p:txBody>
      </p:sp>
      <p:sp>
        <p:nvSpPr>
          <p:cNvPr id="11657" name="Text Box 332"/>
          <p:cNvSpPr txBox="1">
            <a:spLocks noChangeArrowheads="1"/>
          </p:cNvSpPr>
          <p:nvPr/>
        </p:nvSpPr>
        <p:spPr bwMode="auto">
          <a:xfrm>
            <a:off x="6800531" y="3126075"/>
            <a:ext cx="79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 dirty="0"/>
              <a:t>N=28</a:t>
            </a:r>
          </a:p>
        </p:txBody>
      </p:sp>
      <p:sp>
        <p:nvSpPr>
          <p:cNvPr id="11658" name="Text Box 332"/>
          <p:cNvSpPr txBox="1">
            <a:spLocks noChangeArrowheads="1"/>
          </p:cNvSpPr>
          <p:nvPr/>
        </p:nvSpPr>
        <p:spPr bwMode="auto">
          <a:xfrm>
            <a:off x="4976592" y="3613150"/>
            <a:ext cx="80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 dirty="0"/>
              <a:t>N=20</a:t>
            </a:r>
          </a:p>
        </p:txBody>
      </p:sp>
      <p:sp>
        <p:nvSpPr>
          <p:cNvPr id="11659" name="Text Box 332"/>
          <p:cNvSpPr txBox="1">
            <a:spLocks noChangeArrowheads="1"/>
          </p:cNvSpPr>
          <p:nvPr/>
        </p:nvSpPr>
        <p:spPr bwMode="auto">
          <a:xfrm>
            <a:off x="4038069" y="5455162"/>
            <a:ext cx="80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 dirty="0"/>
              <a:t>N=16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46168" y="5488173"/>
            <a:ext cx="234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0000FF"/>
                </a:solidFill>
              </a:rPr>
              <a:t>Oxygen Anomaly</a:t>
            </a:r>
            <a:endParaRPr kumimoji="1" lang="ja-JP" altLang="en-US" sz="2400" b="1" u="sng" dirty="0">
              <a:solidFill>
                <a:srgbClr val="0000FF"/>
              </a:solidFill>
            </a:endParaRPr>
          </a:p>
        </p:txBody>
      </p:sp>
      <p:cxnSp>
        <p:nvCxnSpPr>
          <p:cNvPr id="4" name="直線矢印コネクタ 3"/>
          <p:cNvCxnSpPr>
            <a:stCxn id="2" idx="1"/>
          </p:cNvCxnSpPr>
          <p:nvPr/>
        </p:nvCxnSpPr>
        <p:spPr>
          <a:xfrm flipH="1" flipV="1">
            <a:off x="4670574" y="4892416"/>
            <a:ext cx="775594" cy="826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68"/>
          <p:cNvSpPr>
            <a:spLocks noChangeArrowheads="1"/>
          </p:cNvSpPr>
          <p:nvPr/>
        </p:nvSpPr>
        <p:spPr bwMode="auto">
          <a:xfrm>
            <a:off x="4570235" y="4784725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18035" y="5014347"/>
            <a:ext cx="348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>
                <a:solidFill>
                  <a:srgbClr val="0000FF"/>
                </a:solidFill>
              </a:rPr>
              <a:t>Deformation Driven Halo</a:t>
            </a:r>
            <a:endParaRPr kumimoji="1" lang="ja-JP" alt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02515" y="4383518"/>
            <a:ext cx="2469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/>
              <a:t>N.Kobayashi</a:t>
            </a:r>
            <a:r>
              <a:rPr lang="en-US" altLang="ja-JP" sz="1600" dirty="0"/>
              <a:t> et al.,</a:t>
            </a:r>
          </a:p>
          <a:p>
            <a:r>
              <a:rPr lang="en-US" altLang="ja-JP" sz="1600" dirty="0"/>
              <a:t>PRL </a:t>
            </a:r>
            <a:r>
              <a:rPr lang="en-US" altLang="ja-JP" sz="1600" b="1" dirty="0"/>
              <a:t>112</a:t>
            </a:r>
            <a:r>
              <a:rPr lang="en-US" altLang="ja-JP" sz="1600" dirty="0"/>
              <a:t>, 242501 (2014).</a:t>
            </a:r>
            <a:endParaRPr kumimoji="1"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973502" y="48432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600" dirty="0"/>
              <a:t>TN et al., PRL </a:t>
            </a:r>
            <a:r>
              <a:rPr lang="en-US" altLang="ja-JP" sz="1600" b="1" dirty="0"/>
              <a:t>112</a:t>
            </a:r>
            <a:r>
              <a:rPr lang="en-US" altLang="ja-JP" sz="1600" dirty="0"/>
              <a:t>, 142501 (2014). </a:t>
            </a:r>
            <a:endParaRPr lang="ja-JP" altLang="en-US" sz="1600" dirty="0"/>
          </a:p>
        </p:txBody>
      </p:sp>
      <p:sp>
        <p:nvSpPr>
          <p:cNvPr id="11613" name="Line 359"/>
          <p:cNvSpPr>
            <a:spLocks noChangeShapeType="1"/>
          </p:cNvSpPr>
          <p:nvPr/>
        </p:nvSpPr>
        <p:spPr bwMode="auto">
          <a:xfrm flipH="1" flipV="1">
            <a:off x="5138951" y="4458382"/>
            <a:ext cx="421877" cy="411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26" name="Line 359"/>
          <p:cNvSpPr>
            <a:spLocks noChangeShapeType="1"/>
          </p:cNvSpPr>
          <p:nvPr/>
        </p:nvSpPr>
        <p:spPr bwMode="auto">
          <a:xfrm flipH="1" flipV="1">
            <a:off x="6073597" y="3994149"/>
            <a:ext cx="126568" cy="540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" name="Text Box 357"/>
          <p:cNvSpPr txBox="1">
            <a:spLocks noChangeArrowheads="1"/>
          </p:cNvSpPr>
          <p:nvPr/>
        </p:nvSpPr>
        <p:spPr bwMode="auto">
          <a:xfrm>
            <a:off x="985291" y="6457890"/>
            <a:ext cx="751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6</a:t>
            </a:r>
            <a:r>
              <a:rPr lang="en-US" altLang="ja-JP" sz="2000" b="1" dirty="0"/>
              <a:t>He</a:t>
            </a:r>
            <a:endParaRPr lang="en-US" altLang="ja-JP" sz="1800" dirty="0"/>
          </a:p>
        </p:txBody>
      </p:sp>
      <p:sp>
        <p:nvSpPr>
          <p:cNvPr id="432" name="Text Box 357"/>
          <p:cNvSpPr txBox="1">
            <a:spLocks noChangeArrowheads="1"/>
          </p:cNvSpPr>
          <p:nvPr/>
        </p:nvSpPr>
        <p:spPr bwMode="auto">
          <a:xfrm>
            <a:off x="2016994" y="6155818"/>
            <a:ext cx="751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11</a:t>
            </a:r>
            <a:r>
              <a:rPr lang="en-US" altLang="ja-JP" sz="2000" b="1" dirty="0"/>
              <a:t>Li</a:t>
            </a:r>
            <a:endParaRPr lang="en-US" altLang="ja-JP" sz="1800" dirty="0"/>
          </a:p>
        </p:txBody>
      </p:sp>
      <p:sp>
        <p:nvSpPr>
          <p:cNvPr id="416" name="テキスト ボックス 415"/>
          <p:cNvSpPr txBox="1"/>
          <p:nvPr/>
        </p:nvSpPr>
        <p:spPr>
          <a:xfrm>
            <a:off x="2888833" y="6151860"/>
            <a:ext cx="148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err="1">
                <a:solidFill>
                  <a:srgbClr val="0000FF"/>
                </a:solidFill>
              </a:rPr>
              <a:t>D</a:t>
            </a:r>
            <a:r>
              <a:rPr kumimoji="1" lang="en-US" altLang="ja-JP" sz="2400" b="1" u="sng" dirty="0" err="1">
                <a:solidFill>
                  <a:srgbClr val="0000FF"/>
                </a:solidFill>
              </a:rPr>
              <a:t>ineutron</a:t>
            </a:r>
            <a:endParaRPr kumimoji="1" lang="ja-JP" altLang="en-US" sz="2400" b="1" u="sng" dirty="0">
              <a:solidFill>
                <a:srgbClr val="0000FF"/>
              </a:solidFill>
            </a:endParaRPr>
          </a:p>
        </p:txBody>
      </p:sp>
      <p:grpSp>
        <p:nvGrpSpPr>
          <p:cNvPr id="409" name="グループ化 408"/>
          <p:cNvGrpSpPr/>
          <p:nvPr/>
        </p:nvGrpSpPr>
        <p:grpSpPr>
          <a:xfrm>
            <a:off x="243666" y="4781550"/>
            <a:ext cx="3871040" cy="1834295"/>
            <a:chOff x="251520" y="4786721"/>
            <a:chExt cx="3871040" cy="1834295"/>
          </a:xfrm>
        </p:grpSpPr>
        <p:grpSp>
          <p:nvGrpSpPr>
            <p:cNvPr id="410" name="グループ化 409"/>
            <p:cNvGrpSpPr/>
            <p:nvPr/>
          </p:nvGrpSpPr>
          <p:grpSpPr>
            <a:xfrm>
              <a:off x="251520" y="5248869"/>
              <a:ext cx="3421240" cy="1372147"/>
              <a:chOff x="251520" y="5248869"/>
              <a:chExt cx="3421240" cy="1372147"/>
            </a:xfrm>
          </p:grpSpPr>
          <p:cxnSp>
            <p:nvCxnSpPr>
              <p:cNvPr id="419" name="直線コネクタ 418"/>
              <p:cNvCxnSpPr/>
              <p:nvPr/>
            </p:nvCxnSpPr>
            <p:spPr>
              <a:xfrm>
                <a:off x="3208160" y="5480072"/>
                <a:ext cx="228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グループ化 419"/>
              <p:cNvGrpSpPr/>
              <p:nvPr/>
            </p:nvGrpSpPr>
            <p:grpSpPr>
              <a:xfrm>
                <a:off x="251520" y="5248869"/>
                <a:ext cx="3421240" cy="1372147"/>
                <a:chOff x="244120" y="5248869"/>
                <a:chExt cx="3421240" cy="1372147"/>
              </a:xfrm>
            </p:grpSpPr>
            <p:cxnSp>
              <p:nvCxnSpPr>
                <p:cNvPr id="421" name="直線コネクタ 420"/>
                <p:cNvCxnSpPr/>
                <p:nvPr/>
              </p:nvCxnSpPr>
              <p:spPr>
                <a:xfrm>
                  <a:off x="2744965" y="5480072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2" name="グループ化 421"/>
                <p:cNvGrpSpPr/>
                <p:nvPr/>
              </p:nvGrpSpPr>
              <p:grpSpPr>
                <a:xfrm>
                  <a:off x="244120" y="5248869"/>
                  <a:ext cx="3421240" cy="1372147"/>
                  <a:chOff x="244120" y="5248869"/>
                  <a:chExt cx="3421240" cy="1372147"/>
                </a:xfrm>
              </p:grpSpPr>
              <p:cxnSp>
                <p:nvCxnSpPr>
                  <p:cNvPr id="423" name="直線コネクタ 422"/>
                  <p:cNvCxnSpPr/>
                  <p:nvPr/>
                </p:nvCxnSpPr>
                <p:spPr>
                  <a:xfrm>
                    <a:off x="244120" y="6609184"/>
                    <a:ext cx="6858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直線コネクタ 423"/>
                  <p:cNvCxnSpPr/>
                  <p:nvPr/>
                </p:nvCxnSpPr>
                <p:spPr>
                  <a:xfrm flipH="1" flipV="1">
                    <a:off x="922160" y="6168157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直線コネクタ 424"/>
                  <p:cNvCxnSpPr/>
                  <p:nvPr/>
                </p:nvCxnSpPr>
                <p:spPr>
                  <a:xfrm>
                    <a:off x="922160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直線コネクタ 425"/>
                  <p:cNvCxnSpPr/>
                  <p:nvPr/>
                </p:nvCxnSpPr>
                <p:spPr>
                  <a:xfrm>
                    <a:off x="1150760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直線コネクタ 426"/>
                  <p:cNvCxnSpPr/>
                  <p:nvPr/>
                </p:nvCxnSpPr>
                <p:spPr>
                  <a:xfrm>
                    <a:off x="1150760" y="638275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直線コネクタ 427"/>
                  <p:cNvCxnSpPr/>
                  <p:nvPr/>
                </p:nvCxnSpPr>
                <p:spPr>
                  <a:xfrm>
                    <a:off x="1383945" y="6141024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直線コネクタ 428"/>
                  <p:cNvCxnSpPr/>
                  <p:nvPr/>
                </p:nvCxnSpPr>
                <p:spPr>
                  <a:xfrm>
                    <a:off x="1388885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直線コネクタ 430"/>
                  <p:cNvCxnSpPr/>
                  <p:nvPr/>
                </p:nvCxnSpPr>
                <p:spPr>
                  <a:xfrm>
                    <a:off x="1607960" y="63771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直線コネクタ 432"/>
                  <p:cNvCxnSpPr/>
                  <p:nvPr/>
                </p:nvCxnSpPr>
                <p:spPr>
                  <a:xfrm>
                    <a:off x="1613955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直線コネクタ 433"/>
                  <p:cNvCxnSpPr/>
                  <p:nvPr/>
                </p:nvCxnSpPr>
                <p:spPr>
                  <a:xfrm flipH="1" flipV="1">
                    <a:off x="1843964" y="5943770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直線コネクタ 434"/>
                  <p:cNvCxnSpPr/>
                  <p:nvPr/>
                </p:nvCxnSpPr>
                <p:spPr>
                  <a:xfrm>
                    <a:off x="1836560" y="5937420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直線コネクタ 435"/>
                  <p:cNvCxnSpPr/>
                  <p:nvPr/>
                </p:nvCxnSpPr>
                <p:spPr>
                  <a:xfrm>
                    <a:off x="2065160" y="5924476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直線コネクタ 436"/>
                  <p:cNvCxnSpPr/>
                  <p:nvPr/>
                </p:nvCxnSpPr>
                <p:spPr>
                  <a:xfrm>
                    <a:off x="2516365" y="5692627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直線コネクタ 437"/>
                  <p:cNvCxnSpPr/>
                  <p:nvPr/>
                </p:nvCxnSpPr>
                <p:spPr>
                  <a:xfrm flipH="1" flipV="1">
                    <a:off x="2296755" y="5710398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直線コネクタ 438"/>
                  <p:cNvCxnSpPr/>
                  <p:nvPr/>
                </p:nvCxnSpPr>
                <p:spPr>
                  <a:xfrm>
                    <a:off x="2076273" y="61485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直線コネクタ 439"/>
                  <p:cNvCxnSpPr/>
                  <p:nvPr/>
                </p:nvCxnSpPr>
                <p:spPr>
                  <a:xfrm>
                    <a:off x="2293760" y="570563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直線コネクタ 440"/>
                  <p:cNvCxnSpPr/>
                  <p:nvPr/>
                </p:nvCxnSpPr>
                <p:spPr>
                  <a:xfrm>
                    <a:off x="2516365" y="5924476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直線コネクタ 441"/>
                  <p:cNvCxnSpPr/>
                  <p:nvPr/>
                </p:nvCxnSpPr>
                <p:spPr>
                  <a:xfrm flipH="1" flipV="1">
                    <a:off x="2750782" y="5480072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直線コネクタ 442"/>
                  <p:cNvCxnSpPr/>
                  <p:nvPr/>
                </p:nvCxnSpPr>
                <p:spPr>
                  <a:xfrm>
                    <a:off x="2974620" y="546467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直線コネクタ 443"/>
                  <p:cNvCxnSpPr/>
                  <p:nvPr/>
                </p:nvCxnSpPr>
                <p:spPr>
                  <a:xfrm>
                    <a:off x="32081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5" name="直線コネクタ 444"/>
                  <p:cNvCxnSpPr/>
                  <p:nvPr/>
                </p:nvCxnSpPr>
                <p:spPr>
                  <a:xfrm>
                    <a:off x="2973565" y="569899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直線コネクタ 445"/>
                  <p:cNvCxnSpPr/>
                  <p:nvPr/>
                </p:nvCxnSpPr>
                <p:spPr>
                  <a:xfrm>
                    <a:off x="34367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直線コネクタ 446"/>
                  <p:cNvCxnSpPr/>
                  <p:nvPr/>
                </p:nvCxnSpPr>
                <p:spPr>
                  <a:xfrm>
                    <a:off x="3436760" y="569262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直線コネクタ 447"/>
                  <p:cNvCxnSpPr/>
                  <p:nvPr/>
                </p:nvCxnSpPr>
                <p:spPr>
                  <a:xfrm flipH="1" flipV="1">
                    <a:off x="3661663" y="5248869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11" name="直線コネクタ 410"/>
            <p:cNvCxnSpPr/>
            <p:nvPr/>
          </p:nvCxnSpPr>
          <p:spPr>
            <a:xfrm>
              <a:off x="3665360" y="5248869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線コネクタ 414"/>
            <p:cNvCxnSpPr/>
            <p:nvPr/>
          </p:nvCxnSpPr>
          <p:spPr>
            <a:xfrm>
              <a:off x="3895370" y="5241925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コネクタ 416"/>
            <p:cNvCxnSpPr/>
            <p:nvPr/>
          </p:nvCxnSpPr>
          <p:spPr>
            <a:xfrm>
              <a:off x="3893960" y="547515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417"/>
            <p:cNvCxnSpPr/>
            <p:nvPr/>
          </p:nvCxnSpPr>
          <p:spPr>
            <a:xfrm flipV="1">
              <a:off x="4122560" y="4786721"/>
              <a:ext cx="0" cy="6924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9" name="グループ化 448"/>
          <p:cNvGrpSpPr/>
          <p:nvPr/>
        </p:nvGrpSpPr>
        <p:grpSpPr>
          <a:xfrm>
            <a:off x="4114706" y="3866742"/>
            <a:ext cx="2514600" cy="924516"/>
            <a:chOff x="4122560" y="3704233"/>
            <a:chExt cx="2514600" cy="924516"/>
          </a:xfrm>
        </p:grpSpPr>
        <p:cxnSp>
          <p:nvCxnSpPr>
            <p:cNvPr id="450" name="直線コネクタ 449"/>
            <p:cNvCxnSpPr/>
            <p:nvPr/>
          </p:nvCxnSpPr>
          <p:spPr>
            <a:xfrm>
              <a:off x="5730171" y="4147696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1" name="グループ化 450"/>
            <p:cNvGrpSpPr/>
            <p:nvPr/>
          </p:nvGrpSpPr>
          <p:grpSpPr>
            <a:xfrm>
              <a:off x="4122560" y="3704233"/>
              <a:ext cx="2514600" cy="924516"/>
              <a:chOff x="4122560" y="3704233"/>
              <a:chExt cx="2514600" cy="924516"/>
            </a:xfrm>
          </p:grpSpPr>
          <p:cxnSp>
            <p:nvCxnSpPr>
              <p:cNvPr id="452" name="直線コネクタ 451"/>
              <p:cNvCxnSpPr/>
              <p:nvPr/>
            </p:nvCxnSpPr>
            <p:spPr>
              <a:xfrm flipH="1" flipV="1">
                <a:off x="5501572" y="4169556"/>
                <a:ext cx="1" cy="45285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3" name="グループ化 452"/>
              <p:cNvGrpSpPr/>
              <p:nvPr/>
            </p:nvGrpSpPr>
            <p:grpSpPr>
              <a:xfrm>
                <a:off x="4122560" y="3704233"/>
                <a:ext cx="2514600" cy="924516"/>
                <a:chOff x="4122560" y="3871913"/>
                <a:chExt cx="2514600" cy="924516"/>
              </a:xfrm>
            </p:grpSpPr>
            <p:cxnSp>
              <p:nvCxnSpPr>
                <p:cNvPr id="454" name="直線コネクタ 453"/>
                <p:cNvCxnSpPr/>
                <p:nvPr/>
              </p:nvCxnSpPr>
              <p:spPr>
                <a:xfrm flipH="1" flipV="1">
                  <a:off x="5951356" y="4104033"/>
                  <a:ext cx="1" cy="45285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5" name="グループ化 454"/>
                <p:cNvGrpSpPr/>
                <p:nvPr/>
              </p:nvGrpSpPr>
              <p:grpSpPr>
                <a:xfrm>
                  <a:off x="4122560" y="4554323"/>
                  <a:ext cx="1371600" cy="242106"/>
                  <a:chOff x="4122560" y="4554323"/>
                  <a:chExt cx="1371600" cy="242106"/>
                </a:xfrm>
              </p:grpSpPr>
              <p:cxnSp>
                <p:nvCxnSpPr>
                  <p:cNvPr id="463" name="直線コネクタ 462"/>
                  <p:cNvCxnSpPr/>
                  <p:nvPr/>
                </p:nvCxnSpPr>
                <p:spPr>
                  <a:xfrm>
                    <a:off x="4122560" y="4786721"/>
                    <a:ext cx="4572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直線コネクタ 463"/>
                  <p:cNvCxnSpPr/>
                  <p:nvPr/>
                </p:nvCxnSpPr>
                <p:spPr>
                  <a:xfrm>
                    <a:off x="4579760" y="45561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直線コネクタ 464"/>
                  <p:cNvCxnSpPr/>
                  <p:nvPr/>
                </p:nvCxnSpPr>
                <p:spPr>
                  <a:xfrm>
                    <a:off x="4579760" y="457086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6" name="直線コネクタ 465"/>
                  <p:cNvCxnSpPr/>
                  <p:nvPr/>
                </p:nvCxnSpPr>
                <p:spPr>
                  <a:xfrm>
                    <a:off x="4808360" y="45561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7" name="直線コネクタ 466"/>
                  <p:cNvCxnSpPr/>
                  <p:nvPr/>
                </p:nvCxnSpPr>
                <p:spPr>
                  <a:xfrm>
                    <a:off x="4800947" y="478176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8" name="直線コネクタ 467"/>
                  <p:cNvCxnSpPr/>
                  <p:nvPr/>
                </p:nvCxnSpPr>
                <p:spPr>
                  <a:xfrm>
                    <a:off x="5044373" y="455432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9" name="直線コネクタ 468"/>
                  <p:cNvCxnSpPr/>
                  <p:nvPr/>
                </p:nvCxnSpPr>
                <p:spPr>
                  <a:xfrm>
                    <a:off x="5044373" y="4569062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0" name="直線コネクタ 469"/>
                  <p:cNvCxnSpPr/>
                  <p:nvPr/>
                </p:nvCxnSpPr>
                <p:spPr>
                  <a:xfrm>
                    <a:off x="5272973" y="455432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直線コネクタ 470"/>
                  <p:cNvCxnSpPr/>
                  <p:nvPr/>
                </p:nvCxnSpPr>
                <p:spPr>
                  <a:xfrm>
                    <a:off x="5265560" y="4779963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6" name="直線コネクタ 455"/>
                <p:cNvCxnSpPr/>
                <p:nvPr/>
              </p:nvCxnSpPr>
              <p:spPr>
                <a:xfrm>
                  <a:off x="5501571" y="4330115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直線コネクタ 456"/>
                <p:cNvCxnSpPr/>
                <p:nvPr/>
              </p:nvCxnSpPr>
              <p:spPr>
                <a:xfrm>
                  <a:off x="5722756" y="4553287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直線コネクタ 457"/>
                <p:cNvCxnSpPr/>
                <p:nvPr/>
              </p:nvCxnSpPr>
              <p:spPr>
                <a:xfrm flipH="1" flipV="1">
                  <a:off x="6408560" y="3875893"/>
                  <a:ext cx="1" cy="45285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直線コネクタ 458"/>
                <p:cNvCxnSpPr/>
                <p:nvPr/>
              </p:nvCxnSpPr>
              <p:spPr>
                <a:xfrm>
                  <a:off x="6179960" y="4104033"/>
                  <a:ext cx="0" cy="24030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直線コネクタ 459"/>
                <p:cNvCxnSpPr/>
                <p:nvPr/>
              </p:nvCxnSpPr>
              <p:spPr>
                <a:xfrm>
                  <a:off x="5951360" y="4104033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直線コネクタ 460"/>
                <p:cNvCxnSpPr/>
                <p:nvPr/>
              </p:nvCxnSpPr>
              <p:spPr>
                <a:xfrm>
                  <a:off x="6179960" y="4330115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線コネクタ 461"/>
                <p:cNvCxnSpPr/>
                <p:nvPr/>
              </p:nvCxnSpPr>
              <p:spPr>
                <a:xfrm>
                  <a:off x="6408560" y="3871913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2" name="Rectangle 6" descr="右上がり対角線 (太)"/>
          <p:cNvSpPr>
            <a:spLocks noChangeArrowheads="1"/>
          </p:cNvSpPr>
          <p:nvPr/>
        </p:nvSpPr>
        <p:spPr bwMode="auto">
          <a:xfrm>
            <a:off x="6637160" y="4098925"/>
            <a:ext cx="2286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cxnSp>
        <p:nvCxnSpPr>
          <p:cNvPr id="475" name="直線コネクタ 474"/>
          <p:cNvCxnSpPr>
            <a:endCxn id="476" idx="1"/>
          </p:cNvCxnSpPr>
          <p:nvPr/>
        </p:nvCxnSpPr>
        <p:spPr>
          <a:xfrm>
            <a:off x="3683794" y="5575769"/>
            <a:ext cx="566011" cy="4991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テキスト ボックス 475"/>
          <p:cNvSpPr txBox="1"/>
          <p:nvPr/>
        </p:nvSpPr>
        <p:spPr>
          <a:xfrm>
            <a:off x="4249805" y="5844068"/>
            <a:ext cx="237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Neutron drip line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77" name="Line 356"/>
          <p:cNvSpPr>
            <a:spLocks noChangeShapeType="1"/>
          </p:cNvSpPr>
          <p:nvPr/>
        </p:nvSpPr>
        <p:spPr bwMode="auto">
          <a:xfrm flipH="1" flipV="1">
            <a:off x="3535983" y="5547237"/>
            <a:ext cx="1587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78" name="Text Box 357"/>
          <p:cNvSpPr txBox="1">
            <a:spLocks noChangeArrowheads="1"/>
          </p:cNvSpPr>
          <p:nvPr/>
        </p:nvSpPr>
        <p:spPr bwMode="auto">
          <a:xfrm>
            <a:off x="3301034" y="5805354"/>
            <a:ext cx="614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19</a:t>
            </a:r>
            <a:r>
              <a:rPr lang="en-US" altLang="ja-JP" sz="2000" b="1" dirty="0"/>
              <a:t>B</a:t>
            </a:r>
            <a:endParaRPr lang="en-US" altLang="ja-JP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0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err="1">
                <a:solidFill>
                  <a:srgbClr val="0000FF"/>
                </a:solidFill>
              </a:rPr>
              <a:t>Dineutron</a:t>
            </a:r>
            <a:r>
              <a:rPr lang="en-US" altLang="ja-JP" dirty="0">
                <a:solidFill>
                  <a:srgbClr val="0000FF"/>
                </a:solidFill>
              </a:rPr>
              <a:t> and Multi-neutron clusters 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in neutron-rich nuclei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2590" y="168568"/>
            <a:ext cx="836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/>
              <a:t>Multi-neutron correlation (neutron cluster) near drip line</a:t>
            </a:r>
            <a:endParaRPr kumimoji="1" lang="ja-JP" altLang="en-US" sz="2400" b="1" u="sng" dirty="0"/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720439" y="689695"/>
            <a:ext cx="2823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Neutron-rich Nuclei</a:t>
            </a:r>
          </a:p>
        </p:txBody>
      </p:sp>
      <p:grpSp>
        <p:nvGrpSpPr>
          <p:cNvPr id="5" name="図形グループ 2"/>
          <p:cNvGrpSpPr>
            <a:grpSpLocks/>
          </p:cNvGrpSpPr>
          <p:nvPr/>
        </p:nvGrpSpPr>
        <p:grpSpPr bwMode="auto">
          <a:xfrm>
            <a:off x="2480310" y="1364073"/>
            <a:ext cx="2833688" cy="2555875"/>
            <a:chOff x="3536950" y="1566863"/>
            <a:chExt cx="2833688" cy="2555875"/>
          </a:xfrm>
        </p:grpSpPr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4459288" y="2346325"/>
              <a:ext cx="1114425" cy="1157288"/>
            </a:xfrm>
            <a:custGeom>
              <a:avLst/>
              <a:gdLst>
                <a:gd name="T0" fmla="*/ 0 w 702"/>
                <a:gd name="T1" fmla="*/ 2147483647 h 729"/>
                <a:gd name="T2" fmla="*/ 2147483647 w 702"/>
                <a:gd name="T3" fmla="*/ 2147483647 h 729"/>
                <a:gd name="T4" fmla="*/ 2147483647 w 702"/>
                <a:gd name="T5" fmla="*/ 2147483647 h 729"/>
                <a:gd name="T6" fmla="*/ 2147483647 w 702"/>
                <a:gd name="T7" fmla="*/ 2147483647 h 729"/>
                <a:gd name="T8" fmla="*/ 2147483647 w 702"/>
                <a:gd name="T9" fmla="*/ 2147483647 h 729"/>
                <a:gd name="T10" fmla="*/ 2147483647 w 702"/>
                <a:gd name="T11" fmla="*/ 2147483647 h 729"/>
                <a:gd name="T12" fmla="*/ 2147483647 w 702"/>
                <a:gd name="T13" fmla="*/ 2147483647 h 729"/>
                <a:gd name="T14" fmla="*/ 2147483647 w 702"/>
                <a:gd name="T15" fmla="*/ 2147483647 h 7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2"/>
                <a:gd name="T25" fmla="*/ 0 h 729"/>
                <a:gd name="T26" fmla="*/ 702 w 702"/>
                <a:gd name="T27" fmla="*/ 729 h 7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2" h="729">
                  <a:moveTo>
                    <a:pt x="0" y="726"/>
                  </a:moveTo>
                  <a:cubicBezTo>
                    <a:pt x="60" y="727"/>
                    <a:pt x="120" y="729"/>
                    <a:pt x="162" y="717"/>
                  </a:cubicBezTo>
                  <a:cubicBezTo>
                    <a:pt x="204" y="705"/>
                    <a:pt x="226" y="696"/>
                    <a:pt x="252" y="654"/>
                  </a:cubicBezTo>
                  <a:cubicBezTo>
                    <a:pt x="278" y="612"/>
                    <a:pt x="294" y="537"/>
                    <a:pt x="315" y="465"/>
                  </a:cubicBezTo>
                  <a:cubicBezTo>
                    <a:pt x="336" y="393"/>
                    <a:pt x="360" y="291"/>
                    <a:pt x="378" y="222"/>
                  </a:cubicBezTo>
                  <a:cubicBezTo>
                    <a:pt x="396" y="153"/>
                    <a:pt x="398" y="87"/>
                    <a:pt x="423" y="51"/>
                  </a:cubicBezTo>
                  <a:cubicBezTo>
                    <a:pt x="448" y="15"/>
                    <a:pt x="485" y="12"/>
                    <a:pt x="531" y="6"/>
                  </a:cubicBezTo>
                  <a:cubicBezTo>
                    <a:pt x="577" y="0"/>
                    <a:pt x="639" y="7"/>
                    <a:pt x="702" y="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>
              <a:off x="3536950" y="2351088"/>
              <a:ext cx="2200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4451350" y="1931988"/>
              <a:ext cx="0" cy="2190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3903663" y="2589213"/>
              <a:ext cx="546100" cy="1082675"/>
            </a:xfrm>
            <a:custGeom>
              <a:avLst/>
              <a:gdLst>
                <a:gd name="T0" fmla="*/ 0 w 384"/>
                <a:gd name="T1" fmla="*/ 0 h 776"/>
                <a:gd name="T2" fmla="*/ 2147483647 w 384"/>
                <a:gd name="T3" fmla="*/ 2147483647 h 776"/>
                <a:gd name="T4" fmla="*/ 2147483647 w 384"/>
                <a:gd name="T5" fmla="*/ 2147483647 h 776"/>
                <a:gd name="T6" fmla="*/ 2147483647 w 384"/>
                <a:gd name="T7" fmla="*/ 2147483647 h 776"/>
                <a:gd name="T8" fmla="*/ 2147483647 w 384"/>
                <a:gd name="T9" fmla="*/ 2147483647 h 776"/>
                <a:gd name="T10" fmla="*/ 2147483647 w 384"/>
                <a:gd name="T11" fmla="*/ 2147483647 h 776"/>
                <a:gd name="T12" fmla="*/ 2147483647 w 384"/>
                <a:gd name="T13" fmla="*/ 2147483647 h 776"/>
                <a:gd name="T14" fmla="*/ 2147483647 w 384"/>
                <a:gd name="T15" fmla="*/ 2147483647 h 776"/>
                <a:gd name="T16" fmla="*/ 2147483647 w 384"/>
                <a:gd name="T17" fmla="*/ 2147483647 h 776"/>
                <a:gd name="T18" fmla="*/ 2147483647 w 384"/>
                <a:gd name="T19" fmla="*/ 2147483647 h 776"/>
                <a:gd name="T20" fmla="*/ 2147483647 w 384"/>
                <a:gd name="T21" fmla="*/ 2147483647 h 776"/>
                <a:gd name="T22" fmla="*/ 2147483647 w 384"/>
                <a:gd name="T23" fmla="*/ 2147483647 h 7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776"/>
                <a:gd name="T38" fmla="*/ 384 w 384"/>
                <a:gd name="T39" fmla="*/ 776 h 7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776">
                  <a:moveTo>
                    <a:pt x="0" y="0"/>
                  </a:moveTo>
                  <a:lnTo>
                    <a:pt x="32" y="164"/>
                  </a:lnTo>
                  <a:lnTo>
                    <a:pt x="76" y="456"/>
                  </a:lnTo>
                  <a:lnTo>
                    <a:pt x="124" y="644"/>
                  </a:lnTo>
                  <a:lnTo>
                    <a:pt x="160" y="692"/>
                  </a:lnTo>
                  <a:lnTo>
                    <a:pt x="188" y="720"/>
                  </a:lnTo>
                  <a:lnTo>
                    <a:pt x="232" y="744"/>
                  </a:lnTo>
                  <a:lnTo>
                    <a:pt x="292" y="776"/>
                  </a:lnTo>
                  <a:lnTo>
                    <a:pt x="328" y="776"/>
                  </a:lnTo>
                  <a:lnTo>
                    <a:pt x="384" y="772"/>
                  </a:lnTo>
                  <a:lnTo>
                    <a:pt x="384" y="36"/>
                  </a:lnTo>
                  <a:lnTo>
                    <a:pt x="8" y="36"/>
                  </a:lnTo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4449763" y="2398713"/>
              <a:ext cx="698500" cy="1104900"/>
            </a:xfrm>
            <a:custGeom>
              <a:avLst/>
              <a:gdLst>
                <a:gd name="T0" fmla="*/ 0 w 440"/>
                <a:gd name="T1" fmla="*/ 2147483647 h 696"/>
                <a:gd name="T2" fmla="*/ 0 w 440"/>
                <a:gd name="T3" fmla="*/ 2147483647 h 696"/>
                <a:gd name="T4" fmla="*/ 0 w 440"/>
                <a:gd name="T5" fmla="*/ 2147483647 h 696"/>
                <a:gd name="T6" fmla="*/ 2147483647 w 440"/>
                <a:gd name="T7" fmla="*/ 2147483647 h 696"/>
                <a:gd name="T8" fmla="*/ 2147483647 w 440"/>
                <a:gd name="T9" fmla="*/ 2147483647 h 696"/>
                <a:gd name="T10" fmla="*/ 2147483647 w 440"/>
                <a:gd name="T11" fmla="*/ 2147483647 h 696"/>
                <a:gd name="T12" fmla="*/ 2147483647 w 440"/>
                <a:gd name="T13" fmla="*/ 2147483647 h 696"/>
                <a:gd name="T14" fmla="*/ 2147483647 w 440"/>
                <a:gd name="T15" fmla="*/ 2147483647 h 696"/>
                <a:gd name="T16" fmla="*/ 2147483647 w 440"/>
                <a:gd name="T17" fmla="*/ 2147483647 h 696"/>
                <a:gd name="T18" fmla="*/ 2147483647 w 440"/>
                <a:gd name="T19" fmla="*/ 2147483647 h 696"/>
                <a:gd name="T20" fmla="*/ 2147483647 w 440"/>
                <a:gd name="T21" fmla="*/ 0 h 696"/>
                <a:gd name="T22" fmla="*/ 0 w 440"/>
                <a:gd name="T23" fmla="*/ 0 h 6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696"/>
                <a:gd name="T38" fmla="*/ 440 w 440"/>
                <a:gd name="T39" fmla="*/ 696 h 6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696">
                  <a:moveTo>
                    <a:pt x="0" y="60"/>
                  </a:moveTo>
                  <a:lnTo>
                    <a:pt x="0" y="516"/>
                  </a:lnTo>
                  <a:lnTo>
                    <a:pt x="0" y="696"/>
                  </a:lnTo>
                  <a:lnTo>
                    <a:pt x="108" y="696"/>
                  </a:lnTo>
                  <a:lnTo>
                    <a:pt x="204" y="676"/>
                  </a:lnTo>
                  <a:lnTo>
                    <a:pt x="248" y="636"/>
                  </a:lnTo>
                  <a:lnTo>
                    <a:pt x="292" y="544"/>
                  </a:lnTo>
                  <a:lnTo>
                    <a:pt x="324" y="416"/>
                  </a:lnTo>
                  <a:lnTo>
                    <a:pt x="368" y="248"/>
                  </a:lnTo>
                  <a:lnTo>
                    <a:pt x="408" y="56"/>
                  </a:lnTo>
                  <a:lnTo>
                    <a:pt x="440" y="0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852863" y="2646363"/>
              <a:ext cx="595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4568825" y="28098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240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4081463" y="28225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3568700" y="2149475"/>
              <a:ext cx="876300" cy="1522413"/>
            </a:xfrm>
            <a:custGeom>
              <a:avLst/>
              <a:gdLst>
                <a:gd name="T0" fmla="*/ 2147483647 w 552"/>
                <a:gd name="T1" fmla="*/ 2147483647 h 1059"/>
                <a:gd name="T2" fmla="*/ 2147483647 w 552"/>
                <a:gd name="T3" fmla="*/ 2147483647 h 1059"/>
                <a:gd name="T4" fmla="*/ 2147483647 w 552"/>
                <a:gd name="T5" fmla="*/ 2147483647 h 1059"/>
                <a:gd name="T6" fmla="*/ 2147483647 w 552"/>
                <a:gd name="T7" fmla="*/ 2147483647 h 1059"/>
                <a:gd name="T8" fmla="*/ 2147483647 w 552"/>
                <a:gd name="T9" fmla="*/ 2147483647 h 1059"/>
                <a:gd name="T10" fmla="*/ 2147483647 w 552"/>
                <a:gd name="T11" fmla="*/ 2147483647 h 1059"/>
                <a:gd name="T12" fmla="*/ 2147483647 w 552"/>
                <a:gd name="T13" fmla="*/ 2147483647 h 1059"/>
                <a:gd name="T14" fmla="*/ 2147483647 w 552"/>
                <a:gd name="T15" fmla="*/ 2147483647 h 1059"/>
                <a:gd name="T16" fmla="*/ 2147483647 w 552"/>
                <a:gd name="T17" fmla="*/ 2147483647 h 1059"/>
                <a:gd name="T18" fmla="*/ 2147483647 w 552"/>
                <a:gd name="T19" fmla="*/ 2147483647 h 1059"/>
                <a:gd name="T20" fmla="*/ 2147483647 w 552"/>
                <a:gd name="T21" fmla="*/ 2147483647 h 1059"/>
                <a:gd name="T22" fmla="*/ 2147483647 w 552"/>
                <a:gd name="T23" fmla="*/ 2147483647 h 1059"/>
                <a:gd name="T24" fmla="*/ 2147483647 w 552"/>
                <a:gd name="T25" fmla="*/ 2147483647 h 1059"/>
                <a:gd name="T26" fmla="*/ 0 w 552"/>
                <a:gd name="T27" fmla="*/ 2147483647 h 10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1059"/>
                <a:gd name="T44" fmla="*/ 552 w 552"/>
                <a:gd name="T45" fmla="*/ 1059 h 10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1059">
                  <a:moveTo>
                    <a:pt x="552" y="1051"/>
                  </a:moveTo>
                  <a:cubicBezTo>
                    <a:pt x="518" y="1055"/>
                    <a:pt x="484" y="1059"/>
                    <a:pt x="460" y="1055"/>
                  </a:cubicBezTo>
                  <a:cubicBezTo>
                    <a:pt x="436" y="1051"/>
                    <a:pt x="425" y="1040"/>
                    <a:pt x="408" y="1027"/>
                  </a:cubicBezTo>
                  <a:cubicBezTo>
                    <a:pt x="391" y="1014"/>
                    <a:pt x="369" y="994"/>
                    <a:pt x="356" y="975"/>
                  </a:cubicBezTo>
                  <a:cubicBezTo>
                    <a:pt x="343" y="956"/>
                    <a:pt x="337" y="938"/>
                    <a:pt x="328" y="911"/>
                  </a:cubicBezTo>
                  <a:cubicBezTo>
                    <a:pt x="319" y="884"/>
                    <a:pt x="311" y="868"/>
                    <a:pt x="300" y="815"/>
                  </a:cubicBezTo>
                  <a:cubicBezTo>
                    <a:pt x="289" y="762"/>
                    <a:pt x="275" y="670"/>
                    <a:pt x="264" y="595"/>
                  </a:cubicBezTo>
                  <a:cubicBezTo>
                    <a:pt x="253" y="520"/>
                    <a:pt x="246" y="453"/>
                    <a:pt x="232" y="363"/>
                  </a:cubicBezTo>
                  <a:cubicBezTo>
                    <a:pt x="218" y="273"/>
                    <a:pt x="190" y="110"/>
                    <a:pt x="180" y="55"/>
                  </a:cubicBezTo>
                  <a:cubicBezTo>
                    <a:pt x="170" y="0"/>
                    <a:pt x="179" y="36"/>
                    <a:pt x="172" y="31"/>
                  </a:cubicBezTo>
                  <a:cubicBezTo>
                    <a:pt x="165" y="26"/>
                    <a:pt x="151" y="16"/>
                    <a:pt x="140" y="27"/>
                  </a:cubicBezTo>
                  <a:cubicBezTo>
                    <a:pt x="129" y="38"/>
                    <a:pt x="116" y="82"/>
                    <a:pt x="108" y="99"/>
                  </a:cubicBezTo>
                  <a:cubicBezTo>
                    <a:pt x="100" y="116"/>
                    <a:pt x="110" y="122"/>
                    <a:pt x="92" y="127"/>
                  </a:cubicBezTo>
                  <a:cubicBezTo>
                    <a:pt x="74" y="132"/>
                    <a:pt x="37" y="131"/>
                    <a:pt x="0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4524375" y="2020888"/>
              <a:ext cx="1846263" cy="450850"/>
              <a:chOff x="3788" y="394"/>
              <a:chExt cx="1163" cy="284"/>
            </a:xfrm>
          </p:grpSpPr>
          <p:sp>
            <p:nvSpPr>
              <p:cNvPr id="17" name="Text Box 52"/>
              <p:cNvSpPr txBox="1">
                <a:spLocks noChangeArrowheads="1"/>
              </p:cNvSpPr>
              <p:nvPr/>
            </p:nvSpPr>
            <p:spPr bwMode="auto">
              <a:xfrm>
                <a:off x="4171" y="394"/>
                <a:ext cx="7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solidFill>
                      <a:schemeClr val="accent2"/>
                    </a:solidFill>
                  </a:rPr>
                  <a:t>continuum</a:t>
                </a:r>
              </a:p>
            </p:txBody>
          </p:sp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3788" y="471"/>
                <a:ext cx="359" cy="99"/>
                <a:chOff x="4554" y="1704"/>
                <a:chExt cx="359" cy="99"/>
              </a:xfrm>
            </p:grpSpPr>
            <p:sp>
              <p:nvSpPr>
                <p:cNvPr id="21" name="Line 49"/>
                <p:cNvSpPr>
                  <a:spLocks noChangeShapeType="1"/>
                </p:cNvSpPr>
                <p:nvPr/>
              </p:nvSpPr>
              <p:spPr bwMode="auto">
                <a:xfrm>
                  <a:off x="4554" y="1803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2" name="Line 53"/>
                <p:cNvSpPr>
                  <a:spLocks noChangeShapeType="1"/>
                </p:cNvSpPr>
                <p:nvPr/>
              </p:nvSpPr>
              <p:spPr bwMode="auto">
                <a:xfrm>
                  <a:off x="4554" y="1770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3" name="Line 54"/>
                <p:cNvSpPr>
                  <a:spLocks noChangeShapeType="1"/>
                </p:cNvSpPr>
                <p:nvPr/>
              </p:nvSpPr>
              <p:spPr bwMode="auto">
                <a:xfrm>
                  <a:off x="4554" y="1737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4" name="Line 55"/>
                <p:cNvSpPr>
                  <a:spLocks noChangeShapeType="1"/>
                </p:cNvSpPr>
                <p:nvPr/>
              </p:nvSpPr>
              <p:spPr bwMode="auto">
                <a:xfrm>
                  <a:off x="4554" y="1704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19" name="Line 57"/>
              <p:cNvSpPr>
                <a:spLocks noChangeShapeType="1"/>
              </p:cNvSpPr>
              <p:nvPr/>
            </p:nvSpPr>
            <p:spPr bwMode="auto">
              <a:xfrm flipV="1">
                <a:off x="3998" y="535"/>
                <a:ext cx="0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58"/>
              <p:cNvSpPr>
                <a:spLocks noChangeShapeType="1"/>
              </p:cNvSpPr>
              <p:nvPr/>
            </p:nvSpPr>
            <p:spPr bwMode="auto">
              <a:xfrm flipV="1">
                <a:off x="3924" y="502"/>
                <a:ext cx="0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6" name="テキスト ボックス 10"/>
            <p:cNvSpPr txBox="1">
              <a:spLocks noChangeArrowheads="1"/>
            </p:cNvSpPr>
            <p:nvPr/>
          </p:nvSpPr>
          <p:spPr bwMode="auto">
            <a:xfrm>
              <a:off x="4052888" y="1566863"/>
              <a:ext cx="14874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S</a:t>
              </a:r>
              <a:r>
                <a:rPr lang="en-US" altLang="ja-JP" sz="2400" baseline="-25000"/>
                <a:t>n</a:t>
              </a:r>
              <a:r>
                <a:rPr lang="en-US" altLang="ja-JP" sz="2400"/>
                <a:t>&lt;1MeV</a:t>
              </a:r>
              <a:endParaRPr lang="ja-JP" altLang="en-US" sz="2400"/>
            </a:p>
          </p:txBody>
        </p:sp>
      </p:grpSp>
      <p:grpSp>
        <p:nvGrpSpPr>
          <p:cNvPr id="25" name="図形グループ 5"/>
          <p:cNvGrpSpPr>
            <a:grpSpLocks/>
          </p:cNvGrpSpPr>
          <p:nvPr/>
        </p:nvGrpSpPr>
        <p:grpSpPr bwMode="auto">
          <a:xfrm>
            <a:off x="5253673" y="1119598"/>
            <a:ext cx="2833687" cy="2855912"/>
            <a:chOff x="6310313" y="1322388"/>
            <a:chExt cx="2833687" cy="2855912"/>
          </a:xfrm>
        </p:grpSpPr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7232650" y="2401888"/>
              <a:ext cx="1114425" cy="1157287"/>
            </a:xfrm>
            <a:custGeom>
              <a:avLst/>
              <a:gdLst>
                <a:gd name="T0" fmla="*/ 0 w 702"/>
                <a:gd name="T1" fmla="*/ 2147483647 h 729"/>
                <a:gd name="T2" fmla="*/ 2147483647 w 702"/>
                <a:gd name="T3" fmla="*/ 2147483647 h 729"/>
                <a:gd name="T4" fmla="*/ 2147483647 w 702"/>
                <a:gd name="T5" fmla="*/ 2147483647 h 729"/>
                <a:gd name="T6" fmla="*/ 2147483647 w 702"/>
                <a:gd name="T7" fmla="*/ 2147483647 h 729"/>
                <a:gd name="T8" fmla="*/ 2147483647 w 702"/>
                <a:gd name="T9" fmla="*/ 2147483647 h 729"/>
                <a:gd name="T10" fmla="*/ 2147483647 w 702"/>
                <a:gd name="T11" fmla="*/ 2147483647 h 729"/>
                <a:gd name="T12" fmla="*/ 2147483647 w 702"/>
                <a:gd name="T13" fmla="*/ 2147483647 h 729"/>
                <a:gd name="T14" fmla="*/ 2147483647 w 702"/>
                <a:gd name="T15" fmla="*/ 2147483647 h 7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2"/>
                <a:gd name="T25" fmla="*/ 0 h 729"/>
                <a:gd name="T26" fmla="*/ 702 w 702"/>
                <a:gd name="T27" fmla="*/ 729 h 7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2" h="729">
                  <a:moveTo>
                    <a:pt x="0" y="726"/>
                  </a:moveTo>
                  <a:cubicBezTo>
                    <a:pt x="60" y="727"/>
                    <a:pt x="120" y="729"/>
                    <a:pt x="162" y="717"/>
                  </a:cubicBezTo>
                  <a:cubicBezTo>
                    <a:pt x="204" y="705"/>
                    <a:pt x="226" y="696"/>
                    <a:pt x="252" y="654"/>
                  </a:cubicBezTo>
                  <a:cubicBezTo>
                    <a:pt x="278" y="612"/>
                    <a:pt x="294" y="537"/>
                    <a:pt x="315" y="465"/>
                  </a:cubicBezTo>
                  <a:cubicBezTo>
                    <a:pt x="336" y="393"/>
                    <a:pt x="360" y="291"/>
                    <a:pt x="378" y="222"/>
                  </a:cubicBezTo>
                  <a:cubicBezTo>
                    <a:pt x="396" y="153"/>
                    <a:pt x="398" y="87"/>
                    <a:pt x="423" y="51"/>
                  </a:cubicBezTo>
                  <a:cubicBezTo>
                    <a:pt x="448" y="15"/>
                    <a:pt x="485" y="12"/>
                    <a:pt x="531" y="6"/>
                  </a:cubicBezTo>
                  <a:cubicBezTo>
                    <a:pt x="577" y="0"/>
                    <a:pt x="639" y="7"/>
                    <a:pt x="702" y="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6310313" y="2406650"/>
              <a:ext cx="2200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7224713" y="1987550"/>
              <a:ext cx="0" cy="2190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6677025" y="2644775"/>
              <a:ext cx="546100" cy="1082675"/>
            </a:xfrm>
            <a:custGeom>
              <a:avLst/>
              <a:gdLst>
                <a:gd name="T0" fmla="*/ 0 w 384"/>
                <a:gd name="T1" fmla="*/ 0 h 776"/>
                <a:gd name="T2" fmla="*/ 2147483647 w 384"/>
                <a:gd name="T3" fmla="*/ 2147483647 h 776"/>
                <a:gd name="T4" fmla="*/ 2147483647 w 384"/>
                <a:gd name="T5" fmla="*/ 2147483647 h 776"/>
                <a:gd name="T6" fmla="*/ 2147483647 w 384"/>
                <a:gd name="T7" fmla="*/ 2147483647 h 776"/>
                <a:gd name="T8" fmla="*/ 2147483647 w 384"/>
                <a:gd name="T9" fmla="*/ 2147483647 h 776"/>
                <a:gd name="T10" fmla="*/ 2147483647 w 384"/>
                <a:gd name="T11" fmla="*/ 2147483647 h 776"/>
                <a:gd name="T12" fmla="*/ 2147483647 w 384"/>
                <a:gd name="T13" fmla="*/ 2147483647 h 776"/>
                <a:gd name="T14" fmla="*/ 2147483647 w 384"/>
                <a:gd name="T15" fmla="*/ 2147483647 h 776"/>
                <a:gd name="T16" fmla="*/ 2147483647 w 384"/>
                <a:gd name="T17" fmla="*/ 2147483647 h 776"/>
                <a:gd name="T18" fmla="*/ 2147483647 w 384"/>
                <a:gd name="T19" fmla="*/ 2147483647 h 776"/>
                <a:gd name="T20" fmla="*/ 2147483647 w 384"/>
                <a:gd name="T21" fmla="*/ 2147483647 h 776"/>
                <a:gd name="T22" fmla="*/ 2147483647 w 384"/>
                <a:gd name="T23" fmla="*/ 2147483647 h 7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776"/>
                <a:gd name="T38" fmla="*/ 384 w 384"/>
                <a:gd name="T39" fmla="*/ 776 h 7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776">
                  <a:moveTo>
                    <a:pt x="0" y="0"/>
                  </a:moveTo>
                  <a:lnTo>
                    <a:pt x="32" y="164"/>
                  </a:lnTo>
                  <a:lnTo>
                    <a:pt x="76" y="456"/>
                  </a:lnTo>
                  <a:lnTo>
                    <a:pt x="124" y="644"/>
                  </a:lnTo>
                  <a:lnTo>
                    <a:pt x="160" y="692"/>
                  </a:lnTo>
                  <a:lnTo>
                    <a:pt x="188" y="720"/>
                  </a:lnTo>
                  <a:lnTo>
                    <a:pt x="232" y="744"/>
                  </a:lnTo>
                  <a:lnTo>
                    <a:pt x="292" y="776"/>
                  </a:lnTo>
                  <a:lnTo>
                    <a:pt x="328" y="776"/>
                  </a:lnTo>
                  <a:lnTo>
                    <a:pt x="384" y="772"/>
                  </a:lnTo>
                  <a:lnTo>
                    <a:pt x="384" y="36"/>
                  </a:lnTo>
                  <a:lnTo>
                    <a:pt x="8" y="36"/>
                  </a:lnTo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7223125" y="2325688"/>
              <a:ext cx="779463" cy="1233487"/>
            </a:xfrm>
            <a:custGeom>
              <a:avLst/>
              <a:gdLst>
                <a:gd name="T0" fmla="*/ 0 w 440"/>
                <a:gd name="T1" fmla="*/ 2147483647 h 696"/>
                <a:gd name="T2" fmla="*/ 0 w 440"/>
                <a:gd name="T3" fmla="*/ 2147483647 h 696"/>
                <a:gd name="T4" fmla="*/ 0 w 440"/>
                <a:gd name="T5" fmla="*/ 2147483647 h 696"/>
                <a:gd name="T6" fmla="*/ 2147483647 w 440"/>
                <a:gd name="T7" fmla="*/ 2147483647 h 696"/>
                <a:gd name="T8" fmla="*/ 2147483647 w 440"/>
                <a:gd name="T9" fmla="*/ 2147483647 h 696"/>
                <a:gd name="T10" fmla="*/ 2147483647 w 440"/>
                <a:gd name="T11" fmla="*/ 2147483647 h 696"/>
                <a:gd name="T12" fmla="*/ 2147483647 w 440"/>
                <a:gd name="T13" fmla="*/ 2147483647 h 696"/>
                <a:gd name="T14" fmla="*/ 2147483647 w 440"/>
                <a:gd name="T15" fmla="*/ 2147483647 h 696"/>
                <a:gd name="T16" fmla="*/ 2147483647 w 440"/>
                <a:gd name="T17" fmla="*/ 2147483647 h 696"/>
                <a:gd name="T18" fmla="*/ 2147483647 w 440"/>
                <a:gd name="T19" fmla="*/ 2147483647 h 696"/>
                <a:gd name="T20" fmla="*/ 2147483647 w 440"/>
                <a:gd name="T21" fmla="*/ 0 h 696"/>
                <a:gd name="T22" fmla="*/ 0 w 440"/>
                <a:gd name="T23" fmla="*/ 0 h 6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696"/>
                <a:gd name="T38" fmla="*/ 440 w 440"/>
                <a:gd name="T39" fmla="*/ 696 h 6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696">
                  <a:moveTo>
                    <a:pt x="0" y="60"/>
                  </a:moveTo>
                  <a:lnTo>
                    <a:pt x="0" y="516"/>
                  </a:lnTo>
                  <a:lnTo>
                    <a:pt x="0" y="696"/>
                  </a:lnTo>
                  <a:lnTo>
                    <a:pt x="108" y="696"/>
                  </a:lnTo>
                  <a:lnTo>
                    <a:pt x="204" y="676"/>
                  </a:lnTo>
                  <a:lnTo>
                    <a:pt x="248" y="636"/>
                  </a:lnTo>
                  <a:lnTo>
                    <a:pt x="292" y="544"/>
                  </a:lnTo>
                  <a:lnTo>
                    <a:pt x="324" y="416"/>
                  </a:lnTo>
                  <a:lnTo>
                    <a:pt x="368" y="248"/>
                  </a:lnTo>
                  <a:lnTo>
                    <a:pt x="408" y="56"/>
                  </a:lnTo>
                  <a:lnTo>
                    <a:pt x="440" y="0"/>
                  </a:lnTo>
                  <a:lnTo>
                    <a:pt x="0" y="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6626225" y="2701925"/>
              <a:ext cx="595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7342188" y="28654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240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6854825" y="28781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6342063" y="2205038"/>
              <a:ext cx="876300" cy="1522412"/>
            </a:xfrm>
            <a:custGeom>
              <a:avLst/>
              <a:gdLst>
                <a:gd name="T0" fmla="*/ 2147483647 w 552"/>
                <a:gd name="T1" fmla="*/ 2147483647 h 1059"/>
                <a:gd name="T2" fmla="*/ 2147483647 w 552"/>
                <a:gd name="T3" fmla="*/ 2147483647 h 1059"/>
                <a:gd name="T4" fmla="*/ 2147483647 w 552"/>
                <a:gd name="T5" fmla="*/ 2147483647 h 1059"/>
                <a:gd name="T6" fmla="*/ 2147483647 w 552"/>
                <a:gd name="T7" fmla="*/ 2147483647 h 1059"/>
                <a:gd name="T8" fmla="*/ 2147483647 w 552"/>
                <a:gd name="T9" fmla="*/ 2147483647 h 1059"/>
                <a:gd name="T10" fmla="*/ 2147483647 w 552"/>
                <a:gd name="T11" fmla="*/ 2147483647 h 1059"/>
                <a:gd name="T12" fmla="*/ 2147483647 w 552"/>
                <a:gd name="T13" fmla="*/ 2147483647 h 1059"/>
                <a:gd name="T14" fmla="*/ 2147483647 w 552"/>
                <a:gd name="T15" fmla="*/ 2147483647 h 1059"/>
                <a:gd name="T16" fmla="*/ 2147483647 w 552"/>
                <a:gd name="T17" fmla="*/ 2147483647 h 1059"/>
                <a:gd name="T18" fmla="*/ 2147483647 w 552"/>
                <a:gd name="T19" fmla="*/ 2147483647 h 1059"/>
                <a:gd name="T20" fmla="*/ 2147483647 w 552"/>
                <a:gd name="T21" fmla="*/ 2147483647 h 1059"/>
                <a:gd name="T22" fmla="*/ 2147483647 w 552"/>
                <a:gd name="T23" fmla="*/ 2147483647 h 1059"/>
                <a:gd name="T24" fmla="*/ 2147483647 w 552"/>
                <a:gd name="T25" fmla="*/ 2147483647 h 1059"/>
                <a:gd name="T26" fmla="*/ 0 w 552"/>
                <a:gd name="T27" fmla="*/ 2147483647 h 10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1059"/>
                <a:gd name="T44" fmla="*/ 552 w 552"/>
                <a:gd name="T45" fmla="*/ 1059 h 10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1059">
                  <a:moveTo>
                    <a:pt x="552" y="1051"/>
                  </a:moveTo>
                  <a:cubicBezTo>
                    <a:pt x="518" y="1055"/>
                    <a:pt x="484" y="1059"/>
                    <a:pt x="460" y="1055"/>
                  </a:cubicBezTo>
                  <a:cubicBezTo>
                    <a:pt x="436" y="1051"/>
                    <a:pt x="425" y="1040"/>
                    <a:pt x="408" y="1027"/>
                  </a:cubicBezTo>
                  <a:cubicBezTo>
                    <a:pt x="391" y="1014"/>
                    <a:pt x="369" y="994"/>
                    <a:pt x="356" y="975"/>
                  </a:cubicBezTo>
                  <a:cubicBezTo>
                    <a:pt x="343" y="956"/>
                    <a:pt x="337" y="938"/>
                    <a:pt x="328" y="911"/>
                  </a:cubicBezTo>
                  <a:cubicBezTo>
                    <a:pt x="319" y="884"/>
                    <a:pt x="311" y="868"/>
                    <a:pt x="300" y="815"/>
                  </a:cubicBezTo>
                  <a:cubicBezTo>
                    <a:pt x="289" y="762"/>
                    <a:pt x="275" y="670"/>
                    <a:pt x="264" y="595"/>
                  </a:cubicBezTo>
                  <a:cubicBezTo>
                    <a:pt x="253" y="520"/>
                    <a:pt x="246" y="453"/>
                    <a:pt x="232" y="363"/>
                  </a:cubicBezTo>
                  <a:cubicBezTo>
                    <a:pt x="218" y="273"/>
                    <a:pt x="190" y="110"/>
                    <a:pt x="180" y="55"/>
                  </a:cubicBezTo>
                  <a:cubicBezTo>
                    <a:pt x="170" y="0"/>
                    <a:pt x="179" y="36"/>
                    <a:pt x="172" y="31"/>
                  </a:cubicBezTo>
                  <a:cubicBezTo>
                    <a:pt x="165" y="26"/>
                    <a:pt x="151" y="16"/>
                    <a:pt x="140" y="27"/>
                  </a:cubicBezTo>
                  <a:cubicBezTo>
                    <a:pt x="129" y="38"/>
                    <a:pt x="116" y="82"/>
                    <a:pt x="108" y="99"/>
                  </a:cubicBezTo>
                  <a:cubicBezTo>
                    <a:pt x="100" y="116"/>
                    <a:pt x="110" y="122"/>
                    <a:pt x="92" y="127"/>
                  </a:cubicBezTo>
                  <a:cubicBezTo>
                    <a:pt x="74" y="132"/>
                    <a:pt x="37" y="131"/>
                    <a:pt x="0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7297738" y="2076450"/>
              <a:ext cx="1846262" cy="366713"/>
              <a:chOff x="3788" y="394"/>
              <a:chExt cx="1163" cy="231"/>
            </a:xfrm>
          </p:grpSpPr>
          <p:sp>
            <p:nvSpPr>
              <p:cNvPr id="38" name="Text Box 52"/>
              <p:cNvSpPr txBox="1">
                <a:spLocks noChangeArrowheads="1"/>
              </p:cNvSpPr>
              <p:nvPr/>
            </p:nvSpPr>
            <p:spPr bwMode="auto">
              <a:xfrm>
                <a:off x="4171" y="394"/>
                <a:ext cx="7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i="1">
                    <a:solidFill>
                      <a:schemeClr val="accent2"/>
                    </a:solidFill>
                  </a:rPr>
                  <a:t>continuum</a:t>
                </a:r>
              </a:p>
            </p:txBody>
          </p:sp>
          <p:grpSp>
            <p:nvGrpSpPr>
              <p:cNvPr id="39" name="Group 56"/>
              <p:cNvGrpSpPr>
                <a:grpSpLocks/>
              </p:cNvGrpSpPr>
              <p:nvPr/>
            </p:nvGrpSpPr>
            <p:grpSpPr bwMode="auto">
              <a:xfrm>
                <a:off x="3788" y="471"/>
                <a:ext cx="359" cy="99"/>
                <a:chOff x="4554" y="1704"/>
                <a:chExt cx="359" cy="99"/>
              </a:xfrm>
            </p:grpSpPr>
            <p:sp>
              <p:nvSpPr>
                <p:cNvPr id="40" name="Line 49"/>
                <p:cNvSpPr>
                  <a:spLocks noChangeShapeType="1"/>
                </p:cNvSpPr>
                <p:nvPr/>
              </p:nvSpPr>
              <p:spPr bwMode="auto">
                <a:xfrm>
                  <a:off x="4554" y="1803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" name="Line 53"/>
                <p:cNvSpPr>
                  <a:spLocks noChangeShapeType="1"/>
                </p:cNvSpPr>
                <p:nvPr/>
              </p:nvSpPr>
              <p:spPr bwMode="auto">
                <a:xfrm>
                  <a:off x="4554" y="1770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" name="Line 54"/>
                <p:cNvSpPr>
                  <a:spLocks noChangeShapeType="1"/>
                </p:cNvSpPr>
                <p:nvPr/>
              </p:nvSpPr>
              <p:spPr bwMode="auto">
                <a:xfrm>
                  <a:off x="4554" y="1737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Line 55"/>
                <p:cNvSpPr>
                  <a:spLocks noChangeShapeType="1"/>
                </p:cNvSpPr>
                <p:nvPr/>
              </p:nvSpPr>
              <p:spPr bwMode="auto">
                <a:xfrm>
                  <a:off x="4554" y="1704"/>
                  <a:ext cx="359" cy="0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6" name="テキスト ボックス 64"/>
            <p:cNvSpPr txBox="1">
              <a:spLocks noChangeArrowheads="1"/>
            </p:cNvSpPr>
            <p:nvPr/>
          </p:nvSpPr>
          <p:spPr bwMode="auto">
            <a:xfrm>
              <a:off x="6353175" y="1603375"/>
              <a:ext cx="25749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-1MeV&lt;S</a:t>
              </a:r>
              <a:r>
                <a:rPr lang="en-US" altLang="ja-JP" sz="2400" baseline="-25000"/>
                <a:t>n</a:t>
              </a:r>
              <a:r>
                <a:rPr lang="en-US" altLang="ja-JP" sz="2400"/>
                <a:t>&lt;0MeV</a:t>
              </a:r>
              <a:endParaRPr lang="ja-JP" altLang="en-US" sz="2400"/>
            </a:p>
          </p:txBody>
        </p:sp>
        <p:sp>
          <p:nvSpPr>
            <p:cNvPr id="37" name="テキスト ボックス 5"/>
            <p:cNvSpPr txBox="1">
              <a:spLocks noChangeArrowheads="1"/>
            </p:cNvSpPr>
            <p:nvPr/>
          </p:nvSpPr>
          <p:spPr bwMode="auto">
            <a:xfrm>
              <a:off x="6935788" y="1322388"/>
              <a:ext cx="20826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 dirty="0">
                  <a:solidFill>
                    <a:srgbClr val="0000FF"/>
                  </a:solidFill>
                </a:rPr>
                <a:t>Beyond</a:t>
              </a:r>
              <a:r>
                <a:rPr lang="ja-JP" altLang="en-US" sz="1800" b="1" dirty="0">
                  <a:solidFill>
                    <a:srgbClr val="0000FF"/>
                  </a:solidFill>
                </a:rPr>
                <a:t>　</a:t>
              </a:r>
              <a:r>
                <a:rPr lang="en-US" altLang="ja-JP" sz="1800" b="1" dirty="0">
                  <a:solidFill>
                    <a:srgbClr val="0000FF"/>
                  </a:solidFill>
                </a:rPr>
                <a:t>drip line</a:t>
              </a:r>
              <a:endParaRPr lang="ja-JP" altLang="en-US" sz="18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45" name="直線コネクタ 44"/>
          <p:cNvCxnSpPr>
            <a:stCxn id="10" idx="11"/>
          </p:cNvCxnSpPr>
          <p:nvPr/>
        </p:nvCxnSpPr>
        <p:spPr>
          <a:xfrm>
            <a:off x="3393123" y="2195923"/>
            <a:ext cx="704943" cy="3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206174" y="2142882"/>
            <a:ext cx="704943" cy="38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31003" y="4170334"/>
            <a:ext cx="8170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Weakly bound/unbound nuclei --- Threshold </a:t>
            </a:r>
            <a:r>
              <a:rPr kumimoji="1" lang="en-US" altLang="ja-JP" sz="2000" b="1" dirty="0">
                <a:sym typeface="Wingdings" panose="05000000000000000000" pitchFamily="2" charset="2"/>
              </a:rPr>
              <a:t> Clustering (Semi-Hierarchy)</a:t>
            </a:r>
          </a:p>
          <a:p>
            <a:endParaRPr kumimoji="1" lang="ja-JP" altLang="en-US" sz="2000" b="1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108109" y="4622994"/>
            <a:ext cx="2807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</a:rPr>
              <a:t>Halo Nuclei  </a:t>
            </a:r>
          </a:p>
          <a:p>
            <a:r>
              <a:rPr lang="en-US" altLang="ja-JP" sz="2000" b="1" dirty="0">
                <a:solidFill>
                  <a:srgbClr val="0000FF"/>
                </a:solidFill>
              </a:rPr>
              <a:t>Weakly Unbound Nuclei 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43051" y="5505926"/>
            <a:ext cx="6669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0000FF"/>
                </a:solidFill>
              </a:rPr>
              <a:t>4</a:t>
            </a:r>
            <a:r>
              <a:rPr kumimoji="1" lang="en-US" altLang="ja-JP" sz="2400" dirty="0">
                <a:solidFill>
                  <a:srgbClr val="0000FF"/>
                </a:solidFill>
              </a:rPr>
              <a:t>n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“</a:t>
            </a:r>
            <a:r>
              <a:rPr kumimoji="1" lang="en-US" altLang="ja-JP" sz="2000" b="1" dirty="0">
                <a:solidFill>
                  <a:srgbClr val="0000FF"/>
                </a:solidFill>
              </a:rPr>
              <a:t>Tetra neutron” </a:t>
            </a:r>
            <a:r>
              <a:rPr kumimoji="1" lang="en-US" altLang="ja-JP" dirty="0"/>
              <a:t>E</a:t>
            </a:r>
            <a:r>
              <a:rPr kumimoji="1" lang="en-US" altLang="ja-JP" baseline="-25000" dirty="0"/>
              <a:t>4n</a:t>
            </a:r>
            <a:r>
              <a:rPr kumimoji="1" lang="en-US" altLang="ja-JP" dirty="0"/>
              <a:t>=</a:t>
            </a:r>
            <a:r>
              <a:rPr kumimoji="1" lang="en-US" altLang="ja-JP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0.83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±</a:t>
            </a:r>
            <a:r>
              <a:rPr kumimoji="1" lang="en-US" altLang="ja-JP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0.65</a:t>
            </a:r>
            <a:r>
              <a:rPr kumimoji="1"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(stat)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±</a:t>
            </a:r>
            <a:r>
              <a:rPr lang="en-US" altLang="ja-JP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1.25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ja-JP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syst</a:t>
            </a:r>
            <a:r>
              <a:rPr lang="en-US" altLang="ja-JP" dirty="0">
                <a:latin typeface="Cambria Math" panose="02040503050406030204" pitchFamily="18" charset="0"/>
                <a:ea typeface="Cambria Math" panose="02040503050406030204" pitchFamily="18" charset="0"/>
              </a:rPr>
              <a:t>) MeV</a:t>
            </a:r>
            <a:r>
              <a:rPr kumimoji="1" lang="en-US" altLang="ja-JP" dirty="0"/>
              <a:t>   </a:t>
            </a:r>
          </a:p>
          <a:p>
            <a:r>
              <a:rPr lang="en-US" altLang="ja-JP" dirty="0"/>
              <a:t>                                                   </a:t>
            </a:r>
            <a:r>
              <a:rPr kumimoji="1" lang="en-US" altLang="ja-JP" dirty="0" err="1"/>
              <a:t>K.Kisamori</a:t>
            </a:r>
            <a:r>
              <a:rPr kumimoji="1" lang="en-US" altLang="ja-JP" dirty="0"/>
              <a:t> et al., PRL116, 052501 (2016)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5969" y="6133164"/>
            <a:ext cx="7638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aseline="30000" dirty="0">
                <a:solidFill>
                  <a:srgbClr val="0000FF"/>
                </a:solidFill>
              </a:rPr>
              <a:t>26</a:t>
            </a:r>
            <a:r>
              <a:rPr kumimoji="1" lang="en-US" altLang="ja-JP" sz="2400" dirty="0">
                <a:solidFill>
                  <a:srgbClr val="0000FF"/>
                </a:solidFill>
              </a:rPr>
              <a:t>O</a:t>
            </a:r>
            <a:r>
              <a:rPr kumimoji="1" lang="en-US" altLang="ja-JP" dirty="0"/>
              <a:t>:  “</a:t>
            </a:r>
            <a:r>
              <a:rPr lang="en-US" altLang="ja-JP" b="1" dirty="0">
                <a:solidFill>
                  <a:srgbClr val="0000FF"/>
                </a:solidFill>
              </a:rPr>
              <a:t>Weakly</a:t>
            </a:r>
            <a:r>
              <a:rPr kumimoji="1" lang="en-US" altLang="ja-JP" b="1" dirty="0">
                <a:solidFill>
                  <a:srgbClr val="0000FF"/>
                </a:solidFill>
              </a:rPr>
              <a:t> Unbound 2n”</a:t>
            </a:r>
            <a:r>
              <a:rPr kumimoji="1" lang="en-US" altLang="ja-JP" dirty="0"/>
              <a:t> </a:t>
            </a:r>
            <a:r>
              <a:rPr kumimoji="1" lang="en-US" altLang="ja-JP" baseline="30000" dirty="0"/>
              <a:t>24</a:t>
            </a:r>
            <a:r>
              <a:rPr kumimoji="1" lang="en-US" altLang="ja-JP" dirty="0"/>
              <a:t>O+2n</a:t>
            </a:r>
            <a:r>
              <a:rPr lang="en-US" altLang="ja-JP" dirty="0"/>
              <a:t> E</a:t>
            </a:r>
            <a:r>
              <a:rPr lang="en-US" altLang="ja-JP" baseline="-25000" dirty="0"/>
              <a:t>2n</a:t>
            </a:r>
            <a:r>
              <a:rPr lang="en-US" altLang="ja-JP" dirty="0"/>
              <a:t>= 0.018±0.003(stat)±0.004(</a:t>
            </a:r>
            <a:r>
              <a:rPr lang="en-US" altLang="ja-JP" dirty="0" err="1"/>
              <a:t>syst</a:t>
            </a:r>
            <a:r>
              <a:rPr lang="en-US" altLang="ja-JP" dirty="0"/>
              <a:t>) MeV</a:t>
            </a:r>
          </a:p>
          <a:p>
            <a:r>
              <a:rPr kumimoji="1" lang="en-US" altLang="ja-JP" dirty="0"/>
              <a:t>                                                     </a:t>
            </a:r>
            <a:r>
              <a:rPr kumimoji="1" lang="en-US" altLang="ja-JP" dirty="0" err="1"/>
              <a:t>Y.Kondo</a:t>
            </a:r>
            <a:r>
              <a:rPr kumimoji="1" lang="en-US" altLang="ja-JP" dirty="0"/>
              <a:t> et al., </a:t>
            </a:r>
            <a:r>
              <a:rPr lang="en-US" altLang="ja-JP" dirty="0"/>
              <a:t>PRL116,102503(2016).</a:t>
            </a:r>
            <a:endParaRPr lang="ja-JP" altLang="en-US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6742334" y="4543827"/>
            <a:ext cx="2511513" cy="1924110"/>
            <a:chOff x="722977" y="4614420"/>
            <a:chExt cx="2511513" cy="1924110"/>
          </a:xfrm>
        </p:grpSpPr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1146839" y="4614420"/>
              <a:ext cx="1600200" cy="1520825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1604039" y="50319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baseline="30000" dirty="0">
                  <a:latin typeface="Times New Roman" pitchFamily="18" charset="0"/>
                </a:rPr>
                <a:t>9</a:t>
              </a:r>
              <a:r>
                <a:rPr kumimoji="0" lang="en-US" altLang="ja-JP" sz="2000" dirty="0">
                  <a:latin typeface="Times New Roman" pitchFamily="18" charset="0"/>
                </a:rPr>
                <a:t>Li</a:t>
              </a: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722977" y="5717732"/>
              <a:ext cx="657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baseline="30000" dirty="0">
                  <a:latin typeface="Times New Roman" pitchFamily="18" charset="0"/>
                </a:rPr>
                <a:t>11</a:t>
              </a:r>
              <a:r>
                <a:rPr kumimoji="0" lang="en-US" altLang="ja-JP" sz="2400" dirty="0">
                  <a:latin typeface="Times New Roman" pitchFamily="18" charset="0"/>
                </a:rPr>
                <a:t>Li</a:t>
              </a: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2411760" y="5085184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1907704" y="5733256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1616739" y="6138420"/>
              <a:ext cx="1617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Times New Roman" pitchFamily="18" charset="0"/>
                </a:rPr>
                <a:t>S</a:t>
              </a:r>
              <a:r>
                <a:rPr lang="en-US" altLang="ja-JP" sz="2000" baseline="-25000" dirty="0">
                  <a:latin typeface="Times New Roman" pitchFamily="18" charset="0"/>
                </a:rPr>
                <a:t>2n</a:t>
              </a:r>
              <a:r>
                <a:rPr lang="en-US" altLang="ja-JP" sz="2000" dirty="0">
                  <a:latin typeface="Times New Roman" pitchFamily="18" charset="0"/>
                </a:rPr>
                <a:t>=0.37MeV</a:t>
              </a:r>
            </a:p>
          </p:txBody>
        </p:sp>
        <p:sp>
          <p:nvSpPr>
            <p:cNvPr id="58" name="円/楕円 58"/>
            <p:cNvSpPr/>
            <p:nvPr/>
          </p:nvSpPr>
          <p:spPr>
            <a:xfrm>
              <a:off x="2411760" y="5445224"/>
              <a:ext cx="198499" cy="198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59" name="円/楕円 59"/>
            <p:cNvSpPr/>
            <p:nvPr/>
          </p:nvSpPr>
          <p:spPr>
            <a:xfrm>
              <a:off x="2229692" y="5684895"/>
              <a:ext cx="198499" cy="198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</p:grpSp>
      <p:sp>
        <p:nvSpPr>
          <p:cNvPr id="64" name="Freeform 50"/>
          <p:cNvSpPr>
            <a:spLocks/>
          </p:cNvSpPr>
          <p:nvPr/>
        </p:nvSpPr>
        <p:spPr bwMode="auto">
          <a:xfrm>
            <a:off x="73661" y="1981379"/>
            <a:ext cx="914400" cy="1254125"/>
          </a:xfrm>
          <a:custGeom>
            <a:avLst/>
            <a:gdLst>
              <a:gd name="T0" fmla="*/ 0 w 576"/>
              <a:gd name="T1" fmla="*/ 2147483647 h 1050"/>
              <a:gd name="T2" fmla="*/ 2147483647 w 576"/>
              <a:gd name="T3" fmla="*/ 2147483647 h 1050"/>
              <a:gd name="T4" fmla="*/ 2147483647 w 576"/>
              <a:gd name="T5" fmla="*/ 2147483647 h 1050"/>
              <a:gd name="T6" fmla="*/ 2147483647 w 576"/>
              <a:gd name="T7" fmla="*/ 2147483647 h 1050"/>
              <a:gd name="T8" fmla="*/ 2147483647 w 576"/>
              <a:gd name="T9" fmla="*/ 2147483647 h 1050"/>
              <a:gd name="T10" fmla="*/ 2147483647 w 576"/>
              <a:gd name="T11" fmla="*/ 2147483647 h 1050"/>
              <a:gd name="T12" fmla="*/ 2147483647 w 576"/>
              <a:gd name="T13" fmla="*/ 2147483647 h 1050"/>
              <a:gd name="T14" fmla="*/ 2147483647 w 576"/>
              <a:gd name="T15" fmla="*/ 2147483647 h 10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050"/>
              <a:gd name="T26" fmla="*/ 576 w 576"/>
              <a:gd name="T27" fmla="*/ 1050 h 10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050">
                <a:moveTo>
                  <a:pt x="0" y="117"/>
                </a:moveTo>
                <a:cubicBezTo>
                  <a:pt x="29" y="119"/>
                  <a:pt x="58" y="121"/>
                  <a:pt x="81" y="108"/>
                </a:cubicBezTo>
                <a:cubicBezTo>
                  <a:pt x="104" y="95"/>
                  <a:pt x="114" y="0"/>
                  <a:pt x="135" y="36"/>
                </a:cubicBezTo>
                <a:cubicBezTo>
                  <a:pt x="156" y="72"/>
                  <a:pt x="184" y="216"/>
                  <a:pt x="207" y="324"/>
                </a:cubicBezTo>
                <a:cubicBezTo>
                  <a:pt x="230" y="432"/>
                  <a:pt x="248" y="581"/>
                  <a:pt x="270" y="684"/>
                </a:cubicBezTo>
                <a:cubicBezTo>
                  <a:pt x="292" y="787"/>
                  <a:pt x="306" y="887"/>
                  <a:pt x="342" y="945"/>
                </a:cubicBezTo>
                <a:cubicBezTo>
                  <a:pt x="378" y="1003"/>
                  <a:pt x="447" y="1020"/>
                  <a:pt x="486" y="1035"/>
                </a:cubicBezTo>
                <a:cubicBezTo>
                  <a:pt x="525" y="1050"/>
                  <a:pt x="557" y="1035"/>
                  <a:pt x="576" y="10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5" name="Line 51"/>
          <p:cNvSpPr>
            <a:spLocks noChangeShapeType="1"/>
          </p:cNvSpPr>
          <p:nvPr/>
        </p:nvSpPr>
        <p:spPr bwMode="auto">
          <a:xfrm>
            <a:off x="94298" y="2167116"/>
            <a:ext cx="22002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" name="Line 52"/>
          <p:cNvSpPr>
            <a:spLocks noChangeShapeType="1"/>
          </p:cNvSpPr>
          <p:nvPr/>
        </p:nvSpPr>
        <p:spPr bwMode="auto">
          <a:xfrm>
            <a:off x="1005523" y="1965504"/>
            <a:ext cx="0" cy="175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7" name="Freeform 53"/>
          <p:cNvSpPr>
            <a:spLocks/>
          </p:cNvSpPr>
          <p:nvPr/>
        </p:nvSpPr>
        <p:spPr bwMode="auto">
          <a:xfrm>
            <a:off x="1007111" y="2459216"/>
            <a:ext cx="647700" cy="860425"/>
          </a:xfrm>
          <a:custGeom>
            <a:avLst/>
            <a:gdLst>
              <a:gd name="T0" fmla="*/ 0 w 440"/>
              <a:gd name="T1" fmla="*/ 2147483647 h 696"/>
              <a:gd name="T2" fmla="*/ 0 w 440"/>
              <a:gd name="T3" fmla="*/ 2147483647 h 696"/>
              <a:gd name="T4" fmla="*/ 0 w 440"/>
              <a:gd name="T5" fmla="*/ 2147483647 h 696"/>
              <a:gd name="T6" fmla="*/ 2147483647 w 440"/>
              <a:gd name="T7" fmla="*/ 2147483647 h 696"/>
              <a:gd name="T8" fmla="*/ 2147483647 w 440"/>
              <a:gd name="T9" fmla="*/ 2147483647 h 696"/>
              <a:gd name="T10" fmla="*/ 2147483647 w 440"/>
              <a:gd name="T11" fmla="*/ 2147483647 h 696"/>
              <a:gd name="T12" fmla="*/ 2147483647 w 440"/>
              <a:gd name="T13" fmla="*/ 2147483647 h 696"/>
              <a:gd name="T14" fmla="*/ 2147483647 w 440"/>
              <a:gd name="T15" fmla="*/ 2147483647 h 696"/>
              <a:gd name="T16" fmla="*/ 2147483647 w 440"/>
              <a:gd name="T17" fmla="*/ 2147483647 h 696"/>
              <a:gd name="T18" fmla="*/ 2147483647 w 440"/>
              <a:gd name="T19" fmla="*/ 2147483647 h 696"/>
              <a:gd name="T20" fmla="*/ 2147483647 w 440"/>
              <a:gd name="T21" fmla="*/ 0 h 696"/>
              <a:gd name="T22" fmla="*/ 0 w 440"/>
              <a:gd name="T23" fmla="*/ 0 h 6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0"/>
              <a:gd name="T37" fmla="*/ 0 h 696"/>
              <a:gd name="T38" fmla="*/ 440 w 440"/>
              <a:gd name="T39" fmla="*/ 696 h 6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0" h="696">
                <a:moveTo>
                  <a:pt x="0" y="60"/>
                </a:moveTo>
                <a:lnTo>
                  <a:pt x="0" y="516"/>
                </a:lnTo>
                <a:lnTo>
                  <a:pt x="0" y="696"/>
                </a:lnTo>
                <a:lnTo>
                  <a:pt x="108" y="696"/>
                </a:lnTo>
                <a:lnTo>
                  <a:pt x="204" y="676"/>
                </a:lnTo>
                <a:lnTo>
                  <a:pt x="248" y="636"/>
                </a:lnTo>
                <a:lnTo>
                  <a:pt x="292" y="544"/>
                </a:lnTo>
                <a:lnTo>
                  <a:pt x="324" y="416"/>
                </a:lnTo>
                <a:lnTo>
                  <a:pt x="368" y="248"/>
                </a:lnTo>
                <a:lnTo>
                  <a:pt x="408" y="56"/>
                </a:lnTo>
                <a:lnTo>
                  <a:pt x="440" y="0"/>
                </a:lnTo>
                <a:lnTo>
                  <a:pt x="0" y="0"/>
                </a:lnTo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Line 54"/>
          <p:cNvSpPr>
            <a:spLocks noChangeShapeType="1"/>
          </p:cNvSpPr>
          <p:nvPr/>
        </p:nvSpPr>
        <p:spPr bwMode="auto">
          <a:xfrm>
            <a:off x="422911" y="2456041"/>
            <a:ext cx="12065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9" name="Freeform 56"/>
          <p:cNvSpPr>
            <a:spLocks/>
          </p:cNvSpPr>
          <p:nvPr/>
        </p:nvSpPr>
        <p:spPr bwMode="auto">
          <a:xfrm>
            <a:off x="1005523" y="2165529"/>
            <a:ext cx="927100" cy="1155700"/>
          </a:xfrm>
          <a:custGeom>
            <a:avLst/>
            <a:gdLst>
              <a:gd name="T0" fmla="*/ 0 w 584"/>
              <a:gd name="T1" fmla="*/ 2147483647 h 728"/>
              <a:gd name="T2" fmla="*/ 2147483647 w 584"/>
              <a:gd name="T3" fmla="*/ 2147483647 h 728"/>
              <a:gd name="T4" fmla="*/ 2147483647 w 584"/>
              <a:gd name="T5" fmla="*/ 2147483647 h 728"/>
              <a:gd name="T6" fmla="*/ 2147483647 w 584"/>
              <a:gd name="T7" fmla="*/ 2147483647 h 728"/>
              <a:gd name="T8" fmla="*/ 2147483647 w 584"/>
              <a:gd name="T9" fmla="*/ 2147483647 h 728"/>
              <a:gd name="T10" fmla="*/ 2147483647 w 584"/>
              <a:gd name="T11" fmla="*/ 2147483647 h 728"/>
              <a:gd name="T12" fmla="*/ 2147483647 w 584"/>
              <a:gd name="T13" fmla="*/ 2147483647 h 728"/>
              <a:gd name="T14" fmla="*/ 2147483647 w 584"/>
              <a:gd name="T15" fmla="*/ 2147483647 h 728"/>
              <a:gd name="T16" fmla="*/ 2147483647 w 584"/>
              <a:gd name="T17" fmla="*/ 2147483647 h 728"/>
              <a:gd name="T18" fmla="*/ 2147483647 w 584"/>
              <a:gd name="T19" fmla="*/ 2147483647 h 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4"/>
              <a:gd name="T31" fmla="*/ 0 h 728"/>
              <a:gd name="T32" fmla="*/ 584 w 584"/>
              <a:gd name="T33" fmla="*/ 728 h 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4" h="728">
                <a:moveTo>
                  <a:pt x="0" y="725"/>
                </a:moveTo>
                <a:cubicBezTo>
                  <a:pt x="26" y="725"/>
                  <a:pt x="53" y="725"/>
                  <a:pt x="80" y="725"/>
                </a:cubicBezTo>
                <a:cubicBezTo>
                  <a:pt x="107" y="725"/>
                  <a:pt x="143" y="728"/>
                  <a:pt x="164" y="725"/>
                </a:cubicBezTo>
                <a:cubicBezTo>
                  <a:pt x="185" y="722"/>
                  <a:pt x="194" y="719"/>
                  <a:pt x="208" y="709"/>
                </a:cubicBezTo>
                <a:cubicBezTo>
                  <a:pt x="222" y="699"/>
                  <a:pt x="231" y="704"/>
                  <a:pt x="248" y="665"/>
                </a:cubicBezTo>
                <a:cubicBezTo>
                  <a:pt x="265" y="626"/>
                  <a:pt x="291" y="543"/>
                  <a:pt x="312" y="477"/>
                </a:cubicBezTo>
                <a:cubicBezTo>
                  <a:pt x="333" y="411"/>
                  <a:pt x="359" y="314"/>
                  <a:pt x="372" y="269"/>
                </a:cubicBezTo>
                <a:cubicBezTo>
                  <a:pt x="385" y="224"/>
                  <a:pt x="375" y="244"/>
                  <a:pt x="392" y="205"/>
                </a:cubicBezTo>
                <a:cubicBezTo>
                  <a:pt x="409" y="166"/>
                  <a:pt x="444" y="66"/>
                  <a:pt x="476" y="33"/>
                </a:cubicBezTo>
                <a:cubicBezTo>
                  <a:pt x="508" y="0"/>
                  <a:pt x="546" y="2"/>
                  <a:pt x="584" y="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1070611" y="261637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solidFill>
                  <a:schemeClr val="bg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421323" y="2459216"/>
            <a:ext cx="584200" cy="762000"/>
          </a:xfrm>
          <a:custGeom>
            <a:avLst/>
            <a:gdLst>
              <a:gd name="T0" fmla="*/ 0 w 368"/>
              <a:gd name="T1" fmla="*/ 0 h 480"/>
              <a:gd name="T2" fmla="*/ 2147483647 w 368"/>
              <a:gd name="T3" fmla="*/ 2147483647 h 480"/>
              <a:gd name="T4" fmla="*/ 2147483647 w 368"/>
              <a:gd name="T5" fmla="*/ 2147483647 h 480"/>
              <a:gd name="T6" fmla="*/ 2147483647 w 368"/>
              <a:gd name="T7" fmla="*/ 2147483647 h 480"/>
              <a:gd name="T8" fmla="*/ 2147483647 w 368"/>
              <a:gd name="T9" fmla="*/ 2147483647 h 480"/>
              <a:gd name="T10" fmla="*/ 2147483647 w 368"/>
              <a:gd name="T11" fmla="*/ 2147483647 h 480"/>
              <a:gd name="T12" fmla="*/ 2147483647 w 368"/>
              <a:gd name="T13" fmla="*/ 2147483647 h 480"/>
              <a:gd name="T14" fmla="*/ 2147483647 w 368"/>
              <a:gd name="T15" fmla="*/ 0 h 480"/>
              <a:gd name="T16" fmla="*/ 0 w 368"/>
              <a:gd name="T17" fmla="*/ 0 h 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"/>
              <a:gd name="T28" fmla="*/ 0 h 480"/>
              <a:gd name="T29" fmla="*/ 368 w 368"/>
              <a:gd name="T30" fmla="*/ 480 h 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" h="480">
                <a:moveTo>
                  <a:pt x="0" y="0"/>
                </a:moveTo>
                <a:lnTo>
                  <a:pt x="64" y="264"/>
                </a:lnTo>
                <a:lnTo>
                  <a:pt x="92" y="356"/>
                </a:lnTo>
                <a:lnTo>
                  <a:pt x="112" y="400"/>
                </a:lnTo>
                <a:lnTo>
                  <a:pt x="152" y="432"/>
                </a:lnTo>
                <a:lnTo>
                  <a:pt x="240" y="476"/>
                </a:lnTo>
                <a:lnTo>
                  <a:pt x="368" y="480"/>
                </a:lnTo>
                <a:lnTo>
                  <a:pt x="3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" name="Text Box 71"/>
          <p:cNvSpPr txBox="1">
            <a:spLocks noChangeArrowheads="1"/>
          </p:cNvSpPr>
          <p:nvPr/>
        </p:nvSpPr>
        <p:spPr bwMode="auto">
          <a:xfrm>
            <a:off x="643573" y="262114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73" name="Text Box 105"/>
          <p:cNvSpPr txBox="1">
            <a:spLocks noChangeArrowheads="1"/>
          </p:cNvSpPr>
          <p:nvPr/>
        </p:nvSpPr>
        <p:spPr bwMode="auto">
          <a:xfrm>
            <a:off x="856298" y="163371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V</a:t>
            </a: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713423" y="2162354"/>
            <a:ext cx="0" cy="29368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1330961" y="2162354"/>
            <a:ext cx="0" cy="293687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9"/>
          <p:cNvSpPr txBox="1">
            <a:spLocks noChangeArrowheads="1"/>
          </p:cNvSpPr>
          <p:nvPr/>
        </p:nvSpPr>
        <p:spPr bwMode="auto">
          <a:xfrm>
            <a:off x="570548" y="1840091"/>
            <a:ext cx="422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S</a:t>
            </a:r>
            <a:r>
              <a:rPr lang="en-US" altLang="ja-JP" baseline="-25000"/>
              <a:t>p</a:t>
            </a:r>
            <a:endParaRPr lang="ja-JP" altLang="en-US" baseline="-25000"/>
          </a:p>
        </p:txBody>
      </p:sp>
      <p:sp>
        <p:nvSpPr>
          <p:cNvPr id="77" name="テキスト ボックス 105"/>
          <p:cNvSpPr txBox="1">
            <a:spLocks noChangeArrowheads="1"/>
          </p:cNvSpPr>
          <p:nvPr/>
        </p:nvSpPr>
        <p:spPr bwMode="auto">
          <a:xfrm>
            <a:off x="637223" y="1848029"/>
            <a:ext cx="163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-25000"/>
              <a:t>  </a:t>
            </a:r>
            <a:r>
              <a:rPr lang="en-US" altLang="ja-JP"/>
              <a:t>    ~S</a:t>
            </a:r>
            <a:r>
              <a:rPr lang="en-US" altLang="ja-JP" baseline="-25000"/>
              <a:t>n</a:t>
            </a:r>
            <a:r>
              <a:rPr lang="en-US" altLang="ja-JP"/>
              <a:t>~8MeV</a:t>
            </a:r>
            <a:endParaRPr lang="ja-JP" altLang="en-US"/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94298" y="769183"/>
            <a:ext cx="2308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Ordinary</a:t>
            </a:r>
            <a:r>
              <a:rPr lang="ja-JP" altLang="en-US" sz="2400" dirty="0"/>
              <a:t> </a:t>
            </a:r>
            <a:r>
              <a:rPr lang="en-US" altLang="ja-JP" sz="2400" dirty="0"/>
              <a:t>Nuclei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656544" y="450226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Halo Nucleus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67977" y="2152068"/>
            <a:ext cx="166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Threshold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3924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5178425" y="233363"/>
            <a:ext cx="37163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err="1"/>
              <a:t>A.B.Migdal</a:t>
            </a:r>
            <a:r>
              <a:rPr lang="en-US" altLang="ja-JP" sz="20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Strongly correlated </a:t>
            </a:r>
            <a:r>
              <a:rPr lang="en-US" altLang="ja-JP" sz="2000" dirty="0">
                <a:solidFill>
                  <a:srgbClr val="0000FF"/>
                </a:solidFill>
              </a:rPr>
              <a:t>“</a:t>
            </a:r>
            <a:r>
              <a:rPr lang="en-US" altLang="ja-JP" sz="2000" dirty="0" err="1">
                <a:solidFill>
                  <a:srgbClr val="0000FF"/>
                </a:solidFill>
              </a:rPr>
              <a:t>dineutron</a:t>
            </a:r>
            <a:r>
              <a:rPr lang="en-US" altLang="ja-JP" sz="2000" dirty="0">
                <a:solidFill>
                  <a:srgbClr val="0000FF"/>
                </a:solidFill>
              </a:rPr>
              <a:t>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on the </a:t>
            </a:r>
            <a:r>
              <a:rPr lang="en-US" altLang="ja-JP" sz="2000" b="1" dirty="0">
                <a:solidFill>
                  <a:srgbClr val="0000FF"/>
                </a:solidFill>
              </a:rPr>
              <a:t>surface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of a nucleus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Sov.J.Nucl.Phys.238(1973).</a:t>
            </a:r>
          </a:p>
        </p:txBody>
      </p:sp>
      <p:sp>
        <p:nvSpPr>
          <p:cNvPr id="21526" name="Oval 18"/>
          <p:cNvSpPr>
            <a:spLocks noChangeArrowheads="1"/>
          </p:cNvSpPr>
          <p:nvPr/>
        </p:nvSpPr>
        <p:spPr bwMode="auto">
          <a:xfrm>
            <a:off x="3021013" y="706438"/>
            <a:ext cx="2062162" cy="20621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92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000"/>
          </a:p>
        </p:txBody>
      </p:sp>
      <p:sp>
        <p:nvSpPr>
          <p:cNvPr id="100390" name="Text Box 38"/>
          <p:cNvSpPr txBox="1">
            <a:spLocks noChangeArrowheads="1"/>
          </p:cNvSpPr>
          <p:nvPr/>
        </p:nvSpPr>
        <p:spPr bwMode="auto">
          <a:xfrm>
            <a:off x="5219700" y="1565275"/>
            <a:ext cx="3676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>
                <a:solidFill>
                  <a:srgbClr val="0000FF"/>
                </a:solidFill>
              </a:rPr>
              <a:t>Dineutron</a:t>
            </a:r>
            <a:r>
              <a:rPr lang="en-US" altLang="ja-JP" sz="1800" b="1" dirty="0">
                <a:solidFill>
                  <a:srgbClr val="0000FF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@ </a:t>
            </a:r>
            <a:r>
              <a:rPr lang="en-US" altLang="ja-JP" sz="1800" b="1" dirty="0">
                <a:solidFill>
                  <a:srgbClr val="0000FF"/>
                </a:solidFill>
              </a:rPr>
              <a:t>Low-dense</a:t>
            </a:r>
            <a:r>
              <a:rPr lang="en-US" altLang="ja-JP" sz="1800" dirty="0"/>
              <a:t> Neutron skin/halo?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/Inner crust of Neutron star?</a:t>
            </a:r>
          </a:p>
        </p:txBody>
      </p:sp>
      <p:sp>
        <p:nvSpPr>
          <p:cNvPr id="10245" name="Text Box 39"/>
          <p:cNvSpPr txBox="1">
            <a:spLocks noChangeArrowheads="1"/>
          </p:cNvSpPr>
          <p:nvPr/>
        </p:nvSpPr>
        <p:spPr bwMode="auto">
          <a:xfrm>
            <a:off x="40388" y="-7795"/>
            <a:ext cx="1946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i="1" u="sng" dirty="0" err="1"/>
              <a:t>Dineutron</a:t>
            </a:r>
            <a:r>
              <a:rPr lang="en-US" altLang="ja-JP" sz="2800" i="1" u="sng" dirty="0"/>
              <a:t>?</a:t>
            </a:r>
          </a:p>
        </p:txBody>
      </p:sp>
      <p:sp>
        <p:nvSpPr>
          <p:cNvPr id="41" name="正方形/長方形 40"/>
          <p:cNvSpPr>
            <a:spLocks noChangeArrowheads="1"/>
          </p:cNvSpPr>
          <p:nvPr/>
        </p:nvSpPr>
        <p:spPr bwMode="auto">
          <a:xfrm>
            <a:off x="5251450" y="2427325"/>
            <a:ext cx="22177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err="1"/>
              <a:t>M.Matsuo</a:t>
            </a:r>
            <a:r>
              <a:rPr lang="en-US" altLang="ja-JP" sz="16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PRC73,044309(2006). </a:t>
            </a:r>
            <a:r>
              <a:rPr lang="en-US" altLang="ja-JP" sz="1600" dirty="0" err="1"/>
              <a:t>A.Gezerlis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J.Carlson</a:t>
            </a:r>
            <a:r>
              <a:rPr lang="en-US" altLang="ja-JP" sz="1600" dirty="0"/>
              <a:t>, PRC81,025803(2010)</a:t>
            </a:r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7265022" y="2589219"/>
            <a:ext cx="1845377" cy="1181319"/>
            <a:chOff x="7878902" y="5659417"/>
            <a:chExt cx="1398433" cy="950078"/>
          </a:xfrm>
        </p:grpSpPr>
        <p:pic>
          <p:nvPicPr>
            <p:cNvPr id="10288" name="Picture 6" descr="Neutron_star_cross_sec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245" y="5659417"/>
              <a:ext cx="804863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9" name="Text Box 86"/>
            <p:cNvSpPr txBox="1">
              <a:spLocks noChangeArrowheads="1"/>
            </p:cNvSpPr>
            <p:nvPr/>
          </p:nvSpPr>
          <p:spPr bwMode="auto">
            <a:xfrm>
              <a:off x="7878902" y="6238200"/>
              <a:ext cx="1398433" cy="37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u="sng"/>
                <a:t>neutron-star</a:t>
              </a:r>
            </a:p>
          </p:txBody>
        </p:sp>
      </p:grpSp>
      <p:sp>
        <p:nvSpPr>
          <p:cNvPr id="10248" name="Oval 19"/>
          <p:cNvSpPr>
            <a:spLocks noChangeArrowheads="1"/>
          </p:cNvSpPr>
          <p:nvPr/>
        </p:nvSpPr>
        <p:spPr bwMode="auto">
          <a:xfrm>
            <a:off x="1231900" y="12049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/>
          </a:p>
        </p:txBody>
      </p:sp>
      <p:sp>
        <p:nvSpPr>
          <p:cNvPr id="10249" name="AutoShape 20"/>
          <p:cNvSpPr>
            <a:spLocks noChangeArrowheads="1"/>
          </p:cNvSpPr>
          <p:nvPr/>
        </p:nvSpPr>
        <p:spPr bwMode="auto">
          <a:xfrm>
            <a:off x="1296988" y="1050925"/>
            <a:ext cx="88900" cy="549275"/>
          </a:xfrm>
          <a:prstGeom prst="upArrow">
            <a:avLst>
              <a:gd name="adj1" fmla="val 50000"/>
              <a:gd name="adj2" fmla="val 1544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/>
          </a:p>
        </p:txBody>
      </p:sp>
      <p:sp>
        <p:nvSpPr>
          <p:cNvPr id="10250" name="Oval 21"/>
          <p:cNvSpPr>
            <a:spLocks noChangeArrowheads="1"/>
          </p:cNvSpPr>
          <p:nvPr/>
        </p:nvSpPr>
        <p:spPr bwMode="auto">
          <a:xfrm>
            <a:off x="1912938" y="12049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/>
          </a:p>
        </p:txBody>
      </p:sp>
      <p:sp>
        <p:nvSpPr>
          <p:cNvPr id="10251" name="AutoShape 22"/>
          <p:cNvSpPr>
            <a:spLocks noChangeArrowheads="1"/>
          </p:cNvSpPr>
          <p:nvPr/>
        </p:nvSpPr>
        <p:spPr bwMode="auto">
          <a:xfrm flipV="1">
            <a:off x="1974850" y="1050925"/>
            <a:ext cx="88900" cy="549275"/>
          </a:xfrm>
          <a:prstGeom prst="upArrow">
            <a:avLst>
              <a:gd name="adj1" fmla="val 50000"/>
              <a:gd name="adj2" fmla="val 1544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/>
          </a:p>
        </p:txBody>
      </p:sp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1195388" y="1544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</a:t>
            </a:r>
          </a:p>
        </p:txBody>
      </p:sp>
      <p:sp>
        <p:nvSpPr>
          <p:cNvPr id="10253" name="Text Box 25"/>
          <p:cNvSpPr txBox="1">
            <a:spLocks noChangeArrowheads="1"/>
          </p:cNvSpPr>
          <p:nvPr/>
        </p:nvSpPr>
        <p:spPr bwMode="auto">
          <a:xfrm>
            <a:off x="1931988" y="1544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</a:t>
            </a:r>
          </a:p>
        </p:txBody>
      </p:sp>
      <p:cxnSp>
        <p:nvCxnSpPr>
          <p:cNvPr id="10" name="直線コネクタ 9"/>
          <p:cNvCxnSpPr>
            <a:stCxn id="10248" idx="6"/>
            <a:endCxn id="10250" idx="2"/>
          </p:cNvCxnSpPr>
          <p:nvPr/>
        </p:nvCxnSpPr>
        <p:spPr>
          <a:xfrm>
            <a:off x="1447800" y="1312863"/>
            <a:ext cx="4651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テキスト ボックス 10"/>
          <p:cNvSpPr txBox="1">
            <a:spLocks noChangeArrowheads="1"/>
          </p:cNvSpPr>
          <p:nvPr/>
        </p:nvSpPr>
        <p:spPr bwMode="auto">
          <a:xfrm>
            <a:off x="1095375" y="1933575"/>
            <a:ext cx="1749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Unbound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a= -18.7 </a:t>
            </a:r>
            <a:r>
              <a:rPr lang="en-US" altLang="ja-JP" sz="2400" dirty="0" err="1"/>
              <a:t>fm</a:t>
            </a:r>
            <a:endParaRPr lang="ja-JP" altLang="en-US" sz="2400" dirty="0"/>
          </a:p>
        </p:txBody>
      </p:sp>
      <p:sp>
        <p:nvSpPr>
          <p:cNvPr id="20" name="フリーフォーム 19"/>
          <p:cNvSpPr/>
          <p:nvPr/>
        </p:nvSpPr>
        <p:spPr>
          <a:xfrm>
            <a:off x="1800225" y="427038"/>
            <a:ext cx="2914650" cy="782637"/>
          </a:xfrm>
          <a:custGeom>
            <a:avLst/>
            <a:gdLst>
              <a:gd name="connsiteX0" fmla="*/ 0 w 2914650"/>
              <a:gd name="connsiteY0" fmla="*/ 535677 h 783327"/>
              <a:gd name="connsiteX1" fmla="*/ 742950 w 2914650"/>
              <a:gd name="connsiteY1" fmla="*/ 230877 h 783327"/>
              <a:gd name="connsiteX2" fmla="*/ 1390650 w 2914650"/>
              <a:gd name="connsiteY2" fmla="*/ 40377 h 783327"/>
              <a:gd name="connsiteX3" fmla="*/ 2047875 w 2914650"/>
              <a:gd name="connsiteY3" fmla="*/ 21327 h 783327"/>
              <a:gd name="connsiteX4" fmla="*/ 2724150 w 2914650"/>
              <a:gd name="connsiteY4" fmla="*/ 288027 h 783327"/>
              <a:gd name="connsiteX5" fmla="*/ 2914650 w 2914650"/>
              <a:gd name="connsiteY5" fmla="*/ 783327 h 78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0" h="783327">
                <a:moveTo>
                  <a:pt x="0" y="535677"/>
                </a:moveTo>
                <a:cubicBezTo>
                  <a:pt x="255587" y="424552"/>
                  <a:pt x="511175" y="313427"/>
                  <a:pt x="742950" y="230877"/>
                </a:cubicBezTo>
                <a:cubicBezTo>
                  <a:pt x="974725" y="148327"/>
                  <a:pt x="1173163" y="75302"/>
                  <a:pt x="1390650" y="40377"/>
                </a:cubicBezTo>
                <a:cubicBezTo>
                  <a:pt x="1608137" y="5452"/>
                  <a:pt x="1825625" y="-19948"/>
                  <a:pt x="2047875" y="21327"/>
                </a:cubicBezTo>
                <a:cubicBezTo>
                  <a:pt x="2270125" y="62602"/>
                  <a:pt x="2579688" y="161027"/>
                  <a:pt x="2724150" y="288027"/>
                </a:cubicBezTo>
                <a:cubicBezTo>
                  <a:pt x="2868612" y="415027"/>
                  <a:pt x="2891631" y="599177"/>
                  <a:pt x="2914650" y="78332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2" name="グループ化 21"/>
          <p:cNvGrpSpPr>
            <a:grpSpLocks/>
          </p:cNvGrpSpPr>
          <p:nvPr/>
        </p:nvGrpSpPr>
        <p:grpSpPr bwMode="auto">
          <a:xfrm>
            <a:off x="3748779" y="1211263"/>
            <a:ext cx="1443921" cy="1373269"/>
            <a:chOff x="3748779" y="1211263"/>
            <a:chExt cx="1443921" cy="1372670"/>
          </a:xfrm>
        </p:grpSpPr>
        <p:sp>
          <p:nvSpPr>
            <p:cNvPr id="10276" name="Oval 19"/>
            <p:cNvSpPr>
              <a:spLocks noChangeArrowheads="1"/>
            </p:cNvSpPr>
            <p:nvPr/>
          </p:nvSpPr>
          <p:spPr bwMode="auto">
            <a:xfrm>
              <a:off x="4352925" y="15240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10277" name="AutoShape 20"/>
            <p:cNvSpPr>
              <a:spLocks noChangeArrowheads="1"/>
            </p:cNvSpPr>
            <p:nvPr/>
          </p:nvSpPr>
          <p:spPr bwMode="auto">
            <a:xfrm>
              <a:off x="4446588" y="1287463"/>
              <a:ext cx="88900" cy="549275"/>
            </a:xfrm>
            <a:prstGeom prst="upArrow">
              <a:avLst>
                <a:gd name="adj1" fmla="val 50000"/>
                <a:gd name="adj2" fmla="val 1544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10278" name="Oval 21"/>
            <p:cNvSpPr>
              <a:spLocks noChangeArrowheads="1"/>
            </p:cNvSpPr>
            <p:nvPr/>
          </p:nvSpPr>
          <p:spPr bwMode="auto">
            <a:xfrm>
              <a:off x="4664075" y="15240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10279" name="AutoShape 22"/>
            <p:cNvSpPr>
              <a:spLocks noChangeArrowheads="1"/>
            </p:cNvSpPr>
            <p:nvPr/>
          </p:nvSpPr>
          <p:spPr bwMode="auto">
            <a:xfrm flipV="1">
              <a:off x="4725988" y="1330325"/>
              <a:ext cx="88900" cy="549275"/>
            </a:xfrm>
            <a:prstGeom prst="upArrow">
              <a:avLst>
                <a:gd name="adj1" fmla="val 50000"/>
                <a:gd name="adj2" fmla="val 1544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10280" name="Oval 23"/>
            <p:cNvSpPr>
              <a:spLocks noChangeArrowheads="1"/>
            </p:cNvSpPr>
            <p:nvPr/>
          </p:nvSpPr>
          <p:spPr bwMode="auto">
            <a:xfrm>
              <a:off x="4232275" y="1211263"/>
              <a:ext cx="796925" cy="733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600"/>
            </a:p>
          </p:txBody>
        </p:sp>
        <p:sp>
          <p:nvSpPr>
            <p:cNvPr id="10281" name="Text Box 24"/>
            <p:cNvSpPr txBox="1">
              <a:spLocks noChangeArrowheads="1"/>
            </p:cNvSpPr>
            <p:nvPr/>
          </p:nvSpPr>
          <p:spPr bwMode="auto">
            <a:xfrm>
              <a:off x="4316413" y="1824038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</a:t>
              </a:r>
            </a:p>
          </p:txBody>
        </p:sp>
        <p:sp>
          <p:nvSpPr>
            <p:cNvPr id="10282" name="Text Box 25"/>
            <p:cNvSpPr txBox="1">
              <a:spLocks noChangeArrowheads="1"/>
            </p:cNvSpPr>
            <p:nvPr/>
          </p:nvSpPr>
          <p:spPr bwMode="auto">
            <a:xfrm>
              <a:off x="4683125" y="1822450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</a:t>
              </a:r>
            </a:p>
          </p:txBody>
        </p:sp>
        <p:sp>
          <p:nvSpPr>
            <p:cNvPr id="10283" name="テキスト ボックス 20"/>
            <p:cNvSpPr txBox="1">
              <a:spLocks noChangeArrowheads="1"/>
            </p:cNvSpPr>
            <p:nvPr/>
          </p:nvSpPr>
          <p:spPr bwMode="auto">
            <a:xfrm>
              <a:off x="3748779" y="2122469"/>
              <a:ext cx="1443921" cy="46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 dirty="0">
                  <a:solidFill>
                    <a:srgbClr val="0000FF"/>
                  </a:solidFill>
                </a:rPr>
                <a:t>S=0, T=1</a:t>
              </a:r>
              <a:endParaRPr lang="ja-JP" alt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51867" y="3573016"/>
            <a:ext cx="309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Possible </a:t>
            </a:r>
            <a:r>
              <a:rPr lang="en-US" altLang="ja-JP" sz="2400" b="1" dirty="0" err="1"/>
              <a:t>d</a:t>
            </a:r>
            <a:r>
              <a:rPr kumimoji="1" lang="en-US" altLang="ja-JP" sz="2400" b="1" dirty="0" err="1"/>
              <a:t>ineutron</a:t>
            </a:r>
            <a:r>
              <a:rPr lang="en-US" altLang="ja-JP" sz="2400" b="1" dirty="0"/>
              <a:t> site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0952" y="3887735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>
                <a:solidFill>
                  <a:srgbClr val="0000FF"/>
                </a:solidFill>
              </a:rPr>
              <a:t>2n Halo Nuclei?</a:t>
            </a:r>
            <a:endParaRPr kumimoji="1" lang="ja-JP" altLang="en-US" sz="2000" b="1" u="sng" dirty="0">
              <a:solidFill>
                <a:srgbClr val="0000FF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81846" y="4602564"/>
            <a:ext cx="2511513" cy="1924110"/>
            <a:chOff x="722977" y="4614420"/>
            <a:chExt cx="2511513" cy="1924110"/>
          </a:xfrm>
        </p:grpSpPr>
        <p:sp>
          <p:nvSpPr>
            <p:cNvPr id="53" name="Oval 7"/>
            <p:cNvSpPr>
              <a:spLocks noChangeArrowheads="1"/>
            </p:cNvSpPr>
            <p:nvPr/>
          </p:nvSpPr>
          <p:spPr bwMode="auto">
            <a:xfrm>
              <a:off x="1146839" y="4614420"/>
              <a:ext cx="1600200" cy="1520825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ja-JP" alt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1604039" y="5031932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baseline="30000" dirty="0">
                  <a:latin typeface="Times New Roman" pitchFamily="18" charset="0"/>
                </a:rPr>
                <a:t>9</a:t>
              </a:r>
              <a:r>
                <a:rPr kumimoji="0" lang="en-US" altLang="ja-JP" sz="2000" dirty="0">
                  <a:latin typeface="Times New Roman" pitchFamily="18" charset="0"/>
                </a:rPr>
                <a:t>Li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722977" y="5717732"/>
              <a:ext cx="657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baseline="30000" dirty="0">
                  <a:latin typeface="Times New Roman" pitchFamily="18" charset="0"/>
                </a:rPr>
                <a:t>11</a:t>
              </a:r>
              <a:r>
                <a:rPr kumimoji="0" lang="en-US" altLang="ja-JP" sz="2400" dirty="0">
                  <a:latin typeface="Times New Roman" pitchFamily="18" charset="0"/>
                </a:rPr>
                <a:t>Li</a:t>
              </a:r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2411760" y="5085184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1907704" y="5733256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1616739" y="6138420"/>
              <a:ext cx="1617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Times New Roman" pitchFamily="18" charset="0"/>
                </a:rPr>
                <a:t>S</a:t>
              </a:r>
              <a:r>
                <a:rPr lang="en-US" altLang="ja-JP" sz="2000" baseline="-25000" dirty="0">
                  <a:latin typeface="Times New Roman" pitchFamily="18" charset="0"/>
                </a:rPr>
                <a:t>2n</a:t>
              </a:r>
              <a:r>
                <a:rPr lang="en-US" altLang="ja-JP" sz="2000" dirty="0">
                  <a:latin typeface="Times New Roman" pitchFamily="18" charset="0"/>
                </a:rPr>
                <a:t>=0.37MeV</a:t>
              </a: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2411760" y="5445224"/>
              <a:ext cx="198499" cy="198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2229692" y="5684895"/>
              <a:ext cx="198499" cy="198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3996283" y="3894956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u="sng" dirty="0">
                <a:solidFill>
                  <a:srgbClr val="0000FF"/>
                </a:solidFill>
              </a:rPr>
              <a:t>2n weakly-unbound </a:t>
            </a:r>
            <a:r>
              <a:rPr lang="en-US" altLang="ja-JP" sz="2000" b="1" u="sng" dirty="0">
                <a:solidFill>
                  <a:srgbClr val="0000FF"/>
                </a:solidFill>
              </a:rPr>
              <a:t>n</a:t>
            </a:r>
            <a:r>
              <a:rPr kumimoji="1" lang="en-US" altLang="ja-JP" sz="2000" b="1" u="sng" dirty="0">
                <a:solidFill>
                  <a:srgbClr val="0000FF"/>
                </a:solidFill>
              </a:rPr>
              <a:t>uclei?</a:t>
            </a:r>
            <a:endParaRPr kumimoji="1" lang="ja-JP" altLang="en-US" sz="2000" b="1" u="sng" dirty="0">
              <a:solidFill>
                <a:srgbClr val="0000FF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928261" y="4767420"/>
            <a:ext cx="3904377" cy="2091959"/>
            <a:chOff x="5011443" y="4796281"/>
            <a:chExt cx="3904377" cy="2091959"/>
          </a:xfrm>
        </p:grpSpPr>
        <p:sp>
          <p:nvSpPr>
            <p:cNvPr id="75" name="Oval 8"/>
            <p:cNvSpPr>
              <a:spLocks noChangeArrowheads="1"/>
            </p:cNvSpPr>
            <p:nvPr/>
          </p:nvSpPr>
          <p:spPr bwMode="auto">
            <a:xfrm>
              <a:off x="5669221" y="5014211"/>
              <a:ext cx="865594" cy="8655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baseline="30000" dirty="0">
                  <a:latin typeface="Times New Roman" pitchFamily="18" charset="0"/>
                </a:rPr>
                <a:t>24</a:t>
              </a:r>
              <a:r>
                <a:rPr kumimoji="0" lang="en-US" altLang="ja-JP" sz="2000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64" name="円/楕円 63"/>
            <p:cNvSpPr/>
            <p:nvPr/>
          </p:nvSpPr>
          <p:spPr bwMode="auto">
            <a:xfrm>
              <a:off x="6622149" y="5144421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円/楕円 64"/>
            <p:cNvSpPr/>
            <p:nvPr/>
          </p:nvSpPr>
          <p:spPr bwMode="auto">
            <a:xfrm>
              <a:off x="6613188" y="5411143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テキスト ボックス 33"/>
            <p:cNvSpPr txBox="1">
              <a:spLocks noChangeArrowheads="1"/>
            </p:cNvSpPr>
            <p:nvPr/>
          </p:nvSpPr>
          <p:spPr bwMode="auto">
            <a:xfrm>
              <a:off x="6339475" y="4891531"/>
              <a:ext cx="31265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</a:t>
              </a:r>
              <a:endParaRPr lang="ja-JP" altLang="en-US" sz="1800"/>
            </a:p>
          </p:txBody>
        </p:sp>
        <p:sp>
          <p:nvSpPr>
            <p:cNvPr id="67" name="テキスト ボックス 34"/>
            <p:cNvSpPr txBox="1">
              <a:spLocks noChangeArrowheads="1"/>
            </p:cNvSpPr>
            <p:nvPr/>
          </p:nvSpPr>
          <p:spPr bwMode="auto">
            <a:xfrm>
              <a:off x="6517230" y="5509068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68" name="円/楕円 67"/>
            <p:cNvSpPr/>
            <p:nvPr/>
          </p:nvSpPr>
          <p:spPr bwMode="auto">
            <a:xfrm>
              <a:off x="5563263" y="4796281"/>
              <a:ext cx="1303338" cy="130333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69" name="直線コネクタ 68"/>
            <p:cNvCxnSpPr>
              <a:stCxn id="64" idx="3"/>
            </p:cNvCxnSpPr>
            <p:nvPr/>
          </p:nvCxnSpPr>
          <p:spPr bwMode="auto">
            <a:xfrm flipH="1">
              <a:off x="6245888" y="5312727"/>
              <a:ext cx="405130" cy="136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 bwMode="auto">
            <a:xfrm flipH="1" flipV="1">
              <a:off x="6144288" y="5458268"/>
              <a:ext cx="576263" cy="60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5011443" y="5625583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baseline="30000" dirty="0">
                  <a:latin typeface="Times New Roman" pitchFamily="18" charset="0"/>
                </a:rPr>
                <a:t>26</a:t>
              </a:r>
              <a:r>
                <a:rPr kumimoji="0" lang="en-US" altLang="ja-JP" sz="2400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5155459" y="6163086"/>
              <a:ext cx="23134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Times New Roman" pitchFamily="18" charset="0"/>
                </a:rPr>
                <a:t>S</a:t>
              </a:r>
              <a:r>
                <a:rPr lang="en-US" altLang="ja-JP" sz="2000" baseline="-25000" dirty="0">
                  <a:latin typeface="Times New Roman" pitchFamily="18" charset="0"/>
                </a:rPr>
                <a:t>2n</a:t>
              </a:r>
              <a:r>
                <a:rPr lang="en-US" altLang="ja-JP" sz="2000" dirty="0">
                  <a:latin typeface="Times New Roman" pitchFamily="18" charset="0"/>
                </a:rPr>
                <a:t>= </a:t>
              </a:r>
              <a:r>
                <a:rPr lang="en-US" altLang="ja-JP" sz="2000" dirty="0">
                  <a:latin typeface="Symbol" panose="05050102010706020507" pitchFamily="18" charset="2"/>
                </a:rPr>
                <a:t>-</a:t>
              </a:r>
              <a:r>
                <a:rPr lang="en-US" altLang="ja-JP" sz="2000" dirty="0">
                  <a:latin typeface="Times New Roman" pitchFamily="18" charset="0"/>
                </a:rPr>
                <a:t>0.018(5) MeV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12123" y="6518908"/>
              <a:ext cx="390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Kondo, TN et al., PRL116,102503(2016).</a:t>
              </a:r>
              <a:endParaRPr kumimoji="1" lang="ja-JP" altLang="en-US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0" y="6488668"/>
            <a:ext cx="345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T.Nakamura</a:t>
            </a:r>
            <a:r>
              <a:rPr lang="en-US" altLang="ja-JP" dirty="0"/>
              <a:t> PRL96, 252502 (2006).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56" y="4229596"/>
            <a:ext cx="327309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 rot="16200000">
            <a:off x="5540500" y="4876800"/>
            <a:ext cx="10791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charset="2"/>
                <a:cs typeface="Symbol" charset="2"/>
              </a:rPr>
              <a:t>q</a:t>
            </a:r>
            <a:r>
              <a:rPr kumimoji="1" lang="en-US" altLang="ja-JP" baseline="-25000" dirty="0"/>
              <a:t>12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deg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86600" y="5765800"/>
            <a:ext cx="73582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r (</a:t>
            </a:r>
            <a:r>
              <a:rPr lang="en-US" altLang="ja-JP" dirty="0" err="1"/>
              <a:t>fm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11616" y="5970364"/>
            <a:ext cx="193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       </a:t>
            </a:r>
            <a:r>
              <a:rPr kumimoji="1" lang="en-US" altLang="ja-JP" sz="1600" dirty="0" err="1"/>
              <a:t>Hagino</a:t>
            </a:r>
            <a:r>
              <a:rPr kumimoji="1" lang="en-US" altLang="ja-JP" sz="1600" dirty="0"/>
              <a:t>, Sagawa, </a:t>
            </a:r>
          </a:p>
          <a:p>
            <a:r>
              <a:rPr kumimoji="1" lang="en-US" altLang="ja-JP" sz="1600" dirty="0"/>
              <a:t>PRC93,034330(2016)</a:t>
            </a:r>
            <a:endParaRPr kumimoji="1" lang="ja-JP" altLang="en-US" sz="1600" dirty="0"/>
          </a:p>
        </p:txBody>
      </p:sp>
      <p:sp>
        <p:nvSpPr>
          <p:cNvPr id="8" name="楕円 7"/>
          <p:cNvSpPr/>
          <p:nvPr/>
        </p:nvSpPr>
        <p:spPr>
          <a:xfrm rot="-2400000">
            <a:off x="2209657" y="5460800"/>
            <a:ext cx="617101" cy="41843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/>
          <p:cNvSpPr/>
          <p:nvPr/>
        </p:nvSpPr>
        <p:spPr>
          <a:xfrm rot="-5820000">
            <a:off x="5334727" y="5228820"/>
            <a:ext cx="617101" cy="289327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2141" y="2762546"/>
            <a:ext cx="24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s-wave scattering length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0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7" grpId="0"/>
      <p:bldP spid="21526" grpId="0" animBg="1"/>
      <p:bldP spid="100390" grpId="0"/>
      <p:bldP spid="41" grpId="0"/>
      <p:bldP spid="5" grpId="0"/>
      <p:bldP spid="6" grpId="0"/>
      <p:bldP spid="61" grpId="0"/>
      <p:bldP spid="2" grpId="0"/>
      <p:bldP spid="7" grpId="0" animBg="1"/>
      <p:bldP spid="13" grpId="0" animBg="1"/>
      <p:bldP spid="3" grpId="0"/>
      <p:bldP spid="8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04374" y="447548"/>
            <a:ext cx="722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What happens if there are ‘multiple’ </a:t>
            </a:r>
            <a:r>
              <a:rPr kumimoji="1" lang="en-US" altLang="ja-JP" sz="2400" b="1" dirty="0" err="1"/>
              <a:t>dineutrons</a:t>
            </a:r>
            <a:r>
              <a:rPr kumimoji="1" lang="en-US" altLang="ja-JP" sz="2400" b="1" dirty="0"/>
              <a:t>?</a:t>
            </a:r>
            <a:endParaRPr kumimoji="1" lang="ja-JP" altLang="en-US" sz="2400" b="1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5500052" y="968697"/>
            <a:ext cx="2701146" cy="2155422"/>
            <a:chOff x="5987633" y="1237680"/>
            <a:chExt cx="2701146" cy="2155422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6645411" y="1890745"/>
              <a:ext cx="865594" cy="8655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baseline="30000" dirty="0">
                  <a:latin typeface="Times New Roman" pitchFamily="18" charset="0"/>
                </a:rPr>
                <a:t>24</a:t>
              </a:r>
              <a:r>
                <a:rPr kumimoji="0" lang="en-US" altLang="ja-JP" sz="2000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10" name="円/楕円 67"/>
            <p:cNvSpPr/>
            <p:nvPr/>
          </p:nvSpPr>
          <p:spPr bwMode="auto">
            <a:xfrm>
              <a:off x="6478574" y="1567043"/>
              <a:ext cx="1364217" cy="140911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87633" y="2502117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kumimoji="0" lang="en-US" altLang="ja-JP" sz="2400" baseline="30000" dirty="0">
                  <a:latin typeface="Times New Roman" pitchFamily="18" charset="0"/>
                </a:rPr>
                <a:t>28</a:t>
              </a:r>
              <a:r>
                <a:rPr kumimoji="0" lang="en-US" altLang="ja-JP" sz="2400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6" name="円/楕円 63"/>
            <p:cNvSpPr/>
            <p:nvPr/>
          </p:nvSpPr>
          <p:spPr bwMode="auto">
            <a:xfrm>
              <a:off x="7598339" y="2020955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円/楕円 64"/>
            <p:cNvSpPr/>
            <p:nvPr/>
          </p:nvSpPr>
          <p:spPr bwMode="auto">
            <a:xfrm>
              <a:off x="7589378" y="2287677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テキスト ボックス 33"/>
            <p:cNvSpPr txBox="1">
              <a:spLocks noChangeArrowheads="1"/>
            </p:cNvSpPr>
            <p:nvPr/>
          </p:nvSpPr>
          <p:spPr bwMode="auto">
            <a:xfrm>
              <a:off x="7737965" y="1885091"/>
              <a:ext cx="31265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9" name="テキスト ボックス 34"/>
            <p:cNvSpPr txBox="1">
              <a:spLocks noChangeArrowheads="1"/>
            </p:cNvSpPr>
            <p:nvPr/>
          </p:nvSpPr>
          <p:spPr bwMode="auto">
            <a:xfrm>
              <a:off x="7769855" y="2218138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16" name="楕円 15"/>
            <p:cNvSpPr/>
            <p:nvPr/>
          </p:nvSpPr>
          <p:spPr>
            <a:xfrm rot="-5820000">
              <a:off x="7394099" y="2134215"/>
              <a:ext cx="617101" cy="28932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63"/>
            <p:cNvSpPr/>
            <p:nvPr/>
          </p:nvSpPr>
          <p:spPr bwMode="auto">
            <a:xfrm>
              <a:off x="7217098" y="1618340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64"/>
            <p:cNvSpPr/>
            <p:nvPr/>
          </p:nvSpPr>
          <p:spPr bwMode="auto">
            <a:xfrm>
              <a:off x="6911366" y="1669473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テキスト ボックス 33"/>
            <p:cNvSpPr txBox="1">
              <a:spLocks noChangeArrowheads="1"/>
            </p:cNvSpPr>
            <p:nvPr/>
          </p:nvSpPr>
          <p:spPr bwMode="auto">
            <a:xfrm>
              <a:off x="7131718" y="1237680"/>
              <a:ext cx="31265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23" name="テキスト ボックス 34"/>
            <p:cNvSpPr txBox="1">
              <a:spLocks noChangeArrowheads="1"/>
            </p:cNvSpPr>
            <p:nvPr/>
          </p:nvSpPr>
          <p:spPr bwMode="auto">
            <a:xfrm>
              <a:off x="6744527" y="1248370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24" name="楕円 23"/>
            <p:cNvSpPr/>
            <p:nvPr/>
          </p:nvSpPr>
          <p:spPr>
            <a:xfrm rot="21180000">
              <a:off x="6823168" y="1584231"/>
              <a:ext cx="617101" cy="289327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139683" y="2992992"/>
              <a:ext cx="2549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err="1"/>
                <a:t>Dineutron</a:t>
              </a:r>
              <a:r>
                <a:rPr kumimoji="1" lang="en-US" altLang="ja-JP" sz="2000" b="1" dirty="0"/>
                <a:t>-cluster? </a:t>
              </a:r>
              <a:endParaRPr kumimoji="1" lang="ja-JP" altLang="en-US" sz="2000" b="1" dirty="0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6297405" y="4046153"/>
            <a:ext cx="1121023" cy="1157913"/>
            <a:chOff x="6297405" y="4046153"/>
            <a:chExt cx="1121023" cy="1157913"/>
          </a:xfrm>
        </p:grpSpPr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6669749" y="4230257"/>
              <a:ext cx="361752" cy="36175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6455500" y="4717161"/>
              <a:ext cx="361752" cy="36175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7042125" y="4625109"/>
              <a:ext cx="361752" cy="36175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2" name="円/楕円 67"/>
            <p:cNvSpPr/>
            <p:nvPr/>
          </p:nvSpPr>
          <p:spPr bwMode="auto">
            <a:xfrm>
              <a:off x="6297405" y="4046153"/>
              <a:ext cx="1121023" cy="115791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4959731" y="411528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Hoyle state</a:t>
            </a:r>
            <a:endParaRPr kumimoji="1" lang="ja-JP" altLang="en-US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815992" y="3948556"/>
            <a:ext cx="4134967" cy="2434958"/>
            <a:chOff x="815992" y="3948556"/>
            <a:chExt cx="4134967" cy="2434958"/>
          </a:xfrm>
        </p:grpSpPr>
        <p:cxnSp>
          <p:nvCxnSpPr>
            <p:cNvPr id="43" name="直線コネクタ 42"/>
            <p:cNvCxnSpPr/>
            <p:nvPr/>
          </p:nvCxnSpPr>
          <p:spPr>
            <a:xfrm>
              <a:off x="815992" y="4451924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2259309" y="4398464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3747450" y="4310475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2348496" y="4078310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Symbol" panose="05050102010706020507" pitchFamily="18" charset="2"/>
                </a:rPr>
                <a:t>a</a:t>
              </a:r>
              <a:r>
                <a:rPr kumimoji="1" lang="en-US" altLang="ja-JP" dirty="0"/>
                <a:t>+</a:t>
              </a:r>
              <a:r>
                <a:rPr kumimoji="1" lang="en-US" altLang="ja-JP" baseline="30000" dirty="0"/>
                <a:t>8</a:t>
              </a:r>
              <a:r>
                <a:rPr kumimoji="1" lang="en-US" altLang="ja-JP" dirty="0"/>
                <a:t>Be</a:t>
              </a:r>
              <a:endParaRPr kumimoji="1" lang="ja-JP" altLang="en-US" dirty="0"/>
            </a:p>
          </p:txBody>
        </p:sp>
        <p:cxnSp>
          <p:nvCxnSpPr>
            <p:cNvPr id="48" name="直線矢印コネクタ 47"/>
            <p:cNvCxnSpPr/>
            <p:nvPr/>
          </p:nvCxnSpPr>
          <p:spPr>
            <a:xfrm flipH="1">
              <a:off x="3281286" y="4299872"/>
              <a:ext cx="466164" cy="985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flipH="1">
              <a:off x="1837970" y="4410998"/>
              <a:ext cx="467964" cy="482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1081396" y="4115206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Symbol" panose="05050102010706020507" pitchFamily="18" charset="2"/>
                </a:rPr>
                <a:t>3a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022693" y="4401597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00FF"/>
                  </a:solidFill>
                </a:rPr>
                <a:t>285keV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585982" y="442577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00FF"/>
                  </a:solidFill>
                </a:rPr>
                <a:t>93keV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>
            <a:xfrm>
              <a:off x="3766791" y="5970187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3723782" y="394855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7.65MeV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970015" y="5921849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12</a:t>
              </a:r>
              <a:r>
                <a:rPr kumimoji="1" lang="en-US" altLang="ja-JP" sz="2400" dirty="0"/>
                <a:t>C</a:t>
              </a:r>
              <a:endParaRPr kumimoji="1" lang="ja-JP" altLang="en-US" sz="2400" dirty="0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3624182" y="4993946"/>
              <a:ext cx="1326777" cy="242543"/>
            </a:xfrm>
            <a:custGeom>
              <a:avLst/>
              <a:gdLst>
                <a:gd name="connsiteX0" fmla="*/ 0 w 1326777"/>
                <a:gd name="connsiteY0" fmla="*/ 233083 h 242543"/>
                <a:gd name="connsiteX1" fmla="*/ 215153 w 1326777"/>
                <a:gd name="connsiteY1" fmla="*/ 35859 h 242543"/>
                <a:gd name="connsiteX2" fmla="*/ 618565 w 1326777"/>
                <a:gd name="connsiteY2" fmla="*/ 224118 h 242543"/>
                <a:gd name="connsiteX3" fmla="*/ 977153 w 1326777"/>
                <a:gd name="connsiteY3" fmla="*/ 215153 h 242543"/>
                <a:gd name="connsiteX4" fmla="*/ 1219200 w 1326777"/>
                <a:gd name="connsiteY4" fmla="*/ 44824 h 242543"/>
                <a:gd name="connsiteX5" fmla="*/ 1326777 w 1326777"/>
                <a:gd name="connsiteY5" fmla="*/ 0 h 24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777" h="242543">
                  <a:moveTo>
                    <a:pt x="0" y="233083"/>
                  </a:moveTo>
                  <a:cubicBezTo>
                    <a:pt x="56029" y="135218"/>
                    <a:pt x="112059" y="37353"/>
                    <a:pt x="215153" y="35859"/>
                  </a:cubicBezTo>
                  <a:cubicBezTo>
                    <a:pt x="318247" y="34365"/>
                    <a:pt x="491565" y="194236"/>
                    <a:pt x="618565" y="224118"/>
                  </a:cubicBezTo>
                  <a:cubicBezTo>
                    <a:pt x="745565" y="254000"/>
                    <a:pt x="877047" y="245035"/>
                    <a:pt x="977153" y="215153"/>
                  </a:cubicBezTo>
                  <a:cubicBezTo>
                    <a:pt x="1077259" y="185271"/>
                    <a:pt x="1160929" y="80683"/>
                    <a:pt x="1219200" y="44824"/>
                  </a:cubicBezTo>
                  <a:cubicBezTo>
                    <a:pt x="1277471" y="8965"/>
                    <a:pt x="1302124" y="4482"/>
                    <a:pt x="13267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595049" y="4809043"/>
              <a:ext cx="1326777" cy="242543"/>
            </a:xfrm>
            <a:custGeom>
              <a:avLst/>
              <a:gdLst>
                <a:gd name="connsiteX0" fmla="*/ 0 w 1326777"/>
                <a:gd name="connsiteY0" fmla="*/ 233083 h 242543"/>
                <a:gd name="connsiteX1" fmla="*/ 215153 w 1326777"/>
                <a:gd name="connsiteY1" fmla="*/ 35859 h 242543"/>
                <a:gd name="connsiteX2" fmla="*/ 618565 w 1326777"/>
                <a:gd name="connsiteY2" fmla="*/ 224118 h 242543"/>
                <a:gd name="connsiteX3" fmla="*/ 977153 w 1326777"/>
                <a:gd name="connsiteY3" fmla="*/ 215153 h 242543"/>
                <a:gd name="connsiteX4" fmla="*/ 1219200 w 1326777"/>
                <a:gd name="connsiteY4" fmla="*/ 44824 h 242543"/>
                <a:gd name="connsiteX5" fmla="*/ 1326777 w 1326777"/>
                <a:gd name="connsiteY5" fmla="*/ 0 h 24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777" h="242543">
                  <a:moveTo>
                    <a:pt x="0" y="233083"/>
                  </a:moveTo>
                  <a:cubicBezTo>
                    <a:pt x="56029" y="135218"/>
                    <a:pt x="112059" y="37353"/>
                    <a:pt x="215153" y="35859"/>
                  </a:cubicBezTo>
                  <a:cubicBezTo>
                    <a:pt x="318247" y="34365"/>
                    <a:pt x="491565" y="194236"/>
                    <a:pt x="618565" y="224118"/>
                  </a:cubicBezTo>
                  <a:cubicBezTo>
                    <a:pt x="745565" y="254000"/>
                    <a:pt x="877047" y="245035"/>
                    <a:pt x="977153" y="215153"/>
                  </a:cubicBezTo>
                  <a:cubicBezTo>
                    <a:pt x="1077259" y="185271"/>
                    <a:pt x="1160929" y="80683"/>
                    <a:pt x="1219200" y="44824"/>
                  </a:cubicBezTo>
                  <a:cubicBezTo>
                    <a:pt x="1277471" y="8965"/>
                    <a:pt x="1302124" y="4482"/>
                    <a:pt x="13267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5679751" y="3095810"/>
            <a:ext cx="344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err="1">
                <a:solidFill>
                  <a:srgbClr val="0000FF"/>
                </a:solidFill>
              </a:rPr>
              <a:t>Dineutron</a:t>
            </a:r>
            <a:r>
              <a:rPr kumimoji="1" lang="en-US" altLang="ja-JP" sz="2400" b="1" u="sng" dirty="0">
                <a:solidFill>
                  <a:srgbClr val="0000FF"/>
                </a:solidFill>
              </a:rPr>
              <a:t>-condensation?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92741" y="5657869"/>
            <a:ext cx="2413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</a:rPr>
              <a:t>alpha-condensation?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211649" y="6295111"/>
            <a:ext cx="4022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A.Tohsaki</a:t>
            </a:r>
            <a:r>
              <a:rPr kumimoji="1" lang="en-US" altLang="ja-JP" sz="1600" dirty="0"/>
              <a:t>, </a:t>
            </a:r>
            <a:r>
              <a:rPr lang="en-US" altLang="ja-JP" sz="1600" dirty="0" err="1"/>
              <a:t>H</a:t>
            </a:r>
            <a:r>
              <a:rPr kumimoji="1" lang="en-US" altLang="ja-JP" sz="1600" dirty="0" err="1"/>
              <a:t>.Horiuchi</a:t>
            </a:r>
            <a:r>
              <a:rPr kumimoji="1" lang="en-US" altLang="ja-JP" sz="1600" dirty="0"/>
              <a:t>, </a:t>
            </a:r>
            <a:r>
              <a:rPr lang="en-US" altLang="ja-JP" sz="1600" dirty="0" err="1"/>
              <a:t>P</a:t>
            </a:r>
            <a:r>
              <a:rPr kumimoji="1" lang="en-US" altLang="ja-JP" sz="1600" dirty="0" err="1"/>
              <a:t>.Schuck,G.Ropke</a:t>
            </a:r>
            <a:r>
              <a:rPr kumimoji="1" lang="en-US" altLang="ja-JP" sz="1600" dirty="0"/>
              <a:t>,</a:t>
            </a:r>
          </a:p>
          <a:p>
            <a:r>
              <a:rPr lang="en-US" altLang="ja-JP" sz="1600" dirty="0"/>
              <a:t>PRL 87, 192501 (2001).</a:t>
            </a:r>
            <a:r>
              <a:rPr kumimoji="1" lang="en-US" altLang="ja-JP" sz="1600" dirty="0"/>
              <a:t> </a:t>
            </a:r>
            <a:endParaRPr kumimoji="1" lang="ja-JP" altLang="en-US" sz="1600" dirty="0"/>
          </a:p>
        </p:txBody>
      </p:sp>
      <p:grpSp>
        <p:nvGrpSpPr>
          <p:cNvPr id="66" name="グループ化 65"/>
          <p:cNvGrpSpPr/>
          <p:nvPr/>
        </p:nvGrpSpPr>
        <p:grpSpPr>
          <a:xfrm>
            <a:off x="815992" y="1962360"/>
            <a:ext cx="3953435" cy="773477"/>
            <a:chOff x="815992" y="1962360"/>
            <a:chExt cx="3953435" cy="773477"/>
          </a:xfrm>
        </p:grpSpPr>
        <p:cxnSp>
          <p:nvCxnSpPr>
            <p:cNvPr id="27" name="直線コネクタ 26"/>
            <p:cNvCxnSpPr/>
            <p:nvPr/>
          </p:nvCxnSpPr>
          <p:spPr>
            <a:xfrm>
              <a:off x="815992" y="2349717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259309" y="2296257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904456" y="2004915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24</a:t>
              </a:r>
              <a:r>
                <a:rPr kumimoji="1" lang="en-US" altLang="ja-JP" dirty="0"/>
                <a:t>O+4n</a:t>
              </a:r>
              <a:endParaRPr kumimoji="1" lang="ja-JP" altLang="en-US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3747450" y="2208268"/>
              <a:ext cx="10219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2299753" y="1962360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26</a:t>
              </a:r>
              <a:r>
                <a:rPr kumimoji="1" lang="en-US" altLang="ja-JP" dirty="0"/>
                <a:t>O+2n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010718" y="218349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28</a:t>
              </a:r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flipH="1">
              <a:off x="3281286" y="2197665"/>
              <a:ext cx="466164" cy="985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H="1">
              <a:off x="1837970" y="2284991"/>
              <a:ext cx="467964" cy="72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1499714" y="2325577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00FF"/>
                  </a:solidFill>
                </a:rPr>
                <a:t>~18 </a:t>
              </a:r>
              <a:r>
                <a:rPr kumimoji="1" lang="en-US" altLang="ja-JP" dirty="0" err="1">
                  <a:solidFill>
                    <a:srgbClr val="0000FF"/>
                  </a:solidFill>
                </a:rPr>
                <a:t>keV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274608" y="227417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??</a:t>
              </a:r>
              <a:endParaRPr kumimoji="1" lang="ja-JP" altLang="en-US" sz="2400" dirty="0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3951278" y="4308586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C(0</a:t>
            </a:r>
            <a:r>
              <a:rPr lang="en-US" altLang="ja-JP" baseline="30000" dirty="0"/>
              <a:t>+</a:t>
            </a:r>
            <a:r>
              <a:rPr lang="en-US" altLang="ja-JP" baseline="-25000" dirty="0"/>
              <a:t>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856206" y="5326057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alpha-cluster</a:t>
            </a:r>
            <a:r>
              <a:rPr kumimoji="1" lang="en-US" altLang="ja-JP" sz="2000" b="1" dirty="0">
                <a:solidFill>
                  <a:srgbClr val="0000FF"/>
                </a:solidFill>
              </a:rPr>
              <a:t> 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1" grpId="0"/>
      <p:bldP spid="62" grpId="0"/>
      <p:bldP spid="63" grpId="0"/>
      <p:bldP spid="68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7"/>
          <p:cNvSpPr>
            <a:spLocks noChangeArrowheads="1"/>
          </p:cNvSpPr>
          <p:nvPr/>
        </p:nvSpPr>
        <p:spPr bwMode="auto">
          <a:xfrm>
            <a:off x="3503240" y="4141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848228" y="16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8072065" y="16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4750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4750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1" name="Rectangle 6" descr="右上がり対角線 (太)"/>
          <p:cNvSpPr>
            <a:spLocks noChangeArrowheads="1"/>
          </p:cNvSpPr>
          <p:nvPr/>
        </p:nvSpPr>
        <p:spPr bwMode="auto">
          <a:xfrm>
            <a:off x="64750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74240" y="5742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302840" y="5742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531440" y="5742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302840" y="5513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531440" y="5513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988640" y="551341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8" name="Rectangle 13" descr="ざらざら"/>
          <p:cNvSpPr>
            <a:spLocks noChangeArrowheads="1"/>
          </p:cNvSpPr>
          <p:nvPr/>
        </p:nvSpPr>
        <p:spPr bwMode="auto">
          <a:xfrm>
            <a:off x="1445840" y="5513412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79" name="Rectangle 14"/>
          <p:cNvSpPr>
            <a:spLocks noChangeArrowheads="1"/>
          </p:cNvSpPr>
          <p:nvPr/>
        </p:nvSpPr>
        <p:spPr bwMode="auto">
          <a:xfrm>
            <a:off x="760040" y="5284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988640" y="5284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217240" y="5284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1445840" y="5284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1903040" y="528481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760040" y="5056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1217240" y="5056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1445840" y="5056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1674440" y="505621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1903040" y="50562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2360240" y="505621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0" name="Rectangle 25"/>
          <p:cNvSpPr>
            <a:spLocks noChangeArrowheads="1"/>
          </p:cNvSpPr>
          <p:nvPr/>
        </p:nvSpPr>
        <p:spPr bwMode="auto">
          <a:xfrm>
            <a:off x="760040" y="4827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1" name="Rectangle 26"/>
          <p:cNvSpPr>
            <a:spLocks noChangeArrowheads="1"/>
          </p:cNvSpPr>
          <p:nvPr/>
        </p:nvSpPr>
        <p:spPr bwMode="auto">
          <a:xfrm>
            <a:off x="1217240" y="4827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2" name="Rectangle 27"/>
          <p:cNvSpPr>
            <a:spLocks noChangeArrowheads="1"/>
          </p:cNvSpPr>
          <p:nvPr/>
        </p:nvSpPr>
        <p:spPr bwMode="auto">
          <a:xfrm>
            <a:off x="1445840" y="4827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3" name="Rectangle 28"/>
          <p:cNvSpPr>
            <a:spLocks noChangeArrowheads="1"/>
          </p:cNvSpPr>
          <p:nvPr/>
        </p:nvSpPr>
        <p:spPr bwMode="auto">
          <a:xfrm>
            <a:off x="1674440" y="4827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4" name="Rectangle 29"/>
          <p:cNvSpPr>
            <a:spLocks noChangeArrowheads="1"/>
          </p:cNvSpPr>
          <p:nvPr/>
        </p:nvSpPr>
        <p:spPr bwMode="auto">
          <a:xfrm>
            <a:off x="1903040" y="4827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5" name="Rectangle 30"/>
          <p:cNvSpPr>
            <a:spLocks noChangeArrowheads="1"/>
          </p:cNvSpPr>
          <p:nvPr/>
        </p:nvSpPr>
        <p:spPr bwMode="auto">
          <a:xfrm>
            <a:off x="2131640" y="4827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6" name="Rectangle 31"/>
          <p:cNvSpPr>
            <a:spLocks noChangeArrowheads="1"/>
          </p:cNvSpPr>
          <p:nvPr/>
        </p:nvSpPr>
        <p:spPr bwMode="auto">
          <a:xfrm>
            <a:off x="2360240" y="4827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7" name="Rectangle 32"/>
          <p:cNvSpPr>
            <a:spLocks noChangeArrowheads="1"/>
          </p:cNvSpPr>
          <p:nvPr/>
        </p:nvSpPr>
        <p:spPr bwMode="auto">
          <a:xfrm>
            <a:off x="2817440" y="482761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8" name="Rectangle 33" descr="ざらざら"/>
          <p:cNvSpPr>
            <a:spLocks noChangeArrowheads="1"/>
          </p:cNvSpPr>
          <p:nvPr/>
        </p:nvSpPr>
        <p:spPr bwMode="auto">
          <a:xfrm>
            <a:off x="3274640" y="4827612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299" name="Rectangle 34"/>
          <p:cNvSpPr>
            <a:spLocks noChangeArrowheads="1"/>
          </p:cNvSpPr>
          <p:nvPr/>
        </p:nvSpPr>
        <p:spPr bwMode="auto">
          <a:xfrm>
            <a:off x="760040" y="4599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0" name="Rectangle 35"/>
          <p:cNvSpPr>
            <a:spLocks noChangeArrowheads="1"/>
          </p:cNvSpPr>
          <p:nvPr/>
        </p:nvSpPr>
        <p:spPr bwMode="auto">
          <a:xfrm>
            <a:off x="988640" y="4599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1" name="Rectangle 36"/>
          <p:cNvSpPr>
            <a:spLocks noChangeArrowheads="1"/>
          </p:cNvSpPr>
          <p:nvPr/>
        </p:nvSpPr>
        <p:spPr bwMode="auto">
          <a:xfrm>
            <a:off x="1217240" y="4599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1445840" y="4599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3" name="Rectangle 38"/>
          <p:cNvSpPr>
            <a:spLocks noChangeArrowheads="1"/>
          </p:cNvSpPr>
          <p:nvPr/>
        </p:nvSpPr>
        <p:spPr bwMode="auto">
          <a:xfrm>
            <a:off x="1674440" y="4599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1903040" y="4599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5" name="Rectangle 40"/>
          <p:cNvSpPr>
            <a:spLocks noChangeArrowheads="1"/>
          </p:cNvSpPr>
          <p:nvPr/>
        </p:nvSpPr>
        <p:spPr bwMode="auto">
          <a:xfrm>
            <a:off x="2131640" y="459901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6" name="Rectangle 41"/>
          <p:cNvSpPr>
            <a:spLocks noChangeArrowheads="1"/>
          </p:cNvSpPr>
          <p:nvPr/>
        </p:nvSpPr>
        <p:spPr bwMode="auto">
          <a:xfrm>
            <a:off x="2360240" y="4599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7" name="Rectangle 42"/>
          <p:cNvSpPr>
            <a:spLocks noChangeArrowheads="1"/>
          </p:cNvSpPr>
          <p:nvPr/>
        </p:nvSpPr>
        <p:spPr bwMode="auto">
          <a:xfrm>
            <a:off x="2588840" y="4599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8" name="Rectangle 43"/>
          <p:cNvSpPr>
            <a:spLocks noChangeArrowheads="1"/>
          </p:cNvSpPr>
          <p:nvPr/>
        </p:nvSpPr>
        <p:spPr bwMode="auto">
          <a:xfrm>
            <a:off x="2817440" y="4599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09" name="Rectangle 44"/>
          <p:cNvSpPr>
            <a:spLocks noChangeArrowheads="1"/>
          </p:cNvSpPr>
          <p:nvPr/>
        </p:nvSpPr>
        <p:spPr bwMode="auto">
          <a:xfrm>
            <a:off x="3046040" y="459901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0" name="Rectangle 45"/>
          <p:cNvSpPr>
            <a:spLocks noChangeArrowheads="1"/>
          </p:cNvSpPr>
          <p:nvPr/>
        </p:nvSpPr>
        <p:spPr bwMode="auto">
          <a:xfrm>
            <a:off x="3274640" y="4599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1" name="Rectangle 46"/>
          <p:cNvSpPr>
            <a:spLocks noChangeArrowheads="1"/>
          </p:cNvSpPr>
          <p:nvPr/>
        </p:nvSpPr>
        <p:spPr bwMode="auto">
          <a:xfrm>
            <a:off x="1217240" y="4370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2" name="Rectangle 47"/>
          <p:cNvSpPr>
            <a:spLocks noChangeArrowheads="1"/>
          </p:cNvSpPr>
          <p:nvPr/>
        </p:nvSpPr>
        <p:spPr bwMode="auto">
          <a:xfrm>
            <a:off x="1445840" y="4370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3" name="Rectangle 48"/>
          <p:cNvSpPr>
            <a:spLocks noChangeArrowheads="1"/>
          </p:cNvSpPr>
          <p:nvPr/>
        </p:nvSpPr>
        <p:spPr bwMode="auto">
          <a:xfrm>
            <a:off x="1674440" y="4370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4" name="Rectangle 49"/>
          <p:cNvSpPr>
            <a:spLocks noChangeArrowheads="1"/>
          </p:cNvSpPr>
          <p:nvPr/>
        </p:nvSpPr>
        <p:spPr bwMode="auto">
          <a:xfrm>
            <a:off x="1903040" y="4370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5" name="Rectangle 50"/>
          <p:cNvSpPr>
            <a:spLocks noChangeArrowheads="1"/>
          </p:cNvSpPr>
          <p:nvPr/>
        </p:nvSpPr>
        <p:spPr bwMode="auto">
          <a:xfrm>
            <a:off x="21316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6" name="Rectangle 51"/>
          <p:cNvSpPr>
            <a:spLocks noChangeArrowheads="1"/>
          </p:cNvSpPr>
          <p:nvPr/>
        </p:nvSpPr>
        <p:spPr bwMode="auto">
          <a:xfrm>
            <a:off x="23602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7" name="Rectangle 52"/>
          <p:cNvSpPr>
            <a:spLocks noChangeArrowheads="1"/>
          </p:cNvSpPr>
          <p:nvPr/>
        </p:nvSpPr>
        <p:spPr bwMode="auto">
          <a:xfrm>
            <a:off x="25888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8" name="Rectangle 53"/>
          <p:cNvSpPr>
            <a:spLocks noChangeArrowheads="1"/>
          </p:cNvSpPr>
          <p:nvPr/>
        </p:nvSpPr>
        <p:spPr bwMode="auto">
          <a:xfrm>
            <a:off x="28174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19" name="Rectangle 54"/>
          <p:cNvSpPr>
            <a:spLocks noChangeArrowheads="1"/>
          </p:cNvSpPr>
          <p:nvPr/>
        </p:nvSpPr>
        <p:spPr bwMode="auto">
          <a:xfrm>
            <a:off x="30460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0" name="Rectangle 55"/>
          <p:cNvSpPr>
            <a:spLocks noChangeArrowheads="1"/>
          </p:cNvSpPr>
          <p:nvPr/>
        </p:nvSpPr>
        <p:spPr bwMode="auto">
          <a:xfrm>
            <a:off x="32746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1" name="Rectangle 56"/>
          <p:cNvSpPr>
            <a:spLocks noChangeArrowheads="1"/>
          </p:cNvSpPr>
          <p:nvPr/>
        </p:nvSpPr>
        <p:spPr bwMode="auto">
          <a:xfrm>
            <a:off x="3503240" y="43704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2" name="Rectangle 57"/>
          <p:cNvSpPr>
            <a:spLocks noChangeArrowheads="1"/>
          </p:cNvSpPr>
          <p:nvPr/>
        </p:nvSpPr>
        <p:spPr bwMode="auto">
          <a:xfrm>
            <a:off x="3731840" y="4370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3" name="Rectangle 58"/>
          <p:cNvSpPr>
            <a:spLocks noChangeArrowheads="1"/>
          </p:cNvSpPr>
          <p:nvPr/>
        </p:nvSpPr>
        <p:spPr bwMode="auto">
          <a:xfrm>
            <a:off x="1217240" y="4141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4" name="Rectangle 59"/>
          <p:cNvSpPr>
            <a:spLocks noChangeArrowheads="1"/>
          </p:cNvSpPr>
          <p:nvPr/>
        </p:nvSpPr>
        <p:spPr bwMode="auto">
          <a:xfrm>
            <a:off x="1445840" y="4141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5" name="Rectangle 60"/>
          <p:cNvSpPr>
            <a:spLocks noChangeArrowheads="1"/>
          </p:cNvSpPr>
          <p:nvPr/>
        </p:nvSpPr>
        <p:spPr bwMode="auto">
          <a:xfrm>
            <a:off x="1674440" y="4141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6" name="Rectangle 61"/>
          <p:cNvSpPr>
            <a:spLocks noChangeArrowheads="1"/>
          </p:cNvSpPr>
          <p:nvPr/>
        </p:nvSpPr>
        <p:spPr bwMode="auto">
          <a:xfrm>
            <a:off x="1903040" y="4141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7" name="Rectangle 62"/>
          <p:cNvSpPr>
            <a:spLocks noChangeArrowheads="1"/>
          </p:cNvSpPr>
          <p:nvPr/>
        </p:nvSpPr>
        <p:spPr bwMode="auto">
          <a:xfrm>
            <a:off x="2131640" y="4141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8" name="Rectangle 63"/>
          <p:cNvSpPr>
            <a:spLocks noChangeArrowheads="1"/>
          </p:cNvSpPr>
          <p:nvPr/>
        </p:nvSpPr>
        <p:spPr bwMode="auto">
          <a:xfrm>
            <a:off x="2360240" y="4141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29" name="Rectangle 64"/>
          <p:cNvSpPr>
            <a:spLocks noChangeArrowheads="1"/>
          </p:cNvSpPr>
          <p:nvPr/>
        </p:nvSpPr>
        <p:spPr bwMode="auto">
          <a:xfrm>
            <a:off x="2588840" y="4141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0" name="Rectangle 65"/>
          <p:cNvSpPr>
            <a:spLocks noChangeArrowheads="1"/>
          </p:cNvSpPr>
          <p:nvPr/>
        </p:nvSpPr>
        <p:spPr bwMode="auto">
          <a:xfrm>
            <a:off x="2817440" y="4141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1" name="Rectangle 66"/>
          <p:cNvSpPr>
            <a:spLocks noChangeArrowheads="1"/>
          </p:cNvSpPr>
          <p:nvPr/>
        </p:nvSpPr>
        <p:spPr bwMode="auto">
          <a:xfrm>
            <a:off x="3046040" y="4141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2" name="Rectangle 67"/>
          <p:cNvSpPr>
            <a:spLocks noChangeArrowheads="1"/>
          </p:cNvSpPr>
          <p:nvPr/>
        </p:nvSpPr>
        <p:spPr bwMode="auto">
          <a:xfrm>
            <a:off x="3274640" y="4141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3" name="Rectangle 68"/>
          <p:cNvSpPr>
            <a:spLocks noChangeArrowheads="1"/>
          </p:cNvSpPr>
          <p:nvPr/>
        </p:nvSpPr>
        <p:spPr bwMode="auto">
          <a:xfrm>
            <a:off x="3960440" y="414181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4" name="Rectangle 69"/>
          <p:cNvSpPr>
            <a:spLocks noChangeArrowheads="1"/>
          </p:cNvSpPr>
          <p:nvPr/>
        </p:nvSpPr>
        <p:spPr bwMode="auto">
          <a:xfrm>
            <a:off x="3731840" y="4141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5" name="Rectangle 70"/>
          <p:cNvSpPr>
            <a:spLocks noChangeArrowheads="1"/>
          </p:cNvSpPr>
          <p:nvPr/>
        </p:nvSpPr>
        <p:spPr bwMode="auto">
          <a:xfrm>
            <a:off x="1903040" y="3913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6" name="Rectangle 71"/>
          <p:cNvSpPr>
            <a:spLocks noChangeArrowheads="1"/>
          </p:cNvSpPr>
          <p:nvPr/>
        </p:nvSpPr>
        <p:spPr bwMode="auto">
          <a:xfrm>
            <a:off x="2131640" y="3913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7" name="Rectangle 72"/>
          <p:cNvSpPr>
            <a:spLocks noChangeArrowheads="1"/>
          </p:cNvSpPr>
          <p:nvPr/>
        </p:nvSpPr>
        <p:spPr bwMode="auto">
          <a:xfrm>
            <a:off x="2360240" y="3913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8" name="Rectangle 73"/>
          <p:cNvSpPr>
            <a:spLocks noChangeArrowheads="1"/>
          </p:cNvSpPr>
          <p:nvPr/>
        </p:nvSpPr>
        <p:spPr bwMode="auto">
          <a:xfrm>
            <a:off x="25888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39" name="Rectangle 74"/>
          <p:cNvSpPr>
            <a:spLocks noChangeArrowheads="1"/>
          </p:cNvSpPr>
          <p:nvPr/>
        </p:nvSpPr>
        <p:spPr bwMode="auto">
          <a:xfrm>
            <a:off x="28174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0" name="Rectangle 75"/>
          <p:cNvSpPr>
            <a:spLocks noChangeArrowheads="1"/>
          </p:cNvSpPr>
          <p:nvPr/>
        </p:nvSpPr>
        <p:spPr bwMode="auto">
          <a:xfrm>
            <a:off x="30460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1" name="Rectangle 76"/>
          <p:cNvSpPr>
            <a:spLocks noChangeArrowheads="1"/>
          </p:cNvSpPr>
          <p:nvPr/>
        </p:nvSpPr>
        <p:spPr bwMode="auto">
          <a:xfrm>
            <a:off x="32746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2" name="Rectangle 77"/>
          <p:cNvSpPr>
            <a:spLocks noChangeArrowheads="1"/>
          </p:cNvSpPr>
          <p:nvPr/>
        </p:nvSpPr>
        <p:spPr bwMode="auto">
          <a:xfrm>
            <a:off x="35032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3" name="Rectangle 78"/>
          <p:cNvSpPr>
            <a:spLocks noChangeArrowheads="1"/>
          </p:cNvSpPr>
          <p:nvPr/>
        </p:nvSpPr>
        <p:spPr bwMode="auto">
          <a:xfrm>
            <a:off x="37318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4" name="Rectangle 79"/>
          <p:cNvSpPr>
            <a:spLocks noChangeArrowheads="1"/>
          </p:cNvSpPr>
          <p:nvPr/>
        </p:nvSpPr>
        <p:spPr bwMode="auto">
          <a:xfrm>
            <a:off x="39604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5" name="Rectangle 80"/>
          <p:cNvSpPr>
            <a:spLocks noChangeArrowheads="1"/>
          </p:cNvSpPr>
          <p:nvPr/>
        </p:nvSpPr>
        <p:spPr bwMode="auto">
          <a:xfrm>
            <a:off x="41890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6" name="Rectangle 81" descr="右上がり対角線 (太)"/>
          <p:cNvSpPr>
            <a:spLocks noChangeArrowheads="1"/>
          </p:cNvSpPr>
          <p:nvPr/>
        </p:nvSpPr>
        <p:spPr bwMode="auto">
          <a:xfrm>
            <a:off x="46462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7" name="Rectangle 82"/>
          <p:cNvSpPr>
            <a:spLocks noChangeArrowheads="1"/>
          </p:cNvSpPr>
          <p:nvPr/>
        </p:nvSpPr>
        <p:spPr bwMode="auto">
          <a:xfrm>
            <a:off x="1674440" y="3684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8" name="Rectangle 83"/>
          <p:cNvSpPr>
            <a:spLocks noChangeArrowheads="1"/>
          </p:cNvSpPr>
          <p:nvPr/>
        </p:nvSpPr>
        <p:spPr bwMode="auto">
          <a:xfrm>
            <a:off x="1903040" y="3684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49" name="Rectangle 84"/>
          <p:cNvSpPr>
            <a:spLocks noChangeArrowheads="1"/>
          </p:cNvSpPr>
          <p:nvPr/>
        </p:nvSpPr>
        <p:spPr bwMode="auto">
          <a:xfrm>
            <a:off x="2131640" y="3684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0" name="Rectangle 85"/>
          <p:cNvSpPr>
            <a:spLocks noChangeArrowheads="1"/>
          </p:cNvSpPr>
          <p:nvPr/>
        </p:nvSpPr>
        <p:spPr bwMode="auto">
          <a:xfrm>
            <a:off x="2360240" y="3684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1" name="Rectangle 86"/>
          <p:cNvSpPr>
            <a:spLocks noChangeArrowheads="1"/>
          </p:cNvSpPr>
          <p:nvPr/>
        </p:nvSpPr>
        <p:spPr bwMode="auto">
          <a:xfrm>
            <a:off x="2588840" y="3684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2" name="Rectangle 87"/>
          <p:cNvSpPr>
            <a:spLocks noChangeArrowheads="1"/>
          </p:cNvSpPr>
          <p:nvPr/>
        </p:nvSpPr>
        <p:spPr bwMode="auto">
          <a:xfrm>
            <a:off x="2817440" y="3684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3" name="Rectangle 88"/>
          <p:cNvSpPr>
            <a:spLocks noChangeArrowheads="1"/>
          </p:cNvSpPr>
          <p:nvPr/>
        </p:nvSpPr>
        <p:spPr bwMode="auto">
          <a:xfrm>
            <a:off x="30460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4" name="Rectangle 89"/>
          <p:cNvSpPr>
            <a:spLocks noChangeArrowheads="1"/>
          </p:cNvSpPr>
          <p:nvPr/>
        </p:nvSpPr>
        <p:spPr bwMode="auto">
          <a:xfrm>
            <a:off x="32746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5" name="Rectangle 90"/>
          <p:cNvSpPr>
            <a:spLocks noChangeArrowheads="1"/>
          </p:cNvSpPr>
          <p:nvPr/>
        </p:nvSpPr>
        <p:spPr bwMode="auto">
          <a:xfrm>
            <a:off x="35032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6" name="Rectangle 91"/>
          <p:cNvSpPr>
            <a:spLocks noChangeArrowheads="1"/>
          </p:cNvSpPr>
          <p:nvPr/>
        </p:nvSpPr>
        <p:spPr bwMode="auto">
          <a:xfrm>
            <a:off x="37318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7" name="Rectangle 92"/>
          <p:cNvSpPr>
            <a:spLocks noChangeArrowheads="1"/>
          </p:cNvSpPr>
          <p:nvPr/>
        </p:nvSpPr>
        <p:spPr bwMode="auto">
          <a:xfrm>
            <a:off x="39604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8" name="Rectangle 93"/>
          <p:cNvSpPr>
            <a:spLocks noChangeArrowheads="1"/>
          </p:cNvSpPr>
          <p:nvPr/>
        </p:nvSpPr>
        <p:spPr bwMode="auto">
          <a:xfrm>
            <a:off x="41890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59" name="Rectangle 94"/>
          <p:cNvSpPr>
            <a:spLocks noChangeArrowheads="1"/>
          </p:cNvSpPr>
          <p:nvPr/>
        </p:nvSpPr>
        <p:spPr bwMode="auto">
          <a:xfrm>
            <a:off x="4417640" y="368461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0" name="Rectangle 95"/>
          <p:cNvSpPr>
            <a:spLocks noChangeArrowheads="1"/>
          </p:cNvSpPr>
          <p:nvPr/>
        </p:nvSpPr>
        <p:spPr bwMode="auto">
          <a:xfrm>
            <a:off x="46462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1" name="Rectangle 96" descr="右上がり対角線 (太)"/>
          <p:cNvSpPr>
            <a:spLocks noChangeArrowheads="1"/>
          </p:cNvSpPr>
          <p:nvPr/>
        </p:nvSpPr>
        <p:spPr bwMode="auto">
          <a:xfrm>
            <a:off x="4874840" y="3684612"/>
            <a:ext cx="228600" cy="228600"/>
          </a:xfrm>
          <a:prstGeom prst="rect">
            <a:avLst/>
          </a:prstGeom>
          <a:pattFill prst="wdUpDi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2" name="Rectangle 97"/>
          <p:cNvSpPr>
            <a:spLocks noChangeArrowheads="1"/>
          </p:cNvSpPr>
          <p:nvPr/>
        </p:nvSpPr>
        <p:spPr bwMode="auto">
          <a:xfrm>
            <a:off x="5103440" y="3684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3" name="Rectangle 98"/>
          <p:cNvSpPr>
            <a:spLocks noChangeArrowheads="1"/>
          </p:cNvSpPr>
          <p:nvPr/>
        </p:nvSpPr>
        <p:spPr bwMode="auto">
          <a:xfrm>
            <a:off x="1903040" y="3456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4" name="Rectangle 99"/>
          <p:cNvSpPr>
            <a:spLocks noChangeArrowheads="1"/>
          </p:cNvSpPr>
          <p:nvPr/>
        </p:nvSpPr>
        <p:spPr bwMode="auto">
          <a:xfrm>
            <a:off x="2131640" y="3456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5" name="Rectangle 100"/>
          <p:cNvSpPr>
            <a:spLocks noChangeArrowheads="1"/>
          </p:cNvSpPr>
          <p:nvPr/>
        </p:nvSpPr>
        <p:spPr bwMode="auto">
          <a:xfrm>
            <a:off x="2360240" y="3456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6" name="Rectangle 101"/>
          <p:cNvSpPr>
            <a:spLocks noChangeArrowheads="1"/>
          </p:cNvSpPr>
          <p:nvPr/>
        </p:nvSpPr>
        <p:spPr bwMode="auto">
          <a:xfrm>
            <a:off x="2588840" y="3456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7" name="Rectangle 102"/>
          <p:cNvSpPr>
            <a:spLocks noChangeArrowheads="1"/>
          </p:cNvSpPr>
          <p:nvPr/>
        </p:nvSpPr>
        <p:spPr bwMode="auto">
          <a:xfrm>
            <a:off x="2817440" y="3456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8" name="Rectangle 103"/>
          <p:cNvSpPr>
            <a:spLocks noChangeArrowheads="1"/>
          </p:cNvSpPr>
          <p:nvPr/>
        </p:nvSpPr>
        <p:spPr bwMode="auto">
          <a:xfrm>
            <a:off x="30460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69" name="Rectangle 104"/>
          <p:cNvSpPr>
            <a:spLocks noChangeArrowheads="1"/>
          </p:cNvSpPr>
          <p:nvPr/>
        </p:nvSpPr>
        <p:spPr bwMode="auto">
          <a:xfrm>
            <a:off x="32746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0" name="Rectangle 105"/>
          <p:cNvSpPr>
            <a:spLocks noChangeArrowheads="1"/>
          </p:cNvSpPr>
          <p:nvPr/>
        </p:nvSpPr>
        <p:spPr bwMode="auto">
          <a:xfrm>
            <a:off x="35032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1" name="Rectangle 106"/>
          <p:cNvSpPr>
            <a:spLocks noChangeArrowheads="1"/>
          </p:cNvSpPr>
          <p:nvPr/>
        </p:nvSpPr>
        <p:spPr bwMode="auto">
          <a:xfrm>
            <a:off x="37318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2" name="Rectangle 107"/>
          <p:cNvSpPr>
            <a:spLocks noChangeArrowheads="1"/>
          </p:cNvSpPr>
          <p:nvPr/>
        </p:nvSpPr>
        <p:spPr bwMode="auto">
          <a:xfrm>
            <a:off x="39604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3" name="Rectangle 108"/>
          <p:cNvSpPr>
            <a:spLocks noChangeArrowheads="1"/>
          </p:cNvSpPr>
          <p:nvPr/>
        </p:nvSpPr>
        <p:spPr bwMode="auto">
          <a:xfrm>
            <a:off x="41890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4" name="Rectangle 109"/>
          <p:cNvSpPr>
            <a:spLocks noChangeArrowheads="1"/>
          </p:cNvSpPr>
          <p:nvPr/>
        </p:nvSpPr>
        <p:spPr bwMode="auto">
          <a:xfrm>
            <a:off x="44176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5" name="Rectangle 110"/>
          <p:cNvSpPr>
            <a:spLocks noChangeArrowheads="1"/>
          </p:cNvSpPr>
          <p:nvPr/>
        </p:nvSpPr>
        <p:spPr bwMode="auto">
          <a:xfrm>
            <a:off x="46462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6" name="Rectangle 111"/>
          <p:cNvSpPr>
            <a:spLocks noChangeArrowheads="1"/>
          </p:cNvSpPr>
          <p:nvPr/>
        </p:nvSpPr>
        <p:spPr bwMode="auto">
          <a:xfrm>
            <a:off x="48748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7" name="Rectangle 112"/>
          <p:cNvSpPr>
            <a:spLocks noChangeArrowheads="1"/>
          </p:cNvSpPr>
          <p:nvPr/>
        </p:nvSpPr>
        <p:spPr bwMode="auto">
          <a:xfrm>
            <a:off x="51034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8" name="Rectangle 113" descr="右上がり対角線 (太)"/>
          <p:cNvSpPr>
            <a:spLocks noChangeArrowheads="1"/>
          </p:cNvSpPr>
          <p:nvPr/>
        </p:nvSpPr>
        <p:spPr bwMode="auto">
          <a:xfrm>
            <a:off x="53320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79" name="Rectangle 114"/>
          <p:cNvSpPr>
            <a:spLocks noChangeArrowheads="1"/>
          </p:cNvSpPr>
          <p:nvPr/>
        </p:nvSpPr>
        <p:spPr bwMode="auto">
          <a:xfrm>
            <a:off x="55606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0" name="Rectangle 115"/>
          <p:cNvSpPr>
            <a:spLocks noChangeArrowheads="1"/>
          </p:cNvSpPr>
          <p:nvPr/>
        </p:nvSpPr>
        <p:spPr bwMode="auto">
          <a:xfrm>
            <a:off x="1903040" y="3227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1" name="Rectangle 116"/>
          <p:cNvSpPr>
            <a:spLocks noChangeArrowheads="1"/>
          </p:cNvSpPr>
          <p:nvPr/>
        </p:nvSpPr>
        <p:spPr bwMode="auto">
          <a:xfrm>
            <a:off x="2131640" y="3227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2" name="Rectangle 117"/>
          <p:cNvSpPr>
            <a:spLocks noChangeArrowheads="1"/>
          </p:cNvSpPr>
          <p:nvPr/>
        </p:nvSpPr>
        <p:spPr bwMode="auto">
          <a:xfrm>
            <a:off x="2360240" y="3227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3" name="Rectangle 118"/>
          <p:cNvSpPr>
            <a:spLocks noChangeArrowheads="1"/>
          </p:cNvSpPr>
          <p:nvPr/>
        </p:nvSpPr>
        <p:spPr bwMode="auto">
          <a:xfrm>
            <a:off x="2588840" y="3227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4" name="Rectangle 119"/>
          <p:cNvSpPr>
            <a:spLocks noChangeArrowheads="1"/>
          </p:cNvSpPr>
          <p:nvPr/>
        </p:nvSpPr>
        <p:spPr bwMode="auto">
          <a:xfrm>
            <a:off x="2817440" y="3227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5" name="Rectangle 120"/>
          <p:cNvSpPr>
            <a:spLocks noChangeArrowheads="1"/>
          </p:cNvSpPr>
          <p:nvPr/>
        </p:nvSpPr>
        <p:spPr bwMode="auto">
          <a:xfrm>
            <a:off x="3046040" y="3227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6" name="Rectangle 121"/>
          <p:cNvSpPr>
            <a:spLocks noChangeArrowheads="1"/>
          </p:cNvSpPr>
          <p:nvPr/>
        </p:nvSpPr>
        <p:spPr bwMode="auto">
          <a:xfrm>
            <a:off x="3274640" y="3227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7" name="Rectangle 122"/>
          <p:cNvSpPr>
            <a:spLocks noChangeArrowheads="1"/>
          </p:cNvSpPr>
          <p:nvPr/>
        </p:nvSpPr>
        <p:spPr bwMode="auto">
          <a:xfrm>
            <a:off x="35032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8" name="Rectangle 123"/>
          <p:cNvSpPr>
            <a:spLocks noChangeArrowheads="1"/>
          </p:cNvSpPr>
          <p:nvPr/>
        </p:nvSpPr>
        <p:spPr bwMode="auto">
          <a:xfrm>
            <a:off x="37318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89" name="Rectangle 124"/>
          <p:cNvSpPr>
            <a:spLocks noChangeArrowheads="1"/>
          </p:cNvSpPr>
          <p:nvPr/>
        </p:nvSpPr>
        <p:spPr bwMode="auto">
          <a:xfrm>
            <a:off x="39604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0" name="Rectangle 125"/>
          <p:cNvSpPr>
            <a:spLocks noChangeArrowheads="1"/>
          </p:cNvSpPr>
          <p:nvPr/>
        </p:nvSpPr>
        <p:spPr bwMode="auto">
          <a:xfrm>
            <a:off x="41890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1" name="Rectangle 126"/>
          <p:cNvSpPr>
            <a:spLocks noChangeArrowheads="1"/>
          </p:cNvSpPr>
          <p:nvPr/>
        </p:nvSpPr>
        <p:spPr bwMode="auto">
          <a:xfrm>
            <a:off x="44176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2" name="Rectangle 127"/>
          <p:cNvSpPr>
            <a:spLocks noChangeArrowheads="1"/>
          </p:cNvSpPr>
          <p:nvPr/>
        </p:nvSpPr>
        <p:spPr bwMode="auto">
          <a:xfrm>
            <a:off x="4646240" y="32274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3" name="Rectangle 128"/>
          <p:cNvSpPr>
            <a:spLocks noChangeArrowheads="1"/>
          </p:cNvSpPr>
          <p:nvPr/>
        </p:nvSpPr>
        <p:spPr bwMode="auto">
          <a:xfrm>
            <a:off x="48748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4" name="Rectangle 129"/>
          <p:cNvSpPr>
            <a:spLocks noChangeArrowheads="1"/>
          </p:cNvSpPr>
          <p:nvPr/>
        </p:nvSpPr>
        <p:spPr bwMode="auto">
          <a:xfrm>
            <a:off x="5103440" y="32274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5" name="Rectangle 130" descr="右上がり対角線 (太)"/>
          <p:cNvSpPr>
            <a:spLocks noChangeArrowheads="1"/>
          </p:cNvSpPr>
          <p:nvPr/>
        </p:nvSpPr>
        <p:spPr bwMode="auto">
          <a:xfrm>
            <a:off x="53320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6" name="Rectangle 131"/>
          <p:cNvSpPr>
            <a:spLocks noChangeArrowheads="1"/>
          </p:cNvSpPr>
          <p:nvPr/>
        </p:nvSpPr>
        <p:spPr bwMode="auto">
          <a:xfrm>
            <a:off x="55606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7" name="Rectangle 132"/>
          <p:cNvSpPr>
            <a:spLocks noChangeArrowheads="1"/>
          </p:cNvSpPr>
          <p:nvPr/>
        </p:nvSpPr>
        <p:spPr bwMode="auto">
          <a:xfrm>
            <a:off x="1903040" y="2998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8" name="Rectangle 133"/>
          <p:cNvSpPr>
            <a:spLocks noChangeArrowheads="1"/>
          </p:cNvSpPr>
          <p:nvPr/>
        </p:nvSpPr>
        <p:spPr bwMode="auto">
          <a:xfrm>
            <a:off x="2131640" y="2998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399" name="Rectangle 134"/>
          <p:cNvSpPr>
            <a:spLocks noChangeArrowheads="1"/>
          </p:cNvSpPr>
          <p:nvPr/>
        </p:nvSpPr>
        <p:spPr bwMode="auto">
          <a:xfrm>
            <a:off x="2360240" y="2998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0" name="Rectangle 135"/>
          <p:cNvSpPr>
            <a:spLocks noChangeArrowheads="1"/>
          </p:cNvSpPr>
          <p:nvPr/>
        </p:nvSpPr>
        <p:spPr bwMode="auto">
          <a:xfrm>
            <a:off x="2588840" y="2998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1" name="Rectangle 136"/>
          <p:cNvSpPr>
            <a:spLocks noChangeArrowheads="1"/>
          </p:cNvSpPr>
          <p:nvPr/>
        </p:nvSpPr>
        <p:spPr bwMode="auto">
          <a:xfrm>
            <a:off x="2817440" y="2998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2" name="Rectangle 137"/>
          <p:cNvSpPr>
            <a:spLocks noChangeArrowheads="1"/>
          </p:cNvSpPr>
          <p:nvPr/>
        </p:nvSpPr>
        <p:spPr bwMode="auto">
          <a:xfrm>
            <a:off x="3046040" y="2998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3" name="Rectangle 138"/>
          <p:cNvSpPr>
            <a:spLocks noChangeArrowheads="1"/>
          </p:cNvSpPr>
          <p:nvPr/>
        </p:nvSpPr>
        <p:spPr bwMode="auto">
          <a:xfrm>
            <a:off x="3274640" y="2998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4" name="Rectangle 139"/>
          <p:cNvSpPr>
            <a:spLocks noChangeArrowheads="1"/>
          </p:cNvSpPr>
          <p:nvPr/>
        </p:nvSpPr>
        <p:spPr bwMode="auto">
          <a:xfrm>
            <a:off x="35032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5" name="Rectangle 140"/>
          <p:cNvSpPr>
            <a:spLocks noChangeArrowheads="1"/>
          </p:cNvSpPr>
          <p:nvPr/>
        </p:nvSpPr>
        <p:spPr bwMode="auto">
          <a:xfrm>
            <a:off x="37318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6" name="Rectangle 141"/>
          <p:cNvSpPr>
            <a:spLocks noChangeArrowheads="1"/>
          </p:cNvSpPr>
          <p:nvPr/>
        </p:nvSpPr>
        <p:spPr bwMode="auto">
          <a:xfrm>
            <a:off x="39604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7" name="Rectangle 142"/>
          <p:cNvSpPr>
            <a:spLocks noChangeArrowheads="1"/>
          </p:cNvSpPr>
          <p:nvPr/>
        </p:nvSpPr>
        <p:spPr bwMode="auto">
          <a:xfrm>
            <a:off x="41890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8" name="Rectangle 143"/>
          <p:cNvSpPr>
            <a:spLocks noChangeArrowheads="1"/>
          </p:cNvSpPr>
          <p:nvPr/>
        </p:nvSpPr>
        <p:spPr bwMode="auto">
          <a:xfrm>
            <a:off x="44176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09" name="Rectangle 144"/>
          <p:cNvSpPr>
            <a:spLocks noChangeArrowheads="1"/>
          </p:cNvSpPr>
          <p:nvPr/>
        </p:nvSpPr>
        <p:spPr bwMode="auto">
          <a:xfrm>
            <a:off x="46462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0" name="Rectangle 145"/>
          <p:cNvSpPr>
            <a:spLocks noChangeArrowheads="1"/>
          </p:cNvSpPr>
          <p:nvPr/>
        </p:nvSpPr>
        <p:spPr bwMode="auto">
          <a:xfrm>
            <a:off x="48748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1" name="Rectangle 146"/>
          <p:cNvSpPr>
            <a:spLocks noChangeArrowheads="1"/>
          </p:cNvSpPr>
          <p:nvPr/>
        </p:nvSpPr>
        <p:spPr bwMode="auto">
          <a:xfrm>
            <a:off x="51034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2" name="Rectangle 147"/>
          <p:cNvSpPr>
            <a:spLocks noChangeArrowheads="1"/>
          </p:cNvSpPr>
          <p:nvPr/>
        </p:nvSpPr>
        <p:spPr bwMode="auto">
          <a:xfrm>
            <a:off x="53320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3" name="Rectangle 148"/>
          <p:cNvSpPr>
            <a:spLocks noChangeArrowheads="1"/>
          </p:cNvSpPr>
          <p:nvPr/>
        </p:nvSpPr>
        <p:spPr bwMode="auto">
          <a:xfrm>
            <a:off x="55606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4" name="Rectangle 149"/>
          <p:cNvSpPr>
            <a:spLocks noChangeArrowheads="1"/>
          </p:cNvSpPr>
          <p:nvPr/>
        </p:nvSpPr>
        <p:spPr bwMode="auto">
          <a:xfrm>
            <a:off x="1903040" y="2770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5" name="Rectangle 150"/>
          <p:cNvSpPr>
            <a:spLocks noChangeArrowheads="1"/>
          </p:cNvSpPr>
          <p:nvPr/>
        </p:nvSpPr>
        <p:spPr bwMode="auto">
          <a:xfrm>
            <a:off x="2131640" y="2770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6" name="Rectangle 151"/>
          <p:cNvSpPr>
            <a:spLocks noChangeArrowheads="1"/>
          </p:cNvSpPr>
          <p:nvPr/>
        </p:nvSpPr>
        <p:spPr bwMode="auto">
          <a:xfrm>
            <a:off x="2360240" y="2770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7" name="Rectangle 152"/>
          <p:cNvSpPr>
            <a:spLocks noChangeArrowheads="1"/>
          </p:cNvSpPr>
          <p:nvPr/>
        </p:nvSpPr>
        <p:spPr bwMode="auto">
          <a:xfrm>
            <a:off x="2588840" y="2770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8" name="Rectangle 153"/>
          <p:cNvSpPr>
            <a:spLocks noChangeArrowheads="1"/>
          </p:cNvSpPr>
          <p:nvPr/>
        </p:nvSpPr>
        <p:spPr bwMode="auto">
          <a:xfrm>
            <a:off x="2817440" y="2770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19" name="Rectangle 154"/>
          <p:cNvSpPr>
            <a:spLocks noChangeArrowheads="1"/>
          </p:cNvSpPr>
          <p:nvPr/>
        </p:nvSpPr>
        <p:spPr bwMode="auto">
          <a:xfrm>
            <a:off x="3046040" y="2770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0" name="Rectangle 155"/>
          <p:cNvSpPr>
            <a:spLocks noChangeArrowheads="1"/>
          </p:cNvSpPr>
          <p:nvPr/>
        </p:nvSpPr>
        <p:spPr bwMode="auto">
          <a:xfrm>
            <a:off x="3274640" y="2770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1" name="Rectangle 156"/>
          <p:cNvSpPr>
            <a:spLocks noChangeArrowheads="1"/>
          </p:cNvSpPr>
          <p:nvPr/>
        </p:nvSpPr>
        <p:spPr bwMode="auto">
          <a:xfrm>
            <a:off x="3503240" y="2770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2" name="Rectangle 157"/>
          <p:cNvSpPr>
            <a:spLocks noChangeArrowheads="1"/>
          </p:cNvSpPr>
          <p:nvPr/>
        </p:nvSpPr>
        <p:spPr bwMode="auto">
          <a:xfrm>
            <a:off x="3731840" y="2770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3" name="Rectangle 158"/>
          <p:cNvSpPr>
            <a:spLocks noChangeArrowheads="1"/>
          </p:cNvSpPr>
          <p:nvPr/>
        </p:nvSpPr>
        <p:spPr bwMode="auto">
          <a:xfrm>
            <a:off x="39604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4" name="Rectangle 159"/>
          <p:cNvSpPr>
            <a:spLocks noChangeArrowheads="1"/>
          </p:cNvSpPr>
          <p:nvPr/>
        </p:nvSpPr>
        <p:spPr bwMode="auto">
          <a:xfrm>
            <a:off x="41890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5" name="Rectangle 160"/>
          <p:cNvSpPr>
            <a:spLocks noChangeArrowheads="1"/>
          </p:cNvSpPr>
          <p:nvPr/>
        </p:nvSpPr>
        <p:spPr bwMode="auto">
          <a:xfrm>
            <a:off x="44176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6" name="Rectangle 161"/>
          <p:cNvSpPr>
            <a:spLocks noChangeArrowheads="1"/>
          </p:cNvSpPr>
          <p:nvPr/>
        </p:nvSpPr>
        <p:spPr bwMode="auto">
          <a:xfrm>
            <a:off x="46462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7" name="Rectangle 162"/>
          <p:cNvSpPr>
            <a:spLocks noChangeArrowheads="1"/>
          </p:cNvSpPr>
          <p:nvPr/>
        </p:nvSpPr>
        <p:spPr bwMode="auto">
          <a:xfrm>
            <a:off x="48748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8" name="Rectangle 163"/>
          <p:cNvSpPr>
            <a:spLocks noChangeArrowheads="1"/>
          </p:cNvSpPr>
          <p:nvPr/>
        </p:nvSpPr>
        <p:spPr bwMode="auto">
          <a:xfrm>
            <a:off x="51034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29" name="Rectangle 164"/>
          <p:cNvSpPr>
            <a:spLocks noChangeArrowheads="1"/>
          </p:cNvSpPr>
          <p:nvPr/>
        </p:nvSpPr>
        <p:spPr bwMode="auto">
          <a:xfrm>
            <a:off x="53320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0" name="Rectangle 165"/>
          <p:cNvSpPr>
            <a:spLocks noChangeArrowheads="1"/>
          </p:cNvSpPr>
          <p:nvPr/>
        </p:nvSpPr>
        <p:spPr bwMode="auto">
          <a:xfrm>
            <a:off x="55606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1" name="Rectangle 166"/>
          <p:cNvSpPr>
            <a:spLocks noChangeArrowheads="1"/>
          </p:cNvSpPr>
          <p:nvPr/>
        </p:nvSpPr>
        <p:spPr bwMode="auto">
          <a:xfrm>
            <a:off x="2588840" y="2541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2" name="Rectangle 167"/>
          <p:cNvSpPr>
            <a:spLocks noChangeArrowheads="1"/>
          </p:cNvSpPr>
          <p:nvPr/>
        </p:nvSpPr>
        <p:spPr bwMode="auto">
          <a:xfrm>
            <a:off x="2817440" y="2541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3" name="Rectangle 168"/>
          <p:cNvSpPr>
            <a:spLocks noChangeArrowheads="1"/>
          </p:cNvSpPr>
          <p:nvPr/>
        </p:nvSpPr>
        <p:spPr bwMode="auto">
          <a:xfrm>
            <a:off x="3046040" y="2541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4" name="Rectangle 169"/>
          <p:cNvSpPr>
            <a:spLocks noChangeArrowheads="1"/>
          </p:cNvSpPr>
          <p:nvPr/>
        </p:nvSpPr>
        <p:spPr bwMode="auto">
          <a:xfrm>
            <a:off x="3274640" y="2541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5" name="Rectangle 170"/>
          <p:cNvSpPr>
            <a:spLocks noChangeArrowheads="1"/>
          </p:cNvSpPr>
          <p:nvPr/>
        </p:nvSpPr>
        <p:spPr bwMode="auto">
          <a:xfrm>
            <a:off x="3503240" y="2541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6" name="Rectangle 171"/>
          <p:cNvSpPr>
            <a:spLocks noChangeArrowheads="1"/>
          </p:cNvSpPr>
          <p:nvPr/>
        </p:nvSpPr>
        <p:spPr bwMode="auto">
          <a:xfrm>
            <a:off x="3731840" y="2541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7" name="Rectangle 172"/>
          <p:cNvSpPr>
            <a:spLocks noChangeArrowheads="1"/>
          </p:cNvSpPr>
          <p:nvPr/>
        </p:nvSpPr>
        <p:spPr bwMode="auto">
          <a:xfrm>
            <a:off x="39604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8" name="Rectangle 173"/>
          <p:cNvSpPr>
            <a:spLocks noChangeArrowheads="1"/>
          </p:cNvSpPr>
          <p:nvPr/>
        </p:nvSpPr>
        <p:spPr bwMode="auto">
          <a:xfrm>
            <a:off x="41890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39" name="Rectangle 174"/>
          <p:cNvSpPr>
            <a:spLocks noChangeArrowheads="1"/>
          </p:cNvSpPr>
          <p:nvPr/>
        </p:nvSpPr>
        <p:spPr bwMode="auto">
          <a:xfrm>
            <a:off x="44176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0" name="Rectangle 175"/>
          <p:cNvSpPr>
            <a:spLocks noChangeArrowheads="1"/>
          </p:cNvSpPr>
          <p:nvPr/>
        </p:nvSpPr>
        <p:spPr bwMode="auto">
          <a:xfrm>
            <a:off x="46462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1" name="Rectangle 176"/>
          <p:cNvSpPr>
            <a:spLocks noChangeArrowheads="1"/>
          </p:cNvSpPr>
          <p:nvPr/>
        </p:nvSpPr>
        <p:spPr bwMode="auto">
          <a:xfrm>
            <a:off x="48748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2" name="Rectangle 177"/>
          <p:cNvSpPr>
            <a:spLocks noChangeArrowheads="1"/>
          </p:cNvSpPr>
          <p:nvPr/>
        </p:nvSpPr>
        <p:spPr bwMode="auto">
          <a:xfrm>
            <a:off x="51034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3" name="Rectangle 178"/>
          <p:cNvSpPr>
            <a:spLocks noChangeArrowheads="1"/>
          </p:cNvSpPr>
          <p:nvPr/>
        </p:nvSpPr>
        <p:spPr bwMode="auto">
          <a:xfrm>
            <a:off x="53320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4" name="Rectangle 179"/>
          <p:cNvSpPr>
            <a:spLocks noChangeArrowheads="1"/>
          </p:cNvSpPr>
          <p:nvPr/>
        </p:nvSpPr>
        <p:spPr bwMode="auto">
          <a:xfrm>
            <a:off x="55606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5" name="Rectangle 180"/>
          <p:cNvSpPr>
            <a:spLocks noChangeArrowheads="1"/>
          </p:cNvSpPr>
          <p:nvPr/>
        </p:nvSpPr>
        <p:spPr bwMode="auto">
          <a:xfrm>
            <a:off x="2588840" y="2313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6" name="Rectangle 181"/>
          <p:cNvSpPr>
            <a:spLocks noChangeArrowheads="1"/>
          </p:cNvSpPr>
          <p:nvPr/>
        </p:nvSpPr>
        <p:spPr bwMode="auto">
          <a:xfrm>
            <a:off x="2817440" y="2313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7" name="Rectangle 182"/>
          <p:cNvSpPr>
            <a:spLocks noChangeArrowheads="1"/>
          </p:cNvSpPr>
          <p:nvPr/>
        </p:nvSpPr>
        <p:spPr bwMode="auto">
          <a:xfrm>
            <a:off x="3046040" y="2313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8" name="Rectangle 183"/>
          <p:cNvSpPr>
            <a:spLocks noChangeArrowheads="1"/>
          </p:cNvSpPr>
          <p:nvPr/>
        </p:nvSpPr>
        <p:spPr bwMode="auto">
          <a:xfrm>
            <a:off x="3274640" y="2313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49" name="Rectangle 184"/>
          <p:cNvSpPr>
            <a:spLocks noChangeArrowheads="1"/>
          </p:cNvSpPr>
          <p:nvPr/>
        </p:nvSpPr>
        <p:spPr bwMode="auto">
          <a:xfrm>
            <a:off x="3503240" y="23130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0" name="Rectangle 185"/>
          <p:cNvSpPr>
            <a:spLocks noChangeArrowheads="1"/>
          </p:cNvSpPr>
          <p:nvPr/>
        </p:nvSpPr>
        <p:spPr bwMode="auto">
          <a:xfrm>
            <a:off x="3731840" y="2313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1" name="Rectangle 186"/>
          <p:cNvSpPr>
            <a:spLocks noChangeArrowheads="1"/>
          </p:cNvSpPr>
          <p:nvPr/>
        </p:nvSpPr>
        <p:spPr bwMode="auto">
          <a:xfrm>
            <a:off x="3960440" y="2313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2" name="Rectangle 187"/>
          <p:cNvSpPr>
            <a:spLocks noChangeArrowheads="1"/>
          </p:cNvSpPr>
          <p:nvPr/>
        </p:nvSpPr>
        <p:spPr bwMode="auto">
          <a:xfrm>
            <a:off x="4189040" y="2313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3" name="Rectangle 188"/>
          <p:cNvSpPr>
            <a:spLocks noChangeArrowheads="1"/>
          </p:cNvSpPr>
          <p:nvPr/>
        </p:nvSpPr>
        <p:spPr bwMode="auto">
          <a:xfrm>
            <a:off x="44176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4" name="Rectangle 189"/>
          <p:cNvSpPr>
            <a:spLocks noChangeArrowheads="1"/>
          </p:cNvSpPr>
          <p:nvPr/>
        </p:nvSpPr>
        <p:spPr bwMode="auto">
          <a:xfrm>
            <a:off x="4646240" y="23130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5" name="Rectangle 190"/>
          <p:cNvSpPr>
            <a:spLocks noChangeArrowheads="1"/>
          </p:cNvSpPr>
          <p:nvPr/>
        </p:nvSpPr>
        <p:spPr bwMode="auto">
          <a:xfrm>
            <a:off x="48748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6" name="Rectangle 191"/>
          <p:cNvSpPr>
            <a:spLocks noChangeArrowheads="1"/>
          </p:cNvSpPr>
          <p:nvPr/>
        </p:nvSpPr>
        <p:spPr bwMode="auto">
          <a:xfrm>
            <a:off x="51034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7" name="Rectangle 192"/>
          <p:cNvSpPr>
            <a:spLocks noChangeArrowheads="1"/>
          </p:cNvSpPr>
          <p:nvPr/>
        </p:nvSpPr>
        <p:spPr bwMode="auto">
          <a:xfrm>
            <a:off x="53320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8" name="Rectangle 193"/>
          <p:cNvSpPr>
            <a:spLocks noChangeArrowheads="1"/>
          </p:cNvSpPr>
          <p:nvPr/>
        </p:nvSpPr>
        <p:spPr bwMode="auto">
          <a:xfrm>
            <a:off x="55606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59" name="Rectangle 194"/>
          <p:cNvSpPr>
            <a:spLocks noChangeArrowheads="1"/>
          </p:cNvSpPr>
          <p:nvPr/>
        </p:nvSpPr>
        <p:spPr bwMode="auto">
          <a:xfrm>
            <a:off x="3274640" y="2084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0" name="Rectangle 195"/>
          <p:cNvSpPr>
            <a:spLocks noChangeArrowheads="1"/>
          </p:cNvSpPr>
          <p:nvPr/>
        </p:nvSpPr>
        <p:spPr bwMode="auto">
          <a:xfrm>
            <a:off x="3503240" y="2084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1" name="Rectangle 196"/>
          <p:cNvSpPr>
            <a:spLocks noChangeArrowheads="1"/>
          </p:cNvSpPr>
          <p:nvPr/>
        </p:nvSpPr>
        <p:spPr bwMode="auto">
          <a:xfrm>
            <a:off x="3731840" y="2084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2" name="Rectangle 197"/>
          <p:cNvSpPr>
            <a:spLocks noChangeArrowheads="1"/>
          </p:cNvSpPr>
          <p:nvPr/>
        </p:nvSpPr>
        <p:spPr bwMode="auto">
          <a:xfrm>
            <a:off x="3960440" y="20844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3" name="Rectangle 198"/>
          <p:cNvSpPr>
            <a:spLocks noChangeArrowheads="1"/>
          </p:cNvSpPr>
          <p:nvPr/>
        </p:nvSpPr>
        <p:spPr bwMode="auto">
          <a:xfrm>
            <a:off x="4189040" y="2084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4" name="Rectangle 199"/>
          <p:cNvSpPr>
            <a:spLocks noChangeArrowheads="1"/>
          </p:cNvSpPr>
          <p:nvPr/>
        </p:nvSpPr>
        <p:spPr bwMode="auto">
          <a:xfrm>
            <a:off x="44176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5" name="Rectangle 200"/>
          <p:cNvSpPr>
            <a:spLocks noChangeArrowheads="1"/>
          </p:cNvSpPr>
          <p:nvPr/>
        </p:nvSpPr>
        <p:spPr bwMode="auto">
          <a:xfrm>
            <a:off x="4646240" y="20844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6" name="Rectangle 201"/>
          <p:cNvSpPr>
            <a:spLocks noChangeArrowheads="1"/>
          </p:cNvSpPr>
          <p:nvPr/>
        </p:nvSpPr>
        <p:spPr bwMode="auto">
          <a:xfrm>
            <a:off x="48748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7" name="Rectangle 202"/>
          <p:cNvSpPr>
            <a:spLocks noChangeArrowheads="1"/>
          </p:cNvSpPr>
          <p:nvPr/>
        </p:nvSpPr>
        <p:spPr bwMode="auto">
          <a:xfrm>
            <a:off x="51034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8" name="Rectangle 203"/>
          <p:cNvSpPr>
            <a:spLocks noChangeArrowheads="1"/>
          </p:cNvSpPr>
          <p:nvPr/>
        </p:nvSpPr>
        <p:spPr bwMode="auto">
          <a:xfrm>
            <a:off x="53320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69" name="Rectangle 204"/>
          <p:cNvSpPr>
            <a:spLocks noChangeArrowheads="1"/>
          </p:cNvSpPr>
          <p:nvPr/>
        </p:nvSpPr>
        <p:spPr bwMode="auto">
          <a:xfrm>
            <a:off x="55606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0" name="Rectangle 205"/>
          <p:cNvSpPr>
            <a:spLocks noChangeArrowheads="1"/>
          </p:cNvSpPr>
          <p:nvPr/>
        </p:nvSpPr>
        <p:spPr bwMode="auto">
          <a:xfrm>
            <a:off x="3046040" y="1855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1" name="Rectangle 206"/>
          <p:cNvSpPr>
            <a:spLocks noChangeArrowheads="1"/>
          </p:cNvSpPr>
          <p:nvPr/>
        </p:nvSpPr>
        <p:spPr bwMode="auto">
          <a:xfrm>
            <a:off x="3274640" y="1855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2" name="Rectangle 207"/>
          <p:cNvSpPr>
            <a:spLocks noChangeArrowheads="1"/>
          </p:cNvSpPr>
          <p:nvPr/>
        </p:nvSpPr>
        <p:spPr bwMode="auto">
          <a:xfrm>
            <a:off x="3503240" y="1855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3" name="Rectangle 208"/>
          <p:cNvSpPr>
            <a:spLocks noChangeArrowheads="1"/>
          </p:cNvSpPr>
          <p:nvPr/>
        </p:nvSpPr>
        <p:spPr bwMode="auto">
          <a:xfrm>
            <a:off x="3731840" y="1855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4" name="Rectangle 209"/>
          <p:cNvSpPr>
            <a:spLocks noChangeArrowheads="1"/>
          </p:cNvSpPr>
          <p:nvPr/>
        </p:nvSpPr>
        <p:spPr bwMode="auto">
          <a:xfrm>
            <a:off x="3960440" y="1855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5" name="Rectangle 210"/>
          <p:cNvSpPr>
            <a:spLocks noChangeArrowheads="1"/>
          </p:cNvSpPr>
          <p:nvPr/>
        </p:nvSpPr>
        <p:spPr bwMode="auto">
          <a:xfrm>
            <a:off x="4189040" y="1855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6" name="Rectangle 211"/>
          <p:cNvSpPr>
            <a:spLocks noChangeArrowheads="1"/>
          </p:cNvSpPr>
          <p:nvPr/>
        </p:nvSpPr>
        <p:spPr bwMode="auto">
          <a:xfrm>
            <a:off x="4417640" y="18558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7" name="Rectangle 212"/>
          <p:cNvSpPr>
            <a:spLocks noChangeArrowheads="1"/>
          </p:cNvSpPr>
          <p:nvPr/>
        </p:nvSpPr>
        <p:spPr bwMode="auto">
          <a:xfrm>
            <a:off x="4646240" y="1855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8" name="Rectangle 213"/>
          <p:cNvSpPr>
            <a:spLocks noChangeArrowheads="1"/>
          </p:cNvSpPr>
          <p:nvPr/>
        </p:nvSpPr>
        <p:spPr bwMode="auto">
          <a:xfrm>
            <a:off x="48748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79" name="Rectangle 214"/>
          <p:cNvSpPr>
            <a:spLocks noChangeArrowheads="1"/>
          </p:cNvSpPr>
          <p:nvPr/>
        </p:nvSpPr>
        <p:spPr bwMode="auto">
          <a:xfrm>
            <a:off x="5103440" y="18558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0" name="Rectangle 215"/>
          <p:cNvSpPr>
            <a:spLocks noChangeArrowheads="1"/>
          </p:cNvSpPr>
          <p:nvPr/>
        </p:nvSpPr>
        <p:spPr bwMode="auto">
          <a:xfrm>
            <a:off x="53320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1" name="Rectangle 216"/>
          <p:cNvSpPr>
            <a:spLocks noChangeArrowheads="1"/>
          </p:cNvSpPr>
          <p:nvPr/>
        </p:nvSpPr>
        <p:spPr bwMode="auto">
          <a:xfrm>
            <a:off x="55606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2" name="Rectangle 217"/>
          <p:cNvSpPr>
            <a:spLocks noChangeArrowheads="1"/>
          </p:cNvSpPr>
          <p:nvPr/>
        </p:nvSpPr>
        <p:spPr bwMode="auto">
          <a:xfrm>
            <a:off x="3731840" y="1627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3" name="Rectangle 218"/>
          <p:cNvSpPr>
            <a:spLocks noChangeArrowheads="1"/>
          </p:cNvSpPr>
          <p:nvPr/>
        </p:nvSpPr>
        <p:spPr bwMode="auto">
          <a:xfrm>
            <a:off x="3960440" y="1627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4" name="Rectangle 219"/>
          <p:cNvSpPr>
            <a:spLocks noChangeArrowheads="1"/>
          </p:cNvSpPr>
          <p:nvPr/>
        </p:nvSpPr>
        <p:spPr bwMode="auto">
          <a:xfrm>
            <a:off x="4189040" y="1627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5" name="Rectangle 220"/>
          <p:cNvSpPr>
            <a:spLocks noChangeArrowheads="1"/>
          </p:cNvSpPr>
          <p:nvPr/>
        </p:nvSpPr>
        <p:spPr bwMode="auto">
          <a:xfrm>
            <a:off x="4417640" y="16272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6" name="Rectangle 221"/>
          <p:cNvSpPr>
            <a:spLocks noChangeArrowheads="1"/>
          </p:cNvSpPr>
          <p:nvPr/>
        </p:nvSpPr>
        <p:spPr bwMode="auto">
          <a:xfrm>
            <a:off x="4646240" y="1627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7" name="Rectangle 222"/>
          <p:cNvSpPr>
            <a:spLocks noChangeArrowheads="1"/>
          </p:cNvSpPr>
          <p:nvPr/>
        </p:nvSpPr>
        <p:spPr bwMode="auto">
          <a:xfrm>
            <a:off x="48748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8" name="Rectangle 223"/>
          <p:cNvSpPr>
            <a:spLocks noChangeArrowheads="1"/>
          </p:cNvSpPr>
          <p:nvPr/>
        </p:nvSpPr>
        <p:spPr bwMode="auto">
          <a:xfrm>
            <a:off x="5103440" y="16272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89" name="Rectangle 224"/>
          <p:cNvSpPr>
            <a:spLocks noChangeArrowheads="1"/>
          </p:cNvSpPr>
          <p:nvPr/>
        </p:nvSpPr>
        <p:spPr bwMode="auto">
          <a:xfrm>
            <a:off x="53320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0" name="Rectangle 225"/>
          <p:cNvSpPr>
            <a:spLocks noChangeArrowheads="1"/>
          </p:cNvSpPr>
          <p:nvPr/>
        </p:nvSpPr>
        <p:spPr bwMode="auto">
          <a:xfrm>
            <a:off x="55606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1" name="Rectangle 226"/>
          <p:cNvSpPr>
            <a:spLocks noChangeArrowheads="1"/>
          </p:cNvSpPr>
          <p:nvPr/>
        </p:nvSpPr>
        <p:spPr bwMode="auto">
          <a:xfrm>
            <a:off x="3503240" y="1398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2" name="Rectangle 227"/>
          <p:cNvSpPr>
            <a:spLocks noChangeArrowheads="1"/>
          </p:cNvSpPr>
          <p:nvPr/>
        </p:nvSpPr>
        <p:spPr bwMode="auto">
          <a:xfrm>
            <a:off x="3731840" y="1398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3" name="Rectangle 228"/>
          <p:cNvSpPr>
            <a:spLocks noChangeArrowheads="1"/>
          </p:cNvSpPr>
          <p:nvPr/>
        </p:nvSpPr>
        <p:spPr bwMode="auto">
          <a:xfrm>
            <a:off x="3960440" y="1398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4" name="Rectangle 229"/>
          <p:cNvSpPr>
            <a:spLocks noChangeArrowheads="1"/>
          </p:cNvSpPr>
          <p:nvPr/>
        </p:nvSpPr>
        <p:spPr bwMode="auto">
          <a:xfrm>
            <a:off x="4189040" y="1398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5" name="Rectangle 230"/>
          <p:cNvSpPr>
            <a:spLocks noChangeArrowheads="1"/>
          </p:cNvSpPr>
          <p:nvPr/>
        </p:nvSpPr>
        <p:spPr bwMode="auto">
          <a:xfrm>
            <a:off x="4417640" y="1398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6" name="Rectangle 231"/>
          <p:cNvSpPr>
            <a:spLocks noChangeArrowheads="1"/>
          </p:cNvSpPr>
          <p:nvPr/>
        </p:nvSpPr>
        <p:spPr bwMode="auto">
          <a:xfrm>
            <a:off x="4646240" y="1398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7" name="Rectangle 232"/>
          <p:cNvSpPr>
            <a:spLocks noChangeArrowheads="1"/>
          </p:cNvSpPr>
          <p:nvPr/>
        </p:nvSpPr>
        <p:spPr bwMode="auto">
          <a:xfrm>
            <a:off x="4874840" y="139861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8" name="Rectangle 233"/>
          <p:cNvSpPr>
            <a:spLocks noChangeArrowheads="1"/>
          </p:cNvSpPr>
          <p:nvPr/>
        </p:nvSpPr>
        <p:spPr bwMode="auto">
          <a:xfrm>
            <a:off x="5103440" y="1398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499" name="Rectangle 234"/>
          <p:cNvSpPr>
            <a:spLocks noChangeArrowheads="1"/>
          </p:cNvSpPr>
          <p:nvPr/>
        </p:nvSpPr>
        <p:spPr bwMode="auto">
          <a:xfrm>
            <a:off x="5332040" y="1398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0" name="Rectangle 235"/>
          <p:cNvSpPr>
            <a:spLocks noChangeArrowheads="1"/>
          </p:cNvSpPr>
          <p:nvPr/>
        </p:nvSpPr>
        <p:spPr bwMode="auto">
          <a:xfrm>
            <a:off x="5560640" y="1398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1" name="Rectangle 236" descr="右上がり対角線 (太)"/>
          <p:cNvSpPr>
            <a:spLocks noChangeArrowheads="1"/>
          </p:cNvSpPr>
          <p:nvPr/>
        </p:nvSpPr>
        <p:spPr bwMode="auto">
          <a:xfrm>
            <a:off x="5789240" y="3227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2" name="Rectangle 237"/>
          <p:cNvSpPr>
            <a:spLocks noChangeArrowheads="1"/>
          </p:cNvSpPr>
          <p:nvPr/>
        </p:nvSpPr>
        <p:spPr bwMode="auto">
          <a:xfrm>
            <a:off x="6017840" y="32274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3" name="Rectangle 238"/>
          <p:cNvSpPr>
            <a:spLocks noChangeArrowheads="1"/>
          </p:cNvSpPr>
          <p:nvPr/>
        </p:nvSpPr>
        <p:spPr bwMode="auto">
          <a:xfrm>
            <a:off x="57892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4" name="Rectangle 239"/>
          <p:cNvSpPr>
            <a:spLocks noChangeArrowheads="1"/>
          </p:cNvSpPr>
          <p:nvPr/>
        </p:nvSpPr>
        <p:spPr bwMode="auto">
          <a:xfrm>
            <a:off x="60178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5" name="Rectangle 240"/>
          <p:cNvSpPr>
            <a:spLocks noChangeArrowheads="1"/>
          </p:cNvSpPr>
          <p:nvPr/>
        </p:nvSpPr>
        <p:spPr bwMode="auto">
          <a:xfrm>
            <a:off x="57892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6" name="Rectangle 241"/>
          <p:cNvSpPr>
            <a:spLocks noChangeArrowheads="1"/>
          </p:cNvSpPr>
          <p:nvPr/>
        </p:nvSpPr>
        <p:spPr bwMode="auto">
          <a:xfrm>
            <a:off x="60178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7" name="Rectangle 242"/>
          <p:cNvSpPr>
            <a:spLocks noChangeArrowheads="1"/>
          </p:cNvSpPr>
          <p:nvPr/>
        </p:nvSpPr>
        <p:spPr bwMode="auto">
          <a:xfrm>
            <a:off x="57892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8" name="Rectangle 243"/>
          <p:cNvSpPr>
            <a:spLocks noChangeArrowheads="1"/>
          </p:cNvSpPr>
          <p:nvPr/>
        </p:nvSpPr>
        <p:spPr bwMode="auto">
          <a:xfrm>
            <a:off x="60178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09" name="Rectangle 244"/>
          <p:cNvSpPr>
            <a:spLocks noChangeArrowheads="1"/>
          </p:cNvSpPr>
          <p:nvPr/>
        </p:nvSpPr>
        <p:spPr bwMode="auto">
          <a:xfrm>
            <a:off x="57892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0" name="Rectangle 245"/>
          <p:cNvSpPr>
            <a:spLocks noChangeArrowheads="1"/>
          </p:cNvSpPr>
          <p:nvPr/>
        </p:nvSpPr>
        <p:spPr bwMode="auto">
          <a:xfrm>
            <a:off x="60178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1" name="Rectangle 246"/>
          <p:cNvSpPr>
            <a:spLocks noChangeArrowheads="1"/>
          </p:cNvSpPr>
          <p:nvPr/>
        </p:nvSpPr>
        <p:spPr bwMode="auto">
          <a:xfrm>
            <a:off x="57892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2" name="Rectangle 247"/>
          <p:cNvSpPr>
            <a:spLocks noChangeArrowheads="1"/>
          </p:cNvSpPr>
          <p:nvPr/>
        </p:nvSpPr>
        <p:spPr bwMode="auto">
          <a:xfrm>
            <a:off x="60178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3" name="Rectangle 248"/>
          <p:cNvSpPr>
            <a:spLocks noChangeArrowheads="1"/>
          </p:cNvSpPr>
          <p:nvPr/>
        </p:nvSpPr>
        <p:spPr bwMode="auto">
          <a:xfrm>
            <a:off x="57892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4" name="Rectangle 249"/>
          <p:cNvSpPr>
            <a:spLocks noChangeArrowheads="1"/>
          </p:cNvSpPr>
          <p:nvPr/>
        </p:nvSpPr>
        <p:spPr bwMode="auto">
          <a:xfrm>
            <a:off x="60178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5" name="Rectangle 250"/>
          <p:cNvSpPr>
            <a:spLocks noChangeArrowheads="1"/>
          </p:cNvSpPr>
          <p:nvPr/>
        </p:nvSpPr>
        <p:spPr bwMode="auto">
          <a:xfrm>
            <a:off x="57892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6" name="Rectangle 251"/>
          <p:cNvSpPr>
            <a:spLocks noChangeArrowheads="1"/>
          </p:cNvSpPr>
          <p:nvPr/>
        </p:nvSpPr>
        <p:spPr bwMode="auto">
          <a:xfrm>
            <a:off x="60178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7" name="Rectangle 252"/>
          <p:cNvSpPr>
            <a:spLocks noChangeArrowheads="1"/>
          </p:cNvSpPr>
          <p:nvPr/>
        </p:nvSpPr>
        <p:spPr bwMode="auto">
          <a:xfrm>
            <a:off x="57892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8" name="Rectangle 253"/>
          <p:cNvSpPr>
            <a:spLocks noChangeArrowheads="1"/>
          </p:cNvSpPr>
          <p:nvPr/>
        </p:nvSpPr>
        <p:spPr bwMode="auto">
          <a:xfrm>
            <a:off x="6017840" y="1398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19" name="Rectangle 254" descr="右上がり対角線 (太)"/>
          <p:cNvSpPr>
            <a:spLocks noChangeArrowheads="1"/>
          </p:cNvSpPr>
          <p:nvPr/>
        </p:nvSpPr>
        <p:spPr bwMode="auto">
          <a:xfrm>
            <a:off x="62464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0" name="Rectangle 255" descr="右上がり対角線 (太)"/>
          <p:cNvSpPr>
            <a:spLocks noChangeArrowheads="1"/>
          </p:cNvSpPr>
          <p:nvPr/>
        </p:nvSpPr>
        <p:spPr bwMode="auto">
          <a:xfrm>
            <a:off x="62464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1" name="Rectangle 256"/>
          <p:cNvSpPr>
            <a:spLocks noChangeArrowheads="1"/>
          </p:cNvSpPr>
          <p:nvPr/>
        </p:nvSpPr>
        <p:spPr bwMode="auto">
          <a:xfrm>
            <a:off x="62464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2" name="Rectangle 257"/>
          <p:cNvSpPr>
            <a:spLocks noChangeArrowheads="1"/>
          </p:cNvSpPr>
          <p:nvPr/>
        </p:nvSpPr>
        <p:spPr bwMode="auto">
          <a:xfrm>
            <a:off x="64750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3" name="Rectangle 258"/>
          <p:cNvSpPr>
            <a:spLocks noChangeArrowheads="1"/>
          </p:cNvSpPr>
          <p:nvPr/>
        </p:nvSpPr>
        <p:spPr bwMode="auto">
          <a:xfrm>
            <a:off x="62464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4" name="Rectangle 259"/>
          <p:cNvSpPr>
            <a:spLocks noChangeArrowheads="1"/>
          </p:cNvSpPr>
          <p:nvPr/>
        </p:nvSpPr>
        <p:spPr bwMode="auto">
          <a:xfrm>
            <a:off x="64750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5" name="Rectangle 260"/>
          <p:cNvSpPr>
            <a:spLocks noChangeArrowheads="1"/>
          </p:cNvSpPr>
          <p:nvPr/>
        </p:nvSpPr>
        <p:spPr bwMode="auto">
          <a:xfrm>
            <a:off x="62464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6" name="Rectangle 261"/>
          <p:cNvSpPr>
            <a:spLocks noChangeArrowheads="1"/>
          </p:cNvSpPr>
          <p:nvPr/>
        </p:nvSpPr>
        <p:spPr bwMode="auto">
          <a:xfrm>
            <a:off x="64750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7" name="Rectangle 262"/>
          <p:cNvSpPr>
            <a:spLocks noChangeArrowheads="1"/>
          </p:cNvSpPr>
          <p:nvPr/>
        </p:nvSpPr>
        <p:spPr bwMode="auto">
          <a:xfrm>
            <a:off x="62464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8" name="Rectangle 263"/>
          <p:cNvSpPr>
            <a:spLocks noChangeArrowheads="1"/>
          </p:cNvSpPr>
          <p:nvPr/>
        </p:nvSpPr>
        <p:spPr bwMode="auto">
          <a:xfrm>
            <a:off x="64750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29" name="Rectangle 264"/>
          <p:cNvSpPr>
            <a:spLocks noChangeArrowheads="1"/>
          </p:cNvSpPr>
          <p:nvPr/>
        </p:nvSpPr>
        <p:spPr bwMode="auto">
          <a:xfrm>
            <a:off x="62464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0" name="Rectangle 265"/>
          <p:cNvSpPr>
            <a:spLocks noChangeArrowheads="1"/>
          </p:cNvSpPr>
          <p:nvPr/>
        </p:nvSpPr>
        <p:spPr bwMode="auto">
          <a:xfrm>
            <a:off x="64750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1" name="Rectangle 266"/>
          <p:cNvSpPr>
            <a:spLocks noChangeArrowheads="1"/>
          </p:cNvSpPr>
          <p:nvPr/>
        </p:nvSpPr>
        <p:spPr bwMode="auto">
          <a:xfrm>
            <a:off x="62464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2" name="Rectangle 267"/>
          <p:cNvSpPr>
            <a:spLocks noChangeArrowheads="1"/>
          </p:cNvSpPr>
          <p:nvPr/>
        </p:nvSpPr>
        <p:spPr bwMode="auto">
          <a:xfrm>
            <a:off x="6475040" y="139861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3" name="Rectangle 268"/>
          <p:cNvSpPr>
            <a:spLocks noChangeArrowheads="1"/>
          </p:cNvSpPr>
          <p:nvPr/>
        </p:nvSpPr>
        <p:spPr bwMode="auto">
          <a:xfrm>
            <a:off x="67036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4" name="Rectangle 269"/>
          <p:cNvSpPr>
            <a:spLocks noChangeArrowheads="1"/>
          </p:cNvSpPr>
          <p:nvPr/>
        </p:nvSpPr>
        <p:spPr bwMode="auto">
          <a:xfrm>
            <a:off x="69322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5" name="Rectangle 270"/>
          <p:cNvSpPr>
            <a:spLocks noChangeArrowheads="1"/>
          </p:cNvSpPr>
          <p:nvPr/>
        </p:nvSpPr>
        <p:spPr bwMode="auto">
          <a:xfrm>
            <a:off x="67036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6" name="Rectangle 271"/>
          <p:cNvSpPr>
            <a:spLocks noChangeArrowheads="1"/>
          </p:cNvSpPr>
          <p:nvPr/>
        </p:nvSpPr>
        <p:spPr bwMode="auto">
          <a:xfrm>
            <a:off x="69322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7" name="Rectangle 272"/>
          <p:cNvSpPr>
            <a:spLocks noChangeArrowheads="1"/>
          </p:cNvSpPr>
          <p:nvPr/>
        </p:nvSpPr>
        <p:spPr bwMode="auto">
          <a:xfrm>
            <a:off x="67036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8" name="Rectangle 273"/>
          <p:cNvSpPr>
            <a:spLocks noChangeArrowheads="1"/>
          </p:cNvSpPr>
          <p:nvPr/>
        </p:nvSpPr>
        <p:spPr bwMode="auto">
          <a:xfrm>
            <a:off x="69322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39" name="Rectangle 274"/>
          <p:cNvSpPr>
            <a:spLocks noChangeArrowheads="1"/>
          </p:cNvSpPr>
          <p:nvPr/>
        </p:nvSpPr>
        <p:spPr bwMode="auto">
          <a:xfrm>
            <a:off x="67036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0" name="Rectangle 275"/>
          <p:cNvSpPr>
            <a:spLocks noChangeArrowheads="1"/>
          </p:cNvSpPr>
          <p:nvPr/>
        </p:nvSpPr>
        <p:spPr bwMode="auto">
          <a:xfrm>
            <a:off x="69322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1" name="Rectangle 276"/>
          <p:cNvSpPr>
            <a:spLocks noChangeArrowheads="1"/>
          </p:cNvSpPr>
          <p:nvPr/>
        </p:nvSpPr>
        <p:spPr bwMode="auto">
          <a:xfrm>
            <a:off x="6703640" y="16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2" name="Rectangle 277"/>
          <p:cNvSpPr>
            <a:spLocks noChangeArrowheads="1"/>
          </p:cNvSpPr>
          <p:nvPr/>
        </p:nvSpPr>
        <p:spPr bwMode="auto">
          <a:xfrm>
            <a:off x="69322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3" name="Rectangle 278"/>
          <p:cNvSpPr>
            <a:spLocks noChangeArrowheads="1"/>
          </p:cNvSpPr>
          <p:nvPr/>
        </p:nvSpPr>
        <p:spPr bwMode="auto">
          <a:xfrm>
            <a:off x="67036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4" name="Rectangle 279"/>
          <p:cNvSpPr>
            <a:spLocks noChangeArrowheads="1"/>
          </p:cNvSpPr>
          <p:nvPr/>
        </p:nvSpPr>
        <p:spPr bwMode="auto">
          <a:xfrm>
            <a:off x="69322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5" name="Rectangle 280" descr="右上がり対角線 (太)"/>
          <p:cNvSpPr>
            <a:spLocks noChangeArrowheads="1"/>
          </p:cNvSpPr>
          <p:nvPr/>
        </p:nvSpPr>
        <p:spPr bwMode="auto">
          <a:xfrm>
            <a:off x="7160840" y="2541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6" name="Rectangle 281" descr="右上がり対角線 (太)"/>
          <p:cNvSpPr>
            <a:spLocks noChangeArrowheads="1"/>
          </p:cNvSpPr>
          <p:nvPr/>
        </p:nvSpPr>
        <p:spPr bwMode="auto">
          <a:xfrm>
            <a:off x="71608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7" name="Rectangle 282"/>
          <p:cNvSpPr>
            <a:spLocks noChangeArrowheads="1"/>
          </p:cNvSpPr>
          <p:nvPr/>
        </p:nvSpPr>
        <p:spPr bwMode="auto">
          <a:xfrm>
            <a:off x="7389440" y="2313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8" name="Rectangle 283"/>
          <p:cNvSpPr>
            <a:spLocks noChangeArrowheads="1"/>
          </p:cNvSpPr>
          <p:nvPr/>
        </p:nvSpPr>
        <p:spPr bwMode="auto">
          <a:xfrm>
            <a:off x="71608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49" name="Rectangle 284"/>
          <p:cNvSpPr>
            <a:spLocks noChangeArrowheads="1"/>
          </p:cNvSpPr>
          <p:nvPr/>
        </p:nvSpPr>
        <p:spPr bwMode="auto">
          <a:xfrm>
            <a:off x="73894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0" name="Rectangle 285"/>
          <p:cNvSpPr>
            <a:spLocks noChangeArrowheads="1"/>
          </p:cNvSpPr>
          <p:nvPr/>
        </p:nvSpPr>
        <p:spPr bwMode="auto">
          <a:xfrm>
            <a:off x="71608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1" name="Rectangle 286"/>
          <p:cNvSpPr>
            <a:spLocks noChangeArrowheads="1"/>
          </p:cNvSpPr>
          <p:nvPr/>
        </p:nvSpPr>
        <p:spPr bwMode="auto">
          <a:xfrm>
            <a:off x="73894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2" name="Rectangle 287"/>
          <p:cNvSpPr>
            <a:spLocks noChangeArrowheads="1"/>
          </p:cNvSpPr>
          <p:nvPr/>
        </p:nvSpPr>
        <p:spPr bwMode="auto">
          <a:xfrm>
            <a:off x="71608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3" name="Rectangle 288"/>
          <p:cNvSpPr>
            <a:spLocks noChangeArrowheads="1"/>
          </p:cNvSpPr>
          <p:nvPr/>
        </p:nvSpPr>
        <p:spPr bwMode="auto">
          <a:xfrm>
            <a:off x="73894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4" name="Rectangle 289"/>
          <p:cNvSpPr>
            <a:spLocks noChangeArrowheads="1"/>
          </p:cNvSpPr>
          <p:nvPr/>
        </p:nvSpPr>
        <p:spPr bwMode="auto">
          <a:xfrm>
            <a:off x="71608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5" name="Rectangle 290"/>
          <p:cNvSpPr>
            <a:spLocks noChangeArrowheads="1"/>
          </p:cNvSpPr>
          <p:nvPr/>
        </p:nvSpPr>
        <p:spPr bwMode="auto">
          <a:xfrm>
            <a:off x="73894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6" name="Rectangle 291"/>
          <p:cNvSpPr>
            <a:spLocks noChangeArrowheads="1"/>
          </p:cNvSpPr>
          <p:nvPr/>
        </p:nvSpPr>
        <p:spPr bwMode="auto">
          <a:xfrm>
            <a:off x="7618040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7" name="Rectangle 292"/>
          <p:cNvSpPr>
            <a:spLocks noChangeArrowheads="1"/>
          </p:cNvSpPr>
          <p:nvPr/>
        </p:nvSpPr>
        <p:spPr bwMode="auto">
          <a:xfrm>
            <a:off x="7618040" y="1627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8" name="Rectangle 293"/>
          <p:cNvSpPr>
            <a:spLocks noChangeArrowheads="1"/>
          </p:cNvSpPr>
          <p:nvPr/>
        </p:nvSpPr>
        <p:spPr bwMode="auto">
          <a:xfrm>
            <a:off x="7618040" y="13986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59" name="Rectangle 294" descr="右上がり対角線 (太)"/>
          <p:cNvSpPr>
            <a:spLocks noChangeArrowheads="1"/>
          </p:cNvSpPr>
          <p:nvPr/>
        </p:nvSpPr>
        <p:spPr bwMode="auto">
          <a:xfrm>
            <a:off x="3731840" y="4599012"/>
            <a:ext cx="228600" cy="228600"/>
          </a:xfrm>
          <a:prstGeom prst="rect">
            <a:avLst/>
          </a:prstGeom>
          <a:pattFill prst="wdUp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60" name="Line 295"/>
          <p:cNvSpPr>
            <a:spLocks noChangeShapeType="1"/>
          </p:cNvSpPr>
          <p:nvPr/>
        </p:nvSpPr>
        <p:spPr bwMode="auto">
          <a:xfrm>
            <a:off x="1903040" y="2617812"/>
            <a:ext cx="11113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1" name="Line 296"/>
          <p:cNvSpPr>
            <a:spLocks noChangeShapeType="1"/>
          </p:cNvSpPr>
          <p:nvPr/>
        </p:nvSpPr>
        <p:spPr bwMode="auto">
          <a:xfrm>
            <a:off x="2131640" y="2617812"/>
            <a:ext cx="0" cy="2449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2" name="Line 297"/>
          <p:cNvSpPr>
            <a:spLocks noChangeShapeType="1"/>
          </p:cNvSpPr>
          <p:nvPr/>
        </p:nvSpPr>
        <p:spPr bwMode="auto">
          <a:xfrm>
            <a:off x="1064840" y="4141812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3" name="Line 298"/>
          <p:cNvSpPr>
            <a:spLocks noChangeShapeType="1"/>
          </p:cNvSpPr>
          <p:nvPr/>
        </p:nvSpPr>
        <p:spPr bwMode="auto">
          <a:xfrm>
            <a:off x="1064840" y="4370412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4" name="Line 299"/>
          <p:cNvSpPr>
            <a:spLocks noChangeShapeType="1"/>
          </p:cNvSpPr>
          <p:nvPr/>
        </p:nvSpPr>
        <p:spPr bwMode="auto">
          <a:xfrm>
            <a:off x="760040" y="4522812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5" name="Line 300"/>
          <p:cNvSpPr>
            <a:spLocks noChangeShapeType="1"/>
          </p:cNvSpPr>
          <p:nvPr/>
        </p:nvSpPr>
        <p:spPr bwMode="auto">
          <a:xfrm>
            <a:off x="531440" y="5437212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6" name="Line 301"/>
          <p:cNvSpPr>
            <a:spLocks noChangeShapeType="1"/>
          </p:cNvSpPr>
          <p:nvPr/>
        </p:nvSpPr>
        <p:spPr bwMode="auto">
          <a:xfrm>
            <a:off x="226640" y="5513412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7" name="Line 302"/>
          <p:cNvSpPr>
            <a:spLocks noChangeShapeType="1"/>
          </p:cNvSpPr>
          <p:nvPr/>
        </p:nvSpPr>
        <p:spPr bwMode="auto">
          <a:xfrm>
            <a:off x="226640" y="5742012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8" name="Line 303"/>
          <p:cNvSpPr>
            <a:spLocks noChangeShapeType="1"/>
          </p:cNvSpPr>
          <p:nvPr/>
        </p:nvSpPr>
        <p:spPr bwMode="auto">
          <a:xfrm flipH="1">
            <a:off x="4646240" y="1282725"/>
            <a:ext cx="0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69" name="Line 304"/>
          <p:cNvSpPr>
            <a:spLocks noChangeShapeType="1"/>
          </p:cNvSpPr>
          <p:nvPr/>
        </p:nvSpPr>
        <p:spPr bwMode="auto">
          <a:xfrm flipH="1">
            <a:off x="4860553" y="1282725"/>
            <a:ext cx="14287" cy="204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70" name="Line 305"/>
          <p:cNvSpPr>
            <a:spLocks noChangeShapeType="1"/>
          </p:cNvSpPr>
          <p:nvPr/>
        </p:nvSpPr>
        <p:spPr bwMode="auto">
          <a:xfrm>
            <a:off x="6475040" y="1225575"/>
            <a:ext cx="11113" cy="156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71" name="Text Box 306"/>
          <p:cNvSpPr txBox="1">
            <a:spLocks noChangeArrowheads="1"/>
          </p:cNvSpPr>
          <p:nvPr/>
        </p:nvSpPr>
        <p:spPr bwMode="auto">
          <a:xfrm>
            <a:off x="-230560" y="5665812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H</a:t>
            </a:r>
          </a:p>
        </p:txBody>
      </p:sp>
      <p:sp>
        <p:nvSpPr>
          <p:cNvPr id="11572" name="Text Box 307"/>
          <p:cNvSpPr txBox="1">
            <a:spLocks noChangeArrowheads="1"/>
          </p:cNvSpPr>
          <p:nvPr/>
        </p:nvSpPr>
        <p:spPr bwMode="auto">
          <a:xfrm>
            <a:off x="-78160" y="5437212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He</a:t>
            </a:r>
          </a:p>
        </p:txBody>
      </p:sp>
      <p:sp>
        <p:nvSpPr>
          <p:cNvPr id="11573" name="Text Box 308"/>
          <p:cNvSpPr txBox="1">
            <a:spLocks noChangeArrowheads="1"/>
          </p:cNvSpPr>
          <p:nvPr/>
        </p:nvSpPr>
        <p:spPr bwMode="auto">
          <a:xfrm>
            <a:off x="455240" y="5208612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</a:t>
            </a:r>
          </a:p>
        </p:txBody>
      </p:sp>
      <p:sp>
        <p:nvSpPr>
          <p:cNvPr id="11574" name="Text Box 309"/>
          <p:cNvSpPr txBox="1">
            <a:spLocks noChangeArrowheads="1"/>
          </p:cNvSpPr>
          <p:nvPr/>
        </p:nvSpPr>
        <p:spPr bwMode="auto">
          <a:xfrm>
            <a:off x="379040" y="4980012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Be</a:t>
            </a:r>
          </a:p>
        </p:txBody>
      </p:sp>
      <p:sp>
        <p:nvSpPr>
          <p:cNvPr id="11575" name="Text Box 310"/>
          <p:cNvSpPr txBox="1">
            <a:spLocks noChangeArrowheads="1"/>
          </p:cNvSpPr>
          <p:nvPr/>
        </p:nvSpPr>
        <p:spPr bwMode="auto">
          <a:xfrm>
            <a:off x="455240" y="475141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</a:p>
        </p:txBody>
      </p:sp>
      <p:sp>
        <p:nvSpPr>
          <p:cNvPr id="11576" name="Text Box 311"/>
          <p:cNvSpPr txBox="1">
            <a:spLocks noChangeArrowheads="1"/>
          </p:cNvSpPr>
          <p:nvPr/>
        </p:nvSpPr>
        <p:spPr bwMode="auto">
          <a:xfrm>
            <a:off x="455240" y="4522812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</a:t>
            </a:r>
          </a:p>
        </p:txBody>
      </p:sp>
      <p:sp>
        <p:nvSpPr>
          <p:cNvPr id="11577" name="Text Box 312"/>
          <p:cNvSpPr txBox="1">
            <a:spLocks noChangeArrowheads="1"/>
          </p:cNvSpPr>
          <p:nvPr/>
        </p:nvSpPr>
        <p:spPr bwMode="auto">
          <a:xfrm>
            <a:off x="912440" y="4294212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</a:t>
            </a:r>
          </a:p>
        </p:txBody>
      </p:sp>
      <p:sp>
        <p:nvSpPr>
          <p:cNvPr id="11578" name="Text Box 313"/>
          <p:cNvSpPr txBox="1">
            <a:spLocks noChangeArrowheads="1"/>
          </p:cNvSpPr>
          <p:nvPr/>
        </p:nvSpPr>
        <p:spPr bwMode="auto">
          <a:xfrm>
            <a:off x="912440" y="4065612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O</a:t>
            </a:r>
          </a:p>
        </p:txBody>
      </p:sp>
      <p:sp>
        <p:nvSpPr>
          <p:cNvPr id="11579" name="Text Box 314"/>
          <p:cNvSpPr txBox="1">
            <a:spLocks noChangeArrowheads="1"/>
          </p:cNvSpPr>
          <p:nvPr/>
        </p:nvSpPr>
        <p:spPr bwMode="auto">
          <a:xfrm>
            <a:off x="1598240" y="3837012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F</a:t>
            </a:r>
          </a:p>
        </p:txBody>
      </p:sp>
      <p:sp>
        <p:nvSpPr>
          <p:cNvPr id="11580" name="Text Box 315"/>
          <p:cNvSpPr txBox="1">
            <a:spLocks noChangeArrowheads="1"/>
          </p:cNvSpPr>
          <p:nvPr/>
        </p:nvSpPr>
        <p:spPr bwMode="auto">
          <a:xfrm>
            <a:off x="1217240" y="3608412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Ne</a:t>
            </a:r>
          </a:p>
        </p:txBody>
      </p:sp>
      <p:sp>
        <p:nvSpPr>
          <p:cNvPr id="11581" name="Text Box 316"/>
          <p:cNvSpPr txBox="1">
            <a:spLocks noChangeArrowheads="1"/>
          </p:cNvSpPr>
          <p:nvPr/>
        </p:nvSpPr>
        <p:spPr bwMode="auto">
          <a:xfrm>
            <a:off x="1445840" y="3379812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Na</a:t>
            </a:r>
          </a:p>
        </p:txBody>
      </p:sp>
      <p:sp>
        <p:nvSpPr>
          <p:cNvPr id="11582" name="Text Box 317"/>
          <p:cNvSpPr txBox="1">
            <a:spLocks noChangeArrowheads="1"/>
          </p:cNvSpPr>
          <p:nvPr/>
        </p:nvSpPr>
        <p:spPr bwMode="auto">
          <a:xfrm>
            <a:off x="1445840" y="3151212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Mg</a:t>
            </a:r>
          </a:p>
        </p:txBody>
      </p:sp>
      <p:sp>
        <p:nvSpPr>
          <p:cNvPr id="11583" name="Text Box 318"/>
          <p:cNvSpPr txBox="1">
            <a:spLocks noChangeArrowheads="1"/>
          </p:cNvSpPr>
          <p:nvPr/>
        </p:nvSpPr>
        <p:spPr bwMode="auto">
          <a:xfrm>
            <a:off x="1577251" y="2924551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Al</a:t>
            </a:r>
          </a:p>
        </p:txBody>
      </p:sp>
      <p:sp>
        <p:nvSpPr>
          <p:cNvPr id="11584" name="Text Box 319"/>
          <p:cNvSpPr txBox="1">
            <a:spLocks noChangeArrowheads="1"/>
          </p:cNvSpPr>
          <p:nvPr/>
        </p:nvSpPr>
        <p:spPr bwMode="auto">
          <a:xfrm>
            <a:off x="1577251" y="2695951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Si</a:t>
            </a:r>
          </a:p>
        </p:txBody>
      </p:sp>
      <p:sp>
        <p:nvSpPr>
          <p:cNvPr id="11585" name="Text Box 320"/>
          <p:cNvSpPr txBox="1">
            <a:spLocks noChangeArrowheads="1"/>
          </p:cNvSpPr>
          <p:nvPr/>
        </p:nvSpPr>
        <p:spPr bwMode="auto">
          <a:xfrm>
            <a:off x="2284040" y="246541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</a:t>
            </a:r>
          </a:p>
        </p:txBody>
      </p:sp>
      <p:sp>
        <p:nvSpPr>
          <p:cNvPr id="11586" name="Text Box 321"/>
          <p:cNvSpPr txBox="1">
            <a:spLocks noChangeArrowheads="1"/>
          </p:cNvSpPr>
          <p:nvPr/>
        </p:nvSpPr>
        <p:spPr bwMode="auto">
          <a:xfrm>
            <a:off x="2284040" y="223681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</a:t>
            </a:r>
          </a:p>
        </p:txBody>
      </p:sp>
      <p:sp>
        <p:nvSpPr>
          <p:cNvPr id="11587" name="Text Box 322"/>
          <p:cNvSpPr txBox="1">
            <a:spLocks noChangeArrowheads="1"/>
          </p:cNvSpPr>
          <p:nvPr/>
        </p:nvSpPr>
        <p:spPr bwMode="auto">
          <a:xfrm>
            <a:off x="2969840" y="2008212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Cl</a:t>
            </a:r>
          </a:p>
        </p:txBody>
      </p:sp>
      <p:sp>
        <p:nvSpPr>
          <p:cNvPr id="11588" name="Text Box 323"/>
          <p:cNvSpPr txBox="1">
            <a:spLocks noChangeArrowheads="1"/>
          </p:cNvSpPr>
          <p:nvPr/>
        </p:nvSpPr>
        <p:spPr bwMode="auto">
          <a:xfrm>
            <a:off x="2665040" y="1779612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Ar</a:t>
            </a:r>
          </a:p>
        </p:txBody>
      </p:sp>
      <p:sp>
        <p:nvSpPr>
          <p:cNvPr id="11589" name="Text Box 324"/>
          <p:cNvSpPr txBox="1">
            <a:spLocks noChangeArrowheads="1"/>
          </p:cNvSpPr>
          <p:nvPr/>
        </p:nvSpPr>
        <p:spPr bwMode="auto">
          <a:xfrm>
            <a:off x="3350840" y="155101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K</a:t>
            </a:r>
          </a:p>
        </p:txBody>
      </p:sp>
      <p:sp>
        <p:nvSpPr>
          <p:cNvPr id="11591" name="Rectangle 327" descr="ざらざら"/>
          <p:cNvSpPr>
            <a:spLocks noChangeArrowheads="1"/>
          </p:cNvSpPr>
          <p:nvPr/>
        </p:nvSpPr>
        <p:spPr bwMode="auto">
          <a:xfrm>
            <a:off x="5103440" y="3913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2" name="Line 328"/>
          <p:cNvSpPr>
            <a:spLocks noChangeShapeType="1"/>
          </p:cNvSpPr>
          <p:nvPr/>
        </p:nvSpPr>
        <p:spPr bwMode="auto">
          <a:xfrm>
            <a:off x="3960440" y="414181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93" name="Line 329"/>
          <p:cNvSpPr>
            <a:spLocks noChangeShapeType="1"/>
          </p:cNvSpPr>
          <p:nvPr/>
        </p:nvSpPr>
        <p:spPr bwMode="auto">
          <a:xfrm>
            <a:off x="3736603" y="4151337"/>
            <a:ext cx="0" cy="885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94" name="Rectangle 334" descr="右上がり対角線 (太)"/>
          <p:cNvSpPr>
            <a:spLocks noChangeArrowheads="1"/>
          </p:cNvSpPr>
          <p:nvPr/>
        </p:nvSpPr>
        <p:spPr bwMode="auto">
          <a:xfrm>
            <a:off x="5560640" y="368937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5" name="Rectangle 335" descr="右上がり対角線 (太)"/>
          <p:cNvSpPr>
            <a:spLocks noChangeArrowheads="1"/>
          </p:cNvSpPr>
          <p:nvPr/>
        </p:nvSpPr>
        <p:spPr bwMode="auto">
          <a:xfrm>
            <a:off x="6017840" y="34560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6" name="Rectangle 336" descr="右上がり対角線 (太)"/>
          <p:cNvSpPr>
            <a:spLocks noChangeArrowheads="1"/>
          </p:cNvSpPr>
          <p:nvPr/>
        </p:nvSpPr>
        <p:spPr bwMode="auto">
          <a:xfrm>
            <a:off x="6703640" y="27702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4673" name="Text Box 408"/>
          <p:cNvSpPr txBox="1">
            <a:spLocks noChangeArrowheads="1"/>
          </p:cNvSpPr>
          <p:nvPr/>
        </p:nvSpPr>
        <p:spPr bwMode="auto">
          <a:xfrm>
            <a:off x="445007" y="345221"/>
            <a:ext cx="829419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3600" u="sng" dirty="0">
                <a:latin typeface="+mj-lt"/>
              </a:rPr>
              <a:t>Experiments of Super-heavy B &amp; O isotopes</a:t>
            </a:r>
          </a:p>
        </p:txBody>
      </p:sp>
      <p:sp>
        <p:nvSpPr>
          <p:cNvPr id="11598" name="Rectangle 409" descr="右上がり対角線 (太)"/>
          <p:cNvSpPr>
            <a:spLocks noChangeArrowheads="1"/>
          </p:cNvSpPr>
          <p:nvPr/>
        </p:nvSpPr>
        <p:spPr bwMode="auto">
          <a:xfrm>
            <a:off x="6703640" y="2998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599" name="Rectangle 410"/>
          <p:cNvSpPr>
            <a:spLocks noChangeArrowheads="1"/>
          </p:cNvSpPr>
          <p:nvPr/>
        </p:nvSpPr>
        <p:spPr bwMode="auto">
          <a:xfrm>
            <a:off x="6932240" y="29988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0" name="Rectangle 411"/>
          <p:cNvSpPr>
            <a:spLocks noChangeArrowheads="1"/>
          </p:cNvSpPr>
          <p:nvPr/>
        </p:nvSpPr>
        <p:spPr bwMode="auto">
          <a:xfrm>
            <a:off x="6933828" y="277021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1" name="Rectangle 412"/>
          <p:cNvSpPr>
            <a:spLocks noChangeArrowheads="1"/>
          </p:cNvSpPr>
          <p:nvPr/>
        </p:nvSpPr>
        <p:spPr bwMode="auto">
          <a:xfrm>
            <a:off x="7848228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2" name="Rectangle 413"/>
          <p:cNvSpPr>
            <a:spLocks noChangeArrowheads="1"/>
          </p:cNvSpPr>
          <p:nvPr/>
        </p:nvSpPr>
        <p:spPr bwMode="auto">
          <a:xfrm>
            <a:off x="7849815" y="1403375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3" name="Rectangle 414"/>
          <p:cNvSpPr>
            <a:spLocks noChangeArrowheads="1"/>
          </p:cNvSpPr>
          <p:nvPr/>
        </p:nvSpPr>
        <p:spPr bwMode="auto">
          <a:xfrm>
            <a:off x="8076828" y="1401787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4" name="Rectangle 415"/>
          <p:cNvSpPr>
            <a:spLocks noChangeArrowheads="1"/>
          </p:cNvSpPr>
          <p:nvPr/>
        </p:nvSpPr>
        <p:spPr bwMode="auto">
          <a:xfrm>
            <a:off x="8303840" y="14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5" name="Line 418"/>
          <p:cNvSpPr>
            <a:spLocks noChangeShapeType="1"/>
          </p:cNvSpPr>
          <p:nvPr/>
        </p:nvSpPr>
        <p:spPr bwMode="auto">
          <a:xfrm>
            <a:off x="6703640" y="1225575"/>
            <a:ext cx="0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06" name="Rectangle 421"/>
          <p:cNvSpPr>
            <a:spLocks noChangeArrowheads="1"/>
          </p:cNvSpPr>
          <p:nvPr/>
        </p:nvSpPr>
        <p:spPr bwMode="auto">
          <a:xfrm>
            <a:off x="6851101" y="5639416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7" name="Text Box 422"/>
          <p:cNvSpPr txBox="1">
            <a:spLocks noChangeArrowheads="1"/>
          </p:cNvSpPr>
          <p:nvPr/>
        </p:nvSpPr>
        <p:spPr bwMode="auto">
          <a:xfrm>
            <a:off x="7159430" y="5559560"/>
            <a:ext cx="182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2n halo known</a:t>
            </a:r>
            <a:endParaRPr lang="en-US" altLang="ja-JP" sz="1800" dirty="0"/>
          </a:p>
        </p:txBody>
      </p:sp>
      <p:sp>
        <p:nvSpPr>
          <p:cNvPr id="11608" name="Rectangle 423" descr="ざらざら"/>
          <p:cNvSpPr>
            <a:spLocks noChangeArrowheads="1"/>
          </p:cNvSpPr>
          <p:nvPr/>
        </p:nvSpPr>
        <p:spPr bwMode="auto">
          <a:xfrm>
            <a:off x="6857451" y="5897587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09" name="Text Box 424"/>
          <p:cNvSpPr txBox="1">
            <a:spLocks noChangeArrowheads="1"/>
          </p:cNvSpPr>
          <p:nvPr/>
        </p:nvSpPr>
        <p:spPr bwMode="auto">
          <a:xfrm>
            <a:off x="7147964" y="5815037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4n halo/skin</a:t>
            </a:r>
            <a:endParaRPr lang="en-US" altLang="ja-JP" sz="1800"/>
          </a:p>
        </p:txBody>
      </p:sp>
      <p:sp>
        <p:nvSpPr>
          <p:cNvPr id="11610" name="Rectangle 425"/>
          <p:cNvSpPr>
            <a:spLocks noChangeArrowheads="1"/>
          </p:cNvSpPr>
          <p:nvPr/>
        </p:nvSpPr>
        <p:spPr bwMode="auto">
          <a:xfrm>
            <a:off x="6840468" y="535935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11" name="Text Box 426"/>
          <p:cNvSpPr txBox="1">
            <a:spLocks noChangeArrowheads="1"/>
          </p:cNvSpPr>
          <p:nvPr/>
        </p:nvSpPr>
        <p:spPr bwMode="auto">
          <a:xfrm>
            <a:off x="7145142" y="5281563"/>
            <a:ext cx="183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1n halo known</a:t>
            </a:r>
            <a:endParaRPr lang="en-US" altLang="ja-JP" sz="1800" dirty="0"/>
          </a:p>
        </p:txBody>
      </p:sp>
      <p:sp>
        <p:nvSpPr>
          <p:cNvPr id="11614" name="Text Box 360"/>
          <p:cNvSpPr txBox="1">
            <a:spLocks noChangeArrowheads="1"/>
          </p:cNvSpPr>
          <p:nvPr/>
        </p:nvSpPr>
        <p:spPr bwMode="auto">
          <a:xfrm>
            <a:off x="5249107" y="4018253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31</a:t>
            </a:r>
            <a:r>
              <a:rPr lang="en-US" altLang="ja-JP" sz="2000" b="1" dirty="0"/>
              <a:t>Ne</a:t>
            </a:r>
            <a:endParaRPr lang="en-US" altLang="ja-JP" sz="1800" dirty="0"/>
          </a:p>
        </p:txBody>
      </p:sp>
      <p:sp>
        <p:nvSpPr>
          <p:cNvPr id="11621" name="Text Box 324"/>
          <p:cNvSpPr txBox="1">
            <a:spLocks noChangeArrowheads="1"/>
          </p:cNvSpPr>
          <p:nvPr/>
        </p:nvSpPr>
        <p:spPr bwMode="auto">
          <a:xfrm>
            <a:off x="3058740" y="1330350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</a:t>
            </a:r>
          </a:p>
        </p:txBody>
      </p:sp>
      <p:sp>
        <p:nvSpPr>
          <p:cNvPr id="11622" name="Rectangle 44"/>
          <p:cNvSpPr>
            <a:spLocks noChangeArrowheads="1"/>
          </p:cNvSpPr>
          <p:nvPr/>
        </p:nvSpPr>
        <p:spPr bwMode="auto">
          <a:xfrm>
            <a:off x="4873253" y="368461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3" name="Rectangle 32"/>
          <p:cNvSpPr>
            <a:spLocks noChangeArrowheads="1"/>
          </p:cNvSpPr>
          <p:nvPr/>
        </p:nvSpPr>
        <p:spPr bwMode="auto">
          <a:xfrm>
            <a:off x="3725490" y="459901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5" name="Rectangle 44"/>
          <p:cNvSpPr>
            <a:spLocks noChangeArrowheads="1"/>
          </p:cNvSpPr>
          <p:nvPr/>
        </p:nvSpPr>
        <p:spPr bwMode="auto">
          <a:xfrm>
            <a:off x="5789240" y="3232175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27" name="Text Box 360"/>
          <p:cNvSpPr txBox="1">
            <a:spLocks noChangeArrowheads="1"/>
          </p:cNvSpPr>
          <p:nvPr/>
        </p:nvSpPr>
        <p:spPr bwMode="auto">
          <a:xfrm>
            <a:off x="5852122" y="3693846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37</a:t>
            </a:r>
            <a:r>
              <a:rPr lang="en-US" altLang="ja-JP" sz="2000" b="1" dirty="0"/>
              <a:t>Mg</a:t>
            </a:r>
            <a:endParaRPr lang="en-US" altLang="ja-JP" sz="1800" dirty="0"/>
          </a:p>
        </p:txBody>
      </p:sp>
      <p:grpSp>
        <p:nvGrpSpPr>
          <p:cNvPr id="11628" name="グループ化 454"/>
          <p:cNvGrpSpPr>
            <a:grpSpLocks/>
          </p:cNvGrpSpPr>
          <p:nvPr/>
        </p:nvGrpSpPr>
        <p:grpSpPr bwMode="auto">
          <a:xfrm>
            <a:off x="5800353" y="3240112"/>
            <a:ext cx="228600" cy="220663"/>
            <a:chOff x="3502025" y="5238750"/>
            <a:chExt cx="228600" cy="221651"/>
          </a:xfrm>
        </p:grpSpPr>
        <p:sp>
          <p:nvSpPr>
            <p:cNvPr id="373" name="正方形/長方形 372"/>
            <p:cNvSpPr/>
            <p:nvPr/>
          </p:nvSpPr>
          <p:spPr>
            <a:xfrm>
              <a:off x="3502025" y="5238750"/>
              <a:ext cx="228600" cy="2216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74" name="直線コネクタ 373"/>
            <p:cNvCxnSpPr/>
            <p:nvPr/>
          </p:nvCxnSpPr>
          <p:spPr>
            <a:xfrm flipV="1">
              <a:off x="3557587" y="5296156"/>
              <a:ext cx="173038" cy="164245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V="1">
              <a:off x="3505200" y="5238750"/>
              <a:ext cx="173037" cy="164245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線コネクタ 375"/>
            <p:cNvCxnSpPr/>
            <p:nvPr/>
          </p:nvCxnSpPr>
          <p:spPr>
            <a:xfrm flipV="1">
              <a:off x="3673475" y="5402995"/>
              <a:ext cx="57150" cy="57406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線コネクタ 376"/>
            <p:cNvCxnSpPr/>
            <p:nvPr/>
          </p:nvCxnSpPr>
          <p:spPr>
            <a:xfrm flipV="1">
              <a:off x="3508375" y="5241939"/>
              <a:ext cx="55562" cy="57406"/>
            </a:xfrm>
            <a:prstGeom prst="line">
              <a:avLst/>
            </a:prstGeom>
            <a:ln w="1905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31" name="Rectangle 68"/>
          <p:cNvSpPr>
            <a:spLocks noChangeArrowheads="1"/>
          </p:cNvSpPr>
          <p:nvPr/>
        </p:nvSpPr>
        <p:spPr bwMode="auto">
          <a:xfrm>
            <a:off x="4189040" y="414181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32" name="Line 356"/>
          <p:cNvSpPr>
            <a:spLocks noChangeShapeType="1"/>
          </p:cNvSpPr>
          <p:nvPr/>
        </p:nvSpPr>
        <p:spPr bwMode="auto">
          <a:xfrm flipH="1" flipV="1">
            <a:off x="4106490" y="4259287"/>
            <a:ext cx="157163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33" name="Line 356"/>
          <p:cNvSpPr>
            <a:spLocks noChangeShapeType="1"/>
          </p:cNvSpPr>
          <p:nvPr/>
        </p:nvSpPr>
        <p:spPr bwMode="auto">
          <a:xfrm flipH="1" flipV="1">
            <a:off x="4316040" y="4252937"/>
            <a:ext cx="157163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34" name="Text Box 357"/>
          <p:cNvSpPr txBox="1">
            <a:spLocks noChangeArrowheads="1"/>
          </p:cNvSpPr>
          <p:nvPr/>
        </p:nvSpPr>
        <p:spPr bwMode="auto">
          <a:xfrm>
            <a:off x="3938215" y="4897462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/>
              <a:t>25</a:t>
            </a:r>
            <a:r>
              <a:rPr lang="en-US" altLang="ja-JP" sz="2000" b="1"/>
              <a:t>O</a:t>
            </a:r>
            <a:endParaRPr lang="en-US" altLang="ja-JP" sz="1800"/>
          </a:p>
        </p:txBody>
      </p:sp>
      <p:sp>
        <p:nvSpPr>
          <p:cNvPr id="11635" name="Text Box 357"/>
          <p:cNvSpPr txBox="1">
            <a:spLocks noChangeArrowheads="1"/>
          </p:cNvSpPr>
          <p:nvPr/>
        </p:nvSpPr>
        <p:spPr bwMode="auto">
          <a:xfrm>
            <a:off x="4331915" y="4878412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/>
              <a:t>26</a:t>
            </a:r>
            <a:r>
              <a:rPr lang="en-US" altLang="ja-JP" sz="2000" b="1"/>
              <a:t>O</a:t>
            </a:r>
            <a:endParaRPr lang="en-US" altLang="ja-JP" sz="1800"/>
          </a:p>
        </p:txBody>
      </p:sp>
      <p:sp>
        <p:nvSpPr>
          <p:cNvPr id="11636" name="Rectangle 68"/>
          <p:cNvSpPr>
            <a:spLocks noChangeArrowheads="1"/>
          </p:cNvSpPr>
          <p:nvPr/>
        </p:nvSpPr>
        <p:spPr bwMode="auto">
          <a:xfrm>
            <a:off x="3503240" y="459266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38" name="Text Box 357"/>
          <p:cNvSpPr txBox="1">
            <a:spLocks noChangeArrowheads="1"/>
          </p:cNvSpPr>
          <p:nvPr/>
        </p:nvSpPr>
        <p:spPr bwMode="auto">
          <a:xfrm>
            <a:off x="3312020" y="5190910"/>
            <a:ext cx="1738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21</a:t>
            </a:r>
            <a:r>
              <a:rPr lang="en-US" altLang="ja-JP" sz="2000" b="1" dirty="0"/>
              <a:t>B</a:t>
            </a:r>
            <a:endParaRPr lang="en-US" altLang="ja-JP" sz="1800" dirty="0"/>
          </a:p>
        </p:txBody>
      </p:sp>
      <p:sp>
        <p:nvSpPr>
          <p:cNvPr id="11641" name="Line 356"/>
          <p:cNvSpPr>
            <a:spLocks noChangeShapeType="1"/>
          </p:cNvSpPr>
          <p:nvPr/>
        </p:nvSpPr>
        <p:spPr bwMode="auto">
          <a:xfrm flipV="1">
            <a:off x="3718763" y="5022345"/>
            <a:ext cx="119438" cy="182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44" name="Rectangle 412"/>
          <p:cNvSpPr>
            <a:spLocks noChangeArrowheads="1"/>
          </p:cNvSpPr>
          <p:nvPr/>
        </p:nvSpPr>
        <p:spPr bwMode="auto">
          <a:xfrm>
            <a:off x="7618040" y="20844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5" name="Rectangle 412"/>
          <p:cNvSpPr>
            <a:spLocks noChangeArrowheads="1"/>
          </p:cNvSpPr>
          <p:nvPr/>
        </p:nvSpPr>
        <p:spPr bwMode="auto">
          <a:xfrm>
            <a:off x="7848228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6" name="Rectangle 412"/>
          <p:cNvSpPr>
            <a:spLocks noChangeArrowheads="1"/>
          </p:cNvSpPr>
          <p:nvPr/>
        </p:nvSpPr>
        <p:spPr bwMode="auto">
          <a:xfrm>
            <a:off x="8072065" y="185581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7" name="Rectangle 412"/>
          <p:cNvSpPr>
            <a:spLocks noChangeArrowheads="1"/>
          </p:cNvSpPr>
          <p:nvPr/>
        </p:nvSpPr>
        <p:spPr bwMode="auto">
          <a:xfrm>
            <a:off x="8303840" y="16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8" name="Rectangle 412"/>
          <p:cNvSpPr>
            <a:spLocks noChangeArrowheads="1"/>
          </p:cNvSpPr>
          <p:nvPr/>
        </p:nvSpPr>
        <p:spPr bwMode="auto">
          <a:xfrm>
            <a:off x="8532440" y="16288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49" name="Rectangle 412"/>
          <p:cNvSpPr>
            <a:spLocks noChangeArrowheads="1"/>
          </p:cNvSpPr>
          <p:nvPr/>
        </p:nvSpPr>
        <p:spPr bwMode="auto">
          <a:xfrm>
            <a:off x="8532440" y="140020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0" name="Rectangle 412"/>
          <p:cNvSpPr>
            <a:spLocks noChangeArrowheads="1"/>
          </p:cNvSpPr>
          <p:nvPr/>
        </p:nvSpPr>
        <p:spPr bwMode="auto">
          <a:xfrm>
            <a:off x="8761040" y="1393850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1" name="Line 417"/>
          <p:cNvSpPr>
            <a:spLocks noChangeShapeType="1"/>
          </p:cNvSpPr>
          <p:nvPr/>
        </p:nvSpPr>
        <p:spPr bwMode="auto">
          <a:xfrm>
            <a:off x="3427040" y="1627212"/>
            <a:ext cx="5665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2" name="Line 416"/>
          <p:cNvSpPr>
            <a:spLocks noChangeShapeType="1"/>
          </p:cNvSpPr>
          <p:nvPr/>
        </p:nvSpPr>
        <p:spPr bwMode="auto">
          <a:xfrm>
            <a:off x="3427040" y="1392262"/>
            <a:ext cx="566578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3" name="Rectangle 44"/>
          <p:cNvSpPr>
            <a:spLocks noChangeArrowheads="1"/>
          </p:cNvSpPr>
          <p:nvPr/>
        </p:nvSpPr>
        <p:spPr bwMode="auto">
          <a:xfrm>
            <a:off x="5798765" y="32337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4" name="Rectangle 68"/>
          <p:cNvSpPr>
            <a:spLocks noChangeArrowheads="1"/>
          </p:cNvSpPr>
          <p:nvPr/>
        </p:nvSpPr>
        <p:spPr bwMode="auto">
          <a:xfrm>
            <a:off x="4627190" y="414181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55" name="Line 356"/>
          <p:cNvSpPr>
            <a:spLocks noChangeShapeType="1"/>
          </p:cNvSpPr>
          <p:nvPr/>
        </p:nvSpPr>
        <p:spPr bwMode="auto">
          <a:xfrm flipH="1" flipV="1">
            <a:off x="4743959" y="4281865"/>
            <a:ext cx="157163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56" name="Text Box 357"/>
          <p:cNvSpPr txBox="1">
            <a:spLocks noChangeArrowheads="1"/>
          </p:cNvSpPr>
          <p:nvPr/>
        </p:nvSpPr>
        <p:spPr bwMode="auto">
          <a:xfrm>
            <a:off x="4703390" y="4893229"/>
            <a:ext cx="61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28</a:t>
            </a:r>
            <a:r>
              <a:rPr lang="en-US" altLang="ja-JP" sz="2000" b="1" dirty="0"/>
              <a:t>O</a:t>
            </a:r>
            <a:endParaRPr lang="en-US" altLang="ja-JP" sz="1800" dirty="0"/>
          </a:p>
        </p:txBody>
      </p:sp>
      <p:sp>
        <p:nvSpPr>
          <p:cNvPr id="11657" name="Text Box 332"/>
          <p:cNvSpPr txBox="1">
            <a:spLocks noChangeArrowheads="1"/>
          </p:cNvSpPr>
          <p:nvPr/>
        </p:nvSpPr>
        <p:spPr bwMode="auto">
          <a:xfrm>
            <a:off x="6194053" y="2716237"/>
            <a:ext cx="798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N=28</a:t>
            </a:r>
          </a:p>
        </p:txBody>
      </p:sp>
      <p:sp>
        <p:nvSpPr>
          <p:cNvPr id="11658" name="Text Box 332"/>
          <p:cNvSpPr txBox="1">
            <a:spLocks noChangeArrowheads="1"/>
          </p:cNvSpPr>
          <p:nvPr/>
        </p:nvSpPr>
        <p:spPr bwMode="auto">
          <a:xfrm>
            <a:off x="4347790" y="3255987"/>
            <a:ext cx="80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N=20</a:t>
            </a:r>
          </a:p>
        </p:txBody>
      </p:sp>
      <p:sp>
        <p:nvSpPr>
          <p:cNvPr id="11659" name="Text Box 332"/>
          <p:cNvSpPr txBox="1">
            <a:spLocks noChangeArrowheads="1"/>
          </p:cNvSpPr>
          <p:nvPr/>
        </p:nvSpPr>
        <p:spPr bwMode="auto">
          <a:xfrm>
            <a:off x="3396878" y="3737000"/>
            <a:ext cx="80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i="1"/>
              <a:t>N=16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84048" y="4845260"/>
            <a:ext cx="268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>
                <a:solidFill>
                  <a:srgbClr val="6600FF"/>
                </a:solidFill>
              </a:rPr>
              <a:t>Oxygen Anomaly</a:t>
            </a:r>
            <a:endParaRPr kumimoji="1" lang="ja-JP" altLang="en-US" sz="2400" b="1" u="sng" dirty="0">
              <a:solidFill>
                <a:srgbClr val="6600FF"/>
              </a:solidFill>
            </a:endParaRPr>
          </a:p>
        </p:txBody>
      </p:sp>
      <p:cxnSp>
        <p:nvCxnSpPr>
          <p:cNvPr id="4" name="直線矢印コネクタ 3"/>
          <p:cNvCxnSpPr>
            <a:stCxn id="2" idx="1"/>
          </p:cNvCxnSpPr>
          <p:nvPr/>
        </p:nvCxnSpPr>
        <p:spPr>
          <a:xfrm flipH="1" flipV="1">
            <a:off x="4376858" y="4291326"/>
            <a:ext cx="907190" cy="7847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68"/>
          <p:cNvSpPr>
            <a:spLocks noChangeArrowheads="1"/>
          </p:cNvSpPr>
          <p:nvPr/>
        </p:nvSpPr>
        <p:spPr bwMode="auto">
          <a:xfrm>
            <a:off x="4408115" y="414181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1613" name="Line 359"/>
          <p:cNvSpPr>
            <a:spLocks noChangeShapeType="1"/>
          </p:cNvSpPr>
          <p:nvPr/>
        </p:nvSpPr>
        <p:spPr bwMode="auto">
          <a:xfrm flipH="1" flipV="1">
            <a:off x="4976831" y="3815469"/>
            <a:ext cx="421877" cy="411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26" name="Line 359"/>
          <p:cNvSpPr>
            <a:spLocks noChangeShapeType="1"/>
          </p:cNvSpPr>
          <p:nvPr/>
        </p:nvSpPr>
        <p:spPr bwMode="auto">
          <a:xfrm flipH="1" flipV="1">
            <a:off x="5911477" y="3351236"/>
            <a:ext cx="126568" cy="540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2" name="Line 359"/>
          <p:cNvSpPr>
            <a:spLocks noChangeShapeType="1"/>
          </p:cNvSpPr>
          <p:nvPr/>
        </p:nvSpPr>
        <p:spPr bwMode="auto">
          <a:xfrm flipH="1" flipV="1">
            <a:off x="4523173" y="3765849"/>
            <a:ext cx="545926" cy="662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3" name="Text Box 360"/>
          <p:cNvSpPr txBox="1">
            <a:spLocks noChangeArrowheads="1"/>
          </p:cNvSpPr>
          <p:nvPr/>
        </p:nvSpPr>
        <p:spPr bwMode="auto">
          <a:xfrm>
            <a:off x="4912409" y="4266346"/>
            <a:ext cx="7024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29</a:t>
            </a:r>
            <a:r>
              <a:rPr lang="en-US" altLang="ja-JP" sz="2000" b="1" dirty="0"/>
              <a:t>Ne</a:t>
            </a:r>
            <a:endParaRPr lang="en-US" altLang="ja-JP" sz="1800" dirty="0"/>
          </a:p>
        </p:txBody>
      </p:sp>
      <p:sp>
        <p:nvSpPr>
          <p:cNvPr id="430" name="Text Box 357"/>
          <p:cNvSpPr txBox="1">
            <a:spLocks noChangeArrowheads="1"/>
          </p:cNvSpPr>
          <p:nvPr/>
        </p:nvSpPr>
        <p:spPr bwMode="auto">
          <a:xfrm>
            <a:off x="823171" y="5814977"/>
            <a:ext cx="751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6</a:t>
            </a:r>
            <a:r>
              <a:rPr lang="en-US" altLang="ja-JP" sz="2000" b="1" dirty="0"/>
              <a:t>He</a:t>
            </a:r>
            <a:endParaRPr lang="en-US" altLang="ja-JP" sz="1800" dirty="0"/>
          </a:p>
        </p:txBody>
      </p:sp>
      <p:sp>
        <p:nvSpPr>
          <p:cNvPr id="432" name="Text Box 357"/>
          <p:cNvSpPr txBox="1">
            <a:spLocks noChangeArrowheads="1"/>
          </p:cNvSpPr>
          <p:nvPr/>
        </p:nvSpPr>
        <p:spPr bwMode="auto">
          <a:xfrm>
            <a:off x="1854874" y="5512905"/>
            <a:ext cx="7513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baseline="30000" dirty="0"/>
              <a:t>11</a:t>
            </a:r>
            <a:r>
              <a:rPr lang="en-US" altLang="ja-JP" sz="2000" b="1" dirty="0"/>
              <a:t>Li</a:t>
            </a:r>
            <a:endParaRPr lang="en-US" altLang="ja-JP" sz="1800" dirty="0"/>
          </a:p>
        </p:txBody>
      </p:sp>
      <p:sp>
        <p:nvSpPr>
          <p:cNvPr id="5" name="楕円 4"/>
          <p:cNvSpPr/>
          <p:nvPr/>
        </p:nvSpPr>
        <p:spPr>
          <a:xfrm>
            <a:off x="3989774" y="3975125"/>
            <a:ext cx="987058" cy="453692"/>
          </a:xfrm>
          <a:prstGeom prst="ellipse">
            <a:avLst/>
          </a:prstGeom>
          <a:solidFill>
            <a:srgbClr val="33CCFF">
              <a:alpha val="6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テキスト ボックス 415"/>
          <p:cNvSpPr txBox="1"/>
          <p:nvPr/>
        </p:nvSpPr>
        <p:spPr>
          <a:xfrm>
            <a:off x="4570739" y="5382300"/>
            <a:ext cx="148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err="1">
                <a:solidFill>
                  <a:srgbClr val="6600FF"/>
                </a:solidFill>
              </a:rPr>
              <a:t>Dineutron</a:t>
            </a:r>
            <a:endParaRPr kumimoji="1" lang="en-US" altLang="ja-JP" sz="2400" b="1" u="sng" dirty="0">
              <a:solidFill>
                <a:srgbClr val="6600FF"/>
              </a:solidFill>
            </a:endParaRPr>
          </a:p>
        </p:txBody>
      </p:sp>
      <p:sp>
        <p:nvSpPr>
          <p:cNvPr id="410" name="楕円 409"/>
          <p:cNvSpPr/>
          <p:nvPr/>
        </p:nvSpPr>
        <p:spPr>
          <a:xfrm>
            <a:off x="3414107" y="4794996"/>
            <a:ext cx="575790" cy="346748"/>
          </a:xfrm>
          <a:prstGeom prst="ellipse">
            <a:avLst/>
          </a:prstGeom>
          <a:solidFill>
            <a:srgbClr val="33CCFF">
              <a:alpha val="6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1" name="グループ化 400"/>
          <p:cNvGrpSpPr/>
          <p:nvPr/>
        </p:nvGrpSpPr>
        <p:grpSpPr>
          <a:xfrm>
            <a:off x="97029" y="4159275"/>
            <a:ext cx="3871040" cy="1834295"/>
            <a:chOff x="251520" y="4786721"/>
            <a:chExt cx="3871040" cy="1834295"/>
          </a:xfrm>
        </p:grpSpPr>
        <p:grpSp>
          <p:nvGrpSpPr>
            <p:cNvPr id="402" name="グループ化 401"/>
            <p:cNvGrpSpPr/>
            <p:nvPr/>
          </p:nvGrpSpPr>
          <p:grpSpPr>
            <a:xfrm>
              <a:off x="251520" y="5248869"/>
              <a:ext cx="3421240" cy="1372147"/>
              <a:chOff x="251520" y="5248869"/>
              <a:chExt cx="3421240" cy="1372147"/>
            </a:xfrm>
          </p:grpSpPr>
          <p:cxnSp>
            <p:nvCxnSpPr>
              <p:cNvPr id="408" name="直線コネクタ 407"/>
              <p:cNvCxnSpPr/>
              <p:nvPr/>
            </p:nvCxnSpPr>
            <p:spPr>
              <a:xfrm>
                <a:off x="3208160" y="5480072"/>
                <a:ext cx="228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9" name="グループ化 408"/>
              <p:cNvGrpSpPr/>
              <p:nvPr/>
            </p:nvGrpSpPr>
            <p:grpSpPr>
              <a:xfrm>
                <a:off x="251520" y="5248869"/>
                <a:ext cx="3421240" cy="1372147"/>
                <a:chOff x="244120" y="5248869"/>
                <a:chExt cx="3421240" cy="1372147"/>
              </a:xfrm>
            </p:grpSpPr>
            <p:cxnSp>
              <p:nvCxnSpPr>
                <p:cNvPr id="414" name="直線コネクタ 413"/>
                <p:cNvCxnSpPr/>
                <p:nvPr/>
              </p:nvCxnSpPr>
              <p:spPr>
                <a:xfrm>
                  <a:off x="2744965" y="5480072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5" name="グループ化 414"/>
                <p:cNvGrpSpPr/>
                <p:nvPr/>
              </p:nvGrpSpPr>
              <p:grpSpPr>
                <a:xfrm>
                  <a:off x="244120" y="5248869"/>
                  <a:ext cx="3421240" cy="1372147"/>
                  <a:chOff x="244120" y="5248869"/>
                  <a:chExt cx="3421240" cy="1372147"/>
                </a:xfrm>
              </p:grpSpPr>
              <p:cxnSp>
                <p:nvCxnSpPr>
                  <p:cNvPr id="417" name="直線コネクタ 416"/>
                  <p:cNvCxnSpPr/>
                  <p:nvPr/>
                </p:nvCxnSpPr>
                <p:spPr>
                  <a:xfrm>
                    <a:off x="244120" y="6609184"/>
                    <a:ext cx="6858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直線コネクタ 417"/>
                  <p:cNvCxnSpPr/>
                  <p:nvPr/>
                </p:nvCxnSpPr>
                <p:spPr>
                  <a:xfrm flipH="1" flipV="1">
                    <a:off x="922160" y="6168157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直線コネクタ 418"/>
                  <p:cNvCxnSpPr/>
                  <p:nvPr/>
                </p:nvCxnSpPr>
                <p:spPr>
                  <a:xfrm>
                    <a:off x="922160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直線コネクタ 419"/>
                  <p:cNvCxnSpPr/>
                  <p:nvPr/>
                </p:nvCxnSpPr>
                <p:spPr>
                  <a:xfrm>
                    <a:off x="1150760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直線コネクタ 420"/>
                  <p:cNvCxnSpPr/>
                  <p:nvPr/>
                </p:nvCxnSpPr>
                <p:spPr>
                  <a:xfrm>
                    <a:off x="1150760" y="638275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直線コネクタ 421"/>
                  <p:cNvCxnSpPr/>
                  <p:nvPr/>
                </p:nvCxnSpPr>
                <p:spPr>
                  <a:xfrm>
                    <a:off x="1383945" y="6141024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直線コネクタ 422"/>
                  <p:cNvCxnSpPr/>
                  <p:nvPr/>
                </p:nvCxnSpPr>
                <p:spPr>
                  <a:xfrm>
                    <a:off x="1388885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4" name="直線コネクタ 423"/>
                  <p:cNvCxnSpPr/>
                  <p:nvPr/>
                </p:nvCxnSpPr>
                <p:spPr>
                  <a:xfrm>
                    <a:off x="1607960" y="63771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5" name="直線コネクタ 424"/>
                  <p:cNvCxnSpPr/>
                  <p:nvPr/>
                </p:nvCxnSpPr>
                <p:spPr>
                  <a:xfrm>
                    <a:off x="1613955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直線コネクタ 425"/>
                  <p:cNvCxnSpPr/>
                  <p:nvPr/>
                </p:nvCxnSpPr>
                <p:spPr>
                  <a:xfrm flipH="1" flipV="1">
                    <a:off x="1843964" y="5943770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直線コネクタ 426"/>
                  <p:cNvCxnSpPr/>
                  <p:nvPr/>
                </p:nvCxnSpPr>
                <p:spPr>
                  <a:xfrm>
                    <a:off x="1836560" y="5937420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直線コネクタ 427"/>
                  <p:cNvCxnSpPr/>
                  <p:nvPr/>
                </p:nvCxnSpPr>
                <p:spPr>
                  <a:xfrm>
                    <a:off x="2065160" y="5924476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直線コネクタ 428"/>
                  <p:cNvCxnSpPr/>
                  <p:nvPr/>
                </p:nvCxnSpPr>
                <p:spPr>
                  <a:xfrm>
                    <a:off x="2516365" y="5692627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直線コネクタ 430"/>
                  <p:cNvCxnSpPr/>
                  <p:nvPr/>
                </p:nvCxnSpPr>
                <p:spPr>
                  <a:xfrm flipH="1" flipV="1">
                    <a:off x="2296755" y="5710398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直線コネクタ 432"/>
                  <p:cNvCxnSpPr/>
                  <p:nvPr/>
                </p:nvCxnSpPr>
                <p:spPr>
                  <a:xfrm>
                    <a:off x="2076273" y="61485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直線コネクタ 433"/>
                  <p:cNvCxnSpPr/>
                  <p:nvPr/>
                </p:nvCxnSpPr>
                <p:spPr>
                  <a:xfrm>
                    <a:off x="2293760" y="570563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直線コネクタ 434"/>
                  <p:cNvCxnSpPr/>
                  <p:nvPr/>
                </p:nvCxnSpPr>
                <p:spPr>
                  <a:xfrm>
                    <a:off x="2516365" y="5924476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直線コネクタ 435"/>
                  <p:cNvCxnSpPr/>
                  <p:nvPr/>
                </p:nvCxnSpPr>
                <p:spPr>
                  <a:xfrm flipH="1" flipV="1">
                    <a:off x="2750782" y="5480072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直線コネクタ 436"/>
                  <p:cNvCxnSpPr/>
                  <p:nvPr/>
                </p:nvCxnSpPr>
                <p:spPr>
                  <a:xfrm>
                    <a:off x="2974620" y="546467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直線コネクタ 437"/>
                  <p:cNvCxnSpPr/>
                  <p:nvPr/>
                </p:nvCxnSpPr>
                <p:spPr>
                  <a:xfrm>
                    <a:off x="32081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9" name="直線コネクタ 438"/>
                  <p:cNvCxnSpPr/>
                  <p:nvPr/>
                </p:nvCxnSpPr>
                <p:spPr>
                  <a:xfrm>
                    <a:off x="2973565" y="569899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直線コネクタ 439"/>
                  <p:cNvCxnSpPr/>
                  <p:nvPr/>
                </p:nvCxnSpPr>
                <p:spPr>
                  <a:xfrm>
                    <a:off x="34367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直線コネクタ 440"/>
                  <p:cNvCxnSpPr/>
                  <p:nvPr/>
                </p:nvCxnSpPr>
                <p:spPr>
                  <a:xfrm>
                    <a:off x="3436760" y="569262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直線コネクタ 441"/>
                  <p:cNvCxnSpPr/>
                  <p:nvPr/>
                </p:nvCxnSpPr>
                <p:spPr>
                  <a:xfrm flipH="1" flipV="1">
                    <a:off x="3661663" y="5248869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403" name="直線コネクタ 402"/>
            <p:cNvCxnSpPr/>
            <p:nvPr/>
          </p:nvCxnSpPr>
          <p:spPr>
            <a:xfrm>
              <a:off x="3665360" y="5248869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コネクタ 403"/>
            <p:cNvCxnSpPr/>
            <p:nvPr/>
          </p:nvCxnSpPr>
          <p:spPr>
            <a:xfrm>
              <a:off x="3895370" y="5241925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コネクタ 405"/>
            <p:cNvCxnSpPr/>
            <p:nvPr/>
          </p:nvCxnSpPr>
          <p:spPr>
            <a:xfrm>
              <a:off x="3893960" y="547515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コネクタ 406"/>
            <p:cNvCxnSpPr/>
            <p:nvPr/>
          </p:nvCxnSpPr>
          <p:spPr>
            <a:xfrm flipV="1">
              <a:off x="4122560" y="4786721"/>
              <a:ext cx="0" cy="6924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グループ化 442"/>
          <p:cNvGrpSpPr/>
          <p:nvPr/>
        </p:nvGrpSpPr>
        <p:grpSpPr>
          <a:xfrm>
            <a:off x="3968069" y="3244467"/>
            <a:ext cx="2514600" cy="924516"/>
            <a:chOff x="4122560" y="3704233"/>
            <a:chExt cx="2514600" cy="924516"/>
          </a:xfrm>
        </p:grpSpPr>
        <p:cxnSp>
          <p:nvCxnSpPr>
            <p:cNvPr id="444" name="直線コネクタ 443"/>
            <p:cNvCxnSpPr/>
            <p:nvPr/>
          </p:nvCxnSpPr>
          <p:spPr>
            <a:xfrm>
              <a:off x="5730171" y="4147696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5" name="グループ化 444"/>
            <p:cNvGrpSpPr/>
            <p:nvPr/>
          </p:nvGrpSpPr>
          <p:grpSpPr>
            <a:xfrm>
              <a:off x="4122560" y="3704233"/>
              <a:ext cx="2514600" cy="924516"/>
              <a:chOff x="4122560" y="3704233"/>
              <a:chExt cx="2514600" cy="924516"/>
            </a:xfrm>
          </p:grpSpPr>
          <p:cxnSp>
            <p:nvCxnSpPr>
              <p:cNvPr id="446" name="直線コネクタ 445"/>
              <p:cNvCxnSpPr/>
              <p:nvPr/>
            </p:nvCxnSpPr>
            <p:spPr>
              <a:xfrm flipH="1" flipV="1">
                <a:off x="5501572" y="4169556"/>
                <a:ext cx="1" cy="45285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7" name="グループ化 446"/>
              <p:cNvGrpSpPr/>
              <p:nvPr/>
            </p:nvGrpSpPr>
            <p:grpSpPr>
              <a:xfrm>
                <a:off x="4122560" y="3704233"/>
                <a:ext cx="2514600" cy="924516"/>
                <a:chOff x="4122560" y="3871913"/>
                <a:chExt cx="2514600" cy="924516"/>
              </a:xfrm>
            </p:grpSpPr>
            <p:cxnSp>
              <p:nvCxnSpPr>
                <p:cNvPr id="448" name="直線コネクタ 447"/>
                <p:cNvCxnSpPr/>
                <p:nvPr/>
              </p:nvCxnSpPr>
              <p:spPr>
                <a:xfrm flipH="1" flipV="1">
                  <a:off x="5951356" y="4104033"/>
                  <a:ext cx="1" cy="45285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9" name="グループ化 448"/>
                <p:cNvGrpSpPr/>
                <p:nvPr/>
              </p:nvGrpSpPr>
              <p:grpSpPr>
                <a:xfrm>
                  <a:off x="4122560" y="4554323"/>
                  <a:ext cx="1371600" cy="242106"/>
                  <a:chOff x="4122560" y="4554323"/>
                  <a:chExt cx="1371600" cy="242106"/>
                </a:xfrm>
              </p:grpSpPr>
              <p:cxnSp>
                <p:nvCxnSpPr>
                  <p:cNvPr id="457" name="直線コネクタ 456"/>
                  <p:cNvCxnSpPr/>
                  <p:nvPr/>
                </p:nvCxnSpPr>
                <p:spPr>
                  <a:xfrm>
                    <a:off x="4122560" y="4786721"/>
                    <a:ext cx="4572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直線コネクタ 457"/>
                  <p:cNvCxnSpPr/>
                  <p:nvPr/>
                </p:nvCxnSpPr>
                <p:spPr>
                  <a:xfrm>
                    <a:off x="4579760" y="45561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9" name="直線コネクタ 458"/>
                  <p:cNvCxnSpPr/>
                  <p:nvPr/>
                </p:nvCxnSpPr>
                <p:spPr>
                  <a:xfrm>
                    <a:off x="4579760" y="457086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0" name="直線コネクタ 459"/>
                  <p:cNvCxnSpPr/>
                  <p:nvPr/>
                </p:nvCxnSpPr>
                <p:spPr>
                  <a:xfrm>
                    <a:off x="4808360" y="45561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直線コネクタ 460"/>
                  <p:cNvCxnSpPr/>
                  <p:nvPr/>
                </p:nvCxnSpPr>
                <p:spPr>
                  <a:xfrm>
                    <a:off x="4800947" y="478176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2" name="直線コネクタ 461"/>
                  <p:cNvCxnSpPr/>
                  <p:nvPr/>
                </p:nvCxnSpPr>
                <p:spPr>
                  <a:xfrm>
                    <a:off x="5044373" y="455432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3" name="直線コネクタ 462"/>
                  <p:cNvCxnSpPr/>
                  <p:nvPr/>
                </p:nvCxnSpPr>
                <p:spPr>
                  <a:xfrm>
                    <a:off x="5044373" y="4569062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4" name="直線コネクタ 463"/>
                  <p:cNvCxnSpPr/>
                  <p:nvPr/>
                </p:nvCxnSpPr>
                <p:spPr>
                  <a:xfrm>
                    <a:off x="5272973" y="455432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5" name="直線コネクタ 464"/>
                  <p:cNvCxnSpPr/>
                  <p:nvPr/>
                </p:nvCxnSpPr>
                <p:spPr>
                  <a:xfrm>
                    <a:off x="5265560" y="4779963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0" name="直線コネクタ 449"/>
                <p:cNvCxnSpPr/>
                <p:nvPr/>
              </p:nvCxnSpPr>
              <p:spPr>
                <a:xfrm>
                  <a:off x="5501571" y="4330115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直線コネクタ 450"/>
                <p:cNvCxnSpPr/>
                <p:nvPr/>
              </p:nvCxnSpPr>
              <p:spPr>
                <a:xfrm>
                  <a:off x="5722756" y="4553287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直線コネクタ 451"/>
                <p:cNvCxnSpPr/>
                <p:nvPr/>
              </p:nvCxnSpPr>
              <p:spPr>
                <a:xfrm flipH="1" flipV="1">
                  <a:off x="6408560" y="3875893"/>
                  <a:ext cx="1" cy="452859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直線コネクタ 452"/>
                <p:cNvCxnSpPr/>
                <p:nvPr/>
              </p:nvCxnSpPr>
              <p:spPr>
                <a:xfrm>
                  <a:off x="6179960" y="4104033"/>
                  <a:ext cx="0" cy="240304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直線コネクタ 453"/>
                <p:cNvCxnSpPr/>
                <p:nvPr/>
              </p:nvCxnSpPr>
              <p:spPr>
                <a:xfrm>
                  <a:off x="5951360" y="4104033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線コネクタ 454"/>
                <p:cNvCxnSpPr/>
                <p:nvPr/>
              </p:nvCxnSpPr>
              <p:spPr>
                <a:xfrm>
                  <a:off x="6179960" y="4330115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直線コネクタ 455"/>
                <p:cNvCxnSpPr/>
                <p:nvPr/>
              </p:nvCxnSpPr>
              <p:spPr>
                <a:xfrm>
                  <a:off x="6408560" y="3871913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66" name="Rectangle 6" descr="右上がり対角線 (太)"/>
          <p:cNvSpPr>
            <a:spLocks noChangeArrowheads="1"/>
          </p:cNvSpPr>
          <p:nvPr/>
        </p:nvSpPr>
        <p:spPr bwMode="auto">
          <a:xfrm>
            <a:off x="6475040" y="3456012"/>
            <a:ext cx="2286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83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4" descr="\\nijinsky\yoneda\110609_Samurai_Zentai-2.2_v2008-6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463"/>
            <a:ext cx="5629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タイトル 1"/>
          <p:cNvSpPr>
            <a:spLocks noGrp="1"/>
          </p:cNvSpPr>
          <p:nvPr>
            <p:ph type="title"/>
          </p:nvPr>
        </p:nvSpPr>
        <p:spPr>
          <a:xfrm>
            <a:off x="336550" y="-27384"/>
            <a:ext cx="7696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900" dirty="0"/>
              <a:t>       </a:t>
            </a:r>
            <a:r>
              <a:rPr lang="en-US" altLang="ja-JP" sz="3100" b="1" dirty="0">
                <a:latin typeface="Arial" panose="020B0604020202020204" pitchFamily="34" charset="0"/>
                <a:cs typeface="Arial" panose="020B0604020202020204" pitchFamily="34" charset="0"/>
              </a:rPr>
              <a:t>SAMURAI</a:t>
            </a:r>
            <a:br>
              <a:rPr lang="en-US" altLang="ja-JP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ja-JP" altLang="en-US" sz="3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テキスト ボックス 3"/>
          <p:cNvSpPr txBox="1">
            <a:spLocks noChangeArrowheads="1"/>
          </p:cNvSpPr>
          <p:nvPr/>
        </p:nvSpPr>
        <p:spPr bwMode="auto">
          <a:xfrm>
            <a:off x="-108520" y="408782"/>
            <a:ext cx="9417051" cy="796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8A0006"/>
                </a:solidFill>
                <a:latin typeface="Times New Roman" pitchFamily="18" charset="0"/>
              </a:rPr>
              <a:t>S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</a:rPr>
              <a:t>uperconducting </a:t>
            </a:r>
            <a:r>
              <a:rPr lang="en-US" altLang="ja-JP" sz="2400" b="1" u="sng" dirty="0">
                <a:solidFill>
                  <a:srgbClr val="8A0006"/>
                </a:solidFill>
                <a:latin typeface="Times New Roman" pitchFamily="18" charset="0"/>
              </a:rPr>
              <a:t>A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</a:rPr>
              <a:t>nalyzer for </a:t>
            </a:r>
            <a:r>
              <a:rPr lang="en-US" altLang="ja-JP" sz="2400" b="1" u="sng" dirty="0" err="1">
                <a:solidFill>
                  <a:srgbClr val="8A0006"/>
                </a:solidFill>
                <a:latin typeface="Times New Roman" pitchFamily="18" charset="0"/>
              </a:rPr>
              <a:t>MU</a:t>
            </a: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</a:rPr>
              <a:t>lti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</a:rPr>
              <a:t>-particle from </a:t>
            </a:r>
            <a:r>
              <a:rPr lang="en-US" altLang="ja-JP" sz="2400" b="1" u="sng" dirty="0" err="1">
                <a:solidFill>
                  <a:srgbClr val="8A0006"/>
                </a:solidFill>
                <a:latin typeface="Times New Roman" pitchFamily="18" charset="0"/>
              </a:rPr>
              <a:t>RA</a:t>
            </a:r>
            <a:r>
              <a:rPr lang="en-US" altLang="ja-JP" sz="2400" dirty="0" err="1">
                <a:solidFill>
                  <a:srgbClr val="000000"/>
                </a:solidFill>
                <a:latin typeface="Times New Roman" pitchFamily="18" charset="0"/>
              </a:rPr>
              <a:t>dio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sz="2400" b="1" u="sng" dirty="0">
                <a:solidFill>
                  <a:srgbClr val="8A0006"/>
                </a:solidFill>
                <a:latin typeface="Times New Roman" pitchFamily="18" charset="0"/>
              </a:rPr>
              <a:t>I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</a:rPr>
              <a:t>sotope Beam</a:t>
            </a:r>
            <a:endParaRPr lang="ja-JP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549275" y="3438525"/>
            <a:ext cx="474663" cy="479425"/>
            <a:chOff x="82" y="1930"/>
            <a:chExt cx="299" cy="302"/>
          </a:xfrm>
        </p:grpSpPr>
        <p:sp>
          <p:nvSpPr>
            <p:cNvPr id="19490" name="Oval 12"/>
            <p:cNvSpPr>
              <a:spLocks noChangeAspect="1" noChangeArrowheads="1"/>
            </p:cNvSpPr>
            <p:nvPr/>
          </p:nvSpPr>
          <p:spPr bwMode="auto">
            <a:xfrm>
              <a:off x="130" y="205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1" name="Oval 13"/>
            <p:cNvSpPr>
              <a:spLocks noChangeAspect="1" noChangeArrowheads="1"/>
            </p:cNvSpPr>
            <p:nvPr/>
          </p:nvSpPr>
          <p:spPr bwMode="auto">
            <a:xfrm>
              <a:off x="137" y="1941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2" name="Oval 14"/>
            <p:cNvSpPr>
              <a:spLocks noChangeAspect="1" noChangeArrowheads="1"/>
            </p:cNvSpPr>
            <p:nvPr/>
          </p:nvSpPr>
          <p:spPr bwMode="auto">
            <a:xfrm>
              <a:off x="93" y="2088"/>
              <a:ext cx="87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3" name="Oval 15"/>
            <p:cNvSpPr>
              <a:spLocks noChangeAspect="1" noChangeArrowheads="1"/>
            </p:cNvSpPr>
            <p:nvPr/>
          </p:nvSpPr>
          <p:spPr bwMode="auto">
            <a:xfrm>
              <a:off x="213" y="2010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4" name="Oval 16"/>
            <p:cNvSpPr>
              <a:spLocks noChangeAspect="1" noChangeArrowheads="1"/>
            </p:cNvSpPr>
            <p:nvPr/>
          </p:nvSpPr>
          <p:spPr bwMode="auto">
            <a:xfrm>
              <a:off x="194" y="2137"/>
              <a:ext cx="87" cy="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5" name="Oval 17"/>
            <p:cNvSpPr>
              <a:spLocks noChangeAspect="1" noChangeArrowheads="1"/>
            </p:cNvSpPr>
            <p:nvPr/>
          </p:nvSpPr>
          <p:spPr bwMode="auto">
            <a:xfrm>
              <a:off x="288" y="2110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6" name="Oval 18"/>
            <p:cNvSpPr>
              <a:spLocks noChangeAspect="1" noChangeArrowheads="1"/>
            </p:cNvSpPr>
            <p:nvPr/>
          </p:nvSpPr>
          <p:spPr bwMode="auto">
            <a:xfrm>
              <a:off x="256" y="2133"/>
              <a:ext cx="86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7" name="Oval 19"/>
            <p:cNvSpPr>
              <a:spLocks noChangeAspect="1" noChangeArrowheads="1"/>
            </p:cNvSpPr>
            <p:nvPr/>
          </p:nvSpPr>
          <p:spPr bwMode="auto">
            <a:xfrm>
              <a:off x="287" y="2057"/>
              <a:ext cx="87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8" name="Oval 20"/>
            <p:cNvSpPr>
              <a:spLocks noChangeAspect="1" noChangeArrowheads="1"/>
            </p:cNvSpPr>
            <p:nvPr/>
          </p:nvSpPr>
          <p:spPr bwMode="auto">
            <a:xfrm>
              <a:off x="127" y="2127"/>
              <a:ext cx="88" cy="94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99" name="Oval 21"/>
            <p:cNvSpPr>
              <a:spLocks noChangeAspect="1" noChangeArrowheads="1"/>
            </p:cNvSpPr>
            <p:nvPr/>
          </p:nvSpPr>
          <p:spPr bwMode="auto">
            <a:xfrm>
              <a:off x="98" y="1972"/>
              <a:ext cx="87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0" name="Oval 22"/>
            <p:cNvSpPr>
              <a:spLocks noChangeAspect="1" noChangeArrowheads="1"/>
            </p:cNvSpPr>
            <p:nvPr/>
          </p:nvSpPr>
          <p:spPr bwMode="auto">
            <a:xfrm>
              <a:off x="260" y="1976"/>
              <a:ext cx="86" cy="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1" name="Oval 23"/>
            <p:cNvSpPr>
              <a:spLocks noChangeAspect="1" noChangeArrowheads="1"/>
            </p:cNvSpPr>
            <p:nvPr/>
          </p:nvSpPr>
          <p:spPr bwMode="auto">
            <a:xfrm>
              <a:off x="82" y="2034"/>
              <a:ext cx="87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2" name="Oval 24"/>
            <p:cNvSpPr>
              <a:spLocks noChangeAspect="1" noChangeArrowheads="1"/>
            </p:cNvSpPr>
            <p:nvPr/>
          </p:nvSpPr>
          <p:spPr bwMode="auto">
            <a:xfrm>
              <a:off x="162" y="2073"/>
              <a:ext cx="86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3" name="Oval 25"/>
            <p:cNvSpPr>
              <a:spLocks noChangeAspect="1" noChangeArrowheads="1"/>
            </p:cNvSpPr>
            <p:nvPr/>
          </p:nvSpPr>
          <p:spPr bwMode="auto">
            <a:xfrm>
              <a:off x="207" y="1930"/>
              <a:ext cx="87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4" name="Oval 26"/>
            <p:cNvSpPr>
              <a:spLocks noChangeAspect="1" noChangeArrowheads="1"/>
            </p:cNvSpPr>
            <p:nvPr/>
          </p:nvSpPr>
          <p:spPr bwMode="auto">
            <a:xfrm>
              <a:off x="172" y="1986"/>
              <a:ext cx="87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5" name="Oval 27"/>
            <p:cNvSpPr>
              <a:spLocks noChangeAspect="1" noChangeArrowheads="1"/>
            </p:cNvSpPr>
            <p:nvPr/>
          </p:nvSpPr>
          <p:spPr bwMode="auto">
            <a:xfrm>
              <a:off x="256" y="195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6" name="Oval 28"/>
            <p:cNvSpPr>
              <a:spLocks noChangeAspect="1" noChangeArrowheads="1"/>
            </p:cNvSpPr>
            <p:nvPr/>
          </p:nvSpPr>
          <p:spPr bwMode="auto">
            <a:xfrm>
              <a:off x="295" y="2010"/>
              <a:ext cx="86" cy="9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7" name="Oval 29"/>
            <p:cNvSpPr>
              <a:spLocks noChangeAspect="1" noChangeArrowheads="1"/>
            </p:cNvSpPr>
            <p:nvPr/>
          </p:nvSpPr>
          <p:spPr bwMode="auto">
            <a:xfrm>
              <a:off x="133" y="2064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8" name="Oval 30"/>
            <p:cNvSpPr>
              <a:spLocks noChangeAspect="1" noChangeArrowheads="1"/>
            </p:cNvSpPr>
            <p:nvPr/>
          </p:nvSpPr>
          <p:spPr bwMode="auto">
            <a:xfrm>
              <a:off x="254" y="2029"/>
              <a:ext cx="88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09" name="Oval 31"/>
            <p:cNvSpPr>
              <a:spLocks noChangeAspect="1" noChangeArrowheads="1"/>
            </p:cNvSpPr>
            <p:nvPr/>
          </p:nvSpPr>
          <p:spPr bwMode="auto">
            <a:xfrm>
              <a:off x="233" y="210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510" name="Oval 32"/>
            <p:cNvSpPr>
              <a:spLocks noChangeAspect="1" noChangeArrowheads="1"/>
            </p:cNvSpPr>
            <p:nvPr/>
          </p:nvSpPr>
          <p:spPr bwMode="auto">
            <a:xfrm>
              <a:off x="198" y="2044"/>
              <a:ext cx="87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462" name="Group 33"/>
          <p:cNvGrpSpPr>
            <a:grpSpLocks/>
          </p:cNvGrpSpPr>
          <p:nvPr/>
        </p:nvGrpSpPr>
        <p:grpSpPr bwMode="auto">
          <a:xfrm>
            <a:off x="3660775" y="5822950"/>
            <a:ext cx="441325" cy="411163"/>
            <a:chOff x="2325" y="3549"/>
            <a:chExt cx="278" cy="259"/>
          </a:xfrm>
        </p:grpSpPr>
        <p:sp>
          <p:nvSpPr>
            <p:cNvPr id="19476" name="Oval 34"/>
            <p:cNvSpPr>
              <a:spLocks noChangeAspect="1" noChangeArrowheads="1"/>
            </p:cNvSpPr>
            <p:nvPr/>
          </p:nvSpPr>
          <p:spPr bwMode="auto">
            <a:xfrm>
              <a:off x="2340" y="3678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7" name="Oval 35"/>
            <p:cNvSpPr>
              <a:spLocks noChangeAspect="1" noChangeArrowheads="1"/>
            </p:cNvSpPr>
            <p:nvPr/>
          </p:nvSpPr>
          <p:spPr bwMode="auto">
            <a:xfrm>
              <a:off x="2423" y="362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8" name="Oval 36"/>
            <p:cNvSpPr>
              <a:spLocks noChangeAspect="1" noChangeArrowheads="1"/>
            </p:cNvSpPr>
            <p:nvPr/>
          </p:nvSpPr>
          <p:spPr bwMode="auto">
            <a:xfrm>
              <a:off x="2503" y="3679"/>
              <a:ext cx="87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9" name="Oval 37"/>
            <p:cNvSpPr>
              <a:spLocks noChangeAspect="1" noChangeArrowheads="1"/>
            </p:cNvSpPr>
            <p:nvPr/>
          </p:nvSpPr>
          <p:spPr bwMode="auto">
            <a:xfrm>
              <a:off x="2470" y="3595"/>
              <a:ext cx="86" cy="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0" name="Oval 38"/>
            <p:cNvSpPr>
              <a:spLocks noChangeAspect="1" noChangeArrowheads="1"/>
            </p:cNvSpPr>
            <p:nvPr/>
          </p:nvSpPr>
          <p:spPr bwMode="auto">
            <a:xfrm>
              <a:off x="2372" y="3704"/>
              <a:ext cx="86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1" name="Oval 39"/>
            <p:cNvSpPr>
              <a:spLocks noChangeAspect="1" noChangeArrowheads="1"/>
            </p:cNvSpPr>
            <p:nvPr/>
          </p:nvSpPr>
          <p:spPr bwMode="auto">
            <a:xfrm>
              <a:off x="2417" y="3549"/>
              <a:ext cx="87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2" name="Oval 40"/>
            <p:cNvSpPr>
              <a:spLocks noChangeAspect="1" noChangeArrowheads="1"/>
            </p:cNvSpPr>
            <p:nvPr/>
          </p:nvSpPr>
          <p:spPr bwMode="auto">
            <a:xfrm>
              <a:off x="2355" y="3571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3" name="Oval 41"/>
            <p:cNvSpPr>
              <a:spLocks noChangeAspect="1" noChangeArrowheads="1"/>
            </p:cNvSpPr>
            <p:nvPr/>
          </p:nvSpPr>
          <p:spPr bwMode="auto">
            <a:xfrm>
              <a:off x="2325" y="3620"/>
              <a:ext cx="87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4" name="Oval 42"/>
            <p:cNvSpPr>
              <a:spLocks noChangeAspect="1" noChangeArrowheads="1"/>
            </p:cNvSpPr>
            <p:nvPr/>
          </p:nvSpPr>
          <p:spPr bwMode="auto">
            <a:xfrm>
              <a:off x="2466" y="3559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5" name="Oval 43"/>
            <p:cNvSpPr>
              <a:spLocks noChangeAspect="1" noChangeArrowheads="1"/>
            </p:cNvSpPr>
            <p:nvPr/>
          </p:nvSpPr>
          <p:spPr bwMode="auto">
            <a:xfrm>
              <a:off x="2517" y="3614"/>
              <a:ext cx="86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6" name="Oval 44"/>
            <p:cNvSpPr>
              <a:spLocks noChangeAspect="1" noChangeArrowheads="1"/>
            </p:cNvSpPr>
            <p:nvPr/>
          </p:nvSpPr>
          <p:spPr bwMode="auto">
            <a:xfrm>
              <a:off x="2343" y="3683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7" name="Oval 45"/>
            <p:cNvSpPr>
              <a:spLocks noChangeAspect="1" noChangeArrowheads="1"/>
            </p:cNvSpPr>
            <p:nvPr/>
          </p:nvSpPr>
          <p:spPr bwMode="auto">
            <a:xfrm>
              <a:off x="2446" y="3663"/>
              <a:ext cx="88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8" name="Oval 46"/>
            <p:cNvSpPr>
              <a:spLocks noChangeAspect="1" noChangeArrowheads="1"/>
            </p:cNvSpPr>
            <p:nvPr/>
          </p:nvSpPr>
          <p:spPr bwMode="auto">
            <a:xfrm>
              <a:off x="2443" y="3722"/>
              <a:ext cx="86" cy="8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89" name="Oval 47"/>
            <p:cNvSpPr>
              <a:spLocks noChangeAspect="1" noChangeArrowheads="1"/>
            </p:cNvSpPr>
            <p:nvPr/>
          </p:nvSpPr>
          <p:spPr bwMode="auto">
            <a:xfrm>
              <a:off x="2396" y="3621"/>
              <a:ext cx="87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66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9463" name="Text Box 49"/>
          <p:cNvSpPr txBox="1">
            <a:spLocks noChangeArrowheads="1"/>
          </p:cNvSpPr>
          <p:nvPr/>
        </p:nvSpPr>
        <p:spPr bwMode="auto">
          <a:xfrm>
            <a:off x="77788" y="2671763"/>
            <a:ext cx="15843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Times New Roman" pitchFamily="18" charset="0"/>
              </a:rPr>
              <a:t>RI beam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latin typeface="Times New Roman" pitchFamily="18" charset="0"/>
              </a:rPr>
              <a:t>from BigRIPS</a:t>
            </a:r>
            <a:endParaRPr lang="ja-JP" altLang="en-US" sz="1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Text Box 50"/>
          <p:cNvSpPr txBox="1">
            <a:spLocks noChangeArrowheads="1"/>
          </p:cNvSpPr>
          <p:nvPr/>
        </p:nvSpPr>
        <p:spPr bwMode="auto">
          <a:xfrm>
            <a:off x="696913" y="4133850"/>
            <a:ext cx="83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  <a:latin typeface="Times New Roman" pitchFamily="18" charset="0"/>
              </a:rPr>
              <a:t>Target</a:t>
            </a:r>
          </a:p>
        </p:txBody>
      </p:sp>
      <p:sp>
        <p:nvSpPr>
          <p:cNvPr id="18440" name="Text Box 55"/>
          <p:cNvSpPr txBox="1">
            <a:spLocks noChangeArrowheads="1"/>
          </p:cNvSpPr>
          <p:nvPr/>
        </p:nvSpPr>
        <p:spPr bwMode="auto">
          <a:xfrm>
            <a:off x="3449638" y="2254250"/>
            <a:ext cx="2152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800" b="1" dirty="0">
                <a:solidFill>
                  <a:srgbClr val="FF3300"/>
                </a:solidFill>
                <a:latin typeface="+mj-lt"/>
              </a:rPr>
              <a:t>Superconducting</a:t>
            </a:r>
          </a:p>
          <a:p>
            <a:pPr>
              <a:defRPr/>
            </a:pPr>
            <a:r>
              <a:rPr lang="en-US" altLang="ja-JP" sz="1800" b="1" dirty="0">
                <a:solidFill>
                  <a:srgbClr val="FF3300"/>
                </a:solidFill>
                <a:latin typeface="+mj-lt"/>
              </a:rPr>
              <a:t>Magnet</a:t>
            </a:r>
          </a:p>
          <a:p>
            <a:pPr>
              <a:defRPr/>
            </a:pPr>
            <a:r>
              <a:rPr lang="en-US" altLang="ja-JP" sz="1800" b="1" dirty="0">
                <a:solidFill>
                  <a:srgbClr val="FF3300"/>
                </a:solidFill>
                <a:latin typeface="+mj-lt"/>
              </a:rPr>
              <a:t>(3T, 2m dia. Pole</a:t>
            </a:r>
          </a:p>
          <a:p>
            <a:pPr>
              <a:defRPr/>
            </a:pPr>
            <a:r>
              <a:rPr lang="en-US" altLang="ja-JP" sz="1800" b="1" dirty="0">
                <a:solidFill>
                  <a:srgbClr val="FF3300"/>
                </a:solidFill>
                <a:latin typeface="+mj-lt"/>
              </a:rPr>
              <a:t>          80cm gap)</a:t>
            </a:r>
          </a:p>
        </p:txBody>
      </p:sp>
      <p:grpSp>
        <p:nvGrpSpPr>
          <p:cNvPr id="19466" name="Group 69"/>
          <p:cNvGrpSpPr>
            <a:grpSpLocks/>
          </p:cNvGrpSpPr>
          <p:nvPr/>
        </p:nvGrpSpPr>
        <p:grpSpPr bwMode="auto">
          <a:xfrm>
            <a:off x="3268663" y="3438525"/>
            <a:ext cx="827087" cy="633413"/>
            <a:chOff x="4064" y="2284"/>
            <a:chExt cx="577" cy="411"/>
          </a:xfrm>
        </p:grpSpPr>
        <p:sp>
          <p:nvSpPr>
            <p:cNvPr id="19474" name="Line 62"/>
            <p:cNvSpPr>
              <a:spLocks noChangeShapeType="1"/>
            </p:cNvSpPr>
            <p:nvPr/>
          </p:nvSpPr>
          <p:spPr bwMode="auto">
            <a:xfrm flipH="1">
              <a:off x="4064" y="2321"/>
              <a:ext cx="525" cy="3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5" name="Line 63"/>
            <p:cNvSpPr>
              <a:spLocks noChangeShapeType="1"/>
            </p:cNvSpPr>
            <p:nvPr/>
          </p:nvSpPr>
          <p:spPr bwMode="auto">
            <a:xfrm flipH="1">
              <a:off x="4078" y="2284"/>
              <a:ext cx="563" cy="3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467" name="AutoShape 65"/>
          <p:cNvSpPr>
            <a:spLocks noChangeArrowheads="1"/>
          </p:cNvSpPr>
          <p:nvPr/>
        </p:nvSpPr>
        <p:spPr bwMode="auto">
          <a:xfrm rot="-6640384">
            <a:off x="939800" y="4651375"/>
            <a:ext cx="1130300" cy="685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55 w 21600"/>
              <a:gd name="T19" fmla="*/ 3150 h 21600"/>
              <a:gd name="T20" fmla="*/ 18445 w 21600"/>
              <a:gd name="T21" fmla="*/ 1845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732" y="4333"/>
                </a:moveTo>
                <a:cubicBezTo>
                  <a:pt x="15113" y="2847"/>
                  <a:pt x="12996" y="2024"/>
                  <a:pt x="10800" y="2024"/>
                </a:cubicBezTo>
                <a:cubicBezTo>
                  <a:pt x="7832" y="2023"/>
                  <a:pt x="5066" y="3523"/>
                  <a:pt x="3446" y="6009"/>
                </a:cubicBezTo>
                <a:lnTo>
                  <a:pt x="1750" y="4905"/>
                </a:lnTo>
                <a:cubicBezTo>
                  <a:pt x="3743" y="1845"/>
                  <a:pt x="7148" y="-1"/>
                  <a:pt x="10800" y="0"/>
                </a:cubicBezTo>
                <a:cubicBezTo>
                  <a:pt x="13503" y="0"/>
                  <a:pt x="16108" y="1014"/>
                  <a:pt x="18101" y="2841"/>
                </a:cubicBezTo>
                <a:lnTo>
                  <a:pt x="19926" y="852"/>
                </a:lnTo>
                <a:lnTo>
                  <a:pt x="20151" y="6096"/>
                </a:lnTo>
                <a:lnTo>
                  <a:pt x="14907" y="6322"/>
                </a:lnTo>
                <a:lnTo>
                  <a:pt x="16732" y="4333"/>
                </a:lnTo>
                <a:close/>
              </a:path>
            </a:pathLst>
          </a:custGeom>
          <a:solidFill>
            <a:srgbClr val="AEB6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8" name="Text Box 50"/>
          <p:cNvSpPr txBox="1">
            <a:spLocks noChangeArrowheads="1"/>
          </p:cNvSpPr>
          <p:nvPr/>
        </p:nvSpPr>
        <p:spPr bwMode="auto">
          <a:xfrm>
            <a:off x="596900" y="4994275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Times New Roman" pitchFamily="18" charset="0"/>
              </a:rPr>
              <a:t>rotatable</a:t>
            </a:r>
          </a:p>
        </p:txBody>
      </p:sp>
      <p:sp>
        <p:nvSpPr>
          <p:cNvPr id="19469" name="テキスト ボックス 64"/>
          <p:cNvSpPr txBox="1">
            <a:spLocks noChangeArrowheads="1"/>
          </p:cNvSpPr>
          <p:nvPr/>
        </p:nvSpPr>
        <p:spPr bwMode="auto">
          <a:xfrm>
            <a:off x="643730" y="882362"/>
            <a:ext cx="8320757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000000"/>
                </a:solidFill>
                <a:latin typeface="Times New Roman" pitchFamily="18" charset="0"/>
              </a:rPr>
              <a:t>Kinematically</a:t>
            </a:r>
            <a:r>
              <a:rPr lang="en-US" altLang="ja-JP" sz="2000" b="1" dirty="0">
                <a:solidFill>
                  <a:srgbClr val="000000"/>
                </a:solidFill>
                <a:latin typeface="Times New Roman" pitchFamily="18" charset="0"/>
              </a:rPr>
              <a:t> Complete measurements by detecting multiple particles in coincidence</a:t>
            </a:r>
            <a:r>
              <a:rPr lang="en-US" altLang="ja-JP" sz="2000" b="1" dirty="0">
                <a:solidFill>
                  <a:srgbClr val="000000"/>
                </a:solidFill>
                <a:latin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itchFamily="18" charset="0"/>
                <a:sym typeface="Wingdings" panose="05000000000000000000" pitchFamily="2" charset="2"/>
              </a:rPr>
              <a:t>Powerful tool for nuclei near and beyond the driplines.</a:t>
            </a:r>
            <a:endParaRPr lang="en-US" altLang="ja-JP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470" name="Text Box 51"/>
          <p:cNvSpPr txBox="1">
            <a:spLocks noChangeArrowheads="1"/>
          </p:cNvSpPr>
          <p:nvPr/>
        </p:nvSpPr>
        <p:spPr bwMode="auto">
          <a:xfrm>
            <a:off x="1323975" y="62118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3300"/>
                </a:solidFill>
                <a:latin typeface="Times New Roman" pitchFamily="18" charset="0"/>
              </a:rPr>
              <a:t>Proton</a:t>
            </a:r>
          </a:p>
        </p:txBody>
      </p:sp>
      <p:sp>
        <p:nvSpPr>
          <p:cNvPr id="19471" name="Text Box 52"/>
          <p:cNvSpPr txBox="1">
            <a:spLocks noChangeArrowheads="1"/>
          </p:cNvSpPr>
          <p:nvPr/>
        </p:nvSpPr>
        <p:spPr bwMode="auto">
          <a:xfrm>
            <a:off x="3321050" y="6240463"/>
            <a:ext cx="120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8000"/>
                </a:solidFill>
                <a:latin typeface="Times New Roman" pitchFamily="18" charset="0"/>
              </a:rPr>
              <a:t>Heavy Ion</a:t>
            </a:r>
          </a:p>
        </p:txBody>
      </p:sp>
      <p:sp>
        <p:nvSpPr>
          <p:cNvPr id="19472" name="Text Box 48"/>
          <p:cNvSpPr txBox="1">
            <a:spLocks noChangeArrowheads="1"/>
          </p:cNvSpPr>
          <p:nvPr/>
        </p:nvSpPr>
        <p:spPr bwMode="auto">
          <a:xfrm>
            <a:off x="3884613" y="4973638"/>
            <a:ext cx="124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latin typeface="Times New Roman" pitchFamily="18" charset="0"/>
              </a:rPr>
              <a:t>Neutron(s)</a:t>
            </a:r>
          </a:p>
        </p:txBody>
      </p:sp>
      <p:sp>
        <p:nvSpPr>
          <p:cNvPr id="19473" name="Text Box 6"/>
          <p:cNvSpPr txBox="1">
            <a:spLocks noChangeArrowheads="1"/>
          </p:cNvSpPr>
          <p:nvPr/>
        </p:nvSpPr>
        <p:spPr bwMode="auto">
          <a:xfrm>
            <a:off x="5569025" y="1774524"/>
            <a:ext cx="352391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u="sng" dirty="0">
                <a:solidFill>
                  <a:srgbClr val="000000"/>
                </a:solidFill>
                <a:latin typeface="Calibri" pitchFamily="34" charset="0"/>
              </a:rPr>
              <a:t>Large momentum acceptance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altLang="ja-JP" sz="2000" dirty="0" err="1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altLang="ja-JP" sz="2000" dirty="0" err="1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altLang="ja-JP" sz="2000" baseline="-25000" dirty="0" err="1">
                <a:solidFill>
                  <a:srgbClr val="000000"/>
                </a:solidFill>
                <a:latin typeface="Calibri" pitchFamily="34" charset="0"/>
              </a:rPr>
              <a:t>max</a:t>
            </a:r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/ </a:t>
            </a:r>
            <a:r>
              <a:rPr lang="en-US" altLang="ja-JP" sz="2000" dirty="0" err="1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altLang="ja-JP" sz="2000" dirty="0" err="1">
                <a:solidFill>
                  <a:srgbClr val="000000"/>
                </a:solidFill>
                <a:latin typeface="Symbol" pitchFamily="18" charset="2"/>
              </a:rPr>
              <a:t>r</a:t>
            </a:r>
            <a:r>
              <a:rPr lang="en-US" altLang="ja-JP" sz="2000" baseline="-25000" dirty="0" err="1">
                <a:solidFill>
                  <a:srgbClr val="000000"/>
                </a:solidFill>
                <a:latin typeface="Calibri" pitchFamily="34" charset="0"/>
              </a:rPr>
              <a:t>min</a:t>
            </a:r>
            <a:r>
              <a:rPr lang="en-US" altLang="ja-JP" sz="2000" dirty="0">
                <a:solidFill>
                  <a:srgbClr val="000000"/>
                </a:solidFill>
                <a:latin typeface="Calibri" pitchFamily="34" charset="0"/>
              </a:rPr>
              <a:t> ~ 2 –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u="sng" dirty="0">
                <a:solidFill>
                  <a:srgbClr val="000000"/>
                </a:solidFill>
                <a:latin typeface="Calibri" pitchFamily="34" charset="0"/>
              </a:rPr>
              <a:t>Good Momentum Resolution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000" b="1" dirty="0" err="1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</a:rPr>
              <a:t>/p~ 1/1000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A/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A&gt;100  (&gt;5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)</a:t>
            </a:r>
            <a:endParaRPr lang="en-US" altLang="ja-JP" sz="20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  <a:latin typeface="Calibri" pitchFamily="34" charset="0"/>
              </a:rPr>
              <a:t>Large Bending Angle (~60deg)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  <a:latin typeface="Calibri" pitchFamily="34" charset="0"/>
              </a:rPr>
              <a:t>+4 Tracking Detectors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Calibri" pitchFamily="34" charset="0"/>
              </a:rPr>
              <a:t>T.Kobayashi</a:t>
            </a:r>
            <a:r>
              <a:rPr lang="en-US" altLang="ja-JP" sz="1800" dirty="0">
                <a:latin typeface="Calibri" pitchFamily="34" charset="0"/>
              </a:rPr>
              <a:t> NIMB </a:t>
            </a:r>
            <a:r>
              <a:rPr lang="en-US" altLang="ja-JP" sz="1800" b="1" dirty="0">
                <a:latin typeface="Calibri" pitchFamily="34" charset="0"/>
              </a:rPr>
              <a:t>317</a:t>
            </a:r>
            <a:r>
              <a:rPr lang="en-US" altLang="ja-JP" sz="1800" dirty="0">
                <a:latin typeface="Calibri" pitchFamily="34" charset="0"/>
              </a:rPr>
              <a:t>, 294 (2013)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b="1" u="sng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u="sng" dirty="0">
                <a:solidFill>
                  <a:srgbClr val="000000"/>
                </a:solidFill>
                <a:latin typeface="Calibri" pitchFamily="34" charset="0"/>
              </a:rPr>
              <a:t>Large angular acceptance for </a:t>
            </a:r>
            <a:r>
              <a:rPr lang="en-US" altLang="ja-JP" sz="2000" b="1" i="1" u="sng" dirty="0">
                <a:solidFill>
                  <a:srgbClr val="000000"/>
                </a:solidFill>
                <a:latin typeface="Calibri" pitchFamily="34" charset="0"/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   +-8.8 </a:t>
            </a:r>
            <a:r>
              <a:rPr lang="en-US" altLang="ja-JP" sz="1800" dirty="0" err="1">
                <a:solidFill>
                  <a:srgbClr val="000000"/>
                </a:solidFill>
                <a:latin typeface="Calibri" pitchFamily="34" charset="0"/>
              </a:rPr>
              <a:t>deg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 (H) x +-4.4 </a:t>
            </a:r>
            <a:r>
              <a:rPr lang="en-US" altLang="ja-JP" sz="1800" dirty="0" err="1">
                <a:solidFill>
                  <a:srgbClr val="000000"/>
                </a:solidFill>
                <a:latin typeface="Calibri" pitchFamily="34" charset="0"/>
              </a:rPr>
              <a:t>deg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(V)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     (~50% coverage  &lt; </a:t>
            </a:r>
            <a:r>
              <a:rPr lang="en-US" altLang="ja-JP" sz="1800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ja-JP" sz="1800" baseline="-25000" dirty="0" err="1">
                <a:solidFill>
                  <a:srgbClr val="000000"/>
                </a:solidFill>
                <a:latin typeface="Calibri" pitchFamily="34" charset="0"/>
              </a:rPr>
              <a:t>rel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 ~ 5MeV)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TN, </a:t>
            </a:r>
            <a:r>
              <a:rPr lang="en-US" altLang="ja-JP" sz="1800" dirty="0" err="1">
                <a:solidFill>
                  <a:srgbClr val="000000"/>
                </a:solidFill>
                <a:latin typeface="Calibri" pitchFamily="34" charset="0"/>
              </a:rPr>
              <a:t>Y.Kondo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, NIMB </a:t>
            </a:r>
            <a:r>
              <a:rPr lang="en-US" altLang="ja-JP" sz="1800" b="1" dirty="0">
                <a:solidFill>
                  <a:srgbClr val="000000"/>
                </a:solidFill>
                <a:latin typeface="Calibri" pitchFamily="34" charset="0"/>
              </a:rPr>
              <a:t>376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, 156 (2016).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solidFill>
                  <a:srgbClr val="000000"/>
                </a:solidFill>
                <a:latin typeface="Calibri" pitchFamily="34" charset="0"/>
              </a:rPr>
              <a:t>Moderate </a:t>
            </a:r>
            <a:r>
              <a:rPr lang="en-US" altLang="ja-JP" sz="1800" b="1" u="sng" dirty="0" err="1">
                <a:solidFill>
                  <a:srgbClr val="000000"/>
                </a:solidFill>
                <a:latin typeface="Calibri" pitchFamily="34" charset="0"/>
              </a:rPr>
              <a:t>Erel</a:t>
            </a:r>
            <a:r>
              <a:rPr lang="en-US" altLang="ja-JP" sz="1800" b="1" u="sng" dirty="0">
                <a:solidFill>
                  <a:srgbClr val="000000"/>
                </a:solidFill>
                <a:latin typeface="Calibri" pitchFamily="34" charset="0"/>
              </a:rPr>
              <a:t> Resolution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altLang="ja-JP" sz="18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E = 200 </a:t>
            </a:r>
            <a:r>
              <a:rPr lang="en-US" altLang="ja-JP" sz="1800" dirty="0" err="1">
                <a:solidFill>
                  <a:srgbClr val="000000"/>
                </a:solidFill>
                <a:latin typeface="Calibri" pitchFamily="34" charset="0"/>
              </a:rPr>
              <a:t>keV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altLang="ja-JP" sz="1800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) at </a:t>
            </a:r>
            <a:r>
              <a:rPr lang="en-US" altLang="ja-JP" sz="1800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ja-JP" sz="1800" baseline="-25000" dirty="0" err="1">
                <a:solidFill>
                  <a:srgbClr val="000000"/>
                </a:solidFill>
                <a:latin typeface="Calibri" pitchFamily="34" charset="0"/>
              </a:rPr>
              <a:t>rel</a:t>
            </a:r>
            <a:r>
              <a:rPr lang="en-US" altLang="ja-JP" sz="1800" dirty="0">
                <a:solidFill>
                  <a:srgbClr val="000000"/>
                </a:solidFill>
                <a:latin typeface="Calibri" pitchFamily="34" charset="0"/>
              </a:rPr>
              <a:t>=1MeV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solidFill>
                  <a:srgbClr val="000000"/>
                </a:solidFill>
                <a:latin typeface="Calibri" pitchFamily="34" charset="0"/>
              </a:rPr>
              <a:t>Stage:  Rotatable (-5  -- 95 degrees)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altLang="ja-JP" sz="1800" dirty="0">
                <a:solidFill>
                  <a:srgbClr val="FF0000"/>
                </a:solidFill>
                <a:latin typeface="Calibri" pitchFamily="34" charset="0"/>
              </a:rPr>
              <a:t>Variety of Physics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8933105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80666" y="653804"/>
            <a:ext cx="8548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Spectroscopy of Super-heavy </a:t>
            </a:r>
            <a:r>
              <a:rPr lang="en-US" altLang="ja-JP" sz="3200" dirty="0">
                <a:solidFill>
                  <a:srgbClr val="0000FF"/>
                </a:solidFill>
              </a:rPr>
              <a:t>Boron </a:t>
            </a:r>
            <a:r>
              <a:rPr lang="en-US" altLang="ja-JP" sz="3200" dirty="0"/>
              <a:t>isotopes</a:t>
            </a:r>
          </a:p>
        </p:txBody>
      </p:sp>
      <p:sp>
        <p:nvSpPr>
          <p:cNvPr id="6" name="円/楕円 5"/>
          <p:cNvSpPr/>
          <p:nvPr/>
        </p:nvSpPr>
        <p:spPr>
          <a:xfrm>
            <a:off x="351294" y="709779"/>
            <a:ext cx="528800" cy="528800"/>
          </a:xfrm>
          <a:prstGeom prst="ellipse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4912055" y="1193736"/>
            <a:ext cx="39966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Sylvain </a:t>
            </a:r>
            <a:r>
              <a:rPr lang="en-US" altLang="ja-JP" sz="2400" b="1" u="sng" dirty="0" err="1">
                <a:solidFill>
                  <a:srgbClr val="0000FF"/>
                </a:solidFill>
              </a:rPr>
              <a:t>Leblond</a:t>
            </a:r>
            <a:r>
              <a:rPr lang="en-US" altLang="ja-JP" sz="2400" b="1" u="sng" dirty="0">
                <a:solidFill>
                  <a:srgbClr val="0000FF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Miguel Marques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Nigel. A. Orr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&amp; SAMURAI Collaboration</a:t>
            </a: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43405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11555" y="5097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0155" y="5097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368755" y="5097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40155" y="4868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68755" y="4868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825955" y="48689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5" name="Rectangle 13" descr="ざらざら"/>
          <p:cNvSpPr>
            <a:spLocks noChangeArrowheads="1"/>
          </p:cNvSpPr>
          <p:nvPr/>
        </p:nvSpPr>
        <p:spPr bwMode="auto">
          <a:xfrm>
            <a:off x="2283155" y="4868962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97355" y="4640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825955" y="4640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4555" y="4640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83155" y="4640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740355" y="46403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97355" y="44117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054555" y="44117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3155" y="4411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511755" y="44117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40355" y="441176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197555" y="44117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597355" y="41831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054555" y="41831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283155" y="41831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5117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7403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9689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1975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654755" y="41831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5" name="Rectangle 33" descr="ざらざら"/>
          <p:cNvSpPr>
            <a:spLocks noChangeArrowheads="1"/>
          </p:cNvSpPr>
          <p:nvPr/>
        </p:nvSpPr>
        <p:spPr bwMode="auto">
          <a:xfrm>
            <a:off x="4111955" y="4183162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597355" y="39545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825955" y="39545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054555" y="39545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2283155" y="3954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511755" y="3954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7403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968955" y="39545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1975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34261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6547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883355" y="39545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054555" y="37259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283155" y="37259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11755" y="3725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40355" y="3725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689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1975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4261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6547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8833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1119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340555" y="372596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5691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054555" y="34973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283155" y="34973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511755" y="34973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740355" y="3497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968955" y="3497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197555" y="3497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4261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6547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8833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1119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45691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2740355" y="32687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2968955" y="32687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3197555" y="32687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34261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36547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38833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41119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43405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45691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47977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50263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81" name="Rectangle 81" descr="右上がり対角線 (太)"/>
          <p:cNvSpPr>
            <a:spLocks noChangeArrowheads="1"/>
          </p:cNvSpPr>
          <p:nvPr/>
        </p:nvSpPr>
        <p:spPr bwMode="auto">
          <a:xfrm>
            <a:off x="54835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82" name="Line 297"/>
          <p:cNvSpPr>
            <a:spLocks noChangeShapeType="1"/>
          </p:cNvSpPr>
          <p:nvPr/>
        </p:nvSpPr>
        <p:spPr bwMode="auto">
          <a:xfrm>
            <a:off x="1902155" y="3497362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" name="Line 299"/>
          <p:cNvSpPr>
            <a:spLocks noChangeShapeType="1"/>
          </p:cNvSpPr>
          <p:nvPr/>
        </p:nvSpPr>
        <p:spPr bwMode="auto">
          <a:xfrm>
            <a:off x="1597355" y="3878362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4" name="Line 301"/>
          <p:cNvSpPr>
            <a:spLocks noChangeShapeType="1"/>
          </p:cNvSpPr>
          <p:nvPr/>
        </p:nvSpPr>
        <p:spPr bwMode="auto">
          <a:xfrm>
            <a:off x="1063955" y="4868962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5" name="Text Box 306"/>
          <p:cNvSpPr txBox="1">
            <a:spLocks noChangeArrowheads="1"/>
          </p:cNvSpPr>
          <p:nvPr/>
        </p:nvSpPr>
        <p:spPr bwMode="auto">
          <a:xfrm>
            <a:off x="606755" y="502136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H</a:t>
            </a:r>
          </a:p>
        </p:txBody>
      </p:sp>
      <p:sp>
        <p:nvSpPr>
          <p:cNvPr id="86" name="Text Box 307"/>
          <p:cNvSpPr txBox="1">
            <a:spLocks noChangeArrowheads="1"/>
          </p:cNvSpPr>
          <p:nvPr/>
        </p:nvSpPr>
        <p:spPr bwMode="auto">
          <a:xfrm>
            <a:off x="759155" y="4792762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He</a:t>
            </a:r>
          </a:p>
        </p:txBody>
      </p:sp>
      <p:sp>
        <p:nvSpPr>
          <p:cNvPr id="87" name="Text Box 308"/>
          <p:cNvSpPr txBox="1">
            <a:spLocks noChangeArrowheads="1"/>
          </p:cNvSpPr>
          <p:nvPr/>
        </p:nvSpPr>
        <p:spPr bwMode="auto">
          <a:xfrm>
            <a:off x="1292555" y="4564162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Li</a:t>
            </a:r>
          </a:p>
        </p:txBody>
      </p:sp>
      <p:sp>
        <p:nvSpPr>
          <p:cNvPr id="88" name="Text Box 309"/>
          <p:cNvSpPr txBox="1">
            <a:spLocks noChangeArrowheads="1"/>
          </p:cNvSpPr>
          <p:nvPr/>
        </p:nvSpPr>
        <p:spPr bwMode="auto">
          <a:xfrm>
            <a:off x="1216355" y="4335562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Be</a:t>
            </a:r>
          </a:p>
        </p:txBody>
      </p:sp>
      <p:sp>
        <p:nvSpPr>
          <p:cNvPr id="89" name="Text Box 310"/>
          <p:cNvSpPr txBox="1">
            <a:spLocks noChangeArrowheads="1"/>
          </p:cNvSpPr>
          <p:nvPr/>
        </p:nvSpPr>
        <p:spPr bwMode="auto">
          <a:xfrm>
            <a:off x="1292555" y="4106962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B</a:t>
            </a:r>
          </a:p>
        </p:txBody>
      </p:sp>
      <p:sp>
        <p:nvSpPr>
          <p:cNvPr id="90" name="Text Box 311"/>
          <p:cNvSpPr txBox="1">
            <a:spLocks noChangeArrowheads="1"/>
          </p:cNvSpPr>
          <p:nvPr/>
        </p:nvSpPr>
        <p:spPr bwMode="auto">
          <a:xfrm>
            <a:off x="1292555" y="387836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C</a:t>
            </a:r>
          </a:p>
        </p:txBody>
      </p:sp>
      <p:sp>
        <p:nvSpPr>
          <p:cNvPr id="91" name="Text Box 312"/>
          <p:cNvSpPr txBox="1">
            <a:spLocks noChangeArrowheads="1"/>
          </p:cNvSpPr>
          <p:nvPr/>
        </p:nvSpPr>
        <p:spPr bwMode="auto">
          <a:xfrm>
            <a:off x="1749755" y="364976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N</a:t>
            </a:r>
          </a:p>
        </p:txBody>
      </p:sp>
      <p:sp>
        <p:nvSpPr>
          <p:cNvPr id="92" name="Text Box 313"/>
          <p:cNvSpPr txBox="1">
            <a:spLocks noChangeArrowheads="1"/>
          </p:cNvSpPr>
          <p:nvPr/>
        </p:nvSpPr>
        <p:spPr bwMode="auto">
          <a:xfrm>
            <a:off x="1749755" y="3421162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O</a:t>
            </a:r>
          </a:p>
        </p:txBody>
      </p:sp>
      <p:sp>
        <p:nvSpPr>
          <p:cNvPr id="93" name="Text Box 314"/>
          <p:cNvSpPr txBox="1">
            <a:spLocks noChangeArrowheads="1"/>
          </p:cNvSpPr>
          <p:nvPr/>
        </p:nvSpPr>
        <p:spPr bwMode="auto">
          <a:xfrm>
            <a:off x="2435555" y="3192562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F</a:t>
            </a:r>
          </a:p>
        </p:txBody>
      </p:sp>
      <p:sp>
        <p:nvSpPr>
          <p:cNvPr id="94" name="Rectangle 327" descr="ざらざら"/>
          <p:cNvSpPr>
            <a:spLocks noChangeArrowheads="1"/>
          </p:cNvSpPr>
          <p:nvPr/>
        </p:nvSpPr>
        <p:spPr bwMode="auto">
          <a:xfrm>
            <a:off x="59407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95" name="Line 328"/>
          <p:cNvSpPr>
            <a:spLocks noChangeShapeType="1"/>
          </p:cNvSpPr>
          <p:nvPr/>
        </p:nvSpPr>
        <p:spPr bwMode="auto">
          <a:xfrm>
            <a:off x="4797755" y="349736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" name="Text Box 357"/>
          <p:cNvSpPr txBox="1">
            <a:spLocks noChangeArrowheads="1"/>
          </p:cNvSpPr>
          <p:nvPr/>
        </p:nvSpPr>
        <p:spPr bwMode="auto">
          <a:xfrm>
            <a:off x="4065587" y="4894536"/>
            <a:ext cx="719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baseline="30000" dirty="0">
                <a:solidFill>
                  <a:srgbClr val="0000FF"/>
                </a:solidFill>
              </a:rPr>
              <a:t>20</a:t>
            </a:r>
            <a:r>
              <a:rPr lang="en-US" altLang="ja-JP" b="1" dirty="0">
                <a:solidFill>
                  <a:srgbClr val="0000FF"/>
                </a:solidFill>
              </a:rPr>
              <a:t>B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97" name="Rectangle 421"/>
          <p:cNvSpPr>
            <a:spLocks noChangeArrowheads="1"/>
          </p:cNvSpPr>
          <p:nvPr/>
        </p:nvSpPr>
        <p:spPr bwMode="auto">
          <a:xfrm>
            <a:off x="5713527" y="4926885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98" name="Text Box 422"/>
          <p:cNvSpPr txBox="1">
            <a:spLocks noChangeArrowheads="1"/>
          </p:cNvSpPr>
          <p:nvPr/>
        </p:nvSpPr>
        <p:spPr bwMode="auto">
          <a:xfrm>
            <a:off x="5921459" y="4855535"/>
            <a:ext cx="182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2n halo known</a:t>
            </a:r>
            <a:endParaRPr lang="en-US" altLang="ja-JP" sz="1800" dirty="0"/>
          </a:p>
        </p:txBody>
      </p:sp>
      <p:sp>
        <p:nvSpPr>
          <p:cNvPr id="99" name="Rectangle 423" descr="ざらざら"/>
          <p:cNvSpPr>
            <a:spLocks noChangeArrowheads="1"/>
          </p:cNvSpPr>
          <p:nvPr/>
        </p:nvSpPr>
        <p:spPr bwMode="auto">
          <a:xfrm>
            <a:off x="5719877" y="5227493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0" name="Text Box 424"/>
          <p:cNvSpPr txBox="1">
            <a:spLocks noChangeArrowheads="1"/>
          </p:cNvSpPr>
          <p:nvPr/>
        </p:nvSpPr>
        <p:spPr bwMode="auto">
          <a:xfrm>
            <a:off x="5921459" y="5159474"/>
            <a:ext cx="2864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4n halo/skin candidates</a:t>
            </a:r>
            <a:endParaRPr lang="en-US" altLang="ja-JP" sz="1800" dirty="0"/>
          </a:p>
        </p:txBody>
      </p:sp>
      <p:sp>
        <p:nvSpPr>
          <p:cNvPr id="101" name="Rectangle 425"/>
          <p:cNvSpPr>
            <a:spLocks noChangeArrowheads="1"/>
          </p:cNvSpPr>
          <p:nvPr/>
        </p:nvSpPr>
        <p:spPr bwMode="auto">
          <a:xfrm>
            <a:off x="5713527" y="4654083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2" name="Text Box 426"/>
          <p:cNvSpPr txBox="1">
            <a:spLocks noChangeArrowheads="1"/>
          </p:cNvSpPr>
          <p:nvPr/>
        </p:nvSpPr>
        <p:spPr bwMode="auto">
          <a:xfrm>
            <a:off x="5886504" y="4548848"/>
            <a:ext cx="1836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1n halo known</a:t>
            </a:r>
            <a:endParaRPr lang="en-US" altLang="ja-JP" sz="1800" dirty="0"/>
          </a:p>
        </p:txBody>
      </p:sp>
      <p:sp>
        <p:nvSpPr>
          <p:cNvPr id="103" name="Rectangle 55"/>
          <p:cNvSpPr>
            <a:spLocks noChangeArrowheads="1"/>
          </p:cNvSpPr>
          <p:nvPr/>
        </p:nvSpPr>
        <p:spPr bwMode="auto">
          <a:xfrm>
            <a:off x="41119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4" name="Line 356"/>
          <p:cNvSpPr>
            <a:spLocks noChangeShapeType="1"/>
          </p:cNvSpPr>
          <p:nvPr/>
        </p:nvSpPr>
        <p:spPr bwMode="auto">
          <a:xfrm flipH="1" flipV="1">
            <a:off x="4431278" y="4290318"/>
            <a:ext cx="26751" cy="640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4569155" y="39545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6" name="Line 328"/>
          <p:cNvSpPr>
            <a:spLocks noChangeShapeType="1"/>
          </p:cNvSpPr>
          <p:nvPr/>
        </p:nvSpPr>
        <p:spPr bwMode="auto">
          <a:xfrm>
            <a:off x="4808867" y="3494187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7" name="楕円 106"/>
          <p:cNvSpPr/>
          <p:nvPr/>
        </p:nvSpPr>
        <p:spPr>
          <a:xfrm>
            <a:off x="4268489" y="4126926"/>
            <a:ext cx="322891" cy="346748"/>
          </a:xfrm>
          <a:prstGeom prst="ellipse">
            <a:avLst/>
          </a:prstGeom>
          <a:solidFill>
            <a:srgbClr val="33CCFF">
              <a:alpha val="6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/>
          <p:nvPr/>
        </p:nvSpPr>
        <p:spPr>
          <a:xfrm>
            <a:off x="4522009" y="4138039"/>
            <a:ext cx="322891" cy="346748"/>
          </a:xfrm>
          <a:prstGeom prst="ellipse">
            <a:avLst/>
          </a:prstGeom>
          <a:solidFill>
            <a:srgbClr val="33CCFF">
              <a:alpha val="6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Line 356"/>
          <p:cNvSpPr>
            <a:spLocks noChangeShapeType="1"/>
          </p:cNvSpPr>
          <p:nvPr/>
        </p:nvSpPr>
        <p:spPr bwMode="auto">
          <a:xfrm flipH="1" flipV="1">
            <a:off x="4710003" y="4290318"/>
            <a:ext cx="26751" cy="640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" name="Text Box 357"/>
          <p:cNvSpPr txBox="1">
            <a:spLocks noChangeArrowheads="1"/>
          </p:cNvSpPr>
          <p:nvPr/>
        </p:nvSpPr>
        <p:spPr bwMode="auto">
          <a:xfrm>
            <a:off x="4560444" y="4897091"/>
            <a:ext cx="837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baseline="30000" dirty="0">
                <a:solidFill>
                  <a:srgbClr val="0000FF"/>
                </a:solidFill>
              </a:rPr>
              <a:t>21</a:t>
            </a:r>
            <a:r>
              <a:rPr lang="en-US" altLang="ja-JP" b="1" dirty="0">
                <a:solidFill>
                  <a:srgbClr val="0000FF"/>
                </a:solidFill>
              </a:rPr>
              <a:t>B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111" name="Line 356">
            <a:extLst>
              <a:ext uri="{FF2B5EF4-FFF2-40B4-BE49-F238E27FC236}">
                <a16:creationId xmlns:a16="http://schemas.microsoft.com/office/drawing/2014/main" id="{1A45EE98-B947-6A46-BAA8-9F22241B3B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4191" y="4344041"/>
            <a:ext cx="583526" cy="1183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" name="Text Box 357">
            <a:extLst>
              <a:ext uri="{FF2B5EF4-FFF2-40B4-BE49-F238E27FC236}">
                <a16:creationId xmlns:a16="http://schemas.microsoft.com/office/drawing/2014/main" id="{3C79C6F5-EFDC-1C49-8DA1-A78E91AC9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3" y="5524112"/>
            <a:ext cx="34008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baseline="30000" dirty="0">
                <a:solidFill>
                  <a:srgbClr val="0000FF"/>
                </a:solidFill>
              </a:rPr>
              <a:t>19</a:t>
            </a:r>
            <a:r>
              <a:rPr lang="en-US" altLang="ja-JP" b="1" dirty="0">
                <a:solidFill>
                  <a:srgbClr val="0000FF"/>
                </a:solidFill>
              </a:rPr>
              <a:t>B</a:t>
            </a:r>
            <a:r>
              <a:rPr lang="en-US" altLang="ja-JP" sz="2000" b="1" dirty="0"/>
              <a:t>: Dripline</a:t>
            </a:r>
          </a:p>
          <a:p>
            <a:r>
              <a:rPr lang="en-US" altLang="ja-JP" sz="2000" b="1" dirty="0"/>
              <a:t>2n halo,S</a:t>
            </a:r>
            <a:r>
              <a:rPr lang="en-US" altLang="ja-JP" sz="2000" b="1" baseline="-25000" dirty="0"/>
              <a:t>2n</a:t>
            </a:r>
            <a:r>
              <a:rPr lang="en-US" altLang="ja-JP" sz="2000" b="1" dirty="0"/>
              <a:t>=93(560)</a:t>
            </a:r>
            <a:r>
              <a:rPr lang="en-US" altLang="ja-JP" sz="2000" b="1" dirty="0" err="1"/>
              <a:t>keV</a:t>
            </a:r>
            <a:endParaRPr lang="en-US" altLang="ja-JP" sz="2000" b="1" dirty="0"/>
          </a:p>
          <a:p>
            <a:r>
              <a:rPr lang="en-US" altLang="ja-JP" sz="2000" b="1" dirty="0"/>
              <a:t>4n halo?, S</a:t>
            </a:r>
            <a:r>
              <a:rPr lang="en-US" altLang="ja-JP" sz="2000" b="1" baseline="-25000" dirty="0"/>
              <a:t>4n</a:t>
            </a:r>
            <a:r>
              <a:rPr lang="en-US" altLang="ja-JP" sz="2000" b="1" dirty="0"/>
              <a:t>~1.5 MeV</a:t>
            </a:r>
            <a:endParaRPr lang="en-US" altLang="ja-JP" sz="1800" dirty="0"/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5E3A759-F26D-9D4D-BCC8-F66C05038DC4}"/>
              </a:ext>
            </a:extLst>
          </p:cNvPr>
          <p:cNvGrpSpPr/>
          <p:nvPr/>
        </p:nvGrpSpPr>
        <p:grpSpPr>
          <a:xfrm>
            <a:off x="926714" y="3501008"/>
            <a:ext cx="3871040" cy="1834295"/>
            <a:chOff x="251520" y="4786721"/>
            <a:chExt cx="3871040" cy="1834295"/>
          </a:xfrm>
        </p:grpSpPr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D9B55A23-5DDB-844A-982F-3F537FE2B792}"/>
                </a:ext>
              </a:extLst>
            </p:cNvPr>
            <p:cNvGrpSpPr/>
            <p:nvPr/>
          </p:nvGrpSpPr>
          <p:grpSpPr>
            <a:xfrm>
              <a:off x="251520" y="5248869"/>
              <a:ext cx="3421240" cy="1372147"/>
              <a:chOff x="251520" y="5248869"/>
              <a:chExt cx="3421240" cy="1372147"/>
            </a:xfrm>
          </p:grpSpPr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6B5032EC-A6C5-3F4F-BDFF-E6369C0A6ABB}"/>
                  </a:ext>
                </a:extLst>
              </p:cNvPr>
              <p:cNvCxnSpPr/>
              <p:nvPr/>
            </p:nvCxnSpPr>
            <p:spPr>
              <a:xfrm>
                <a:off x="3208160" y="5480072"/>
                <a:ext cx="228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グループ化 119">
                <a:extLst>
                  <a:ext uri="{FF2B5EF4-FFF2-40B4-BE49-F238E27FC236}">
                    <a16:creationId xmlns:a16="http://schemas.microsoft.com/office/drawing/2014/main" id="{660582F6-97FE-874F-AAB3-1EA099D208F3}"/>
                  </a:ext>
                </a:extLst>
              </p:cNvPr>
              <p:cNvGrpSpPr/>
              <p:nvPr/>
            </p:nvGrpSpPr>
            <p:grpSpPr>
              <a:xfrm>
                <a:off x="251520" y="5248869"/>
                <a:ext cx="3421240" cy="1372147"/>
                <a:chOff x="244120" y="5248869"/>
                <a:chExt cx="3421240" cy="1372147"/>
              </a:xfrm>
            </p:grpSpPr>
            <p:cxnSp>
              <p:nvCxnSpPr>
                <p:cNvPr id="121" name="直線コネクタ 120">
                  <a:extLst>
                    <a:ext uri="{FF2B5EF4-FFF2-40B4-BE49-F238E27FC236}">
                      <a16:creationId xmlns:a16="http://schemas.microsoft.com/office/drawing/2014/main" id="{C0216689-9F28-3B41-A38C-FD47AE72CA59}"/>
                    </a:ext>
                  </a:extLst>
                </p:cNvPr>
                <p:cNvCxnSpPr/>
                <p:nvPr/>
              </p:nvCxnSpPr>
              <p:spPr>
                <a:xfrm>
                  <a:off x="2744965" y="5480072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2" name="グループ化 121">
                  <a:extLst>
                    <a:ext uri="{FF2B5EF4-FFF2-40B4-BE49-F238E27FC236}">
                      <a16:creationId xmlns:a16="http://schemas.microsoft.com/office/drawing/2014/main" id="{6EECDC1B-A003-7447-97BD-3B085A08C6FE}"/>
                    </a:ext>
                  </a:extLst>
                </p:cNvPr>
                <p:cNvGrpSpPr/>
                <p:nvPr/>
              </p:nvGrpSpPr>
              <p:grpSpPr>
                <a:xfrm>
                  <a:off x="244120" y="5248869"/>
                  <a:ext cx="3421240" cy="1372147"/>
                  <a:chOff x="244120" y="5248869"/>
                  <a:chExt cx="3421240" cy="1372147"/>
                </a:xfrm>
              </p:grpSpPr>
              <p:cxnSp>
                <p:nvCxnSpPr>
                  <p:cNvPr id="123" name="直線コネクタ 122">
                    <a:extLst>
                      <a:ext uri="{FF2B5EF4-FFF2-40B4-BE49-F238E27FC236}">
                        <a16:creationId xmlns:a16="http://schemas.microsoft.com/office/drawing/2014/main" id="{8497CDB4-00A0-A04A-BE69-5F2C821F3477}"/>
                      </a:ext>
                    </a:extLst>
                  </p:cNvPr>
                  <p:cNvCxnSpPr/>
                  <p:nvPr/>
                </p:nvCxnSpPr>
                <p:spPr>
                  <a:xfrm>
                    <a:off x="244120" y="6609184"/>
                    <a:ext cx="6858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>
                    <a:extLst>
                      <a:ext uri="{FF2B5EF4-FFF2-40B4-BE49-F238E27FC236}">
                        <a16:creationId xmlns:a16="http://schemas.microsoft.com/office/drawing/2014/main" id="{7CC3A6F2-88C3-6249-836C-1026FD4E761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22160" y="6168157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線コネクタ 124">
                    <a:extLst>
                      <a:ext uri="{FF2B5EF4-FFF2-40B4-BE49-F238E27FC236}">
                        <a16:creationId xmlns:a16="http://schemas.microsoft.com/office/drawing/2014/main" id="{26617B95-4F65-304D-9689-B96D7B3D9D4B}"/>
                      </a:ext>
                    </a:extLst>
                  </p:cNvPr>
                  <p:cNvCxnSpPr/>
                  <p:nvPr/>
                </p:nvCxnSpPr>
                <p:spPr>
                  <a:xfrm>
                    <a:off x="922160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>
                    <a:extLst>
                      <a:ext uri="{FF2B5EF4-FFF2-40B4-BE49-F238E27FC236}">
                        <a16:creationId xmlns:a16="http://schemas.microsoft.com/office/drawing/2014/main" id="{82744600-9A33-9D4C-B7DF-5506C48BA0CE}"/>
                      </a:ext>
                    </a:extLst>
                  </p:cNvPr>
                  <p:cNvCxnSpPr/>
                  <p:nvPr/>
                </p:nvCxnSpPr>
                <p:spPr>
                  <a:xfrm>
                    <a:off x="1150760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>
                    <a:extLst>
                      <a:ext uri="{FF2B5EF4-FFF2-40B4-BE49-F238E27FC236}">
                        <a16:creationId xmlns:a16="http://schemas.microsoft.com/office/drawing/2014/main" id="{A289883A-C52D-3A46-AF00-74BB4BD6CA50}"/>
                      </a:ext>
                    </a:extLst>
                  </p:cNvPr>
                  <p:cNvCxnSpPr/>
                  <p:nvPr/>
                </p:nvCxnSpPr>
                <p:spPr>
                  <a:xfrm>
                    <a:off x="1150760" y="638275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コネクタ 127">
                    <a:extLst>
                      <a:ext uri="{FF2B5EF4-FFF2-40B4-BE49-F238E27FC236}">
                        <a16:creationId xmlns:a16="http://schemas.microsoft.com/office/drawing/2014/main" id="{7EA071DE-E035-C749-A794-9404F99FB76F}"/>
                      </a:ext>
                    </a:extLst>
                  </p:cNvPr>
                  <p:cNvCxnSpPr/>
                  <p:nvPr/>
                </p:nvCxnSpPr>
                <p:spPr>
                  <a:xfrm>
                    <a:off x="1383945" y="6141024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線コネクタ 128">
                    <a:extLst>
                      <a:ext uri="{FF2B5EF4-FFF2-40B4-BE49-F238E27FC236}">
                        <a16:creationId xmlns:a16="http://schemas.microsoft.com/office/drawing/2014/main" id="{FB9A38C0-A992-7248-B7F3-4B62C56662E6}"/>
                      </a:ext>
                    </a:extLst>
                  </p:cNvPr>
                  <p:cNvCxnSpPr/>
                  <p:nvPr/>
                </p:nvCxnSpPr>
                <p:spPr>
                  <a:xfrm>
                    <a:off x="1388885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コネクタ 129">
                    <a:extLst>
                      <a:ext uri="{FF2B5EF4-FFF2-40B4-BE49-F238E27FC236}">
                        <a16:creationId xmlns:a16="http://schemas.microsoft.com/office/drawing/2014/main" id="{3FAA5D50-D007-E04B-B9BD-0DB9BDE8CF75}"/>
                      </a:ext>
                    </a:extLst>
                  </p:cNvPr>
                  <p:cNvCxnSpPr/>
                  <p:nvPr/>
                </p:nvCxnSpPr>
                <p:spPr>
                  <a:xfrm>
                    <a:off x="1607960" y="63771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コネクタ 130">
                    <a:extLst>
                      <a:ext uri="{FF2B5EF4-FFF2-40B4-BE49-F238E27FC236}">
                        <a16:creationId xmlns:a16="http://schemas.microsoft.com/office/drawing/2014/main" id="{5B213C65-2460-7D49-9E42-5E14F04DA5FE}"/>
                      </a:ext>
                    </a:extLst>
                  </p:cNvPr>
                  <p:cNvCxnSpPr/>
                  <p:nvPr/>
                </p:nvCxnSpPr>
                <p:spPr>
                  <a:xfrm>
                    <a:off x="1613955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コネクタ 131">
                    <a:extLst>
                      <a:ext uri="{FF2B5EF4-FFF2-40B4-BE49-F238E27FC236}">
                        <a16:creationId xmlns:a16="http://schemas.microsoft.com/office/drawing/2014/main" id="{15A8C95C-1522-3F4A-94CB-468B4BFA971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843964" y="5943770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線コネクタ 132">
                    <a:extLst>
                      <a:ext uri="{FF2B5EF4-FFF2-40B4-BE49-F238E27FC236}">
                        <a16:creationId xmlns:a16="http://schemas.microsoft.com/office/drawing/2014/main" id="{8B693E1B-883F-E04C-B655-3BCD4BC57918}"/>
                      </a:ext>
                    </a:extLst>
                  </p:cNvPr>
                  <p:cNvCxnSpPr/>
                  <p:nvPr/>
                </p:nvCxnSpPr>
                <p:spPr>
                  <a:xfrm>
                    <a:off x="1836560" y="5937420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コネクタ 133">
                    <a:extLst>
                      <a:ext uri="{FF2B5EF4-FFF2-40B4-BE49-F238E27FC236}">
                        <a16:creationId xmlns:a16="http://schemas.microsoft.com/office/drawing/2014/main" id="{77DCEB60-D139-B743-B0A5-3FD87A6AACED}"/>
                      </a:ext>
                    </a:extLst>
                  </p:cNvPr>
                  <p:cNvCxnSpPr/>
                  <p:nvPr/>
                </p:nvCxnSpPr>
                <p:spPr>
                  <a:xfrm>
                    <a:off x="2065160" y="5924476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コネクタ 134">
                    <a:extLst>
                      <a:ext uri="{FF2B5EF4-FFF2-40B4-BE49-F238E27FC236}">
                        <a16:creationId xmlns:a16="http://schemas.microsoft.com/office/drawing/2014/main" id="{A0AC0762-B032-B748-9540-EA25A501016B}"/>
                      </a:ext>
                    </a:extLst>
                  </p:cNvPr>
                  <p:cNvCxnSpPr/>
                  <p:nvPr/>
                </p:nvCxnSpPr>
                <p:spPr>
                  <a:xfrm>
                    <a:off x="2516365" y="5692627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135">
                    <a:extLst>
                      <a:ext uri="{FF2B5EF4-FFF2-40B4-BE49-F238E27FC236}">
                        <a16:creationId xmlns:a16="http://schemas.microsoft.com/office/drawing/2014/main" id="{B1D9BD8A-FFF6-E645-8ADD-8A525ED7FCB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96755" y="5710398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線コネクタ 136">
                    <a:extLst>
                      <a:ext uri="{FF2B5EF4-FFF2-40B4-BE49-F238E27FC236}">
                        <a16:creationId xmlns:a16="http://schemas.microsoft.com/office/drawing/2014/main" id="{BD242858-3DA4-6641-B1AB-A1E705626999}"/>
                      </a:ext>
                    </a:extLst>
                  </p:cNvPr>
                  <p:cNvCxnSpPr/>
                  <p:nvPr/>
                </p:nvCxnSpPr>
                <p:spPr>
                  <a:xfrm>
                    <a:off x="2076273" y="61485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>
                    <a:extLst>
                      <a:ext uri="{FF2B5EF4-FFF2-40B4-BE49-F238E27FC236}">
                        <a16:creationId xmlns:a16="http://schemas.microsoft.com/office/drawing/2014/main" id="{977FBB88-1878-D447-A223-13CD8633F287}"/>
                      </a:ext>
                    </a:extLst>
                  </p:cNvPr>
                  <p:cNvCxnSpPr/>
                  <p:nvPr/>
                </p:nvCxnSpPr>
                <p:spPr>
                  <a:xfrm>
                    <a:off x="2293760" y="570563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>
                    <a:extLst>
                      <a:ext uri="{FF2B5EF4-FFF2-40B4-BE49-F238E27FC236}">
                        <a16:creationId xmlns:a16="http://schemas.microsoft.com/office/drawing/2014/main" id="{C13664F1-7390-9348-9788-0D71E71E7331}"/>
                      </a:ext>
                    </a:extLst>
                  </p:cNvPr>
                  <p:cNvCxnSpPr/>
                  <p:nvPr/>
                </p:nvCxnSpPr>
                <p:spPr>
                  <a:xfrm>
                    <a:off x="2516365" y="5924476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>
                    <a:extLst>
                      <a:ext uri="{FF2B5EF4-FFF2-40B4-BE49-F238E27FC236}">
                        <a16:creationId xmlns:a16="http://schemas.microsoft.com/office/drawing/2014/main" id="{73C07660-93BB-844C-885D-902D4913635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50782" y="5480072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>
                    <a:extLst>
                      <a:ext uri="{FF2B5EF4-FFF2-40B4-BE49-F238E27FC236}">
                        <a16:creationId xmlns:a16="http://schemas.microsoft.com/office/drawing/2014/main" id="{DF46CB2B-DE73-6046-9E0F-097F46D1037B}"/>
                      </a:ext>
                    </a:extLst>
                  </p:cNvPr>
                  <p:cNvCxnSpPr/>
                  <p:nvPr/>
                </p:nvCxnSpPr>
                <p:spPr>
                  <a:xfrm>
                    <a:off x="2974620" y="546467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685BFAD1-08D0-2A40-81A0-40E999A5D822}"/>
                      </a:ext>
                    </a:extLst>
                  </p:cNvPr>
                  <p:cNvCxnSpPr/>
                  <p:nvPr/>
                </p:nvCxnSpPr>
                <p:spPr>
                  <a:xfrm>
                    <a:off x="32081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3156EAEE-11C9-6349-9940-38E3A65F3D34}"/>
                      </a:ext>
                    </a:extLst>
                  </p:cNvPr>
                  <p:cNvCxnSpPr/>
                  <p:nvPr/>
                </p:nvCxnSpPr>
                <p:spPr>
                  <a:xfrm>
                    <a:off x="2973565" y="569899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FD2ADD2B-19FC-0449-8F25-241639CEE3C4}"/>
                      </a:ext>
                    </a:extLst>
                  </p:cNvPr>
                  <p:cNvCxnSpPr/>
                  <p:nvPr/>
                </p:nvCxnSpPr>
                <p:spPr>
                  <a:xfrm>
                    <a:off x="34367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線コネクタ 144">
                    <a:extLst>
                      <a:ext uri="{FF2B5EF4-FFF2-40B4-BE49-F238E27FC236}">
                        <a16:creationId xmlns:a16="http://schemas.microsoft.com/office/drawing/2014/main" id="{08EE3AD6-9741-DD49-AF49-127708B03581}"/>
                      </a:ext>
                    </a:extLst>
                  </p:cNvPr>
                  <p:cNvCxnSpPr/>
                  <p:nvPr/>
                </p:nvCxnSpPr>
                <p:spPr>
                  <a:xfrm>
                    <a:off x="3436760" y="569262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コネクタ 145">
                    <a:extLst>
                      <a:ext uri="{FF2B5EF4-FFF2-40B4-BE49-F238E27FC236}">
                        <a16:creationId xmlns:a16="http://schemas.microsoft.com/office/drawing/2014/main" id="{1901A734-3D1B-DB4D-8C37-49A8F03BC67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661663" y="5248869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CE33BFF5-4AB1-6F4C-AD41-ABB219AD6FD7}"/>
                </a:ext>
              </a:extLst>
            </p:cNvPr>
            <p:cNvCxnSpPr/>
            <p:nvPr/>
          </p:nvCxnSpPr>
          <p:spPr>
            <a:xfrm>
              <a:off x="3665360" y="5248869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CAD05669-1A2D-A84D-A7C0-9478D8704719}"/>
                </a:ext>
              </a:extLst>
            </p:cNvPr>
            <p:cNvCxnSpPr/>
            <p:nvPr/>
          </p:nvCxnSpPr>
          <p:spPr>
            <a:xfrm>
              <a:off x="3895370" y="5241925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2C3A0EF2-694F-FA46-AE9E-EDBED5EBB62F}"/>
                </a:ext>
              </a:extLst>
            </p:cNvPr>
            <p:cNvCxnSpPr/>
            <p:nvPr/>
          </p:nvCxnSpPr>
          <p:spPr>
            <a:xfrm>
              <a:off x="3893960" y="547515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2C53B8EC-0928-3540-9437-94E1AE342324}"/>
                </a:ext>
              </a:extLst>
            </p:cNvPr>
            <p:cNvCxnSpPr/>
            <p:nvPr/>
          </p:nvCxnSpPr>
          <p:spPr>
            <a:xfrm flipV="1">
              <a:off x="4122560" y="4786721"/>
              <a:ext cx="0" cy="6924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テキスト ボックス 1">
            <a:extLst>
              <a:ext uri="{FF2B5EF4-FFF2-40B4-BE49-F238E27FC236}">
                <a16:creationId xmlns:a16="http://schemas.microsoft.com/office/drawing/2014/main" id="{12DDA325-2D8B-8444-9E75-B140038C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80" y="2760020"/>
            <a:ext cx="90158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2000" b="1" dirty="0"/>
              <a:t>S. </a:t>
            </a:r>
            <a:r>
              <a:rPr lang="en-US" altLang="ja-JP" sz="2000" b="1" dirty="0" err="1"/>
              <a:t>Leblond</a:t>
            </a:r>
            <a:r>
              <a:rPr lang="en-US" altLang="ja-JP" sz="2000" b="1" dirty="0"/>
              <a:t>, </a:t>
            </a:r>
            <a:r>
              <a:rPr lang="en-US" altLang="ja-JP" sz="2000" b="1" dirty="0" err="1"/>
              <a:t>M.Marques</a:t>
            </a:r>
            <a:r>
              <a:rPr lang="en-US" altLang="ja-JP" sz="2000" b="1" dirty="0"/>
              <a:t>, </a:t>
            </a:r>
            <a:r>
              <a:rPr lang="en-US" altLang="ja-JP" sz="2000" b="1" dirty="0" err="1"/>
              <a:t>N.A.Orr</a:t>
            </a:r>
            <a:r>
              <a:rPr lang="en-US" altLang="ja-JP" sz="2000" b="1" dirty="0"/>
              <a:t> et al.,</a:t>
            </a:r>
            <a:r>
              <a:rPr lang="en-US" altLang="ja-JP" sz="2000" dirty="0"/>
              <a:t> </a:t>
            </a:r>
            <a:r>
              <a:rPr lang="en-US" altLang="ja-JP" sz="2000" b="1" dirty="0"/>
              <a:t>Phys. Rev. Lett. 121,262502(2018). 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99204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490066"/>
          </a:xfrm>
        </p:spPr>
        <p:txBody>
          <a:bodyPr>
            <a:normAutofit fontScale="90000"/>
          </a:bodyPr>
          <a:lstStyle/>
          <a:p>
            <a:r>
              <a:rPr kumimoji="1" lang="en-US" altLang="ja-JP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5616" y="1052972"/>
            <a:ext cx="7632848" cy="532859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00FF"/>
                </a:solidFill>
              </a:rPr>
              <a:t>     </a:t>
            </a:r>
            <a:r>
              <a:rPr lang="mr-IN" altLang="ja-JP" dirty="0"/>
              <a:t>–</a:t>
            </a:r>
            <a:r>
              <a:rPr lang="en-US" altLang="ja-JP" dirty="0"/>
              <a:t> </a:t>
            </a:r>
            <a:r>
              <a:rPr lang="en-US" altLang="ja-JP" sz="2800" dirty="0"/>
              <a:t>Clustering and Hierarchical Structure</a:t>
            </a:r>
            <a:endParaRPr lang="en-US" altLang="ja-JP" dirty="0"/>
          </a:p>
          <a:p>
            <a:r>
              <a:rPr lang="en-US" altLang="ja-JP" dirty="0">
                <a:solidFill>
                  <a:srgbClr val="0000FF"/>
                </a:solidFill>
              </a:rPr>
              <a:t>Towards the neutron drip line </a:t>
            </a:r>
          </a:p>
          <a:p>
            <a:r>
              <a:rPr lang="en-US" altLang="ja-JP" dirty="0" err="1">
                <a:solidFill>
                  <a:srgbClr val="0000FF"/>
                </a:solidFill>
              </a:rPr>
              <a:t>Dineutron</a:t>
            </a:r>
            <a:r>
              <a:rPr lang="en-US" altLang="ja-JP" dirty="0">
                <a:solidFill>
                  <a:srgbClr val="0000FF"/>
                </a:solidFill>
              </a:rPr>
              <a:t>/Multi-neutron clusters in neutron-rich nuclei</a:t>
            </a:r>
          </a:p>
          <a:p>
            <a:pPr lvl="1"/>
            <a:r>
              <a:rPr lang="en-US" altLang="ja-JP" dirty="0"/>
              <a:t>Spectroscopy of </a:t>
            </a:r>
            <a:r>
              <a:rPr lang="en-US" altLang="ja-JP" dirty="0">
                <a:solidFill>
                  <a:srgbClr val="0000FF"/>
                </a:solidFill>
              </a:rPr>
              <a:t>Super-heavy Boron isotopes</a:t>
            </a:r>
          </a:p>
          <a:p>
            <a:pPr lvl="1"/>
            <a:r>
              <a:rPr lang="en-US" altLang="ja-JP" dirty="0"/>
              <a:t>Spectroscopy of </a:t>
            </a:r>
            <a:r>
              <a:rPr lang="en-US" altLang="ja-JP" dirty="0">
                <a:solidFill>
                  <a:srgbClr val="0000FF"/>
                </a:solidFill>
              </a:rPr>
              <a:t>Super-heavy Oxygen isotopes</a:t>
            </a:r>
          </a:p>
          <a:p>
            <a:r>
              <a:rPr kumimoji="1" lang="en-US" altLang="ja-JP" dirty="0">
                <a:solidFill>
                  <a:srgbClr val="0000FF"/>
                </a:solidFill>
              </a:rPr>
              <a:t>RIB Facilities in the Near Future </a:t>
            </a:r>
          </a:p>
          <a:p>
            <a:r>
              <a:rPr kumimoji="1" lang="en-US" altLang="ja-JP" dirty="0">
                <a:solidFill>
                  <a:srgbClr val="0000FF"/>
                </a:solidFill>
              </a:rPr>
              <a:t>Summary and Outlook</a:t>
            </a:r>
          </a:p>
        </p:txBody>
      </p:sp>
    </p:spTree>
    <p:extLst>
      <p:ext uri="{BB962C8B-B14F-4D97-AF65-F5344CB8AC3E}">
        <p14:creationId xmlns:p14="http://schemas.microsoft.com/office/powerpoint/2010/main" val="2027958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139700"/>
            <a:ext cx="922813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テキスト ボックス 1"/>
          <p:cNvSpPr txBox="1">
            <a:spLocks noChangeArrowheads="1"/>
          </p:cNvSpPr>
          <p:nvPr/>
        </p:nvSpPr>
        <p:spPr bwMode="auto">
          <a:xfrm>
            <a:off x="2767433" y="445795"/>
            <a:ext cx="4172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S. </a:t>
            </a:r>
            <a:r>
              <a:rPr lang="en-US" altLang="ja-JP" sz="1800" dirty="0" err="1"/>
              <a:t>Leblond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M.Marques</a:t>
            </a:r>
            <a:r>
              <a:rPr lang="en-US" altLang="ja-JP" sz="1800" dirty="0"/>
              <a:t>, </a:t>
            </a:r>
            <a:r>
              <a:rPr lang="en-US" altLang="ja-JP" sz="1800" dirty="0" err="1"/>
              <a:t>N.A.Orr</a:t>
            </a:r>
            <a:r>
              <a:rPr lang="en-US" altLang="ja-JP" sz="1800" dirty="0"/>
              <a:t> et al., </a:t>
            </a:r>
            <a:endParaRPr lang="ja-JP" altLang="en-US" sz="1800" dirty="0"/>
          </a:p>
        </p:txBody>
      </p:sp>
      <p:sp>
        <p:nvSpPr>
          <p:cNvPr id="21512" name="テキスト ボックス 7"/>
          <p:cNvSpPr txBox="1">
            <a:spLocks noChangeArrowheads="1"/>
          </p:cNvSpPr>
          <p:nvPr/>
        </p:nvSpPr>
        <p:spPr bwMode="auto">
          <a:xfrm>
            <a:off x="7197725" y="1514475"/>
            <a:ext cx="10727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aseline="30000" dirty="0"/>
              <a:t>22</a:t>
            </a:r>
            <a:r>
              <a:rPr lang="en-US" altLang="ja-JP" sz="1800" dirty="0"/>
              <a:t>C (-1p)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ym typeface="Wingdings" panose="05000000000000000000" pitchFamily="2" charset="2"/>
              </a:rPr>
              <a:t>   </a:t>
            </a:r>
            <a:r>
              <a:rPr lang="en-US" altLang="ja-JP" sz="1800" baseline="30000" dirty="0">
                <a:sym typeface="Wingdings" panose="05000000000000000000" pitchFamily="2" charset="2"/>
              </a:rPr>
              <a:t>21</a:t>
            </a:r>
            <a:r>
              <a:rPr lang="en-US" altLang="ja-JP" sz="1800" dirty="0">
                <a:sym typeface="Wingdings" panose="05000000000000000000" pitchFamily="2" charset="2"/>
              </a:rPr>
              <a:t>B</a:t>
            </a:r>
            <a:endParaRPr lang="ja-JP" altLang="en-US" sz="1800" dirty="0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2617694" y="1622612"/>
            <a:ext cx="0" cy="3406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75647" y="1963272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/>
              <a:t>19</a:t>
            </a:r>
            <a:r>
              <a:rPr kumimoji="1" lang="en-US" altLang="ja-JP" b="1" dirty="0"/>
              <a:t>B</a:t>
            </a:r>
            <a:r>
              <a:rPr kumimoji="1" lang="en-US" altLang="ja-JP" dirty="0"/>
              <a:t> (drip-line </a:t>
            </a:r>
            <a:r>
              <a:rPr kumimoji="1" lang="en-US" altLang="ja-JP" baseline="30000" dirty="0"/>
              <a:t>15</a:t>
            </a:r>
            <a:r>
              <a:rPr kumimoji="1" lang="en-US" altLang="ja-JP" dirty="0"/>
              <a:t>B+4n)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271713" y="3136530"/>
            <a:ext cx="991440" cy="26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0" name="テキスト ボックス 2"/>
          <p:cNvSpPr txBox="1">
            <a:spLocks noChangeArrowheads="1"/>
          </p:cNvSpPr>
          <p:nvPr/>
        </p:nvSpPr>
        <p:spPr bwMode="auto">
          <a:xfrm>
            <a:off x="2207593" y="2893831"/>
            <a:ext cx="1686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aseline="30000" dirty="0"/>
              <a:t>22</a:t>
            </a:r>
            <a:r>
              <a:rPr lang="en-US" altLang="ja-JP" sz="1800" dirty="0"/>
              <a:t>N (-2p) </a:t>
            </a:r>
            <a:r>
              <a:rPr lang="en-US" altLang="ja-JP" sz="1800" dirty="0">
                <a:sym typeface="Wingdings" panose="05000000000000000000" pitchFamily="2" charset="2"/>
              </a:rPr>
              <a:t></a:t>
            </a:r>
            <a:r>
              <a:rPr lang="en-US" altLang="ja-JP" sz="1800" baseline="30000" dirty="0">
                <a:sym typeface="Wingdings" panose="05000000000000000000" pitchFamily="2" charset="2"/>
              </a:rPr>
              <a:t>20</a:t>
            </a:r>
            <a:r>
              <a:rPr lang="en-US" altLang="ja-JP" sz="1800" dirty="0">
                <a:sym typeface="Wingdings" panose="05000000000000000000" pitchFamily="2" charset="2"/>
              </a:rPr>
              <a:t>B</a:t>
            </a:r>
            <a:endParaRPr lang="ja-JP" altLang="en-US" sz="18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641306" y="1079155"/>
            <a:ext cx="991440" cy="26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1" name="テキスト ボックス 6"/>
          <p:cNvSpPr txBox="1">
            <a:spLocks noChangeArrowheads="1"/>
          </p:cNvSpPr>
          <p:nvPr/>
        </p:nvSpPr>
        <p:spPr bwMode="auto">
          <a:xfrm>
            <a:off x="6041160" y="832266"/>
            <a:ext cx="208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aseline="30000" dirty="0"/>
              <a:t>22</a:t>
            </a:r>
            <a:r>
              <a:rPr lang="en-US" altLang="ja-JP" sz="1800" dirty="0"/>
              <a:t>C (-1p-1n)</a:t>
            </a:r>
            <a:r>
              <a:rPr lang="en-US" altLang="ja-JP" sz="1800" dirty="0">
                <a:sym typeface="Wingdings" panose="05000000000000000000" pitchFamily="2" charset="2"/>
              </a:rPr>
              <a:t></a:t>
            </a:r>
            <a:r>
              <a:rPr lang="en-US" altLang="ja-JP" sz="1800" baseline="30000" dirty="0">
                <a:sym typeface="Wingdings" panose="05000000000000000000" pitchFamily="2" charset="2"/>
              </a:rPr>
              <a:t>20</a:t>
            </a:r>
            <a:r>
              <a:rPr lang="en-US" altLang="ja-JP" sz="1800" dirty="0">
                <a:sym typeface="Wingdings" panose="05000000000000000000" pitchFamily="2" charset="2"/>
              </a:rPr>
              <a:t>B?</a:t>
            </a:r>
            <a:endParaRPr lang="ja-JP" altLang="en-US" sz="1800" dirty="0"/>
          </a:p>
        </p:txBody>
      </p:sp>
      <p:sp>
        <p:nvSpPr>
          <p:cNvPr id="10" name="正方形/長方形 9"/>
          <p:cNvSpPr/>
          <p:nvPr/>
        </p:nvSpPr>
        <p:spPr>
          <a:xfrm>
            <a:off x="6324600" y="5871882"/>
            <a:ext cx="2640106" cy="40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7691" y="445795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PRL</a:t>
            </a:r>
            <a:r>
              <a:rPr kumimoji="1" lang="en-US" altLang="ja-JP" b="1" dirty="0"/>
              <a:t>121</a:t>
            </a:r>
            <a:r>
              <a:rPr kumimoji="1" lang="en-US" altLang="ja-JP" dirty="0"/>
              <a:t>,262502(2018).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37196" y="204358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@SAMURAI at RIBF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3894273" y="6491688"/>
            <a:ext cx="52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aseline="30000" dirty="0"/>
              <a:t>21</a:t>
            </a:r>
            <a:r>
              <a:rPr lang="en-US" altLang="ja-JP" sz="2400" dirty="0"/>
              <a:t>B= </a:t>
            </a:r>
            <a:r>
              <a:rPr lang="en-US" altLang="ja-JP" sz="2400" baseline="30000" dirty="0">
                <a:solidFill>
                  <a:srgbClr val="0000FF"/>
                </a:solidFill>
              </a:rPr>
              <a:t>19</a:t>
            </a:r>
            <a:r>
              <a:rPr lang="en-US" altLang="ja-JP" sz="2400" dirty="0">
                <a:solidFill>
                  <a:srgbClr val="0000FF"/>
                </a:solidFill>
              </a:rPr>
              <a:t>B+2n</a:t>
            </a:r>
            <a:r>
              <a:rPr lang="en-US" altLang="ja-JP" sz="2400" dirty="0"/>
              <a:t> </a:t>
            </a:r>
            <a:r>
              <a:rPr lang="en-US" altLang="ja-JP" sz="2000" i="1" dirty="0"/>
              <a:t>or</a:t>
            </a:r>
            <a:r>
              <a:rPr lang="en-US" altLang="ja-JP" sz="2400" dirty="0"/>
              <a:t> </a:t>
            </a:r>
            <a:r>
              <a:rPr lang="en-US" altLang="ja-JP" sz="2400" baseline="30000" dirty="0">
                <a:solidFill>
                  <a:srgbClr val="0000FF"/>
                </a:solidFill>
              </a:rPr>
              <a:t>17</a:t>
            </a:r>
            <a:r>
              <a:rPr lang="en-US" altLang="ja-JP" sz="2400" dirty="0">
                <a:solidFill>
                  <a:srgbClr val="0000FF"/>
                </a:solidFill>
              </a:rPr>
              <a:t>B+4n</a:t>
            </a:r>
            <a:r>
              <a:rPr lang="en-US" altLang="ja-JP" sz="2400" dirty="0"/>
              <a:t> </a:t>
            </a:r>
            <a:r>
              <a:rPr lang="en-US" altLang="ja-JP" sz="2000" i="1" dirty="0"/>
              <a:t>or</a:t>
            </a:r>
            <a:r>
              <a:rPr lang="en-US" altLang="ja-JP" sz="2400" dirty="0"/>
              <a:t> </a:t>
            </a:r>
            <a:r>
              <a:rPr lang="en-US" altLang="ja-JP" sz="2400" baseline="30000" dirty="0">
                <a:solidFill>
                  <a:srgbClr val="0000FF"/>
                </a:solidFill>
              </a:rPr>
              <a:t>15</a:t>
            </a:r>
            <a:r>
              <a:rPr lang="en-US" altLang="ja-JP" sz="2400" dirty="0">
                <a:solidFill>
                  <a:srgbClr val="0000FF"/>
                </a:solidFill>
              </a:rPr>
              <a:t>B+6n</a:t>
            </a:r>
            <a:r>
              <a:rPr lang="en-US" altLang="ja-JP" sz="2400" dirty="0"/>
              <a:t> ?</a:t>
            </a:r>
            <a:endParaRPr kumimoji="1" lang="ja-JP" altLang="en-US" sz="2400" dirty="0"/>
          </a:p>
        </p:txBody>
      </p:sp>
      <p:sp>
        <p:nvSpPr>
          <p:cNvPr id="21507" name="テキスト ボックス 4"/>
          <p:cNvSpPr txBox="1">
            <a:spLocks noChangeArrowheads="1"/>
          </p:cNvSpPr>
          <p:nvPr/>
        </p:nvSpPr>
        <p:spPr bwMode="auto">
          <a:xfrm>
            <a:off x="5967377" y="6073588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Slide by Miguel Marques</a:t>
            </a:r>
            <a:endParaRPr lang="ja-JP" altLang="en-US" sz="1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0828" y="3128704"/>
            <a:ext cx="123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230 MeV/u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40862" y="1049419"/>
            <a:ext cx="123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230 MeV/u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6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5576" y="548680"/>
            <a:ext cx="8548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</a:rPr>
              <a:t>Spectroscopy of Super-heavy Oxygen isotopes</a:t>
            </a:r>
          </a:p>
          <a:p>
            <a:r>
              <a:rPr lang="en-US" altLang="ja-JP" sz="3200" dirty="0"/>
              <a:t>--Barely Unbound 2n emitter  </a:t>
            </a:r>
            <a:r>
              <a:rPr lang="en-US" altLang="ja-JP" sz="3200" baseline="30000" dirty="0"/>
              <a:t>26</a:t>
            </a:r>
            <a:r>
              <a:rPr lang="en-US" altLang="ja-JP" sz="3200" dirty="0"/>
              <a:t>O </a:t>
            </a:r>
          </a:p>
          <a:p>
            <a:r>
              <a:rPr lang="en-US" altLang="ja-JP" sz="3200" dirty="0"/>
              <a:t>                             &amp; 4n emitter </a:t>
            </a:r>
            <a:r>
              <a:rPr lang="en-US" altLang="ja-JP" sz="3200" baseline="30000" dirty="0"/>
              <a:t>28</a:t>
            </a:r>
            <a:r>
              <a:rPr lang="en-US" altLang="ja-JP" sz="3200" dirty="0"/>
              <a:t>O </a:t>
            </a:r>
          </a:p>
        </p:txBody>
      </p:sp>
      <p:sp>
        <p:nvSpPr>
          <p:cNvPr id="6" name="円/楕円 5"/>
          <p:cNvSpPr/>
          <p:nvPr/>
        </p:nvSpPr>
        <p:spPr>
          <a:xfrm>
            <a:off x="99659" y="548680"/>
            <a:ext cx="528800" cy="528800"/>
          </a:xfrm>
          <a:prstGeom prst="ellipse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テキスト ボックス 7"/>
          <p:cNvSpPr txBox="1">
            <a:spLocks noChangeArrowheads="1"/>
          </p:cNvSpPr>
          <p:nvPr/>
        </p:nvSpPr>
        <p:spPr bwMode="auto">
          <a:xfrm>
            <a:off x="4890892" y="1979377"/>
            <a:ext cx="39966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Yosuke Kondo, TN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olidFill>
                  <a:srgbClr val="0000FF"/>
                </a:solidFill>
              </a:rPr>
              <a:t>&amp; SAMURAI Collaboration</a:t>
            </a:r>
          </a:p>
        </p:txBody>
      </p:sp>
      <p:sp>
        <p:nvSpPr>
          <p:cNvPr id="8" name="Rectangle 67"/>
          <p:cNvSpPr>
            <a:spLocks noChangeArrowheads="1"/>
          </p:cNvSpPr>
          <p:nvPr/>
        </p:nvSpPr>
        <p:spPr bwMode="auto">
          <a:xfrm>
            <a:off x="43405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11555" y="5097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0155" y="5097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368755" y="5097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40155" y="4868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368755" y="4868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825955" y="48689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5" name="Rectangle 13" descr="ざらざら"/>
          <p:cNvSpPr>
            <a:spLocks noChangeArrowheads="1"/>
          </p:cNvSpPr>
          <p:nvPr/>
        </p:nvSpPr>
        <p:spPr bwMode="auto">
          <a:xfrm>
            <a:off x="2283155" y="4868962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97355" y="4640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825955" y="4640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054555" y="4640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83155" y="4640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740355" y="46403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597355" y="44117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054555" y="44117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283155" y="4411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511755" y="44117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40355" y="441176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197555" y="44117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597355" y="41831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054555" y="41831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283155" y="41831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5117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7403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9689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197555" y="41831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654755" y="41831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5" name="Rectangle 33" descr="ざらざら"/>
          <p:cNvSpPr>
            <a:spLocks noChangeArrowheads="1"/>
          </p:cNvSpPr>
          <p:nvPr/>
        </p:nvSpPr>
        <p:spPr bwMode="auto">
          <a:xfrm>
            <a:off x="4111955" y="4183162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597355" y="39545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825955" y="39545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054555" y="39545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2283155" y="3954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2511755" y="39545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7403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968955" y="39545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31975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34261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6547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883355" y="3954562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054555" y="37259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283155" y="37259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511755" y="3725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40355" y="37259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9689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1975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4261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6547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8833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1119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340555" y="3725962"/>
            <a:ext cx="228600" cy="228600"/>
          </a:xfrm>
          <a:prstGeom prst="rect">
            <a:avLst/>
          </a:prstGeom>
          <a:solidFill>
            <a:srgbClr val="F2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569155" y="37259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054555" y="34973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283155" y="34973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511755" y="34973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740355" y="3497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968955" y="3497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197555" y="34973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4261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6547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38833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1119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4569155" y="34973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2740355" y="32687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2968955" y="3268762"/>
            <a:ext cx="228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3197555" y="3268762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34261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36547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38833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41119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43405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45691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47977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50263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81" name="Rectangle 81" descr="右上がり対角線 (太)"/>
          <p:cNvSpPr>
            <a:spLocks noChangeArrowheads="1"/>
          </p:cNvSpPr>
          <p:nvPr/>
        </p:nvSpPr>
        <p:spPr bwMode="auto">
          <a:xfrm>
            <a:off x="54835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82" name="Line 297"/>
          <p:cNvSpPr>
            <a:spLocks noChangeShapeType="1"/>
          </p:cNvSpPr>
          <p:nvPr/>
        </p:nvSpPr>
        <p:spPr bwMode="auto">
          <a:xfrm>
            <a:off x="1902155" y="3497362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" name="Line 299"/>
          <p:cNvSpPr>
            <a:spLocks noChangeShapeType="1"/>
          </p:cNvSpPr>
          <p:nvPr/>
        </p:nvSpPr>
        <p:spPr bwMode="auto">
          <a:xfrm>
            <a:off x="1597355" y="3878362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4" name="Line 301"/>
          <p:cNvSpPr>
            <a:spLocks noChangeShapeType="1"/>
          </p:cNvSpPr>
          <p:nvPr/>
        </p:nvSpPr>
        <p:spPr bwMode="auto">
          <a:xfrm>
            <a:off x="1063955" y="4868962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5" name="Text Box 306"/>
          <p:cNvSpPr txBox="1">
            <a:spLocks noChangeArrowheads="1"/>
          </p:cNvSpPr>
          <p:nvPr/>
        </p:nvSpPr>
        <p:spPr bwMode="auto">
          <a:xfrm>
            <a:off x="606755" y="502136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H</a:t>
            </a:r>
          </a:p>
        </p:txBody>
      </p:sp>
      <p:sp>
        <p:nvSpPr>
          <p:cNvPr id="86" name="Text Box 307"/>
          <p:cNvSpPr txBox="1">
            <a:spLocks noChangeArrowheads="1"/>
          </p:cNvSpPr>
          <p:nvPr/>
        </p:nvSpPr>
        <p:spPr bwMode="auto">
          <a:xfrm>
            <a:off x="759155" y="4792762"/>
            <a:ext cx="47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He</a:t>
            </a:r>
          </a:p>
        </p:txBody>
      </p:sp>
      <p:sp>
        <p:nvSpPr>
          <p:cNvPr id="87" name="Text Box 308"/>
          <p:cNvSpPr txBox="1">
            <a:spLocks noChangeArrowheads="1"/>
          </p:cNvSpPr>
          <p:nvPr/>
        </p:nvSpPr>
        <p:spPr bwMode="auto">
          <a:xfrm>
            <a:off x="1292555" y="4564162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Li</a:t>
            </a:r>
          </a:p>
        </p:txBody>
      </p:sp>
      <p:sp>
        <p:nvSpPr>
          <p:cNvPr id="88" name="Text Box 309"/>
          <p:cNvSpPr txBox="1">
            <a:spLocks noChangeArrowheads="1"/>
          </p:cNvSpPr>
          <p:nvPr/>
        </p:nvSpPr>
        <p:spPr bwMode="auto">
          <a:xfrm>
            <a:off x="1216355" y="4335562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Be</a:t>
            </a:r>
          </a:p>
        </p:txBody>
      </p:sp>
      <p:sp>
        <p:nvSpPr>
          <p:cNvPr id="89" name="Text Box 310"/>
          <p:cNvSpPr txBox="1">
            <a:spLocks noChangeArrowheads="1"/>
          </p:cNvSpPr>
          <p:nvPr/>
        </p:nvSpPr>
        <p:spPr bwMode="auto">
          <a:xfrm>
            <a:off x="1292555" y="4106962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B</a:t>
            </a:r>
          </a:p>
        </p:txBody>
      </p:sp>
      <p:sp>
        <p:nvSpPr>
          <p:cNvPr id="90" name="Text Box 311"/>
          <p:cNvSpPr txBox="1">
            <a:spLocks noChangeArrowheads="1"/>
          </p:cNvSpPr>
          <p:nvPr/>
        </p:nvSpPr>
        <p:spPr bwMode="auto">
          <a:xfrm>
            <a:off x="1292555" y="387836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C</a:t>
            </a:r>
          </a:p>
        </p:txBody>
      </p:sp>
      <p:sp>
        <p:nvSpPr>
          <p:cNvPr id="91" name="Text Box 312"/>
          <p:cNvSpPr txBox="1">
            <a:spLocks noChangeArrowheads="1"/>
          </p:cNvSpPr>
          <p:nvPr/>
        </p:nvSpPr>
        <p:spPr bwMode="auto">
          <a:xfrm>
            <a:off x="1749755" y="364976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N</a:t>
            </a:r>
          </a:p>
        </p:txBody>
      </p:sp>
      <p:sp>
        <p:nvSpPr>
          <p:cNvPr id="92" name="Text Box 313"/>
          <p:cNvSpPr txBox="1">
            <a:spLocks noChangeArrowheads="1"/>
          </p:cNvSpPr>
          <p:nvPr/>
        </p:nvSpPr>
        <p:spPr bwMode="auto">
          <a:xfrm>
            <a:off x="1749755" y="3421162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O</a:t>
            </a:r>
          </a:p>
        </p:txBody>
      </p:sp>
      <p:sp>
        <p:nvSpPr>
          <p:cNvPr id="93" name="Text Box 314"/>
          <p:cNvSpPr txBox="1">
            <a:spLocks noChangeArrowheads="1"/>
          </p:cNvSpPr>
          <p:nvPr/>
        </p:nvSpPr>
        <p:spPr bwMode="auto">
          <a:xfrm>
            <a:off x="2435555" y="3192562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800"/>
              <a:t>F</a:t>
            </a:r>
          </a:p>
        </p:txBody>
      </p:sp>
      <p:sp>
        <p:nvSpPr>
          <p:cNvPr id="94" name="Rectangle 327" descr="ざらざら"/>
          <p:cNvSpPr>
            <a:spLocks noChangeArrowheads="1"/>
          </p:cNvSpPr>
          <p:nvPr/>
        </p:nvSpPr>
        <p:spPr bwMode="auto">
          <a:xfrm>
            <a:off x="5940755" y="32687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95" name="Line 328"/>
          <p:cNvSpPr>
            <a:spLocks noChangeShapeType="1"/>
          </p:cNvSpPr>
          <p:nvPr/>
        </p:nvSpPr>
        <p:spPr bwMode="auto">
          <a:xfrm>
            <a:off x="4797755" y="3497362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" name="Text Box 357"/>
          <p:cNvSpPr txBox="1">
            <a:spLocks noChangeArrowheads="1"/>
          </p:cNvSpPr>
          <p:nvPr/>
        </p:nvSpPr>
        <p:spPr bwMode="auto">
          <a:xfrm>
            <a:off x="4873396" y="4232414"/>
            <a:ext cx="74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baseline="30000" dirty="0">
                <a:solidFill>
                  <a:srgbClr val="0000FF"/>
                </a:solidFill>
              </a:rPr>
              <a:t>26</a:t>
            </a:r>
            <a:r>
              <a:rPr lang="en-US" altLang="ja-JP" b="1" dirty="0">
                <a:solidFill>
                  <a:srgbClr val="0000FF"/>
                </a:solidFill>
              </a:rPr>
              <a:t>O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97" name="Rectangle 421"/>
          <p:cNvSpPr>
            <a:spLocks noChangeArrowheads="1"/>
          </p:cNvSpPr>
          <p:nvPr/>
        </p:nvSpPr>
        <p:spPr bwMode="auto">
          <a:xfrm>
            <a:off x="6144102" y="492783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98" name="Text Box 422"/>
          <p:cNvSpPr txBox="1">
            <a:spLocks noChangeArrowheads="1"/>
          </p:cNvSpPr>
          <p:nvPr/>
        </p:nvSpPr>
        <p:spPr bwMode="auto">
          <a:xfrm>
            <a:off x="6352034" y="4856480"/>
            <a:ext cx="182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2n halo known</a:t>
            </a:r>
            <a:endParaRPr lang="en-US" altLang="ja-JP" sz="1800" dirty="0"/>
          </a:p>
        </p:txBody>
      </p:sp>
      <p:sp>
        <p:nvSpPr>
          <p:cNvPr id="99" name="Rectangle 423" descr="ざらざら"/>
          <p:cNvSpPr>
            <a:spLocks noChangeArrowheads="1"/>
          </p:cNvSpPr>
          <p:nvPr/>
        </p:nvSpPr>
        <p:spPr bwMode="auto">
          <a:xfrm>
            <a:off x="6150452" y="5228438"/>
            <a:ext cx="228600" cy="228600"/>
          </a:xfrm>
          <a:prstGeom prst="rect">
            <a:avLst/>
          </a:prstGeom>
          <a:pattFill prst="trellis">
            <a:fgClr>
              <a:srgbClr val="99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0" name="Text Box 424"/>
          <p:cNvSpPr txBox="1">
            <a:spLocks noChangeArrowheads="1"/>
          </p:cNvSpPr>
          <p:nvPr/>
        </p:nvSpPr>
        <p:spPr bwMode="auto">
          <a:xfrm>
            <a:off x="6352034" y="5160419"/>
            <a:ext cx="2864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4n halo/skin candidates</a:t>
            </a:r>
            <a:endParaRPr lang="en-US" altLang="ja-JP" sz="1800" dirty="0"/>
          </a:p>
        </p:txBody>
      </p:sp>
      <p:sp>
        <p:nvSpPr>
          <p:cNvPr id="101" name="Rectangle 425"/>
          <p:cNvSpPr>
            <a:spLocks noChangeArrowheads="1"/>
          </p:cNvSpPr>
          <p:nvPr/>
        </p:nvSpPr>
        <p:spPr bwMode="auto">
          <a:xfrm>
            <a:off x="6144102" y="4655028"/>
            <a:ext cx="228600" cy="2286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2" name="Text Box 426"/>
          <p:cNvSpPr txBox="1">
            <a:spLocks noChangeArrowheads="1"/>
          </p:cNvSpPr>
          <p:nvPr/>
        </p:nvSpPr>
        <p:spPr bwMode="auto">
          <a:xfrm>
            <a:off x="6317079" y="4549793"/>
            <a:ext cx="1836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/>
              <a:t>1n halo known</a:t>
            </a:r>
            <a:endParaRPr lang="en-US" altLang="ja-JP" sz="1800" dirty="0"/>
          </a:p>
        </p:txBody>
      </p:sp>
      <p:sp>
        <p:nvSpPr>
          <p:cNvPr id="103" name="Rectangle 55"/>
          <p:cNvSpPr>
            <a:spLocks noChangeArrowheads="1"/>
          </p:cNvSpPr>
          <p:nvPr/>
        </p:nvSpPr>
        <p:spPr bwMode="auto">
          <a:xfrm>
            <a:off x="4111955" y="3954562"/>
            <a:ext cx="2286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104" name="Line 356"/>
          <p:cNvSpPr>
            <a:spLocks noChangeShapeType="1"/>
          </p:cNvSpPr>
          <p:nvPr/>
        </p:nvSpPr>
        <p:spPr bwMode="auto">
          <a:xfrm flipH="1" flipV="1">
            <a:off x="5167203" y="3646010"/>
            <a:ext cx="26751" cy="640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4569155" y="395456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6" name="Line 328"/>
          <p:cNvSpPr>
            <a:spLocks noChangeShapeType="1"/>
          </p:cNvSpPr>
          <p:nvPr/>
        </p:nvSpPr>
        <p:spPr bwMode="auto">
          <a:xfrm>
            <a:off x="4808867" y="3494187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7" name="楕円 106"/>
          <p:cNvSpPr/>
          <p:nvPr/>
        </p:nvSpPr>
        <p:spPr>
          <a:xfrm>
            <a:off x="5452274" y="3472636"/>
            <a:ext cx="322891" cy="346748"/>
          </a:xfrm>
          <a:prstGeom prst="ellipse">
            <a:avLst/>
          </a:prstGeom>
          <a:solidFill>
            <a:srgbClr val="33CCFF">
              <a:alpha val="6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/>
          <p:nvPr/>
        </p:nvSpPr>
        <p:spPr>
          <a:xfrm>
            <a:off x="4979210" y="3491979"/>
            <a:ext cx="322891" cy="346748"/>
          </a:xfrm>
          <a:prstGeom prst="ellipse">
            <a:avLst/>
          </a:prstGeom>
          <a:solidFill>
            <a:srgbClr val="33CCFF">
              <a:alpha val="69804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Line 356"/>
          <p:cNvSpPr>
            <a:spLocks noChangeShapeType="1"/>
          </p:cNvSpPr>
          <p:nvPr/>
        </p:nvSpPr>
        <p:spPr bwMode="auto">
          <a:xfrm flipH="1" flipV="1">
            <a:off x="5613719" y="3651464"/>
            <a:ext cx="26751" cy="6405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" name="Text Box 357"/>
          <p:cNvSpPr txBox="1">
            <a:spLocks noChangeArrowheads="1"/>
          </p:cNvSpPr>
          <p:nvPr/>
        </p:nvSpPr>
        <p:spPr bwMode="auto">
          <a:xfrm>
            <a:off x="5440692" y="4286566"/>
            <a:ext cx="81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baseline="30000" dirty="0">
                <a:solidFill>
                  <a:srgbClr val="0000FF"/>
                </a:solidFill>
              </a:rPr>
              <a:t>28</a:t>
            </a:r>
            <a:r>
              <a:rPr lang="en-US" altLang="ja-JP" b="1" dirty="0">
                <a:solidFill>
                  <a:srgbClr val="0000FF"/>
                </a:solidFill>
              </a:rPr>
              <a:t>O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A588FB84-615C-AF4B-AE5F-F19FEA01A634}"/>
              </a:ext>
            </a:extLst>
          </p:cNvPr>
          <p:cNvGrpSpPr/>
          <p:nvPr/>
        </p:nvGrpSpPr>
        <p:grpSpPr>
          <a:xfrm>
            <a:off x="911075" y="3501008"/>
            <a:ext cx="3871040" cy="1834295"/>
            <a:chOff x="251520" y="4786721"/>
            <a:chExt cx="3871040" cy="1834295"/>
          </a:xfrm>
        </p:grpSpPr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CA0950BA-5945-C948-84F7-F2C6B569B28A}"/>
                </a:ext>
              </a:extLst>
            </p:cNvPr>
            <p:cNvGrpSpPr/>
            <p:nvPr/>
          </p:nvGrpSpPr>
          <p:grpSpPr>
            <a:xfrm>
              <a:off x="251520" y="5248869"/>
              <a:ext cx="3421240" cy="1372147"/>
              <a:chOff x="251520" y="5248869"/>
              <a:chExt cx="3421240" cy="1372147"/>
            </a:xfrm>
          </p:grpSpPr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B8AAF022-A840-F648-A4B7-7C51A37C4B2C}"/>
                  </a:ext>
                </a:extLst>
              </p:cNvPr>
              <p:cNvCxnSpPr/>
              <p:nvPr/>
            </p:nvCxnSpPr>
            <p:spPr>
              <a:xfrm>
                <a:off x="3208160" y="5480072"/>
                <a:ext cx="228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id="{D0CB8EB0-EDBA-7D45-BA22-E02A103C259E}"/>
                  </a:ext>
                </a:extLst>
              </p:cNvPr>
              <p:cNvGrpSpPr/>
              <p:nvPr/>
            </p:nvGrpSpPr>
            <p:grpSpPr>
              <a:xfrm>
                <a:off x="251520" y="5248869"/>
                <a:ext cx="3421240" cy="1372147"/>
                <a:chOff x="244120" y="5248869"/>
                <a:chExt cx="3421240" cy="1372147"/>
              </a:xfrm>
            </p:grpSpPr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F6254605-88F7-9A4B-972E-DCD44B6E57D0}"/>
                    </a:ext>
                  </a:extLst>
                </p:cNvPr>
                <p:cNvCxnSpPr/>
                <p:nvPr/>
              </p:nvCxnSpPr>
              <p:spPr>
                <a:xfrm>
                  <a:off x="2744965" y="5480072"/>
                  <a:ext cx="228600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グループ化 119">
                  <a:extLst>
                    <a:ext uri="{FF2B5EF4-FFF2-40B4-BE49-F238E27FC236}">
                      <a16:creationId xmlns:a16="http://schemas.microsoft.com/office/drawing/2014/main" id="{E8EDBCCE-72CE-7541-ACB0-50E865491A71}"/>
                    </a:ext>
                  </a:extLst>
                </p:cNvPr>
                <p:cNvGrpSpPr/>
                <p:nvPr/>
              </p:nvGrpSpPr>
              <p:grpSpPr>
                <a:xfrm>
                  <a:off x="244120" y="5248869"/>
                  <a:ext cx="3421240" cy="1372147"/>
                  <a:chOff x="244120" y="5248869"/>
                  <a:chExt cx="3421240" cy="1372147"/>
                </a:xfrm>
              </p:grpSpPr>
              <p:cxnSp>
                <p:nvCxnSpPr>
                  <p:cNvPr id="121" name="直線コネクタ 120">
                    <a:extLst>
                      <a:ext uri="{FF2B5EF4-FFF2-40B4-BE49-F238E27FC236}">
                        <a16:creationId xmlns:a16="http://schemas.microsoft.com/office/drawing/2014/main" id="{90CEF2BC-23BA-B14F-BDA5-32619A543019}"/>
                      </a:ext>
                    </a:extLst>
                  </p:cNvPr>
                  <p:cNvCxnSpPr/>
                  <p:nvPr/>
                </p:nvCxnSpPr>
                <p:spPr>
                  <a:xfrm>
                    <a:off x="244120" y="6609184"/>
                    <a:ext cx="6858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>
                    <a:extLst>
                      <a:ext uri="{FF2B5EF4-FFF2-40B4-BE49-F238E27FC236}">
                        <a16:creationId xmlns:a16="http://schemas.microsoft.com/office/drawing/2014/main" id="{AF8DC370-7211-9843-9615-3A4ED6E79C8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922160" y="6168157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122">
                    <a:extLst>
                      <a:ext uri="{FF2B5EF4-FFF2-40B4-BE49-F238E27FC236}">
                        <a16:creationId xmlns:a16="http://schemas.microsoft.com/office/drawing/2014/main" id="{CC61326C-A948-994F-8A5D-1AB75E9D20B5}"/>
                      </a:ext>
                    </a:extLst>
                  </p:cNvPr>
                  <p:cNvCxnSpPr/>
                  <p:nvPr/>
                </p:nvCxnSpPr>
                <p:spPr>
                  <a:xfrm>
                    <a:off x="922160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>
                    <a:extLst>
                      <a:ext uri="{FF2B5EF4-FFF2-40B4-BE49-F238E27FC236}">
                        <a16:creationId xmlns:a16="http://schemas.microsoft.com/office/drawing/2014/main" id="{9B31D9FE-E507-C54C-A488-E6DD31BA4DB5}"/>
                      </a:ext>
                    </a:extLst>
                  </p:cNvPr>
                  <p:cNvCxnSpPr/>
                  <p:nvPr/>
                </p:nvCxnSpPr>
                <p:spPr>
                  <a:xfrm>
                    <a:off x="1150760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線コネクタ 124">
                    <a:extLst>
                      <a:ext uri="{FF2B5EF4-FFF2-40B4-BE49-F238E27FC236}">
                        <a16:creationId xmlns:a16="http://schemas.microsoft.com/office/drawing/2014/main" id="{C0CDE17C-B6FB-C04E-B67E-CF6CB09A36AA}"/>
                      </a:ext>
                    </a:extLst>
                  </p:cNvPr>
                  <p:cNvCxnSpPr/>
                  <p:nvPr/>
                </p:nvCxnSpPr>
                <p:spPr>
                  <a:xfrm>
                    <a:off x="1150760" y="6382754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>
                    <a:extLst>
                      <a:ext uri="{FF2B5EF4-FFF2-40B4-BE49-F238E27FC236}">
                        <a16:creationId xmlns:a16="http://schemas.microsoft.com/office/drawing/2014/main" id="{ADA58D85-67B2-CD45-B141-376FA2B86F95}"/>
                      </a:ext>
                    </a:extLst>
                  </p:cNvPr>
                  <p:cNvCxnSpPr/>
                  <p:nvPr/>
                </p:nvCxnSpPr>
                <p:spPr>
                  <a:xfrm>
                    <a:off x="1383945" y="6141024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>
                    <a:extLst>
                      <a:ext uri="{FF2B5EF4-FFF2-40B4-BE49-F238E27FC236}">
                        <a16:creationId xmlns:a16="http://schemas.microsoft.com/office/drawing/2014/main" id="{38BAA13C-E592-4F46-916C-13A9B43E106B}"/>
                      </a:ext>
                    </a:extLst>
                  </p:cNvPr>
                  <p:cNvCxnSpPr/>
                  <p:nvPr/>
                </p:nvCxnSpPr>
                <p:spPr>
                  <a:xfrm>
                    <a:off x="1388885" y="6156325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コネクタ 127">
                    <a:extLst>
                      <a:ext uri="{FF2B5EF4-FFF2-40B4-BE49-F238E27FC236}">
                        <a16:creationId xmlns:a16="http://schemas.microsoft.com/office/drawing/2014/main" id="{614D9D0A-641A-C44D-8C0A-01519571AF11}"/>
                      </a:ext>
                    </a:extLst>
                  </p:cNvPr>
                  <p:cNvCxnSpPr/>
                  <p:nvPr/>
                </p:nvCxnSpPr>
                <p:spPr>
                  <a:xfrm>
                    <a:off x="1607960" y="63771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線コネクタ 128">
                    <a:extLst>
                      <a:ext uri="{FF2B5EF4-FFF2-40B4-BE49-F238E27FC236}">
                        <a16:creationId xmlns:a16="http://schemas.microsoft.com/office/drawing/2014/main" id="{F7984FFC-2DCC-2144-A755-BB7897858111}"/>
                      </a:ext>
                    </a:extLst>
                  </p:cNvPr>
                  <p:cNvCxnSpPr/>
                  <p:nvPr/>
                </p:nvCxnSpPr>
                <p:spPr>
                  <a:xfrm>
                    <a:off x="1613955" y="6156325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コネクタ 129">
                    <a:extLst>
                      <a:ext uri="{FF2B5EF4-FFF2-40B4-BE49-F238E27FC236}">
                        <a16:creationId xmlns:a16="http://schemas.microsoft.com/office/drawing/2014/main" id="{A18866BE-69B6-FE4A-B46B-68359931D4C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843964" y="5943770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コネクタ 130">
                    <a:extLst>
                      <a:ext uri="{FF2B5EF4-FFF2-40B4-BE49-F238E27FC236}">
                        <a16:creationId xmlns:a16="http://schemas.microsoft.com/office/drawing/2014/main" id="{70FFD61D-5B60-4C48-BFD4-A84F598FE3BC}"/>
                      </a:ext>
                    </a:extLst>
                  </p:cNvPr>
                  <p:cNvCxnSpPr/>
                  <p:nvPr/>
                </p:nvCxnSpPr>
                <p:spPr>
                  <a:xfrm>
                    <a:off x="1836560" y="5937420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コネクタ 131">
                    <a:extLst>
                      <a:ext uri="{FF2B5EF4-FFF2-40B4-BE49-F238E27FC236}">
                        <a16:creationId xmlns:a16="http://schemas.microsoft.com/office/drawing/2014/main" id="{EA972105-A706-2F46-9820-CF65993D2A63}"/>
                      </a:ext>
                    </a:extLst>
                  </p:cNvPr>
                  <p:cNvCxnSpPr/>
                  <p:nvPr/>
                </p:nvCxnSpPr>
                <p:spPr>
                  <a:xfrm>
                    <a:off x="2065160" y="5924476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線コネクタ 132">
                    <a:extLst>
                      <a:ext uri="{FF2B5EF4-FFF2-40B4-BE49-F238E27FC236}">
                        <a16:creationId xmlns:a16="http://schemas.microsoft.com/office/drawing/2014/main" id="{6D3893C1-F70A-854C-B304-AFEE9AF54307}"/>
                      </a:ext>
                    </a:extLst>
                  </p:cNvPr>
                  <p:cNvCxnSpPr/>
                  <p:nvPr/>
                </p:nvCxnSpPr>
                <p:spPr>
                  <a:xfrm>
                    <a:off x="2516365" y="5692627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コネクタ 133">
                    <a:extLst>
                      <a:ext uri="{FF2B5EF4-FFF2-40B4-BE49-F238E27FC236}">
                        <a16:creationId xmlns:a16="http://schemas.microsoft.com/office/drawing/2014/main" id="{F3A0D841-4E31-504D-B317-4B14EE1B2F1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96755" y="5710398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コネクタ 134">
                    <a:extLst>
                      <a:ext uri="{FF2B5EF4-FFF2-40B4-BE49-F238E27FC236}">
                        <a16:creationId xmlns:a16="http://schemas.microsoft.com/office/drawing/2014/main" id="{38109B5E-F5EC-A245-B7C1-93B07D54EE06}"/>
                      </a:ext>
                    </a:extLst>
                  </p:cNvPr>
                  <p:cNvCxnSpPr/>
                  <p:nvPr/>
                </p:nvCxnSpPr>
                <p:spPr>
                  <a:xfrm>
                    <a:off x="2076273" y="614854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135">
                    <a:extLst>
                      <a:ext uri="{FF2B5EF4-FFF2-40B4-BE49-F238E27FC236}">
                        <a16:creationId xmlns:a16="http://schemas.microsoft.com/office/drawing/2014/main" id="{C066EF22-2427-8F4F-BB8E-6FB07B1BF841}"/>
                      </a:ext>
                    </a:extLst>
                  </p:cNvPr>
                  <p:cNvCxnSpPr/>
                  <p:nvPr/>
                </p:nvCxnSpPr>
                <p:spPr>
                  <a:xfrm>
                    <a:off x="2293760" y="570563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線コネクタ 136">
                    <a:extLst>
                      <a:ext uri="{FF2B5EF4-FFF2-40B4-BE49-F238E27FC236}">
                        <a16:creationId xmlns:a16="http://schemas.microsoft.com/office/drawing/2014/main" id="{6B6EFE98-154D-2B4E-81F2-C9880CBF7E69}"/>
                      </a:ext>
                    </a:extLst>
                  </p:cNvPr>
                  <p:cNvCxnSpPr/>
                  <p:nvPr/>
                </p:nvCxnSpPr>
                <p:spPr>
                  <a:xfrm>
                    <a:off x="2516365" y="5924476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>
                    <a:extLst>
                      <a:ext uri="{FF2B5EF4-FFF2-40B4-BE49-F238E27FC236}">
                        <a16:creationId xmlns:a16="http://schemas.microsoft.com/office/drawing/2014/main" id="{0D9BF372-D562-ED43-B8DA-D68D8C5D131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50782" y="5480072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>
                    <a:extLst>
                      <a:ext uri="{FF2B5EF4-FFF2-40B4-BE49-F238E27FC236}">
                        <a16:creationId xmlns:a16="http://schemas.microsoft.com/office/drawing/2014/main" id="{E351EA5E-B81C-1147-B012-7002A3ED01C8}"/>
                      </a:ext>
                    </a:extLst>
                  </p:cNvPr>
                  <p:cNvCxnSpPr/>
                  <p:nvPr/>
                </p:nvCxnSpPr>
                <p:spPr>
                  <a:xfrm>
                    <a:off x="2974620" y="546467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>
                    <a:extLst>
                      <a:ext uri="{FF2B5EF4-FFF2-40B4-BE49-F238E27FC236}">
                        <a16:creationId xmlns:a16="http://schemas.microsoft.com/office/drawing/2014/main" id="{EEB8DDC5-6225-5149-AD9E-D4E328EF28EB}"/>
                      </a:ext>
                    </a:extLst>
                  </p:cNvPr>
                  <p:cNvCxnSpPr/>
                  <p:nvPr/>
                </p:nvCxnSpPr>
                <p:spPr>
                  <a:xfrm>
                    <a:off x="32081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>
                    <a:extLst>
                      <a:ext uri="{FF2B5EF4-FFF2-40B4-BE49-F238E27FC236}">
                        <a16:creationId xmlns:a16="http://schemas.microsoft.com/office/drawing/2014/main" id="{AC318AEA-6052-3E49-8FA0-5541967FC52B}"/>
                      </a:ext>
                    </a:extLst>
                  </p:cNvPr>
                  <p:cNvCxnSpPr/>
                  <p:nvPr/>
                </p:nvCxnSpPr>
                <p:spPr>
                  <a:xfrm>
                    <a:off x="2973565" y="5698999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105175B3-103D-DD46-92E6-5F8B27E72A54}"/>
                      </a:ext>
                    </a:extLst>
                  </p:cNvPr>
                  <p:cNvCxnSpPr/>
                  <p:nvPr/>
                </p:nvCxnSpPr>
                <p:spPr>
                  <a:xfrm>
                    <a:off x="3436760" y="5465333"/>
                    <a:ext cx="0" cy="240304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線コネクタ 142">
                    <a:extLst>
                      <a:ext uri="{FF2B5EF4-FFF2-40B4-BE49-F238E27FC236}">
                        <a16:creationId xmlns:a16="http://schemas.microsoft.com/office/drawing/2014/main" id="{810111FC-23E6-224E-BFAD-B754561F4099}"/>
                      </a:ext>
                    </a:extLst>
                  </p:cNvPr>
                  <p:cNvCxnSpPr/>
                  <p:nvPr/>
                </p:nvCxnSpPr>
                <p:spPr>
                  <a:xfrm>
                    <a:off x="3436760" y="5692627"/>
                    <a:ext cx="228600" cy="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コネクタ 143">
                    <a:extLst>
                      <a:ext uri="{FF2B5EF4-FFF2-40B4-BE49-F238E27FC236}">
                        <a16:creationId xmlns:a16="http://schemas.microsoft.com/office/drawing/2014/main" id="{1B95CE04-D3D2-3D48-BD36-96CDEF709C7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661663" y="5248869"/>
                    <a:ext cx="1" cy="452859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C6F235C1-15B0-6147-A9A5-E53DBF11652B}"/>
                </a:ext>
              </a:extLst>
            </p:cNvPr>
            <p:cNvCxnSpPr/>
            <p:nvPr/>
          </p:nvCxnSpPr>
          <p:spPr>
            <a:xfrm>
              <a:off x="3665360" y="5248869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D35649B4-029D-1743-83F8-C99632535533}"/>
                </a:ext>
              </a:extLst>
            </p:cNvPr>
            <p:cNvCxnSpPr/>
            <p:nvPr/>
          </p:nvCxnSpPr>
          <p:spPr>
            <a:xfrm>
              <a:off x="3895370" y="5241925"/>
              <a:ext cx="0" cy="2403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680CB89C-B75F-314B-A786-2BA9B8BC6FA1}"/>
                </a:ext>
              </a:extLst>
            </p:cNvPr>
            <p:cNvCxnSpPr/>
            <p:nvPr/>
          </p:nvCxnSpPr>
          <p:spPr>
            <a:xfrm>
              <a:off x="3893960" y="5475150"/>
              <a:ext cx="228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474F7D10-A7CE-0D45-98EA-39B0D770CDD8}"/>
                </a:ext>
              </a:extLst>
            </p:cNvPr>
            <p:cNvCxnSpPr/>
            <p:nvPr/>
          </p:nvCxnSpPr>
          <p:spPr>
            <a:xfrm flipV="1">
              <a:off x="4122560" y="4786721"/>
              <a:ext cx="0" cy="69246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 Box 357">
            <a:extLst>
              <a:ext uri="{FF2B5EF4-FFF2-40B4-BE49-F238E27FC236}">
                <a16:creationId xmlns:a16="http://schemas.microsoft.com/office/drawing/2014/main" id="{E07919C5-C182-E04C-B16D-B095DC178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055" y="5197791"/>
            <a:ext cx="34008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baseline="30000" dirty="0">
                <a:solidFill>
                  <a:srgbClr val="0000FF"/>
                </a:solidFill>
              </a:rPr>
              <a:t>24</a:t>
            </a:r>
            <a:r>
              <a:rPr lang="en-US" altLang="ja-JP" b="1" dirty="0">
                <a:solidFill>
                  <a:srgbClr val="0000FF"/>
                </a:solidFill>
              </a:rPr>
              <a:t>O</a:t>
            </a:r>
            <a:r>
              <a:rPr lang="en-US" altLang="ja-JP" sz="2000" b="1" dirty="0"/>
              <a:t>: Dripline</a:t>
            </a:r>
          </a:p>
          <a:p>
            <a:r>
              <a:rPr lang="en-US" altLang="ja-JP" sz="2000" b="1" dirty="0"/>
              <a:t>Doubly Magic Nucleus</a:t>
            </a:r>
          </a:p>
          <a:p>
            <a:r>
              <a:rPr lang="en-US" altLang="ja-JP" sz="2000" b="1" dirty="0"/>
              <a:t>N=16: New magic number</a:t>
            </a:r>
            <a:endParaRPr lang="en-US" altLang="ja-JP" sz="1800" dirty="0"/>
          </a:p>
        </p:txBody>
      </p:sp>
      <p:sp>
        <p:nvSpPr>
          <p:cNvPr id="146" name="Line 356">
            <a:extLst>
              <a:ext uri="{FF2B5EF4-FFF2-40B4-BE49-F238E27FC236}">
                <a16:creationId xmlns:a16="http://schemas.microsoft.com/office/drawing/2014/main" id="{F557805B-8010-5B44-8E90-38C3D0782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9565" y="3622804"/>
            <a:ext cx="538496" cy="153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C7D26B-9823-1C4F-84E1-E9ECFDA467BE}"/>
              </a:ext>
            </a:extLst>
          </p:cNvPr>
          <p:cNvSpPr txBox="1"/>
          <p:nvPr/>
        </p:nvSpPr>
        <p:spPr>
          <a:xfrm>
            <a:off x="6008088" y="3804052"/>
            <a:ext cx="234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Oxygen Anomaly</a:t>
            </a:r>
            <a:endParaRPr kumimoji="1" lang="ja-JP" altLang="en-US" sz="2400" b="1"/>
          </a:p>
        </p:txBody>
      </p:sp>
      <p:sp>
        <p:nvSpPr>
          <p:cNvPr id="147" name="テキスト ボックス 4">
            <a:extLst>
              <a:ext uri="{FF2B5EF4-FFF2-40B4-BE49-F238E27FC236}">
                <a16:creationId xmlns:a16="http://schemas.microsoft.com/office/drawing/2014/main" id="{F90637C1-A346-7A47-8B75-B20528AB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249" y="2801123"/>
            <a:ext cx="6995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b="1" dirty="0"/>
              <a:t>Y.</a:t>
            </a:r>
            <a:r>
              <a:rPr lang="ja-JP" altLang="en-US" sz="2000" b="1"/>
              <a:t> </a:t>
            </a:r>
            <a:r>
              <a:rPr lang="en-US" altLang="ja-JP" sz="2000" b="1" dirty="0"/>
              <a:t>Kondo, TN et al., Phys. Rev. Lett. 116, 102503, (2016). 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105692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-141050" y="-62669"/>
            <a:ext cx="8636000" cy="1143001"/>
          </a:xfrm>
        </p:spPr>
        <p:txBody>
          <a:bodyPr/>
          <a:lstStyle/>
          <a:p>
            <a:r>
              <a:rPr lang="en-US" altLang="ja-JP" sz="2800" u="sng" dirty="0"/>
              <a:t>Study of unbound nuclei </a:t>
            </a:r>
            <a:r>
              <a:rPr lang="en-US" altLang="ja-JP" sz="2800" u="sng" baseline="30000" dirty="0"/>
              <a:t>25-28</a:t>
            </a:r>
            <a:r>
              <a:rPr lang="en-US" altLang="ja-JP" sz="2800" u="sng" dirty="0"/>
              <a:t>O at SAMURAI</a:t>
            </a:r>
            <a:endParaRPr lang="ja-JP" altLang="en-US" sz="2800" u="sng" dirty="0"/>
          </a:p>
        </p:txBody>
      </p:sp>
      <p:grpSp>
        <p:nvGrpSpPr>
          <p:cNvPr id="40962" name="グループ化 37"/>
          <p:cNvGrpSpPr>
            <a:grpSpLocks/>
          </p:cNvGrpSpPr>
          <p:nvPr/>
        </p:nvGrpSpPr>
        <p:grpSpPr bwMode="auto">
          <a:xfrm>
            <a:off x="4211793" y="1926989"/>
            <a:ext cx="4846685" cy="2873526"/>
            <a:chOff x="4360044" y="899429"/>
            <a:chExt cx="4963323" cy="2872620"/>
          </a:xfrm>
        </p:grpSpPr>
        <p:pic>
          <p:nvPicPr>
            <p:cNvPr id="26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313" y="1196753"/>
              <a:ext cx="4276686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9" name="テキスト ボックス 25"/>
            <p:cNvSpPr txBox="1">
              <a:spLocks noChangeArrowheads="1"/>
            </p:cNvSpPr>
            <p:nvPr/>
          </p:nvSpPr>
          <p:spPr bwMode="auto">
            <a:xfrm>
              <a:off x="5311732" y="899429"/>
              <a:ext cx="4011635" cy="3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/>
                <a:t>T. Otsuka et al., PRL105, 032501 (2010).</a:t>
              </a:r>
              <a:endParaRPr lang="ja-JP" altLang="en-US" sz="1600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6497894" y="2203943"/>
              <a:ext cx="0" cy="86491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01" name="テキスト ボックス 27"/>
            <p:cNvSpPr txBox="1">
              <a:spLocks noChangeArrowheads="1"/>
            </p:cNvSpPr>
            <p:nvPr/>
          </p:nvSpPr>
          <p:spPr bwMode="auto">
            <a:xfrm>
              <a:off x="6156176" y="1772816"/>
              <a:ext cx="9781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Drip line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8412973" y="2203943"/>
              <a:ext cx="0" cy="86491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03" name="テキスト ボックス 31"/>
            <p:cNvSpPr txBox="1">
              <a:spLocks noChangeArrowheads="1"/>
            </p:cNvSpPr>
            <p:nvPr/>
          </p:nvSpPr>
          <p:spPr bwMode="auto">
            <a:xfrm>
              <a:off x="8053784" y="1772816"/>
              <a:ext cx="9781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Drip line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6704" name="コンテンツ プレースホルダ 2"/>
            <p:cNvSpPr txBox="1">
              <a:spLocks/>
            </p:cNvSpPr>
            <p:nvPr/>
          </p:nvSpPr>
          <p:spPr bwMode="auto">
            <a:xfrm>
              <a:off x="4360044" y="3340301"/>
              <a:ext cx="3817183" cy="43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 sz="1800" b="1" dirty="0"/>
                <a:t>3N force:  </a:t>
              </a:r>
              <a:r>
                <a:rPr lang="en-US" altLang="ja-JP" sz="1800" dirty="0"/>
                <a:t>significant at N&gt;16</a:t>
              </a:r>
              <a:endParaRPr lang="ja-JP" altLang="en-US" sz="1800" dirty="0"/>
            </a:p>
          </p:txBody>
        </p:sp>
        <p:cxnSp>
          <p:nvCxnSpPr>
            <p:cNvPr id="34" name="直線矢印コネクタ 33"/>
            <p:cNvCxnSpPr>
              <a:stCxn id="26704" idx="0"/>
            </p:cNvCxnSpPr>
            <p:nvPr/>
          </p:nvCxnSpPr>
          <p:spPr>
            <a:xfrm flipV="1">
              <a:off x="6268636" y="2345304"/>
              <a:ext cx="532330" cy="99499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>
              <a:stCxn id="26704" idx="0"/>
            </p:cNvCxnSpPr>
            <p:nvPr/>
          </p:nvCxnSpPr>
          <p:spPr>
            <a:xfrm flipV="1">
              <a:off x="6268636" y="2481448"/>
              <a:ext cx="2415103" cy="8588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8" name="テキスト ボックス 13"/>
          <p:cNvSpPr txBox="1">
            <a:spLocks noChangeArrowheads="1"/>
          </p:cNvSpPr>
          <p:nvPr/>
        </p:nvSpPr>
        <p:spPr bwMode="auto">
          <a:xfrm>
            <a:off x="430213" y="1211263"/>
            <a:ext cx="7335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Experimental study of </a:t>
            </a:r>
            <a:r>
              <a:rPr lang="en-US" altLang="ja-JP" sz="2400" i="1" u="sng">
                <a:solidFill>
                  <a:srgbClr val="000000"/>
                </a:solidFill>
              </a:rPr>
              <a:t>unbound</a:t>
            </a:r>
            <a:r>
              <a:rPr lang="en-US" altLang="ja-JP" sz="2400">
                <a:solidFill>
                  <a:srgbClr val="000000"/>
                </a:solidFill>
              </a:rPr>
              <a:t> oxygen isotopes towards the possible </a:t>
            </a:r>
            <a:r>
              <a:rPr lang="en-US" altLang="ja-JP" sz="2400" i="1" u="sng">
                <a:solidFill>
                  <a:srgbClr val="000000"/>
                </a:solidFill>
              </a:rPr>
              <a:t>double magic</a:t>
            </a:r>
            <a:r>
              <a:rPr lang="en-US" altLang="ja-JP" sz="2400" i="1">
                <a:solidFill>
                  <a:srgbClr val="000000"/>
                </a:solidFill>
              </a:rPr>
              <a:t> nucleus </a:t>
            </a:r>
            <a:r>
              <a:rPr lang="en-US" altLang="ja-JP" sz="2400" i="1" baseline="30000">
                <a:solidFill>
                  <a:srgbClr val="000000"/>
                </a:solidFill>
              </a:rPr>
              <a:t>28</a:t>
            </a:r>
            <a:r>
              <a:rPr lang="en-US" altLang="ja-JP" sz="2400" i="1">
                <a:solidFill>
                  <a:srgbClr val="000000"/>
                </a:solidFill>
              </a:rPr>
              <a:t>O</a:t>
            </a:r>
            <a:endParaRPr lang="ja-JP" altLang="en-US" sz="2400" i="1">
              <a:solidFill>
                <a:srgbClr val="000000"/>
              </a:solidFill>
            </a:endParaRPr>
          </a:p>
        </p:txBody>
      </p:sp>
      <p:sp>
        <p:nvSpPr>
          <p:cNvPr id="26629" name="テキスト ボックス 7"/>
          <p:cNvSpPr txBox="1">
            <a:spLocks noChangeArrowheads="1"/>
          </p:cNvSpPr>
          <p:nvPr/>
        </p:nvSpPr>
        <p:spPr bwMode="auto">
          <a:xfrm>
            <a:off x="4260850" y="796925"/>
            <a:ext cx="451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rgbClr val="0000FF"/>
                </a:solidFill>
              </a:rPr>
              <a:t>Spokesperson </a:t>
            </a:r>
            <a:r>
              <a:rPr lang="en-US" altLang="ja-JP" sz="2400" b="1" u="sng" dirty="0">
                <a:solidFill>
                  <a:srgbClr val="0000FF"/>
                </a:solidFill>
              </a:rPr>
              <a:t>Yosuke Kondo</a:t>
            </a:r>
            <a:endParaRPr lang="ja-JP" alt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26630" name="Rectangle 78"/>
          <p:cNvSpPr>
            <a:spLocks noChangeArrowheads="1"/>
          </p:cNvSpPr>
          <p:nvPr/>
        </p:nvSpPr>
        <p:spPr bwMode="auto">
          <a:xfrm>
            <a:off x="1331215" y="3301960"/>
            <a:ext cx="461962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24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31" name="Rectangle 78"/>
          <p:cNvSpPr>
            <a:spLocks noChangeArrowheads="1"/>
          </p:cNvSpPr>
          <p:nvPr/>
        </p:nvSpPr>
        <p:spPr bwMode="auto">
          <a:xfrm>
            <a:off x="1331215" y="3755985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23</a:t>
            </a:r>
            <a:r>
              <a:rPr lang="en-US" altLang="ja-JP" sz="1800"/>
              <a:t>N</a:t>
            </a:r>
            <a:endParaRPr lang="ja-JP" altLang="en-US" sz="1800"/>
          </a:p>
        </p:txBody>
      </p:sp>
      <p:sp>
        <p:nvSpPr>
          <p:cNvPr id="26632" name="Rectangle 78"/>
          <p:cNvSpPr>
            <a:spLocks noChangeArrowheads="1"/>
          </p:cNvSpPr>
          <p:nvPr/>
        </p:nvSpPr>
        <p:spPr bwMode="auto">
          <a:xfrm>
            <a:off x="1331215" y="4210010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22</a:t>
            </a:r>
            <a:r>
              <a:rPr lang="en-US" altLang="ja-JP" sz="1800"/>
              <a:t>C</a:t>
            </a:r>
            <a:endParaRPr lang="ja-JP" altLang="en-US" sz="1800"/>
          </a:p>
        </p:txBody>
      </p:sp>
      <p:sp>
        <p:nvSpPr>
          <p:cNvPr id="26633" name="Rectangle 78"/>
          <p:cNvSpPr>
            <a:spLocks noChangeArrowheads="1"/>
          </p:cNvSpPr>
          <p:nvPr/>
        </p:nvSpPr>
        <p:spPr bwMode="auto">
          <a:xfrm>
            <a:off x="1331215" y="2838410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25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34" name="Rectangle 78"/>
          <p:cNvSpPr>
            <a:spLocks noChangeArrowheads="1"/>
          </p:cNvSpPr>
          <p:nvPr/>
        </p:nvSpPr>
        <p:spPr bwMode="auto">
          <a:xfrm>
            <a:off x="1793177" y="2833648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26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35" name="Rectangle 78"/>
          <p:cNvSpPr>
            <a:spLocks noChangeArrowheads="1"/>
          </p:cNvSpPr>
          <p:nvPr/>
        </p:nvSpPr>
        <p:spPr bwMode="auto">
          <a:xfrm>
            <a:off x="2253552" y="2835235"/>
            <a:ext cx="46196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27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36" name="Rectangle 78"/>
          <p:cNvSpPr>
            <a:spLocks noChangeArrowheads="1"/>
          </p:cNvSpPr>
          <p:nvPr/>
        </p:nvSpPr>
        <p:spPr bwMode="auto">
          <a:xfrm>
            <a:off x="3175890" y="2832060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29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37" name="Rectangle 78"/>
          <p:cNvSpPr>
            <a:spLocks noChangeArrowheads="1"/>
          </p:cNvSpPr>
          <p:nvPr/>
        </p:nvSpPr>
        <p:spPr bwMode="auto">
          <a:xfrm>
            <a:off x="875602" y="3751223"/>
            <a:ext cx="46196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22</a:t>
            </a:r>
            <a:r>
              <a:rPr lang="en-US" altLang="ja-JP" sz="1800"/>
              <a:t>N</a:t>
            </a:r>
            <a:endParaRPr lang="ja-JP" altLang="en-US" sz="1800"/>
          </a:p>
        </p:txBody>
      </p:sp>
      <p:sp>
        <p:nvSpPr>
          <p:cNvPr id="26638" name="Rectangle 78"/>
          <p:cNvSpPr>
            <a:spLocks noChangeArrowheads="1"/>
          </p:cNvSpPr>
          <p:nvPr/>
        </p:nvSpPr>
        <p:spPr bwMode="auto">
          <a:xfrm>
            <a:off x="419990" y="3755985"/>
            <a:ext cx="461962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21</a:t>
            </a:r>
            <a:r>
              <a:rPr lang="en-US" altLang="ja-JP" sz="1800"/>
              <a:t>N</a:t>
            </a:r>
            <a:endParaRPr lang="ja-JP" altLang="en-US" sz="1800"/>
          </a:p>
        </p:txBody>
      </p:sp>
      <p:sp>
        <p:nvSpPr>
          <p:cNvPr id="26639" name="Rectangle 78"/>
          <p:cNvSpPr>
            <a:spLocks noChangeArrowheads="1"/>
          </p:cNvSpPr>
          <p:nvPr/>
        </p:nvSpPr>
        <p:spPr bwMode="auto">
          <a:xfrm>
            <a:off x="875602" y="3292435"/>
            <a:ext cx="461963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23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40" name="Rectangle 78"/>
          <p:cNvSpPr>
            <a:spLocks noChangeArrowheads="1"/>
          </p:cNvSpPr>
          <p:nvPr/>
        </p:nvSpPr>
        <p:spPr bwMode="auto">
          <a:xfrm>
            <a:off x="419990" y="3292435"/>
            <a:ext cx="460375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22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41" name="Rectangle 78"/>
          <p:cNvSpPr>
            <a:spLocks noChangeArrowheads="1"/>
          </p:cNvSpPr>
          <p:nvPr/>
        </p:nvSpPr>
        <p:spPr bwMode="auto">
          <a:xfrm>
            <a:off x="418402" y="4214773"/>
            <a:ext cx="46196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20</a:t>
            </a:r>
            <a:r>
              <a:rPr lang="en-US" altLang="ja-JP" sz="1800"/>
              <a:t>C</a:t>
            </a:r>
            <a:endParaRPr lang="ja-JP" altLang="en-US" sz="1800"/>
          </a:p>
        </p:txBody>
      </p:sp>
      <p:sp>
        <p:nvSpPr>
          <p:cNvPr id="26642" name="テキスト ボックス 16"/>
          <p:cNvSpPr txBox="1">
            <a:spLocks noChangeArrowheads="1"/>
          </p:cNvSpPr>
          <p:nvPr/>
        </p:nvSpPr>
        <p:spPr bwMode="auto">
          <a:xfrm>
            <a:off x="845440" y="4260810"/>
            <a:ext cx="522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21</a:t>
            </a:r>
            <a:r>
              <a:rPr lang="en-US" altLang="ja-JP" sz="1800"/>
              <a:t>C</a:t>
            </a:r>
            <a:endParaRPr lang="ja-JP" altLang="en-US" sz="1800"/>
          </a:p>
        </p:txBody>
      </p:sp>
      <p:sp>
        <p:nvSpPr>
          <p:cNvPr id="26643" name="テキスト ボックス 143"/>
          <p:cNvSpPr txBox="1">
            <a:spLocks noChangeArrowheads="1"/>
          </p:cNvSpPr>
          <p:nvPr/>
        </p:nvSpPr>
        <p:spPr bwMode="auto">
          <a:xfrm>
            <a:off x="1778890" y="3338473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25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44" name="テキスト ボックス 144"/>
          <p:cNvSpPr txBox="1">
            <a:spLocks noChangeArrowheads="1"/>
          </p:cNvSpPr>
          <p:nvPr/>
        </p:nvSpPr>
        <p:spPr bwMode="auto">
          <a:xfrm>
            <a:off x="2217040" y="3338473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26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45" name="Rectangle 78"/>
          <p:cNvSpPr>
            <a:spLocks noChangeArrowheads="1"/>
          </p:cNvSpPr>
          <p:nvPr/>
        </p:nvSpPr>
        <p:spPr bwMode="auto">
          <a:xfrm>
            <a:off x="4098227" y="2832060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31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46" name="テキスト ボックス 147"/>
          <p:cNvSpPr txBox="1">
            <a:spLocks noChangeArrowheads="1"/>
          </p:cNvSpPr>
          <p:nvPr/>
        </p:nvSpPr>
        <p:spPr bwMode="auto">
          <a:xfrm>
            <a:off x="2715515" y="333847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27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47" name="テキスト ボックス 148"/>
          <p:cNvSpPr txBox="1">
            <a:spLocks noChangeArrowheads="1"/>
          </p:cNvSpPr>
          <p:nvPr/>
        </p:nvSpPr>
        <p:spPr bwMode="auto">
          <a:xfrm>
            <a:off x="3139377" y="3338473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28</a:t>
            </a:r>
            <a:r>
              <a:rPr lang="en-US" altLang="ja-JP" sz="1800"/>
              <a:t>O</a:t>
            </a:r>
            <a:endParaRPr lang="ja-JP" altLang="en-US" sz="1800"/>
          </a:p>
        </p:txBody>
      </p:sp>
      <p:sp>
        <p:nvSpPr>
          <p:cNvPr id="26648" name="テキスト ボックス 149"/>
          <p:cNvSpPr txBox="1">
            <a:spLocks noChangeArrowheads="1"/>
          </p:cNvSpPr>
          <p:nvPr/>
        </p:nvSpPr>
        <p:spPr bwMode="auto">
          <a:xfrm>
            <a:off x="3612452" y="2873335"/>
            <a:ext cx="495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30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49" name="テキスト ボックス 150"/>
          <p:cNvSpPr txBox="1">
            <a:spLocks noChangeArrowheads="1"/>
          </p:cNvSpPr>
          <p:nvPr/>
        </p:nvSpPr>
        <p:spPr bwMode="auto">
          <a:xfrm>
            <a:off x="2715515" y="2884448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28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50" name="Rectangle 78"/>
          <p:cNvSpPr>
            <a:spLocks noChangeArrowheads="1"/>
          </p:cNvSpPr>
          <p:nvPr/>
        </p:nvSpPr>
        <p:spPr bwMode="auto">
          <a:xfrm>
            <a:off x="878777" y="2838410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24</a:t>
            </a:r>
            <a:r>
              <a:rPr lang="en-US" altLang="ja-JP" sz="1800"/>
              <a:t>F</a:t>
            </a:r>
            <a:endParaRPr lang="ja-JP" altLang="en-US" sz="1800"/>
          </a:p>
        </p:txBody>
      </p:sp>
      <p:sp>
        <p:nvSpPr>
          <p:cNvPr id="26651" name="Rectangle 78"/>
          <p:cNvSpPr>
            <a:spLocks noChangeArrowheads="1"/>
          </p:cNvSpPr>
          <p:nvPr/>
        </p:nvSpPr>
        <p:spPr bwMode="auto">
          <a:xfrm>
            <a:off x="419990" y="2838410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23</a:t>
            </a:r>
            <a:r>
              <a:rPr lang="en-US" altLang="ja-JP" sz="1800"/>
              <a:t>F</a:t>
            </a:r>
            <a:endParaRPr lang="ja-JP" altLang="en-US" sz="1800"/>
          </a:p>
        </p:txBody>
      </p:sp>
      <p:cxnSp>
        <p:nvCxnSpPr>
          <p:cNvPr id="258" name="直線コネクタ 257"/>
          <p:cNvCxnSpPr/>
          <p:nvPr/>
        </p:nvCxnSpPr>
        <p:spPr>
          <a:xfrm flipV="1">
            <a:off x="434277" y="3287673"/>
            <a:ext cx="1358900" cy="4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/>
          <p:nvPr/>
        </p:nvCxnSpPr>
        <p:spPr>
          <a:xfrm flipV="1">
            <a:off x="418402" y="3746460"/>
            <a:ext cx="1379538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>
            <a:endCxn id="26637" idx="3"/>
          </p:cNvCxnSpPr>
          <p:nvPr/>
        </p:nvCxnSpPr>
        <p:spPr>
          <a:xfrm>
            <a:off x="1331215" y="3287673"/>
            <a:ext cx="6350" cy="69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>
          <a:xfrm>
            <a:off x="1331215" y="3287673"/>
            <a:ext cx="7937" cy="1382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/>
          <p:nvPr/>
        </p:nvCxnSpPr>
        <p:spPr>
          <a:xfrm>
            <a:off x="1785240" y="3292435"/>
            <a:ext cx="7937" cy="1382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円/楕円 262"/>
          <p:cNvSpPr/>
          <p:nvPr/>
        </p:nvSpPr>
        <p:spPr>
          <a:xfrm>
            <a:off x="1813815" y="3290848"/>
            <a:ext cx="458787" cy="46037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65" name="直線矢印コネクタ 264"/>
          <p:cNvCxnSpPr/>
          <p:nvPr/>
        </p:nvCxnSpPr>
        <p:spPr>
          <a:xfrm>
            <a:off x="2028127" y="3044785"/>
            <a:ext cx="0" cy="368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Rectangle 78"/>
          <p:cNvSpPr>
            <a:spLocks noChangeArrowheads="1"/>
          </p:cNvSpPr>
          <p:nvPr/>
        </p:nvSpPr>
        <p:spPr bwMode="auto">
          <a:xfrm>
            <a:off x="1326452" y="2378035"/>
            <a:ext cx="46196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60" name="Rectangle 78"/>
          <p:cNvSpPr>
            <a:spLocks noChangeArrowheads="1"/>
          </p:cNvSpPr>
          <p:nvPr/>
        </p:nvSpPr>
        <p:spPr bwMode="auto">
          <a:xfrm>
            <a:off x="1791590" y="2378035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61" name="Rectangle 78"/>
          <p:cNvSpPr>
            <a:spLocks noChangeArrowheads="1"/>
          </p:cNvSpPr>
          <p:nvPr/>
        </p:nvSpPr>
        <p:spPr bwMode="auto">
          <a:xfrm>
            <a:off x="2251965" y="2378035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62" name="Rectangle 78"/>
          <p:cNvSpPr>
            <a:spLocks noChangeArrowheads="1"/>
          </p:cNvSpPr>
          <p:nvPr/>
        </p:nvSpPr>
        <p:spPr bwMode="auto">
          <a:xfrm>
            <a:off x="3174302" y="2378035"/>
            <a:ext cx="46196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63" name="Rectangle 78"/>
          <p:cNvSpPr>
            <a:spLocks noChangeArrowheads="1"/>
          </p:cNvSpPr>
          <p:nvPr/>
        </p:nvSpPr>
        <p:spPr bwMode="auto">
          <a:xfrm>
            <a:off x="4098227" y="2378035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64" name="Rectangle 78"/>
          <p:cNvSpPr>
            <a:spLocks noChangeArrowheads="1"/>
          </p:cNvSpPr>
          <p:nvPr/>
        </p:nvSpPr>
        <p:spPr bwMode="auto">
          <a:xfrm>
            <a:off x="880365" y="2378035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65" name="Rectangle 78"/>
          <p:cNvSpPr>
            <a:spLocks noChangeArrowheads="1"/>
          </p:cNvSpPr>
          <p:nvPr/>
        </p:nvSpPr>
        <p:spPr bwMode="auto">
          <a:xfrm>
            <a:off x="421577" y="2378035"/>
            <a:ext cx="460375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/>
          </a:p>
        </p:txBody>
      </p:sp>
      <p:sp>
        <p:nvSpPr>
          <p:cNvPr id="26666" name="テキスト ボックス 4"/>
          <p:cNvSpPr txBox="1">
            <a:spLocks noChangeArrowheads="1"/>
          </p:cNvSpPr>
          <p:nvPr/>
        </p:nvSpPr>
        <p:spPr bwMode="auto">
          <a:xfrm>
            <a:off x="350140" y="2449473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24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67" name="テキスト ボックス 4"/>
          <p:cNvSpPr txBox="1">
            <a:spLocks noChangeArrowheads="1"/>
          </p:cNvSpPr>
          <p:nvPr/>
        </p:nvSpPr>
        <p:spPr bwMode="auto">
          <a:xfrm>
            <a:off x="797815" y="2443123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25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68" name="テキスト ボックス 4"/>
          <p:cNvSpPr txBox="1">
            <a:spLocks noChangeArrowheads="1"/>
          </p:cNvSpPr>
          <p:nvPr/>
        </p:nvSpPr>
        <p:spPr bwMode="auto">
          <a:xfrm>
            <a:off x="1247077" y="2435185"/>
            <a:ext cx="59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26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69" name="テキスト ボックス 4"/>
          <p:cNvSpPr txBox="1">
            <a:spLocks noChangeArrowheads="1"/>
          </p:cNvSpPr>
          <p:nvPr/>
        </p:nvSpPr>
        <p:spPr bwMode="auto">
          <a:xfrm>
            <a:off x="1731265" y="2443123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27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70" name="テキスト ボックス 4"/>
          <p:cNvSpPr txBox="1">
            <a:spLocks noChangeArrowheads="1"/>
          </p:cNvSpPr>
          <p:nvPr/>
        </p:nvSpPr>
        <p:spPr bwMode="auto">
          <a:xfrm>
            <a:off x="2191640" y="2419310"/>
            <a:ext cx="59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28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71" name="Rectangle 78"/>
          <p:cNvSpPr>
            <a:spLocks noChangeArrowheads="1"/>
          </p:cNvSpPr>
          <p:nvPr/>
        </p:nvSpPr>
        <p:spPr bwMode="auto">
          <a:xfrm>
            <a:off x="2715515" y="2378035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72" name="テキスト ボックス 4"/>
          <p:cNvSpPr txBox="1">
            <a:spLocks noChangeArrowheads="1"/>
          </p:cNvSpPr>
          <p:nvPr/>
        </p:nvSpPr>
        <p:spPr bwMode="auto">
          <a:xfrm>
            <a:off x="2653602" y="2427248"/>
            <a:ext cx="596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29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73" name="テキスト ボックス 4"/>
          <p:cNvSpPr txBox="1">
            <a:spLocks noChangeArrowheads="1"/>
          </p:cNvSpPr>
          <p:nvPr/>
        </p:nvSpPr>
        <p:spPr bwMode="auto">
          <a:xfrm>
            <a:off x="3123502" y="2446298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30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74" name="Rectangle 78"/>
          <p:cNvSpPr>
            <a:spLocks noChangeArrowheads="1"/>
          </p:cNvSpPr>
          <p:nvPr/>
        </p:nvSpPr>
        <p:spPr bwMode="auto">
          <a:xfrm>
            <a:off x="3636265" y="2378035"/>
            <a:ext cx="461962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675" name="テキスト ボックス 4"/>
          <p:cNvSpPr txBox="1">
            <a:spLocks noChangeArrowheads="1"/>
          </p:cNvSpPr>
          <p:nvPr/>
        </p:nvSpPr>
        <p:spPr bwMode="auto">
          <a:xfrm>
            <a:off x="3566415" y="2430423"/>
            <a:ext cx="595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31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sp>
        <p:nvSpPr>
          <p:cNvPr id="26676" name="テキスト ボックス 4"/>
          <p:cNvSpPr txBox="1">
            <a:spLocks noChangeArrowheads="1"/>
          </p:cNvSpPr>
          <p:nvPr/>
        </p:nvSpPr>
        <p:spPr bwMode="auto">
          <a:xfrm>
            <a:off x="4039490" y="2435185"/>
            <a:ext cx="596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aseline="30000"/>
              <a:t>32</a:t>
            </a:r>
            <a:r>
              <a:rPr lang="en-US" altLang="ja-JP" sz="1600"/>
              <a:t>Ne</a:t>
            </a:r>
            <a:endParaRPr lang="ja-JP" altLang="en-US" sz="1600"/>
          </a:p>
        </p:txBody>
      </p:sp>
      <p:cxnSp>
        <p:nvCxnSpPr>
          <p:cNvPr id="288" name="直線矢印コネクタ 287"/>
          <p:cNvCxnSpPr/>
          <p:nvPr/>
        </p:nvCxnSpPr>
        <p:spPr>
          <a:xfrm>
            <a:off x="2467865" y="3044785"/>
            <a:ext cx="0" cy="368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円/楕円 289"/>
          <p:cNvSpPr/>
          <p:nvPr/>
        </p:nvSpPr>
        <p:spPr>
          <a:xfrm>
            <a:off x="2290065" y="3306723"/>
            <a:ext cx="458787" cy="46037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7" name="テキスト ボックス 216"/>
          <p:cNvSpPr txBox="1">
            <a:spLocks noChangeArrowheads="1"/>
          </p:cNvSpPr>
          <p:nvPr/>
        </p:nvSpPr>
        <p:spPr bwMode="auto">
          <a:xfrm>
            <a:off x="3602927" y="3390860"/>
            <a:ext cx="58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/>
              <a:t>Z</a:t>
            </a:r>
            <a:r>
              <a:rPr lang="en-US" altLang="ja-JP" sz="1800"/>
              <a:t>=8</a:t>
            </a:r>
            <a:endParaRPr lang="ja-JP" altLang="en-US" sz="1800"/>
          </a:p>
        </p:txBody>
      </p:sp>
      <p:sp>
        <p:nvSpPr>
          <p:cNvPr id="301" name="テキスト ボックス 300"/>
          <p:cNvSpPr txBox="1">
            <a:spLocks noChangeArrowheads="1"/>
          </p:cNvSpPr>
          <p:nvPr/>
        </p:nvSpPr>
        <p:spPr bwMode="auto">
          <a:xfrm>
            <a:off x="2982215" y="3806785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/>
              <a:t>N</a:t>
            </a:r>
            <a:r>
              <a:rPr lang="en-US" altLang="ja-JP" sz="1800"/>
              <a:t>=20</a:t>
            </a:r>
            <a:endParaRPr lang="ja-JP" altLang="en-US" sz="1800"/>
          </a:p>
        </p:txBody>
      </p:sp>
      <p:grpSp>
        <p:nvGrpSpPr>
          <p:cNvPr id="218" name="グループ化 217"/>
          <p:cNvGrpSpPr>
            <a:grpSpLocks/>
          </p:cNvGrpSpPr>
          <p:nvPr/>
        </p:nvGrpSpPr>
        <p:grpSpPr bwMode="auto">
          <a:xfrm>
            <a:off x="1818577" y="3284498"/>
            <a:ext cx="1831975" cy="479425"/>
            <a:chOff x="2098331" y="2057418"/>
            <a:chExt cx="1832647" cy="478613"/>
          </a:xfrm>
        </p:grpSpPr>
        <p:cxnSp>
          <p:nvCxnSpPr>
            <p:cNvPr id="293" name="直線コネクタ 292"/>
            <p:cNvCxnSpPr/>
            <p:nvPr/>
          </p:nvCxnSpPr>
          <p:spPr>
            <a:xfrm>
              <a:off x="3473610" y="2057418"/>
              <a:ext cx="0" cy="46118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/>
            <p:cNvCxnSpPr/>
            <p:nvPr/>
          </p:nvCxnSpPr>
          <p:spPr>
            <a:xfrm>
              <a:off x="2098331" y="2062172"/>
              <a:ext cx="181835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>
              <a:off x="2112624" y="2536031"/>
              <a:ext cx="181835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/>
            <p:cNvCxnSpPr/>
            <p:nvPr/>
          </p:nvCxnSpPr>
          <p:spPr>
            <a:xfrm>
              <a:off x="3915097" y="2073266"/>
              <a:ext cx="0" cy="46118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20" name="テキスト ボックス 1"/>
          <p:cNvSpPr txBox="1">
            <a:spLocks noChangeArrowheads="1"/>
          </p:cNvSpPr>
          <p:nvPr/>
        </p:nvSpPr>
        <p:spPr bwMode="auto">
          <a:xfrm>
            <a:off x="4195561" y="4594125"/>
            <a:ext cx="4024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G. Hagen et al., PRL108, 242501(2012).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H. </a:t>
            </a:r>
            <a:r>
              <a:rPr lang="en-US" altLang="ja-JP" sz="1600" dirty="0" err="1"/>
              <a:t>Hergert</a:t>
            </a:r>
            <a:r>
              <a:rPr lang="en-US" altLang="ja-JP" sz="1600" dirty="0"/>
              <a:t> et al., PRL110, 242501(2013).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err="1"/>
              <a:t>S.K.Bogner</a:t>
            </a:r>
            <a:r>
              <a:rPr lang="en-US" altLang="ja-JP" sz="1600" dirty="0"/>
              <a:t> et al., PRL113, 142501(2014).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600" dirty="0"/>
          </a:p>
        </p:txBody>
      </p:sp>
      <p:sp>
        <p:nvSpPr>
          <p:cNvPr id="26686" name="テキスト ボックス 2"/>
          <p:cNvSpPr txBox="1">
            <a:spLocks noChangeArrowheads="1"/>
          </p:cNvSpPr>
          <p:nvPr/>
        </p:nvSpPr>
        <p:spPr bwMode="auto">
          <a:xfrm>
            <a:off x="1963142" y="4102207"/>
            <a:ext cx="180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/>
              <a:t>Oxygen Anomaly</a:t>
            </a:r>
            <a:endParaRPr lang="ja-JP" altLang="en-US" sz="1800" b="1" dirty="0"/>
          </a:p>
        </p:txBody>
      </p:sp>
      <p:sp>
        <p:nvSpPr>
          <p:cNvPr id="26687" name="テキスト ボックス 77"/>
          <p:cNvSpPr txBox="1">
            <a:spLocks noChangeArrowheads="1"/>
          </p:cNvSpPr>
          <p:nvPr/>
        </p:nvSpPr>
        <p:spPr bwMode="auto">
          <a:xfrm>
            <a:off x="1191515" y="4622760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/>
              <a:t>N</a:t>
            </a:r>
            <a:r>
              <a:rPr lang="en-US" altLang="ja-JP" sz="1800"/>
              <a:t>=16?</a:t>
            </a:r>
            <a:endParaRPr lang="ja-JP" altLang="en-US" sz="1800"/>
          </a:p>
        </p:txBody>
      </p:sp>
      <p:sp>
        <p:nvSpPr>
          <p:cNvPr id="26688" name="Rectangle 78"/>
          <p:cNvSpPr>
            <a:spLocks noChangeArrowheads="1"/>
          </p:cNvSpPr>
          <p:nvPr/>
        </p:nvSpPr>
        <p:spPr bwMode="auto">
          <a:xfrm>
            <a:off x="415227" y="4667210"/>
            <a:ext cx="461963" cy="460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/>
              <a:t>19</a:t>
            </a:r>
            <a:r>
              <a:rPr lang="en-US" altLang="ja-JP" sz="1800"/>
              <a:t>B</a:t>
            </a:r>
            <a:endParaRPr lang="ja-JP" altLang="en-US" sz="1800"/>
          </a:p>
        </p:txBody>
      </p:sp>
      <p:sp>
        <p:nvSpPr>
          <p:cNvPr id="78" name="円/楕円 77"/>
          <p:cNvSpPr/>
          <p:nvPr/>
        </p:nvSpPr>
        <p:spPr>
          <a:xfrm>
            <a:off x="410870" y="326169"/>
            <a:ext cx="439501" cy="439501"/>
          </a:xfrm>
          <a:prstGeom prst="ellipse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4164533" y="5325018"/>
            <a:ext cx="51282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/>
              <a:t>Continuum Effect: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err="1"/>
              <a:t>A.Volya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V.Zelevinski</a:t>
            </a:r>
            <a:r>
              <a:rPr lang="en-US" altLang="ja-JP" sz="1600" dirty="0"/>
              <a:t>, PRL94,052501(2005).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K. </a:t>
            </a:r>
            <a:r>
              <a:rPr lang="en-US" altLang="ja-JP" sz="1600" dirty="0" err="1"/>
              <a:t>Tsukyiyama</a:t>
            </a:r>
            <a:r>
              <a:rPr lang="en-US" altLang="ja-JP" sz="1600" dirty="0"/>
              <a:t>, T. Otsuka, PTEP2015, 093D01 (2015).</a:t>
            </a:r>
            <a:endParaRPr lang="ja-JP" altLang="en-US" sz="1600" dirty="0"/>
          </a:p>
        </p:txBody>
      </p:sp>
      <p:sp>
        <p:nvSpPr>
          <p:cNvPr id="80" name="テキスト ボックス 79"/>
          <p:cNvSpPr txBox="1">
            <a:spLocks noChangeArrowheads="1"/>
          </p:cNvSpPr>
          <p:nvPr/>
        </p:nvSpPr>
        <p:spPr bwMode="auto">
          <a:xfrm>
            <a:off x="4176950" y="6064082"/>
            <a:ext cx="44688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err="1"/>
              <a:t>nn</a:t>
            </a:r>
            <a:r>
              <a:rPr lang="en-US" altLang="ja-JP" sz="1800" b="1" dirty="0"/>
              <a:t> correlations: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L.V. </a:t>
            </a:r>
            <a:r>
              <a:rPr lang="en-US" altLang="ja-JP" sz="1600" dirty="0" err="1"/>
              <a:t>Grigorenko</a:t>
            </a:r>
            <a:r>
              <a:rPr lang="en-US" altLang="ja-JP" sz="1600" dirty="0"/>
              <a:t> et al., PRL111,042501(2013).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K. </a:t>
            </a:r>
            <a:r>
              <a:rPr lang="en-US" altLang="ja-JP" sz="1600" dirty="0" err="1"/>
              <a:t>Hagino</a:t>
            </a:r>
            <a:r>
              <a:rPr lang="en-US" altLang="ja-JP" sz="1600" dirty="0"/>
              <a:t>, H. Sagawa PRC89,014331(2014).</a:t>
            </a:r>
            <a:endParaRPr lang="ja-JP" altLang="en-US" sz="1600" dirty="0"/>
          </a:p>
        </p:txBody>
      </p:sp>
      <p:grpSp>
        <p:nvGrpSpPr>
          <p:cNvPr id="3" name="図形グループ 2"/>
          <p:cNvGrpSpPr/>
          <p:nvPr/>
        </p:nvGrpSpPr>
        <p:grpSpPr>
          <a:xfrm>
            <a:off x="1383913" y="4980643"/>
            <a:ext cx="2514600" cy="1493837"/>
            <a:chOff x="1334431" y="5160333"/>
            <a:chExt cx="2514600" cy="1493837"/>
          </a:xfrm>
        </p:grpSpPr>
        <p:grpSp>
          <p:nvGrpSpPr>
            <p:cNvPr id="81" name="図形グループ 25"/>
            <p:cNvGrpSpPr>
              <a:grpSpLocks/>
            </p:cNvGrpSpPr>
            <p:nvPr/>
          </p:nvGrpSpPr>
          <p:grpSpPr bwMode="auto">
            <a:xfrm>
              <a:off x="1334431" y="6249358"/>
              <a:ext cx="1009650" cy="404812"/>
              <a:chOff x="6299269" y="1201059"/>
              <a:chExt cx="1009419" cy="406234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>
                <a:off x="6518294" y="1201059"/>
                <a:ext cx="6777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6299269" y="1207183"/>
                <a:ext cx="100941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aseline="30000" dirty="0"/>
                  <a:t>24</a:t>
                </a:r>
                <a:r>
                  <a:rPr lang="en-US" altLang="ja-JP" sz="2000" dirty="0"/>
                  <a:t>O+2n</a:t>
                </a:r>
                <a:endParaRPr lang="ja-JP" altLang="en-US" sz="2000" dirty="0"/>
              </a:p>
            </p:txBody>
          </p:sp>
        </p:grpSp>
        <p:grpSp>
          <p:nvGrpSpPr>
            <p:cNvPr id="84" name="図形グループ 24"/>
            <p:cNvGrpSpPr>
              <a:grpSpLocks/>
            </p:cNvGrpSpPr>
            <p:nvPr/>
          </p:nvGrpSpPr>
          <p:grpSpPr bwMode="auto">
            <a:xfrm>
              <a:off x="3101319" y="6174745"/>
              <a:ext cx="677862" cy="444500"/>
              <a:chOff x="8066058" y="1127112"/>
              <a:chExt cx="677333" cy="443958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8066058" y="1127112"/>
                <a:ext cx="6773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8122008" y="1170960"/>
                <a:ext cx="57435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aseline="30000"/>
                  <a:t>26</a:t>
                </a:r>
                <a:r>
                  <a:rPr lang="en-US" altLang="ja-JP" sz="2000"/>
                  <a:t>O</a:t>
                </a:r>
                <a:endParaRPr lang="ja-JP" altLang="en-US" sz="2000"/>
              </a:p>
            </p:txBody>
          </p:sp>
        </p:grpSp>
        <p:grpSp>
          <p:nvGrpSpPr>
            <p:cNvPr id="87" name="図形グループ 26"/>
            <p:cNvGrpSpPr>
              <a:grpSpLocks/>
            </p:cNvGrpSpPr>
            <p:nvPr/>
          </p:nvGrpSpPr>
          <p:grpSpPr bwMode="auto">
            <a:xfrm>
              <a:off x="2075793" y="5160333"/>
              <a:ext cx="996975" cy="703262"/>
              <a:chOff x="7041101" y="113173"/>
              <a:chExt cx="996904" cy="703407"/>
            </a:xfrm>
          </p:grpSpPr>
          <p:cxnSp>
            <p:nvCxnSpPr>
              <p:cNvPr id="88" name="直線コネクタ 87"/>
              <p:cNvCxnSpPr/>
              <p:nvPr/>
            </p:nvCxnSpPr>
            <p:spPr>
              <a:xfrm>
                <a:off x="7198252" y="473609"/>
                <a:ext cx="6778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7055191" y="416470"/>
                <a:ext cx="86677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aseline="30000"/>
                  <a:t>25</a:t>
                </a:r>
                <a:r>
                  <a:rPr lang="en-US" altLang="ja-JP" sz="2000"/>
                  <a:t>O+n</a:t>
                </a:r>
                <a:endParaRPr lang="ja-JP" altLang="en-US" sz="2000"/>
              </a:p>
            </p:txBody>
          </p:sp>
          <p:sp>
            <p:nvSpPr>
              <p:cNvPr id="90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7041101" y="113173"/>
                <a:ext cx="996904" cy="369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dirty="0"/>
                  <a:t>7</a:t>
                </a:r>
                <a:r>
                  <a:rPr lang="ja-JP" altLang="en-US" sz="1800" dirty="0"/>
                  <a:t>５</a:t>
                </a:r>
                <a:r>
                  <a:rPr lang="en-US" altLang="ja-JP" sz="1800" dirty="0"/>
                  <a:t>0keV</a:t>
                </a:r>
                <a:endParaRPr lang="ja-JP" altLang="en-US" sz="1800" dirty="0"/>
              </a:p>
            </p:txBody>
          </p:sp>
        </p:grpSp>
        <p:cxnSp>
          <p:nvCxnSpPr>
            <p:cNvPr id="91" name="直線コネクタ 90"/>
            <p:cNvCxnSpPr/>
            <p:nvPr/>
          </p:nvCxnSpPr>
          <p:spPr>
            <a:xfrm flipH="1" flipV="1">
              <a:off x="2880656" y="5512758"/>
              <a:ext cx="239713" cy="666750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>
              <a:cxnSpLocks noChangeShapeType="1"/>
            </p:cNvCxnSpPr>
            <p:nvPr/>
          </p:nvCxnSpPr>
          <p:spPr bwMode="auto">
            <a:xfrm>
              <a:off x="2213906" y="6230308"/>
              <a:ext cx="163512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93" name="図形グループ 92"/>
            <p:cNvGrpSpPr>
              <a:grpSpLocks/>
            </p:cNvGrpSpPr>
            <p:nvPr/>
          </p:nvGrpSpPr>
          <p:grpSpPr bwMode="auto">
            <a:xfrm>
              <a:off x="3088619" y="5193670"/>
              <a:ext cx="677862" cy="374650"/>
              <a:chOff x="8053485" y="146275"/>
              <a:chExt cx="677333" cy="373955"/>
            </a:xfrm>
          </p:grpSpPr>
          <p:cxnSp>
            <p:nvCxnSpPr>
              <p:cNvPr id="94" name="直線コネクタ 93"/>
              <p:cNvCxnSpPr/>
              <p:nvPr/>
            </p:nvCxnSpPr>
            <p:spPr>
              <a:xfrm>
                <a:off x="8053485" y="146275"/>
                <a:ext cx="6773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8298439" y="150898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dirty="0"/>
                  <a:t>?</a:t>
                </a:r>
                <a:endParaRPr lang="ja-JP" altLang="en-US" sz="1800" dirty="0"/>
              </a:p>
            </p:txBody>
          </p:sp>
        </p:grpSp>
        <p:sp>
          <p:nvSpPr>
            <p:cNvPr id="96" name="テキスト ボックス 14"/>
            <p:cNvSpPr txBox="1">
              <a:spLocks noChangeArrowheads="1"/>
            </p:cNvSpPr>
            <p:nvPr/>
          </p:nvSpPr>
          <p:spPr bwMode="auto">
            <a:xfrm>
              <a:off x="2831444" y="5538158"/>
              <a:ext cx="3635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 dirty="0">
                  <a:solidFill>
                    <a:srgbClr val="FF0000"/>
                  </a:solidFill>
                </a:rPr>
                <a:t>x</a:t>
              </a:r>
              <a:endParaRPr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97" name="直線コネクタ 96"/>
            <p:cNvCxnSpPr/>
            <p:nvPr/>
          </p:nvCxnSpPr>
          <p:spPr>
            <a:xfrm flipH="1">
              <a:off x="2213906" y="6179508"/>
              <a:ext cx="893763" cy="63500"/>
            </a:xfrm>
            <a:prstGeom prst="line">
              <a:avLst/>
            </a:prstGeom>
            <a:ln w="12700" cmpd="sng"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テキスト ボックス 33"/>
          <p:cNvSpPr txBox="1">
            <a:spLocks noChangeArrowheads="1"/>
          </p:cNvSpPr>
          <p:nvPr/>
        </p:nvSpPr>
        <p:spPr bwMode="auto">
          <a:xfrm>
            <a:off x="0" y="6325179"/>
            <a:ext cx="4643103" cy="58477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E. </a:t>
            </a:r>
            <a:r>
              <a:rPr lang="en-US" altLang="ja-JP" sz="1600" dirty="0" err="1"/>
              <a:t>Lunderberg</a:t>
            </a:r>
            <a:r>
              <a:rPr lang="en-US" altLang="ja-JP" sz="1600" dirty="0"/>
              <a:t> et al.PRL108, 142503 (2012)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600" dirty="0"/>
          </a:p>
        </p:txBody>
      </p:sp>
      <p:sp>
        <p:nvSpPr>
          <p:cNvPr id="100" name="テキスト ボックス 37"/>
          <p:cNvSpPr txBox="1">
            <a:spLocks noChangeArrowheads="1"/>
          </p:cNvSpPr>
          <p:nvPr/>
        </p:nvSpPr>
        <p:spPr bwMode="auto">
          <a:xfrm>
            <a:off x="0" y="6547568"/>
            <a:ext cx="3789788" cy="338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C. Caesar et al.PRC88, 034313 (2013).</a:t>
            </a:r>
            <a:endParaRPr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55021" y="56134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102" name="円/楕円 289"/>
          <p:cNvSpPr/>
          <p:nvPr/>
        </p:nvSpPr>
        <p:spPr>
          <a:xfrm>
            <a:off x="2736902" y="3306723"/>
            <a:ext cx="458787" cy="46037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円/楕円 289"/>
          <p:cNvSpPr/>
          <p:nvPr/>
        </p:nvSpPr>
        <p:spPr>
          <a:xfrm>
            <a:off x="3183739" y="3306723"/>
            <a:ext cx="458787" cy="460375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04" name="直線矢印コネクタ 103"/>
          <p:cNvCxnSpPr/>
          <p:nvPr/>
        </p:nvCxnSpPr>
        <p:spPr>
          <a:xfrm>
            <a:off x="2946496" y="2666080"/>
            <a:ext cx="13804" cy="90258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>
            <a:off x="3424523" y="3128058"/>
            <a:ext cx="0" cy="3683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54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90" grpId="0" animBg="1"/>
      <p:bldP spid="217" grpId="0"/>
      <p:bldP spid="301" grpId="0"/>
      <p:bldP spid="41020" grpId="0"/>
      <p:bldP spid="2" grpId="0"/>
      <p:bldP spid="80" grpId="0"/>
      <p:bldP spid="99" grpId="0"/>
      <p:bldP spid="100" grpId="0"/>
      <p:bldP spid="4" grpId="0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1143000"/>
          </a:xfrm>
        </p:spPr>
        <p:txBody>
          <a:bodyPr/>
          <a:lstStyle/>
          <a:p>
            <a:pPr algn="l"/>
            <a:r>
              <a:rPr lang="en-US" altLang="ja-JP" sz="3200"/>
              <a:t>Experimental Setup at SAMURAI</a:t>
            </a:r>
            <a:r>
              <a:rPr lang="en-US" altLang="ja-JP" sz="1800"/>
              <a:t> </a:t>
            </a:r>
            <a:r>
              <a:rPr lang="en-US" altLang="ja-JP" sz="3200"/>
              <a:t>at RIBF</a:t>
            </a:r>
            <a:endParaRPr lang="ja-JP" altLang="en-US" sz="3600"/>
          </a:p>
        </p:txBody>
      </p:sp>
      <p:sp>
        <p:nvSpPr>
          <p:cNvPr id="28675" name="コンテンツ プレースホルダ 2"/>
          <p:cNvSpPr>
            <a:spLocks noGrp="1"/>
          </p:cNvSpPr>
          <p:nvPr>
            <p:ph idx="1"/>
          </p:nvPr>
        </p:nvSpPr>
        <p:spPr>
          <a:xfrm>
            <a:off x="395288" y="5949950"/>
            <a:ext cx="8229600" cy="681038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28676" name="Picture 2" descr="C:\Users\kondo\Desktop\120726-SAMURAI-ko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>
            <a:endCxn id="31" idx="1"/>
          </p:cNvCxnSpPr>
          <p:nvPr/>
        </p:nvCxnSpPr>
        <p:spPr>
          <a:xfrm>
            <a:off x="250825" y="3429000"/>
            <a:ext cx="3097213" cy="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419475" y="2492375"/>
            <a:ext cx="5256213" cy="93662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3419475" y="3213100"/>
            <a:ext cx="5400675" cy="2159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107950" y="3284538"/>
            <a:ext cx="287338" cy="288925"/>
          </a:xfrm>
          <a:prstGeom prst="ellipse">
            <a:avLst/>
          </a:prstGeom>
          <a:solidFill>
            <a:srgbClr val="FF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7380288" y="5516563"/>
            <a:ext cx="287337" cy="2889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8675688" y="2420938"/>
            <a:ext cx="144462" cy="144462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820150" y="3141663"/>
            <a:ext cx="144463" cy="14287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684" name="テキスト ボックス 24"/>
          <p:cNvSpPr txBox="1">
            <a:spLocks noChangeArrowheads="1"/>
          </p:cNvSpPr>
          <p:nvPr/>
        </p:nvSpPr>
        <p:spPr bwMode="auto">
          <a:xfrm>
            <a:off x="323850" y="3933825"/>
            <a:ext cx="2489200" cy="646113"/>
          </a:xfrm>
          <a:prstGeom prst="rect">
            <a:avLst/>
          </a:prstGeom>
          <a:solidFill>
            <a:srgbClr val="0066FF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baseline="30000">
                <a:solidFill>
                  <a:schemeClr val="bg1"/>
                </a:solidFill>
              </a:rPr>
              <a:t>27</a:t>
            </a:r>
            <a:r>
              <a:rPr lang="en-US" altLang="ja-JP" sz="1800" b="1">
                <a:solidFill>
                  <a:schemeClr val="bg1"/>
                </a:solidFill>
              </a:rPr>
              <a:t>F ~210MeV/u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bg1"/>
                </a:solidFill>
              </a:rPr>
              <a:t>(from BigRIPS)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740650" y="5661025"/>
            <a:ext cx="496888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800" b="1" baseline="30000">
                <a:solidFill>
                  <a:schemeClr val="bg1"/>
                </a:solidFill>
              </a:rPr>
              <a:t>24</a:t>
            </a:r>
            <a:r>
              <a:rPr lang="en-US" altLang="ja-JP" sz="1800" b="1">
                <a:solidFill>
                  <a:schemeClr val="bg1"/>
                </a:solidFill>
              </a:rPr>
              <a:t>O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8686" name="テキスト ボックス 26"/>
          <p:cNvSpPr txBox="1">
            <a:spLocks noChangeArrowheads="1"/>
          </p:cNvSpPr>
          <p:nvPr/>
        </p:nvSpPr>
        <p:spPr bwMode="auto">
          <a:xfrm>
            <a:off x="8604250" y="1989138"/>
            <a:ext cx="306388" cy="3683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bg1"/>
                </a:solidFill>
              </a:rPr>
              <a:t>n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8687" name="テキスト ボックス 27"/>
          <p:cNvSpPr txBox="1">
            <a:spLocks noChangeArrowheads="1"/>
          </p:cNvSpPr>
          <p:nvPr/>
        </p:nvSpPr>
        <p:spPr bwMode="auto">
          <a:xfrm>
            <a:off x="8675688" y="3357563"/>
            <a:ext cx="307975" cy="3683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bg1"/>
                </a:solidFill>
              </a:rPr>
              <a:t>n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348038" y="3213100"/>
            <a:ext cx="71437" cy="431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689" name="テキスト ボックス 31"/>
          <p:cNvSpPr txBox="1">
            <a:spLocks noChangeArrowheads="1"/>
          </p:cNvSpPr>
          <p:nvPr/>
        </p:nvSpPr>
        <p:spPr bwMode="auto">
          <a:xfrm>
            <a:off x="7308850" y="1916113"/>
            <a:ext cx="9493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NEBULA</a:t>
            </a:r>
            <a:endParaRPr lang="ja-JP" altLang="en-US" sz="1800"/>
          </a:p>
        </p:txBody>
      </p:sp>
      <p:sp>
        <p:nvSpPr>
          <p:cNvPr id="28690" name="テキスト ボックス 32"/>
          <p:cNvSpPr txBox="1">
            <a:spLocks noChangeArrowheads="1"/>
          </p:cNvSpPr>
          <p:nvPr/>
        </p:nvSpPr>
        <p:spPr bwMode="auto">
          <a:xfrm>
            <a:off x="3132138" y="3933825"/>
            <a:ext cx="7286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DALI2</a:t>
            </a:r>
            <a:endParaRPr lang="ja-JP" altLang="en-US" sz="1800"/>
          </a:p>
        </p:txBody>
      </p:sp>
      <p:sp>
        <p:nvSpPr>
          <p:cNvPr id="28691" name="テキスト ボックス 33"/>
          <p:cNvSpPr txBox="1">
            <a:spLocks noChangeArrowheads="1"/>
          </p:cNvSpPr>
          <p:nvPr/>
        </p:nvSpPr>
        <p:spPr bwMode="auto">
          <a:xfrm>
            <a:off x="5148263" y="4716463"/>
            <a:ext cx="852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MWDC</a:t>
            </a:r>
            <a:endParaRPr lang="ja-JP" altLang="en-US" sz="1800"/>
          </a:p>
        </p:txBody>
      </p:sp>
      <p:sp>
        <p:nvSpPr>
          <p:cNvPr id="28692" name="テキスト ボックス 34"/>
          <p:cNvSpPr txBox="1">
            <a:spLocks noChangeArrowheads="1"/>
          </p:cNvSpPr>
          <p:nvPr/>
        </p:nvSpPr>
        <p:spPr bwMode="auto">
          <a:xfrm>
            <a:off x="5867400" y="5724525"/>
            <a:ext cx="1239838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Hodoscope</a:t>
            </a:r>
            <a:endParaRPr lang="ja-JP" altLang="en-US" sz="1800"/>
          </a:p>
        </p:txBody>
      </p:sp>
      <p:sp>
        <p:nvSpPr>
          <p:cNvPr id="28693" name="テキスト ボックス 35"/>
          <p:cNvSpPr txBox="1">
            <a:spLocks noChangeArrowheads="1"/>
          </p:cNvSpPr>
          <p:nvPr/>
        </p:nvSpPr>
        <p:spPr bwMode="auto">
          <a:xfrm>
            <a:off x="5003800" y="1773238"/>
            <a:ext cx="1768475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Superconducting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Dipole Magnet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(B=3.0T)</a:t>
            </a:r>
          </a:p>
        </p:txBody>
      </p:sp>
      <p:sp>
        <p:nvSpPr>
          <p:cNvPr id="28694" name="テキスト ボックス 36"/>
          <p:cNvSpPr txBox="1">
            <a:spLocks noChangeArrowheads="1"/>
          </p:cNvSpPr>
          <p:nvPr/>
        </p:nvSpPr>
        <p:spPr bwMode="auto">
          <a:xfrm>
            <a:off x="2632075" y="1484313"/>
            <a:ext cx="11811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 target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(1.8g/cm</a:t>
            </a:r>
            <a:r>
              <a:rPr lang="en-US" altLang="ja-JP" sz="1800" baseline="30000"/>
              <a:t>2</a:t>
            </a:r>
            <a:r>
              <a:rPr lang="en-US" altLang="ja-JP" sz="1800"/>
              <a:t>)</a:t>
            </a:r>
            <a:endParaRPr lang="ja-JP" altLang="en-US" sz="1800"/>
          </a:p>
        </p:txBody>
      </p:sp>
      <p:cxnSp>
        <p:nvCxnSpPr>
          <p:cNvPr id="39" name="直線コネクタ 38"/>
          <p:cNvCxnSpPr>
            <a:stCxn id="31" idx="0"/>
            <a:endCxn id="28694" idx="2"/>
          </p:cNvCxnSpPr>
          <p:nvPr/>
        </p:nvCxnSpPr>
        <p:spPr>
          <a:xfrm flipH="1" flipV="1">
            <a:off x="3222625" y="2130425"/>
            <a:ext cx="161925" cy="1082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6" name="テキスト ボックス 39"/>
          <p:cNvSpPr txBox="1">
            <a:spLocks noChangeArrowheads="1"/>
          </p:cNvSpPr>
          <p:nvPr/>
        </p:nvSpPr>
        <p:spPr bwMode="auto">
          <a:xfrm>
            <a:off x="3924300" y="1484313"/>
            <a:ext cx="8524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MWDC</a:t>
            </a:r>
            <a:endParaRPr lang="ja-JP" altLang="en-US" sz="1800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3851275" y="1844675"/>
            <a:ext cx="360363" cy="127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8" name="グループ化 14"/>
          <p:cNvGrpSpPr>
            <a:grpSpLocks/>
          </p:cNvGrpSpPr>
          <p:nvPr/>
        </p:nvGrpSpPr>
        <p:grpSpPr bwMode="auto">
          <a:xfrm>
            <a:off x="539750" y="3429000"/>
            <a:ext cx="6911975" cy="4679950"/>
            <a:chOff x="1619672" y="2996952"/>
            <a:chExt cx="5510708" cy="4005064"/>
          </a:xfrm>
        </p:grpSpPr>
        <p:cxnSp>
          <p:nvCxnSpPr>
            <p:cNvPr id="10" name="直線矢印コネクタ 9"/>
            <p:cNvCxnSpPr>
              <a:stCxn id="13" idx="2"/>
            </p:cNvCxnSpPr>
            <p:nvPr/>
          </p:nvCxnSpPr>
          <p:spPr>
            <a:xfrm>
              <a:off x="5272383" y="3342029"/>
              <a:ext cx="1857997" cy="1474049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弧 12"/>
            <p:cNvSpPr/>
            <p:nvPr/>
          </p:nvSpPr>
          <p:spPr>
            <a:xfrm>
              <a:off x="1619672" y="2996952"/>
              <a:ext cx="4680431" cy="4005064"/>
            </a:xfrm>
            <a:prstGeom prst="arc">
              <a:avLst>
                <a:gd name="adj1" fmla="val 16118171"/>
                <a:gd name="adj2" fmla="val 18621532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cxnSp>
        <p:nvCxnSpPr>
          <p:cNvPr id="29" name="直線コネクタ 28"/>
          <p:cNvCxnSpPr/>
          <p:nvPr/>
        </p:nvCxnSpPr>
        <p:spPr>
          <a:xfrm flipV="1">
            <a:off x="2484438" y="2781300"/>
            <a:ext cx="138112" cy="557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2700338" y="2781300"/>
            <a:ext cx="225425" cy="557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1" name="テキスト ボックス 37"/>
          <p:cNvSpPr txBox="1">
            <a:spLocks noChangeArrowheads="1"/>
          </p:cNvSpPr>
          <p:nvPr/>
        </p:nvSpPr>
        <p:spPr bwMode="auto">
          <a:xfrm>
            <a:off x="2124075" y="2420938"/>
            <a:ext cx="11128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 MWDCs</a:t>
            </a:r>
            <a:endParaRPr lang="ja-JP" altLang="en-US" sz="1800"/>
          </a:p>
        </p:txBody>
      </p:sp>
      <p:cxnSp>
        <p:nvCxnSpPr>
          <p:cNvPr id="42" name="直線コネクタ 41"/>
          <p:cNvCxnSpPr/>
          <p:nvPr/>
        </p:nvCxnSpPr>
        <p:spPr>
          <a:xfrm flipH="1" flipV="1">
            <a:off x="1908175" y="2276475"/>
            <a:ext cx="360363" cy="1071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3" name="テキスト ボックス 42"/>
          <p:cNvSpPr txBox="1">
            <a:spLocks noChangeArrowheads="1"/>
          </p:cNvSpPr>
          <p:nvPr/>
        </p:nvSpPr>
        <p:spPr bwMode="auto">
          <a:xfrm>
            <a:off x="1476375" y="1701800"/>
            <a:ext cx="1108075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Ionization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Chamber</a:t>
            </a:r>
            <a:endParaRPr lang="ja-JP" altLang="en-US" sz="1800"/>
          </a:p>
        </p:txBody>
      </p:sp>
      <p:cxnSp>
        <p:nvCxnSpPr>
          <p:cNvPr id="44" name="直線コネクタ 43"/>
          <p:cNvCxnSpPr/>
          <p:nvPr/>
        </p:nvCxnSpPr>
        <p:spPr>
          <a:xfrm flipH="1" flipV="1">
            <a:off x="1403350" y="2565400"/>
            <a:ext cx="642938" cy="766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5" name="テキスト ボックス 44"/>
          <p:cNvSpPr txBox="1">
            <a:spLocks noChangeArrowheads="1"/>
          </p:cNvSpPr>
          <p:nvPr/>
        </p:nvSpPr>
        <p:spPr bwMode="auto">
          <a:xfrm>
            <a:off x="703263" y="2482850"/>
            <a:ext cx="9890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2Plastics</a:t>
            </a:r>
          </a:p>
        </p:txBody>
      </p:sp>
    </p:spTree>
    <p:extLst>
      <p:ext uri="{BB962C8B-B14F-4D97-AF65-F5344CB8AC3E}">
        <p14:creationId xmlns:p14="http://schemas.microsoft.com/office/powerpoint/2010/main" val="347371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テキスト ボックス 5"/>
          <p:cNvSpPr txBox="1">
            <a:spLocks noChangeArrowheads="1"/>
          </p:cNvSpPr>
          <p:nvPr/>
        </p:nvSpPr>
        <p:spPr bwMode="auto">
          <a:xfrm>
            <a:off x="0" y="4462463"/>
            <a:ext cx="4787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800" b="1" u="sng" dirty="0"/>
              <a:t>Ground state (0</a:t>
            </a:r>
            <a:r>
              <a:rPr lang="en-US" altLang="ja-JP" sz="1800" b="1" u="sng" baseline="30000" dirty="0"/>
              <a:t>+</a:t>
            </a:r>
            <a:r>
              <a:rPr lang="en-US" altLang="ja-JP" sz="1800" b="1" u="sng" dirty="0"/>
              <a:t>)</a:t>
            </a:r>
          </a:p>
          <a:p>
            <a:r>
              <a:rPr lang="en-US" altLang="ja-JP" sz="1800" dirty="0"/>
              <a:t>  5 times higher statistics than previous study</a:t>
            </a:r>
          </a:p>
          <a:p>
            <a:r>
              <a:rPr lang="en-US" altLang="ja-JP" sz="1800" dirty="0"/>
              <a:t>  </a:t>
            </a:r>
            <a:r>
              <a:rPr lang="en-US" altLang="ja-JP" sz="1800" b="1" dirty="0"/>
              <a:t>18±3(stat)±4(</a:t>
            </a:r>
            <a:r>
              <a:rPr lang="en-US" altLang="ja-JP" sz="1800" b="1" dirty="0" err="1"/>
              <a:t>syst</a:t>
            </a:r>
            <a:r>
              <a:rPr lang="en-US" altLang="ja-JP" sz="1800" b="1" dirty="0"/>
              <a:t>)</a:t>
            </a:r>
            <a:r>
              <a:rPr lang="en-US" altLang="ja-JP" sz="1800" b="1" dirty="0" err="1"/>
              <a:t>keV</a:t>
            </a:r>
            <a:r>
              <a:rPr lang="en-US" altLang="ja-JP" sz="1800" b="1" dirty="0"/>
              <a:t> 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  </a:t>
            </a:r>
            <a:r>
              <a:rPr lang="en-US" altLang="ja-JP" sz="1800" dirty="0">
                <a:solidFill>
                  <a:srgbClr val="0000FF"/>
                </a:solidFill>
              </a:rPr>
              <a:t>Finite value is determined for the first time</a:t>
            </a:r>
          </a:p>
          <a:p>
            <a:r>
              <a:rPr lang="en-US" altLang="ja-JP" sz="1800" b="1" u="sng" dirty="0"/>
              <a:t>1</a:t>
            </a:r>
            <a:r>
              <a:rPr lang="en-US" altLang="ja-JP" sz="1800" b="1" u="sng" baseline="30000" dirty="0"/>
              <a:t>st</a:t>
            </a:r>
            <a:r>
              <a:rPr lang="en-US" altLang="ja-JP" sz="1800" b="1" u="sng" dirty="0"/>
              <a:t> excited state (2</a:t>
            </a:r>
            <a:r>
              <a:rPr lang="en-US" altLang="ja-JP" sz="1800" b="1" u="sng" baseline="30000" dirty="0"/>
              <a:t>+</a:t>
            </a:r>
            <a:r>
              <a:rPr lang="en-US" altLang="ja-JP" sz="1800" b="1" u="sng" dirty="0"/>
              <a:t>)</a:t>
            </a:r>
            <a:r>
              <a:rPr lang="en-US" altLang="ja-JP" sz="1800" u="sng" dirty="0"/>
              <a:t> 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  </a:t>
            </a:r>
            <a:r>
              <a:rPr lang="en-US" altLang="ja-JP" sz="1800" dirty="0">
                <a:solidFill>
                  <a:srgbClr val="0000FF"/>
                </a:solidFill>
              </a:rPr>
              <a:t>Observed for the first time</a:t>
            </a:r>
          </a:p>
          <a:p>
            <a:r>
              <a:rPr lang="en-US" altLang="ja-JP" sz="1800" dirty="0"/>
              <a:t>  </a:t>
            </a:r>
            <a:r>
              <a:rPr lang="en-US" altLang="ja-JP" sz="1800" b="1" dirty="0"/>
              <a:t>1.28</a:t>
            </a:r>
            <a:r>
              <a:rPr lang="en-US" altLang="ja-JP" sz="1800" b="1" baseline="30000" dirty="0"/>
              <a:t>+0.11</a:t>
            </a:r>
            <a:r>
              <a:rPr lang="en-US" altLang="ja-JP" sz="1800" b="1" baseline="-25000" dirty="0"/>
              <a:t>-0.08</a:t>
            </a:r>
            <a:r>
              <a:rPr lang="en-US" altLang="ja-JP" sz="1800" b="1" dirty="0"/>
              <a:t>MeV</a:t>
            </a:r>
            <a:endParaRPr lang="ja-JP" altLang="en-US" sz="1800" b="1" dirty="0"/>
          </a:p>
        </p:txBody>
      </p:sp>
      <p:grpSp>
        <p:nvGrpSpPr>
          <p:cNvPr id="35842" name="グループ化 3"/>
          <p:cNvGrpSpPr>
            <a:grpSpLocks/>
          </p:cNvGrpSpPr>
          <p:nvPr/>
        </p:nvGrpSpPr>
        <p:grpSpPr bwMode="auto">
          <a:xfrm>
            <a:off x="0" y="939800"/>
            <a:ext cx="3833813" cy="3560763"/>
            <a:chOff x="0" y="939012"/>
            <a:chExt cx="4748057" cy="4410763"/>
          </a:xfrm>
        </p:grpSpPr>
        <p:pic>
          <p:nvPicPr>
            <p:cNvPr id="358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9012"/>
              <a:ext cx="4748057" cy="441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テキスト ボックス 6"/>
            <p:cNvSpPr txBox="1">
              <a:spLocks noChangeArrowheads="1"/>
            </p:cNvSpPr>
            <p:nvPr/>
          </p:nvSpPr>
          <p:spPr bwMode="auto">
            <a:xfrm>
              <a:off x="757506" y="1105313"/>
              <a:ext cx="3194694" cy="49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2000" b="1" baseline="30000" dirty="0"/>
                <a:t>27</a:t>
              </a:r>
              <a:r>
                <a:rPr lang="en-US" altLang="ja-JP" sz="2000" b="1" dirty="0"/>
                <a:t>F+C</a:t>
              </a:r>
              <a:r>
                <a:rPr lang="en-US" altLang="ja-JP" sz="2000" b="1" dirty="0">
                  <a:sym typeface="Wingdings" pitchFamily="2" charset="2"/>
                </a:rPr>
                <a:t></a:t>
              </a:r>
              <a:r>
                <a:rPr lang="en-US" altLang="ja-JP" sz="2000" b="1" baseline="30000" dirty="0">
                  <a:solidFill>
                    <a:srgbClr val="0000FF"/>
                  </a:solidFill>
                  <a:sym typeface="Wingdings" pitchFamily="2" charset="2"/>
                </a:rPr>
                <a:t>26</a:t>
              </a:r>
              <a:r>
                <a:rPr lang="en-US" altLang="ja-JP" sz="2000" b="1" dirty="0">
                  <a:solidFill>
                    <a:srgbClr val="0000FF"/>
                  </a:solidFill>
                  <a:sym typeface="Wingdings" pitchFamily="2" charset="2"/>
                </a:rPr>
                <a:t>O</a:t>
              </a:r>
              <a:r>
                <a:rPr lang="en-US" altLang="ja-JP" sz="2000" b="1" dirty="0">
                  <a:sym typeface="Wingdings" pitchFamily="2" charset="2"/>
                </a:rPr>
                <a:t></a:t>
              </a:r>
              <a:r>
                <a:rPr lang="en-US" altLang="ja-JP" sz="2000" b="1" baseline="30000" dirty="0">
                  <a:sym typeface="Wingdings" pitchFamily="2" charset="2"/>
                </a:rPr>
                <a:t>24</a:t>
              </a:r>
              <a:r>
                <a:rPr lang="en-US" altLang="ja-JP" sz="2000" b="1" dirty="0">
                  <a:sym typeface="Wingdings" pitchFamily="2" charset="2"/>
                </a:rPr>
                <a:t>O+2n</a:t>
              </a:r>
              <a:endParaRPr lang="ja-JP" altLang="en-US" sz="2000" b="1" dirty="0"/>
            </a:p>
          </p:txBody>
        </p:sp>
        <p:sp>
          <p:nvSpPr>
            <p:cNvPr id="35852" name="テキスト ボックス 1"/>
            <p:cNvSpPr txBox="1">
              <a:spLocks noChangeArrowheads="1"/>
            </p:cNvSpPr>
            <p:nvPr/>
          </p:nvSpPr>
          <p:spPr bwMode="auto">
            <a:xfrm>
              <a:off x="1021574" y="4888110"/>
              <a:ext cx="270490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/>
                <a:t>Decay Energy (MeV)</a:t>
              </a:r>
              <a:endParaRPr lang="ja-JP" altLang="en-US"/>
            </a:p>
          </p:txBody>
        </p:sp>
      </p:grpSp>
      <p:grpSp>
        <p:nvGrpSpPr>
          <p:cNvPr id="35843" name="グループ化 13"/>
          <p:cNvGrpSpPr>
            <a:grpSpLocks/>
          </p:cNvGrpSpPr>
          <p:nvPr/>
        </p:nvGrpSpPr>
        <p:grpSpPr bwMode="auto">
          <a:xfrm>
            <a:off x="4103256" y="933450"/>
            <a:ext cx="5040313" cy="3460750"/>
            <a:chOff x="65597" y="1139594"/>
            <a:chExt cx="5946563" cy="4083230"/>
          </a:xfrm>
        </p:grpSpPr>
        <p:pic>
          <p:nvPicPr>
            <p:cNvPr id="3584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" y="1139594"/>
              <a:ext cx="5946563" cy="40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テキスト ボックス 15"/>
            <p:cNvSpPr txBox="1">
              <a:spLocks noChangeArrowheads="1"/>
            </p:cNvSpPr>
            <p:nvPr/>
          </p:nvSpPr>
          <p:spPr bwMode="auto">
            <a:xfrm>
              <a:off x="3587929" y="4191271"/>
              <a:ext cx="49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aseline="30000"/>
                <a:t>26</a:t>
              </a:r>
              <a:r>
                <a:rPr lang="en-US" altLang="ja-JP" sz="1800"/>
                <a:t>O</a:t>
              </a:r>
              <a:endParaRPr lang="ja-JP" altLang="en-US" sz="1800"/>
            </a:p>
          </p:txBody>
        </p:sp>
        <p:sp>
          <p:nvSpPr>
            <p:cNvPr id="35849" name="テキスト ボックス 16"/>
            <p:cNvSpPr txBox="1">
              <a:spLocks noChangeArrowheads="1"/>
            </p:cNvSpPr>
            <p:nvPr/>
          </p:nvSpPr>
          <p:spPr bwMode="auto">
            <a:xfrm>
              <a:off x="2374930" y="4171842"/>
              <a:ext cx="49404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aseline="30000"/>
                <a:t>26</a:t>
              </a:r>
              <a:r>
                <a:rPr lang="en-US" altLang="ja-JP" sz="1800"/>
                <a:t>O</a:t>
              </a:r>
              <a:endParaRPr lang="ja-JP" altLang="en-US" sz="1800"/>
            </a:p>
          </p:txBody>
        </p:sp>
      </p:grpSp>
      <p:sp>
        <p:nvSpPr>
          <p:cNvPr id="3584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787900" y="4652963"/>
            <a:ext cx="4392613" cy="172878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ja-JP" sz="2000" b="1" dirty="0"/>
              <a:t>N=16 shell closure (</a:t>
            </a:r>
            <a:r>
              <a:rPr lang="en-US" altLang="ja-JP" sz="2000" b="1" baseline="30000" dirty="0"/>
              <a:t>24</a:t>
            </a:r>
            <a:r>
              <a:rPr lang="en-US" altLang="ja-JP" sz="2000" b="1" dirty="0"/>
              <a:t>O) </a:t>
            </a:r>
            <a:r>
              <a:rPr lang="en-US" altLang="ja-JP" sz="2000" dirty="0"/>
              <a:t>is confirmed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ja-JP" sz="2000" dirty="0"/>
              <a:t>USDB cannot describe 2</a:t>
            </a:r>
            <a:r>
              <a:rPr lang="en-US" altLang="ja-JP" sz="2000" baseline="30000" dirty="0"/>
              <a:t>+</a:t>
            </a:r>
            <a:r>
              <a:rPr lang="en-US" altLang="ja-JP" sz="2000" dirty="0"/>
              <a:t> energy at </a:t>
            </a:r>
            <a:r>
              <a:rPr lang="en-US" altLang="ja-JP" sz="2000" baseline="30000" dirty="0"/>
              <a:t>26</a:t>
            </a:r>
            <a:r>
              <a:rPr lang="en-US" altLang="ja-JP" sz="2000" dirty="0"/>
              <a:t>O</a:t>
            </a:r>
          </a:p>
          <a:p>
            <a:pPr marL="400050" lvl="1" indent="0">
              <a:lnSpc>
                <a:spcPct val="80000"/>
              </a:lnSpc>
              <a:buFontTx/>
              <a:buNone/>
            </a:pPr>
            <a:r>
              <a:rPr lang="en-US" altLang="ja-JP" sz="2000" dirty="0">
                <a:sym typeface="Wingdings" pitchFamily="2" charset="2"/>
              </a:rPr>
              <a:t>effects of </a:t>
            </a:r>
          </a:p>
          <a:p>
            <a:pPr marL="400050" lvl="1" indent="0">
              <a:lnSpc>
                <a:spcPct val="80000"/>
              </a:lnSpc>
              <a:buFontTx/>
              <a:buNone/>
            </a:pPr>
            <a:r>
              <a:rPr lang="en-US" altLang="ja-JP" sz="2000" b="1" dirty="0">
                <a:solidFill>
                  <a:srgbClr val="0000FF"/>
                </a:solidFill>
                <a:sym typeface="Wingdings" pitchFamily="2" charset="2"/>
              </a:rPr>
              <a:t>pf shell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?, </a:t>
            </a:r>
            <a:r>
              <a:rPr lang="en-US" altLang="ja-JP" sz="2000" b="1" dirty="0">
                <a:solidFill>
                  <a:srgbClr val="0000FF"/>
                </a:solidFill>
                <a:sym typeface="Wingdings" pitchFamily="2" charset="2"/>
              </a:rPr>
              <a:t>continuum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? </a:t>
            </a:r>
          </a:p>
          <a:p>
            <a:pPr marL="400050" lvl="1" indent="0">
              <a:lnSpc>
                <a:spcPct val="80000"/>
              </a:lnSpc>
              <a:buFontTx/>
              <a:buNone/>
            </a:pPr>
            <a:r>
              <a:rPr lang="en-US" altLang="ja-JP" sz="2000" b="1" dirty="0">
                <a:solidFill>
                  <a:srgbClr val="0000FF"/>
                </a:solidFill>
                <a:sym typeface="Wingdings" pitchFamily="2" charset="2"/>
              </a:rPr>
              <a:t>2n Correlations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?, </a:t>
            </a:r>
            <a:r>
              <a:rPr lang="en-US" altLang="ja-JP" sz="2000" b="1" dirty="0">
                <a:solidFill>
                  <a:srgbClr val="0000FF"/>
                </a:solidFill>
                <a:sym typeface="Wingdings" pitchFamily="2" charset="2"/>
              </a:rPr>
              <a:t>3N force?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   </a:t>
            </a:r>
          </a:p>
        </p:txBody>
      </p:sp>
      <p:sp>
        <p:nvSpPr>
          <p:cNvPr id="35845" name="テキスト ボックス 4"/>
          <p:cNvSpPr txBox="1">
            <a:spLocks noChangeArrowheads="1"/>
          </p:cNvSpPr>
          <p:nvPr/>
        </p:nvSpPr>
        <p:spPr bwMode="auto">
          <a:xfrm>
            <a:off x="304313" y="6457950"/>
            <a:ext cx="6399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000" b="1" dirty="0"/>
              <a:t>Y.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Kondo et al., Phys. Rev. Lett. 116, 102503, (2016) </a:t>
            </a:r>
            <a:endParaRPr lang="ja-JP" altLang="en-US" sz="2000" b="1" dirty="0"/>
          </a:p>
        </p:txBody>
      </p:sp>
      <p:sp>
        <p:nvSpPr>
          <p:cNvPr id="35846" name="タイトル 2"/>
          <p:cNvSpPr>
            <a:spLocks noGrp="1"/>
          </p:cNvSpPr>
          <p:nvPr>
            <p:ph type="title"/>
          </p:nvPr>
        </p:nvSpPr>
        <p:spPr>
          <a:xfrm>
            <a:off x="438150" y="103188"/>
            <a:ext cx="7038975" cy="735012"/>
          </a:xfrm>
        </p:spPr>
        <p:txBody>
          <a:bodyPr/>
          <a:lstStyle/>
          <a:p>
            <a:r>
              <a:rPr lang="en-US" altLang="ja-JP" sz="3600" dirty="0"/>
              <a:t>Results of </a:t>
            </a:r>
            <a:r>
              <a:rPr lang="en-US" altLang="ja-JP" sz="3600" baseline="30000" dirty="0"/>
              <a:t>26</a:t>
            </a:r>
            <a:r>
              <a:rPr lang="en-US" altLang="ja-JP" sz="3600" dirty="0"/>
              <a:t>O</a:t>
            </a:r>
            <a:endParaRPr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569B15-C4FB-484F-AD3A-9A3C6FCE2F73}"/>
              </a:ext>
            </a:extLst>
          </p:cNvPr>
          <p:cNvSpPr txBox="1"/>
          <p:nvPr/>
        </p:nvSpPr>
        <p:spPr>
          <a:xfrm>
            <a:off x="5775979" y="10969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24</a:t>
            </a:r>
            <a:r>
              <a:rPr kumimoji="1" lang="en-US" altLang="ja-JP" dirty="0"/>
              <a:t>O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2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82" name="Picture 6" descr="C:\Users\kondo\Dropbox\201512RIPS25\SAMURAI21-201501123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417" y="1602110"/>
            <a:ext cx="9410929" cy="47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aseline="30000" dirty="0"/>
              <a:t>28</a:t>
            </a:r>
            <a:r>
              <a:rPr lang="en-US" altLang="ja-JP" dirty="0"/>
              <a:t>O measurement @ RIBF-SAMURAI</a:t>
            </a:r>
            <a:endParaRPr kumimoji="1" lang="ja-JP" altLang="en-US" dirty="0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-23765" y="3366517"/>
            <a:ext cx="1958551" cy="0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1979366" y="2798634"/>
            <a:ext cx="6697090" cy="59405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84" idx="0"/>
          </p:cNvCxnSpPr>
          <p:nvPr/>
        </p:nvCxnSpPr>
        <p:spPr>
          <a:xfrm>
            <a:off x="1979366" y="3373663"/>
            <a:ext cx="6841106" cy="14505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35496" y="3248677"/>
            <a:ext cx="288032" cy="288032"/>
          </a:xfrm>
          <a:prstGeom prst="ellipse">
            <a:avLst/>
          </a:prstGeom>
          <a:solidFill>
            <a:srgbClr val="FF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6012160" y="5454256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8676456" y="2726626"/>
            <a:ext cx="144016" cy="144016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8820472" y="3446706"/>
            <a:ext cx="144016" cy="144016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039" y="4078813"/>
            <a:ext cx="1563633" cy="646331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>
                <a:solidFill>
                  <a:schemeClr val="bg1"/>
                </a:solidFill>
              </a:rPr>
              <a:t>29</a:t>
            </a:r>
            <a:r>
              <a:rPr kumimoji="1" lang="en-US" altLang="ja-JP" b="1" dirty="0">
                <a:solidFill>
                  <a:schemeClr val="bg1"/>
                </a:solidFill>
              </a:rPr>
              <a:t>F</a:t>
            </a:r>
          </a:p>
          <a:p>
            <a:r>
              <a:rPr lang="en-US" altLang="ja-JP" b="1" dirty="0">
                <a:solidFill>
                  <a:schemeClr val="bg1"/>
                </a:solidFill>
              </a:rPr>
              <a:t>(from </a:t>
            </a:r>
            <a:r>
              <a:rPr lang="en-US" altLang="ja-JP" b="1" dirty="0" err="1">
                <a:solidFill>
                  <a:schemeClr val="bg1"/>
                </a:solidFill>
              </a:rPr>
              <a:t>BigRIPS</a:t>
            </a:r>
            <a:r>
              <a:rPr lang="en-US" altLang="ja-JP" b="1" dirty="0">
                <a:solidFill>
                  <a:schemeClr val="bg1"/>
                </a:solidFill>
              </a:rPr>
              <a:t>)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300192" y="5557622"/>
            <a:ext cx="49725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baseline="30000" dirty="0">
                <a:solidFill>
                  <a:schemeClr val="bg1"/>
                </a:solidFill>
              </a:rPr>
              <a:t>24</a:t>
            </a:r>
            <a:r>
              <a:rPr kumimoji="1" lang="en-US" altLang="ja-JP" b="1" dirty="0">
                <a:solidFill>
                  <a:schemeClr val="bg1"/>
                </a:solidFill>
              </a:rPr>
              <a:t>O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604448" y="2294578"/>
            <a:ext cx="306494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802010" y="3645024"/>
            <a:ext cx="306494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944288" y="1803292"/>
            <a:ext cx="9492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NEBULA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87161" y="2503394"/>
            <a:ext cx="7294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DALI2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312288" y="4046518"/>
            <a:ext cx="853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MWDC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731630" y="5482920"/>
            <a:ext cx="12391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Hodoscope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70927" y="1641574"/>
            <a:ext cx="176792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Superconducting</a:t>
            </a:r>
          </a:p>
          <a:p>
            <a:r>
              <a:rPr kumimoji="1" lang="en-US" altLang="ja-JP" dirty="0"/>
              <a:t>Dipole </a:t>
            </a:r>
            <a:r>
              <a:rPr lang="en-US" altLang="ja-JP" dirty="0"/>
              <a:t>Magnet</a:t>
            </a:r>
          </a:p>
          <a:p>
            <a:r>
              <a:rPr lang="en-US" altLang="ja-JP" dirty="0"/>
              <a:t>(B=2.9T)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81990" y="1605856"/>
            <a:ext cx="8467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MINOS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65" name="直線コネクタ 64"/>
          <p:cNvCxnSpPr>
            <a:endCxn id="64" idx="2"/>
          </p:cNvCxnSpPr>
          <p:nvPr/>
        </p:nvCxnSpPr>
        <p:spPr>
          <a:xfrm flipH="1" flipV="1">
            <a:off x="1105344" y="1975188"/>
            <a:ext cx="902693" cy="1381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2190096" y="1774096"/>
            <a:ext cx="8531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MWDC</a:t>
            </a:r>
            <a:endParaRPr kumimoji="1" lang="ja-JP" altLang="en-US" dirty="0"/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2555776" y="2145749"/>
            <a:ext cx="180020" cy="98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971600" y="2719208"/>
            <a:ext cx="138528" cy="557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 flipV="1">
            <a:off x="1187624" y="2719208"/>
            <a:ext cx="226219" cy="557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537577" y="2545844"/>
            <a:ext cx="11128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 MWDCs</a:t>
            </a:r>
            <a:endParaRPr kumimoji="1" lang="ja-JP" altLang="en-US" dirty="0"/>
          </a:p>
        </p:txBody>
      </p:sp>
      <p:cxnSp>
        <p:nvCxnSpPr>
          <p:cNvPr id="73" name="直線コネクタ 72"/>
          <p:cNvCxnSpPr/>
          <p:nvPr/>
        </p:nvCxnSpPr>
        <p:spPr>
          <a:xfrm>
            <a:off x="117354" y="2319016"/>
            <a:ext cx="434045" cy="978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45346" y="2103239"/>
            <a:ext cx="988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2Plastics</a:t>
            </a:r>
          </a:p>
        </p:txBody>
      </p:sp>
      <p:cxnSp>
        <p:nvCxnSpPr>
          <p:cNvPr id="75" name="直線矢印コネクタ 74"/>
          <p:cNvCxnSpPr>
            <a:stCxn id="84" idx="0"/>
          </p:cNvCxnSpPr>
          <p:nvPr/>
        </p:nvCxnSpPr>
        <p:spPr>
          <a:xfrm flipV="1">
            <a:off x="1979366" y="3095958"/>
            <a:ext cx="6841106" cy="27770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>
            <a:stCxn id="84" idx="0"/>
          </p:cNvCxnSpPr>
          <p:nvPr/>
        </p:nvCxnSpPr>
        <p:spPr>
          <a:xfrm flipV="1">
            <a:off x="1979366" y="3297174"/>
            <a:ext cx="6931576" cy="76489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/楕円 76"/>
          <p:cNvSpPr/>
          <p:nvPr/>
        </p:nvSpPr>
        <p:spPr>
          <a:xfrm>
            <a:off x="8892480" y="3212976"/>
            <a:ext cx="144016" cy="144016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8820472" y="2996952"/>
            <a:ext cx="144016" cy="144016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874018" y="2564904"/>
            <a:ext cx="306494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532440" y="4067780"/>
            <a:ext cx="306494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82" name="グループ化 14"/>
          <p:cNvGrpSpPr/>
          <p:nvPr/>
        </p:nvGrpSpPr>
        <p:grpSpPr>
          <a:xfrm>
            <a:off x="-900608" y="3373242"/>
            <a:ext cx="6912768" cy="4680520"/>
            <a:chOff x="1619672" y="2996952"/>
            <a:chExt cx="5510708" cy="4005064"/>
          </a:xfrm>
        </p:grpSpPr>
        <p:cxnSp>
          <p:nvCxnSpPr>
            <p:cNvPr id="83" name="直線矢印コネクタ 82"/>
            <p:cNvCxnSpPr>
              <a:stCxn id="84" idx="2"/>
            </p:cNvCxnSpPr>
            <p:nvPr/>
          </p:nvCxnSpPr>
          <p:spPr>
            <a:xfrm>
              <a:off x="5272522" y="3341585"/>
              <a:ext cx="1857858" cy="147461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円弧 83"/>
            <p:cNvSpPr/>
            <p:nvPr/>
          </p:nvSpPr>
          <p:spPr>
            <a:xfrm>
              <a:off x="1619672" y="2996952"/>
              <a:ext cx="4680520" cy="4005064"/>
            </a:xfrm>
            <a:prstGeom prst="arc">
              <a:avLst>
                <a:gd name="adj1" fmla="val 16118171"/>
                <a:gd name="adj2" fmla="val 18621532"/>
              </a:avLst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テキスト ボックス 89"/>
          <p:cNvSpPr txBox="1"/>
          <p:nvPr/>
        </p:nvSpPr>
        <p:spPr>
          <a:xfrm>
            <a:off x="6467542" y="1803292"/>
            <a:ext cx="109356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NeuLAND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95" name="グループ化 94"/>
          <p:cNvGrpSpPr/>
          <p:nvPr/>
        </p:nvGrpSpPr>
        <p:grpSpPr>
          <a:xfrm>
            <a:off x="6281688" y="3406418"/>
            <a:ext cx="2880320" cy="3334678"/>
            <a:chOff x="1537556" y="438341"/>
            <a:chExt cx="4720991" cy="5465707"/>
          </a:xfrm>
        </p:grpSpPr>
        <p:pic>
          <p:nvPicPr>
            <p:cNvPr id="96" name="Picture 6" descr="https://www.gsi.de/index.php?eID=tx_nawsecuredl&amp;u=0&amp;file=/typo3temp/pics/418b5854f1.jpg&amp;t=1386243480&amp;hash=9b54c737c1cf7a683bd3987ad56423aec0cd770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7556" y="1200721"/>
              <a:ext cx="4647558" cy="4703327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97" name="テキスト ボックス 96"/>
            <p:cNvSpPr txBox="1"/>
            <p:nvPr/>
          </p:nvSpPr>
          <p:spPr>
            <a:xfrm>
              <a:off x="2234966" y="438341"/>
              <a:ext cx="4023581" cy="10593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err="1"/>
                <a:t>NeuLAND</a:t>
              </a:r>
              <a:endParaRPr kumimoji="1" lang="en-US" altLang="ja-JP" sz="3600" dirty="0"/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80897" y="3593576"/>
            <a:ext cx="3230798" cy="3069096"/>
            <a:chOff x="15574" y="3430741"/>
            <a:chExt cx="3638550" cy="3456440"/>
          </a:xfrm>
        </p:grpSpPr>
        <p:pic>
          <p:nvPicPr>
            <p:cNvPr id="100" name="Picture 2" descr="http://irfu.cea.fr/Images/astImg/mr_3016_2.jpg?reload=36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74" y="4067780"/>
              <a:ext cx="3638550" cy="2819401"/>
            </a:xfrm>
            <a:prstGeom prst="rect">
              <a:avLst/>
            </a:prstGeom>
            <a:noFill/>
          </p:spPr>
        </p:pic>
        <p:sp>
          <p:nvSpPr>
            <p:cNvPr id="102" name="テキスト ボックス 101"/>
            <p:cNvSpPr txBox="1"/>
            <p:nvPr/>
          </p:nvSpPr>
          <p:spPr>
            <a:xfrm>
              <a:off x="35495" y="3430741"/>
              <a:ext cx="192280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/>
                <a:t>MINOS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112468" y="6308278"/>
            <a:ext cx="16193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15cm thick LH2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717082" y="6165304"/>
            <a:ext cx="259122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NeuLAND+NEBULA</a:t>
            </a:r>
            <a:endParaRPr kumimoji="1"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 ~ 50% efficiency for 1n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4925" y="46038"/>
            <a:ext cx="444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0000FF"/>
                </a:solidFill>
              </a:rPr>
              <a:t>Towards </a:t>
            </a:r>
            <a:r>
              <a:rPr lang="en-US" altLang="ja-JP" sz="2000" i="1" baseline="30000" dirty="0">
                <a:solidFill>
                  <a:srgbClr val="0000FF"/>
                </a:solidFill>
              </a:rPr>
              <a:t>28</a:t>
            </a:r>
            <a:r>
              <a:rPr lang="en-US" altLang="ja-JP" sz="2000" i="1" dirty="0">
                <a:solidFill>
                  <a:srgbClr val="0000FF"/>
                </a:solidFill>
              </a:rPr>
              <a:t>O (doubly magic nucleus?)</a:t>
            </a:r>
            <a:endParaRPr kumimoji="1" lang="ja-JP" altLang="en-US" sz="2000" i="1" dirty="0">
              <a:solidFill>
                <a:srgbClr val="0000FF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344880" y="70942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Slide by Y. Kondo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2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グループ化 101"/>
          <p:cNvGrpSpPr/>
          <p:nvPr/>
        </p:nvGrpSpPr>
        <p:grpSpPr>
          <a:xfrm>
            <a:off x="14063" y="3960063"/>
            <a:ext cx="6600714" cy="2925617"/>
            <a:chOff x="5092717" y="1021533"/>
            <a:chExt cx="6600714" cy="2925617"/>
          </a:xfrm>
        </p:grpSpPr>
        <p:grpSp>
          <p:nvGrpSpPr>
            <p:cNvPr id="101" name="グループ化 100"/>
            <p:cNvGrpSpPr/>
            <p:nvPr/>
          </p:nvGrpSpPr>
          <p:grpSpPr>
            <a:xfrm>
              <a:off x="8261330" y="1021533"/>
              <a:ext cx="3432101" cy="2923496"/>
              <a:chOff x="8261330" y="1021533"/>
              <a:chExt cx="3432101" cy="2923496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8261330" y="1021533"/>
                <a:ext cx="3194637" cy="2923496"/>
                <a:chOff x="7996482" y="895252"/>
                <a:chExt cx="3194637" cy="2923496"/>
              </a:xfrm>
            </p:grpSpPr>
            <p:pic>
              <p:nvPicPr>
                <p:cNvPr id="20" name="図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11119" y="895252"/>
                  <a:ext cx="2880000" cy="2764027"/>
                </a:xfrm>
                <a:prstGeom prst="rect">
                  <a:avLst/>
                </a:prstGeom>
              </p:spPr>
            </p:pic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8737509" y="1166843"/>
                  <a:ext cx="2170067" cy="36933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aseline="30000" dirty="0"/>
                    <a:t>29</a:t>
                  </a:r>
                  <a:r>
                    <a:rPr kumimoji="1" lang="en-US" altLang="ja-JP" dirty="0"/>
                    <a:t>F+</a:t>
                  </a:r>
                  <a:r>
                    <a:rPr kumimoji="1" lang="en-US" altLang="ja-JP" baseline="30000" dirty="0"/>
                    <a:t>1</a:t>
                  </a:r>
                  <a:r>
                    <a:rPr kumimoji="1" lang="en-US" altLang="ja-JP" dirty="0"/>
                    <a:t>H</a:t>
                  </a:r>
                  <a:r>
                    <a:rPr kumimoji="1" lang="en-US" altLang="ja-JP" dirty="0">
                      <a:sym typeface="Wingdings" panose="05000000000000000000" pitchFamily="2" charset="2"/>
                    </a:rPr>
                    <a:t></a:t>
                  </a:r>
                  <a:r>
                    <a:rPr kumimoji="1" lang="en-US" altLang="ja-JP" baseline="30000" dirty="0">
                      <a:sym typeface="Wingdings" panose="05000000000000000000" pitchFamily="2" charset="2"/>
                    </a:rPr>
                    <a:t>24</a:t>
                  </a:r>
                  <a:r>
                    <a:rPr kumimoji="1" lang="en-US" altLang="ja-JP" dirty="0">
                      <a:sym typeface="Wingdings" panose="05000000000000000000" pitchFamily="2" charset="2"/>
                    </a:rPr>
                    <a:t>O+2n+X</a:t>
                  </a:r>
                  <a:endParaRPr kumimoji="1" lang="ja-JP" altLang="en-US" dirty="0"/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8810079" y="3449416"/>
                  <a:ext cx="20974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/>
                    <a:t>E</a:t>
                  </a:r>
                  <a:r>
                    <a:rPr kumimoji="1" lang="en-US" altLang="ja-JP" baseline="-25000" dirty="0" err="1"/>
                    <a:t>decay</a:t>
                  </a:r>
                  <a:r>
                    <a:rPr kumimoji="1" lang="en-US" altLang="ja-JP" dirty="0"/>
                    <a:t>(</a:t>
                  </a:r>
                  <a:r>
                    <a:rPr kumimoji="1" lang="en-US" altLang="ja-JP" baseline="30000" dirty="0"/>
                    <a:t>24</a:t>
                  </a:r>
                  <a:r>
                    <a:rPr kumimoji="1" lang="en-US" altLang="ja-JP" dirty="0"/>
                    <a:t>O+2n) (MeV)</a:t>
                  </a:r>
                  <a:endParaRPr kumimoji="1" lang="ja-JP" altLang="en-US" dirty="0"/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 rot="16200000">
                  <a:off x="7369836" y="2162822"/>
                  <a:ext cx="16226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Counts/100keV</a:t>
                  </a:r>
                  <a:endParaRPr kumimoji="1" lang="ja-JP" altLang="en-US" dirty="0"/>
                </a:p>
              </p:txBody>
            </p:sp>
          </p:grpSp>
          <p:sp>
            <p:nvSpPr>
              <p:cNvPr id="65" name="テキスト ボックス 64"/>
              <p:cNvSpPr txBox="1"/>
              <p:nvPr/>
            </p:nvSpPr>
            <p:spPr>
              <a:xfrm>
                <a:off x="9473805" y="1518084"/>
                <a:ext cx="22196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Includes</a:t>
                </a:r>
              </a:p>
              <a:p>
                <a:r>
                  <a:rPr lang="en-US" altLang="ja-JP" baseline="30000" dirty="0">
                    <a:sym typeface="Wingdings" panose="05000000000000000000" pitchFamily="2" charset="2"/>
                  </a:rPr>
                  <a:t>28</a:t>
                </a:r>
                <a:r>
                  <a:rPr lang="en-US" altLang="ja-JP" dirty="0">
                    <a:sym typeface="Wingdings" panose="05000000000000000000" pitchFamily="2" charset="2"/>
                  </a:rPr>
                  <a:t>O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lang="en-US" altLang="ja-JP" dirty="0">
                    <a:sym typeface="Wingdings" panose="05000000000000000000" pitchFamily="2" charset="2"/>
                  </a:rPr>
                  <a:t>O+2n(+2n)</a:t>
                </a:r>
              </a:p>
              <a:p>
                <a:r>
                  <a:rPr lang="en-US" altLang="ja-JP" baseline="30000" dirty="0">
                    <a:sym typeface="Wingdings" panose="05000000000000000000" pitchFamily="2" charset="2"/>
                  </a:rPr>
                  <a:t>27</a:t>
                </a:r>
                <a:r>
                  <a:rPr lang="en-US" altLang="ja-JP" dirty="0">
                    <a:sym typeface="Wingdings" panose="05000000000000000000" pitchFamily="2" charset="2"/>
                  </a:rPr>
                  <a:t>O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lang="en-US" altLang="ja-JP" dirty="0">
                    <a:sym typeface="Wingdings" panose="05000000000000000000" pitchFamily="2" charset="2"/>
                  </a:rPr>
                  <a:t>O+2n(+n)</a:t>
                </a:r>
              </a:p>
              <a:p>
                <a:r>
                  <a:rPr kumimoji="1" lang="en-US" altLang="ja-JP" baseline="30000" dirty="0">
                    <a:sym typeface="Wingdings" panose="05000000000000000000" pitchFamily="2" charset="2"/>
                  </a:rPr>
                  <a:t>26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O</a:t>
                </a:r>
                <a:r>
                  <a:rPr kumimoji="1"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O+2n</a:t>
                </a:r>
              </a:p>
            </p:txBody>
          </p:sp>
        </p:grpSp>
        <p:grpSp>
          <p:nvGrpSpPr>
            <p:cNvPr id="100" name="グループ化 99"/>
            <p:cNvGrpSpPr/>
            <p:nvPr/>
          </p:nvGrpSpPr>
          <p:grpSpPr>
            <a:xfrm>
              <a:off x="5092717" y="1021533"/>
              <a:ext cx="3249330" cy="2925617"/>
              <a:chOff x="5092717" y="1021533"/>
              <a:chExt cx="3249330" cy="2925617"/>
            </a:xfrm>
          </p:grpSpPr>
          <p:grpSp>
            <p:nvGrpSpPr>
              <p:cNvPr id="51" name="グループ化 50"/>
              <p:cNvGrpSpPr/>
              <p:nvPr/>
            </p:nvGrpSpPr>
            <p:grpSpPr>
              <a:xfrm>
                <a:off x="5092717" y="1021533"/>
                <a:ext cx="3249330" cy="2925617"/>
                <a:chOff x="4827869" y="762898"/>
                <a:chExt cx="3249330" cy="2925617"/>
              </a:xfrm>
            </p:grpSpPr>
            <p:pic>
              <p:nvPicPr>
                <p:cNvPr id="33" name="図 3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7199" y="762898"/>
                  <a:ext cx="2880000" cy="2764027"/>
                </a:xfrm>
                <a:prstGeom prst="rect">
                  <a:avLst/>
                </a:prstGeom>
              </p:spPr>
            </p:pic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5646959" y="1051650"/>
                  <a:ext cx="2128981" cy="36933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aseline="30000" dirty="0"/>
                    <a:t>29</a:t>
                  </a:r>
                  <a:r>
                    <a:rPr kumimoji="1" lang="en-US" altLang="ja-JP" dirty="0"/>
                    <a:t>F+</a:t>
                  </a:r>
                  <a:r>
                    <a:rPr kumimoji="1" lang="en-US" altLang="ja-JP" baseline="30000" dirty="0"/>
                    <a:t>1</a:t>
                  </a:r>
                  <a:r>
                    <a:rPr kumimoji="1" lang="en-US" altLang="ja-JP" dirty="0"/>
                    <a:t>H</a:t>
                  </a:r>
                  <a:r>
                    <a:rPr kumimoji="1" lang="en-US" altLang="ja-JP" dirty="0">
                      <a:sym typeface="Wingdings" panose="05000000000000000000" pitchFamily="2" charset="2"/>
                    </a:rPr>
                    <a:t></a:t>
                  </a:r>
                  <a:r>
                    <a:rPr kumimoji="1" lang="en-US" altLang="ja-JP" baseline="30000" dirty="0">
                      <a:sym typeface="Wingdings" panose="05000000000000000000" pitchFamily="2" charset="2"/>
                    </a:rPr>
                    <a:t>24</a:t>
                  </a:r>
                  <a:r>
                    <a:rPr kumimoji="1" lang="en-US" altLang="ja-JP" dirty="0">
                      <a:sym typeface="Wingdings" panose="05000000000000000000" pitchFamily="2" charset="2"/>
                    </a:rPr>
                    <a:t>O+n+X</a:t>
                  </a:r>
                  <a:endParaRPr kumimoji="1" lang="ja-JP" altLang="en-US" dirty="0"/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646959" y="3319183"/>
                  <a:ext cx="19804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/>
                    <a:t>E</a:t>
                  </a:r>
                  <a:r>
                    <a:rPr kumimoji="1" lang="en-US" altLang="ja-JP" baseline="-25000" dirty="0" err="1"/>
                    <a:t>decay</a:t>
                  </a:r>
                  <a:r>
                    <a:rPr kumimoji="1" lang="en-US" altLang="ja-JP" dirty="0"/>
                    <a:t>(</a:t>
                  </a:r>
                  <a:r>
                    <a:rPr kumimoji="1" lang="en-US" altLang="ja-JP" baseline="30000" dirty="0"/>
                    <a:t>24</a:t>
                  </a:r>
                  <a:r>
                    <a:rPr kumimoji="1" lang="en-US" altLang="ja-JP" dirty="0"/>
                    <a:t>O+n) (MeV)</a:t>
                  </a:r>
                  <a:endParaRPr kumimoji="1" lang="ja-JP" altLang="en-US" dirty="0"/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 rot="16200000">
                  <a:off x="4259732" y="1960245"/>
                  <a:ext cx="1505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Counts/40keV</a:t>
                  </a:r>
                  <a:endParaRPr kumimoji="1" lang="ja-JP" altLang="en-US" dirty="0"/>
                </a:p>
              </p:txBody>
            </p:sp>
          </p:grpSp>
          <p:sp>
            <p:nvSpPr>
              <p:cNvPr id="64" name="テキスト ボックス 63"/>
              <p:cNvSpPr txBox="1"/>
              <p:nvPr/>
            </p:nvSpPr>
            <p:spPr>
              <a:xfrm>
                <a:off x="6164224" y="1641891"/>
                <a:ext cx="208092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Includes</a:t>
                </a:r>
              </a:p>
              <a:p>
                <a:r>
                  <a:rPr lang="en-US" altLang="ja-JP" baseline="30000" dirty="0">
                    <a:sym typeface="Wingdings" panose="05000000000000000000" pitchFamily="2" charset="2"/>
                  </a:rPr>
                  <a:t>28</a:t>
                </a:r>
                <a:r>
                  <a:rPr lang="en-US" altLang="ja-JP" dirty="0">
                    <a:sym typeface="Wingdings" panose="05000000000000000000" pitchFamily="2" charset="2"/>
                  </a:rPr>
                  <a:t>O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lang="en-US" altLang="ja-JP" dirty="0">
                    <a:sym typeface="Wingdings" panose="05000000000000000000" pitchFamily="2" charset="2"/>
                  </a:rPr>
                  <a:t>O+n(+3n)</a:t>
                </a:r>
              </a:p>
              <a:p>
                <a:r>
                  <a:rPr lang="en-US" altLang="ja-JP" baseline="30000" dirty="0">
                    <a:sym typeface="Wingdings" panose="05000000000000000000" pitchFamily="2" charset="2"/>
                  </a:rPr>
                  <a:t>27</a:t>
                </a:r>
                <a:r>
                  <a:rPr lang="en-US" altLang="ja-JP" dirty="0">
                    <a:sym typeface="Wingdings" panose="05000000000000000000" pitchFamily="2" charset="2"/>
                  </a:rPr>
                  <a:t>O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lang="en-US" altLang="ja-JP" dirty="0">
                    <a:sym typeface="Wingdings" panose="05000000000000000000" pitchFamily="2" charset="2"/>
                  </a:rPr>
                  <a:t>O+n(+2n)</a:t>
                </a:r>
              </a:p>
              <a:p>
                <a:r>
                  <a:rPr lang="en-US" altLang="ja-JP" baseline="30000" dirty="0">
                    <a:sym typeface="Wingdings" panose="05000000000000000000" pitchFamily="2" charset="2"/>
                  </a:rPr>
                  <a:t>26</a:t>
                </a:r>
                <a:r>
                  <a:rPr lang="en-US" altLang="ja-JP" dirty="0">
                    <a:sym typeface="Wingdings" panose="05000000000000000000" pitchFamily="2" charset="2"/>
                  </a:rPr>
                  <a:t>O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lang="en-US" altLang="ja-JP" dirty="0">
                    <a:sym typeface="Wingdings" panose="05000000000000000000" pitchFamily="2" charset="2"/>
                  </a:rPr>
                  <a:t>O+n(+n)</a:t>
                </a:r>
              </a:p>
              <a:p>
                <a:r>
                  <a:rPr lang="en-US" altLang="ja-JP" baseline="30000" dirty="0"/>
                  <a:t>25</a:t>
                </a:r>
                <a:r>
                  <a:rPr lang="en-US" altLang="ja-JP" dirty="0"/>
                  <a:t>O</a:t>
                </a:r>
                <a:r>
                  <a:rPr lang="en-US" altLang="ja-JP" dirty="0">
                    <a:sym typeface="Wingdings" panose="05000000000000000000" pitchFamily="2" charset="2"/>
                  </a:rPr>
                  <a:t></a:t>
                </a:r>
                <a:r>
                  <a:rPr lang="en-US" altLang="ja-JP" baseline="30000" dirty="0">
                    <a:sym typeface="Wingdings" panose="05000000000000000000" pitchFamily="2" charset="2"/>
                  </a:rPr>
                  <a:t>24</a:t>
                </a:r>
                <a:r>
                  <a:rPr lang="en-US" altLang="ja-JP" dirty="0">
                    <a:sym typeface="Wingdings" panose="05000000000000000000" pitchFamily="2" charset="2"/>
                  </a:rPr>
                  <a:t>O+n</a:t>
                </a:r>
              </a:p>
            </p:txBody>
          </p:sp>
        </p:grpSp>
      </p:grpSp>
      <p:grpSp>
        <p:nvGrpSpPr>
          <p:cNvPr id="70" name="グループ化 69"/>
          <p:cNvGrpSpPr/>
          <p:nvPr/>
        </p:nvGrpSpPr>
        <p:grpSpPr>
          <a:xfrm>
            <a:off x="3144089" y="1094191"/>
            <a:ext cx="3177467" cy="2923496"/>
            <a:chOff x="472631" y="3774885"/>
            <a:chExt cx="3177467" cy="2923496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98" y="3774885"/>
              <a:ext cx="2880000" cy="276402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106681" y="4037553"/>
              <a:ext cx="231550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/>
                <a:t>29</a:t>
              </a:r>
              <a:r>
                <a:rPr kumimoji="1" lang="en-US" altLang="ja-JP" dirty="0"/>
                <a:t>Ne+</a:t>
              </a:r>
              <a:r>
                <a:rPr kumimoji="1" lang="en-US" altLang="ja-JP" baseline="30000" dirty="0"/>
                <a:t>1</a:t>
              </a:r>
              <a:r>
                <a:rPr kumimoji="1" lang="en-US" altLang="ja-JP" dirty="0"/>
                <a:t>H</a:t>
              </a:r>
              <a:r>
                <a:rPr kumimoji="1" lang="en-US" altLang="ja-JP" dirty="0">
                  <a:sym typeface="Wingdings" panose="05000000000000000000" pitchFamily="2" charset="2"/>
                </a:rPr>
                <a:t></a:t>
              </a:r>
              <a:r>
                <a:rPr kumimoji="1" lang="en-US" altLang="ja-JP" baseline="30000" dirty="0">
                  <a:sym typeface="Wingdings" panose="05000000000000000000" pitchFamily="2" charset="2"/>
                </a:rPr>
                <a:t>24</a:t>
              </a:r>
              <a:r>
                <a:rPr kumimoji="1" lang="en-US" altLang="ja-JP" dirty="0">
                  <a:sym typeface="Wingdings" panose="05000000000000000000" pitchFamily="2" charset="2"/>
                </a:rPr>
                <a:t>O+2n+X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-154015" y="5042455"/>
              <a:ext cx="1622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Counts/100keV</a:t>
              </a:r>
              <a:endParaRPr kumimoji="1" lang="ja-JP" altLang="en-US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161349" y="6329049"/>
              <a:ext cx="2097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E</a:t>
              </a:r>
              <a:r>
                <a:rPr kumimoji="1" lang="en-US" altLang="ja-JP" baseline="-25000" dirty="0" err="1"/>
                <a:t>decay</a:t>
              </a:r>
              <a:r>
                <a:rPr kumimoji="1" lang="en-US" altLang="ja-JP" dirty="0"/>
                <a:t>(</a:t>
              </a:r>
              <a:r>
                <a:rPr kumimoji="1" lang="en-US" altLang="ja-JP" baseline="30000" dirty="0"/>
                <a:t>24</a:t>
              </a:r>
              <a:r>
                <a:rPr kumimoji="1" lang="en-US" altLang="ja-JP" dirty="0"/>
                <a:t>O+2n) (MeV)</a:t>
              </a:r>
              <a:endParaRPr kumimoji="1" lang="ja-JP" altLang="en-US" dirty="0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4909748" y="1629648"/>
            <a:ext cx="209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Includes</a:t>
            </a:r>
          </a:p>
          <a:p>
            <a:r>
              <a:rPr lang="en-US" altLang="ja-JP" baseline="30000" dirty="0">
                <a:sym typeface="Wingdings" panose="05000000000000000000" pitchFamily="2" charset="2"/>
              </a:rPr>
              <a:t>27</a:t>
            </a:r>
            <a:r>
              <a:rPr lang="en-US" altLang="ja-JP" dirty="0">
                <a:sym typeface="Wingdings" panose="05000000000000000000" pitchFamily="2" charset="2"/>
              </a:rPr>
              <a:t>O</a:t>
            </a:r>
            <a:r>
              <a:rPr lang="en-US" altLang="ja-JP" baseline="30000" dirty="0">
                <a:sym typeface="Wingdings" panose="05000000000000000000" pitchFamily="2" charset="2"/>
              </a:rPr>
              <a:t>24</a:t>
            </a:r>
            <a:r>
              <a:rPr lang="en-US" altLang="ja-JP" dirty="0">
                <a:sym typeface="Wingdings" panose="05000000000000000000" pitchFamily="2" charset="2"/>
              </a:rPr>
              <a:t>O+2n(+n)</a:t>
            </a:r>
          </a:p>
          <a:p>
            <a:r>
              <a:rPr lang="en-US" altLang="ja-JP" baseline="30000" dirty="0">
                <a:sym typeface="Wingdings" panose="05000000000000000000" pitchFamily="2" charset="2"/>
              </a:rPr>
              <a:t>26</a:t>
            </a:r>
            <a:r>
              <a:rPr lang="en-US" altLang="ja-JP" dirty="0">
                <a:sym typeface="Wingdings" panose="05000000000000000000" pitchFamily="2" charset="2"/>
              </a:rPr>
              <a:t>O</a:t>
            </a:r>
            <a:r>
              <a:rPr lang="en-US" altLang="ja-JP" baseline="30000" dirty="0">
                <a:sym typeface="Wingdings" panose="05000000000000000000" pitchFamily="2" charset="2"/>
              </a:rPr>
              <a:t>24</a:t>
            </a:r>
            <a:r>
              <a:rPr lang="en-US" altLang="ja-JP" dirty="0">
                <a:sym typeface="Wingdings" panose="05000000000000000000" pitchFamily="2" charset="2"/>
              </a:rPr>
              <a:t>O+2n</a:t>
            </a:r>
          </a:p>
        </p:txBody>
      </p:sp>
      <p:grpSp>
        <p:nvGrpSpPr>
          <p:cNvPr id="71" name="グループ化 70"/>
          <p:cNvGrpSpPr/>
          <p:nvPr/>
        </p:nvGrpSpPr>
        <p:grpSpPr>
          <a:xfrm>
            <a:off x="69743" y="1021532"/>
            <a:ext cx="3182634" cy="2945181"/>
            <a:chOff x="467464" y="804088"/>
            <a:chExt cx="3182634" cy="2945181"/>
          </a:xfrm>
        </p:grpSpPr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98" y="804088"/>
              <a:ext cx="2880000" cy="2764027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98761" y="1094982"/>
              <a:ext cx="2243352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/>
                <a:t>29</a:t>
              </a:r>
              <a:r>
                <a:rPr kumimoji="1" lang="en-US" altLang="ja-JP" dirty="0"/>
                <a:t>Ne+</a:t>
              </a:r>
              <a:r>
                <a:rPr kumimoji="1" lang="en-US" altLang="ja-JP" baseline="30000" dirty="0"/>
                <a:t>1</a:t>
              </a:r>
              <a:r>
                <a:rPr kumimoji="1" lang="en-US" altLang="ja-JP" dirty="0"/>
                <a:t>H</a:t>
              </a:r>
              <a:r>
                <a:rPr kumimoji="1" lang="en-US" altLang="ja-JP" dirty="0">
                  <a:sym typeface="Wingdings" panose="05000000000000000000" pitchFamily="2" charset="2"/>
                </a:rPr>
                <a:t></a:t>
              </a:r>
              <a:r>
                <a:rPr kumimoji="1" lang="en-US" altLang="ja-JP" baseline="30000" dirty="0">
                  <a:sym typeface="Wingdings" panose="05000000000000000000" pitchFamily="2" charset="2"/>
                </a:rPr>
                <a:t>24</a:t>
              </a:r>
              <a:r>
                <a:rPr kumimoji="1" lang="en-US" altLang="ja-JP" dirty="0">
                  <a:sym typeface="Wingdings" panose="05000000000000000000" pitchFamily="2" charset="2"/>
                </a:rPr>
                <a:t>O+n+X</a:t>
              </a:r>
              <a:endParaRPr kumimoji="1" lang="ja-JP" altLang="en-US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181385" y="3379937"/>
              <a:ext cx="2057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E</a:t>
              </a:r>
              <a:r>
                <a:rPr kumimoji="1" lang="en-US" altLang="ja-JP" baseline="-25000" dirty="0" err="1"/>
                <a:t>decay</a:t>
              </a:r>
              <a:r>
                <a:rPr kumimoji="1" lang="en-US" altLang="ja-JP" dirty="0"/>
                <a:t>(</a:t>
              </a:r>
              <a:r>
                <a:rPr kumimoji="1" lang="en-US" altLang="ja-JP" baseline="30000" dirty="0"/>
                <a:t>24</a:t>
              </a:r>
              <a:r>
                <a:rPr kumimoji="1" lang="en-US" altLang="ja-JP" dirty="0"/>
                <a:t>O+n) (MeV)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16200000">
              <a:off x="-100673" y="2001437"/>
              <a:ext cx="1505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Counts/40keV</a:t>
              </a:r>
              <a:endParaRPr kumimoji="1" lang="ja-JP" altLang="en-US" dirty="0"/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1141073" y="1681758"/>
            <a:ext cx="193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Includes</a:t>
            </a:r>
          </a:p>
          <a:p>
            <a:r>
              <a:rPr lang="en-US" altLang="ja-JP" baseline="30000" dirty="0">
                <a:sym typeface="Wingdings" panose="05000000000000000000" pitchFamily="2" charset="2"/>
              </a:rPr>
              <a:t>27</a:t>
            </a:r>
            <a:r>
              <a:rPr lang="en-US" altLang="ja-JP" dirty="0">
                <a:sym typeface="Wingdings" panose="05000000000000000000" pitchFamily="2" charset="2"/>
              </a:rPr>
              <a:t>O</a:t>
            </a:r>
            <a:r>
              <a:rPr lang="en-US" altLang="ja-JP" baseline="30000" dirty="0">
                <a:sym typeface="Wingdings" panose="05000000000000000000" pitchFamily="2" charset="2"/>
              </a:rPr>
              <a:t>24</a:t>
            </a:r>
            <a:r>
              <a:rPr lang="en-US" altLang="ja-JP" dirty="0">
                <a:sym typeface="Wingdings" panose="05000000000000000000" pitchFamily="2" charset="2"/>
              </a:rPr>
              <a:t>O+n(+2n)</a:t>
            </a:r>
          </a:p>
          <a:p>
            <a:r>
              <a:rPr lang="en-US" altLang="ja-JP" baseline="30000" dirty="0">
                <a:sym typeface="Wingdings" panose="05000000000000000000" pitchFamily="2" charset="2"/>
              </a:rPr>
              <a:t>26</a:t>
            </a:r>
            <a:r>
              <a:rPr lang="en-US" altLang="ja-JP" dirty="0">
                <a:sym typeface="Wingdings" panose="05000000000000000000" pitchFamily="2" charset="2"/>
              </a:rPr>
              <a:t>O</a:t>
            </a:r>
            <a:r>
              <a:rPr lang="en-US" altLang="ja-JP" baseline="30000" dirty="0">
                <a:sym typeface="Wingdings" panose="05000000000000000000" pitchFamily="2" charset="2"/>
              </a:rPr>
              <a:t>24</a:t>
            </a:r>
            <a:r>
              <a:rPr lang="en-US" altLang="ja-JP" dirty="0">
                <a:sym typeface="Wingdings" panose="05000000000000000000" pitchFamily="2" charset="2"/>
              </a:rPr>
              <a:t>O+n(+n)</a:t>
            </a:r>
          </a:p>
          <a:p>
            <a:r>
              <a:rPr lang="en-US" altLang="ja-JP" baseline="30000" dirty="0"/>
              <a:t>25</a:t>
            </a:r>
            <a:r>
              <a:rPr lang="en-US" altLang="ja-JP" dirty="0"/>
              <a:t>O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baseline="30000" dirty="0">
                <a:sym typeface="Wingdings" panose="05000000000000000000" pitchFamily="2" charset="2"/>
              </a:rPr>
              <a:t>24</a:t>
            </a:r>
            <a:r>
              <a:rPr lang="en-US" altLang="ja-JP" dirty="0">
                <a:sym typeface="Wingdings" panose="05000000000000000000" pitchFamily="2" charset="2"/>
              </a:rPr>
              <a:t>O+n</a:t>
            </a:r>
          </a:p>
        </p:txBody>
      </p:sp>
      <p:grpSp>
        <p:nvGrpSpPr>
          <p:cNvPr id="99" name="グループ化 98"/>
          <p:cNvGrpSpPr/>
          <p:nvPr/>
        </p:nvGrpSpPr>
        <p:grpSpPr>
          <a:xfrm>
            <a:off x="431794" y="4512298"/>
            <a:ext cx="5760640" cy="1800000"/>
            <a:chOff x="2339752" y="-1477511"/>
            <a:chExt cx="5760640" cy="1800000"/>
          </a:xfrm>
        </p:grpSpPr>
        <p:sp>
          <p:nvSpPr>
            <p:cNvPr id="98" name="角丸四角形 97"/>
            <p:cNvSpPr/>
            <p:nvPr/>
          </p:nvSpPr>
          <p:spPr>
            <a:xfrm>
              <a:off x="2339752" y="-1477511"/>
              <a:ext cx="5760640" cy="1800000"/>
            </a:xfrm>
            <a:prstGeom prst="roundRect">
              <a:avLst/>
            </a:prstGeom>
            <a:solidFill>
              <a:srgbClr val="66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2792872" y="-854180"/>
              <a:ext cx="94288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0.75MeV</a:t>
              </a:r>
              <a:endParaRPr kumimoji="1" lang="ja-JP" altLang="en-US" sz="1600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621514" y="-319569"/>
              <a:ext cx="104708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0.018MeV</a:t>
              </a:r>
              <a:endParaRPr kumimoji="1" lang="ja-JP" altLang="en-US" sz="1600" dirty="0"/>
            </a:p>
          </p:txBody>
        </p:sp>
        <p:cxnSp>
          <p:nvCxnSpPr>
            <p:cNvPr id="79" name="直線コネクタ 78"/>
            <p:cNvCxnSpPr/>
            <p:nvPr/>
          </p:nvCxnSpPr>
          <p:spPr>
            <a:xfrm>
              <a:off x="2677121" y="-276005"/>
              <a:ext cx="73693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4819096" y="-345383"/>
              <a:ext cx="72353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3779098" y="-770281"/>
              <a:ext cx="6964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テキスト ボックス 82"/>
            <p:cNvSpPr txBox="1"/>
            <p:nvPr/>
          </p:nvSpPr>
          <p:spPr>
            <a:xfrm>
              <a:off x="2614309" y="-282211"/>
              <a:ext cx="848309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24</a:t>
              </a:r>
              <a:r>
                <a:rPr kumimoji="1" lang="en-US" altLang="ja-JP" dirty="0"/>
                <a:t>O+4n</a:t>
              </a:r>
              <a:endParaRPr kumimoji="1" lang="ja-JP" altLang="en-US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635139" y="-311549"/>
              <a:ext cx="1183337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26</a:t>
              </a:r>
              <a:r>
                <a:rPr kumimoji="1" lang="en-US" altLang="ja-JP" dirty="0"/>
                <a:t>O(0</a:t>
              </a:r>
              <a:r>
                <a:rPr kumimoji="1" lang="en-US" altLang="ja-JP" baseline="30000" dirty="0"/>
                <a:t>+</a:t>
              </a:r>
              <a:r>
                <a:rPr kumimoji="1" lang="en-US" altLang="ja-JP" dirty="0"/>
                <a:t>)+2n</a:t>
              </a:r>
              <a:endParaRPr kumimoji="1" lang="ja-JP" altLang="en-US" dirty="0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3701020" y="-820835"/>
              <a:ext cx="848309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25</a:t>
              </a:r>
              <a:r>
                <a:rPr kumimoji="1" lang="en-US" altLang="ja-JP" dirty="0"/>
                <a:t>O+3n</a:t>
              </a:r>
              <a:endParaRPr kumimoji="1" lang="ja-JP" altLang="en-US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5915467" y="-311549"/>
              <a:ext cx="731290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27</a:t>
              </a:r>
              <a:r>
                <a:rPr kumimoji="1" lang="en-US" altLang="ja-JP" dirty="0"/>
                <a:t>O+n</a:t>
              </a:r>
              <a:endParaRPr kumimoji="1" lang="ja-JP" altLang="en-US" dirty="0"/>
            </a:p>
          </p:txBody>
        </p:sp>
        <p:cxnSp>
          <p:nvCxnSpPr>
            <p:cNvPr id="87" name="直線コネクタ 86"/>
            <p:cNvCxnSpPr/>
            <p:nvPr/>
          </p:nvCxnSpPr>
          <p:spPr>
            <a:xfrm>
              <a:off x="4819096" y="-1088955"/>
              <a:ext cx="73834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テキスト ボックス 87"/>
            <p:cNvSpPr txBox="1"/>
            <p:nvPr/>
          </p:nvSpPr>
          <p:spPr>
            <a:xfrm>
              <a:off x="4621337" y="-1039512"/>
              <a:ext cx="1183337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26</a:t>
              </a:r>
              <a:r>
                <a:rPr kumimoji="1" lang="en-US" altLang="ja-JP" dirty="0"/>
                <a:t>O(2</a:t>
              </a:r>
              <a:r>
                <a:rPr kumimoji="1" lang="en-US" altLang="ja-JP" baseline="30000" dirty="0"/>
                <a:t>+</a:t>
              </a:r>
              <a:r>
                <a:rPr kumimoji="1" lang="en-US" altLang="ja-JP" dirty="0"/>
                <a:t>)+2n</a:t>
              </a:r>
              <a:endParaRPr kumimoji="1" lang="ja-JP" altLang="en-US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119695" y="-311549"/>
              <a:ext cx="494046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28</a:t>
              </a:r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6121028" y="-1049292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?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7155716" y="-1056871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?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 flipH="1">
              <a:off x="3431252" y="-778675"/>
              <a:ext cx="330053" cy="4529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/>
            <p:nvPr/>
          </p:nvCxnSpPr>
          <p:spPr>
            <a:xfrm flipH="1">
              <a:off x="4484586" y="-1086324"/>
              <a:ext cx="315590" cy="29784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3414053" y="-282211"/>
              <a:ext cx="45477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矢印コネクタ 93"/>
            <p:cNvCxnSpPr/>
            <p:nvPr/>
          </p:nvCxnSpPr>
          <p:spPr>
            <a:xfrm flipH="1">
              <a:off x="3442113" y="-345383"/>
              <a:ext cx="1321014" cy="6317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14597" y="28953"/>
            <a:ext cx="5802294" cy="845265"/>
          </a:xfrm>
        </p:spPr>
        <p:txBody>
          <a:bodyPr>
            <a:noAutofit/>
          </a:bodyPr>
          <a:lstStyle/>
          <a:p>
            <a:r>
              <a:rPr kumimoji="1" lang="en-US" altLang="ja-JP" sz="2800" dirty="0"/>
              <a:t>Preliminary decay energy spectra </a:t>
            </a:r>
            <a:br>
              <a:rPr kumimoji="1" lang="en-US" altLang="ja-JP" sz="2800" dirty="0"/>
            </a:br>
            <a:r>
              <a:rPr kumimoji="1" lang="en-US" altLang="ja-JP" sz="2400" dirty="0">
                <a:solidFill>
                  <a:srgbClr val="0000FF"/>
                </a:solidFill>
              </a:rPr>
              <a:t>(subsystems, 1n/2n coincidence)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218096" y="119113"/>
            <a:ext cx="2881734" cy="1420813"/>
            <a:chOff x="6936420" y="219561"/>
            <a:chExt cx="2881734" cy="1420813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982879" y="219561"/>
              <a:ext cx="2835275" cy="1420813"/>
              <a:chOff x="6278562" y="95079"/>
              <a:chExt cx="2835275" cy="1420813"/>
            </a:xfrm>
          </p:grpSpPr>
          <p:sp>
            <p:nvSpPr>
              <p:cNvPr id="56" name="Rectangle 78"/>
              <p:cNvSpPr>
                <a:spLocks noChangeArrowheads="1"/>
              </p:cNvSpPr>
              <p:nvPr/>
            </p:nvSpPr>
            <p:spPr bwMode="auto">
              <a:xfrm>
                <a:off x="6283325" y="1019004"/>
                <a:ext cx="461962" cy="46196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24</a:t>
                </a:r>
                <a:r>
                  <a:rPr lang="en-US" altLang="ja-JP" sz="1800"/>
                  <a:t>O</a:t>
                </a:r>
                <a:endParaRPr lang="ja-JP" altLang="en-US" sz="1800"/>
              </a:p>
            </p:txBody>
          </p:sp>
          <p:sp>
            <p:nvSpPr>
              <p:cNvPr id="58" name="Rectangle 78"/>
              <p:cNvSpPr>
                <a:spLocks noChangeArrowheads="1"/>
              </p:cNvSpPr>
              <p:nvPr/>
            </p:nvSpPr>
            <p:spPr bwMode="auto">
              <a:xfrm>
                <a:off x="6283325" y="555454"/>
                <a:ext cx="461962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25</a:t>
                </a:r>
                <a:r>
                  <a:rPr lang="en-US" altLang="ja-JP" sz="1800"/>
                  <a:t>F</a:t>
                </a:r>
                <a:endParaRPr lang="ja-JP" altLang="en-US" sz="1800"/>
              </a:p>
            </p:txBody>
          </p:sp>
          <p:sp>
            <p:nvSpPr>
              <p:cNvPr id="59" name="Rectangle 78"/>
              <p:cNvSpPr>
                <a:spLocks noChangeArrowheads="1"/>
              </p:cNvSpPr>
              <p:nvPr/>
            </p:nvSpPr>
            <p:spPr bwMode="auto">
              <a:xfrm>
                <a:off x="6745287" y="550692"/>
                <a:ext cx="460375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26</a:t>
                </a:r>
                <a:r>
                  <a:rPr lang="en-US" altLang="ja-JP" sz="1800"/>
                  <a:t>F</a:t>
                </a:r>
                <a:endParaRPr lang="ja-JP" altLang="en-US" sz="1800"/>
              </a:p>
            </p:txBody>
          </p:sp>
          <p:sp>
            <p:nvSpPr>
              <p:cNvPr id="60" name="Rectangle 78"/>
              <p:cNvSpPr>
                <a:spLocks noChangeArrowheads="1"/>
              </p:cNvSpPr>
              <p:nvPr/>
            </p:nvSpPr>
            <p:spPr bwMode="auto">
              <a:xfrm>
                <a:off x="7205662" y="552279"/>
                <a:ext cx="461963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27</a:t>
                </a:r>
                <a:r>
                  <a:rPr lang="en-US" altLang="ja-JP" sz="1800"/>
                  <a:t>F</a:t>
                </a:r>
                <a:endParaRPr lang="ja-JP" altLang="en-US" sz="1800"/>
              </a:p>
            </p:txBody>
          </p:sp>
          <p:sp>
            <p:nvSpPr>
              <p:cNvPr id="61" name="Rectangle 78"/>
              <p:cNvSpPr>
                <a:spLocks noChangeArrowheads="1"/>
              </p:cNvSpPr>
              <p:nvPr/>
            </p:nvSpPr>
            <p:spPr bwMode="auto">
              <a:xfrm>
                <a:off x="8128000" y="549104"/>
                <a:ext cx="461962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29</a:t>
                </a:r>
                <a:r>
                  <a:rPr lang="en-US" altLang="ja-JP" sz="1800"/>
                  <a:t>F</a:t>
                </a:r>
                <a:endParaRPr lang="ja-JP" altLang="en-US" sz="1800"/>
              </a:p>
            </p:txBody>
          </p:sp>
          <p:sp>
            <p:nvSpPr>
              <p:cNvPr id="62" name="テキスト ボックス 143"/>
              <p:cNvSpPr txBox="1">
                <a:spLocks noChangeArrowheads="1"/>
              </p:cNvSpPr>
              <p:nvPr/>
            </p:nvSpPr>
            <p:spPr bwMode="auto">
              <a:xfrm>
                <a:off x="6731000" y="1055517"/>
                <a:ext cx="460375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25</a:t>
                </a:r>
                <a:r>
                  <a:rPr lang="en-US" altLang="ja-JP" sz="1800"/>
                  <a:t>O</a:t>
                </a:r>
                <a:endParaRPr lang="ja-JP" altLang="en-US" sz="1800"/>
              </a:p>
            </p:txBody>
          </p:sp>
          <p:sp>
            <p:nvSpPr>
              <p:cNvPr id="72" name="テキスト ボックス 144"/>
              <p:cNvSpPr txBox="1">
                <a:spLocks noChangeArrowheads="1"/>
              </p:cNvSpPr>
              <p:nvPr/>
            </p:nvSpPr>
            <p:spPr bwMode="auto">
              <a:xfrm>
                <a:off x="7205827" y="1073579"/>
                <a:ext cx="534987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 dirty="0"/>
                  <a:t>26</a:t>
                </a:r>
                <a:r>
                  <a:rPr lang="en-US" altLang="ja-JP" sz="1800" dirty="0"/>
                  <a:t>O</a:t>
                </a:r>
                <a:endParaRPr lang="ja-JP" altLang="en-US" sz="1800" dirty="0"/>
              </a:p>
            </p:txBody>
          </p:sp>
          <p:sp>
            <p:nvSpPr>
              <p:cNvPr id="74" name="テキスト ボックス 147"/>
              <p:cNvSpPr txBox="1">
                <a:spLocks noChangeArrowheads="1"/>
              </p:cNvSpPr>
              <p:nvPr/>
            </p:nvSpPr>
            <p:spPr bwMode="auto">
              <a:xfrm>
                <a:off x="7667625" y="1055517"/>
                <a:ext cx="5334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 dirty="0"/>
                  <a:t>27</a:t>
                </a:r>
                <a:r>
                  <a:rPr lang="en-US" altLang="ja-JP" sz="1800" dirty="0"/>
                  <a:t>O</a:t>
                </a:r>
                <a:endParaRPr lang="ja-JP" altLang="en-US" sz="1800" dirty="0"/>
              </a:p>
            </p:txBody>
          </p:sp>
          <p:sp>
            <p:nvSpPr>
              <p:cNvPr id="75" name="テキスト ボックス 148"/>
              <p:cNvSpPr txBox="1">
                <a:spLocks noChangeArrowheads="1"/>
              </p:cNvSpPr>
              <p:nvPr/>
            </p:nvSpPr>
            <p:spPr bwMode="auto">
              <a:xfrm>
                <a:off x="8091487" y="1055517"/>
                <a:ext cx="534988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28</a:t>
                </a:r>
                <a:r>
                  <a:rPr lang="en-US" altLang="ja-JP" sz="1800"/>
                  <a:t>O</a:t>
                </a:r>
                <a:endParaRPr lang="ja-JP" altLang="en-US" sz="1800"/>
              </a:p>
            </p:txBody>
          </p:sp>
          <p:sp>
            <p:nvSpPr>
              <p:cNvPr id="76" name="テキスト ボックス 149"/>
              <p:cNvSpPr txBox="1">
                <a:spLocks noChangeArrowheads="1"/>
              </p:cNvSpPr>
              <p:nvPr/>
            </p:nvSpPr>
            <p:spPr bwMode="auto">
              <a:xfrm>
                <a:off x="8564562" y="590379"/>
                <a:ext cx="4953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 dirty="0"/>
                  <a:t>30</a:t>
                </a:r>
                <a:r>
                  <a:rPr lang="en-US" altLang="ja-JP" sz="1800" dirty="0"/>
                  <a:t>F</a:t>
                </a:r>
                <a:endParaRPr lang="ja-JP" altLang="en-US" sz="1800" dirty="0"/>
              </a:p>
            </p:txBody>
          </p:sp>
          <p:sp>
            <p:nvSpPr>
              <p:cNvPr id="82" name="テキスト ボックス 150"/>
              <p:cNvSpPr txBox="1">
                <a:spLocks noChangeArrowheads="1"/>
              </p:cNvSpPr>
              <p:nvPr/>
            </p:nvSpPr>
            <p:spPr bwMode="auto">
              <a:xfrm>
                <a:off x="7667625" y="601492"/>
                <a:ext cx="4953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baseline="30000"/>
                  <a:t>28</a:t>
                </a:r>
                <a:r>
                  <a:rPr lang="en-US" altLang="ja-JP" sz="1800"/>
                  <a:t>F</a:t>
                </a:r>
                <a:endParaRPr lang="ja-JP" altLang="en-US" sz="1800"/>
              </a:p>
            </p:txBody>
          </p:sp>
          <p:sp>
            <p:nvSpPr>
              <p:cNvPr id="89" name="円/楕円 262"/>
              <p:cNvSpPr/>
              <p:nvPr/>
            </p:nvSpPr>
            <p:spPr>
              <a:xfrm>
                <a:off x="7689851" y="1026708"/>
                <a:ext cx="458787" cy="460375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03" name="Rectangle 78"/>
              <p:cNvSpPr>
                <a:spLocks noChangeArrowheads="1"/>
              </p:cNvSpPr>
              <p:nvPr/>
            </p:nvSpPr>
            <p:spPr bwMode="auto">
              <a:xfrm>
                <a:off x="6278562" y="95079"/>
                <a:ext cx="461963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04" name="Rectangle 78"/>
              <p:cNvSpPr>
                <a:spLocks noChangeArrowheads="1"/>
              </p:cNvSpPr>
              <p:nvPr/>
            </p:nvSpPr>
            <p:spPr bwMode="auto">
              <a:xfrm>
                <a:off x="6743700" y="95079"/>
                <a:ext cx="460375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05" name="Rectangle 78"/>
              <p:cNvSpPr>
                <a:spLocks noChangeArrowheads="1"/>
              </p:cNvSpPr>
              <p:nvPr/>
            </p:nvSpPr>
            <p:spPr bwMode="auto">
              <a:xfrm>
                <a:off x="7204075" y="95079"/>
                <a:ext cx="461962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06" name="Rectangle 78"/>
              <p:cNvSpPr>
                <a:spLocks noChangeArrowheads="1"/>
              </p:cNvSpPr>
              <p:nvPr/>
            </p:nvSpPr>
            <p:spPr bwMode="auto">
              <a:xfrm>
                <a:off x="8126412" y="95079"/>
                <a:ext cx="461963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09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6683375" y="160167"/>
                <a:ext cx="5969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aseline="30000"/>
                  <a:t>27</a:t>
                </a:r>
                <a:r>
                  <a:rPr lang="en-US" altLang="ja-JP" sz="1600"/>
                  <a:t>Ne</a:t>
                </a:r>
                <a:endParaRPr lang="ja-JP" altLang="en-US" sz="1600"/>
              </a:p>
            </p:txBody>
          </p:sp>
          <p:sp>
            <p:nvSpPr>
              <p:cNvPr id="110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7143750" y="136354"/>
                <a:ext cx="5969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aseline="30000"/>
                  <a:t>28</a:t>
                </a:r>
                <a:r>
                  <a:rPr lang="en-US" altLang="ja-JP" sz="1600"/>
                  <a:t>Ne</a:t>
                </a:r>
                <a:endParaRPr lang="ja-JP" altLang="en-US" sz="1600"/>
              </a:p>
            </p:txBody>
          </p:sp>
          <p:sp>
            <p:nvSpPr>
              <p:cNvPr id="111" name="Rectangle 78"/>
              <p:cNvSpPr>
                <a:spLocks noChangeArrowheads="1"/>
              </p:cNvSpPr>
              <p:nvPr/>
            </p:nvSpPr>
            <p:spPr bwMode="auto">
              <a:xfrm>
                <a:off x="7667625" y="95079"/>
                <a:ext cx="461962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12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7605712" y="144292"/>
                <a:ext cx="5969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aseline="30000"/>
                  <a:t>29</a:t>
                </a:r>
                <a:r>
                  <a:rPr lang="en-US" altLang="ja-JP" sz="1600"/>
                  <a:t>Ne</a:t>
                </a:r>
                <a:endParaRPr lang="ja-JP" altLang="en-US" sz="1600"/>
              </a:p>
            </p:txBody>
          </p:sp>
          <p:sp>
            <p:nvSpPr>
              <p:cNvPr id="113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8075612" y="163342"/>
                <a:ext cx="5969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aseline="30000"/>
                  <a:t>30</a:t>
                </a:r>
                <a:r>
                  <a:rPr lang="en-US" altLang="ja-JP" sz="1600"/>
                  <a:t>Ne</a:t>
                </a:r>
                <a:endParaRPr lang="ja-JP" altLang="en-US" sz="1600"/>
              </a:p>
            </p:txBody>
          </p:sp>
          <p:sp>
            <p:nvSpPr>
              <p:cNvPr id="114" name="Rectangle 78"/>
              <p:cNvSpPr>
                <a:spLocks noChangeArrowheads="1"/>
              </p:cNvSpPr>
              <p:nvPr/>
            </p:nvSpPr>
            <p:spPr bwMode="auto">
              <a:xfrm>
                <a:off x="8588375" y="95079"/>
                <a:ext cx="461962" cy="46037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115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8518525" y="147467"/>
                <a:ext cx="595312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baseline="30000"/>
                  <a:t>31</a:t>
                </a:r>
                <a:r>
                  <a:rPr lang="en-US" altLang="ja-JP" sz="1600"/>
                  <a:t>Ne</a:t>
                </a:r>
                <a:endParaRPr lang="ja-JP" altLang="en-US" sz="1600"/>
              </a:p>
            </p:txBody>
          </p:sp>
          <p:cxnSp>
            <p:nvCxnSpPr>
              <p:cNvPr id="119" name="直線矢印コネクタ 118"/>
              <p:cNvCxnSpPr/>
              <p:nvPr/>
            </p:nvCxnSpPr>
            <p:spPr>
              <a:xfrm flipH="1">
                <a:off x="7927942" y="353048"/>
                <a:ext cx="825" cy="815876"/>
              </a:xfrm>
              <a:prstGeom prst="straightConnector1">
                <a:avLst/>
              </a:prstGeom>
              <a:ln w="38100">
                <a:solidFill>
                  <a:srgbClr val="FF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矢印コネクタ 127"/>
              <p:cNvCxnSpPr/>
              <p:nvPr/>
            </p:nvCxnSpPr>
            <p:spPr>
              <a:xfrm flipH="1">
                <a:off x="7532016" y="354245"/>
                <a:ext cx="397847" cy="786398"/>
              </a:xfrm>
              <a:prstGeom prst="straightConnector1">
                <a:avLst/>
              </a:prstGeom>
              <a:ln w="38100">
                <a:solidFill>
                  <a:srgbClr val="FF33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矢印コネクタ 128"/>
              <p:cNvCxnSpPr/>
              <p:nvPr/>
            </p:nvCxnSpPr>
            <p:spPr>
              <a:xfrm flipH="1">
                <a:off x="7136091" y="353048"/>
                <a:ext cx="779184" cy="788792"/>
              </a:xfrm>
              <a:prstGeom prst="straightConnector1">
                <a:avLst/>
              </a:prstGeom>
              <a:ln w="38100">
                <a:solidFill>
                  <a:srgbClr val="FF33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テキスト ボックス 4"/>
            <p:cNvSpPr txBox="1">
              <a:spLocks noChangeArrowheads="1"/>
            </p:cNvSpPr>
            <p:nvPr/>
          </p:nvSpPr>
          <p:spPr bwMode="auto">
            <a:xfrm>
              <a:off x="6936420" y="263944"/>
              <a:ext cx="596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 dirty="0"/>
                <a:t>26</a:t>
              </a:r>
              <a:r>
                <a:rPr lang="en-US" altLang="ja-JP" sz="1600" dirty="0"/>
                <a:t>Ne</a:t>
              </a:r>
              <a:endParaRPr lang="ja-JP" altLang="en-US" sz="16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890994" y="6448941"/>
            <a:ext cx="192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Slide by </a:t>
            </a:r>
            <a:r>
              <a:rPr lang="en-US" altLang="ja-JP" dirty="0" err="1"/>
              <a:t>Y.Kondo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6218785" y="3825293"/>
            <a:ext cx="2881734" cy="1420813"/>
            <a:chOff x="6231300" y="3513070"/>
            <a:chExt cx="2881734" cy="1420813"/>
          </a:xfrm>
        </p:grpSpPr>
        <p:sp>
          <p:nvSpPr>
            <p:cNvPr id="133" name="Rectangle 78"/>
            <p:cNvSpPr>
              <a:spLocks noChangeArrowheads="1"/>
            </p:cNvSpPr>
            <p:nvPr/>
          </p:nvSpPr>
          <p:spPr bwMode="auto">
            <a:xfrm>
              <a:off x="6282522" y="4436995"/>
              <a:ext cx="461962" cy="4619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24</a:t>
              </a:r>
              <a:r>
                <a:rPr lang="en-US" altLang="ja-JP" sz="1800"/>
                <a:t>O</a:t>
              </a:r>
              <a:endParaRPr lang="ja-JP" altLang="en-US" sz="1800"/>
            </a:p>
          </p:txBody>
        </p:sp>
        <p:sp>
          <p:nvSpPr>
            <p:cNvPr id="134" name="Rectangle 78"/>
            <p:cNvSpPr>
              <a:spLocks noChangeArrowheads="1"/>
            </p:cNvSpPr>
            <p:nvPr/>
          </p:nvSpPr>
          <p:spPr bwMode="auto">
            <a:xfrm>
              <a:off x="6282522" y="3973445"/>
              <a:ext cx="461962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25</a:t>
              </a:r>
              <a:r>
                <a:rPr lang="en-US" altLang="ja-JP" sz="1800"/>
                <a:t>F</a:t>
              </a:r>
              <a:endParaRPr lang="ja-JP" altLang="en-US" sz="1800"/>
            </a:p>
          </p:txBody>
        </p:sp>
        <p:sp>
          <p:nvSpPr>
            <p:cNvPr id="135" name="Rectangle 78"/>
            <p:cNvSpPr>
              <a:spLocks noChangeArrowheads="1"/>
            </p:cNvSpPr>
            <p:nvPr/>
          </p:nvSpPr>
          <p:spPr bwMode="auto">
            <a:xfrm>
              <a:off x="6744484" y="3968683"/>
              <a:ext cx="460375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26</a:t>
              </a:r>
              <a:r>
                <a:rPr lang="en-US" altLang="ja-JP" sz="1800"/>
                <a:t>F</a:t>
              </a:r>
              <a:endParaRPr lang="ja-JP" altLang="en-US" sz="1800"/>
            </a:p>
          </p:txBody>
        </p:sp>
        <p:sp>
          <p:nvSpPr>
            <p:cNvPr id="136" name="Rectangle 78"/>
            <p:cNvSpPr>
              <a:spLocks noChangeArrowheads="1"/>
            </p:cNvSpPr>
            <p:nvPr/>
          </p:nvSpPr>
          <p:spPr bwMode="auto">
            <a:xfrm>
              <a:off x="7204859" y="3970270"/>
              <a:ext cx="461963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27</a:t>
              </a:r>
              <a:r>
                <a:rPr lang="en-US" altLang="ja-JP" sz="1800"/>
                <a:t>F</a:t>
              </a:r>
              <a:endParaRPr lang="ja-JP" altLang="en-US" sz="1800"/>
            </a:p>
          </p:txBody>
        </p:sp>
        <p:sp>
          <p:nvSpPr>
            <p:cNvPr id="137" name="Rectangle 78"/>
            <p:cNvSpPr>
              <a:spLocks noChangeArrowheads="1"/>
            </p:cNvSpPr>
            <p:nvPr/>
          </p:nvSpPr>
          <p:spPr bwMode="auto">
            <a:xfrm>
              <a:off x="8127197" y="3967095"/>
              <a:ext cx="461962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29</a:t>
              </a:r>
              <a:r>
                <a:rPr lang="en-US" altLang="ja-JP" sz="1800"/>
                <a:t>F</a:t>
              </a:r>
              <a:endParaRPr lang="ja-JP" altLang="en-US" sz="1800"/>
            </a:p>
          </p:txBody>
        </p:sp>
        <p:sp>
          <p:nvSpPr>
            <p:cNvPr id="138" name="テキスト ボックス 143"/>
            <p:cNvSpPr txBox="1">
              <a:spLocks noChangeArrowheads="1"/>
            </p:cNvSpPr>
            <p:nvPr/>
          </p:nvSpPr>
          <p:spPr bwMode="auto">
            <a:xfrm>
              <a:off x="6730197" y="4473508"/>
              <a:ext cx="46037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25</a:t>
              </a:r>
              <a:r>
                <a:rPr lang="en-US" altLang="ja-JP" sz="1800"/>
                <a:t>O</a:t>
              </a:r>
              <a:endParaRPr lang="ja-JP" altLang="en-US" sz="1800"/>
            </a:p>
          </p:txBody>
        </p:sp>
        <p:sp>
          <p:nvSpPr>
            <p:cNvPr id="139" name="テキスト ボックス 144"/>
            <p:cNvSpPr txBox="1">
              <a:spLocks noChangeArrowheads="1"/>
            </p:cNvSpPr>
            <p:nvPr/>
          </p:nvSpPr>
          <p:spPr bwMode="auto">
            <a:xfrm>
              <a:off x="7205024" y="4491570"/>
              <a:ext cx="5349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 dirty="0"/>
                <a:t>26</a:t>
              </a:r>
              <a:r>
                <a:rPr lang="en-US" altLang="ja-JP" sz="1800" dirty="0"/>
                <a:t>O</a:t>
              </a:r>
              <a:endParaRPr lang="ja-JP" altLang="en-US" sz="1800" dirty="0"/>
            </a:p>
          </p:txBody>
        </p:sp>
        <p:sp>
          <p:nvSpPr>
            <p:cNvPr id="140" name="テキスト ボックス 147"/>
            <p:cNvSpPr txBox="1">
              <a:spLocks noChangeArrowheads="1"/>
            </p:cNvSpPr>
            <p:nvPr/>
          </p:nvSpPr>
          <p:spPr bwMode="auto">
            <a:xfrm>
              <a:off x="7666822" y="4473508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 dirty="0"/>
                <a:t>27</a:t>
              </a:r>
              <a:r>
                <a:rPr lang="en-US" altLang="ja-JP" sz="1800" dirty="0"/>
                <a:t>O</a:t>
              </a:r>
              <a:endParaRPr lang="ja-JP" altLang="en-US" sz="1800" dirty="0"/>
            </a:p>
          </p:txBody>
        </p:sp>
        <p:sp>
          <p:nvSpPr>
            <p:cNvPr id="141" name="テキスト ボックス 148"/>
            <p:cNvSpPr txBox="1">
              <a:spLocks noChangeArrowheads="1"/>
            </p:cNvSpPr>
            <p:nvPr/>
          </p:nvSpPr>
          <p:spPr bwMode="auto">
            <a:xfrm>
              <a:off x="8090684" y="4473508"/>
              <a:ext cx="5349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28</a:t>
              </a:r>
              <a:r>
                <a:rPr lang="en-US" altLang="ja-JP" sz="1800"/>
                <a:t>O</a:t>
              </a:r>
              <a:endParaRPr lang="ja-JP" altLang="en-US" sz="1800"/>
            </a:p>
          </p:txBody>
        </p:sp>
        <p:sp>
          <p:nvSpPr>
            <p:cNvPr id="142" name="テキスト ボックス 149"/>
            <p:cNvSpPr txBox="1">
              <a:spLocks noChangeArrowheads="1"/>
            </p:cNvSpPr>
            <p:nvPr/>
          </p:nvSpPr>
          <p:spPr bwMode="auto">
            <a:xfrm>
              <a:off x="8563759" y="4008370"/>
              <a:ext cx="495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 dirty="0"/>
                <a:t>30</a:t>
              </a:r>
              <a:r>
                <a:rPr lang="en-US" altLang="ja-JP" sz="1800" dirty="0"/>
                <a:t>F</a:t>
              </a:r>
              <a:endParaRPr lang="ja-JP" altLang="en-US" sz="1800" dirty="0"/>
            </a:p>
          </p:txBody>
        </p:sp>
        <p:sp>
          <p:nvSpPr>
            <p:cNvPr id="143" name="テキスト ボックス 150"/>
            <p:cNvSpPr txBox="1">
              <a:spLocks noChangeArrowheads="1"/>
            </p:cNvSpPr>
            <p:nvPr/>
          </p:nvSpPr>
          <p:spPr bwMode="auto">
            <a:xfrm>
              <a:off x="7666822" y="4019483"/>
              <a:ext cx="495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aseline="30000"/>
                <a:t>28</a:t>
              </a:r>
              <a:r>
                <a:rPr lang="en-US" altLang="ja-JP" sz="1800"/>
                <a:t>F</a:t>
              </a:r>
              <a:endParaRPr lang="ja-JP" altLang="en-US" sz="1800"/>
            </a:p>
          </p:txBody>
        </p:sp>
        <p:sp>
          <p:nvSpPr>
            <p:cNvPr id="144" name="円/楕円 262"/>
            <p:cNvSpPr/>
            <p:nvPr/>
          </p:nvSpPr>
          <p:spPr>
            <a:xfrm>
              <a:off x="8140096" y="4446325"/>
              <a:ext cx="458787" cy="460375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Rectangle 78"/>
            <p:cNvSpPr>
              <a:spLocks noChangeArrowheads="1"/>
            </p:cNvSpPr>
            <p:nvPr/>
          </p:nvSpPr>
          <p:spPr bwMode="auto">
            <a:xfrm>
              <a:off x="6277759" y="3513070"/>
              <a:ext cx="461963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46" name="Rectangle 78"/>
            <p:cNvSpPr>
              <a:spLocks noChangeArrowheads="1"/>
            </p:cNvSpPr>
            <p:nvPr/>
          </p:nvSpPr>
          <p:spPr bwMode="auto">
            <a:xfrm>
              <a:off x="6742897" y="3513070"/>
              <a:ext cx="460375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47" name="Rectangle 78"/>
            <p:cNvSpPr>
              <a:spLocks noChangeArrowheads="1"/>
            </p:cNvSpPr>
            <p:nvPr/>
          </p:nvSpPr>
          <p:spPr bwMode="auto">
            <a:xfrm>
              <a:off x="7203272" y="3513070"/>
              <a:ext cx="461962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8125609" y="3513070"/>
              <a:ext cx="461963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49" name="テキスト ボックス 4"/>
            <p:cNvSpPr txBox="1">
              <a:spLocks noChangeArrowheads="1"/>
            </p:cNvSpPr>
            <p:nvPr/>
          </p:nvSpPr>
          <p:spPr bwMode="auto">
            <a:xfrm>
              <a:off x="6682572" y="3578158"/>
              <a:ext cx="5969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/>
                <a:t>27</a:t>
              </a:r>
              <a:r>
                <a:rPr lang="en-US" altLang="ja-JP" sz="1600"/>
                <a:t>Ne</a:t>
              </a:r>
              <a:endParaRPr lang="ja-JP" altLang="en-US" sz="1600"/>
            </a:p>
          </p:txBody>
        </p:sp>
        <p:sp>
          <p:nvSpPr>
            <p:cNvPr id="150" name="テキスト ボックス 4"/>
            <p:cNvSpPr txBox="1">
              <a:spLocks noChangeArrowheads="1"/>
            </p:cNvSpPr>
            <p:nvPr/>
          </p:nvSpPr>
          <p:spPr bwMode="auto">
            <a:xfrm>
              <a:off x="7142947" y="3554345"/>
              <a:ext cx="596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/>
                <a:t>28</a:t>
              </a:r>
              <a:r>
                <a:rPr lang="en-US" altLang="ja-JP" sz="1600"/>
                <a:t>Ne</a:t>
              </a:r>
              <a:endParaRPr lang="ja-JP" altLang="en-US" sz="1600"/>
            </a:p>
          </p:txBody>
        </p:sp>
        <p:sp>
          <p:nvSpPr>
            <p:cNvPr id="151" name="Rectangle 78"/>
            <p:cNvSpPr>
              <a:spLocks noChangeArrowheads="1"/>
            </p:cNvSpPr>
            <p:nvPr/>
          </p:nvSpPr>
          <p:spPr bwMode="auto">
            <a:xfrm>
              <a:off x="7666822" y="3513070"/>
              <a:ext cx="461962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52" name="テキスト ボックス 4"/>
            <p:cNvSpPr txBox="1">
              <a:spLocks noChangeArrowheads="1"/>
            </p:cNvSpPr>
            <p:nvPr/>
          </p:nvSpPr>
          <p:spPr bwMode="auto">
            <a:xfrm>
              <a:off x="7604909" y="3562283"/>
              <a:ext cx="596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/>
                <a:t>29</a:t>
              </a:r>
              <a:r>
                <a:rPr lang="en-US" altLang="ja-JP" sz="1600"/>
                <a:t>Ne</a:t>
              </a:r>
              <a:endParaRPr lang="ja-JP" altLang="en-US" sz="1600"/>
            </a:p>
          </p:txBody>
        </p:sp>
        <p:sp>
          <p:nvSpPr>
            <p:cNvPr id="153" name="テキスト ボックス 4"/>
            <p:cNvSpPr txBox="1">
              <a:spLocks noChangeArrowheads="1"/>
            </p:cNvSpPr>
            <p:nvPr/>
          </p:nvSpPr>
          <p:spPr bwMode="auto">
            <a:xfrm>
              <a:off x="8074809" y="3581333"/>
              <a:ext cx="5969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/>
                <a:t>30</a:t>
              </a:r>
              <a:r>
                <a:rPr lang="en-US" altLang="ja-JP" sz="1600"/>
                <a:t>Ne</a:t>
              </a:r>
              <a:endParaRPr lang="ja-JP" altLang="en-US" sz="1600"/>
            </a:p>
          </p:txBody>
        </p:sp>
        <p:sp>
          <p:nvSpPr>
            <p:cNvPr id="154" name="Rectangle 78"/>
            <p:cNvSpPr>
              <a:spLocks noChangeArrowheads="1"/>
            </p:cNvSpPr>
            <p:nvPr/>
          </p:nvSpPr>
          <p:spPr bwMode="auto">
            <a:xfrm>
              <a:off x="8587572" y="3513070"/>
              <a:ext cx="461962" cy="460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55" name="テキスト ボックス 4"/>
            <p:cNvSpPr txBox="1">
              <a:spLocks noChangeArrowheads="1"/>
            </p:cNvSpPr>
            <p:nvPr/>
          </p:nvSpPr>
          <p:spPr bwMode="auto">
            <a:xfrm>
              <a:off x="8517722" y="3565458"/>
              <a:ext cx="595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/>
                <a:t>31</a:t>
              </a:r>
              <a:r>
                <a:rPr lang="en-US" altLang="ja-JP" sz="1600"/>
                <a:t>Ne</a:t>
              </a:r>
              <a:endParaRPr lang="ja-JP" altLang="en-US" sz="1600"/>
            </a:p>
          </p:txBody>
        </p:sp>
        <p:cxnSp>
          <p:nvCxnSpPr>
            <p:cNvPr id="156" name="直線矢印コネクタ 155"/>
            <p:cNvCxnSpPr/>
            <p:nvPr/>
          </p:nvCxnSpPr>
          <p:spPr>
            <a:xfrm>
              <a:off x="8355788" y="4195153"/>
              <a:ext cx="9834" cy="463298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矢印コネクタ 156"/>
            <p:cNvCxnSpPr/>
            <p:nvPr/>
          </p:nvCxnSpPr>
          <p:spPr>
            <a:xfrm flipH="1">
              <a:off x="7917621" y="4223477"/>
              <a:ext cx="404829" cy="437948"/>
            </a:xfrm>
            <a:prstGeom prst="straightConnector1">
              <a:avLst/>
            </a:prstGeom>
            <a:ln w="38100">
              <a:solidFill>
                <a:srgbClr val="FF33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/>
            <p:nvPr/>
          </p:nvCxnSpPr>
          <p:spPr>
            <a:xfrm flipH="1">
              <a:off x="7511676" y="4198870"/>
              <a:ext cx="810774" cy="464028"/>
            </a:xfrm>
            <a:prstGeom prst="straightConnector1">
              <a:avLst/>
            </a:prstGeom>
            <a:ln w="38100">
              <a:solidFill>
                <a:srgbClr val="FF33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テキスト ボックス 4"/>
            <p:cNvSpPr txBox="1">
              <a:spLocks noChangeArrowheads="1"/>
            </p:cNvSpPr>
            <p:nvPr/>
          </p:nvSpPr>
          <p:spPr bwMode="auto">
            <a:xfrm>
              <a:off x="6231300" y="3557453"/>
              <a:ext cx="5969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aseline="30000" dirty="0"/>
                <a:t>26</a:t>
              </a:r>
              <a:r>
                <a:rPr lang="en-US" altLang="ja-JP" sz="1600" dirty="0"/>
                <a:t>Ne</a:t>
              </a:r>
              <a:endParaRPr lang="ja-JP" altLang="en-US" sz="1600" dirty="0"/>
            </a:p>
          </p:txBody>
        </p:sp>
        <p:cxnSp>
          <p:nvCxnSpPr>
            <p:cNvPr id="159" name="直線矢印コネクタ 158"/>
            <p:cNvCxnSpPr/>
            <p:nvPr/>
          </p:nvCxnSpPr>
          <p:spPr>
            <a:xfrm flipH="1">
              <a:off x="7022806" y="4192520"/>
              <a:ext cx="1308907" cy="452049"/>
            </a:xfrm>
            <a:prstGeom prst="straightConnector1">
              <a:avLst/>
            </a:prstGeom>
            <a:ln w="38100">
              <a:solidFill>
                <a:srgbClr val="FF33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0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2071E3-1F93-0844-B569-EC2E373F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492896"/>
            <a:ext cx="8229600" cy="114300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RIB facilities in the near </a:t>
            </a:r>
            <a:r>
              <a:rPr lang="en-US" altLang="ja-JP" dirty="0">
                <a:solidFill>
                  <a:srgbClr val="0000FF"/>
                </a:solidFill>
              </a:rPr>
              <a:t>f</a:t>
            </a:r>
            <a:r>
              <a:rPr kumimoji="1" lang="en-US" altLang="ja-JP" dirty="0">
                <a:solidFill>
                  <a:srgbClr val="0000FF"/>
                </a:solidFill>
              </a:rPr>
              <a:t>uture</a:t>
            </a:r>
            <a:endParaRPr kumimoji="1" lang="ja-JP" alt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25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447" y="74523"/>
            <a:ext cx="8851106" cy="908235"/>
          </a:xfrm>
        </p:spPr>
        <p:txBody>
          <a:bodyPr>
            <a:noAutofit/>
          </a:bodyPr>
          <a:lstStyle/>
          <a:p>
            <a:r>
              <a:rPr lang="en-US" sz="2800" b="1" u="sng" dirty="0"/>
              <a:t>FRIB</a:t>
            </a:r>
            <a:r>
              <a:rPr lang="en-US" sz="2800" u="sng" dirty="0"/>
              <a:t>: Facility for Rare Isotope Beams</a:t>
            </a:r>
            <a:r>
              <a:rPr lang="en-US" sz="2800" dirty="0"/>
              <a:t>  </a:t>
            </a:r>
            <a:r>
              <a:rPr lang="en-US" sz="2400" dirty="0"/>
              <a:t>(730M USD)</a:t>
            </a:r>
            <a:br>
              <a:rPr lang="en-US" sz="2400" dirty="0"/>
            </a:br>
            <a:r>
              <a:rPr lang="en-US" sz="2000" i="1" dirty="0"/>
              <a:t>To be Completed June 2022 (possible early completion in 2021) at MSU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981" y="1035245"/>
            <a:ext cx="6577098" cy="5079224"/>
          </a:xfrm>
          <a:prstGeom prst="rect">
            <a:avLst/>
          </a:prstGeom>
        </p:spPr>
      </p:pic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539552" y="735095"/>
            <a:ext cx="8892480" cy="151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843308" eaLnBrk="0" hangingPunct="0">
              <a:lnSpc>
                <a:spcPct val="90000"/>
              </a:lnSpc>
              <a:spcBef>
                <a:spcPts val="1266"/>
              </a:spcBef>
              <a:buSzPct val="100000"/>
              <a:defRPr/>
            </a:pPr>
            <a:r>
              <a:rPr lang="en-US" sz="2100" kern="0" dirty="0">
                <a:solidFill>
                  <a:schemeClr val="accent4">
                    <a:lumMod val="50000"/>
                  </a:schemeClr>
                </a:solidFill>
                <a:latin typeface="Arial" charset="0"/>
                <a:ea typeface="ＭＳ Ｐゴシック" charset="-128"/>
                <a:cs typeface="ＭＳ Ｐゴシック"/>
              </a:rPr>
              <a:t>           </a:t>
            </a:r>
            <a:r>
              <a:rPr lang="en-US" sz="2100" kern="0" baseline="3000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/>
              </a:rPr>
              <a:t>238</a:t>
            </a:r>
            <a:r>
              <a:rPr lang="en-US" sz="2100" kern="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/>
              </a:rPr>
              <a:t>U with energies of at least 200 MeV/u and 400 kW power</a:t>
            </a:r>
          </a:p>
          <a:p>
            <a:pPr marL="189153" indent="-189153" defTabSz="843308" eaLnBrk="0" hangingPunct="0">
              <a:lnSpc>
                <a:spcPct val="90000"/>
              </a:lnSpc>
              <a:spcBef>
                <a:spcPts val="1266"/>
              </a:spcBef>
              <a:buSzPct val="100000"/>
              <a:defRPr/>
            </a:pPr>
            <a:endParaRPr lang="en-US" sz="2310" kern="0" dirty="0">
              <a:solidFill>
                <a:schemeClr val="accent4">
                  <a:lumMod val="50000"/>
                </a:schemeClr>
              </a:solidFill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80492" y="6458908"/>
            <a:ext cx="21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Slide by Brad Sherrill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902844" y="1014661"/>
            <a:ext cx="5226225" cy="3113835"/>
            <a:chOff x="3902844" y="1014661"/>
            <a:chExt cx="5226225" cy="3113835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2844" y="1014661"/>
              <a:ext cx="5109108" cy="3113835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868144" y="3182435"/>
              <a:ext cx="23618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To be Extended</a:t>
              </a:r>
              <a:r>
                <a:rPr lang="en-US" altLang="ja-JP" dirty="0"/>
                <a:t> Farther</a:t>
              </a:r>
            </a:p>
            <a:p>
              <a:r>
                <a:rPr lang="en-US" altLang="ja-JP" dirty="0"/>
                <a:t>towards the Driplines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112893" y="3629941"/>
              <a:ext cx="10161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Symbol" panose="05050102010706020507" pitchFamily="18" charset="2"/>
                </a:rPr>
                <a:t>~</a:t>
              </a:r>
              <a:r>
                <a:rPr lang="en-US" altLang="ja-JP" dirty="0"/>
                <a:t>1/week</a:t>
              </a:r>
              <a:endParaRPr kumimoji="1" lang="ja-JP" altLang="en-US" dirty="0"/>
            </a:p>
          </p:txBody>
        </p:sp>
      </p:grpSp>
      <p:cxnSp>
        <p:nvCxnSpPr>
          <p:cNvPr id="15" name="直線コネクタ 14"/>
          <p:cNvCxnSpPr/>
          <p:nvPr/>
        </p:nvCxnSpPr>
        <p:spPr>
          <a:xfrm>
            <a:off x="8388424" y="3712579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1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E3F0253-3645-4A66-B2EF-31AF3F22461B" descr="8C27ECB2-AB8E-46EE-B099-480C02C776C3@gsi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2"/>
          <a:stretch/>
        </p:blipFill>
        <p:spPr bwMode="auto">
          <a:xfrm>
            <a:off x="256232" y="718472"/>
            <a:ext cx="8662266" cy="54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69850"/>
            <a:ext cx="6930149" cy="838200"/>
          </a:xfrm>
        </p:spPr>
        <p:txBody>
          <a:bodyPr/>
          <a:lstStyle/>
          <a:p>
            <a:r>
              <a:rPr lang="en-US" dirty="0"/>
              <a:t>FAIR (MSV)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4221088"/>
            <a:ext cx="302433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Highest-intensity beams: Very neutron-rich heavy nuclei accessible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High beam energy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Storage rings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868144" y="4949006"/>
            <a:ext cx="3024336" cy="1000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Novel instrumentation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/>
              <a:t>New experimental methods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04248" y="3284984"/>
            <a:ext cx="2339752" cy="400110"/>
          </a:xfrm>
          <a:prstGeom prst="rect">
            <a:avLst/>
          </a:prstGeom>
          <a:solidFill>
            <a:srgbClr val="0076AE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Completion: 2025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1840" y="695218"/>
            <a:ext cx="267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/>
              <a:t>Modularized Start </a:t>
            </a:r>
            <a:r>
              <a:rPr lang="en-US" altLang="ja-JP" b="1" i="1" dirty="0"/>
              <a:t>V</a:t>
            </a:r>
            <a:r>
              <a:rPr kumimoji="1" lang="en-US" altLang="ja-JP" b="1" i="1" dirty="0"/>
              <a:t>ersion</a:t>
            </a:r>
            <a:endParaRPr kumimoji="1" lang="ja-JP" altLang="en-US" b="1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9911" y="6394826"/>
            <a:ext cx="220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Slide by Tom </a:t>
            </a:r>
            <a:r>
              <a:rPr kumimoji="1" lang="en-US" altLang="ja-JP" dirty="0" err="1"/>
              <a:t>Aumann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01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4661"/>
            <a:ext cx="8892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u="sng" dirty="0">
                <a:solidFill>
                  <a:srgbClr val="0000FF"/>
                </a:solidFill>
              </a:rPr>
              <a:t>Existence of human beings depends </a:t>
            </a:r>
          </a:p>
          <a:p>
            <a:pPr algn="ctr" eaLnBrk="1" hangingPunct="1"/>
            <a:r>
              <a:rPr lang="en-US" altLang="ja-JP" sz="2800" b="1" u="sng" dirty="0">
                <a:solidFill>
                  <a:srgbClr val="0000FF"/>
                </a:solidFill>
              </a:rPr>
              <a:t>on a subtle balance of Nature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2915990" y="3917284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3060452" y="3903439"/>
            <a:ext cx="675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baseline="30000" dirty="0"/>
              <a:t>8</a:t>
            </a:r>
            <a:r>
              <a:rPr lang="en-US" altLang="ja-JP" sz="2400" dirty="0"/>
              <a:t>Be</a:t>
            </a:r>
          </a:p>
        </p:txBody>
      </p:sp>
      <p:graphicFrame>
        <p:nvGraphicFramePr>
          <p:cNvPr id="239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75254"/>
              </p:ext>
            </p:extLst>
          </p:nvPr>
        </p:nvGraphicFramePr>
        <p:xfrm>
          <a:off x="3938340" y="35934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数式" r:id="rId4" imgW="114151" imgH="215619" progId="Equation.3">
                  <p:embed/>
                </p:oleObj>
              </mc:Choice>
              <mc:Fallback>
                <p:oleObj name="数式" r:id="rId4" imgW="114151" imgH="215619" progId="Equation.3">
                  <p:embed/>
                  <p:pic>
                    <p:nvPicPr>
                      <p:cNvPr id="2396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340" y="35934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1763465" y="3988721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 flipV="1">
            <a:off x="2700090" y="3917284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701515" y="3988721"/>
            <a:ext cx="848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dirty="0"/>
              <a:t>α</a:t>
            </a:r>
            <a:r>
              <a:rPr lang="ja-JP" altLang="en-US" sz="2400"/>
              <a:t>＋</a:t>
            </a:r>
            <a:r>
              <a:rPr lang="en-US" altLang="ja-JP" sz="2400" dirty="0"/>
              <a:t>α</a:t>
            </a:r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 flipV="1">
            <a:off x="1476127" y="3125121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1367274" y="1909611"/>
            <a:ext cx="650690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/>
              <a:t>Detour for the synthesis of element </a:t>
            </a:r>
            <a:r>
              <a:rPr lang="en-US" altLang="ja-JP" sz="2000" b="1" u="sng" baseline="30000" dirty="0">
                <a:solidFill>
                  <a:srgbClr val="0000FF"/>
                </a:solidFill>
              </a:rPr>
              <a:t>12</a:t>
            </a:r>
            <a:r>
              <a:rPr lang="en-US" altLang="ja-JP" sz="2000" b="1" u="sng" dirty="0">
                <a:solidFill>
                  <a:srgbClr val="0000FF"/>
                </a:solidFill>
              </a:rPr>
              <a:t>C</a:t>
            </a:r>
            <a:endParaRPr lang="en-US" altLang="ja-JP" sz="2000" dirty="0">
              <a:sym typeface="Wingdings" charset="0"/>
            </a:endParaRPr>
          </a:p>
          <a:p>
            <a:pPr eaLnBrk="1" hangingPunct="1"/>
            <a:r>
              <a:rPr lang="en-US" altLang="ja-JP" i="1" u="sng" dirty="0">
                <a:sym typeface="Wingdings" charset="0"/>
              </a:rPr>
              <a:t>(C was not produced in the Big Bang due to the </a:t>
            </a:r>
            <a:r>
              <a:rPr lang="en-US" altLang="ja-JP" i="1" u="sng" dirty="0">
                <a:solidFill>
                  <a:srgbClr val="0000FF"/>
                </a:solidFill>
                <a:sym typeface="Wingdings" charset="0"/>
              </a:rPr>
              <a:t>A=5,8 gaps</a:t>
            </a:r>
            <a:r>
              <a:rPr lang="en-US" altLang="ja-JP" i="1" u="sng" dirty="0">
                <a:sym typeface="Wingdings" charset="0"/>
              </a:rPr>
              <a:t>)</a:t>
            </a:r>
            <a:endParaRPr lang="ja-JP" altLang="en-US" i="1" u="sng" dirty="0"/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1251013" y="278038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E</a:t>
            </a: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2621270" y="3576995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93keV</a:t>
            </a:r>
          </a:p>
        </p:txBody>
      </p:sp>
      <p:sp>
        <p:nvSpPr>
          <p:cNvPr id="239642" name="Text Box 26"/>
          <p:cNvSpPr txBox="1">
            <a:spLocks noChangeArrowheads="1"/>
          </p:cNvSpPr>
          <p:nvPr/>
        </p:nvSpPr>
        <p:spPr bwMode="auto">
          <a:xfrm>
            <a:off x="2890987" y="4196433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1x10</a:t>
            </a:r>
            <a:r>
              <a:rPr lang="en-US" altLang="ja-JP" baseline="30000" dirty="0"/>
              <a:t>-16</a:t>
            </a:r>
            <a:r>
              <a:rPr lang="en-US" altLang="ja-JP" dirty="0"/>
              <a:t>s</a:t>
            </a:r>
          </a:p>
          <a:p>
            <a:pPr eaLnBrk="1" hangingPunct="1"/>
            <a:r>
              <a:rPr lang="en-US" altLang="ja-JP" dirty="0"/>
              <a:t>Semi-stable</a:t>
            </a:r>
          </a:p>
        </p:txBody>
      </p:sp>
      <p:sp>
        <p:nvSpPr>
          <p:cNvPr id="239658" name="Text Box 42"/>
          <p:cNvSpPr txBox="1">
            <a:spLocks noChangeArrowheads="1"/>
          </p:cNvSpPr>
          <p:nvPr/>
        </p:nvSpPr>
        <p:spPr bwMode="auto">
          <a:xfrm>
            <a:off x="392093" y="1414311"/>
            <a:ext cx="2668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b="1" u="sng" dirty="0"/>
              <a:t>Triple </a:t>
            </a:r>
            <a:r>
              <a:rPr lang="en-US" altLang="ja-JP" sz="2400" b="1" u="sng" dirty="0">
                <a:latin typeface="Symbol" pitchFamily="2" charset="2"/>
              </a:rPr>
              <a:t>a</a:t>
            </a:r>
            <a:r>
              <a:rPr lang="en-US" altLang="ja-JP" sz="2400" b="1" u="sng" dirty="0"/>
              <a:t> Reaction</a:t>
            </a:r>
            <a:endParaRPr lang="ja-JP" altLang="en-US" sz="2400" b="1" u="sng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032190" y="3541133"/>
            <a:ext cx="966931" cy="376151"/>
            <a:chOff x="4406963" y="4692737"/>
            <a:chExt cx="966931" cy="376151"/>
          </a:xfrm>
        </p:grpSpPr>
        <p:sp>
          <p:nvSpPr>
            <p:cNvPr id="239646" name="Line 30"/>
            <p:cNvSpPr>
              <a:spLocks noChangeShapeType="1"/>
            </p:cNvSpPr>
            <p:nvPr/>
          </p:nvSpPr>
          <p:spPr bwMode="auto">
            <a:xfrm flipV="1">
              <a:off x="4810125" y="4997450"/>
              <a:ext cx="504825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56" name="Text Box 40"/>
            <p:cNvSpPr txBox="1">
              <a:spLocks noChangeArrowheads="1"/>
            </p:cNvSpPr>
            <p:nvPr/>
          </p:nvSpPr>
          <p:spPr bwMode="auto">
            <a:xfrm>
              <a:off x="4406963" y="4692737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285keV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855790" y="3415075"/>
            <a:ext cx="1590885" cy="1799196"/>
            <a:chOff x="5230563" y="4566679"/>
            <a:chExt cx="1590885" cy="1799196"/>
          </a:xfrm>
        </p:grpSpPr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5314950" y="4997450"/>
              <a:ext cx="11525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40" name="Text Box 24"/>
            <p:cNvSpPr txBox="1">
              <a:spLocks noChangeArrowheads="1"/>
            </p:cNvSpPr>
            <p:nvPr/>
          </p:nvSpPr>
          <p:spPr bwMode="auto">
            <a:xfrm>
              <a:off x="5634058" y="4984698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7.65MeV</a:t>
              </a:r>
            </a:p>
          </p:txBody>
        </p:sp>
        <p:sp>
          <p:nvSpPr>
            <p:cNvPr id="239648" name="Line 32"/>
            <p:cNvSpPr>
              <a:spLocks noChangeShapeType="1"/>
            </p:cNvSpPr>
            <p:nvPr/>
          </p:nvSpPr>
          <p:spPr bwMode="auto">
            <a:xfrm>
              <a:off x="5386388" y="5500688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49" name="Text Box 33"/>
            <p:cNvSpPr txBox="1">
              <a:spLocks noChangeArrowheads="1"/>
            </p:cNvSpPr>
            <p:nvPr/>
          </p:nvSpPr>
          <p:spPr bwMode="auto">
            <a:xfrm>
              <a:off x="6408439" y="4783864"/>
              <a:ext cx="40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0</a:t>
              </a:r>
              <a:r>
                <a:rPr lang="en-US" altLang="ja-JP" baseline="30000" dirty="0"/>
                <a:t>+</a:t>
              </a:r>
            </a:p>
          </p:txBody>
        </p:sp>
        <p:sp>
          <p:nvSpPr>
            <p:cNvPr id="239651" name="Line 35"/>
            <p:cNvSpPr>
              <a:spLocks noChangeShapeType="1"/>
            </p:cNvSpPr>
            <p:nvPr/>
          </p:nvSpPr>
          <p:spPr bwMode="auto">
            <a:xfrm>
              <a:off x="5602288" y="499745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52" name="Line 36"/>
            <p:cNvSpPr>
              <a:spLocks noChangeShapeType="1"/>
            </p:cNvSpPr>
            <p:nvPr/>
          </p:nvSpPr>
          <p:spPr bwMode="auto">
            <a:xfrm>
              <a:off x="5602288" y="5500688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5314950" y="5140325"/>
              <a:ext cx="2778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>
                  <a:latin typeface="Symbol" charset="0"/>
                </a:rPr>
                <a:t>g</a:t>
              </a:r>
            </a:p>
          </p:txBody>
        </p:sp>
        <p:sp>
          <p:nvSpPr>
            <p:cNvPr id="239655" name="Text Box 39"/>
            <p:cNvSpPr txBox="1">
              <a:spLocks noChangeArrowheads="1"/>
            </p:cNvSpPr>
            <p:nvPr/>
          </p:nvSpPr>
          <p:spPr bwMode="auto">
            <a:xfrm>
              <a:off x="5314950" y="5789613"/>
              <a:ext cx="2778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>
                  <a:latin typeface="Symbol" charset="0"/>
                </a:rPr>
                <a:t>g</a:t>
              </a:r>
            </a:p>
          </p:txBody>
        </p:sp>
        <p:sp>
          <p:nvSpPr>
            <p:cNvPr id="239657" name="Text Box 41"/>
            <p:cNvSpPr txBox="1">
              <a:spLocks noChangeArrowheads="1"/>
            </p:cNvSpPr>
            <p:nvPr/>
          </p:nvSpPr>
          <p:spPr bwMode="auto">
            <a:xfrm>
              <a:off x="5230563" y="4566679"/>
              <a:ext cx="1552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000" b="1" i="1" dirty="0">
                  <a:solidFill>
                    <a:srgbClr val="FF0000"/>
                  </a:solidFill>
                </a:rPr>
                <a:t>Hoyle state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6418223" y="5332690"/>
              <a:ext cx="403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2</a:t>
              </a:r>
              <a:r>
                <a:rPr lang="en-US" altLang="ja-JP" baseline="30000" dirty="0"/>
                <a:t>+</a:t>
              </a: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4139952" y="3917284"/>
            <a:ext cx="3358100" cy="1758652"/>
            <a:chOff x="3514725" y="5068888"/>
            <a:chExt cx="3358100" cy="1758652"/>
          </a:xfrm>
        </p:grpSpPr>
        <p:sp>
          <p:nvSpPr>
            <p:cNvPr id="239628" name="Line 12"/>
            <p:cNvSpPr>
              <a:spLocks noChangeShapeType="1"/>
            </p:cNvSpPr>
            <p:nvPr/>
          </p:nvSpPr>
          <p:spPr bwMode="auto">
            <a:xfrm>
              <a:off x="3514725" y="5068888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29" name="Text Box 13"/>
            <p:cNvSpPr txBox="1">
              <a:spLocks noChangeArrowheads="1"/>
            </p:cNvSpPr>
            <p:nvPr/>
          </p:nvSpPr>
          <p:spPr bwMode="auto">
            <a:xfrm>
              <a:off x="3669110" y="5068888"/>
              <a:ext cx="10326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400" baseline="30000" dirty="0"/>
                <a:t>8</a:t>
              </a:r>
              <a:r>
                <a:rPr lang="en-US" altLang="ja-JP" sz="2400" dirty="0"/>
                <a:t>Be+α</a:t>
              </a:r>
            </a:p>
          </p:txBody>
        </p:sp>
        <p:sp>
          <p:nvSpPr>
            <p:cNvPr id="239630" name="Line 14"/>
            <p:cNvSpPr>
              <a:spLocks noChangeShapeType="1"/>
            </p:cNvSpPr>
            <p:nvPr/>
          </p:nvSpPr>
          <p:spPr bwMode="auto">
            <a:xfrm>
              <a:off x="5386388" y="6365875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31" name="Text Box 15"/>
            <p:cNvSpPr txBox="1">
              <a:spLocks noChangeArrowheads="1"/>
            </p:cNvSpPr>
            <p:nvPr/>
          </p:nvSpPr>
          <p:spPr bwMode="auto">
            <a:xfrm>
              <a:off x="5675313" y="6365875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2400" baseline="30000" dirty="0"/>
                <a:t>12</a:t>
              </a:r>
              <a:r>
                <a:rPr lang="en-US" altLang="ja-JP" sz="2400" dirty="0"/>
                <a:t>C</a:t>
              </a:r>
            </a:p>
          </p:txBody>
        </p:sp>
        <p:sp>
          <p:nvSpPr>
            <p:cNvPr id="239650" name="Text Box 34"/>
            <p:cNvSpPr txBox="1">
              <a:spLocks noChangeArrowheads="1"/>
            </p:cNvSpPr>
            <p:nvPr/>
          </p:nvSpPr>
          <p:spPr bwMode="auto">
            <a:xfrm>
              <a:off x="6472775" y="6156325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0</a:t>
              </a:r>
              <a:r>
                <a:rPr lang="en-US" altLang="ja-JP" baseline="30000" dirty="0"/>
                <a:t>+</a:t>
              </a: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4810125" y="5075238"/>
              <a:ext cx="0" cy="12906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4140200" y="5563949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7.37 MeV</a:t>
              </a:r>
              <a:endParaRPr kumimoji="1" lang="ja-JP" altLang="en-US" dirty="0"/>
            </a:p>
          </p:txBody>
        </p:sp>
      </p:grpSp>
      <p:grpSp>
        <p:nvGrpSpPr>
          <p:cNvPr id="49" name="グループ化 37"/>
          <p:cNvGrpSpPr>
            <a:grpSpLocks/>
          </p:cNvGrpSpPr>
          <p:nvPr/>
        </p:nvGrpSpPr>
        <p:grpSpPr bwMode="auto">
          <a:xfrm>
            <a:off x="7440179" y="3460479"/>
            <a:ext cx="675120" cy="697709"/>
            <a:chOff x="6297405" y="4046153"/>
            <a:chExt cx="1121023" cy="1157913"/>
          </a:xfrm>
        </p:grpSpPr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6669749" y="4230257"/>
              <a:ext cx="361752" cy="36175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6455500" y="4717161"/>
              <a:ext cx="361752" cy="36175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7042125" y="4625109"/>
              <a:ext cx="361752" cy="36175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3" name="円/楕円 67"/>
            <p:cNvSpPr/>
            <p:nvPr/>
          </p:nvSpPr>
          <p:spPr bwMode="auto">
            <a:xfrm>
              <a:off x="6297697" y="4044985"/>
              <a:ext cx="1120306" cy="115922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3168402" y="4807942"/>
            <a:ext cx="674688" cy="349250"/>
            <a:chOff x="5172427" y="1659774"/>
            <a:chExt cx="674688" cy="349250"/>
          </a:xfrm>
        </p:grpSpPr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5238499" y="1742713"/>
              <a:ext cx="217860" cy="2179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5591786" y="1687246"/>
              <a:ext cx="217860" cy="2179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7" name="円/楕円 67"/>
            <p:cNvSpPr/>
            <p:nvPr/>
          </p:nvSpPr>
          <p:spPr bwMode="auto">
            <a:xfrm>
              <a:off x="5172427" y="1659774"/>
              <a:ext cx="674688" cy="34925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8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2" grpId="0"/>
      <p:bldP spid="239624" grpId="0" animBg="1"/>
      <p:bldP spid="239625" grpId="0" animBg="1"/>
      <p:bldP spid="239626" grpId="0"/>
      <p:bldP spid="239627" grpId="0" animBg="1"/>
      <p:bldP spid="239633" grpId="0"/>
      <p:bldP spid="239639" grpId="0"/>
      <p:bldP spid="239641" grpId="0"/>
      <p:bldP spid="239642" grpId="0"/>
      <p:bldP spid="2396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8996" y="1628803"/>
            <a:ext cx="9089511" cy="5351487"/>
            <a:chOff x="18993" y="980728"/>
            <a:chExt cx="9089511" cy="5351487"/>
          </a:xfrm>
        </p:grpSpPr>
        <p:pic>
          <p:nvPicPr>
            <p:cNvPr id="424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3" y="980728"/>
              <a:ext cx="9089511" cy="535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8993" y="980728"/>
              <a:ext cx="4480999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A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cxnSp>
        <p:nvCxnSpPr>
          <p:cNvPr id="12" name="直線コネクタ 11"/>
          <p:cNvCxnSpPr/>
          <p:nvPr/>
        </p:nvCxnSpPr>
        <p:spPr>
          <a:xfrm>
            <a:off x="0" y="763964"/>
            <a:ext cx="901750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1952" y="48237"/>
            <a:ext cx="8103452" cy="646307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游ゴシック" panose="020B0400000000000000" pitchFamily="50" charset="-128"/>
                <a:cs typeface="+mn-cs"/>
              </a:rPr>
              <a:t>RIBF: Facility upgrade in the near future</a:t>
            </a:r>
            <a:endParaRPr kumimoji="0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96924" y="5845358"/>
            <a:ext cx="297126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“Exotic Nuclei”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88532" y="1109214"/>
            <a:ext cx="128622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“SHE”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C75A6-9C53-45F2-A210-4F71B52EA3E8}"/>
              </a:ext>
            </a:extLst>
          </p:cNvPr>
          <p:cNvSpPr txBox="1"/>
          <p:nvPr/>
        </p:nvSpPr>
        <p:spPr>
          <a:xfrm>
            <a:off x="5814965" y="918609"/>
            <a:ext cx="3175869" cy="230832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RILAC upgrade (2019-)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 28GHz ECR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Super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-conducting RF cavities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More intense beam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SHE(119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th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and 120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th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Ca-Zn beams at SRC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68028C-8C6D-41BE-BE45-6704535D5A10}"/>
              </a:ext>
            </a:extLst>
          </p:cNvPr>
          <p:cNvSpPr txBox="1"/>
          <p:nvPr/>
        </p:nvSpPr>
        <p:spPr>
          <a:xfrm>
            <a:off x="96843" y="908403"/>
            <a:ext cx="3038011" cy="2677656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New RF cavities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of RRC (2018)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  new cavities give higher voltages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 at a l</a:t>
            </a:r>
            <a:r>
              <a:rPr kumimoji="1" lang="en-US" altLang="ja-JP" sz="16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ow frequency of 18MHz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More intense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U beams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at SRC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70 </a:t>
            </a: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sym typeface="Wingdings" pitchFamily="2" charset="2"/>
              </a:rPr>
              <a:t></a:t>
            </a: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 200 </a:t>
            </a:r>
            <a:r>
              <a:rPr kumimoji="1" lang="en-US" altLang="ja-JP" sz="2400" dirty="0" err="1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pnA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6D2195C-64A0-40A5-81E9-ADB98A458A3E}"/>
              </a:ext>
            </a:extLst>
          </p:cNvPr>
          <p:cNvCxnSpPr>
            <a:cxnSpLocks/>
          </p:cNvCxnSpPr>
          <p:nvPr/>
        </p:nvCxnSpPr>
        <p:spPr>
          <a:xfrm>
            <a:off x="2517645" y="3567962"/>
            <a:ext cx="617209" cy="73658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E373BF-FECF-461D-BEEF-B346BBC52379}"/>
              </a:ext>
            </a:extLst>
          </p:cNvPr>
          <p:cNvSpPr/>
          <p:nvPr/>
        </p:nvSpPr>
        <p:spPr>
          <a:xfrm rot="19026624">
            <a:off x="3141311" y="2389084"/>
            <a:ext cx="2696688" cy="762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34949E-6A0A-43BE-9FA4-7EF99F4F68D0}"/>
              </a:ext>
            </a:extLst>
          </p:cNvPr>
          <p:cNvSpPr txBox="1"/>
          <p:nvPr/>
        </p:nvSpPr>
        <p:spPr>
          <a:xfrm>
            <a:off x="175813" y="5609434"/>
            <a:ext cx="4747646" cy="1200329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Installation of Charge-Stripper Rings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t>(202X-)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U beams at SRC  200pnA </a:t>
            </a:r>
            <a:r>
              <a:rPr lang="en-US" altLang="ja-JP" sz="2400" dirty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  <a:sym typeface="Wingdings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 2p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50" charset="-128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A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AADB39D-F960-457E-9019-D2E9A1F18D25}"/>
              </a:ext>
            </a:extLst>
          </p:cNvPr>
          <p:cNvSpPr/>
          <p:nvPr/>
        </p:nvSpPr>
        <p:spPr>
          <a:xfrm>
            <a:off x="3014662" y="4306459"/>
            <a:ext cx="849972" cy="7753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DD578AA-4BB3-4BCD-B98A-32EA9863A3BD}"/>
              </a:ext>
            </a:extLst>
          </p:cNvPr>
          <p:cNvCxnSpPr>
            <a:cxnSpLocks/>
          </p:cNvCxnSpPr>
          <p:nvPr/>
        </p:nvCxnSpPr>
        <p:spPr>
          <a:xfrm flipH="1">
            <a:off x="5434642" y="1121108"/>
            <a:ext cx="380323" cy="63443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26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正方形/長方形 1"/>
          <p:cNvSpPr>
            <a:spLocks noChangeArrowheads="1"/>
          </p:cNvSpPr>
          <p:nvPr/>
        </p:nvSpPr>
        <p:spPr bwMode="auto">
          <a:xfrm>
            <a:off x="364618" y="-41686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u="sng" dirty="0"/>
              <a:t>Summary and Outlook</a:t>
            </a:r>
            <a:endParaRPr lang="ja-JP" altLang="en-US" u="sng"/>
          </a:p>
        </p:txBody>
      </p:sp>
      <p:sp>
        <p:nvSpPr>
          <p:cNvPr id="32771" name="テキスト ボックス 1"/>
          <p:cNvSpPr txBox="1">
            <a:spLocks noChangeArrowheads="1"/>
          </p:cNvSpPr>
          <p:nvPr/>
        </p:nvSpPr>
        <p:spPr bwMode="auto">
          <a:xfrm>
            <a:off x="149779" y="1697434"/>
            <a:ext cx="450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b="1" u="sng" dirty="0" err="1">
                <a:solidFill>
                  <a:srgbClr val="0000FF"/>
                </a:solidFill>
              </a:rPr>
              <a:t>Dineutron</a:t>
            </a:r>
            <a:r>
              <a:rPr lang="en-US" altLang="ja-JP" sz="2000" b="1" u="sng" dirty="0">
                <a:solidFill>
                  <a:srgbClr val="0000FF"/>
                </a:solidFill>
              </a:rPr>
              <a:t>/Multi-neutron clusters</a:t>
            </a:r>
            <a:endParaRPr lang="en-US" altLang="ja-JP" sz="2000" dirty="0"/>
          </a:p>
        </p:txBody>
      </p:sp>
      <p:sp>
        <p:nvSpPr>
          <p:cNvPr id="88070" name="テキスト ボックス 8"/>
          <p:cNvSpPr txBox="1">
            <a:spLocks noChangeArrowheads="1"/>
          </p:cNvSpPr>
          <p:nvPr/>
        </p:nvSpPr>
        <p:spPr bwMode="auto">
          <a:xfrm>
            <a:off x="589992" y="3161565"/>
            <a:ext cx="875996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800" b="1" dirty="0"/>
              <a:t>                                                       </a:t>
            </a:r>
            <a:r>
              <a:rPr lang="en-US" altLang="ja-JP" sz="1800" b="1" i="1" u="sng" dirty="0">
                <a:sym typeface="Wingdings" panose="05000000000000000000" pitchFamily="2" charset="2"/>
              </a:rPr>
              <a:t>Y. Kondo, TN et al., </a:t>
            </a:r>
            <a:r>
              <a:rPr lang="en-US" altLang="ja-JP" sz="1800" b="1" i="1" u="sng" dirty="0"/>
              <a:t>PRL 116, 102503 (2016).</a:t>
            </a:r>
            <a:r>
              <a:rPr lang="en-US" altLang="ja-JP" sz="1800" b="1" i="1" u="sng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en-US" altLang="ja-JP" sz="1800" b="1" i="1" u="sng" dirty="0"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en-US" altLang="ja-JP" sz="1800" b="1" dirty="0">
                <a:sym typeface="Wingdings" panose="05000000000000000000" pitchFamily="2" charset="2"/>
              </a:rPr>
              <a:t></a:t>
            </a:r>
            <a:r>
              <a:rPr lang="en-US" altLang="ja-JP" sz="1800" b="1" baseline="30000" dirty="0"/>
              <a:t>26</a:t>
            </a:r>
            <a:r>
              <a:rPr lang="en-US" altLang="ja-JP" sz="1800" b="1" dirty="0"/>
              <a:t>O(0</a:t>
            </a:r>
            <a:r>
              <a:rPr lang="en-US" altLang="ja-JP" sz="1800" b="1" baseline="30000" dirty="0"/>
              <a:t>+</a:t>
            </a:r>
            <a:r>
              <a:rPr lang="en-US" altLang="ja-JP" sz="1800" b="1" baseline="-25000" dirty="0"/>
              <a:t>gs</a:t>
            </a:r>
            <a:r>
              <a:rPr lang="en-US" altLang="ja-JP" sz="1800" b="1" dirty="0"/>
              <a:t>): Very weakly unbound 2n states </a:t>
            </a:r>
            <a:r>
              <a:rPr lang="en-US" altLang="ja-JP" sz="1800" b="1" dirty="0">
                <a:sym typeface="Wingdings" panose="05000000000000000000" pitchFamily="2" charset="2"/>
              </a:rPr>
              <a:t> </a:t>
            </a:r>
            <a:r>
              <a:rPr lang="en-US" altLang="ja-JP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Correlation? Continuum?</a:t>
            </a:r>
          </a:p>
          <a:p>
            <a:pPr>
              <a:defRPr/>
            </a:pPr>
            <a:r>
              <a:rPr lang="en-US" altLang="ja-JP" sz="1800" b="1" baseline="30000" dirty="0">
                <a:sym typeface="Wingdings" panose="05000000000000000000" pitchFamily="2" charset="2"/>
              </a:rPr>
              <a:t>     26</a:t>
            </a:r>
            <a:r>
              <a:rPr lang="en-US" altLang="ja-JP" sz="1800" b="1" dirty="0">
                <a:sym typeface="Wingdings" panose="05000000000000000000" pitchFamily="2" charset="2"/>
              </a:rPr>
              <a:t>O(2</a:t>
            </a:r>
            <a:r>
              <a:rPr lang="en-US" altLang="ja-JP" sz="1800" b="1" baseline="30000" dirty="0">
                <a:sym typeface="Wingdings" panose="05000000000000000000" pitchFamily="2" charset="2"/>
              </a:rPr>
              <a:t>+</a:t>
            </a:r>
            <a:r>
              <a:rPr lang="en-US" altLang="ja-JP" sz="1800" b="1" dirty="0">
                <a:sym typeface="Wingdings" panose="05000000000000000000" pitchFamily="2" charset="2"/>
              </a:rPr>
              <a:t>):  Found for the first time at </a:t>
            </a:r>
            <a:r>
              <a:rPr lang="en-US" altLang="ja-JP" sz="1800" b="1" dirty="0" err="1">
                <a:sym typeface="Wingdings" panose="05000000000000000000" pitchFamily="2" charset="2"/>
              </a:rPr>
              <a:t>E</a:t>
            </a:r>
            <a:r>
              <a:rPr lang="en-US" altLang="ja-JP" sz="1800" b="1" baseline="-25000" dirty="0" err="1">
                <a:sym typeface="Wingdings" panose="05000000000000000000" pitchFamily="2" charset="2"/>
              </a:rPr>
              <a:t>rel</a:t>
            </a:r>
            <a:r>
              <a:rPr lang="en-US" altLang="ja-JP" sz="1800" b="1" dirty="0">
                <a:sym typeface="Wingdings" panose="05000000000000000000" pitchFamily="2" charset="2"/>
              </a:rPr>
              <a:t>=1.28(11) MeV  </a:t>
            </a:r>
            <a:r>
              <a:rPr lang="en-US" altLang="ja-JP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Shell Evolution?</a:t>
            </a:r>
            <a:endParaRPr lang="en-US" altLang="ja-JP" sz="1800" b="1" u="sng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  <a:defRPr/>
            </a:pPr>
            <a:r>
              <a:rPr lang="en-US" altLang="ja-JP" sz="2000" b="1" u="sng" baseline="30000" dirty="0">
                <a:solidFill>
                  <a:srgbClr val="FF3300"/>
                </a:solidFill>
                <a:sym typeface="Wingdings" pitchFamily="2" charset="2"/>
              </a:rPr>
              <a:t>27,28</a:t>
            </a:r>
            <a:r>
              <a:rPr lang="en-US" altLang="ja-JP" sz="2000" b="1" u="sng" dirty="0">
                <a:solidFill>
                  <a:srgbClr val="FF3300"/>
                </a:solidFill>
                <a:sym typeface="Wingdings" pitchFamily="2" charset="2"/>
              </a:rPr>
              <a:t>O</a:t>
            </a:r>
            <a:r>
              <a:rPr lang="en-US" altLang="ja-JP" sz="1800" b="1" u="sng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800" b="1" u="sng" dirty="0">
                <a:solidFill>
                  <a:srgbClr val="FF0000"/>
                </a:solidFill>
                <a:sym typeface="Wingdings" pitchFamily="2" charset="2"/>
              </a:rPr>
              <a:t>: Experiment Successfully Done: Preliminary Results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28562" y="4636602"/>
            <a:ext cx="8472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u="sng" dirty="0">
                <a:sym typeface="Wingdings" pitchFamily="2" charset="2"/>
              </a:rPr>
              <a:t>Near Future:   Variety of spectroscopies along n-drip line</a:t>
            </a:r>
          </a:p>
        </p:txBody>
      </p:sp>
      <p:sp>
        <p:nvSpPr>
          <p:cNvPr id="32779" name="テキスト ボックス 1"/>
          <p:cNvSpPr txBox="1">
            <a:spLocks noChangeArrowheads="1"/>
          </p:cNvSpPr>
          <p:nvPr/>
        </p:nvSpPr>
        <p:spPr bwMode="auto">
          <a:xfrm>
            <a:off x="165458" y="2761455"/>
            <a:ext cx="9047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b="1" u="sng" dirty="0" err="1">
                <a:solidFill>
                  <a:srgbClr val="0000FF"/>
                </a:solidFill>
              </a:rPr>
              <a:t>Spectroscoy</a:t>
            </a:r>
            <a:r>
              <a:rPr lang="en-US" altLang="ja-JP" sz="2000" b="1" u="sng" dirty="0">
                <a:solidFill>
                  <a:srgbClr val="0000FF"/>
                </a:solidFill>
              </a:rPr>
              <a:t> of Super-heavy Oxygen </a:t>
            </a:r>
            <a:r>
              <a:rPr lang="en-US" altLang="ja-JP" sz="2000" b="1" u="sng" dirty="0">
                <a:solidFill>
                  <a:srgbClr val="0000FF"/>
                </a:solidFill>
                <a:sym typeface="Wingdings" panose="05000000000000000000" pitchFamily="2" charset="2"/>
              </a:rPr>
              <a:t>Barely Unbound 2n emitter </a:t>
            </a:r>
            <a:r>
              <a:rPr lang="en-US" altLang="ja-JP" sz="2000" b="1" u="sng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26</a:t>
            </a:r>
            <a:r>
              <a:rPr lang="en-US" altLang="ja-JP" sz="2000" b="1" u="sng" dirty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endParaRPr lang="en-US" altLang="ja-JP" sz="2000" b="1" u="sng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39539" y="592146"/>
            <a:ext cx="510447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>
              <a:buFont typeface="Wingdings" charset="2"/>
              <a:buChar char="ü"/>
            </a:pPr>
            <a:r>
              <a:rPr lang="en-US" altLang="ja-JP" sz="2000" b="1" u="sng" dirty="0">
                <a:solidFill>
                  <a:srgbClr val="0000FF"/>
                </a:solidFill>
              </a:rPr>
              <a:t>Key Questions </a:t>
            </a:r>
          </a:p>
          <a:p>
            <a:pPr lvl="1"/>
            <a:r>
              <a:rPr lang="en-US" altLang="ja-JP" sz="2000" dirty="0"/>
              <a:t>Clustering and Hierarchical structure</a:t>
            </a:r>
          </a:p>
          <a:p>
            <a:pPr lvl="1"/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Semi-Hierarchy near Threshold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37047" y="5051001"/>
            <a:ext cx="502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</a:rPr>
              <a:t>4n, 6n… states? </a:t>
            </a:r>
            <a:r>
              <a:rPr kumimoji="1"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  n</a:t>
            </a:r>
            <a:r>
              <a:rPr kumimoji="1" lang="en-US" altLang="ja-JP" sz="2400" b="1" baseline="-25000" dirty="0">
                <a:solidFill>
                  <a:srgbClr val="0000FF"/>
                </a:solidFill>
              </a:rPr>
              <a:t>2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 cluster?    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5728" y="5507031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Clustering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3069" y="5465400"/>
            <a:ext cx="253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Threshold/Dripline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03282" y="5981120"/>
            <a:ext cx="346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Semi-Hierarchy/Hierarchy </a:t>
            </a:r>
            <a:endParaRPr kumimoji="1"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>
            <a:off x="1134982" y="5475776"/>
            <a:ext cx="2494740" cy="589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260431" y="5459568"/>
            <a:ext cx="3211427" cy="6512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1979712" y="5802712"/>
            <a:ext cx="3588686" cy="6692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80112" y="6169473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FF"/>
                </a:solidFill>
              </a:rPr>
              <a:t>Universality?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165458" y="2102998"/>
            <a:ext cx="84176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b="1" u="sng" dirty="0">
                <a:solidFill>
                  <a:srgbClr val="0000FF"/>
                </a:solidFill>
              </a:rPr>
              <a:t>Spectroscopy of Super-heavy Boron </a:t>
            </a:r>
            <a:r>
              <a:rPr lang="en-US" altLang="ja-JP" sz="2000" b="1" u="sng" dirty="0">
                <a:solidFill>
                  <a:srgbClr val="0000FF"/>
                </a:solidFill>
                <a:sym typeface="Wingdings" panose="05000000000000000000" pitchFamily="2" charset="2"/>
              </a:rPr>
              <a:t>First Observation of </a:t>
            </a:r>
            <a:r>
              <a:rPr lang="en-US" altLang="ja-JP" sz="2000" b="1" u="sng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20,21</a:t>
            </a:r>
            <a:r>
              <a:rPr lang="en-US" altLang="ja-JP" sz="2000" b="1" u="sng" dirty="0">
                <a:solidFill>
                  <a:srgbClr val="0000FF"/>
                </a:solidFill>
                <a:sym typeface="Wingdings" panose="05000000000000000000" pitchFamily="2" charset="2"/>
              </a:rPr>
              <a:t>B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ja-JP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74158" y="2409908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S.Leblond</a:t>
            </a:r>
            <a:r>
              <a:rPr lang="en-US" altLang="ja-JP" b="1" i="1" u="sng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kumimoji="1" lang="en-US" altLang="ja-JP" b="1" i="1" u="sng" dirty="0">
                <a:latin typeface="Arial" panose="020B0604020202020204" pitchFamily="34" charset="0"/>
                <a:cs typeface="Arial" panose="020B0604020202020204" pitchFamily="34" charset="0"/>
              </a:rPr>
              <a:t>. Marques et al., PRL121,262502 (2018).</a:t>
            </a:r>
            <a:endParaRPr kumimoji="1" lang="ja-JP" altLang="en-US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36512" y="6516052"/>
            <a:ext cx="938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Review on RIB Physics: </a:t>
            </a:r>
            <a:r>
              <a:rPr kumimoji="1" lang="en-US" altLang="ja-JP" dirty="0" err="1"/>
              <a:t>T.Nakamura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H.Sakurai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H.Watanabe</a:t>
            </a:r>
            <a:r>
              <a:rPr kumimoji="1" lang="en-US" altLang="ja-JP" dirty="0"/>
              <a:t>, Prog. Part. </a:t>
            </a:r>
            <a:r>
              <a:rPr kumimoji="1" lang="en-US" altLang="ja-JP" dirty="0" err="1"/>
              <a:t>Nucl</a:t>
            </a:r>
            <a:r>
              <a:rPr kumimoji="1" lang="en-US" altLang="ja-JP" dirty="0"/>
              <a:t>. Phys. </a:t>
            </a:r>
            <a:r>
              <a:rPr kumimoji="1" lang="en-US" altLang="ja-JP" b="1" dirty="0"/>
              <a:t>97</a:t>
            </a:r>
            <a:r>
              <a:rPr kumimoji="1" lang="en-US" altLang="ja-JP" dirty="0"/>
              <a:t>, 53 (2017).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71858" y="4975904"/>
            <a:ext cx="2672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More Experiments at </a:t>
            </a:r>
            <a:r>
              <a:rPr lang="en-US" altLang="ja-JP" b="1" u="sng" dirty="0">
                <a:solidFill>
                  <a:srgbClr val="0000FF"/>
                </a:solidFill>
              </a:rPr>
              <a:t>RIBF</a:t>
            </a:r>
          </a:p>
          <a:p>
            <a:r>
              <a:rPr kumimoji="1" lang="en-US" altLang="ja-JP" b="1" u="sng" dirty="0">
                <a:solidFill>
                  <a:srgbClr val="0000FF"/>
                </a:solidFill>
              </a:rPr>
              <a:t>FRIB</a:t>
            </a:r>
            <a:r>
              <a:rPr kumimoji="1" lang="en-US" altLang="ja-JP" b="1" dirty="0">
                <a:solidFill>
                  <a:srgbClr val="0000FF"/>
                </a:solidFill>
              </a:rPr>
              <a:t> in operation in 2022</a:t>
            </a:r>
          </a:p>
          <a:p>
            <a:r>
              <a:rPr lang="en-US" altLang="ja-JP" b="1" u="sng" dirty="0">
                <a:solidFill>
                  <a:srgbClr val="0000FF"/>
                </a:solidFill>
              </a:rPr>
              <a:t>FAIR</a:t>
            </a:r>
            <a:r>
              <a:rPr lang="en-US" altLang="ja-JP" b="1" dirty="0">
                <a:solidFill>
                  <a:srgbClr val="0000FF"/>
                </a:solidFill>
              </a:rPr>
              <a:t> in operation in 2025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7" grpId="0"/>
      <p:bldP spid="17" grpId="0"/>
      <p:bldP spid="8" grpId="0" animBg="1"/>
      <p:bldP spid="19" grpId="0" animBg="1"/>
      <p:bldP spid="20" grpId="0" animBg="1"/>
      <p:bldP spid="1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Tokyo Institute of Technology</a:t>
            </a:r>
            <a:r>
              <a:rPr lang="en-US" altLang="ja-JP" sz="1800"/>
              <a:t>: </a:t>
            </a:r>
            <a:r>
              <a:rPr lang="en-US" altLang="ja-JP" sz="1800" b="1" i="1" u="sng">
                <a:solidFill>
                  <a:srgbClr val="0000FF"/>
                </a:solidFill>
              </a:rPr>
              <a:t>Y.Kondo</a:t>
            </a:r>
            <a:r>
              <a:rPr lang="en-US" altLang="ja-JP" sz="1800" i="1" u="sng">
                <a:solidFill>
                  <a:srgbClr val="0000FF"/>
                </a:solidFill>
              </a:rPr>
              <a:t>, </a:t>
            </a:r>
            <a:r>
              <a:rPr lang="en-US" altLang="ja-JP" sz="1800" b="1" i="1" u="sng">
                <a:solidFill>
                  <a:srgbClr val="0000FF"/>
                </a:solidFill>
              </a:rPr>
              <a:t>T.Nakamura</a:t>
            </a:r>
            <a:r>
              <a:rPr lang="en-US" altLang="ja-JP" sz="1800"/>
              <a:t>, N.Kobayashi, </a:t>
            </a:r>
            <a:r>
              <a:rPr lang="en-US" altLang="ja-JP" sz="1800" b="1" u="sng">
                <a:solidFill>
                  <a:srgbClr val="0000FF"/>
                </a:solidFill>
              </a:rPr>
              <a:t>R.Tanaka, R.Minakata, S.Ogoshi</a:t>
            </a:r>
            <a:r>
              <a:rPr lang="en-US" altLang="ja-JP" sz="1800"/>
              <a:t>, S.Nishi, D.Kanno, T.Nakashima, </a:t>
            </a:r>
            <a:r>
              <a:rPr lang="en-US" altLang="ja-JP" sz="1800" b="1" u="sng">
                <a:solidFill>
                  <a:srgbClr val="0000FF"/>
                </a:solidFill>
              </a:rPr>
              <a:t>J. Tsubota, A. Saito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LPC CAEN</a:t>
            </a:r>
            <a:r>
              <a:rPr lang="en-US" altLang="ja-JP" sz="1800"/>
              <a:t>: </a:t>
            </a:r>
            <a:r>
              <a:rPr lang="en-US" altLang="ja-JP" sz="1800" b="1" i="1" u="sng">
                <a:solidFill>
                  <a:srgbClr val="0000FF"/>
                </a:solidFill>
              </a:rPr>
              <a:t>N.A.Orr</a:t>
            </a:r>
            <a:r>
              <a:rPr lang="en-US" altLang="ja-JP" sz="1800" i="1" u="sng">
                <a:solidFill>
                  <a:srgbClr val="0000FF"/>
                </a:solidFill>
              </a:rPr>
              <a:t>, </a:t>
            </a:r>
            <a:r>
              <a:rPr lang="en-US" altLang="ja-JP" sz="1800" b="1" i="1" u="sng">
                <a:solidFill>
                  <a:srgbClr val="0000FF"/>
                </a:solidFill>
              </a:rPr>
              <a:t>J.Gibelin</a:t>
            </a:r>
            <a:r>
              <a:rPr lang="en-US" altLang="ja-JP" sz="1800"/>
              <a:t>, F.Delaunay, </a:t>
            </a:r>
            <a:r>
              <a:rPr lang="en-US" altLang="ja-JP" sz="1800" b="1" u="sng">
                <a:solidFill>
                  <a:srgbClr val="0000FF"/>
                </a:solidFill>
              </a:rPr>
              <a:t>F.M.Marques,</a:t>
            </a:r>
            <a:r>
              <a:rPr lang="en-US" altLang="ja-JP" sz="1800"/>
              <a:t> N.L.Achouri, </a:t>
            </a:r>
            <a:r>
              <a:rPr lang="en-US" altLang="ja-JP" sz="1800" b="1" u="sng">
                <a:solidFill>
                  <a:srgbClr val="0000FF"/>
                </a:solidFill>
              </a:rPr>
              <a:t>S.Leblond, Q. Deshayes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Tohoku University </a:t>
            </a:r>
            <a:r>
              <a:rPr lang="en-US" altLang="ja-JP" sz="1800"/>
              <a:t>: T.Koabayshi, K.Takahashi, K.Muto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RIKEN:</a:t>
            </a:r>
            <a:r>
              <a:rPr lang="en-US" altLang="ja-JP" sz="1800"/>
              <a:t> K.Yoneda, T.Motobayashi ,H.Otsu, T.Isobe, H.Baba,H.Sato, Y.Shimizu, J.Lee, P.Doornenbal, S.Takeuchi, N.Inabe, N.Fukuda, D.Kameda, H.Suzuki, H.Takeda, T.Kubo 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Seoul National University: </a:t>
            </a:r>
            <a:r>
              <a:rPr lang="en-US" altLang="ja-JP" sz="1800"/>
              <a:t>Y.Satou, </a:t>
            </a:r>
            <a:r>
              <a:rPr lang="en-US" altLang="ja-JP" sz="1800" b="1" u="sng">
                <a:solidFill>
                  <a:srgbClr val="0000FF"/>
                </a:solidFill>
              </a:rPr>
              <a:t>S.Kim, J.W.Hwang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Kyoto University </a:t>
            </a:r>
            <a:r>
              <a:rPr lang="en-US" altLang="ja-JP" sz="1800"/>
              <a:t>: T.Murakami, N.Nakatsuka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GSI :</a:t>
            </a:r>
            <a:r>
              <a:rPr lang="en-US" altLang="ja-JP" sz="1800"/>
              <a:t> </a:t>
            </a:r>
            <a:r>
              <a:rPr lang="en-US" altLang="ja-JP" sz="1800" b="1" u="sng">
                <a:solidFill>
                  <a:srgbClr val="0000FF"/>
                </a:solidFill>
              </a:rPr>
              <a:t>Y.Togano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Univ. of York: </a:t>
            </a:r>
            <a:r>
              <a:rPr lang="en-US" altLang="ja-JP" sz="1800"/>
              <a:t>A.G.Tuff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GANIL:</a:t>
            </a:r>
            <a:r>
              <a:rPr lang="en-US" altLang="ja-JP" sz="1800"/>
              <a:t> A.Navin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Technische Universit¨at Darmstadt: </a:t>
            </a:r>
            <a:r>
              <a:rPr lang="en-US" altLang="ja-JP" sz="1800"/>
              <a:t>T.Aumann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Rikkyo Univeristy: </a:t>
            </a:r>
            <a:r>
              <a:rPr lang="en-US" altLang="ja-JP" sz="1800"/>
              <a:t>D.Murai</a:t>
            </a:r>
          </a:p>
          <a:p>
            <a:pPr marL="0" indent="0"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Universit´e Paris-Sud, IN2P3-CNRS</a:t>
            </a:r>
            <a:r>
              <a:rPr lang="en-US" altLang="ja-JP" sz="1800"/>
              <a:t>: M.Vandebrouck</a:t>
            </a:r>
          </a:p>
          <a:p>
            <a:pPr marL="0" indent="0">
              <a:buFontTx/>
              <a:buNone/>
            </a:pPr>
            <a:endParaRPr lang="ja-JP" altLang="en-US" sz="1800"/>
          </a:p>
        </p:txBody>
      </p:sp>
      <p:sp>
        <p:nvSpPr>
          <p:cNvPr id="33795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Day-one Collaboration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344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タイトル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SAMURAI21 collaboration—</a:t>
            </a:r>
            <a:r>
              <a:rPr lang="en-US" altLang="ja-JP" baseline="30000" dirty="0"/>
              <a:t>27,28</a:t>
            </a:r>
            <a:r>
              <a:rPr lang="en-US" altLang="ja-JP" dirty="0"/>
              <a:t>O</a:t>
            </a:r>
            <a:endParaRPr lang="ja-JP" altLang="en-US" dirty="0"/>
          </a:p>
        </p:txBody>
      </p:sp>
      <p:pic>
        <p:nvPicPr>
          <p:cNvPr id="72706" name="Picture 2" descr="P1013032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4041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_DSC0980_Re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52879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コンテンツ プレースホルダー 1"/>
          <p:cNvSpPr txBox="1">
            <a:spLocks/>
          </p:cNvSpPr>
          <p:nvPr/>
        </p:nvSpPr>
        <p:spPr bwMode="auto">
          <a:xfrm>
            <a:off x="1187450" y="1349375"/>
            <a:ext cx="41862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ja-JP" altLang="en-US" sz="3200"/>
          </a:p>
        </p:txBody>
      </p:sp>
      <p:sp>
        <p:nvSpPr>
          <p:cNvPr id="72709" name="コンテンツ プレースホルダー 1"/>
          <p:cNvSpPr txBox="1">
            <a:spLocks/>
          </p:cNvSpPr>
          <p:nvPr/>
        </p:nvSpPr>
        <p:spPr bwMode="auto">
          <a:xfrm>
            <a:off x="5287963" y="1052513"/>
            <a:ext cx="38560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1800" b="1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Y.Kondo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T.Nakamura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N.L.Achouri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H.Al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Falou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L.Atar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T.Aumann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H.Baba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K.Boretzky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C.Caesar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D.Calvet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H.Chae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N.Chiga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A.Corsi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H.L.Crawford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F.Delaunay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A.Delbart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Q.Deshayes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Zs.Dombrádi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C.Douma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Z.Elekes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P.Fallon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I.Gašparić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J.-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M.Gheller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J.Gibelin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A.Gillibert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M.N.Harakeh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A.Hirayama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C.R.Hoffman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M.Holl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A.Horvat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Á.Horváth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J.W.Hwang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T.Isobe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J.Kahlbow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N.Kalantar-Nayestanaki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S.Kawase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S.Kim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K.Kisamori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T.Kobayashi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D.Körper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S.Koyama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I.Kuti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V.Lapoux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S.Lindberg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F.M.Marqués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S.Masuoka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J.Mayer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K.Miki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T.Murakami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M.A.Najafi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K.Nakano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N.Nakatsuka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T.Nilsson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A.Obertelli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F.de Oliveira Santos,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N.A.Orr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H.Otsu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T.Ozaki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V.Panin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S.Paschalis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A.Revel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D.Rossi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A.T.Saito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T.Saito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M.Sasano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H.Sato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Y.Satou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H.Scheit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F.Schindler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P.Schrock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M.Shikata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Y.Shimizu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H.Simon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D.Sohler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O.Sorlin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L.Stuhl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S.Takeuchi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M.Tanaka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M.Thoennessen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H.Törnqvist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Y.Togano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T.Tomai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J.Tscheuschner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J.Tsubota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T.Uesaka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H.Wang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Z.Yang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11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K.Yoneda</a:t>
            </a:r>
            <a:endParaRPr lang="en-US" altLang="ja-JP" sz="11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altLang="ja-JP" sz="11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Tokyo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Tech, Argonne, ATOMKI, CEA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Saclay, Chalmers, CNS, Cologne, Eotvos, GANIL, GSI, IBS, KVI-CART, Kyoto Univ., Kyushu Univ., LBNL, Lebanese-French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University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Technology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and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Applied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Science, LPC-CAEN, MSU, Osaka Univ., RIKEN, Ruđer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Bošković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Institute, SNU, Tohoku Univ., TU</a:t>
            </a:r>
            <a:r>
              <a:rPr lang="en-US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vi-VN" altLang="ja-JP" sz="11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Darmstadt, Univ. of Tokyo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ja-JP" altLang="en-US" sz="11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73688" y="5949950"/>
            <a:ext cx="3313112" cy="6667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ja-JP" sz="2000"/>
              <a:t>88 Participants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ja-JP" sz="2000"/>
              <a:t>25 Institutes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66960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414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5" y="-4261"/>
            <a:ext cx="6660689" cy="660161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800671" y="290746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RIBF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03039" y="262858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NSCL/</a:t>
            </a:r>
            <a:r>
              <a:rPr kumimoji="1"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FRIB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05075" y="364502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TRIUMF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463" y="30631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GANIL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42869" y="121644"/>
            <a:ext cx="10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GSI/</a:t>
            </a:r>
            <a:r>
              <a:rPr kumimoji="1"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09898" y="360311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ISOLDE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02744" y="2416097"/>
            <a:ext cx="75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RAON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02744" y="197432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HIAF</a:t>
            </a:r>
            <a:endParaRPr kumimoji="1" lang="ja-JP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5214" y="-8791"/>
            <a:ext cx="273985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RI-Beam Facilities</a:t>
            </a:r>
            <a:endParaRPr kumimoji="1" lang="ja-JP" altLang="en-US" sz="2800" u="sng" dirty="0"/>
          </a:p>
        </p:txBody>
      </p:sp>
      <p:sp>
        <p:nvSpPr>
          <p:cNvPr id="14" name="楕円 13"/>
          <p:cNvSpPr/>
          <p:nvPr/>
        </p:nvSpPr>
        <p:spPr>
          <a:xfrm>
            <a:off x="1710159" y="2944739"/>
            <a:ext cx="79208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6533863" y="2637874"/>
            <a:ext cx="6605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5237644" y="59583"/>
            <a:ext cx="6605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1841719" y="1990625"/>
            <a:ext cx="6605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1841719" y="2453208"/>
            <a:ext cx="6605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32902" y="3350556"/>
            <a:ext cx="235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only 3</a:t>
            </a:r>
            <a:r>
              <a:rPr kumimoji="1" lang="en-US" altLang="ja-JP" baseline="30000" dirty="0"/>
              <a:t>rd</a:t>
            </a:r>
            <a:r>
              <a:rPr kumimoji="1" lang="en-US" altLang="ja-JP" dirty="0"/>
              <a:t> generation</a:t>
            </a:r>
          </a:p>
          <a:p>
            <a:r>
              <a:rPr lang="en-US" altLang="ja-JP" dirty="0"/>
              <a:t>in operation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29781" y="2696320"/>
            <a:ext cx="65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RCNP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54423" y="3107520"/>
            <a:ext cx="911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Argonne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4245325"/>
            <a:ext cx="9166099" cy="923330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i="1" dirty="0"/>
              <a:t>“3</a:t>
            </a:r>
            <a:r>
              <a:rPr lang="en-US" altLang="ja-JP" i="1" baseline="30000" dirty="0"/>
              <a:t>rd</a:t>
            </a:r>
            <a:r>
              <a:rPr lang="en-US" altLang="ja-JP" i="1" dirty="0"/>
              <a:t> Generation: Wider capabilities for advanced RI Science, compared to 2</a:t>
            </a:r>
            <a:r>
              <a:rPr lang="en-US" altLang="ja-JP" i="1" baseline="30000" dirty="0"/>
              <a:t>nd</a:t>
            </a:r>
            <a:r>
              <a:rPr lang="en-US" altLang="ja-JP" i="1" dirty="0"/>
              <a:t> generation facilities,</a:t>
            </a:r>
          </a:p>
          <a:p>
            <a:r>
              <a:rPr lang="en-US" altLang="ja-JP" i="1" dirty="0"/>
              <a:t>i</a:t>
            </a:r>
            <a:r>
              <a:rPr kumimoji="1" lang="en-US" altLang="ja-JP" i="1" dirty="0"/>
              <a:t>n terms of RI-beam intensities, PID resolutions, and experimental methods/techniques…</a:t>
            </a:r>
          </a:p>
          <a:p>
            <a:r>
              <a:rPr lang="en-US" altLang="ja-JP" i="1" dirty="0"/>
              <a:t>                                       </a:t>
            </a:r>
            <a:r>
              <a:rPr lang="en-US" altLang="ja-JP" i="1" dirty="0" err="1"/>
              <a:t>T.Nakamura</a:t>
            </a:r>
            <a:r>
              <a:rPr lang="en-US" altLang="ja-JP" i="1" dirty="0"/>
              <a:t>, </a:t>
            </a:r>
            <a:r>
              <a:rPr lang="en-US" altLang="ja-JP" i="1" dirty="0" err="1"/>
              <a:t>H.Sakurai</a:t>
            </a:r>
            <a:r>
              <a:rPr lang="en-US" altLang="ja-JP" i="1" dirty="0"/>
              <a:t>, </a:t>
            </a:r>
            <a:r>
              <a:rPr lang="en-US" altLang="ja-JP" i="1" dirty="0" err="1"/>
              <a:t>H.Watanabe</a:t>
            </a:r>
            <a:r>
              <a:rPr lang="en-US" altLang="ja-JP" i="1" dirty="0"/>
              <a:t>, </a:t>
            </a:r>
            <a:r>
              <a:rPr lang="en-US" altLang="ja-JP" i="1" dirty="0" err="1"/>
              <a:t>Prog</a:t>
            </a:r>
            <a:r>
              <a:rPr lang="en-US" altLang="ja-JP" i="1" dirty="0"/>
              <a:t>. Part. </a:t>
            </a:r>
            <a:r>
              <a:rPr lang="en-US" altLang="ja-JP" i="1" dirty="0" err="1"/>
              <a:t>Nucl</a:t>
            </a:r>
            <a:r>
              <a:rPr lang="en-US" altLang="ja-JP" i="1" dirty="0"/>
              <a:t>. Phys. </a:t>
            </a:r>
            <a:r>
              <a:rPr lang="en-US" altLang="ja-JP" b="1" i="1" dirty="0"/>
              <a:t>97</a:t>
            </a:r>
            <a:r>
              <a:rPr lang="en-US" altLang="ja-JP" i="1" dirty="0"/>
              <a:t>, 53 (2017).</a:t>
            </a:r>
            <a:endParaRPr lang="ja-JP" altLang="en-US" i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EC61966-A2DC-B949-A961-220AADCE450C}"/>
              </a:ext>
            </a:extLst>
          </p:cNvPr>
          <p:cNvSpPr txBox="1"/>
          <p:nvPr/>
        </p:nvSpPr>
        <p:spPr>
          <a:xfrm>
            <a:off x="6143109" y="2966225"/>
            <a:ext cx="1221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 Dame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5943A19-7382-954F-8116-A0F119DCEDE1}"/>
              </a:ext>
            </a:extLst>
          </p:cNvPr>
          <p:cNvSpPr txBox="1"/>
          <p:nvPr/>
        </p:nvSpPr>
        <p:spPr>
          <a:xfrm>
            <a:off x="6715948" y="3334288"/>
            <a:ext cx="5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FSU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F096E30-5562-5847-B0D7-DEF4A6D2B1AE}"/>
              </a:ext>
            </a:extLst>
          </p:cNvPr>
          <p:cNvSpPr txBox="1"/>
          <p:nvPr/>
        </p:nvSpPr>
        <p:spPr>
          <a:xfrm>
            <a:off x="6293742" y="3846226"/>
            <a:ext cx="70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TAMU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821201" y="1008437"/>
            <a:ext cx="3214738" cy="79208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78375" y="1115758"/>
            <a:ext cx="25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3</a:t>
            </a:r>
            <a:r>
              <a:rPr kumimoji="1" lang="en-US" altLang="ja-JP" b="1" baseline="30000" dirty="0">
                <a:solidFill>
                  <a:srgbClr val="FF0000"/>
                </a:solidFill>
              </a:rPr>
              <a:t>rd</a:t>
            </a:r>
            <a:r>
              <a:rPr kumimoji="1" lang="en-US" altLang="ja-JP" b="1" dirty="0">
                <a:solidFill>
                  <a:srgbClr val="FF0000"/>
                </a:solidFill>
              </a:rPr>
              <a:t> Generation (In-flight)</a:t>
            </a:r>
            <a:endParaRPr kumimoji="1" lang="ja-JP" altLang="en-US" dirty="0"/>
          </a:p>
        </p:txBody>
      </p:sp>
      <p:sp>
        <p:nvSpPr>
          <p:cNvPr id="19" name="楕円 18"/>
          <p:cNvSpPr/>
          <p:nvPr/>
        </p:nvSpPr>
        <p:spPr>
          <a:xfrm>
            <a:off x="6017847" y="1117018"/>
            <a:ext cx="66052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8278" y="1431193"/>
            <a:ext cx="26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kumimoji="1" lang="en-US" altLang="ja-JP" dirty="0">
                <a:solidFill>
                  <a:srgbClr val="0000FF"/>
                </a:solidFill>
              </a:rPr>
              <a:t>: Under Construction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3" grpId="0"/>
      <p:bldP spid="27" grpId="0" animBg="1"/>
      <p:bldP spid="20" grpId="0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73A626FC-ECD5-7F45-8E18-5A84857D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00666"/>
            <a:ext cx="8411132" cy="53285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224125" y="5353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39552" y="666351"/>
            <a:ext cx="8229600" cy="828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rgbClr val="0000FF"/>
                </a:solidFill>
              </a:rPr>
              <a:t>440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Exotic nuclei Studied by </a:t>
            </a:r>
            <a:r>
              <a:rPr lang="en-US" altLang="ja-JP" sz="2400" dirty="0">
                <a:solidFill>
                  <a:srgbClr val="0432FF"/>
                </a:solidFill>
              </a:rPr>
              <a:t>EURICA(</a:t>
            </a:r>
            <a:r>
              <a:rPr lang="en-US" altLang="ja-JP" sz="2400" u="sng" dirty="0" err="1">
                <a:solidFill>
                  <a:srgbClr val="0432FF"/>
                </a:solidFill>
              </a:rPr>
              <a:t>EU</a:t>
            </a:r>
            <a:r>
              <a:rPr lang="en-US" altLang="ja-JP" sz="2400" dirty="0" err="1">
                <a:solidFill>
                  <a:srgbClr val="0432FF"/>
                </a:solidFill>
              </a:rPr>
              <a:t>roball</a:t>
            </a:r>
            <a:r>
              <a:rPr lang="en-US" altLang="ja-JP" sz="2400" dirty="0">
                <a:solidFill>
                  <a:srgbClr val="0432FF"/>
                </a:solidFill>
              </a:rPr>
              <a:t>-</a:t>
            </a:r>
            <a:r>
              <a:rPr lang="en-US" altLang="ja-JP" sz="2400" u="sng" dirty="0">
                <a:solidFill>
                  <a:srgbClr val="0432FF"/>
                </a:solidFill>
              </a:rPr>
              <a:t>RI</a:t>
            </a:r>
            <a:r>
              <a:rPr lang="en-US" altLang="ja-JP" sz="2400" dirty="0">
                <a:solidFill>
                  <a:srgbClr val="0432FF"/>
                </a:solidFill>
              </a:rPr>
              <a:t>KEN </a:t>
            </a:r>
            <a:r>
              <a:rPr lang="en-US" altLang="ja-JP" sz="2400" u="sng" dirty="0">
                <a:solidFill>
                  <a:srgbClr val="0432FF"/>
                </a:solidFill>
              </a:rPr>
              <a:t>C</a:t>
            </a:r>
            <a:r>
              <a:rPr lang="en-US" altLang="ja-JP" sz="2400" dirty="0">
                <a:solidFill>
                  <a:srgbClr val="0432FF"/>
                </a:solidFill>
              </a:rPr>
              <a:t>luster </a:t>
            </a:r>
            <a:r>
              <a:rPr lang="en-US" altLang="ja-JP" sz="2400" u="sng" dirty="0">
                <a:solidFill>
                  <a:srgbClr val="0432FF"/>
                </a:solidFill>
              </a:rPr>
              <a:t>A</a:t>
            </a:r>
            <a:r>
              <a:rPr lang="en-US" altLang="ja-JP" sz="2400" dirty="0">
                <a:solidFill>
                  <a:srgbClr val="0432FF"/>
                </a:solidFill>
              </a:rPr>
              <a:t>rray)</a:t>
            </a:r>
            <a:endParaRPr lang="ja-JP" altLang="en-US" sz="2400" dirty="0">
              <a:solidFill>
                <a:srgbClr val="0432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858525" y="1123319"/>
            <a:ext cx="3717621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Next Step: Delayed Neutrons: </a:t>
            </a:r>
            <a:r>
              <a:rPr lang="en-US" altLang="ja-JP" b="1" dirty="0">
                <a:solidFill>
                  <a:srgbClr val="0000FF"/>
                </a:solidFill>
              </a:rPr>
              <a:t>BRIKEN</a:t>
            </a:r>
          </a:p>
          <a:p>
            <a:r>
              <a:rPr lang="en-US" altLang="ja-JP" dirty="0"/>
              <a:t>  </a:t>
            </a:r>
            <a:r>
              <a:rPr kumimoji="1" lang="is-IS" altLang="ja-JP" dirty="0"/>
              <a:t>(R.Yokoyama Session FM, 26th)</a:t>
            </a:r>
            <a:endParaRPr kumimoji="1" lang="ja-JP" altLang="en-US" dirty="0"/>
          </a:p>
        </p:txBody>
      </p:sp>
      <p:sp>
        <p:nvSpPr>
          <p:cNvPr id="14" name="テキスト ボックス 32"/>
          <p:cNvSpPr txBox="1">
            <a:spLocks noChangeArrowheads="1"/>
          </p:cNvSpPr>
          <p:nvPr/>
        </p:nvSpPr>
        <p:spPr bwMode="auto">
          <a:xfrm>
            <a:off x="61097" y="44166"/>
            <a:ext cx="8468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 dirty="0">
                <a:latin typeface="Symbol" panose="05050102010706020507" pitchFamily="18" charset="2"/>
              </a:rPr>
              <a:t>b-g</a:t>
            </a:r>
            <a:r>
              <a:rPr lang="en-US" altLang="ja-JP" sz="2400" u="sng" dirty="0"/>
              <a:t> decay spectroscopy of exotic nuclei at RIBF (2012-2016)</a:t>
            </a:r>
            <a:endParaRPr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0972" y="398560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Original Slide By </a:t>
            </a:r>
            <a:r>
              <a:rPr kumimoji="1" lang="en-US" altLang="ja-JP" i="1" dirty="0" err="1"/>
              <a:t>Shunji</a:t>
            </a:r>
            <a:r>
              <a:rPr kumimoji="1" lang="en-US" altLang="ja-JP" i="1" dirty="0"/>
              <a:t> Nishimura</a:t>
            </a:r>
            <a:endParaRPr kumimoji="1" lang="ja-JP" altLang="en-US" i="1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FE471AF-E745-7643-8FEC-1BB4A365F64C}"/>
              </a:ext>
            </a:extLst>
          </p:cNvPr>
          <p:cNvSpPr/>
          <p:nvPr/>
        </p:nvSpPr>
        <p:spPr>
          <a:xfrm>
            <a:off x="61097" y="1127423"/>
            <a:ext cx="4752528" cy="1368152"/>
          </a:xfrm>
          <a:prstGeom prst="rect">
            <a:avLst/>
          </a:prstGeom>
          <a:solidFill>
            <a:srgbClr val="C7F1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4746081-E120-9C42-9495-03E96004357F}"/>
              </a:ext>
            </a:extLst>
          </p:cNvPr>
          <p:cNvSpPr txBox="1"/>
          <p:nvPr/>
        </p:nvSpPr>
        <p:spPr>
          <a:xfrm>
            <a:off x="270331" y="1076188"/>
            <a:ext cx="2517933" cy="405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ja-JP" sz="1600" b="1" dirty="0"/>
              <a:t>EURICA Data( 2012 – 2016 )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011C46B-963C-EE41-B622-C87C2176F46C}"/>
              </a:ext>
            </a:extLst>
          </p:cNvPr>
          <p:cNvSpPr/>
          <p:nvPr/>
        </p:nvSpPr>
        <p:spPr>
          <a:xfrm>
            <a:off x="166891" y="1215207"/>
            <a:ext cx="104861" cy="10486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E5B12DC-3939-A840-B18A-8E7ECB5F9623}"/>
              </a:ext>
            </a:extLst>
          </p:cNvPr>
          <p:cNvSpPr/>
          <p:nvPr/>
        </p:nvSpPr>
        <p:spPr>
          <a:xfrm>
            <a:off x="172260" y="1559471"/>
            <a:ext cx="104861" cy="104861"/>
          </a:xfrm>
          <a:prstGeom prst="rect">
            <a:avLst/>
          </a:prstGeom>
          <a:solidFill>
            <a:srgbClr val="FF66FF"/>
          </a:solidFill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十字形 43">
            <a:extLst>
              <a:ext uri="{FF2B5EF4-FFF2-40B4-BE49-F238E27FC236}">
                <a16:creationId xmlns:a16="http://schemas.microsoft.com/office/drawing/2014/main" id="{163CDA2C-9ACC-4249-A379-715DEA0DE7ED}"/>
              </a:ext>
            </a:extLst>
          </p:cNvPr>
          <p:cNvSpPr/>
          <p:nvPr/>
        </p:nvSpPr>
        <p:spPr>
          <a:xfrm>
            <a:off x="2765302" y="1278123"/>
            <a:ext cx="128160" cy="128160"/>
          </a:xfrm>
          <a:prstGeom prst="plus">
            <a:avLst>
              <a:gd name="adj" fmla="val 39696"/>
            </a:avLst>
          </a:prstGeom>
          <a:solidFill>
            <a:srgbClr val="0000FF"/>
          </a:solidFill>
          <a:ln w="31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C6F77A7-6E1D-B146-BDC1-C0F1C5CB722D}"/>
              </a:ext>
            </a:extLst>
          </p:cNvPr>
          <p:cNvSpPr txBox="1"/>
          <p:nvPr/>
        </p:nvSpPr>
        <p:spPr>
          <a:xfrm>
            <a:off x="2869409" y="1127423"/>
            <a:ext cx="2057294" cy="1439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ja-JP" sz="1600" b="1" dirty="0"/>
              <a:t>Isomer  </a:t>
            </a:r>
            <a:r>
              <a:rPr lang="is-IS" altLang="ja-JP" sz="1600" b="1" dirty="0"/>
              <a:t>14~</a:t>
            </a:r>
            <a:endParaRPr lang="en-US" altLang="ja-JP" sz="1600" b="1" dirty="0"/>
          </a:p>
          <a:p>
            <a:pPr>
              <a:lnSpc>
                <a:spcPct val="140000"/>
              </a:lnSpc>
            </a:pPr>
            <a:r>
              <a:rPr lang="en-US" altLang="ja-JP" sz="1600" b="1" dirty="0"/>
              <a:t>Delayed </a:t>
            </a:r>
            <a:r>
              <a:rPr lang="en-US" altLang="ja-JP" sz="1600" b="1" dirty="0" err="1"/>
              <a:t>γ</a:t>
            </a:r>
            <a:r>
              <a:rPr lang="en-US" altLang="ja-JP" sz="1600" b="1" dirty="0"/>
              <a:t> </a:t>
            </a:r>
            <a:r>
              <a:rPr lang="is-IS" altLang="ja-JP" sz="1600" b="1" dirty="0"/>
              <a:t>37 ~</a:t>
            </a:r>
            <a:endParaRPr lang="en-US" altLang="ja-JP" sz="1600" b="1" dirty="0"/>
          </a:p>
          <a:p>
            <a:pPr>
              <a:lnSpc>
                <a:spcPct val="140000"/>
              </a:lnSpc>
            </a:pPr>
            <a:r>
              <a:rPr lang="en-US" altLang="ja-JP" sz="1600" b="1" dirty="0"/>
              <a:t>Delayed neutron  </a:t>
            </a:r>
            <a:r>
              <a:rPr lang="is-IS" altLang="ja-JP" sz="1600" b="1" dirty="0"/>
              <a:t>6 ~ </a:t>
            </a:r>
            <a:endParaRPr lang="en-US" altLang="ja-JP" sz="1600" b="1" dirty="0"/>
          </a:p>
          <a:p>
            <a:pPr>
              <a:lnSpc>
                <a:spcPct val="140000"/>
              </a:lnSpc>
            </a:pPr>
            <a:r>
              <a:rPr kumimoji="1" lang="en-US" altLang="ja-JP" sz="1600" b="1" dirty="0"/>
              <a:t>Proton emission  </a:t>
            </a:r>
            <a:r>
              <a:rPr kumimoji="1" lang="is-IS" altLang="ja-JP" sz="1600" b="1" dirty="0"/>
              <a:t>3~</a:t>
            </a:r>
            <a:endParaRPr kumimoji="1" lang="en-US" altLang="ja-JP" sz="1400" b="1" dirty="0"/>
          </a:p>
        </p:txBody>
      </p:sp>
      <p:grpSp>
        <p:nvGrpSpPr>
          <p:cNvPr id="46" name="図形グループ 35">
            <a:extLst>
              <a:ext uri="{FF2B5EF4-FFF2-40B4-BE49-F238E27FC236}">
                <a16:creationId xmlns:a16="http://schemas.microsoft.com/office/drawing/2014/main" id="{ACE44956-7D9D-4D42-AD21-1E19FB4D0E16}"/>
              </a:ext>
            </a:extLst>
          </p:cNvPr>
          <p:cNvGrpSpPr/>
          <p:nvPr/>
        </p:nvGrpSpPr>
        <p:grpSpPr>
          <a:xfrm>
            <a:off x="2758230" y="1605653"/>
            <a:ext cx="108089" cy="151710"/>
            <a:chOff x="6488829" y="352301"/>
            <a:chExt cx="325909" cy="457434"/>
          </a:xfrm>
          <a:solidFill>
            <a:srgbClr val="FF0000"/>
          </a:solidFill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214CB7D-DF2C-C348-A9B9-4D5046C7BB61}"/>
                </a:ext>
              </a:extLst>
            </p:cNvPr>
            <p:cNvCxnSpPr/>
            <p:nvPr/>
          </p:nvCxnSpPr>
          <p:spPr>
            <a:xfrm flipH="1" flipV="1">
              <a:off x="6610848" y="553031"/>
              <a:ext cx="203890" cy="256704"/>
            </a:xfrm>
            <a:prstGeom prst="line">
              <a:avLst/>
            </a:prstGeom>
            <a:grpFill/>
            <a:ln w="127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二等辺三角形 37">
              <a:extLst>
                <a:ext uri="{FF2B5EF4-FFF2-40B4-BE49-F238E27FC236}">
                  <a16:creationId xmlns:a16="http://schemas.microsoft.com/office/drawing/2014/main" id="{5E92BF03-4B61-AF44-AB0E-457E42796124}"/>
                </a:ext>
              </a:extLst>
            </p:cNvPr>
            <p:cNvSpPr/>
            <p:nvPr/>
          </p:nvSpPr>
          <p:spPr>
            <a:xfrm rot="4877738">
              <a:off x="6468373" y="372757"/>
              <a:ext cx="296616" cy="255703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星 5 48">
            <a:extLst>
              <a:ext uri="{FF2B5EF4-FFF2-40B4-BE49-F238E27FC236}">
                <a16:creationId xmlns:a16="http://schemas.microsoft.com/office/drawing/2014/main" id="{FFAE1BB8-61D3-994C-8EFC-7488DBE7F3FD}"/>
              </a:ext>
            </a:extLst>
          </p:cNvPr>
          <p:cNvSpPr/>
          <p:nvPr/>
        </p:nvSpPr>
        <p:spPr>
          <a:xfrm>
            <a:off x="2743163" y="1918745"/>
            <a:ext cx="151466" cy="151466"/>
          </a:xfrm>
          <a:prstGeom prst="star5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7C2EC76-6B6E-754E-9495-BC8BDD48EA90}"/>
              </a:ext>
            </a:extLst>
          </p:cNvPr>
          <p:cNvSpPr txBox="1"/>
          <p:nvPr/>
        </p:nvSpPr>
        <p:spPr>
          <a:xfrm>
            <a:off x="247177" y="1400103"/>
            <a:ext cx="2475293" cy="1176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en-US" altLang="ja-JP" sz="1600" b="1" dirty="0"/>
              <a:t>New Isotopes </a:t>
            </a:r>
            <a:r>
              <a:rPr lang="is-IS" altLang="ja-JP" sz="1600" b="1" dirty="0"/>
              <a:t>34</a:t>
            </a:r>
            <a:endParaRPr kumimoji="1" lang="en-US" altLang="ja-JP" sz="1600" b="1" dirty="0"/>
          </a:p>
          <a:p>
            <a:pPr>
              <a:lnSpc>
                <a:spcPct val="140000"/>
              </a:lnSpc>
            </a:pPr>
            <a:r>
              <a:rPr lang="en-US" altLang="ja-JP" sz="1600" b="1" dirty="0"/>
              <a:t>New β-decay half-life </a:t>
            </a:r>
            <a:r>
              <a:rPr lang="en-US" altLang="ja-JP" b="1" dirty="0"/>
              <a:t>107</a:t>
            </a:r>
            <a:endParaRPr lang="en-US" altLang="ja-JP" sz="1600" b="1" dirty="0"/>
          </a:p>
          <a:p>
            <a:pPr>
              <a:lnSpc>
                <a:spcPct val="140000"/>
              </a:lnSpc>
            </a:pPr>
            <a:r>
              <a:rPr lang="en-US" altLang="ja-JP" sz="1600" b="1" dirty="0"/>
              <a:t>                      (half-life  </a:t>
            </a:r>
            <a:r>
              <a:rPr lang="en-US" altLang="ja-JP" b="1" dirty="0"/>
              <a:t>246</a:t>
            </a:r>
            <a:r>
              <a:rPr lang="en-US" altLang="ja-JP" sz="1600" b="1" dirty="0"/>
              <a:t>)</a:t>
            </a:r>
            <a:endParaRPr lang="ja-JP" altLang="en-US" sz="1600" b="1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3F8C3B01-7444-CC49-A3A6-7B39603BE34B}"/>
              </a:ext>
            </a:extLst>
          </p:cNvPr>
          <p:cNvSpPr/>
          <p:nvPr/>
        </p:nvSpPr>
        <p:spPr>
          <a:xfrm>
            <a:off x="133105" y="1916832"/>
            <a:ext cx="144016" cy="144016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39E1CE1-6575-FE44-ADF9-5C991CCFF32B}"/>
              </a:ext>
            </a:extLst>
          </p:cNvPr>
          <p:cNvGrpSpPr/>
          <p:nvPr/>
        </p:nvGrpSpPr>
        <p:grpSpPr>
          <a:xfrm>
            <a:off x="4095961" y="3573016"/>
            <a:ext cx="4989383" cy="2604330"/>
            <a:chOff x="4095961" y="3573016"/>
            <a:chExt cx="4989383" cy="2604330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D91EA87-74A2-9542-8247-901A32C9B7E7}"/>
                </a:ext>
              </a:extLst>
            </p:cNvPr>
            <p:cNvGrpSpPr/>
            <p:nvPr/>
          </p:nvGrpSpPr>
          <p:grpSpPr>
            <a:xfrm>
              <a:off x="4095961" y="3573016"/>
              <a:ext cx="4989383" cy="2604330"/>
              <a:chOff x="3514835" y="2824266"/>
              <a:chExt cx="4989383" cy="2604330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5077C651-9DC7-2740-B7A9-AB7022FF90ED}"/>
                  </a:ext>
                </a:extLst>
              </p:cNvPr>
              <p:cNvGrpSpPr/>
              <p:nvPr/>
            </p:nvGrpSpPr>
            <p:grpSpPr>
              <a:xfrm>
                <a:off x="3514835" y="2824266"/>
                <a:ext cx="4989383" cy="2604330"/>
                <a:chOff x="3505139" y="3758694"/>
                <a:chExt cx="4989383" cy="2604330"/>
              </a:xfrm>
            </p:grpSpPr>
            <p:pic>
              <p:nvPicPr>
                <p:cNvPr id="12" name="図 1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5825" y="4915364"/>
                  <a:ext cx="2606926" cy="1376691"/>
                </a:xfrm>
                <a:prstGeom prst="rect">
                  <a:avLst/>
                </a:prstGeom>
                <a:ln w="28575" cmpd="sng">
                  <a:solidFill>
                    <a:srgbClr val="008000"/>
                  </a:solidFill>
                </a:ln>
              </p:spPr>
            </p:pic>
            <p:grpSp>
              <p:nvGrpSpPr>
                <p:cNvPr id="19" name="図形グループ 18"/>
                <p:cNvGrpSpPr/>
                <p:nvPr/>
              </p:nvGrpSpPr>
              <p:grpSpPr>
                <a:xfrm>
                  <a:off x="6303647" y="3758694"/>
                  <a:ext cx="2190875" cy="2385907"/>
                  <a:chOff x="6303647" y="3499425"/>
                  <a:chExt cx="2190875" cy="2385907"/>
                </a:xfrm>
                <a:solidFill>
                  <a:schemeClr val="bg1"/>
                </a:solidFill>
              </p:grpSpPr>
              <p:pic>
                <p:nvPicPr>
                  <p:cNvPr id="20" name="図 19"/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alphaModFix/>
                    <a:lum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>
                    <a:off x="6303647" y="3499425"/>
                    <a:ext cx="2190875" cy="238590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sp>
                <p:nvSpPr>
                  <p:cNvPr id="21" name="円/楕円 20"/>
                  <p:cNvSpPr/>
                  <p:nvPr/>
                </p:nvSpPr>
                <p:spPr>
                  <a:xfrm>
                    <a:off x="7299691" y="4653599"/>
                    <a:ext cx="281130" cy="26176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8575" cmpd="sng"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2000"/>
                  </a:p>
                </p:txBody>
              </p:sp>
            </p:grpSp>
            <p:cxnSp>
              <p:nvCxnSpPr>
                <p:cNvPr id="22" name="直線矢印コネクタ 21"/>
                <p:cNvCxnSpPr/>
                <p:nvPr/>
              </p:nvCxnSpPr>
              <p:spPr>
                <a:xfrm flipH="1">
                  <a:off x="6123058" y="5177574"/>
                  <a:ext cx="1208110" cy="523086"/>
                </a:xfrm>
                <a:prstGeom prst="straightConnector1">
                  <a:avLst/>
                </a:prstGeom>
                <a:ln w="38100" cmpd="sng"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30A7A183-56D4-004A-A529-D86CE46C9269}"/>
                    </a:ext>
                  </a:extLst>
                </p:cNvPr>
                <p:cNvSpPr txBox="1"/>
                <p:nvPr/>
              </p:nvSpPr>
              <p:spPr>
                <a:xfrm>
                  <a:off x="3505139" y="5962914"/>
                  <a:ext cx="11744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b="1" dirty="0"/>
                    <a:t>WAS3ABi</a:t>
                  </a:r>
                  <a:endParaRPr kumimoji="1" lang="ja-JP" altLang="en-US" b="1"/>
                </a:p>
              </p:txBody>
            </p:sp>
          </p:grp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19117F-C7C6-964D-AE4E-0A831CB77231}"/>
                  </a:ext>
                </a:extLst>
              </p:cNvPr>
              <p:cNvSpPr txBox="1"/>
              <p:nvPr/>
            </p:nvSpPr>
            <p:spPr>
              <a:xfrm>
                <a:off x="6512093" y="4921663"/>
                <a:ext cx="1935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/>
                  <a:t>12HPGe Clusters</a:t>
                </a:r>
                <a:endParaRPr kumimoji="1" lang="ja-JP" altLang="en-US" b="1"/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918C35A-BEBF-394D-9CC2-13400D757EAE}"/>
                </a:ext>
              </a:extLst>
            </p:cNvPr>
            <p:cNvSpPr txBox="1"/>
            <p:nvPr/>
          </p:nvSpPr>
          <p:spPr>
            <a:xfrm>
              <a:off x="5868144" y="4306805"/>
              <a:ext cx="114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u="sng" dirty="0">
                  <a:solidFill>
                    <a:srgbClr val="0000FF"/>
                  </a:solidFill>
                </a:rPr>
                <a:t>EURICA</a:t>
              </a:r>
              <a:endParaRPr kumimoji="1" lang="ja-JP" altLang="en-US" sz="2400" b="1" u="sng">
                <a:solidFill>
                  <a:srgbClr val="0000FF"/>
                </a:solidFill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9BC5A8-41AA-DB42-A1B7-BE33FCC871F6}"/>
              </a:ext>
            </a:extLst>
          </p:cNvPr>
          <p:cNvSpPr/>
          <p:nvPr/>
        </p:nvSpPr>
        <p:spPr>
          <a:xfrm>
            <a:off x="1041040" y="6508046"/>
            <a:ext cx="7284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Review : TN, </a:t>
            </a:r>
            <a:r>
              <a:rPr lang="en-US" altLang="ja-JP" dirty="0" err="1"/>
              <a:t>H.Sakurai</a:t>
            </a:r>
            <a:r>
              <a:rPr lang="en-US" altLang="ja-JP" dirty="0"/>
              <a:t>, </a:t>
            </a:r>
            <a:r>
              <a:rPr lang="en-US" altLang="ja-JP" dirty="0" err="1"/>
              <a:t>H.Watanabe</a:t>
            </a:r>
            <a:r>
              <a:rPr lang="en-US" altLang="ja-JP" dirty="0"/>
              <a:t>, Prog. </a:t>
            </a:r>
            <a:r>
              <a:rPr lang="en-US" altLang="ja-JP" dirty="0" err="1"/>
              <a:t>Part.Nucl</a:t>
            </a:r>
            <a:r>
              <a:rPr lang="en-US" altLang="ja-JP" dirty="0"/>
              <a:t>. Phys. </a:t>
            </a:r>
            <a:r>
              <a:rPr lang="en-US" altLang="ja-JP" b="1" dirty="0"/>
              <a:t>97</a:t>
            </a:r>
            <a:r>
              <a:rPr lang="en-US" altLang="ja-JP" dirty="0"/>
              <a:t>, 53 (2017).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1984B9-16BC-2B4C-8056-ACE7A4CF1CEB}"/>
              </a:ext>
            </a:extLst>
          </p:cNvPr>
          <p:cNvSpPr/>
          <p:nvPr/>
        </p:nvSpPr>
        <p:spPr>
          <a:xfrm>
            <a:off x="0" y="2491908"/>
            <a:ext cx="5262531" cy="892552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J.Wu</a:t>
            </a:r>
            <a:r>
              <a:rPr lang="en-US" altLang="ja-JP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S.Nishimura</a:t>
            </a:r>
            <a:r>
              <a:rPr lang="en-US" altLang="ja-JP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PRL 118, 0722701 (2017).</a:t>
            </a:r>
          </a:p>
          <a:p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G.Lorusso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S.Nishimura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et al., PRL 114, 192501 (2015).</a:t>
            </a:r>
          </a:p>
          <a:p>
            <a:r>
              <a:rPr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r process</a:t>
            </a:r>
            <a:endParaRPr lang="ja-JP" alt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132Sn_bgt_gnn_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" y="2649823"/>
            <a:ext cx="6477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939" name="Shape 393"/>
          <p:cNvSpPr>
            <a:spLocks noGrp="1" noChangeArrowheads="1"/>
          </p:cNvSpPr>
          <p:nvPr>
            <p:ph type="title"/>
          </p:nvPr>
        </p:nvSpPr>
        <p:spPr>
          <a:xfrm>
            <a:off x="-108520" y="666463"/>
            <a:ext cx="4217999" cy="515844"/>
          </a:xfrm>
        </p:spPr>
        <p:txBody>
          <a:bodyPr>
            <a:noAutofit/>
          </a:bodyPr>
          <a:lstStyle/>
          <a:p>
            <a:r>
              <a:rPr lang="en-US" altLang="ja-JP" sz="2400" u="sng" baseline="30000" dirty="0"/>
              <a:t>132</a:t>
            </a:r>
            <a:r>
              <a:rPr lang="en-US" altLang="ja-JP" sz="2400" u="sng" dirty="0"/>
              <a:t>Sn(</a:t>
            </a:r>
            <a:r>
              <a:rPr lang="en-US" altLang="ja-JP" sz="2400" u="sng" dirty="0" err="1"/>
              <a:t>p,n</a:t>
            </a:r>
            <a:r>
              <a:rPr lang="en-US" altLang="ja-JP" sz="2400" u="sng" dirty="0"/>
              <a:t>) </a:t>
            </a:r>
            <a:r>
              <a:rPr lang="en-US" altLang="ja-JP" sz="2400" dirty="0">
                <a:sym typeface="Wingdings" panose="05000000000000000000" pitchFamily="2" charset="2"/>
              </a:rPr>
              <a:t></a:t>
            </a:r>
            <a:r>
              <a:rPr lang="en-US" altLang="ja-JP" sz="2400" dirty="0"/>
              <a:t> </a:t>
            </a:r>
            <a:r>
              <a:rPr lang="en-US" altLang="ja-JP" sz="2400" dirty="0" err="1">
                <a:solidFill>
                  <a:srgbClr val="0000FF"/>
                </a:solidFill>
              </a:rPr>
              <a:t>g’</a:t>
            </a:r>
            <a:r>
              <a:rPr lang="en-US" altLang="ja-JP" sz="2400" baseline="-25000" dirty="0" err="1">
                <a:solidFill>
                  <a:srgbClr val="0000FF"/>
                </a:solidFill>
              </a:rPr>
              <a:t>NN</a:t>
            </a:r>
            <a:r>
              <a:rPr lang="en-US" altLang="ja-JP" sz="2400" dirty="0"/>
              <a:t> in </a:t>
            </a:r>
            <a:r>
              <a:rPr lang="en-US" altLang="ja-JP" sz="2400" baseline="30000" dirty="0"/>
              <a:t>132</a:t>
            </a:r>
            <a:r>
              <a:rPr lang="en-US" altLang="ja-JP" sz="2400" dirty="0"/>
              <a:t>Sn</a:t>
            </a:r>
            <a:endParaRPr lang="ja-JP" altLang="ja-JP" sz="2400" dirty="0"/>
          </a:p>
        </p:txBody>
      </p:sp>
      <p:sp>
        <p:nvSpPr>
          <p:cNvPr id="39940" name="Shape 394"/>
          <p:cNvSpPr>
            <a:spLocks noGrp="1" noChangeArrowheads="1"/>
          </p:cNvSpPr>
          <p:nvPr>
            <p:ph type="body" sz="half" idx="1"/>
          </p:nvPr>
        </p:nvSpPr>
        <p:spPr>
          <a:xfrm>
            <a:off x="279794" y="1118369"/>
            <a:ext cx="6812486" cy="1806575"/>
          </a:xfrm>
        </p:spPr>
        <p:txBody>
          <a:bodyPr>
            <a:normAutofit/>
          </a:bodyPr>
          <a:lstStyle/>
          <a:p>
            <a:pPr marL="565150" lvl="1" indent="-342900">
              <a:buFont typeface="Wingdings" panose="05000000000000000000" pitchFamily="2" charset="2"/>
              <a:buChar char="ü"/>
            </a:pPr>
            <a:r>
              <a:rPr lang="en-US" altLang="ja-JP" sz="2000" dirty="0"/>
              <a:t>Current Result: </a:t>
            </a:r>
            <a:r>
              <a:rPr lang="ja-JP" altLang="ja-JP" sz="2000" dirty="0">
                <a:solidFill>
                  <a:srgbClr val="0000FF"/>
                </a:solidFill>
              </a:rPr>
              <a:t>g’</a:t>
            </a:r>
            <a:r>
              <a:rPr lang="ja-JP" altLang="ja-JP" sz="2000" baseline="-25000" dirty="0">
                <a:solidFill>
                  <a:srgbClr val="0000FF"/>
                </a:solidFill>
              </a:rPr>
              <a:t>NN</a:t>
            </a:r>
            <a:r>
              <a:rPr lang="ja-JP" altLang="ja-JP" sz="2000" dirty="0">
                <a:solidFill>
                  <a:srgbClr val="0000FF"/>
                </a:solidFill>
              </a:rPr>
              <a:t>=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ja-JP" altLang="ja-JP" sz="2000" dirty="0">
                <a:solidFill>
                  <a:srgbClr val="0000FF"/>
                </a:solidFill>
              </a:rPr>
              <a:t>0.6</a:t>
            </a:r>
            <a:r>
              <a:rPr lang="en-US" altLang="ja-JP" sz="2000" dirty="0">
                <a:solidFill>
                  <a:srgbClr val="0000FF"/>
                </a:solidFill>
              </a:rPr>
              <a:t>8±0.07</a:t>
            </a:r>
            <a:r>
              <a:rPr lang="ja-JP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for</a:t>
            </a:r>
            <a:r>
              <a:rPr lang="en-US" altLang="ja-JP" sz="2000" baseline="30000" dirty="0">
                <a:solidFill>
                  <a:srgbClr val="0000FF"/>
                </a:solidFill>
              </a:rPr>
              <a:t>132</a:t>
            </a:r>
            <a:r>
              <a:rPr lang="en-US" altLang="ja-JP" sz="2000" dirty="0">
                <a:solidFill>
                  <a:srgbClr val="0000FF"/>
                </a:solidFill>
              </a:rPr>
              <a:t>Sn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</a:p>
          <a:p>
            <a:pPr marL="565150" lvl="1" indent="-342900"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FF"/>
                </a:solidFill>
              </a:rPr>
              <a:t>Close to </a:t>
            </a:r>
            <a:r>
              <a:rPr lang="en-US" altLang="ja-JP" sz="2000" dirty="0" err="1">
                <a:solidFill>
                  <a:srgbClr val="0000FF"/>
                </a:solidFill>
              </a:rPr>
              <a:t>g’</a:t>
            </a:r>
            <a:r>
              <a:rPr lang="en-US" altLang="ja-JP" sz="2000" baseline="-25000" dirty="0" err="1">
                <a:solidFill>
                  <a:srgbClr val="0000FF"/>
                </a:solidFill>
              </a:rPr>
              <a:t>NN</a:t>
            </a:r>
            <a:r>
              <a:rPr lang="en-US" altLang="ja-JP" sz="2000" dirty="0">
                <a:solidFill>
                  <a:srgbClr val="0000FF"/>
                </a:solidFill>
              </a:rPr>
              <a:t> for </a:t>
            </a:r>
            <a:r>
              <a:rPr lang="en-US" altLang="ja-JP" sz="2000" baseline="30000" dirty="0">
                <a:solidFill>
                  <a:srgbClr val="0000FF"/>
                </a:solidFill>
              </a:rPr>
              <a:t>208</a:t>
            </a:r>
            <a:r>
              <a:rPr lang="en-US" altLang="ja-JP" sz="2000" dirty="0">
                <a:solidFill>
                  <a:srgbClr val="0000FF"/>
                </a:solidFill>
              </a:rPr>
              <a:t>Pb, </a:t>
            </a:r>
            <a:r>
              <a:rPr lang="en-US" altLang="ja-JP" sz="2000" baseline="30000" dirty="0">
                <a:solidFill>
                  <a:srgbClr val="0000FF"/>
                </a:solidFill>
              </a:rPr>
              <a:t>90</a:t>
            </a:r>
            <a:r>
              <a:rPr lang="en-US" altLang="ja-JP" sz="2000" dirty="0">
                <a:solidFill>
                  <a:srgbClr val="0000FF"/>
                </a:solidFill>
              </a:rPr>
              <a:t>Zr (0.64) </a:t>
            </a:r>
          </a:p>
          <a:p>
            <a:pPr marL="311150" lvl="1" indent="-88900">
              <a:buFont typeface="Wingdings" panose="05000000000000000000" pitchFamily="2" charset="2"/>
              <a:buChar char="à"/>
            </a:pP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Constant </a:t>
            </a:r>
            <a:r>
              <a:rPr lang="en-US" altLang="ja-JP" sz="2000" dirty="0" err="1">
                <a:solidFill>
                  <a:srgbClr val="0000FF"/>
                </a:solidFill>
                <a:sym typeface="Wingdings" panose="05000000000000000000" pitchFamily="2" charset="2"/>
              </a:rPr>
              <a:t>g’</a:t>
            </a:r>
            <a:r>
              <a:rPr lang="en-US" altLang="ja-JP" sz="2000" baseline="-25000" dirty="0" err="1">
                <a:solidFill>
                  <a:srgbClr val="0000FF"/>
                </a:solidFill>
                <a:sym typeface="Wingdings" panose="05000000000000000000" pitchFamily="2" charset="2"/>
              </a:rPr>
              <a:t>NN</a:t>
            </a:r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between (N-Z)/A = 0.11 – 0.24.</a:t>
            </a:r>
          </a:p>
          <a:p>
            <a:pPr marL="311150" lvl="1" indent="-88900">
              <a:buFont typeface="Wingdings" panose="05000000000000000000" pitchFamily="2" charset="2"/>
              <a:buChar char="à"/>
            </a:pP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Pion condensation can occur for </a:t>
            </a:r>
            <a:r>
              <a:rPr lang="en-US" altLang="ja-JP" sz="20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~</a:t>
            </a: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2ρ</a:t>
            </a:r>
            <a:r>
              <a:rPr lang="en-US" altLang="ja-JP" sz="20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0 </a:t>
            </a:r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 (Heavy neutron-star)</a:t>
            </a:r>
            <a:r>
              <a:rPr lang="en-US" altLang="ja-JP" sz="20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if constant </a:t>
            </a:r>
            <a:r>
              <a:rPr lang="en-US" altLang="ja-JP" sz="2000" dirty="0" err="1">
                <a:sym typeface="Wingdings" panose="05000000000000000000" pitchFamily="2" charset="2"/>
              </a:rPr>
              <a:t>g’</a:t>
            </a:r>
            <a:r>
              <a:rPr lang="en-US" altLang="ja-JP" sz="2000" baseline="-25000" dirty="0" err="1">
                <a:sym typeface="Wingdings" panose="05000000000000000000" pitchFamily="2" charset="2"/>
              </a:rPr>
              <a:t>NN</a:t>
            </a:r>
            <a:r>
              <a:rPr lang="en-US" altLang="ja-JP" sz="2000" dirty="0">
                <a:sym typeface="Wingdings" panose="05000000000000000000" pitchFamily="2" charset="2"/>
              </a:rPr>
              <a:t> holds for N/Z&gt;&gt;1</a:t>
            </a:r>
            <a:endParaRPr lang="en-US" altLang="ja-JP" sz="2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EA9141B-C5C6-524E-A953-4D10D2D7128B}"/>
              </a:ext>
            </a:extLst>
          </p:cNvPr>
          <p:cNvSpPr/>
          <p:nvPr/>
        </p:nvSpPr>
        <p:spPr>
          <a:xfrm>
            <a:off x="5843588" y="2943225"/>
            <a:ext cx="3551237" cy="321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2550" indent="-80364" defTabSz="369675" eaLnBrk="1" hangingPunct="1">
              <a:spcBef>
                <a:spcPts val="633"/>
              </a:spcBef>
              <a:defRPr sz="2159"/>
            </a:pPr>
            <a:r>
              <a:rPr lang="el-GR" altLang="ja-JP" sz="2159" dirty="0"/>
              <a:t>π+ρ+</a:t>
            </a:r>
            <a:r>
              <a:rPr lang="en-US" altLang="ja-JP" sz="2159" dirty="0"/>
              <a:t>g’ model</a:t>
            </a:r>
          </a:p>
          <a:p>
            <a:pPr marL="562550" indent="-80364" defTabSz="369675" eaLnBrk="1" hangingPunct="1">
              <a:spcBef>
                <a:spcPts val="633"/>
              </a:spcBef>
              <a:defRPr sz="2159"/>
            </a:pPr>
            <a:r>
              <a:rPr lang="en-US" altLang="ja-JP" sz="2159" dirty="0"/>
              <a:t>Continuum RPA </a:t>
            </a:r>
          </a:p>
          <a:p>
            <a:pPr marL="562550" indent="-80364" defTabSz="369675" eaLnBrk="1" hangingPunct="1">
              <a:spcBef>
                <a:spcPts val="633"/>
              </a:spcBef>
              <a:defRPr sz="2159"/>
            </a:pPr>
            <a:r>
              <a:rPr lang="en-US" altLang="ja-JP" sz="2159" dirty="0"/>
              <a:t>(</a:t>
            </a:r>
            <a:r>
              <a:rPr lang="en-US" altLang="ja-JP" sz="2159" dirty="0" err="1"/>
              <a:t>Kawahigashi</a:t>
            </a:r>
            <a:r>
              <a:rPr lang="en-US" altLang="ja-JP" sz="2159" dirty="0"/>
              <a:t> et. al, PRC63, 044609)</a:t>
            </a:r>
          </a:p>
          <a:p>
            <a:pPr marL="562550" indent="-80364" defTabSz="369675" eaLnBrk="1" hangingPunct="1">
              <a:spcBef>
                <a:spcPts val="633"/>
              </a:spcBef>
              <a:defRPr sz="2159"/>
            </a:pPr>
            <a:endParaRPr lang="en-US" altLang="ja-JP" sz="2159" dirty="0"/>
          </a:p>
          <a:p>
            <a:pPr marL="562550" indent="-80364" defTabSz="369675" eaLnBrk="1" hangingPunct="1">
              <a:spcBef>
                <a:spcPts val="633"/>
              </a:spcBef>
              <a:defRPr sz="2159"/>
            </a:pPr>
            <a:r>
              <a:rPr lang="en-US" altLang="ja-JP" sz="2159" dirty="0"/>
              <a:t>p-h residual interaction</a:t>
            </a:r>
          </a:p>
          <a:p>
            <a:pPr marL="884008" lvl="1" indent="-80364" defTabSz="369675" eaLnBrk="1" hangingPunct="1">
              <a:spcBef>
                <a:spcPts val="633"/>
              </a:spcBef>
              <a:defRPr sz="2159"/>
            </a:pPr>
            <a:r>
              <a:rPr lang="en-US" altLang="ja-JP" sz="2159" dirty="0" err="1"/>
              <a:t>g’</a:t>
            </a:r>
            <a:r>
              <a:rPr lang="en-US" altLang="ja-JP" sz="2159" baseline="-25000" dirty="0" err="1"/>
              <a:t>NN</a:t>
            </a:r>
            <a:r>
              <a:rPr lang="en-US" altLang="ja-JP" sz="2159" dirty="0"/>
              <a:t>=0.3 – 0.9</a:t>
            </a:r>
          </a:p>
          <a:p>
            <a:pPr marL="884008" lvl="1" indent="-80364" defTabSz="369675" eaLnBrk="1" hangingPunct="1">
              <a:spcBef>
                <a:spcPts val="633"/>
              </a:spcBef>
              <a:defRPr sz="2159"/>
            </a:pPr>
            <a:r>
              <a:rPr lang="en-US" altLang="ja-JP" sz="2159" dirty="0" err="1"/>
              <a:t>g’</a:t>
            </a:r>
            <a:r>
              <a:rPr lang="en-US" altLang="ja-JP" sz="2159" baseline="-25000" dirty="0" err="1"/>
              <a:t>N</a:t>
            </a:r>
            <a:r>
              <a:rPr lang="el-GR" altLang="ja-JP" sz="2159" baseline="-25000" dirty="0"/>
              <a:t>Δ</a:t>
            </a:r>
            <a:r>
              <a:rPr lang="el-GR" altLang="ja-JP" sz="2159" dirty="0"/>
              <a:t>=0.35</a:t>
            </a:r>
            <a:endParaRPr lang="en-US" altLang="ja-JP" sz="2159" dirty="0"/>
          </a:p>
        </p:txBody>
      </p:sp>
      <p:sp>
        <p:nvSpPr>
          <p:cNvPr id="39946" name="テキスト ボックス 1"/>
          <p:cNvSpPr txBox="1">
            <a:spLocks noChangeArrowheads="1"/>
          </p:cNvSpPr>
          <p:nvPr/>
        </p:nvSpPr>
        <p:spPr bwMode="auto">
          <a:xfrm>
            <a:off x="5842204" y="6459385"/>
            <a:ext cx="3211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i="1" dirty="0"/>
              <a:t>Original Slide by M. SASANO</a:t>
            </a:r>
            <a:endParaRPr lang="ja-JP" altLang="en-US" sz="1800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-329"/>
            <a:ext cx="9208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Reaction Experiment </a:t>
            </a:r>
            <a:r>
              <a:rPr kumimoji="1"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at RIBF:  </a:t>
            </a:r>
          </a:p>
          <a:p>
            <a:r>
              <a:rPr kumimoji="1" lang="en-US" altLang="ja-JP" sz="2400" u="sng" dirty="0"/>
              <a:t>Gamow Teller Response of the Doubly-Magic Neutron-rich Nucleus </a:t>
            </a:r>
            <a:r>
              <a:rPr kumimoji="1" lang="en-US" altLang="ja-JP" sz="2400" u="sng" baseline="30000" dirty="0"/>
              <a:t>132</a:t>
            </a:r>
            <a:r>
              <a:rPr kumimoji="1" lang="en-US" altLang="ja-JP" sz="2400" u="sng" dirty="0"/>
              <a:t>Sn </a:t>
            </a:r>
            <a:endParaRPr kumimoji="1" lang="ja-JP" altLang="en-US" sz="24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78281" y="859142"/>
            <a:ext cx="378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Y.Yasuda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M.Sasano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R.G.T.Zegers</a:t>
            </a:r>
            <a:r>
              <a:rPr kumimoji="1" lang="en-US" altLang="ja-JP" dirty="0"/>
              <a:t> et al.,</a:t>
            </a:r>
          </a:p>
          <a:p>
            <a:r>
              <a:rPr lang="en-US" altLang="ja-JP" dirty="0"/>
              <a:t>PRL</a:t>
            </a:r>
            <a:r>
              <a:rPr lang="en-US" altLang="ja-JP" b="1" dirty="0"/>
              <a:t>121</a:t>
            </a:r>
            <a:r>
              <a:rPr lang="en-US" altLang="ja-JP" dirty="0"/>
              <a:t>, 132501 (2018).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88270" y="717787"/>
            <a:ext cx="3290501" cy="413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47280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Secondary beam</a:t>
            </a:r>
            <a:endParaRPr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9522" y="1259632"/>
            <a:ext cx="8696103" cy="4813771"/>
            <a:chOff x="29522" y="1259632"/>
            <a:chExt cx="8696103" cy="4813771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289" y="1802457"/>
              <a:ext cx="4126154" cy="3960000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471" y="1802457"/>
              <a:ext cx="4126154" cy="3960000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1937226" y="5550183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A/Z</a:t>
              </a:r>
              <a:endParaRPr kumimoji="1" lang="ja-JP" altLang="en-US" sz="28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9522" y="3532636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Z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915816" y="2276872"/>
              <a:ext cx="10166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baseline="30000" dirty="0">
                  <a:solidFill>
                    <a:srgbClr val="FF0000"/>
                  </a:solidFill>
                </a:rPr>
                <a:t>29</a:t>
              </a:r>
              <a:r>
                <a:rPr lang="en-US" altLang="ja-JP" sz="2800" b="1" dirty="0">
                  <a:solidFill>
                    <a:srgbClr val="FF0000"/>
                  </a:solidFill>
                </a:rPr>
                <a:t>Ne</a:t>
              </a:r>
            </a:p>
            <a:p>
              <a:r>
                <a:rPr kumimoji="1" lang="en-US" altLang="ja-JP" sz="2800" b="1" dirty="0">
                  <a:solidFill>
                    <a:srgbClr val="FF0000"/>
                  </a:solidFill>
                </a:rPr>
                <a:t>8kcps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33825" y="3835321"/>
              <a:ext cx="534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27</a:t>
              </a:r>
              <a:r>
                <a:rPr kumimoji="1" lang="en-US" altLang="ja-JP" sz="2400" dirty="0"/>
                <a:t>F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018694" y="2547751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30</a:t>
              </a:r>
              <a:r>
                <a:rPr kumimoji="1" lang="en-US" altLang="ja-JP" sz="2400" dirty="0"/>
                <a:t>Na</a:t>
              </a: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>
              <a:off x="2638060" y="2636912"/>
              <a:ext cx="493780" cy="5707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985228" y="1259632"/>
              <a:ext cx="2598275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aseline="30000" dirty="0"/>
                <a:t>29</a:t>
              </a:r>
              <a:r>
                <a:rPr kumimoji="1" lang="en-US" altLang="ja-JP" sz="2400" dirty="0"/>
                <a:t>Ne beam setting</a:t>
              </a:r>
            </a:p>
            <a:p>
              <a:pPr algn="ctr"/>
              <a:r>
                <a:rPr lang="en-US" altLang="ja-JP" sz="2400" dirty="0"/>
                <a:t>(</a:t>
              </a:r>
              <a:r>
                <a:rPr lang="en-US" altLang="ja-JP" sz="2400" baseline="30000" dirty="0"/>
                <a:t>27</a:t>
              </a:r>
              <a:r>
                <a:rPr lang="en-US" altLang="ja-JP" sz="2400" dirty="0"/>
                <a:t>O</a:t>
              </a:r>
              <a:r>
                <a:rPr lang="ja-JP" altLang="en-US" sz="2400" dirty="0"/>
                <a:t> </a:t>
              </a:r>
              <a:r>
                <a:rPr lang="en-US" altLang="ja-JP" sz="2400" dirty="0"/>
                <a:t>measurement)</a:t>
              </a: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21802" y="4143812"/>
              <a:ext cx="103412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baseline="30000" dirty="0">
                  <a:solidFill>
                    <a:srgbClr val="FF0000"/>
                  </a:solidFill>
                </a:rPr>
                <a:t>29</a:t>
              </a:r>
              <a:r>
                <a:rPr kumimoji="1" lang="en-US" altLang="ja-JP" sz="2800" b="1" dirty="0">
                  <a:solidFill>
                    <a:srgbClr val="FF0000"/>
                  </a:solidFill>
                </a:rPr>
                <a:t>F</a:t>
              </a:r>
            </a:p>
            <a:p>
              <a:r>
                <a:rPr kumimoji="1" lang="en-US" altLang="ja-JP" sz="2800" b="1" dirty="0">
                  <a:solidFill>
                    <a:srgbClr val="FF0000"/>
                  </a:solidFill>
                </a:rPr>
                <a:t>90cps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626307" y="2746043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31</a:t>
              </a:r>
              <a:r>
                <a:rPr kumimoji="1" lang="en-US" altLang="ja-JP" sz="2400" dirty="0"/>
                <a:t>Ne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872029" y="3898171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30</a:t>
              </a:r>
              <a:r>
                <a:rPr kumimoji="1" lang="en-US" altLang="ja-JP" sz="2400" dirty="0"/>
                <a:t>Ne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312132" y="5550183"/>
              <a:ext cx="7008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A/Z</a:t>
              </a:r>
              <a:endParaRPr kumimoji="1" lang="ja-JP" altLang="en-US" sz="28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404428" y="3532636"/>
              <a:ext cx="352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Z</a:t>
              </a:r>
              <a:endParaRPr kumimoji="1" lang="ja-JP" altLang="en-US" sz="28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63410" y="1268760"/>
              <a:ext cx="2598275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29</a:t>
              </a:r>
              <a:r>
                <a:rPr lang="en-US" altLang="ja-JP" sz="2400" dirty="0"/>
                <a:t>F</a:t>
              </a:r>
              <a:r>
                <a:rPr kumimoji="1" lang="en-US" altLang="ja-JP" sz="2400" dirty="0"/>
                <a:t> beam setting</a:t>
              </a:r>
            </a:p>
            <a:p>
              <a:pPr algn="ctr"/>
              <a:r>
                <a:rPr lang="en-US" altLang="ja-JP" sz="2400" dirty="0"/>
                <a:t>(</a:t>
              </a:r>
              <a:r>
                <a:rPr lang="en-US" altLang="ja-JP" sz="2400" baseline="30000" dirty="0"/>
                <a:t>28</a:t>
              </a:r>
              <a:r>
                <a:rPr lang="en-US" altLang="ja-JP" sz="2400" dirty="0"/>
                <a:t>O</a:t>
              </a:r>
              <a:r>
                <a:rPr lang="ja-JP" altLang="en-US" sz="2400" dirty="0"/>
                <a:t> </a:t>
              </a:r>
              <a:r>
                <a:rPr lang="en-US" altLang="ja-JP" sz="2400" dirty="0"/>
                <a:t>measurement)</a:t>
              </a:r>
              <a:endParaRPr kumimoji="1" lang="ja-JP" altLang="en-US" sz="2400" dirty="0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7168419" y="6408743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Slide by Y. Kondo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9721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8F034F0-133A-1445-A71F-BD7E4AA1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587"/>
            <a:ext cx="7219769" cy="641574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6EB822-F56F-4447-883C-433E4768A748}"/>
              </a:ext>
            </a:extLst>
          </p:cNvPr>
          <p:cNvSpPr txBox="1"/>
          <p:nvPr/>
        </p:nvSpPr>
        <p:spPr>
          <a:xfrm>
            <a:off x="5436096" y="6453336"/>
            <a:ext cx="3476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H.Imao</a:t>
            </a:r>
            <a:r>
              <a:rPr kumimoji="1" lang="en-US" altLang="ja-JP" sz="2000" dirty="0"/>
              <a:t>  Proc. </a:t>
            </a:r>
            <a:r>
              <a:rPr lang="en-US" altLang="ja-JP" sz="2000" dirty="0"/>
              <a:t>of Cyclotron 2016</a:t>
            </a:r>
            <a:endParaRPr kumimoji="1" lang="ja-JP" altLang="en-US" sz="20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8531A3-13AF-6443-A464-F71E125700A9}"/>
              </a:ext>
            </a:extLst>
          </p:cNvPr>
          <p:cNvSpPr txBox="1"/>
          <p:nvPr/>
        </p:nvSpPr>
        <p:spPr>
          <a:xfrm>
            <a:off x="3995936" y="5229200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en-US" altLang="ja-JP" dirty="0" err="1"/>
              <a:t>Rf</a:t>
            </a:r>
            <a:r>
              <a:rPr kumimoji="1" lang="en-US" altLang="ja-JP" dirty="0"/>
              <a:t>-cavity)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86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270000"/>
            <a:ext cx="68183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タイトル 1"/>
          <p:cNvSpPr>
            <a:spLocks noGrp="1"/>
          </p:cNvSpPr>
          <p:nvPr>
            <p:ph type="title"/>
          </p:nvPr>
        </p:nvSpPr>
        <p:spPr>
          <a:xfrm>
            <a:off x="196850" y="-3175"/>
            <a:ext cx="7886700" cy="1325563"/>
          </a:xfrm>
        </p:spPr>
        <p:txBody>
          <a:bodyPr/>
          <a:lstStyle/>
          <a:p>
            <a:pPr algn="l" eaLnBrk="1" hangingPunct="1"/>
            <a:r>
              <a:rPr lang="en-US" altLang="ja-JP" u="sng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en-US" altLang="ja-JP" u="sng">
                <a:solidFill>
                  <a:srgbClr val="0000FF"/>
                </a:solidFill>
              </a:rPr>
              <a:t>-</a:t>
            </a:r>
            <a:r>
              <a:rPr lang="en-US" altLang="ja-JP" u="sng">
                <a:solidFill>
                  <a:srgbClr val="0000FF"/>
                </a:solidFill>
                <a:cs typeface="Arial" panose="020B0604020202020204" pitchFamily="34" charset="0"/>
              </a:rPr>
              <a:t>Cluster</a:t>
            </a:r>
            <a:endParaRPr lang="ja-JP" altLang="en-US" u="sng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3316" name="テキスト ボックス 3"/>
          <p:cNvSpPr txBox="1">
            <a:spLocks noChangeArrowheads="1"/>
          </p:cNvSpPr>
          <p:nvPr/>
        </p:nvSpPr>
        <p:spPr bwMode="auto">
          <a:xfrm>
            <a:off x="1460979" y="5480930"/>
            <a:ext cx="33666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IKEDA Diagram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Near Threshold </a:t>
            </a: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  <a:sym typeface="Wingdings" pitchFamily="2" charset="2"/>
              </a:rPr>
              <a:t>Clustering</a:t>
            </a:r>
            <a:endParaRPr lang="ja-JP" altLang="en-US"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9" name="AutoShape 37"/>
          <p:cNvSpPr>
            <a:spLocks noChangeArrowheads="1"/>
          </p:cNvSpPr>
          <p:nvPr/>
        </p:nvSpPr>
        <p:spPr bwMode="auto">
          <a:xfrm flipH="1" flipV="1">
            <a:off x="1335088" y="1692275"/>
            <a:ext cx="1162050" cy="9890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3318" name="テキスト ボックス 5"/>
          <p:cNvSpPr txBox="1">
            <a:spLocks noChangeArrowheads="1"/>
          </p:cNvSpPr>
          <p:nvPr/>
        </p:nvSpPr>
        <p:spPr bwMode="auto">
          <a:xfrm>
            <a:off x="2518606" y="415137"/>
            <a:ext cx="658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K.Ikeda</a:t>
            </a:r>
            <a:r>
              <a:rPr lang="en-US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8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N.Takigawa</a:t>
            </a:r>
            <a:r>
              <a:rPr lang="en-US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H.Horiuchi,Prog.Theo.Phys.Suppl.464.(1968).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M.Freer</a:t>
            </a:r>
            <a:r>
              <a:rPr lang="en-US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Rep. </a:t>
            </a:r>
            <a:r>
              <a:rPr lang="en-US" altLang="ja-JP" sz="1800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Prog</a:t>
            </a:r>
            <a:r>
              <a:rPr lang="en-US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. Phys. 70, 2149 (2007).</a:t>
            </a:r>
          </a:p>
        </p:txBody>
      </p:sp>
      <p:sp>
        <p:nvSpPr>
          <p:cNvPr id="13319" name="テキスト ボックス 6"/>
          <p:cNvSpPr txBox="1">
            <a:spLocks noChangeArrowheads="1"/>
          </p:cNvSpPr>
          <p:nvPr/>
        </p:nvSpPr>
        <p:spPr bwMode="auto">
          <a:xfrm>
            <a:off x="1381125" y="1555750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anose="05050102010706020507" pitchFamily="18" charset="2"/>
                <a:ea typeface="游ゴシック" panose="020B0400000000000000" pitchFamily="50" charset="-128"/>
              </a:rPr>
              <a:t>a</a:t>
            </a:r>
            <a:endParaRPr lang="ja-JP" altLang="en-US" sz="1800">
              <a:latin typeface="Symbol" panose="05050102010706020507" pitchFamily="18" charset="2"/>
              <a:ea typeface="游ゴシック" panose="020B0400000000000000" pitchFamily="50" charset="-128"/>
            </a:endParaRPr>
          </a:p>
        </p:txBody>
      </p:sp>
      <p:sp>
        <p:nvSpPr>
          <p:cNvPr id="13320" name="テキスト ボックス 48"/>
          <p:cNvSpPr txBox="1">
            <a:spLocks noChangeArrowheads="1"/>
          </p:cNvSpPr>
          <p:nvPr/>
        </p:nvSpPr>
        <p:spPr bwMode="auto">
          <a:xfrm>
            <a:off x="1539875" y="1546225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anose="05050102010706020507" pitchFamily="18" charset="2"/>
                <a:ea typeface="游ゴシック" panose="020B0400000000000000" pitchFamily="50" charset="-128"/>
              </a:rPr>
              <a:t>a</a:t>
            </a:r>
            <a:endParaRPr lang="ja-JP" altLang="en-US" sz="1800">
              <a:latin typeface="Symbol" panose="05050102010706020507" pitchFamily="18" charset="2"/>
              <a:ea typeface="游ゴシック" panose="020B0400000000000000" pitchFamily="50" charset="-128"/>
            </a:endParaRPr>
          </a:p>
        </p:txBody>
      </p:sp>
      <p:sp>
        <p:nvSpPr>
          <p:cNvPr id="13321" name="テキスト ボックス 49"/>
          <p:cNvSpPr txBox="1">
            <a:spLocks noChangeArrowheads="1"/>
          </p:cNvSpPr>
          <p:nvPr/>
        </p:nvSpPr>
        <p:spPr bwMode="auto">
          <a:xfrm>
            <a:off x="1919288" y="1576388"/>
            <a:ext cx="331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anose="05050102010706020507" pitchFamily="18" charset="2"/>
                <a:ea typeface="游ゴシック" panose="020B0400000000000000" pitchFamily="50" charset="-128"/>
              </a:rPr>
              <a:t>a</a:t>
            </a:r>
            <a:endParaRPr lang="ja-JP" altLang="en-US" sz="1800">
              <a:latin typeface="Symbol" panose="05050102010706020507" pitchFamily="18" charset="2"/>
              <a:ea typeface="游ゴシック" panose="020B0400000000000000" pitchFamily="50" charset="-128"/>
            </a:endParaRPr>
          </a:p>
        </p:txBody>
      </p:sp>
      <p:sp>
        <p:nvSpPr>
          <p:cNvPr id="13322" name="テキスト ボックス 50"/>
          <p:cNvSpPr txBox="1">
            <a:spLocks noChangeArrowheads="1"/>
          </p:cNvSpPr>
          <p:nvPr/>
        </p:nvSpPr>
        <p:spPr bwMode="auto">
          <a:xfrm>
            <a:off x="2079625" y="1573213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anose="05050102010706020507" pitchFamily="18" charset="2"/>
                <a:ea typeface="游ゴシック" panose="020B0400000000000000" pitchFamily="50" charset="-128"/>
              </a:rPr>
              <a:t>a</a:t>
            </a:r>
            <a:endParaRPr lang="ja-JP" altLang="en-US" sz="1800">
              <a:latin typeface="Symbol" panose="05050102010706020507" pitchFamily="18" charset="2"/>
              <a:ea typeface="游ゴシック" panose="020B0400000000000000" pitchFamily="50" charset="-128"/>
            </a:endParaRPr>
          </a:p>
        </p:txBody>
      </p:sp>
      <p:sp>
        <p:nvSpPr>
          <p:cNvPr id="13323" name="テキスト ボックス 51"/>
          <p:cNvSpPr txBox="1">
            <a:spLocks noChangeArrowheads="1"/>
          </p:cNvSpPr>
          <p:nvPr/>
        </p:nvSpPr>
        <p:spPr bwMode="auto">
          <a:xfrm>
            <a:off x="2239963" y="1571625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Symbol" panose="05050102010706020507" pitchFamily="18" charset="2"/>
                <a:ea typeface="游ゴシック" panose="020B0400000000000000" pitchFamily="50" charset="-128"/>
              </a:rPr>
              <a:t>a</a:t>
            </a:r>
            <a:endParaRPr lang="ja-JP" altLang="en-US" sz="1800">
              <a:latin typeface="Symbol" panose="05050102010706020507" pitchFamily="18" charset="2"/>
              <a:ea typeface="游ゴシック" panose="020B0400000000000000" pitchFamily="50" charset="-128"/>
            </a:endParaRPr>
          </a:p>
        </p:txBody>
      </p:sp>
      <p:grpSp>
        <p:nvGrpSpPr>
          <p:cNvPr id="23" name="グループ化 22"/>
          <p:cNvGrpSpPr>
            <a:grpSpLocks/>
          </p:cNvGrpSpPr>
          <p:nvPr/>
        </p:nvGrpSpPr>
        <p:grpSpPr bwMode="auto">
          <a:xfrm>
            <a:off x="2482850" y="1639888"/>
            <a:ext cx="6103938" cy="4592637"/>
            <a:chOff x="2179781" y="2041236"/>
            <a:chExt cx="6105236" cy="4591160"/>
          </a:xfrm>
        </p:grpSpPr>
        <p:sp>
          <p:nvSpPr>
            <p:cNvPr id="13328" name="AutoShape 24"/>
            <p:cNvSpPr>
              <a:spLocks noChangeArrowheads="1"/>
            </p:cNvSpPr>
            <p:nvPr/>
          </p:nvSpPr>
          <p:spPr bwMode="auto">
            <a:xfrm flipH="1" flipV="1">
              <a:off x="2179781" y="2041236"/>
              <a:ext cx="6105236" cy="459116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3329" name="AutoShape 25"/>
            <p:cNvSpPr>
              <a:spLocks noChangeArrowheads="1"/>
            </p:cNvSpPr>
            <p:nvPr/>
          </p:nvSpPr>
          <p:spPr bwMode="auto">
            <a:xfrm>
              <a:off x="6857569" y="2487263"/>
              <a:ext cx="296205" cy="2720730"/>
            </a:xfrm>
            <a:prstGeom prst="upArrow">
              <a:avLst>
                <a:gd name="adj1" fmla="val 50000"/>
                <a:gd name="adj2" fmla="val 305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3532619" y="2628422"/>
              <a:ext cx="10225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975963" y="2574464"/>
              <a:ext cx="102256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6465355" y="2487180"/>
              <a:ext cx="10209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テキスト ボックス 28"/>
            <p:cNvSpPr txBox="1">
              <a:spLocks noChangeArrowheads="1"/>
            </p:cNvSpPr>
            <p:nvPr/>
          </p:nvSpPr>
          <p:spPr bwMode="auto">
            <a:xfrm>
              <a:off x="4982989" y="2265089"/>
              <a:ext cx="8322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Symbol" panose="05050102010706020507" pitchFamily="18" charset="2"/>
                  <a:ea typeface="游ゴシック" panose="020B0400000000000000" pitchFamily="50" charset="-128"/>
                </a:rPr>
                <a:t>a</a:t>
              </a:r>
              <a:r>
                <a:rPr lang="en-US" altLang="ja-JP" sz="18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+</a:t>
              </a:r>
              <a:r>
                <a:rPr lang="en-US" altLang="ja-JP" sz="1800" baseline="300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8</a:t>
              </a:r>
              <a:r>
                <a:rPr lang="en-US" altLang="ja-JP" sz="18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Be</a:t>
              </a:r>
              <a:endParaRPr lang="ja-JP" altLang="en-US" sz="18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flipH="1">
              <a:off x="5998531" y="2476071"/>
              <a:ext cx="466824" cy="983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H="1">
              <a:off x="4555186" y="2587160"/>
              <a:ext cx="468413" cy="491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6" name="テキスト ボックス 31"/>
            <p:cNvSpPr txBox="1">
              <a:spLocks noChangeArrowheads="1"/>
            </p:cNvSpPr>
            <p:nvPr/>
          </p:nvSpPr>
          <p:spPr bwMode="auto">
            <a:xfrm>
              <a:off x="3798664" y="2291994"/>
              <a:ext cx="445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Symbol" panose="05050102010706020507" pitchFamily="18" charset="2"/>
                  <a:ea typeface="游ゴシック" panose="020B0400000000000000" pitchFamily="50" charset="-128"/>
                </a:rPr>
                <a:t>3a</a:t>
              </a:r>
              <a:endParaRPr lang="ja-JP" altLang="en-US" sz="18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37" name="テキスト ボックス 32"/>
            <p:cNvSpPr txBox="1">
              <a:spLocks noChangeArrowheads="1"/>
            </p:cNvSpPr>
            <p:nvPr/>
          </p:nvSpPr>
          <p:spPr bwMode="auto">
            <a:xfrm>
              <a:off x="5639799" y="2180399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285keV</a:t>
              </a:r>
              <a:endParaRPr lang="ja-JP" altLang="en-US" sz="180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38" name="テキスト ボックス 33"/>
            <p:cNvSpPr txBox="1">
              <a:spLocks noChangeArrowheads="1"/>
            </p:cNvSpPr>
            <p:nvPr/>
          </p:nvSpPr>
          <p:spPr bwMode="auto">
            <a:xfrm>
              <a:off x="4275767" y="2261958"/>
              <a:ext cx="8386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93keV</a:t>
              </a:r>
              <a:endParaRPr lang="ja-JP" altLang="en-US" sz="180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6484409" y="5207279"/>
              <a:ext cx="10209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0" name="テキスト ボックス 35"/>
            <p:cNvSpPr txBox="1">
              <a:spLocks noChangeArrowheads="1"/>
            </p:cNvSpPr>
            <p:nvPr/>
          </p:nvSpPr>
          <p:spPr bwMode="auto">
            <a:xfrm>
              <a:off x="6441050" y="2125344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7.65MeV</a:t>
              </a:r>
              <a:endParaRPr lang="ja-JP" altLang="en-US" sz="18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41" name="テキスト ボックス 36"/>
            <p:cNvSpPr txBox="1">
              <a:spLocks noChangeArrowheads="1"/>
            </p:cNvSpPr>
            <p:nvPr/>
          </p:nvSpPr>
          <p:spPr bwMode="auto">
            <a:xfrm>
              <a:off x="6786357" y="5187918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baseline="300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12</a:t>
              </a:r>
              <a:r>
                <a:rPr lang="en-US" altLang="ja-JP" sz="24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C</a:t>
              </a:r>
              <a:endParaRPr lang="ja-JP" altLang="en-US" sz="24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13342" name="グループ化 37"/>
            <p:cNvGrpSpPr>
              <a:grpSpLocks/>
            </p:cNvGrpSpPr>
            <p:nvPr/>
          </p:nvGrpSpPr>
          <p:grpSpPr bwMode="auto">
            <a:xfrm>
              <a:off x="7498861" y="2103832"/>
              <a:ext cx="675264" cy="697485"/>
              <a:chOff x="6297405" y="4046153"/>
              <a:chExt cx="1121023" cy="1157913"/>
            </a:xfrm>
          </p:grpSpPr>
          <p:sp>
            <p:nvSpPr>
              <p:cNvPr id="13349" name="Oval 8"/>
              <p:cNvSpPr>
                <a:spLocks noChangeArrowheads="1"/>
              </p:cNvSpPr>
              <p:nvPr/>
            </p:nvSpPr>
            <p:spPr bwMode="auto">
              <a:xfrm>
                <a:off x="6669749" y="4230257"/>
                <a:ext cx="361752" cy="36175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2000">
                    <a:latin typeface="Symbol" panose="05050102010706020507" pitchFamily="18" charset="2"/>
                  </a:rPr>
                  <a:t>a</a:t>
                </a:r>
              </a:p>
            </p:txBody>
          </p:sp>
          <p:sp>
            <p:nvSpPr>
              <p:cNvPr id="13350" name="Oval 8"/>
              <p:cNvSpPr>
                <a:spLocks noChangeArrowheads="1"/>
              </p:cNvSpPr>
              <p:nvPr/>
            </p:nvSpPr>
            <p:spPr bwMode="auto">
              <a:xfrm>
                <a:off x="6455500" y="4717161"/>
                <a:ext cx="361752" cy="36175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2000">
                    <a:latin typeface="Symbol" panose="05050102010706020507" pitchFamily="18" charset="2"/>
                  </a:rPr>
                  <a:t>a</a:t>
                </a:r>
              </a:p>
            </p:txBody>
          </p:sp>
          <p:sp>
            <p:nvSpPr>
              <p:cNvPr id="13351" name="Oval 8"/>
              <p:cNvSpPr>
                <a:spLocks noChangeArrowheads="1"/>
              </p:cNvSpPr>
              <p:nvPr/>
            </p:nvSpPr>
            <p:spPr bwMode="auto">
              <a:xfrm>
                <a:off x="7042125" y="4625109"/>
                <a:ext cx="361752" cy="36175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ja-JP" sz="2000">
                    <a:latin typeface="Symbol" panose="05050102010706020507" pitchFamily="18" charset="2"/>
                  </a:rPr>
                  <a:t>a</a:t>
                </a:r>
              </a:p>
            </p:txBody>
          </p:sp>
          <p:sp>
            <p:nvSpPr>
              <p:cNvPr id="48" name="円/楕円 67"/>
              <p:cNvSpPr/>
              <p:nvPr/>
            </p:nvSpPr>
            <p:spPr bwMode="auto">
              <a:xfrm>
                <a:off x="6297697" y="4044985"/>
                <a:ext cx="1120306" cy="115922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3343" name="Oval 8"/>
            <p:cNvSpPr>
              <a:spLocks noChangeArrowheads="1"/>
            </p:cNvSpPr>
            <p:nvPr/>
          </p:nvSpPr>
          <p:spPr bwMode="auto">
            <a:xfrm>
              <a:off x="5157961" y="2697051"/>
              <a:ext cx="217906" cy="21790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13344" name="Oval 8"/>
            <p:cNvSpPr>
              <a:spLocks noChangeArrowheads="1"/>
            </p:cNvSpPr>
            <p:nvPr/>
          </p:nvSpPr>
          <p:spPr bwMode="auto">
            <a:xfrm>
              <a:off x="5511323" y="2641602"/>
              <a:ext cx="217906" cy="21790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41" name="円/楕円 67"/>
            <p:cNvSpPr/>
            <p:nvPr/>
          </p:nvSpPr>
          <p:spPr bwMode="auto">
            <a:xfrm>
              <a:off x="5091875" y="2614139"/>
              <a:ext cx="674831" cy="3491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6312923" y="4039255"/>
              <a:ext cx="1325844" cy="242810"/>
            </a:xfrm>
            <a:custGeom>
              <a:avLst/>
              <a:gdLst>
                <a:gd name="connsiteX0" fmla="*/ 0 w 1326777"/>
                <a:gd name="connsiteY0" fmla="*/ 233083 h 242543"/>
                <a:gd name="connsiteX1" fmla="*/ 215153 w 1326777"/>
                <a:gd name="connsiteY1" fmla="*/ 35859 h 242543"/>
                <a:gd name="connsiteX2" fmla="*/ 618565 w 1326777"/>
                <a:gd name="connsiteY2" fmla="*/ 224118 h 242543"/>
                <a:gd name="connsiteX3" fmla="*/ 977153 w 1326777"/>
                <a:gd name="connsiteY3" fmla="*/ 215153 h 242543"/>
                <a:gd name="connsiteX4" fmla="*/ 1219200 w 1326777"/>
                <a:gd name="connsiteY4" fmla="*/ 44824 h 242543"/>
                <a:gd name="connsiteX5" fmla="*/ 1326777 w 1326777"/>
                <a:gd name="connsiteY5" fmla="*/ 0 h 24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777" h="242543">
                  <a:moveTo>
                    <a:pt x="0" y="233083"/>
                  </a:moveTo>
                  <a:cubicBezTo>
                    <a:pt x="56029" y="135218"/>
                    <a:pt x="112059" y="37353"/>
                    <a:pt x="215153" y="35859"/>
                  </a:cubicBezTo>
                  <a:cubicBezTo>
                    <a:pt x="318247" y="34365"/>
                    <a:pt x="491565" y="194236"/>
                    <a:pt x="618565" y="224118"/>
                  </a:cubicBezTo>
                  <a:cubicBezTo>
                    <a:pt x="745565" y="254000"/>
                    <a:pt x="877047" y="245035"/>
                    <a:pt x="977153" y="215153"/>
                  </a:cubicBezTo>
                  <a:cubicBezTo>
                    <a:pt x="1077259" y="185271"/>
                    <a:pt x="1160929" y="80683"/>
                    <a:pt x="1219200" y="44824"/>
                  </a:cubicBezTo>
                  <a:cubicBezTo>
                    <a:pt x="1277471" y="8965"/>
                    <a:pt x="1302124" y="4482"/>
                    <a:pt x="13267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6312923" y="4204302"/>
              <a:ext cx="1325844" cy="242810"/>
            </a:xfrm>
            <a:custGeom>
              <a:avLst/>
              <a:gdLst>
                <a:gd name="connsiteX0" fmla="*/ 0 w 1326777"/>
                <a:gd name="connsiteY0" fmla="*/ 233083 h 242543"/>
                <a:gd name="connsiteX1" fmla="*/ 215153 w 1326777"/>
                <a:gd name="connsiteY1" fmla="*/ 35859 h 242543"/>
                <a:gd name="connsiteX2" fmla="*/ 618565 w 1326777"/>
                <a:gd name="connsiteY2" fmla="*/ 224118 h 242543"/>
                <a:gd name="connsiteX3" fmla="*/ 977153 w 1326777"/>
                <a:gd name="connsiteY3" fmla="*/ 215153 h 242543"/>
                <a:gd name="connsiteX4" fmla="*/ 1219200 w 1326777"/>
                <a:gd name="connsiteY4" fmla="*/ 44824 h 242543"/>
                <a:gd name="connsiteX5" fmla="*/ 1326777 w 1326777"/>
                <a:gd name="connsiteY5" fmla="*/ 0 h 24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6777" h="242543">
                  <a:moveTo>
                    <a:pt x="0" y="233083"/>
                  </a:moveTo>
                  <a:cubicBezTo>
                    <a:pt x="56029" y="135218"/>
                    <a:pt x="112059" y="37353"/>
                    <a:pt x="215153" y="35859"/>
                  </a:cubicBezTo>
                  <a:cubicBezTo>
                    <a:pt x="318247" y="34365"/>
                    <a:pt x="491565" y="194236"/>
                    <a:pt x="618565" y="224118"/>
                  </a:cubicBezTo>
                  <a:cubicBezTo>
                    <a:pt x="745565" y="254000"/>
                    <a:pt x="877047" y="245035"/>
                    <a:pt x="977153" y="215153"/>
                  </a:cubicBezTo>
                  <a:cubicBezTo>
                    <a:pt x="1077259" y="185271"/>
                    <a:pt x="1160929" y="80683"/>
                    <a:pt x="1219200" y="44824"/>
                  </a:cubicBezTo>
                  <a:cubicBezTo>
                    <a:pt x="1277471" y="8965"/>
                    <a:pt x="1302124" y="4482"/>
                    <a:pt x="13267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48" name="Oval 8"/>
            <p:cNvSpPr>
              <a:spLocks noChangeArrowheads="1"/>
            </p:cNvSpPr>
            <p:nvPr/>
          </p:nvSpPr>
          <p:spPr bwMode="auto">
            <a:xfrm>
              <a:off x="7506150" y="4789307"/>
              <a:ext cx="690139" cy="69013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 baseline="30000">
                  <a:latin typeface="Times New Roman" panose="02020603050405020304" pitchFamily="18" charset="0"/>
                </a:rPr>
                <a:t>12</a:t>
              </a:r>
              <a:r>
                <a:rPr kumimoji="0" lang="en-US" altLang="ja-JP" sz="2000">
                  <a:latin typeface="Times New Roman" panose="02020603050405020304" pitchFamily="18" charset="0"/>
                </a:rPr>
                <a:t>C</a:t>
              </a:r>
              <a:r>
                <a:rPr kumimoji="0" lang="en-US" altLang="ja-JP" sz="2000" baseline="-25000">
                  <a:latin typeface="Times New Roman" panose="02020603050405020304" pitchFamily="18" charset="0"/>
                </a:rPr>
                <a:t>gs</a:t>
              </a:r>
            </a:p>
          </p:txBody>
        </p:sp>
      </p:grp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4857750" y="2232025"/>
            <a:ext cx="2959100" cy="369888"/>
            <a:chOff x="4857526" y="2232387"/>
            <a:chExt cx="2960021" cy="369332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4857526" y="2235557"/>
              <a:ext cx="2950493" cy="25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7" name="テキスト ボックス 9"/>
            <p:cNvSpPr txBox="1">
              <a:spLocks noChangeArrowheads="1"/>
            </p:cNvSpPr>
            <p:nvPr/>
          </p:nvSpPr>
          <p:spPr bwMode="auto">
            <a:xfrm>
              <a:off x="6699933" y="2232387"/>
              <a:ext cx="1117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7.27MeV</a:t>
              </a:r>
              <a:endParaRPr lang="ja-JP" altLang="en-US" sz="180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 rot="16200000">
            <a:off x="143012" y="3453884"/>
            <a:ext cx="17904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Excitation Energy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1916113" y="4528344"/>
            <a:ext cx="1359743" cy="2786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327745" y="6558148"/>
            <a:ext cx="1530005" cy="2786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75856" y="6507499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Mass Number (</a:t>
            </a:r>
            <a:r>
              <a:rPr kumimoji="1" lang="en-US" altLang="ja-JP" sz="2000" b="1" dirty="0">
                <a:solidFill>
                  <a:srgbClr val="0000FF"/>
                </a:solidFill>
              </a:rPr>
              <a:t>4A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30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図形グループ 157"/>
          <p:cNvGrpSpPr/>
          <p:nvPr/>
        </p:nvGrpSpPr>
        <p:grpSpPr>
          <a:xfrm>
            <a:off x="7051087" y="839746"/>
            <a:ext cx="1930542" cy="432297"/>
            <a:chOff x="3945596" y="6021525"/>
            <a:chExt cx="1930542" cy="432297"/>
          </a:xfrm>
        </p:grpSpPr>
        <p:graphicFrame>
          <p:nvGraphicFramePr>
            <p:cNvPr id="159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3977488" y="6021525"/>
            <a:ext cx="189865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7" name="数式" r:id="rId3" imgW="1155700" imgH="241300" progId="Equation.3">
                    <p:embed/>
                  </p:oleObj>
                </mc:Choice>
                <mc:Fallback>
                  <p:oleObj name="数式" r:id="rId3" imgW="1155700" imgH="241300" progId="Equation.3">
                    <p:embed/>
                    <p:pic>
                      <p:nvPicPr>
                        <p:cNvPr id="15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7488" y="6021525"/>
                          <a:ext cx="1898650" cy="398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0" name="正方形/長方形 159"/>
            <p:cNvSpPr/>
            <p:nvPr/>
          </p:nvSpPr>
          <p:spPr>
            <a:xfrm>
              <a:off x="5411873" y="6102197"/>
              <a:ext cx="347224" cy="257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テキスト ボックス 160"/>
            <p:cNvSpPr txBox="1"/>
            <p:nvPr/>
          </p:nvSpPr>
          <p:spPr>
            <a:xfrm>
              <a:off x="5328593" y="6053712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aseline="30000" dirty="0">
                  <a:latin typeface="Times New Roman" charset="0"/>
                  <a:ea typeface="Times New Roman" charset="0"/>
                  <a:cs typeface="Times New Roman" charset="0"/>
                </a:rPr>
                <a:t>24</a:t>
              </a:r>
              <a:r>
                <a:rPr kumimoji="1" lang="en-US" altLang="ja-JP" sz="2000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kumimoji="1" lang="ja-JP" alt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3945596" y="6021525"/>
              <a:ext cx="1166808" cy="398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7205081" y="3834558"/>
            <a:ext cx="1930542" cy="432297"/>
            <a:chOff x="3945596" y="6021525"/>
            <a:chExt cx="1930542" cy="432297"/>
          </a:xfrm>
        </p:grpSpPr>
        <p:graphicFrame>
          <p:nvGraphicFramePr>
            <p:cNvPr id="142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3977488" y="6021525"/>
            <a:ext cx="189865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8" name="数式" r:id="rId5" imgW="1155700" imgH="241300" progId="Equation.3">
                    <p:embed/>
                  </p:oleObj>
                </mc:Choice>
                <mc:Fallback>
                  <p:oleObj name="数式" r:id="rId5" imgW="1155700" imgH="241300" progId="Equation.3">
                    <p:embed/>
                    <p:pic>
                      <p:nvPicPr>
                        <p:cNvPr id="142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7488" y="6021525"/>
                          <a:ext cx="1898650" cy="398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" name="正方形/長方形 143"/>
            <p:cNvSpPr/>
            <p:nvPr/>
          </p:nvSpPr>
          <p:spPr>
            <a:xfrm>
              <a:off x="5411873" y="6102197"/>
              <a:ext cx="347224" cy="257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5328593" y="6053712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aseline="30000" dirty="0">
                  <a:latin typeface="Times New Roman" charset="0"/>
                  <a:ea typeface="Times New Roman" charset="0"/>
                  <a:cs typeface="Times New Roman" charset="0"/>
                </a:rPr>
                <a:t>24</a:t>
              </a:r>
              <a:r>
                <a:rPr kumimoji="1" lang="en-US" altLang="ja-JP" sz="2000" dirty="0">
                  <a:latin typeface="Times New Roman" charset="0"/>
                  <a:ea typeface="Times New Roman" charset="0"/>
                  <a:cs typeface="Times New Roman" charset="0"/>
                </a:rPr>
                <a:t>O</a:t>
              </a:r>
              <a:endParaRPr kumimoji="1" lang="ja-JP" altLang="en-US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945596" y="6021525"/>
              <a:ext cx="1166808" cy="398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362" name="Text Box 53"/>
          <p:cNvSpPr txBox="1">
            <a:spLocks noChangeArrowheads="1"/>
          </p:cNvSpPr>
          <p:nvPr/>
        </p:nvSpPr>
        <p:spPr bwMode="auto">
          <a:xfrm>
            <a:off x="314325" y="196850"/>
            <a:ext cx="891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b="1" dirty="0">
                <a:solidFill>
                  <a:srgbClr val="6600FF"/>
                </a:solidFill>
              </a:rPr>
              <a:t>Knockout Reaction/Quasi-Free Reaction</a:t>
            </a:r>
          </a:p>
        </p:txBody>
      </p:sp>
      <p:sp>
        <p:nvSpPr>
          <p:cNvPr id="15427" name="Oval 11"/>
          <p:cNvSpPr>
            <a:spLocks noChangeArrowheads="1"/>
          </p:cNvSpPr>
          <p:nvPr/>
        </p:nvSpPr>
        <p:spPr bwMode="auto">
          <a:xfrm>
            <a:off x="1183667" y="1467087"/>
            <a:ext cx="500464" cy="500733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5412" name="Line 12"/>
          <p:cNvSpPr>
            <a:spLocks noChangeShapeType="1"/>
          </p:cNvSpPr>
          <p:nvPr/>
        </p:nvSpPr>
        <p:spPr bwMode="auto">
          <a:xfrm flipV="1">
            <a:off x="1700666" y="1695804"/>
            <a:ext cx="1828445" cy="16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14" name="Text Box 14"/>
          <p:cNvSpPr txBox="1">
            <a:spLocks noChangeArrowheads="1"/>
          </p:cNvSpPr>
          <p:nvPr/>
        </p:nvSpPr>
        <p:spPr bwMode="auto">
          <a:xfrm>
            <a:off x="655733" y="1434183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aseline="30000" dirty="0">
                <a:latin typeface="Times New Roman" pitchFamily="18" charset="0"/>
              </a:rPr>
              <a:t>27</a:t>
            </a:r>
            <a:r>
              <a:rPr kumimoji="0" lang="en-US" altLang="ja-JP" sz="2400" dirty="0">
                <a:latin typeface="Times New Roman" pitchFamily="18" charset="0"/>
              </a:rPr>
              <a:t>F</a:t>
            </a:r>
          </a:p>
        </p:txBody>
      </p:sp>
      <p:sp>
        <p:nvSpPr>
          <p:cNvPr id="15419" name="Text Box 19"/>
          <p:cNvSpPr txBox="1">
            <a:spLocks noChangeArrowheads="1"/>
          </p:cNvSpPr>
          <p:nvPr/>
        </p:nvSpPr>
        <p:spPr bwMode="auto">
          <a:xfrm>
            <a:off x="7632712" y="112242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aseline="30000" dirty="0">
                <a:latin typeface="Times New Roman" pitchFamily="18" charset="0"/>
              </a:rPr>
              <a:t>24</a:t>
            </a:r>
            <a:r>
              <a:rPr kumimoji="0" lang="en-US" altLang="ja-JP" sz="2400" dirty="0">
                <a:latin typeface="Times New Roman" pitchFamily="18" charset="0"/>
              </a:rPr>
              <a:t>O</a:t>
            </a:r>
          </a:p>
        </p:txBody>
      </p:sp>
      <p:sp>
        <p:nvSpPr>
          <p:cNvPr id="15420" name="Text Box 20"/>
          <p:cNvSpPr txBox="1">
            <a:spLocks noChangeArrowheads="1"/>
          </p:cNvSpPr>
          <p:nvPr/>
        </p:nvSpPr>
        <p:spPr bwMode="auto">
          <a:xfrm>
            <a:off x="7560310" y="1750130"/>
            <a:ext cx="336543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>
                <a:latin typeface="Times New Roman" pitchFamily="18" charset="0"/>
              </a:rPr>
              <a:t>n</a:t>
            </a:r>
          </a:p>
        </p:txBody>
      </p:sp>
      <p:sp>
        <p:nvSpPr>
          <p:cNvPr id="15423" name="Oval 17"/>
          <p:cNvSpPr>
            <a:spLocks noChangeArrowheads="1"/>
          </p:cNvSpPr>
          <p:nvPr/>
        </p:nvSpPr>
        <p:spPr bwMode="auto">
          <a:xfrm>
            <a:off x="7453329" y="1670392"/>
            <a:ext cx="123162" cy="12322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5424" name="Text Box 20"/>
          <p:cNvSpPr txBox="1">
            <a:spLocks noChangeArrowheads="1"/>
          </p:cNvSpPr>
          <p:nvPr/>
        </p:nvSpPr>
        <p:spPr bwMode="auto">
          <a:xfrm>
            <a:off x="7626363" y="1471852"/>
            <a:ext cx="336543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>
                <a:latin typeface="Times New Roman" pitchFamily="18" charset="0"/>
              </a:rPr>
              <a:t>n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165100" y="169863"/>
            <a:ext cx="8352263" cy="6254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3622473" y="1511573"/>
            <a:ext cx="500464" cy="500733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5393" name="Oval 17"/>
          <p:cNvSpPr>
            <a:spLocks noChangeArrowheads="1"/>
          </p:cNvSpPr>
          <p:nvPr/>
        </p:nvSpPr>
        <p:spPr bwMode="auto">
          <a:xfrm>
            <a:off x="3951938" y="1805569"/>
            <a:ext cx="122466" cy="12241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3981517" y="1911524"/>
            <a:ext cx="282144" cy="255418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74" name="Oval 17"/>
          <p:cNvSpPr>
            <a:spLocks noChangeArrowheads="1"/>
          </p:cNvSpPr>
          <p:nvPr/>
        </p:nvSpPr>
        <p:spPr bwMode="auto">
          <a:xfrm>
            <a:off x="1456732" y="1762251"/>
            <a:ext cx="122466" cy="12241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4632236" y="1511573"/>
            <a:ext cx="480168" cy="480427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>
            <a:off x="4046397" y="1846886"/>
            <a:ext cx="585839" cy="413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4561776" y="192581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aseline="30000" dirty="0">
                <a:latin typeface="Times New Roman" pitchFamily="18" charset="0"/>
              </a:rPr>
              <a:t>26</a:t>
            </a:r>
            <a:r>
              <a:rPr kumimoji="0" lang="en-US" altLang="ja-JP" sz="2400" dirty="0">
                <a:latin typeface="Times New Roman" pitchFamily="18" charset="0"/>
              </a:rPr>
              <a:t>O</a:t>
            </a:r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 flipV="1">
            <a:off x="5013332" y="1316851"/>
            <a:ext cx="2252961" cy="435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" name="Oval 11"/>
          <p:cNvSpPr>
            <a:spLocks noChangeArrowheads="1"/>
          </p:cNvSpPr>
          <p:nvPr/>
        </p:nvSpPr>
        <p:spPr bwMode="auto">
          <a:xfrm>
            <a:off x="7266292" y="1076589"/>
            <a:ext cx="369504" cy="369703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4" name="Oval 17"/>
          <p:cNvSpPr>
            <a:spLocks noChangeArrowheads="1"/>
          </p:cNvSpPr>
          <p:nvPr/>
        </p:nvSpPr>
        <p:spPr bwMode="auto">
          <a:xfrm>
            <a:off x="7451044" y="1968908"/>
            <a:ext cx="123162" cy="12322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5" name="Line 13"/>
          <p:cNvSpPr>
            <a:spLocks noChangeShapeType="1"/>
          </p:cNvSpPr>
          <p:nvPr/>
        </p:nvSpPr>
        <p:spPr bwMode="auto">
          <a:xfrm flipV="1">
            <a:off x="5015618" y="1722515"/>
            <a:ext cx="2435425" cy="27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" name="Line 13"/>
          <p:cNvSpPr>
            <a:spLocks noChangeShapeType="1"/>
          </p:cNvSpPr>
          <p:nvPr/>
        </p:nvSpPr>
        <p:spPr bwMode="auto">
          <a:xfrm>
            <a:off x="5013333" y="1764001"/>
            <a:ext cx="2371316" cy="268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4187952" y="1771825"/>
            <a:ext cx="409916" cy="2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8120856" y="2190079"/>
            <a:ext cx="347224" cy="25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7620" y="895272"/>
            <a:ext cx="3224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baseline="30000" dirty="0">
                <a:solidFill>
                  <a:srgbClr val="6600FF"/>
                </a:solidFill>
              </a:rPr>
              <a:t>27</a:t>
            </a:r>
            <a:r>
              <a:rPr lang="en-US" altLang="ja-JP" sz="2400" u="sng" dirty="0">
                <a:solidFill>
                  <a:srgbClr val="6600FF"/>
                </a:solidFill>
              </a:rPr>
              <a:t>F(</a:t>
            </a:r>
            <a:r>
              <a:rPr lang="en-US" altLang="ja-JP" sz="2400" u="sng" baseline="30000" dirty="0">
                <a:solidFill>
                  <a:srgbClr val="6600FF"/>
                </a:solidFill>
              </a:rPr>
              <a:t>12</a:t>
            </a:r>
            <a:r>
              <a:rPr lang="en-US" altLang="ja-JP" sz="2400" u="sng" dirty="0">
                <a:solidFill>
                  <a:srgbClr val="6600FF"/>
                </a:solidFill>
              </a:rPr>
              <a:t>C,pX)</a:t>
            </a:r>
            <a:r>
              <a:rPr lang="en-US" altLang="ja-JP" sz="2400" u="sng" baseline="30000" dirty="0">
                <a:solidFill>
                  <a:srgbClr val="6600FF"/>
                </a:solidFill>
              </a:rPr>
              <a:t>26</a:t>
            </a:r>
            <a:r>
              <a:rPr lang="en-US" altLang="ja-JP" sz="2400" u="sng" dirty="0">
                <a:solidFill>
                  <a:srgbClr val="6600FF"/>
                </a:solidFill>
              </a:rPr>
              <a:t>O</a:t>
            </a:r>
            <a:r>
              <a:rPr lang="en-US" altLang="ja-JP" sz="2400" dirty="0">
                <a:solidFill>
                  <a:srgbClr val="6600FF"/>
                </a:solidFill>
              </a:rPr>
              <a:t>  </a:t>
            </a:r>
            <a:r>
              <a:rPr lang="en-US" altLang="ja-JP" sz="2400" dirty="0">
                <a:solidFill>
                  <a:srgbClr val="6600FF"/>
                </a:solidFill>
                <a:sym typeface="Wingdings"/>
              </a:rPr>
              <a:t></a:t>
            </a:r>
            <a:r>
              <a:rPr lang="en-US" altLang="ja-JP" sz="2400" baseline="30000" dirty="0">
                <a:solidFill>
                  <a:srgbClr val="6600FF"/>
                </a:solidFill>
                <a:sym typeface="Wingdings"/>
              </a:rPr>
              <a:t>24</a:t>
            </a:r>
            <a:r>
              <a:rPr lang="en-US" altLang="ja-JP" sz="2400" dirty="0">
                <a:solidFill>
                  <a:srgbClr val="6600FF"/>
                </a:solidFill>
                <a:sym typeface="Wingdings"/>
              </a:rPr>
              <a:t>O+2n</a:t>
            </a:r>
            <a:endParaRPr kumimoji="1" lang="ja-JP" altLang="en-US" sz="24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01750" y="3005953"/>
            <a:ext cx="350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baseline="30000" dirty="0">
                <a:solidFill>
                  <a:srgbClr val="6600FF"/>
                </a:solidFill>
              </a:rPr>
              <a:t>29</a:t>
            </a:r>
            <a:r>
              <a:rPr lang="en-US" altLang="ja-JP" sz="2400" u="sng" dirty="0">
                <a:solidFill>
                  <a:srgbClr val="6600FF"/>
                </a:solidFill>
              </a:rPr>
              <a:t>F(</a:t>
            </a:r>
            <a:r>
              <a:rPr lang="en-US" altLang="ja-JP" sz="2400" u="sng" dirty="0" err="1">
                <a:solidFill>
                  <a:srgbClr val="6600FF"/>
                </a:solidFill>
              </a:rPr>
              <a:t>p,pp</a:t>
            </a:r>
            <a:r>
              <a:rPr lang="en-US" altLang="ja-JP" sz="2400" u="sng" dirty="0">
                <a:solidFill>
                  <a:srgbClr val="6600FF"/>
                </a:solidFill>
              </a:rPr>
              <a:t>)</a:t>
            </a:r>
            <a:r>
              <a:rPr lang="en-US" altLang="ja-JP" sz="2400" u="sng" baseline="30000" dirty="0">
                <a:solidFill>
                  <a:srgbClr val="6600FF"/>
                </a:solidFill>
              </a:rPr>
              <a:t>28</a:t>
            </a:r>
            <a:r>
              <a:rPr lang="en-US" altLang="ja-JP" sz="2400" u="sng" dirty="0">
                <a:solidFill>
                  <a:srgbClr val="6600FF"/>
                </a:solidFill>
              </a:rPr>
              <a:t>O</a:t>
            </a:r>
            <a:r>
              <a:rPr lang="en-US" altLang="ja-JP" sz="2400" dirty="0">
                <a:solidFill>
                  <a:srgbClr val="6600FF"/>
                </a:solidFill>
              </a:rPr>
              <a:t>    </a:t>
            </a:r>
            <a:r>
              <a:rPr lang="en-US" altLang="ja-JP" sz="2400" dirty="0">
                <a:solidFill>
                  <a:srgbClr val="6600FF"/>
                </a:solidFill>
                <a:sym typeface="Wingdings"/>
              </a:rPr>
              <a:t></a:t>
            </a:r>
            <a:r>
              <a:rPr lang="en-US" altLang="ja-JP" sz="2400" baseline="30000" dirty="0">
                <a:solidFill>
                  <a:srgbClr val="6600FF"/>
                </a:solidFill>
                <a:sym typeface="Wingdings"/>
              </a:rPr>
              <a:t>24</a:t>
            </a:r>
            <a:r>
              <a:rPr lang="en-US" altLang="ja-JP" sz="2400" dirty="0">
                <a:solidFill>
                  <a:srgbClr val="6600FF"/>
                </a:solidFill>
                <a:sym typeface="Wingdings"/>
              </a:rPr>
              <a:t>O+4n</a:t>
            </a:r>
            <a:endParaRPr lang="ja-JP" altLang="en-US" sz="2400" dirty="0"/>
          </a:p>
        </p:txBody>
      </p:sp>
      <p:sp>
        <p:nvSpPr>
          <p:cNvPr id="92" name="Oval 11"/>
          <p:cNvSpPr>
            <a:spLocks noChangeArrowheads="1"/>
          </p:cNvSpPr>
          <p:nvPr/>
        </p:nvSpPr>
        <p:spPr bwMode="auto">
          <a:xfrm>
            <a:off x="973203" y="3867165"/>
            <a:ext cx="500464" cy="500733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93" name="Line 12"/>
          <p:cNvSpPr>
            <a:spLocks noChangeShapeType="1"/>
          </p:cNvSpPr>
          <p:nvPr/>
        </p:nvSpPr>
        <p:spPr bwMode="auto">
          <a:xfrm flipV="1">
            <a:off x="1490202" y="4095882"/>
            <a:ext cx="1828445" cy="16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>
            <a:off x="445269" y="383426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aseline="30000" dirty="0">
                <a:latin typeface="Times New Roman" pitchFamily="18" charset="0"/>
              </a:rPr>
              <a:t>29</a:t>
            </a:r>
            <a:r>
              <a:rPr kumimoji="0" lang="en-US" altLang="ja-JP" sz="2400" dirty="0">
                <a:latin typeface="Times New Roman" pitchFamily="18" charset="0"/>
              </a:rPr>
              <a:t>F</a:t>
            </a:r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>
            <a:off x="3945596" y="4376204"/>
            <a:ext cx="617446" cy="527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>
            <a:off x="7346347" y="4171903"/>
            <a:ext cx="336543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dirty="0">
                <a:latin typeface="Times New Roman" pitchFamily="18" charset="0"/>
              </a:rPr>
              <a:t>n</a:t>
            </a:r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7079448" y="3615836"/>
            <a:ext cx="123162" cy="12322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7174185" y="3258819"/>
            <a:ext cx="336543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>
                <a:latin typeface="Times New Roman" pitchFamily="18" charset="0"/>
              </a:rPr>
              <a:t>n</a:t>
            </a:r>
          </a:p>
        </p:txBody>
      </p:sp>
      <p:sp>
        <p:nvSpPr>
          <p:cNvPr id="102" name="Oval 11"/>
          <p:cNvSpPr>
            <a:spLocks noChangeArrowheads="1"/>
          </p:cNvSpPr>
          <p:nvPr/>
        </p:nvSpPr>
        <p:spPr bwMode="auto">
          <a:xfrm>
            <a:off x="3412009" y="3911651"/>
            <a:ext cx="500464" cy="500733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03" name="Oval 17"/>
          <p:cNvSpPr>
            <a:spLocks noChangeArrowheads="1"/>
          </p:cNvSpPr>
          <p:nvPr/>
        </p:nvSpPr>
        <p:spPr bwMode="auto">
          <a:xfrm>
            <a:off x="3741474" y="4205647"/>
            <a:ext cx="122466" cy="12241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04" name="Oval 17"/>
          <p:cNvSpPr>
            <a:spLocks noChangeArrowheads="1"/>
          </p:cNvSpPr>
          <p:nvPr/>
        </p:nvSpPr>
        <p:spPr bwMode="auto">
          <a:xfrm>
            <a:off x="3856591" y="4303808"/>
            <a:ext cx="122466" cy="12241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05" name="Oval 17"/>
          <p:cNvSpPr>
            <a:spLocks noChangeArrowheads="1"/>
          </p:cNvSpPr>
          <p:nvPr/>
        </p:nvSpPr>
        <p:spPr bwMode="auto">
          <a:xfrm>
            <a:off x="1246268" y="4162329"/>
            <a:ext cx="122466" cy="12241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06" name="Text Box 14"/>
          <p:cNvSpPr txBox="1">
            <a:spLocks noChangeArrowheads="1"/>
          </p:cNvSpPr>
          <p:nvPr/>
        </p:nvSpPr>
        <p:spPr bwMode="auto">
          <a:xfrm>
            <a:off x="3767494" y="428769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dirty="0">
                <a:latin typeface="Times New Roman" pitchFamily="18" charset="0"/>
              </a:rPr>
              <a:t>p</a:t>
            </a:r>
          </a:p>
        </p:txBody>
      </p:sp>
      <p:sp>
        <p:nvSpPr>
          <p:cNvPr id="107" name="Oval 11"/>
          <p:cNvSpPr>
            <a:spLocks noChangeArrowheads="1"/>
          </p:cNvSpPr>
          <p:nvPr/>
        </p:nvSpPr>
        <p:spPr bwMode="auto">
          <a:xfrm>
            <a:off x="4421772" y="3911651"/>
            <a:ext cx="480168" cy="480427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08" name="Line 18"/>
          <p:cNvSpPr>
            <a:spLocks noChangeShapeType="1"/>
          </p:cNvSpPr>
          <p:nvPr/>
        </p:nvSpPr>
        <p:spPr bwMode="auto">
          <a:xfrm flipV="1">
            <a:off x="3835932" y="3514189"/>
            <a:ext cx="857631" cy="7327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" name="Text Box 14"/>
          <p:cNvSpPr txBox="1">
            <a:spLocks noChangeArrowheads="1"/>
          </p:cNvSpPr>
          <p:nvPr/>
        </p:nvSpPr>
        <p:spPr bwMode="auto">
          <a:xfrm>
            <a:off x="4351312" y="4325889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aseline="30000" dirty="0">
                <a:latin typeface="Times New Roman" pitchFamily="18" charset="0"/>
              </a:rPr>
              <a:t>28</a:t>
            </a:r>
            <a:r>
              <a:rPr kumimoji="0" lang="en-US" altLang="ja-JP" sz="2400" dirty="0">
                <a:latin typeface="Times New Roman" pitchFamily="18" charset="0"/>
              </a:rPr>
              <a:t>O</a:t>
            </a:r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 flipV="1">
            <a:off x="4802868" y="3716929"/>
            <a:ext cx="2252961" cy="435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" name="Oval 11"/>
          <p:cNvSpPr>
            <a:spLocks noChangeArrowheads="1"/>
          </p:cNvSpPr>
          <p:nvPr/>
        </p:nvSpPr>
        <p:spPr bwMode="auto">
          <a:xfrm>
            <a:off x="7453421" y="3870609"/>
            <a:ext cx="369504" cy="369703"/>
          </a:xfrm>
          <a:prstGeom prst="ellipse">
            <a:avLst/>
          </a:prstGeom>
          <a:gradFill flip="none" rotWithShape="1">
            <a:gsLst>
              <a:gs pos="14000">
                <a:srgbClr val="CB5048"/>
              </a:gs>
              <a:gs pos="0">
                <a:srgbClr val="C00000"/>
              </a:gs>
              <a:gs pos="100000">
                <a:schemeClr val="bg2">
                  <a:lumMod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12" name="Oval 17"/>
          <p:cNvSpPr>
            <a:spLocks noChangeArrowheads="1"/>
          </p:cNvSpPr>
          <p:nvPr/>
        </p:nvSpPr>
        <p:spPr bwMode="auto">
          <a:xfrm>
            <a:off x="7240580" y="4368986"/>
            <a:ext cx="123162" cy="12322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 flipV="1">
            <a:off x="4805154" y="4055461"/>
            <a:ext cx="2629684" cy="9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" name="Line 13"/>
          <p:cNvSpPr>
            <a:spLocks noChangeShapeType="1"/>
          </p:cNvSpPr>
          <p:nvPr/>
        </p:nvSpPr>
        <p:spPr bwMode="auto">
          <a:xfrm>
            <a:off x="4802869" y="4164079"/>
            <a:ext cx="2371316" cy="268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" name="Line 12"/>
          <p:cNvSpPr>
            <a:spLocks noChangeShapeType="1"/>
          </p:cNvSpPr>
          <p:nvPr/>
        </p:nvSpPr>
        <p:spPr bwMode="auto">
          <a:xfrm>
            <a:off x="3977488" y="4171903"/>
            <a:ext cx="409916" cy="2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7910392" y="4590157"/>
            <a:ext cx="347224" cy="25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Line 13"/>
          <p:cNvSpPr>
            <a:spLocks noChangeShapeType="1"/>
          </p:cNvSpPr>
          <p:nvPr/>
        </p:nvSpPr>
        <p:spPr bwMode="auto">
          <a:xfrm>
            <a:off x="4871665" y="4162329"/>
            <a:ext cx="2434205" cy="505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" name="Line 13"/>
          <p:cNvSpPr>
            <a:spLocks noChangeShapeType="1"/>
          </p:cNvSpPr>
          <p:nvPr/>
        </p:nvSpPr>
        <p:spPr bwMode="auto">
          <a:xfrm>
            <a:off x="4847091" y="4192985"/>
            <a:ext cx="2381944" cy="743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" name="Oval 17"/>
          <p:cNvSpPr>
            <a:spLocks noChangeArrowheads="1"/>
          </p:cNvSpPr>
          <p:nvPr/>
        </p:nvSpPr>
        <p:spPr bwMode="auto">
          <a:xfrm>
            <a:off x="7311676" y="4636932"/>
            <a:ext cx="123162" cy="12322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21" name="Oval 17"/>
          <p:cNvSpPr>
            <a:spLocks noChangeArrowheads="1"/>
          </p:cNvSpPr>
          <p:nvPr/>
        </p:nvSpPr>
        <p:spPr bwMode="auto">
          <a:xfrm>
            <a:off x="7229035" y="4903995"/>
            <a:ext cx="123162" cy="12322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23" name="Text Box 20"/>
          <p:cNvSpPr txBox="1">
            <a:spLocks noChangeArrowheads="1"/>
          </p:cNvSpPr>
          <p:nvPr/>
        </p:nvSpPr>
        <p:spPr bwMode="auto">
          <a:xfrm>
            <a:off x="7430725" y="4442592"/>
            <a:ext cx="336543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>
                <a:latin typeface="Times New Roman" pitchFamily="18" charset="0"/>
              </a:rPr>
              <a:t>n</a:t>
            </a:r>
          </a:p>
        </p:txBody>
      </p:sp>
      <p:sp>
        <p:nvSpPr>
          <p:cNvPr id="124" name="Text Box 20"/>
          <p:cNvSpPr txBox="1">
            <a:spLocks noChangeArrowheads="1"/>
          </p:cNvSpPr>
          <p:nvPr/>
        </p:nvSpPr>
        <p:spPr bwMode="auto">
          <a:xfrm>
            <a:off x="7317711" y="4787554"/>
            <a:ext cx="336543" cy="4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>
                <a:latin typeface="Times New Roman" pitchFamily="18" charset="0"/>
              </a:rPr>
              <a:t>n</a:t>
            </a:r>
          </a:p>
        </p:txBody>
      </p:sp>
      <p:sp>
        <p:nvSpPr>
          <p:cNvPr id="125" name="Text Box 19"/>
          <p:cNvSpPr txBox="1">
            <a:spLocks noChangeArrowheads="1"/>
          </p:cNvSpPr>
          <p:nvPr/>
        </p:nvSpPr>
        <p:spPr bwMode="auto">
          <a:xfrm>
            <a:off x="7762727" y="3718593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baseline="30000" dirty="0">
                <a:latin typeface="Times New Roman" pitchFamily="18" charset="0"/>
              </a:rPr>
              <a:t>24</a:t>
            </a:r>
            <a:r>
              <a:rPr kumimoji="0" lang="en-US" altLang="ja-JP" sz="2400" dirty="0">
                <a:latin typeface="Times New Roman" pitchFamily="18" charset="0"/>
              </a:rPr>
              <a:t>O</a:t>
            </a:r>
          </a:p>
        </p:txBody>
      </p:sp>
      <p:grpSp>
        <p:nvGrpSpPr>
          <p:cNvPr id="129" name="図形グループ 128"/>
          <p:cNvGrpSpPr/>
          <p:nvPr/>
        </p:nvGrpSpPr>
        <p:grpSpPr>
          <a:xfrm>
            <a:off x="7617182" y="3060406"/>
            <a:ext cx="1438630" cy="583817"/>
            <a:chOff x="5320983" y="3083434"/>
            <a:chExt cx="1438630" cy="583817"/>
          </a:xfrm>
        </p:grpSpPr>
        <p:graphicFrame>
          <p:nvGraphicFramePr>
            <p:cNvPr id="130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320983" y="3224965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9" name="数式" r:id="rId6" imgW="812447" imgH="241195" progId="Equation.3">
                    <p:embed/>
                  </p:oleObj>
                </mc:Choice>
                <mc:Fallback>
                  <p:oleObj name="数式" r:id="rId6" imgW="812447" imgH="241195" progId="Equation.3">
                    <p:embed/>
                    <p:pic>
                      <p:nvPicPr>
                        <p:cNvPr id="13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983" y="3224965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正方形/長方形 130"/>
            <p:cNvSpPr/>
            <p:nvPr/>
          </p:nvSpPr>
          <p:spPr>
            <a:xfrm>
              <a:off x="5848323" y="3083434"/>
              <a:ext cx="911290" cy="58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2" name="図形グループ 131"/>
          <p:cNvGrpSpPr/>
          <p:nvPr/>
        </p:nvGrpSpPr>
        <p:grpSpPr>
          <a:xfrm>
            <a:off x="7729183" y="4439099"/>
            <a:ext cx="1438630" cy="583817"/>
            <a:chOff x="5320983" y="3083434"/>
            <a:chExt cx="1438630" cy="583817"/>
          </a:xfrm>
        </p:grpSpPr>
        <p:graphicFrame>
          <p:nvGraphicFramePr>
            <p:cNvPr id="133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320983" y="3224965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0" name="数式" r:id="rId8" imgW="812447" imgH="241195" progId="Equation.3">
                    <p:embed/>
                  </p:oleObj>
                </mc:Choice>
                <mc:Fallback>
                  <p:oleObj name="数式" r:id="rId8" imgW="812447" imgH="241195" progId="Equation.3">
                    <p:embed/>
                    <p:pic>
                      <p:nvPicPr>
                        <p:cNvPr id="133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983" y="3224965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" name="正方形/長方形 133"/>
            <p:cNvSpPr/>
            <p:nvPr/>
          </p:nvSpPr>
          <p:spPr>
            <a:xfrm>
              <a:off x="5848323" y="3083434"/>
              <a:ext cx="911290" cy="58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7646542" y="4937618"/>
            <a:ext cx="1335087" cy="446672"/>
            <a:chOff x="5300595" y="5682398"/>
            <a:chExt cx="1335087" cy="446672"/>
          </a:xfrm>
        </p:grpSpPr>
        <p:graphicFrame>
          <p:nvGraphicFramePr>
            <p:cNvPr id="136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300595" y="5686784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1" name="数式" r:id="rId9" imgW="812447" imgH="241195" progId="Equation.3">
                    <p:embed/>
                  </p:oleObj>
                </mc:Choice>
                <mc:Fallback>
                  <p:oleObj name="数式" r:id="rId9" imgW="812447" imgH="241195" progId="Equation.3">
                    <p:embed/>
                    <p:pic>
                      <p:nvPicPr>
                        <p:cNvPr id="136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595" y="5686784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" name="正方形/長方形 136"/>
            <p:cNvSpPr/>
            <p:nvPr/>
          </p:nvSpPr>
          <p:spPr>
            <a:xfrm>
              <a:off x="5827935" y="5682398"/>
              <a:ext cx="807747" cy="446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9" name="図形グループ 138"/>
          <p:cNvGrpSpPr/>
          <p:nvPr/>
        </p:nvGrpSpPr>
        <p:grpSpPr>
          <a:xfrm>
            <a:off x="7800536" y="4223537"/>
            <a:ext cx="1335087" cy="446672"/>
            <a:chOff x="5300595" y="5682398"/>
            <a:chExt cx="1335087" cy="446672"/>
          </a:xfrm>
        </p:grpSpPr>
        <p:graphicFrame>
          <p:nvGraphicFramePr>
            <p:cNvPr id="140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300595" y="5686784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2" name="数式" r:id="rId10" imgW="812447" imgH="241195" progId="Equation.3">
                    <p:embed/>
                  </p:oleObj>
                </mc:Choice>
                <mc:Fallback>
                  <p:oleObj name="数式" r:id="rId10" imgW="812447" imgH="241195" progId="Equation.3">
                    <p:embed/>
                    <p:pic>
                      <p:nvPicPr>
                        <p:cNvPr id="14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595" y="5686784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" name="正方形/長方形 140"/>
            <p:cNvSpPr/>
            <p:nvPr/>
          </p:nvSpPr>
          <p:spPr>
            <a:xfrm>
              <a:off x="5827935" y="5682398"/>
              <a:ext cx="807747" cy="446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9" name="図形グループ 148"/>
          <p:cNvGrpSpPr/>
          <p:nvPr/>
        </p:nvGrpSpPr>
        <p:grpSpPr>
          <a:xfrm>
            <a:off x="8037576" y="1417809"/>
            <a:ext cx="1438630" cy="583817"/>
            <a:chOff x="5320983" y="3083434"/>
            <a:chExt cx="1438630" cy="583817"/>
          </a:xfrm>
        </p:grpSpPr>
        <p:graphicFrame>
          <p:nvGraphicFramePr>
            <p:cNvPr id="150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320983" y="3224965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3" name="数式" r:id="rId11" imgW="812447" imgH="241195" progId="Equation.3">
                    <p:embed/>
                  </p:oleObj>
                </mc:Choice>
                <mc:Fallback>
                  <p:oleObj name="数式" r:id="rId11" imgW="812447" imgH="241195" progId="Equation.3">
                    <p:embed/>
                    <p:pic>
                      <p:nvPicPr>
                        <p:cNvPr id="15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0983" y="3224965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正方形/長方形 150"/>
            <p:cNvSpPr/>
            <p:nvPr/>
          </p:nvSpPr>
          <p:spPr>
            <a:xfrm>
              <a:off x="5848323" y="3083434"/>
              <a:ext cx="911290" cy="58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5" name="図形グループ 154"/>
          <p:cNvGrpSpPr/>
          <p:nvPr/>
        </p:nvGrpSpPr>
        <p:grpSpPr>
          <a:xfrm>
            <a:off x="7893742" y="1956245"/>
            <a:ext cx="1335087" cy="446672"/>
            <a:chOff x="5300595" y="5682398"/>
            <a:chExt cx="1335087" cy="446672"/>
          </a:xfrm>
        </p:grpSpPr>
        <p:graphicFrame>
          <p:nvGraphicFramePr>
            <p:cNvPr id="156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5300595" y="5686784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74" name="数式" r:id="rId12" imgW="812447" imgH="241195" progId="Equation.3">
                    <p:embed/>
                  </p:oleObj>
                </mc:Choice>
                <mc:Fallback>
                  <p:oleObj name="数式" r:id="rId12" imgW="812447" imgH="241195" progId="Equation.3">
                    <p:embed/>
                    <p:pic>
                      <p:nvPicPr>
                        <p:cNvPr id="156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595" y="5686784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正方形/長方形 156"/>
            <p:cNvSpPr/>
            <p:nvPr/>
          </p:nvSpPr>
          <p:spPr>
            <a:xfrm>
              <a:off x="5827935" y="5682398"/>
              <a:ext cx="807747" cy="446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901544" y="2314478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Invariant Mass Method</a:t>
            </a:r>
            <a:endParaRPr kumimoji="1" lang="ja-JP" altLang="en-US" sz="2000" b="1" dirty="0"/>
          </a:p>
        </p:txBody>
      </p:sp>
      <p:grpSp>
        <p:nvGrpSpPr>
          <p:cNvPr id="177" name="図形グループ 176"/>
          <p:cNvGrpSpPr/>
          <p:nvPr/>
        </p:nvGrpSpPr>
        <p:grpSpPr>
          <a:xfrm>
            <a:off x="4536241" y="4846822"/>
            <a:ext cx="1335087" cy="471433"/>
            <a:chOff x="2179971" y="5742885"/>
            <a:chExt cx="1335087" cy="471433"/>
          </a:xfrm>
        </p:grpSpPr>
        <p:grpSp>
          <p:nvGrpSpPr>
            <p:cNvPr id="178" name="図形グループ 177"/>
            <p:cNvGrpSpPr/>
            <p:nvPr/>
          </p:nvGrpSpPr>
          <p:grpSpPr>
            <a:xfrm>
              <a:off x="2179971" y="5767646"/>
              <a:ext cx="1335087" cy="446672"/>
              <a:chOff x="5300595" y="5682398"/>
              <a:chExt cx="1335087" cy="446672"/>
            </a:xfrm>
          </p:grpSpPr>
          <p:graphicFrame>
            <p:nvGraphicFramePr>
              <p:cNvPr id="181" name="Object 4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00595" y="5686784"/>
              <a:ext cx="1335087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75" name="数式" r:id="rId13" imgW="812447" imgH="241195" progId="Equation.3">
                      <p:embed/>
                    </p:oleObj>
                  </mc:Choice>
                  <mc:Fallback>
                    <p:oleObj name="数式" r:id="rId13" imgW="812447" imgH="241195" progId="Equation.3">
                      <p:embed/>
                      <p:pic>
                        <p:nvPicPr>
                          <p:cNvPr id="181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595" y="5686784"/>
                            <a:ext cx="1335087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2" name="正方形/長方形 181"/>
              <p:cNvSpPr/>
              <p:nvPr/>
            </p:nvSpPr>
            <p:spPr>
              <a:xfrm>
                <a:off x="5827935" y="5682398"/>
                <a:ext cx="807747" cy="446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79" name="正方形/長方形 178"/>
            <p:cNvSpPr/>
            <p:nvPr/>
          </p:nvSpPr>
          <p:spPr>
            <a:xfrm>
              <a:off x="2469357" y="5856790"/>
              <a:ext cx="118740" cy="312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テキスト ボックス 179"/>
            <p:cNvSpPr txBox="1"/>
            <p:nvPr/>
          </p:nvSpPr>
          <p:spPr>
            <a:xfrm>
              <a:off x="2377633" y="574288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endParaRPr kumimoji="1" lang="ja-JP" altLang="en-US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184" name="図形グループ 183"/>
          <p:cNvGrpSpPr/>
          <p:nvPr/>
        </p:nvGrpSpPr>
        <p:grpSpPr>
          <a:xfrm>
            <a:off x="4772233" y="3143710"/>
            <a:ext cx="1335087" cy="471433"/>
            <a:chOff x="2179971" y="5742885"/>
            <a:chExt cx="1335087" cy="471433"/>
          </a:xfrm>
        </p:grpSpPr>
        <p:grpSp>
          <p:nvGrpSpPr>
            <p:cNvPr id="185" name="図形グループ 184"/>
            <p:cNvGrpSpPr/>
            <p:nvPr/>
          </p:nvGrpSpPr>
          <p:grpSpPr>
            <a:xfrm>
              <a:off x="2179971" y="5767646"/>
              <a:ext cx="1335087" cy="446672"/>
              <a:chOff x="5300595" y="5682398"/>
              <a:chExt cx="1335087" cy="446672"/>
            </a:xfrm>
          </p:grpSpPr>
          <p:graphicFrame>
            <p:nvGraphicFramePr>
              <p:cNvPr id="188" name="Object 4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300595" y="5686784"/>
              <a:ext cx="1335087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76" name="数式" r:id="rId14" imgW="812447" imgH="241195" progId="Equation.3">
                      <p:embed/>
                    </p:oleObj>
                  </mc:Choice>
                  <mc:Fallback>
                    <p:oleObj name="数式" r:id="rId14" imgW="812447" imgH="241195" progId="Equation.3">
                      <p:embed/>
                      <p:pic>
                        <p:nvPicPr>
                          <p:cNvPr id="188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595" y="5686784"/>
                            <a:ext cx="1335087" cy="396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9" name="正方形/長方形 188"/>
              <p:cNvSpPr/>
              <p:nvPr/>
            </p:nvSpPr>
            <p:spPr>
              <a:xfrm>
                <a:off x="5827935" y="5682398"/>
                <a:ext cx="807747" cy="446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6" name="正方形/長方形 185"/>
            <p:cNvSpPr/>
            <p:nvPr/>
          </p:nvSpPr>
          <p:spPr>
            <a:xfrm>
              <a:off x="2469357" y="5856790"/>
              <a:ext cx="118740" cy="312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2377633" y="574288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endParaRPr kumimoji="1" lang="ja-JP" altLang="en-US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160456" y="5398256"/>
            <a:ext cx="8071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Invariant Mass Method(This work): </a:t>
            </a:r>
            <a:r>
              <a:rPr kumimoji="1" lang="en-US" altLang="ja-JP" b="1" dirty="0">
                <a:solidFill>
                  <a:srgbClr val="0000FF"/>
                </a:solidFill>
              </a:rPr>
              <a:t>+ High Yield, + Good Resolution ~ a few 100 </a:t>
            </a:r>
            <a:r>
              <a:rPr kumimoji="1" lang="en-US" altLang="ja-JP" b="1" dirty="0" err="1">
                <a:solidFill>
                  <a:srgbClr val="0000FF"/>
                </a:solidFill>
              </a:rPr>
              <a:t>keV</a:t>
            </a:r>
            <a:endParaRPr lang="en-US" altLang="ja-JP" b="1" dirty="0">
              <a:solidFill>
                <a:srgbClr val="0000FF"/>
              </a:solidFill>
            </a:endParaRPr>
          </a:p>
          <a:p>
            <a:r>
              <a:rPr kumimoji="1" lang="en-US" altLang="ja-JP" dirty="0"/>
              <a:t>                                         </a:t>
            </a:r>
            <a:r>
              <a:rPr kumimoji="1" lang="en-US" altLang="ja-JP" b="1" dirty="0">
                <a:solidFill>
                  <a:srgbClr val="C00000"/>
                </a:solidFill>
              </a:rPr>
              <a:t>-  Require Measurement of  All the Decay Particles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117896" y="5946788"/>
            <a:ext cx="753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(c.f. Missing </a:t>
            </a:r>
            <a:r>
              <a:rPr kumimoji="1" lang="en-US" altLang="ja-JP" b="1" dirty="0"/>
              <a:t>Mass Method: </a:t>
            </a:r>
            <a:r>
              <a:rPr lang="en-US" altLang="ja-JP" dirty="0"/>
              <a:t>  </a:t>
            </a:r>
            <a:r>
              <a:rPr lang="en-US" altLang="ja-JP" b="1" dirty="0">
                <a:solidFill>
                  <a:srgbClr val="C00000"/>
                </a:solidFill>
              </a:rPr>
              <a:t>- </a:t>
            </a:r>
            <a:r>
              <a:rPr kumimoji="1" lang="en-US" altLang="ja-JP" b="1" dirty="0">
                <a:solidFill>
                  <a:srgbClr val="C00000"/>
                </a:solidFill>
              </a:rPr>
              <a:t> Low Yield, </a:t>
            </a:r>
            <a:r>
              <a:rPr lang="en-US" altLang="ja-JP" b="1" dirty="0">
                <a:solidFill>
                  <a:srgbClr val="C00000"/>
                </a:solidFill>
              </a:rPr>
              <a:t>-</a:t>
            </a:r>
            <a:r>
              <a:rPr kumimoji="1" lang="en-US" altLang="ja-JP" b="1" dirty="0">
                <a:solidFill>
                  <a:srgbClr val="C00000"/>
                </a:solidFill>
              </a:rPr>
              <a:t> Worse Resolution ~ a few </a:t>
            </a:r>
            <a:r>
              <a:rPr lang="en-US" altLang="ja-JP" b="1" dirty="0">
                <a:solidFill>
                  <a:srgbClr val="C00000"/>
                </a:solidFill>
              </a:rPr>
              <a:t>M</a:t>
            </a:r>
            <a:r>
              <a:rPr kumimoji="1" lang="en-US" altLang="ja-JP" b="1" dirty="0">
                <a:solidFill>
                  <a:srgbClr val="C00000"/>
                </a:solidFill>
              </a:rPr>
              <a:t>eV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kumimoji="1" lang="en-US" altLang="ja-JP" dirty="0"/>
              <a:t>                                         </a:t>
            </a:r>
            <a:r>
              <a:rPr lang="en-US" altLang="ja-JP" b="1" dirty="0">
                <a:solidFill>
                  <a:srgbClr val="0000FF"/>
                </a:solidFill>
              </a:rPr>
              <a:t>+</a:t>
            </a:r>
            <a:r>
              <a:rPr kumimoji="1" lang="en-US" altLang="ja-JP" b="1" dirty="0">
                <a:solidFill>
                  <a:srgbClr val="0000FF"/>
                </a:solidFill>
              </a:rPr>
              <a:t>  Measurement of projectile and recoil protons only)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1924418" y="6519817"/>
            <a:ext cx="721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T.Nakamura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H.Sakurai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H.Watanabe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Prog</a:t>
            </a:r>
            <a:r>
              <a:rPr kumimoji="1" lang="en-US" altLang="ja-JP" dirty="0"/>
              <a:t>. Part. </a:t>
            </a:r>
            <a:r>
              <a:rPr kumimoji="1" lang="en-US" altLang="ja-JP" dirty="0" err="1"/>
              <a:t>Nucl</a:t>
            </a:r>
            <a:r>
              <a:rPr kumimoji="1" lang="en-US" altLang="ja-JP" dirty="0"/>
              <a:t>. Phys. </a:t>
            </a:r>
            <a:r>
              <a:rPr kumimoji="1" lang="en-US" altLang="ja-JP" u="sng" dirty="0"/>
              <a:t>97</a:t>
            </a:r>
            <a:r>
              <a:rPr kumimoji="1" lang="en-US" altLang="ja-JP" dirty="0"/>
              <a:t>, 53 (2017).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4886" y="2117554"/>
            <a:ext cx="129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~210MeV/u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41808" y="2129672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22" name="Text Box 14"/>
          <p:cNvSpPr txBox="1">
            <a:spLocks noChangeArrowheads="1"/>
          </p:cNvSpPr>
          <p:nvPr/>
        </p:nvSpPr>
        <p:spPr bwMode="auto">
          <a:xfrm flipH="1">
            <a:off x="4484890" y="2094380"/>
            <a:ext cx="671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2400" dirty="0">
                <a:latin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63924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 animBg="1"/>
      <p:bldP spid="94" grpId="0"/>
      <p:bldP spid="95" grpId="0" animBg="1"/>
      <p:bldP spid="97" grpId="0"/>
      <p:bldP spid="98" grpId="0" animBg="1"/>
      <p:bldP spid="99" grpId="0"/>
      <p:bldP spid="102" grpId="0" animBg="1"/>
      <p:bldP spid="103" grpId="0" animBg="1"/>
      <p:bldP spid="104" grpId="0" animBg="1"/>
      <p:bldP spid="105" grpId="0" animBg="1"/>
      <p:bldP spid="106" grpId="0"/>
      <p:bldP spid="107" grpId="0" animBg="1"/>
      <p:bldP spid="108" grpId="0" animBg="1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3" grpId="0"/>
      <p:bldP spid="124" grpId="0"/>
      <p:bldP spid="125" grpId="0"/>
      <p:bldP spid="12" grpId="0"/>
      <p:bldP spid="18" grpId="0"/>
      <p:bldP spid="193" grpId="0"/>
      <p:bldP spid="19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4709" y="764704"/>
            <a:ext cx="4095243" cy="3969732"/>
            <a:chOff x="44709" y="764704"/>
            <a:chExt cx="4095243" cy="3969732"/>
          </a:xfrm>
        </p:grpSpPr>
        <p:pic>
          <p:nvPicPr>
            <p:cNvPr id="380931" name="Picture 3" descr="C:\Users\kondo\Documents\My Dropbox\新学術冬の学校\pi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725" y="764704"/>
              <a:ext cx="3951227" cy="3792117"/>
            </a:xfrm>
            <a:prstGeom prst="rect">
              <a:avLst/>
            </a:prstGeom>
            <a:noFill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3213061" y="4365104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A/Z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4709" y="119675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Z</a:t>
              </a:r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980813" y="2471380"/>
              <a:ext cx="1728192" cy="36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132941" y="1124744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aseline="30000" dirty="0"/>
                <a:t>27</a:t>
              </a:r>
              <a:r>
                <a:rPr kumimoji="1" lang="en-US" altLang="ja-JP" sz="2800" dirty="0"/>
                <a:t>F+C</a:t>
              </a:r>
              <a:r>
                <a:rPr kumimoji="1" lang="en-US" altLang="ja-JP" sz="2800" dirty="0">
                  <a:sym typeface="Wingdings" pitchFamily="2" charset="2"/>
                </a:rPr>
                <a:t></a:t>
              </a:r>
              <a:r>
                <a:rPr lang="en-US" altLang="ja-JP" sz="2800" baseline="30000" dirty="0">
                  <a:sym typeface="Wingdings" pitchFamily="2" charset="2"/>
                </a:rPr>
                <a:t>A</a:t>
              </a:r>
              <a:r>
                <a:rPr lang="en-US" altLang="ja-JP" sz="2800" dirty="0">
                  <a:sym typeface="Wingdings" pitchFamily="2" charset="2"/>
                </a:rPr>
                <a:t>Z</a:t>
              </a:r>
              <a:endParaRPr kumimoji="1" lang="ja-JP" altLang="en-US" sz="28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2987824" y="1988840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aseline="30000" dirty="0"/>
                <a:t>24</a:t>
              </a:r>
              <a:r>
                <a:rPr lang="en-US" altLang="ja-JP" dirty="0"/>
                <a:t>O</a:t>
              </a:r>
              <a:endParaRPr kumimoji="1" lang="ja-JP" altLang="en-US" dirty="0"/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2483768" y="2276872"/>
              <a:ext cx="648072" cy="350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4283968" y="692696"/>
            <a:ext cx="4220414" cy="3969732"/>
            <a:chOff x="4644008" y="1162344"/>
            <a:chExt cx="4220414" cy="3969732"/>
          </a:xfrm>
        </p:grpSpPr>
        <p:pic>
          <p:nvPicPr>
            <p:cNvPr id="261122" name="Picture 2" descr="C:\Users\kondo\Documents\My Dropbox\28o\PAC2013Dec\mas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41221" y="1162344"/>
              <a:ext cx="3823201" cy="3922840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 rot="16200000">
              <a:off x="4371346" y="1685892"/>
              <a:ext cx="927661" cy="382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Counts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092280" y="4762744"/>
              <a:ext cx="1523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Mass number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039166" y="3554724"/>
              <a:ext cx="470170" cy="38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23</a:t>
              </a:r>
              <a:r>
                <a:rPr kumimoji="1" lang="en-US" altLang="ja-JP" sz="2400" dirty="0"/>
                <a:t>O</a:t>
              </a:r>
              <a:endParaRPr kumimoji="1" lang="ja-JP" altLang="en-US" sz="2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985792" y="1732012"/>
              <a:ext cx="470170" cy="38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22</a:t>
              </a:r>
              <a:r>
                <a:rPr kumimoji="1" lang="en-US" altLang="ja-JP" sz="2400" dirty="0"/>
                <a:t>O</a:t>
              </a:r>
              <a:endParaRPr kumimoji="1" lang="ja-JP" altLang="en-US" sz="2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774238" y="3644703"/>
              <a:ext cx="470170" cy="388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24</a:t>
              </a:r>
              <a:r>
                <a:rPr kumimoji="1" lang="en-US" altLang="ja-JP" sz="2400" dirty="0"/>
                <a:t>O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804248" y="1665938"/>
              <a:ext cx="1329563" cy="440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aseline="30000" dirty="0"/>
                <a:t>27</a:t>
              </a:r>
              <a:r>
                <a:rPr kumimoji="1" lang="en-US" altLang="ja-JP" sz="2800" dirty="0"/>
                <a:t>F+C</a:t>
              </a:r>
              <a:r>
                <a:rPr kumimoji="1" lang="en-US" altLang="ja-JP" sz="2800" dirty="0">
                  <a:sym typeface="Wingdings" pitchFamily="2" charset="2"/>
                </a:rPr>
                <a:t></a:t>
              </a:r>
              <a:r>
                <a:rPr lang="en-US" altLang="ja-JP" sz="2800" baseline="30000" dirty="0">
                  <a:sym typeface="Wingdings" pitchFamily="2" charset="2"/>
                </a:rPr>
                <a:t>A</a:t>
              </a:r>
              <a:r>
                <a:rPr kumimoji="1" lang="en-US" altLang="ja-JP" sz="2800" dirty="0">
                  <a:sym typeface="Wingdings" pitchFamily="2" charset="2"/>
                </a:rPr>
                <a:t>O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703444" y="2299413"/>
              <a:ext cx="16117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solidFill>
                    <a:srgbClr val="FF0000"/>
                  </a:solidFill>
                </a:rPr>
                <a:t>Perfect </a:t>
              </a:r>
            </a:p>
            <a:p>
              <a:pPr algn="ctr"/>
              <a:r>
                <a:rPr kumimoji="1" lang="en-US" altLang="ja-JP" sz="2400" dirty="0">
                  <a:solidFill>
                    <a:srgbClr val="FF0000"/>
                  </a:solidFill>
                </a:rPr>
                <a:t>separation!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7292945" y="3415901"/>
              <a:ext cx="81997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5580112" y="3112058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/>
                <a:t>21</a:t>
              </a:r>
              <a:r>
                <a:rPr kumimoji="1" lang="en-US" altLang="ja-JP" sz="2400" dirty="0"/>
                <a:t>O</a:t>
              </a:r>
              <a:endParaRPr kumimoji="1" lang="ja-JP" altLang="en-US" sz="2400" dirty="0"/>
            </a:p>
          </p:txBody>
        </p:sp>
      </p:grp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4709" y="4965114"/>
            <a:ext cx="9189878" cy="132675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en-US" altLang="ja-JP" sz="2400" dirty="0">
                <a:solidFill>
                  <a:srgbClr val="0000FF"/>
                </a:solidFill>
              </a:rPr>
              <a:t>Clear Particle identification</a:t>
            </a:r>
            <a:r>
              <a:rPr kumimoji="1" lang="en-US" altLang="ja-JP" sz="2400" dirty="0">
                <a:sym typeface="Wingdings" pitchFamily="2" charset="2"/>
              </a:rPr>
              <a:t> </a:t>
            </a:r>
            <a:r>
              <a:rPr lang="en-US" altLang="ja-JP" sz="2400" dirty="0">
                <a:sym typeface="Wingdings" pitchFamily="2" charset="2"/>
              </a:rPr>
              <a:t>High resolving power of SAMURAI 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400" dirty="0">
                <a:solidFill>
                  <a:srgbClr val="0000FF"/>
                </a:solidFill>
                <a:sym typeface="Wingdings" pitchFamily="2" charset="2"/>
              </a:rPr>
              <a:t>Many Reaction Channels in One Setting </a:t>
            </a:r>
            <a:r>
              <a:rPr lang="en-US" altLang="ja-JP" sz="2400" dirty="0">
                <a:sym typeface="Wingdings" pitchFamily="2" charset="2"/>
              </a:rPr>
              <a:t>Significant By-Products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66381" y="-5825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Particle identification @ SAMURAI</a:t>
            </a:r>
            <a:endParaRPr kumimoji="1" lang="ja-JP" altLang="en-US" sz="3200" dirty="0"/>
          </a:p>
        </p:txBody>
      </p:sp>
      <p:cxnSp>
        <p:nvCxnSpPr>
          <p:cNvPr id="30" name="直線矢印コネクタ 29"/>
          <p:cNvCxnSpPr>
            <a:stCxn id="28" idx="3"/>
          </p:cNvCxnSpPr>
          <p:nvPr/>
        </p:nvCxnSpPr>
        <p:spPr>
          <a:xfrm>
            <a:off x="2709005" y="2651400"/>
            <a:ext cx="2232248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732240" y="6107199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Slide by Y. Kondo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5723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/>
          <p:cNvGrpSpPr/>
          <p:nvPr/>
        </p:nvGrpSpPr>
        <p:grpSpPr>
          <a:xfrm>
            <a:off x="-79461" y="833740"/>
            <a:ext cx="3003410" cy="5916920"/>
            <a:chOff x="-79461" y="833740"/>
            <a:chExt cx="3003410" cy="5916920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-79461" y="3645025"/>
              <a:ext cx="2983575" cy="3105635"/>
              <a:chOff x="-79461" y="3645025"/>
              <a:chExt cx="2983575" cy="3105635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2101" y="3703011"/>
                <a:ext cx="2880000" cy="2764027"/>
              </a:xfrm>
              <a:prstGeom prst="rect">
                <a:avLst/>
              </a:prstGeom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736844" y="6381328"/>
                <a:ext cx="1622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Counts/100keV</a:t>
                </a:r>
                <a:endParaRPr kumimoji="1" lang="ja-JP" altLang="en-US" dirty="0"/>
              </a:p>
            </p:txBody>
          </p:sp>
          <p:sp>
            <p:nvSpPr>
              <p:cNvPr id="69" name="右矢印 68"/>
              <p:cNvSpPr/>
              <p:nvPr/>
            </p:nvSpPr>
            <p:spPr>
              <a:xfrm>
                <a:off x="68482" y="6021199"/>
                <a:ext cx="422982" cy="242316"/>
              </a:xfrm>
              <a:prstGeom prst="rightArrow">
                <a:avLst/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-79461" y="6169580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aseline="30000" dirty="0"/>
                  <a:t>26</a:t>
                </a:r>
                <a:r>
                  <a:rPr kumimoji="1" lang="en-US" altLang="ja-JP" dirty="0"/>
                  <a:t>O(0</a:t>
                </a:r>
                <a:r>
                  <a:rPr kumimoji="1" lang="en-US" altLang="ja-JP" baseline="30000" dirty="0"/>
                  <a:t>+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-54889" y="833740"/>
              <a:ext cx="2978838" cy="2964592"/>
              <a:chOff x="-54889" y="833740"/>
              <a:chExt cx="2978838" cy="2964592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1936" y="891726"/>
                <a:ext cx="2880000" cy="2764027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736844" y="3429000"/>
                <a:ext cx="1622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Counts/100keV</a:t>
                </a:r>
                <a:endParaRPr kumimoji="1" lang="ja-JP" altLang="en-US" dirty="0"/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480533" y="1168006"/>
                <a:ext cx="17408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Gated by E</a:t>
                </a:r>
                <a:r>
                  <a:rPr kumimoji="1" lang="en-US" altLang="ja-JP" baseline="-25000" dirty="0"/>
                  <a:t>fn1</a:t>
                </a:r>
                <a:r>
                  <a:rPr kumimoji="1" lang="en-US" altLang="ja-JP" dirty="0"/>
                  <a:t>~0</a:t>
                </a:r>
              </a:p>
              <a:p>
                <a:r>
                  <a:rPr lang="en-US" altLang="ja-JP" dirty="0"/>
                  <a:t>(coin. with </a:t>
                </a:r>
                <a:r>
                  <a:rPr lang="en-US" altLang="ja-JP" baseline="30000" dirty="0"/>
                  <a:t>26</a:t>
                </a:r>
                <a:r>
                  <a:rPr lang="en-US" altLang="ja-JP" dirty="0"/>
                  <a:t>O</a:t>
                </a:r>
                <a:r>
                  <a:rPr lang="en-US" altLang="ja-JP" baseline="-25000" dirty="0"/>
                  <a:t>gs</a:t>
                </a:r>
                <a:r>
                  <a:rPr lang="en-US" altLang="ja-JP" dirty="0"/>
                  <a:t>)</a:t>
                </a:r>
                <a:endParaRPr kumimoji="1" lang="ja-JP" altLang="en-US" dirty="0"/>
              </a:p>
            </p:txBody>
          </p:sp>
          <p:sp>
            <p:nvSpPr>
              <p:cNvPr id="68" name="右矢印 67"/>
              <p:cNvSpPr/>
              <p:nvPr/>
            </p:nvSpPr>
            <p:spPr>
              <a:xfrm>
                <a:off x="64451" y="3186684"/>
                <a:ext cx="422982" cy="242316"/>
              </a:xfrm>
              <a:prstGeom prst="rightArrow">
                <a:avLst/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-54889" y="2870445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aseline="30000" dirty="0"/>
                  <a:t>26</a:t>
                </a:r>
                <a:r>
                  <a:rPr kumimoji="1" lang="en-US" altLang="ja-JP" dirty="0"/>
                  <a:t>O(0</a:t>
                </a:r>
                <a:r>
                  <a:rPr kumimoji="1" lang="en-US" altLang="ja-JP" baseline="30000" dirty="0"/>
                  <a:t>+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p:grpSp>
      </p:grpSp>
      <p:grpSp>
        <p:nvGrpSpPr>
          <p:cNvPr id="42" name="グループ化 41"/>
          <p:cNvGrpSpPr/>
          <p:nvPr/>
        </p:nvGrpSpPr>
        <p:grpSpPr>
          <a:xfrm>
            <a:off x="2932509" y="839385"/>
            <a:ext cx="3274573" cy="5855754"/>
            <a:chOff x="2932509" y="839385"/>
            <a:chExt cx="3274573" cy="585575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82" y="3646331"/>
              <a:ext cx="2880000" cy="2764027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865" y="839385"/>
              <a:ext cx="2880000" cy="276402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268722" y="3429000"/>
              <a:ext cx="113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</a:t>
              </a:r>
              <a:r>
                <a:rPr kumimoji="1" lang="en-US" altLang="ja-JP" baseline="-25000" dirty="0"/>
                <a:t>fn1</a:t>
              </a:r>
              <a:r>
                <a:rPr kumimoji="1" lang="en-US" altLang="ja-JP" dirty="0"/>
                <a:t> (MeV)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268722" y="6325807"/>
              <a:ext cx="113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</a:t>
              </a:r>
              <a:r>
                <a:rPr kumimoji="1" lang="en-US" altLang="ja-JP" baseline="-25000" dirty="0"/>
                <a:t>fn1</a:t>
              </a:r>
              <a:r>
                <a:rPr kumimoji="1" lang="en-US" altLang="ja-JP" dirty="0"/>
                <a:t> (MeV)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2585829" y="4986190"/>
              <a:ext cx="113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</a:t>
              </a:r>
              <a:r>
                <a:rPr kumimoji="1" lang="en-US" altLang="ja-JP" baseline="-25000" dirty="0"/>
                <a:t>fn2</a:t>
              </a:r>
              <a:r>
                <a:rPr kumimoji="1" lang="en-US" altLang="ja-JP" dirty="0"/>
                <a:t> (MeV)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2550769" y="2089074"/>
              <a:ext cx="113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</a:t>
              </a:r>
              <a:r>
                <a:rPr kumimoji="1" lang="en-US" altLang="ja-JP" baseline="-25000" dirty="0"/>
                <a:t>fn2</a:t>
              </a:r>
              <a:r>
                <a:rPr kumimoji="1" lang="en-US" altLang="ja-JP" dirty="0"/>
                <a:t> (MeV)</a:t>
              </a:r>
              <a:endParaRPr kumimoji="1" lang="ja-JP" altLang="en-US" dirty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582539" y="980728"/>
            <a:ext cx="270825" cy="5345079"/>
            <a:chOff x="3582539" y="980728"/>
            <a:chExt cx="270825" cy="5345079"/>
          </a:xfrm>
        </p:grpSpPr>
        <p:sp>
          <p:nvSpPr>
            <p:cNvPr id="45" name="角丸四角形 44"/>
            <p:cNvSpPr/>
            <p:nvPr/>
          </p:nvSpPr>
          <p:spPr>
            <a:xfrm>
              <a:off x="3582539" y="980728"/>
              <a:ext cx="270825" cy="24799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3582539" y="3845820"/>
              <a:ext cx="270825" cy="24799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7E65-FAA2-4119-8BE4-B5C9C91E97DA}" type="slidenum">
              <a:rPr kumimoji="1" lang="ja-JP" altLang="en-US" smtClean="0"/>
              <a:pPr/>
              <a:t>42</a:t>
            </a:fld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27812" y="1702549"/>
            <a:ext cx="206979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29</a:t>
            </a:r>
            <a:r>
              <a:rPr kumimoji="1" lang="en-US" altLang="ja-JP" dirty="0"/>
              <a:t>Ne+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H</a:t>
            </a:r>
            <a:r>
              <a:rPr kumimoji="1" lang="en-US" altLang="ja-JP" dirty="0">
                <a:sym typeface="Wingdings" panose="05000000000000000000" pitchFamily="2" charset="2"/>
              </a:rPr>
              <a:t>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24</a:t>
            </a:r>
            <a:r>
              <a:rPr kumimoji="1" lang="en-US" altLang="ja-JP" dirty="0">
                <a:sym typeface="Wingdings" panose="05000000000000000000" pitchFamily="2" charset="2"/>
              </a:rPr>
              <a:t>O+2n+X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(</a:t>
            </a:r>
            <a:r>
              <a:rPr lang="en-US" altLang="ja-JP" baseline="30000" dirty="0">
                <a:sym typeface="Wingdings" panose="05000000000000000000" pitchFamily="2" charset="2"/>
              </a:rPr>
              <a:t>27</a:t>
            </a:r>
            <a:r>
              <a:rPr lang="en-US" altLang="ja-JP" dirty="0">
                <a:sym typeface="Wingdings" panose="05000000000000000000" pitchFamily="2" charset="2"/>
              </a:rPr>
              <a:t>O measurement)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27812" y="4797152"/>
            <a:ext cx="207588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29</a:t>
            </a:r>
            <a:r>
              <a:rPr kumimoji="1" lang="en-US" altLang="ja-JP" dirty="0"/>
              <a:t>F+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H</a:t>
            </a:r>
            <a:r>
              <a:rPr kumimoji="1" lang="en-US" altLang="ja-JP" dirty="0">
                <a:sym typeface="Wingdings" panose="05000000000000000000" pitchFamily="2" charset="2"/>
              </a:rPr>
              <a:t>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24</a:t>
            </a:r>
            <a:r>
              <a:rPr kumimoji="1" lang="en-US" altLang="ja-JP" dirty="0">
                <a:sym typeface="Wingdings" panose="05000000000000000000" pitchFamily="2" charset="2"/>
              </a:rPr>
              <a:t>O+2n+X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(</a:t>
            </a:r>
            <a:r>
              <a:rPr lang="en-US" altLang="ja-JP" baseline="30000" dirty="0">
                <a:sym typeface="Wingdings" panose="05000000000000000000" pitchFamily="2" charset="2"/>
              </a:rPr>
              <a:t>28</a:t>
            </a:r>
            <a:r>
              <a:rPr lang="en-US" altLang="ja-JP" dirty="0">
                <a:sym typeface="Wingdings" panose="05000000000000000000" pitchFamily="2" charset="2"/>
              </a:rPr>
              <a:t>O measurement)</a:t>
            </a:r>
            <a:endParaRPr kumimoji="1" lang="ja-JP" altLang="en-US" dirty="0"/>
          </a:p>
        </p:txBody>
      </p:sp>
      <p:grpSp>
        <p:nvGrpSpPr>
          <p:cNvPr id="80" name="グループ化 79"/>
          <p:cNvGrpSpPr/>
          <p:nvPr/>
        </p:nvGrpSpPr>
        <p:grpSpPr>
          <a:xfrm>
            <a:off x="7179012" y="2656118"/>
            <a:ext cx="1216411" cy="1894587"/>
            <a:chOff x="6706646" y="2924201"/>
            <a:chExt cx="1216411" cy="1894587"/>
          </a:xfrm>
        </p:grpSpPr>
        <p:grpSp>
          <p:nvGrpSpPr>
            <p:cNvPr id="50" name="グループ化 36"/>
            <p:cNvGrpSpPr/>
            <p:nvPr/>
          </p:nvGrpSpPr>
          <p:grpSpPr>
            <a:xfrm>
              <a:off x="6706646" y="2924201"/>
              <a:ext cx="328143" cy="780714"/>
              <a:chOff x="6338399" y="3030909"/>
              <a:chExt cx="328143" cy="780714"/>
            </a:xfrm>
          </p:grpSpPr>
          <p:sp>
            <p:nvSpPr>
              <p:cNvPr id="51" name="Oval 48"/>
              <p:cNvSpPr>
                <a:spLocks noChangeArrowheads="1"/>
              </p:cNvSpPr>
              <p:nvPr/>
            </p:nvSpPr>
            <p:spPr bwMode="auto">
              <a:xfrm>
                <a:off x="6338399" y="3030909"/>
                <a:ext cx="328143" cy="32814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ja-JP"/>
                  <a:t>n</a:t>
                </a:r>
              </a:p>
            </p:txBody>
          </p:sp>
          <p:sp>
            <p:nvSpPr>
              <p:cNvPr id="52" name="Line 50"/>
              <p:cNvSpPr>
                <a:spLocks noChangeShapeType="1"/>
              </p:cNvSpPr>
              <p:nvPr/>
            </p:nvSpPr>
            <p:spPr bwMode="auto">
              <a:xfrm>
                <a:off x="6529229" y="3368256"/>
                <a:ext cx="80443" cy="4433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6812455" y="3682332"/>
              <a:ext cx="573095" cy="570784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ja-JP" baseline="30000" dirty="0"/>
                <a:t>24</a:t>
              </a:r>
              <a:r>
                <a:rPr lang="en-US" altLang="ja-JP" dirty="0"/>
                <a:t>O</a:t>
              </a:r>
            </a:p>
          </p:txBody>
        </p:sp>
        <p:grpSp>
          <p:nvGrpSpPr>
            <p:cNvPr id="57" name="グループ化 43"/>
            <p:cNvGrpSpPr/>
            <p:nvPr/>
          </p:nvGrpSpPr>
          <p:grpSpPr>
            <a:xfrm>
              <a:off x="7266592" y="4196058"/>
              <a:ext cx="615104" cy="622730"/>
              <a:chOff x="5695733" y="4225022"/>
              <a:chExt cx="615104" cy="622730"/>
            </a:xfrm>
          </p:grpSpPr>
          <p:sp>
            <p:nvSpPr>
              <p:cNvPr id="58" name="Oval 48"/>
              <p:cNvSpPr>
                <a:spLocks noChangeArrowheads="1"/>
              </p:cNvSpPr>
              <p:nvPr/>
            </p:nvSpPr>
            <p:spPr bwMode="auto">
              <a:xfrm>
                <a:off x="5982694" y="4519609"/>
                <a:ext cx="328143" cy="32814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ja-JP"/>
                  <a:t>n</a:t>
                </a:r>
              </a:p>
            </p:txBody>
          </p:sp>
          <p:sp>
            <p:nvSpPr>
              <p:cNvPr id="59" name="Line 50"/>
              <p:cNvSpPr>
                <a:spLocks noChangeShapeType="1"/>
              </p:cNvSpPr>
              <p:nvPr/>
            </p:nvSpPr>
            <p:spPr bwMode="auto">
              <a:xfrm>
                <a:off x="5695733" y="4225022"/>
                <a:ext cx="309959" cy="31622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0" name="テキスト ボックス 59"/>
            <p:cNvSpPr txBox="1"/>
            <p:nvPr/>
          </p:nvSpPr>
          <p:spPr>
            <a:xfrm>
              <a:off x="6971898" y="317516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E</a:t>
              </a:r>
              <a:r>
                <a:rPr lang="en-US" altLang="ja-JP" sz="2000" baseline="-25000" dirty="0"/>
                <a:t>fn1</a:t>
              </a:r>
              <a:endParaRPr lang="ja-JP" altLang="en-US" sz="2000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7392142" y="4047553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E</a:t>
              </a:r>
              <a:r>
                <a:rPr lang="en-US" altLang="ja-JP" sz="2000" baseline="-25000" dirty="0"/>
                <a:t>fn2</a:t>
              </a:r>
              <a:endParaRPr lang="ja-JP" altLang="en-US" sz="2000" dirty="0"/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6639024" y="3986523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E</a:t>
            </a:r>
            <a:r>
              <a:rPr kumimoji="1" lang="en-US" altLang="ja-JP" sz="2000" baseline="-25000" dirty="0"/>
              <a:t>fn1</a:t>
            </a:r>
            <a:r>
              <a:rPr kumimoji="1" lang="en-US" altLang="ja-JP" sz="2000" dirty="0"/>
              <a:t>&lt;E</a:t>
            </a:r>
            <a:r>
              <a:rPr kumimoji="1" lang="en-US" altLang="ja-JP" sz="2000" baseline="-25000" dirty="0"/>
              <a:t>fn2</a:t>
            </a:r>
            <a:endParaRPr kumimoji="1" lang="ja-JP" altLang="en-US" sz="2000" baseline="-250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68452"/>
            <a:ext cx="8229600" cy="1143000"/>
          </a:xfrm>
        </p:spPr>
        <p:txBody>
          <a:bodyPr/>
          <a:lstStyle/>
          <a:p>
            <a:r>
              <a:rPr lang="en-US" altLang="ja-JP" dirty="0"/>
              <a:t>Analysis of 2n coincidence events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215173" y="5698034"/>
            <a:ext cx="303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Will be checked from analysis of 3n/4n coincidence events</a:t>
            </a:r>
            <a:endParaRPr kumimoji="1" lang="ja-JP" altLang="en-US" b="1" dirty="0"/>
          </a:p>
        </p:txBody>
      </p:sp>
      <p:grpSp>
        <p:nvGrpSpPr>
          <p:cNvPr id="94" name="グループ化 93"/>
          <p:cNvGrpSpPr/>
          <p:nvPr/>
        </p:nvGrpSpPr>
        <p:grpSpPr>
          <a:xfrm>
            <a:off x="827584" y="1907540"/>
            <a:ext cx="898311" cy="3258944"/>
            <a:chOff x="827584" y="1907540"/>
            <a:chExt cx="898311" cy="3258944"/>
          </a:xfrm>
        </p:grpSpPr>
        <p:grpSp>
          <p:nvGrpSpPr>
            <p:cNvPr id="92" name="グループ化 91"/>
            <p:cNvGrpSpPr/>
            <p:nvPr/>
          </p:nvGrpSpPr>
          <p:grpSpPr>
            <a:xfrm>
              <a:off x="827584" y="1907540"/>
              <a:ext cx="898311" cy="369332"/>
              <a:chOff x="827584" y="1907540"/>
              <a:chExt cx="898311" cy="369332"/>
            </a:xfrm>
          </p:grpSpPr>
          <p:sp>
            <p:nvSpPr>
              <p:cNvPr id="81" name="右矢印 80"/>
              <p:cNvSpPr/>
              <p:nvPr/>
            </p:nvSpPr>
            <p:spPr>
              <a:xfrm>
                <a:off x="1302913" y="1962548"/>
                <a:ext cx="422982" cy="242316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827584" y="190754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aseline="30000" dirty="0"/>
                  <a:t>27</a:t>
                </a:r>
                <a:r>
                  <a:rPr kumimoji="1" lang="en-US" altLang="ja-JP" dirty="0"/>
                  <a:t>O</a:t>
                </a:r>
                <a:endParaRPr kumimoji="1" lang="ja-JP" altLang="en-US" dirty="0"/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827584" y="4797152"/>
              <a:ext cx="892152" cy="369332"/>
              <a:chOff x="827584" y="4797152"/>
              <a:chExt cx="892152" cy="369332"/>
            </a:xfrm>
          </p:grpSpPr>
          <p:sp>
            <p:nvSpPr>
              <p:cNvPr id="82" name="右矢印 81"/>
              <p:cNvSpPr/>
              <p:nvPr/>
            </p:nvSpPr>
            <p:spPr>
              <a:xfrm>
                <a:off x="1296754" y="4869160"/>
                <a:ext cx="422982" cy="242316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テキスト ボックス 88"/>
              <p:cNvSpPr txBox="1"/>
              <p:nvPr/>
            </p:nvSpPr>
            <p:spPr>
              <a:xfrm>
                <a:off x="827584" y="4797152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aseline="30000" dirty="0"/>
                  <a:t>27</a:t>
                </a:r>
                <a:r>
                  <a:rPr kumimoji="1" lang="en-US" altLang="ja-JP" dirty="0"/>
                  <a:t>O</a:t>
                </a:r>
                <a:endParaRPr kumimoji="1" lang="ja-JP" altLang="en-US" dirty="0"/>
              </a:p>
            </p:txBody>
          </p:sp>
        </p:grpSp>
      </p:grpSp>
      <p:grpSp>
        <p:nvGrpSpPr>
          <p:cNvPr id="93" name="グループ化 92"/>
          <p:cNvGrpSpPr/>
          <p:nvPr/>
        </p:nvGrpSpPr>
        <p:grpSpPr>
          <a:xfrm>
            <a:off x="585285" y="5476422"/>
            <a:ext cx="601447" cy="544866"/>
            <a:chOff x="585285" y="5476422"/>
            <a:chExt cx="601447" cy="544866"/>
          </a:xfrm>
        </p:grpSpPr>
        <p:sp>
          <p:nvSpPr>
            <p:cNvPr id="84" name="右矢印 83"/>
            <p:cNvSpPr/>
            <p:nvPr/>
          </p:nvSpPr>
          <p:spPr>
            <a:xfrm>
              <a:off x="736844" y="5778972"/>
              <a:ext cx="422982" cy="2423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85285" y="5476422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28</a:t>
              </a:r>
              <a:r>
                <a:rPr kumimoji="1" lang="en-US" altLang="ja-JP" dirty="0"/>
                <a:t>O?</a:t>
              </a:r>
              <a:endParaRPr kumimoji="1" lang="ja-JP" altLang="en-US" dirty="0"/>
            </a:p>
          </p:txBody>
        </p:sp>
      </p:grpSp>
      <p:sp>
        <p:nvSpPr>
          <p:cNvPr id="95" name="テキスト ボックス 94"/>
          <p:cNvSpPr txBox="1"/>
          <p:nvPr/>
        </p:nvSpPr>
        <p:spPr>
          <a:xfrm>
            <a:off x="4261994" y="2687037"/>
            <a:ext cx="1521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26</a:t>
            </a:r>
            <a:r>
              <a:rPr kumimoji="1" lang="en-US" altLang="ja-JP" dirty="0"/>
              <a:t>O</a:t>
            </a:r>
            <a:r>
              <a:rPr kumimoji="1" lang="en-US" altLang="ja-JP" baseline="-25000" dirty="0"/>
              <a:t>gs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(E</a:t>
            </a:r>
            <a:r>
              <a:rPr lang="en-US" altLang="ja-JP" baseline="-25000" dirty="0"/>
              <a:t>fn1</a:t>
            </a:r>
            <a:r>
              <a:rPr lang="en-US" altLang="ja-JP" dirty="0"/>
              <a:t>~0, E</a:t>
            </a:r>
            <a:r>
              <a:rPr lang="en-US" altLang="ja-JP" baseline="-25000" dirty="0"/>
              <a:t>fn2</a:t>
            </a:r>
            <a:r>
              <a:rPr lang="en-US" altLang="ja-JP" dirty="0"/>
              <a:t>~0)</a:t>
            </a:r>
            <a:endParaRPr kumimoji="1" lang="ja-JP" altLang="en-US" baseline="-25000" dirty="0"/>
          </a:p>
        </p:txBody>
      </p:sp>
      <p:cxnSp>
        <p:nvCxnSpPr>
          <p:cNvPr id="97" name="直線矢印コネクタ 96"/>
          <p:cNvCxnSpPr/>
          <p:nvPr/>
        </p:nvCxnSpPr>
        <p:spPr>
          <a:xfrm flipH="1">
            <a:off x="3853364" y="3084375"/>
            <a:ext cx="401915" cy="130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/>
          <p:cNvGrpSpPr/>
          <p:nvPr/>
        </p:nvGrpSpPr>
        <p:grpSpPr>
          <a:xfrm>
            <a:off x="3275856" y="2708920"/>
            <a:ext cx="5760640" cy="1800000"/>
            <a:chOff x="2339752" y="-1529053"/>
            <a:chExt cx="5760640" cy="1800000"/>
          </a:xfrm>
        </p:grpSpPr>
        <p:sp>
          <p:nvSpPr>
            <p:cNvPr id="19" name="角丸四角形 18"/>
            <p:cNvSpPr/>
            <p:nvPr/>
          </p:nvSpPr>
          <p:spPr>
            <a:xfrm>
              <a:off x="2339752" y="-1529053"/>
              <a:ext cx="5760640" cy="1800000"/>
            </a:xfrm>
            <a:prstGeom prst="roundRect">
              <a:avLst/>
            </a:prstGeom>
            <a:solidFill>
              <a:srgbClr val="66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59365" y="-673408"/>
              <a:ext cx="7857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~1MeV</a:t>
              </a:r>
              <a:endParaRPr kumimoji="1" lang="ja-JP" altLang="en-US" sz="16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621514" y="-319569"/>
              <a:ext cx="104708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0.018MeV</a:t>
              </a:r>
              <a:endParaRPr kumimoji="1" lang="ja-JP" altLang="en-US" sz="1600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2677121" y="-276005"/>
              <a:ext cx="73693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819096" y="-345383"/>
              <a:ext cx="72353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779098" y="-770281"/>
              <a:ext cx="6964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887430" y="-959700"/>
              <a:ext cx="727736" cy="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2614309" y="-282211"/>
              <a:ext cx="848309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24</a:t>
              </a:r>
              <a:r>
                <a:rPr kumimoji="1" lang="en-US" altLang="ja-JP" dirty="0"/>
                <a:t>O+4n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635139" y="-301636"/>
              <a:ext cx="1183337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26</a:t>
              </a:r>
              <a:r>
                <a:rPr kumimoji="1" lang="en-US" altLang="ja-JP" dirty="0"/>
                <a:t>O(0</a:t>
              </a:r>
              <a:r>
                <a:rPr kumimoji="1" lang="en-US" altLang="ja-JP" baseline="30000" dirty="0"/>
                <a:t>+</a:t>
              </a:r>
              <a:r>
                <a:rPr kumimoji="1" lang="en-US" altLang="ja-JP" dirty="0"/>
                <a:t>)+2n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701020" y="-820835"/>
              <a:ext cx="848309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25</a:t>
              </a:r>
              <a:r>
                <a:rPr kumimoji="1" lang="en-US" altLang="ja-JP" dirty="0"/>
                <a:t>O+3n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915467" y="-301636"/>
              <a:ext cx="731290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27</a:t>
              </a:r>
              <a:r>
                <a:rPr kumimoji="1" lang="en-US" altLang="ja-JP" dirty="0"/>
                <a:t>O+n</a:t>
              </a:r>
              <a:endParaRPr kumimoji="1" lang="ja-JP" altLang="en-US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4819096" y="-1088955"/>
              <a:ext cx="73834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621337" y="-1102662"/>
              <a:ext cx="1183337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26</a:t>
              </a:r>
              <a:r>
                <a:rPr kumimoji="1" lang="en-US" altLang="ja-JP" dirty="0"/>
                <a:t>O(2</a:t>
              </a:r>
              <a:r>
                <a:rPr kumimoji="1" lang="en-US" altLang="ja-JP" baseline="30000" dirty="0"/>
                <a:t>+</a:t>
              </a:r>
              <a:r>
                <a:rPr kumimoji="1" lang="en-US" altLang="ja-JP" dirty="0"/>
                <a:t>)+2n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119695" y="-301636"/>
              <a:ext cx="494046" cy="54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/>
                <a:t>28</a:t>
              </a:r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182825" y="-1194751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rgbClr val="FF0000"/>
                  </a:solidFill>
                </a:rPr>
                <a:t>?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3414053" y="-282211"/>
              <a:ext cx="45477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>
              <a:off x="5567431" y="-911767"/>
              <a:ext cx="272101" cy="51696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>
              <a:off x="3442113" y="-345383"/>
              <a:ext cx="1321014" cy="63172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86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" y="904712"/>
            <a:ext cx="9034058" cy="60381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flipH="1">
            <a:off x="3535521" y="5516638"/>
            <a:ext cx="207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U-beam int. </a:t>
            </a:r>
          </a:p>
          <a:p>
            <a:r>
              <a:rPr lang="en-US" altLang="ja-JP" dirty="0"/>
              <a:t>	= 5 ~ 10 </a:t>
            </a:r>
            <a:r>
              <a:rPr lang="en-US" altLang="ja-JP" dirty="0" err="1"/>
              <a:t>pnA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224125" y="5353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39552" y="666351"/>
            <a:ext cx="8229600" cy="828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rgbClr val="0000FF"/>
                </a:solidFill>
              </a:rPr>
              <a:t>440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Exotic nuclei Studied by </a:t>
            </a:r>
            <a:r>
              <a:rPr lang="en-US" altLang="ja-JP" sz="2400" dirty="0">
                <a:solidFill>
                  <a:srgbClr val="0000FF"/>
                </a:solidFill>
              </a:rPr>
              <a:t>EURICA(</a:t>
            </a:r>
            <a:r>
              <a:rPr lang="en-US" altLang="ja-JP" sz="2400" u="sng" dirty="0" err="1">
                <a:solidFill>
                  <a:srgbClr val="0000FF"/>
                </a:solidFill>
              </a:rPr>
              <a:t>EU</a:t>
            </a:r>
            <a:r>
              <a:rPr lang="en-US" altLang="ja-JP" sz="2400" dirty="0" err="1">
                <a:solidFill>
                  <a:srgbClr val="0000FF"/>
                </a:solidFill>
              </a:rPr>
              <a:t>roball</a:t>
            </a:r>
            <a:r>
              <a:rPr lang="en-US" altLang="ja-JP" sz="2400" dirty="0">
                <a:solidFill>
                  <a:srgbClr val="0000FF"/>
                </a:solidFill>
              </a:rPr>
              <a:t>-</a:t>
            </a:r>
            <a:r>
              <a:rPr lang="en-US" altLang="ja-JP" sz="2400" u="sng" dirty="0">
                <a:solidFill>
                  <a:srgbClr val="0000FF"/>
                </a:solidFill>
              </a:rPr>
              <a:t>RI</a:t>
            </a:r>
            <a:r>
              <a:rPr lang="en-US" altLang="ja-JP" sz="2400" dirty="0">
                <a:solidFill>
                  <a:srgbClr val="0000FF"/>
                </a:solidFill>
              </a:rPr>
              <a:t>KEN </a:t>
            </a:r>
            <a:r>
              <a:rPr lang="en-US" altLang="ja-JP" sz="2400" u="sng" dirty="0">
                <a:solidFill>
                  <a:srgbClr val="0000FF"/>
                </a:solidFill>
              </a:rPr>
              <a:t>C</a:t>
            </a:r>
            <a:r>
              <a:rPr lang="en-US" altLang="ja-JP" sz="2400" dirty="0">
                <a:solidFill>
                  <a:srgbClr val="0000FF"/>
                </a:solidFill>
              </a:rPr>
              <a:t>luster </a:t>
            </a:r>
            <a:r>
              <a:rPr lang="en-US" altLang="ja-JP" sz="2400" u="sng" dirty="0">
                <a:solidFill>
                  <a:srgbClr val="0000FF"/>
                </a:solidFill>
              </a:rPr>
              <a:t>A</a:t>
            </a:r>
            <a:r>
              <a:rPr lang="en-US" altLang="ja-JP" sz="2400" dirty="0">
                <a:solidFill>
                  <a:srgbClr val="0000FF"/>
                </a:solidFill>
              </a:rPr>
              <a:t>rray)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825" y="4915364"/>
            <a:ext cx="2606926" cy="1376691"/>
          </a:xfrm>
          <a:prstGeom prst="rect">
            <a:avLst/>
          </a:prstGeom>
          <a:ln w="28575" cmpd="sng">
            <a:solidFill>
              <a:srgbClr val="008000"/>
            </a:solidFill>
          </a:ln>
        </p:spPr>
      </p:pic>
      <p:grpSp>
        <p:nvGrpSpPr>
          <p:cNvPr id="19" name="図形グループ 18"/>
          <p:cNvGrpSpPr/>
          <p:nvPr/>
        </p:nvGrpSpPr>
        <p:grpSpPr>
          <a:xfrm>
            <a:off x="6303647" y="3758694"/>
            <a:ext cx="2190875" cy="2385907"/>
            <a:chOff x="6303647" y="3499425"/>
            <a:chExt cx="2190875" cy="2385907"/>
          </a:xfrm>
          <a:solidFill>
            <a:schemeClr val="bg1"/>
          </a:solidFill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 cstate="screen">
              <a:alphaModFix/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03647" y="3499425"/>
              <a:ext cx="2190875" cy="238590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1" name="円/楕円 20"/>
            <p:cNvSpPr/>
            <p:nvPr/>
          </p:nvSpPr>
          <p:spPr>
            <a:xfrm>
              <a:off x="7299691" y="4653599"/>
              <a:ext cx="281130" cy="261765"/>
            </a:xfrm>
            <a:prstGeom prst="ellipse">
              <a:avLst/>
            </a:prstGeom>
            <a:solidFill>
              <a:srgbClr val="FFFF00"/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 flipH="1">
            <a:off x="6123058" y="5177574"/>
            <a:ext cx="1208110" cy="52308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3" y="2486672"/>
            <a:ext cx="3405494" cy="71277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761" y="4293096"/>
            <a:ext cx="3566886" cy="1949898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2863042" y="3516237"/>
            <a:ext cx="3236784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Next: Delayed neutrons: BRIKEN</a:t>
            </a:r>
          </a:p>
          <a:p>
            <a:r>
              <a:rPr lang="en-US" altLang="ja-JP" dirty="0"/>
              <a:t>  </a:t>
            </a:r>
            <a:r>
              <a:rPr kumimoji="1" lang="is-IS" altLang="ja-JP" dirty="0"/>
              <a:t>(R.Yokoyama Session FM, 26th)</a:t>
            </a:r>
            <a:endParaRPr kumimoji="1" lang="ja-JP" altLang="en-US" dirty="0"/>
          </a:p>
        </p:txBody>
      </p:sp>
      <p:sp>
        <p:nvSpPr>
          <p:cNvPr id="14" name="テキスト ボックス 32"/>
          <p:cNvSpPr txBox="1">
            <a:spLocks noChangeArrowheads="1"/>
          </p:cNvSpPr>
          <p:nvPr/>
        </p:nvSpPr>
        <p:spPr bwMode="auto">
          <a:xfrm>
            <a:off x="61097" y="44166"/>
            <a:ext cx="7561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 dirty="0">
                <a:latin typeface="Symbol" panose="05050102010706020507" pitchFamily="18" charset="2"/>
              </a:rPr>
              <a:t>b-g</a:t>
            </a:r>
            <a:r>
              <a:rPr lang="en-US" altLang="ja-JP" sz="2400" u="sng" dirty="0"/>
              <a:t> spectroscopy of exotic nuclei at RIBF (2012-2016)</a:t>
            </a:r>
            <a:endParaRPr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26925" y="394136"/>
            <a:ext cx="2556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Slide By </a:t>
            </a:r>
            <a:r>
              <a:rPr kumimoji="1" lang="en-US" altLang="ja-JP" i="1" dirty="0" err="1"/>
              <a:t>Shunji</a:t>
            </a:r>
            <a:r>
              <a:rPr kumimoji="1" lang="en-US" altLang="ja-JP" i="1" dirty="0"/>
              <a:t> Nishimura</a:t>
            </a:r>
            <a:endParaRPr kumimoji="1" lang="ja-JP" altLang="en-US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4593" y="6262000"/>
            <a:ext cx="350256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H.Watanabe</a:t>
            </a:r>
            <a:r>
              <a:rPr kumimoji="1" lang="en-US" altLang="ja-JP" dirty="0"/>
              <a:t> PRL</a:t>
            </a:r>
            <a:r>
              <a:rPr kumimoji="1" lang="en-US" altLang="ja-JP" b="1" dirty="0"/>
              <a:t>111</a:t>
            </a:r>
            <a:r>
              <a:rPr kumimoji="1" lang="en-US" altLang="ja-JP" dirty="0"/>
              <a:t>,152501(2013).</a:t>
            </a:r>
          </a:p>
          <a:p>
            <a:r>
              <a:rPr lang="en-US" altLang="ja-JP" dirty="0"/>
              <a:t>N=82 </a:t>
            </a:r>
            <a:r>
              <a:rPr lang="en-US" altLang="ja-JP" dirty="0" err="1"/>
              <a:t>Magicity</a:t>
            </a:r>
            <a:r>
              <a:rPr lang="en-US" altLang="ja-JP" dirty="0"/>
              <a:t>, </a:t>
            </a:r>
            <a:r>
              <a:rPr lang="en-US" altLang="ja-JP" baseline="30000" dirty="0"/>
              <a:t>128</a:t>
            </a:r>
            <a:r>
              <a:rPr lang="en-US" altLang="ja-JP" baseline="-25000" dirty="0"/>
              <a:t>46</a:t>
            </a:r>
            <a:r>
              <a:rPr lang="en-US" altLang="ja-JP" dirty="0"/>
              <a:t>Pd</a:t>
            </a:r>
            <a:r>
              <a:rPr lang="en-US" altLang="ja-JP" baseline="-25000" dirty="0"/>
              <a:t>82</a:t>
            </a:r>
            <a:r>
              <a:rPr lang="en-US" altLang="ja-JP" dirty="0">
                <a:latin typeface="Symbol" panose="05050102010706020507" pitchFamily="18" charset="2"/>
              </a:rPr>
              <a:t>~</a:t>
            </a:r>
            <a:r>
              <a:rPr lang="en-US" altLang="ja-JP" baseline="30000" dirty="0"/>
              <a:t>130</a:t>
            </a:r>
            <a:r>
              <a:rPr lang="en-US" altLang="ja-JP" baseline="-25000" dirty="0"/>
              <a:t>48</a:t>
            </a:r>
            <a:r>
              <a:rPr lang="en-US" altLang="ja-JP" dirty="0"/>
              <a:t>Cd</a:t>
            </a:r>
            <a:r>
              <a:rPr lang="en-US" altLang="ja-JP" baseline="-25000" dirty="0"/>
              <a:t>82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9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>
            <a:grpSpLocks/>
          </p:cNvGrpSpPr>
          <p:nvPr/>
        </p:nvGrpSpPr>
        <p:grpSpPr bwMode="auto">
          <a:xfrm>
            <a:off x="2165350" y="1447800"/>
            <a:ext cx="4349750" cy="4351338"/>
            <a:chOff x="0" y="1124744"/>
            <a:chExt cx="4350194" cy="4352393"/>
          </a:xfrm>
        </p:grpSpPr>
        <p:grpSp>
          <p:nvGrpSpPr>
            <p:cNvPr id="27693" name="グループ化 26"/>
            <p:cNvGrpSpPr>
              <a:grpSpLocks/>
            </p:cNvGrpSpPr>
            <p:nvPr/>
          </p:nvGrpSpPr>
          <p:grpSpPr bwMode="auto">
            <a:xfrm>
              <a:off x="0" y="1124744"/>
              <a:ext cx="4350194" cy="3600400"/>
              <a:chOff x="0" y="1121646"/>
              <a:chExt cx="5136972" cy="4251570"/>
            </a:xfrm>
          </p:grpSpPr>
          <p:pic>
            <p:nvPicPr>
              <p:cNvPr id="27696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12776"/>
                <a:ext cx="5136972" cy="396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97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82041" y="1121646"/>
                <a:ext cx="382521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/>
                  <a:t>L.V. Grigorenko et al. PRC 84, 021303 (2011)</a:t>
                </a:r>
                <a:endParaRPr lang="ja-JP" altLang="en-US" sz="1600"/>
              </a:p>
            </p:txBody>
          </p:sp>
          <p:sp>
            <p:nvSpPr>
              <p:cNvPr id="21" name="角丸四角形 20"/>
              <p:cNvSpPr/>
              <p:nvPr/>
            </p:nvSpPr>
            <p:spPr>
              <a:xfrm>
                <a:off x="3492767" y="4508024"/>
                <a:ext cx="862411" cy="309387"/>
              </a:xfrm>
              <a:prstGeom prst="roundRect">
                <a:avLst/>
              </a:prstGeom>
              <a:solidFill>
                <a:srgbClr val="FF9933">
                  <a:alpha val="41176"/>
                </a:srgbClr>
              </a:solidFill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7699" name="テキスト ボックス 21"/>
              <p:cNvSpPr txBox="1">
                <a:spLocks noChangeArrowheads="1"/>
              </p:cNvSpPr>
              <p:nvPr/>
            </p:nvSpPr>
            <p:spPr bwMode="auto">
              <a:xfrm rot="2457730">
                <a:off x="1441743" y="1798358"/>
                <a:ext cx="8414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/>
                  <a:t>Theory</a:t>
                </a:r>
                <a:endParaRPr lang="ja-JP" altLang="en-US" sz="1800"/>
              </a:p>
            </p:txBody>
          </p:sp>
        </p:grpSp>
        <p:cxnSp>
          <p:nvCxnSpPr>
            <p:cNvPr id="23" name="直線矢印コネクタ 22"/>
            <p:cNvCxnSpPr>
              <a:stCxn id="19" idx="0"/>
              <a:endCxn id="21" idx="2"/>
            </p:cNvCxnSpPr>
            <p:nvPr/>
          </p:nvCxnSpPr>
          <p:spPr>
            <a:xfrm flipV="1">
              <a:off x="3246769" y="4256053"/>
              <a:ext cx="76208" cy="63674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259244" y="4892795"/>
              <a:ext cx="1976639" cy="58434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dirty="0"/>
                <a:t>Usual 1n decay</a:t>
              </a:r>
            </a:p>
            <a:p>
              <a:pPr>
                <a:defRPr/>
              </a:pPr>
              <a:r>
                <a:rPr lang="en-US" altLang="ja-JP" sz="1600" dirty="0" err="1">
                  <a:latin typeface="Symbol" pitchFamily="18" charset="2"/>
                </a:rPr>
                <a:t>G</a:t>
              </a:r>
              <a:r>
                <a:rPr lang="en-US" altLang="ja-JP" sz="1600" dirty="0" err="1"/>
                <a:t>~MeV</a:t>
              </a:r>
              <a:r>
                <a:rPr lang="ja-JP" altLang="en-US" sz="1600" dirty="0"/>
                <a:t> </a:t>
              </a:r>
              <a:r>
                <a:rPr lang="en-US" altLang="ja-JP" sz="1600" dirty="0"/>
                <a:t>or </a:t>
              </a:r>
              <a:r>
                <a:rPr lang="en-US" altLang="ja-JP" sz="1600" dirty="0" err="1"/>
                <a:t>keV</a:t>
              </a:r>
              <a:endParaRPr lang="en-US" altLang="ja-JP" sz="1600" dirty="0"/>
            </a:p>
          </p:txBody>
        </p: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68263" y="741363"/>
            <a:ext cx="4691062" cy="2779712"/>
            <a:chOff x="5004150" y="1450337"/>
            <a:chExt cx="4690294" cy="2779737"/>
          </a:xfrm>
        </p:grpSpPr>
        <p:sp>
          <p:nvSpPr>
            <p:cNvPr id="6" name="正方形/長方形 5"/>
            <p:cNvSpPr/>
            <p:nvPr/>
          </p:nvSpPr>
          <p:spPr>
            <a:xfrm>
              <a:off x="5004150" y="1710689"/>
              <a:ext cx="4536332" cy="250986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7689" name="グループ化 31"/>
            <p:cNvGrpSpPr>
              <a:grpSpLocks/>
            </p:cNvGrpSpPr>
            <p:nvPr/>
          </p:nvGrpSpPr>
          <p:grpSpPr bwMode="auto">
            <a:xfrm>
              <a:off x="5052101" y="1450337"/>
              <a:ext cx="4642343" cy="2779737"/>
              <a:chOff x="134251" y="701908"/>
              <a:chExt cx="4642343" cy="2779737"/>
            </a:xfrm>
          </p:grpSpPr>
          <p:pic>
            <p:nvPicPr>
              <p:cNvPr id="27690" name="Picture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52" y="1336505"/>
                <a:ext cx="3019252" cy="204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91" name="テキスト ボックス 33"/>
              <p:cNvSpPr txBox="1">
                <a:spLocks noChangeArrowheads="1"/>
              </p:cNvSpPr>
              <p:nvPr/>
            </p:nvSpPr>
            <p:spPr bwMode="auto">
              <a:xfrm>
                <a:off x="134251" y="701908"/>
                <a:ext cx="4642343" cy="584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/>
                  <a:t>E. Lunderberg et al.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/>
                  <a:t>PRL108, 142503 (2012)</a:t>
                </a:r>
                <a:endParaRPr lang="ja-JP" altLang="en-US" sz="1600"/>
              </a:p>
            </p:txBody>
          </p:sp>
          <p:sp>
            <p:nvSpPr>
              <p:cNvPr id="27692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180196" y="3112313"/>
                <a:ext cx="129291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u="sng"/>
                  <a:t>Er &lt; 200keV</a:t>
                </a:r>
              </a:p>
            </p:txBody>
          </p:sp>
        </p:grpSp>
      </p:grpSp>
      <p:sp>
        <p:nvSpPr>
          <p:cNvPr id="27652" name="タイトル 2"/>
          <p:cNvSpPr>
            <a:spLocks noGrp="1"/>
          </p:cNvSpPr>
          <p:nvPr>
            <p:ph type="title"/>
          </p:nvPr>
        </p:nvSpPr>
        <p:spPr>
          <a:xfrm>
            <a:off x="-95250" y="-127000"/>
            <a:ext cx="6180138" cy="1143000"/>
          </a:xfrm>
        </p:spPr>
        <p:txBody>
          <a:bodyPr/>
          <a:lstStyle/>
          <a:p>
            <a:r>
              <a:rPr lang="en-US" altLang="ja-JP" sz="3200"/>
              <a:t>2n radioactivity of </a:t>
            </a:r>
            <a:r>
              <a:rPr lang="en-US" altLang="ja-JP" sz="3200" baseline="30000"/>
              <a:t>26</a:t>
            </a:r>
            <a:r>
              <a:rPr lang="en-US" altLang="ja-JP" sz="3200"/>
              <a:t>O?</a:t>
            </a:r>
            <a:endParaRPr lang="ja-JP" altLang="en-US" sz="3200"/>
          </a:p>
        </p:txBody>
      </p:sp>
      <p:grpSp>
        <p:nvGrpSpPr>
          <p:cNvPr id="42" name="グループ化 41"/>
          <p:cNvGrpSpPr>
            <a:grpSpLocks/>
          </p:cNvGrpSpPr>
          <p:nvPr/>
        </p:nvGrpSpPr>
        <p:grpSpPr bwMode="auto">
          <a:xfrm>
            <a:off x="0" y="3879850"/>
            <a:ext cx="5122863" cy="2978150"/>
            <a:chOff x="4420444" y="3063792"/>
            <a:chExt cx="5122661" cy="2978930"/>
          </a:xfrm>
        </p:grpSpPr>
        <p:sp>
          <p:nvSpPr>
            <p:cNvPr id="41" name="正方形/長方形 40"/>
            <p:cNvSpPr/>
            <p:nvPr/>
          </p:nvSpPr>
          <p:spPr>
            <a:xfrm>
              <a:off x="4420444" y="3063792"/>
              <a:ext cx="4549596" cy="2978930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7683" name="グループ化 42"/>
            <p:cNvGrpSpPr>
              <a:grpSpLocks/>
            </p:cNvGrpSpPr>
            <p:nvPr/>
          </p:nvGrpSpPr>
          <p:grpSpPr bwMode="auto">
            <a:xfrm>
              <a:off x="4516689" y="3203766"/>
              <a:ext cx="5026416" cy="2699442"/>
              <a:chOff x="5390326" y="2063605"/>
              <a:chExt cx="5026416" cy="2699442"/>
            </a:xfrm>
          </p:grpSpPr>
          <p:pic>
            <p:nvPicPr>
              <p:cNvPr id="27684" name="Picture 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0326" y="2384421"/>
                <a:ext cx="2424259" cy="2378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85" name="テキスト ボックス 44"/>
              <p:cNvSpPr txBox="1">
                <a:spLocks noChangeArrowheads="1"/>
              </p:cNvSpPr>
              <p:nvPr/>
            </p:nvSpPr>
            <p:spPr bwMode="auto">
              <a:xfrm>
                <a:off x="7792433" y="2399564"/>
                <a:ext cx="2428211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 u="sng"/>
                  <a:t>T</a:t>
                </a:r>
                <a:r>
                  <a:rPr lang="en-US" altLang="ja-JP" sz="1600" u="sng" baseline="-25000"/>
                  <a:t>1/2</a:t>
                </a:r>
                <a:r>
                  <a:rPr lang="en-US" altLang="ja-JP" sz="1600" u="sng"/>
                  <a:t>=4.5</a:t>
                </a:r>
                <a:r>
                  <a:rPr lang="en-US" altLang="ja-JP" sz="1600" u="sng" baseline="30000"/>
                  <a:t>+1.1</a:t>
                </a:r>
                <a:r>
                  <a:rPr lang="en-US" altLang="ja-JP" sz="1600" u="sng" baseline="-25000"/>
                  <a:t>-1.5</a:t>
                </a:r>
                <a:r>
                  <a:rPr lang="en-US" altLang="ja-JP" sz="1600" u="sng"/>
                  <a:t>ps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/>
                  <a:t>(3ps systematic error)</a:t>
                </a:r>
              </a:p>
            </p:txBody>
          </p:sp>
          <p:sp>
            <p:nvSpPr>
              <p:cNvPr id="27686" name="テキスト ボックス 45"/>
              <p:cNvSpPr txBox="1">
                <a:spLocks noChangeArrowheads="1"/>
              </p:cNvSpPr>
              <p:nvPr/>
            </p:nvSpPr>
            <p:spPr bwMode="auto">
              <a:xfrm>
                <a:off x="7814584" y="2976437"/>
                <a:ext cx="26021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ym typeface="Wingdings" pitchFamily="2" charset="2"/>
                  </a:rPr>
                  <a:t></a:t>
                </a:r>
                <a:r>
                  <a:rPr lang="en-US" altLang="ja-JP" sz="1800"/>
                  <a:t>2n radioactivity?</a:t>
                </a:r>
                <a:endParaRPr lang="ja-JP" altLang="en-US" sz="1800"/>
              </a:p>
            </p:txBody>
          </p:sp>
          <p:sp>
            <p:nvSpPr>
              <p:cNvPr id="27687" name="テキスト ボックス 46"/>
              <p:cNvSpPr txBox="1">
                <a:spLocks noChangeArrowheads="1"/>
              </p:cNvSpPr>
              <p:nvPr/>
            </p:nvSpPr>
            <p:spPr bwMode="auto">
              <a:xfrm>
                <a:off x="5391301" y="2063605"/>
                <a:ext cx="3825095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/>
                  <a:t>Z. Kohley et al,PRL110,152501 (2013)</a:t>
                </a:r>
              </a:p>
            </p:txBody>
          </p:sp>
        </p:grpSp>
      </p:grpSp>
      <p:grpSp>
        <p:nvGrpSpPr>
          <p:cNvPr id="16" name="グループ化 15"/>
          <p:cNvGrpSpPr>
            <a:grpSpLocks/>
          </p:cNvGrpSpPr>
          <p:nvPr/>
        </p:nvGrpSpPr>
        <p:grpSpPr bwMode="auto">
          <a:xfrm>
            <a:off x="5356225" y="1730375"/>
            <a:ext cx="4286250" cy="4425950"/>
            <a:chOff x="5027939" y="1596255"/>
            <a:chExt cx="4285855" cy="4425033"/>
          </a:xfrm>
        </p:grpSpPr>
        <p:sp>
          <p:nvSpPr>
            <p:cNvPr id="14" name="正方形/長方形 13"/>
            <p:cNvSpPr/>
            <p:nvPr/>
          </p:nvSpPr>
          <p:spPr>
            <a:xfrm>
              <a:off x="5027939" y="1596255"/>
              <a:ext cx="3720757" cy="4425033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7677" name="グループ化 35"/>
            <p:cNvGrpSpPr>
              <a:grpSpLocks/>
            </p:cNvGrpSpPr>
            <p:nvPr/>
          </p:nvGrpSpPr>
          <p:grpSpPr bwMode="auto">
            <a:xfrm>
              <a:off x="5074950" y="1663285"/>
              <a:ext cx="4238844" cy="4284308"/>
              <a:chOff x="216384" y="3535143"/>
              <a:chExt cx="4238844" cy="4284308"/>
            </a:xfrm>
          </p:grpSpPr>
          <p:pic>
            <p:nvPicPr>
              <p:cNvPr id="27678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384" y="3867902"/>
                <a:ext cx="3505781" cy="289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9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217921" y="3535143"/>
                <a:ext cx="378943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/>
                  <a:t>C. Caesar et al.PRC88, 034313 (2013)</a:t>
                </a:r>
                <a:endParaRPr lang="ja-JP" altLang="en-US" sz="1600"/>
              </a:p>
            </p:txBody>
          </p:sp>
          <p:sp>
            <p:nvSpPr>
              <p:cNvPr id="27680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875519" y="7450119"/>
                <a:ext cx="246836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/>
                  <a:t>Excite state at 4.2MeV?</a:t>
                </a:r>
                <a:endParaRPr lang="ja-JP" altLang="en-US" sz="1800"/>
              </a:p>
            </p:txBody>
          </p:sp>
          <p:sp>
            <p:nvSpPr>
              <p:cNvPr id="27681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875518" y="6803555"/>
                <a:ext cx="3579710" cy="646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u="sng"/>
                  <a:t>Er &lt; 120keV</a:t>
                </a:r>
                <a:r>
                  <a:rPr lang="en-US" altLang="ja-JP" sz="1800"/>
                  <a:t> (95% CL)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Symbol" pitchFamily="18" charset="2"/>
                  </a:rPr>
                  <a:t>t </a:t>
                </a:r>
                <a:r>
                  <a:rPr lang="en-US" altLang="ja-JP" sz="1800"/>
                  <a:t>&lt; 5.7ns</a:t>
                </a:r>
              </a:p>
            </p:txBody>
          </p:sp>
        </p:grpSp>
      </p:grp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830513" y="5875338"/>
            <a:ext cx="6027737" cy="982662"/>
          </a:xfrm>
          <a:solidFill>
            <a:srgbClr val="00FFFF"/>
          </a:solidFill>
        </p:spPr>
        <p:txBody>
          <a:bodyPr/>
          <a:lstStyle/>
          <a:p>
            <a:pPr marL="0" indent="0">
              <a:lnSpc>
                <a:spcPct val="70000"/>
              </a:lnSpc>
              <a:buFontTx/>
              <a:buNone/>
            </a:pPr>
            <a:r>
              <a:rPr lang="en-US" altLang="ja-JP" sz="1700"/>
              <a:t>Large uncertainty of experimental study</a:t>
            </a:r>
          </a:p>
          <a:p>
            <a:pPr marL="0" indent="0">
              <a:lnSpc>
                <a:spcPct val="70000"/>
              </a:lnSpc>
            </a:pPr>
            <a:r>
              <a:rPr lang="en-US" altLang="ja-JP" sz="1700"/>
              <a:t> Only upper limit is given for the ground state energy</a:t>
            </a:r>
          </a:p>
          <a:p>
            <a:pPr marL="0" indent="0">
              <a:lnSpc>
                <a:spcPct val="70000"/>
              </a:lnSpc>
            </a:pPr>
            <a:r>
              <a:rPr lang="en-US" altLang="ja-JP" sz="1700"/>
              <a:t> Large systematic error in the lifetime measurement</a:t>
            </a:r>
          </a:p>
          <a:p>
            <a:pPr marL="0" indent="0">
              <a:lnSpc>
                <a:spcPct val="70000"/>
              </a:lnSpc>
            </a:pPr>
            <a:r>
              <a:rPr lang="en-US" altLang="ja-JP" sz="1700"/>
              <a:t> Excited State of </a:t>
            </a:r>
            <a:r>
              <a:rPr lang="en-US" altLang="ja-JP" sz="1700" baseline="30000"/>
              <a:t>26</a:t>
            </a:r>
            <a:r>
              <a:rPr lang="en-US" altLang="ja-JP" sz="1700"/>
              <a:t>O?</a:t>
            </a:r>
          </a:p>
          <a:p>
            <a:pPr marL="0" indent="0">
              <a:lnSpc>
                <a:spcPct val="70000"/>
              </a:lnSpc>
              <a:buFontTx/>
              <a:buNone/>
            </a:pPr>
            <a:endParaRPr lang="en-US" altLang="ja-JP" sz="1700"/>
          </a:p>
          <a:p>
            <a:pPr marL="0" indent="0">
              <a:lnSpc>
                <a:spcPct val="70000"/>
              </a:lnSpc>
            </a:pPr>
            <a:endParaRPr lang="ja-JP" altLang="en-US" sz="1700"/>
          </a:p>
        </p:txBody>
      </p:sp>
      <p:grpSp>
        <p:nvGrpSpPr>
          <p:cNvPr id="27656" name="図形グループ 25"/>
          <p:cNvGrpSpPr>
            <a:grpSpLocks/>
          </p:cNvGrpSpPr>
          <p:nvPr/>
        </p:nvGrpSpPr>
        <p:grpSpPr bwMode="auto">
          <a:xfrm>
            <a:off x="6299200" y="1201738"/>
            <a:ext cx="1009650" cy="404812"/>
            <a:chOff x="6299269" y="1201059"/>
            <a:chExt cx="1009419" cy="406234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6518294" y="1201059"/>
              <a:ext cx="67770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5" name="テキスト ボックス 4"/>
            <p:cNvSpPr txBox="1">
              <a:spLocks noChangeArrowheads="1"/>
            </p:cNvSpPr>
            <p:nvPr/>
          </p:nvSpPr>
          <p:spPr bwMode="auto">
            <a:xfrm>
              <a:off x="6299269" y="1207183"/>
              <a:ext cx="10094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aseline="30000"/>
                <a:t>24</a:t>
              </a:r>
              <a:r>
                <a:rPr lang="en-US" altLang="ja-JP" sz="2000"/>
                <a:t>O+2n</a:t>
              </a:r>
              <a:endParaRPr lang="ja-JP" altLang="en-US" sz="2000"/>
            </a:p>
          </p:txBody>
        </p:sp>
      </p:grpSp>
      <p:grpSp>
        <p:nvGrpSpPr>
          <p:cNvPr id="27657" name="図形グループ 24"/>
          <p:cNvGrpSpPr>
            <a:grpSpLocks/>
          </p:cNvGrpSpPr>
          <p:nvPr/>
        </p:nvGrpSpPr>
        <p:grpSpPr bwMode="auto">
          <a:xfrm>
            <a:off x="8066088" y="1127125"/>
            <a:ext cx="677862" cy="444500"/>
            <a:chOff x="8066058" y="1127112"/>
            <a:chExt cx="677333" cy="443958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8066058" y="1127112"/>
              <a:ext cx="67733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3" name="テキスト ボックス 37"/>
            <p:cNvSpPr txBox="1">
              <a:spLocks noChangeArrowheads="1"/>
            </p:cNvSpPr>
            <p:nvPr/>
          </p:nvSpPr>
          <p:spPr bwMode="auto">
            <a:xfrm>
              <a:off x="8122008" y="1170960"/>
              <a:ext cx="5743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aseline="30000"/>
                <a:t>26</a:t>
              </a:r>
              <a:r>
                <a:rPr lang="en-US" altLang="ja-JP" sz="2000"/>
                <a:t>O</a:t>
              </a:r>
              <a:endParaRPr lang="ja-JP" altLang="en-US" sz="2000"/>
            </a:p>
          </p:txBody>
        </p:sp>
      </p:grpSp>
      <p:grpSp>
        <p:nvGrpSpPr>
          <p:cNvPr id="27658" name="図形グループ 26"/>
          <p:cNvGrpSpPr>
            <a:grpSpLocks/>
          </p:cNvGrpSpPr>
          <p:nvPr/>
        </p:nvGrpSpPr>
        <p:grpSpPr bwMode="auto">
          <a:xfrm>
            <a:off x="7040562" y="112713"/>
            <a:ext cx="996975" cy="703262"/>
            <a:chOff x="7041101" y="113173"/>
            <a:chExt cx="996904" cy="703407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7198252" y="473609"/>
              <a:ext cx="67781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70" name="テキスト ボックス 36"/>
            <p:cNvSpPr txBox="1">
              <a:spLocks noChangeArrowheads="1"/>
            </p:cNvSpPr>
            <p:nvPr/>
          </p:nvSpPr>
          <p:spPr bwMode="auto">
            <a:xfrm>
              <a:off x="7055191" y="416470"/>
              <a:ext cx="8667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aseline="30000"/>
                <a:t>25</a:t>
              </a:r>
              <a:r>
                <a:rPr lang="en-US" altLang="ja-JP" sz="2000"/>
                <a:t>O+n</a:t>
              </a:r>
              <a:endParaRPr lang="ja-JP" altLang="en-US" sz="2000"/>
            </a:p>
          </p:txBody>
        </p:sp>
        <p:sp>
          <p:nvSpPr>
            <p:cNvPr id="27671" name="テキスト ボックス 7"/>
            <p:cNvSpPr txBox="1">
              <a:spLocks noChangeArrowheads="1"/>
            </p:cNvSpPr>
            <p:nvPr/>
          </p:nvSpPr>
          <p:spPr bwMode="auto">
            <a:xfrm>
              <a:off x="7041101" y="113173"/>
              <a:ext cx="996904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7</a:t>
              </a:r>
              <a:r>
                <a:rPr lang="ja-JP" altLang="en-US" sz="1800" dirty="0"/>
                <a:t>５</a:t>
              </a:r>
              <a:r>
                <a:rPr lang="en-US" altLang="ja-JP" sz="1800" dirty="0"/>
                <a:t>0keV</a:t>
              </a:r>
              <a:endParaRPr lang="ja-JP" altLang="en-US" sz="1800" dirty="0"/>
            </a:p>
          </p:txBody>
        </p:sp>
      </p:grpSp>
      <p:cxnSp>
        <p:nvCxnSpPr>
          <p:cNvPr id="10" name="直線コネクタ 9"/>
          <p:cNvCxnSpPr/>
          <p:nvPr/>
        </p:nvCxnSpPr>
        <p:spPr>
          <a:xfrm flipH="1" flipV="1">
            <a:off x="7845425" y="465138"/>
            <a:ext cx="239713" cy="666750"/>
          </a:xfrm>
          <a:prstGeom prst="line">
            <a:avLst/>
          </a:prstGeom>
          <a:ln w="9525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cxnSpLocks noChangeShapeType="1"/>
          </p:cNvCxnSpPr>
          <p:nvPr/>
        </p:nvCxnSpPr>
        <p:spPr bwMode="auto">
          <a:xfrm>
            <a:off x="7178675" y="1182688"/>
            <a:ext cx="1635125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8" name="図形グループ 27"/>
          <p:cNvGrpSpPr>
            <a:grpSpLocks/>
          </p:cNvGrpSpPr>
          <p:nvPr/>
        </p:nvGrpSpPr>
        <p:grpSpPr bwMode="auto">
          <a:xfrm>
            <a:off x="8053388" y="146050"/>
            <a:ext cx="677862" cy="374650"/>
            <a:chOff x="8053485" y="146275"/>
            <a:chExt cx="677333" cy="373955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8053485" y="146275"/>
              <a:ext cx="67733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68" name="テキスト ボックス 12"/>
            <p:cNvSpPr txBox="1">
              <a:spLocks noChangeArrowheads="1"/>
            </p:cNvSpPr>
            <p:nvPr/>
          </p:nvSpPr>
          <p:spPr bwMode="auto">
            <a:xfrm>
              <a:off x="8298439" y="150898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?</a:t>
              </a:r>
              <a:endParaRPr lang="ja-JP" altLang="en-US" sz="1800"/>
            </a:p>
          </p:txBody>
        </p:sp>
      </p:grpSp>
      <p:sp>
        <p:nvSpPr>
          <p:cNvPr id="27662" name="テキスト ボックス 14"/>
          <p:cNvSpPr txBox="1">
            <a:spLocks noChangeArrowheads="1"/>
          </p:cNvSpPr>
          <p:nvPr/>
        </p:nvSpPr>
        <p:spPr bwMode="auto">
          <a:xfrm>
            <a:off x="7796213" y="490538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</a:rPr>
              <a:t>x</a:t>
            </a:r>
            <a:endParaRPr lang="ja-JP" altLang="en-US" sz="2800">
              <a:solidFill>
                <a:srgbClr val="FF0000"/>
              </a:solidFill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178675" y="1131888"/>
            <a:ext cx="893763" cy="6350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cxnSpLocks noChangeShapeType="1"/>
          </p:cNvCxnSpPr>
          <p:nvPr/>
        </p:nvCxnSpPr>
        <p:spPr bwMode="auto">
          <a:xfrm>
            <a:off x="3213100" y="1770063"/>
            <a:ext cx="2235200" cy="2100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7665" name="オブジェクト 8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数式" r:id="rId8" imgW="100440" imgH="155160" progId="Equation.3">
                  <p:embed/>
                </p:oleObj>
              </mc:Choice>
              <mc:Fallback>
                <p:oleObj name="数式" r:id="rId8" imgW="100440" imgH="155160" progId="Equation.3">
                  <p:embed/>
                  <p:pic>
                    <p:nvPicPr>
                      <p:cNvPr id="27665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正方形/長方形 83"/>
          <p:cNvSpPr>
            <a:spLocks noChangeArrowheads="1"/>
          </p:cNvSpPr>
          <p:nvPr/>
        </p:nvSpPr>
        <p:spPr bwMode="auto">
          <a:xfrm>
            <a:off x="3162300" y="1163638"/>
            <a:ext cx="27479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cs typeface="Arial" pitchFamily="34" charset="0"/>
              </a:rPr>
              <a:t> </a:t>
            </a:r>
            <a:r>
              <a:rPr lang="en-US" altLang="ja-JP" sz="1800" baseline="30000">
                <a:cs typeface="Arial" pitchFamily="34" charset="0"/>
              </a:rPr>
              <a:t>26</a:t>
            </a:r>
            <a:r>
              <a:rPr lang="en-US" altLang="ja-JP" sz="1800">
                <a:cs typeface="Arial" pitchFamily="34" charset="0"/>
              </a:rPr>
              <a:t>O: </a:t>
            </a:r>
            <a:r>
              <a:rPr lang="en-US" altLang="ja-JP" sz="1800" baseline="30000">
                <a:cs typeface="Arial" pitchFamily="34" charset="0"/>
              </a:rPr>
              <a:t>24</a:t>
            </a:r>
            <a:r>
              <a:rPr lang="en-US" altLang="ja-JP" sz="1800">
                <a:cs typeface="Arial" pitchFamily="34" charset="0"/>
              </a:rPr>
              <a:t>O(0</a:t>
            </a:r>
            <a:r>
              <a:rPr lang="en-US" altLang="ja-JP" sz="1800" baseline="30000">
                <a:cs typeface="Arial" pitchFamily="34" charset="0"/>
              </a:rPr>
              <a:t>+</a:t>
            </a:r>
            <a:r>
              <a:rPr lang="en-US" altLang="ja-JP" sz="1800">
                <a:cs typeface="Arial" pitchFamily="34" charset="0"/>
              </a:rPr>
              <a:t>) </a:t>
            </a:r>
            <a:r>
              <a:rPr lang="ja-JP" altLang="en-US" sz="1800">
                <a:cs typeface="Times New Roman" pitchFamily="18" charset="0"/>
              </a:rPr>
              <a:t>⊗</a:t>
            </a:r>
            <a:r>
              <a:rPr lang="en-US" altLang="ja-JP" sz="1800">
                <a:cs typeface="Arial" pitchFamily="34" charset="0"/>
              </a:rPr>
              <a:t> (</a:t>
            </a:r>
            <a:r>
              <a:rPr lang="en-US" altLang="ja-JP" sz="1800">
                <a:latin typeface="Symbol" pitchFamily="18" charset="2"/>
                <a:cs typeface="Arial" pitchFamily="34" charset="0"/>
              </a:rPr>
              <a:t>n</a:t>
            </a:r>
            <a:r>
              <a:rPr lang="en-US" altLang="ja-JP" sz="1800">
                <a:cs typeface="Arial" pitchFamily="34" charset="0"/>
              </a:rPr>
              <a:t>d</a:t>
            </a:r>
            <a:r>
              <a:rPr lang="en-US" altLang="ja-JP" sz="1800" baseline="-25000">
                <a:cs typeface="Arial" pitchFamily="34" charset="0"/>
              </a:rPr>
              <a:t>3/2</a:t>
            </a:r>
            <a:r>
              <a:rPr lang="en-US" altLang="ja-JP" sz="1800">
                <a:cs typeface="Arial" pitchFamily="34" charset="0"/>
              </a:rPr>
              <a:t>)</a:t>
            </a:r>
            <a:r>
              <a:rPr lang="en-US" altLang="ja-JP" sz="1800" baseline="30000">
                <a:cs typeface="Arial" pitchFamily="34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718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タイトル 1"/>
          <p:cNvSpPr>
            <a:spLocks noGrp="1"/>
          </p:cNvSpPr>
          <p:nvPr>
            <p:ph type="title"/>
          </p:nvPr>
        </p:nvSpPr>
        <p:spPr>
          <a:xfrm>
            <a:off x="874713" y="-241300"/>
            <a:ext cx="7707312" cy="1143000"/>
          </a:xfrm>
        </p:spPr>
        <p:txBody>
          <a:bodyPr>
            <a:normAutofit/>
          </a:bodyPr>
          <a:lstStyle/>
          <a:p>
            <a:r>
              <a:rPr lang="en-US" altLang="ja-JP" sz="3200" u="sng" dirty="0" err="1">
                <a:solidFill>
                  <a:srgbClr val="0000FF"/>
                </a:solidFill>
              </a:rPr>
              <a:t>Dineutron</a:t>
            </a:r>
            <a:r>
              <a:rPr lang="en-US" altLang="ja-JP" sz="3200" u="sng" dirty="0">
                <a:solidFill>
                  <a:srgbClr val="0000FF"/>
                </a:solidFill>
              </a:rPr>
              <a:t> Cluster?</a:t>
            </a:r>
            <a:endParaRPr lang="ja-JP" altLang="en-US" sz="3200" u="sng" dirty="0">
              <a:solidFill>
                <a:srgbClr val="0000FF"/>
              </a:solidFill>
            </a:endParaRPr>
          </a:p>
        </p:txBody>
      </p:sp>
      <p:sp>
        <p:nvSpPr>
          <p:cNvPr id="35" name="テキスト ボックス 28"/>
          <p:cNvSpPr txBox="1">
            <a:spLocks noChangeArrowheads="1"/>
          </p:cNvSpPr>
          <p:nvPr/>
        </p:nvSpPr>
        <p:spPr bwMode="auto">
          <a:xfrm>
            <a:off x="361174" y="3330570"/>
            <a:ext cx="1173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 dirty="0"/>
              <a:t>24</a:t>
            </a:r>
            <a:r>
              <a:rPr lang="en-US" altLang="ja-JP" sz="2400" dirty="0"/>
              <a:t>O+2n</a:t>
            </a:r>
            <a:endParaRPr lang="ja-JP" altLang="en-US" sz="2400" dirty="0"/>
          </a:p>
        </p:txBody>
      </p:sp>
      <p:sp>
        <p:nvSpPr>
          <p:cNvPr id="39" name="テキスト ボックス 29"/>
          <p:cNvSpPr txBox="1">
            <a:spLocks noChangeArrowheads="1"/>
          </p:cNvSpPr>
          <p:nvPr/>
        </p:nvSpPr>
        <p:spPr bwMode="auto">
          <a:xfrm>
            <a:off x="888224" y="3014657"/>
            <a:ext cx="100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/>
              <a:t>25</a:t>
            </a:r>
            <a:r>
              <a:rPr lang="en-US" altLang="ja-JP" sz="2400"/>
              <a:t>O+n</a:t>
            </a:r>
            <a:endParaRPr lang="ja-JP" altLang="en-US" sz="2400"/>
          </a:p>
        </p:txBody>
      </p:sp>
      <p:sp>
        <p:nvSpPr>
          <p:cNvPr id="42" name="テキスト ボックス 61"/>
          <p:cNvSpPr txBox="1">
            <a:spLocks noChangeArrowheads="1"/>
          </p:cNvSpPr>
          <p:nvPr/>
        </p:nvSpPr>
        <p:spPr bwMode="auto">
          <a:xfrm>
            <a:off x="4166411" y="3187695"/>
            <a:ext cx="47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0</a:t>
            </a:r>
            <a:r>
              <a:rPr lang="en-US" altLang="ja-JP" sz="2400" baseline="30000"/>
              <a:t>+</a:t>
            </a:r>
            <a:endParaRPr lang="ja-JP" altLang="en-US" sz="2400" baseline="30000"/>
          </a:p>
        </p:txBody>
      </p:sp>
      <p:grpSp>
        <p:nvGrpSpPr>
          <p:cNvPr id="43" name="グループ化 46"/>
          <p:cNvGrpSpPr>
            <a:grpSpLocks/>
          </p:cNvGrpSpPr>
          <p:nvPr/>
        </p:nvGrpSpPr>
        <p:grpSpPr bwMode="auto">
          <a:xfrm>
            <a:off x="2340786" y="4092570"/>
            <a:ext cx="1730375" cy="2209800"/>
            <a:chOff x="7413884" y="4087424"/>
            <a:chExt cx="1730116" cy="2208601"/>
          </a:xfrm>
        </p:grpSpPr>
        <p:sp>
          <p:nvSpPr>
            <p:cNvPr id="45" name="フリーフォーム 44"/>
            <p:cNvSpPr/>
            <p:nvPr/>
          </p:nvSpPr>
          <p:spPr>
            <a:xfrm>
              <a:off x="7744035" y="4763332"/>
              <a:ext cx="1033308" cy="1461294"/>
            </a:xfrm>
            <a:custGeom>
              <a:avLst/>
              <a:gdLst>
                <a:gd name="connsiteX0" fmla="*/ 0 w 1033463"/>
                <a:gd name="connsiteY0" fmla="*/ 1405577 h 1461208"/>
                <a:gd name="connsiteX1" fmla="*/ 252413 w 1033463"/>
                <a:gd name="connsiteY1" fmla="*/ 1391289 h 1461208"/>
                <a:gd name="connsiteX2" fmla="*/ 376238 w 1033463"/>
                <a:gd name="connsiteY2" fmla="*/ 715014 h 1461208"/>
                <a:gd name="connsiteX3" fmla="*/ 447675 w 1033463"/>
                <a:gd name="connsiteY3" fmla="*/ 38739 h 1461208"/>
                <a:gd name="connsiteX4" fmla="*/ 552450 w 1033463"/>
                <a:gd name="connsiteY4" fmla="*/ 119702 h 1461208"/>
                <a:gd name="connsiteX5" fmla="*/ 742950 w 1033463"/>
                <a:gd name="connsiteY5" fmla="*/ 429264 h 1461208"/>
                <a:gd name="connsiteX6" fmla="*/ 1033463 w 1033463"/>
                <a:gd name="connsiteY6" fmla="*/ 505464 h 146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1461208">
                  <a:moveTo>
                    <a:pt x="0" y="1405577"/>
                  </a:moveTo>
                  <a:cubicBezTo>
                    <a:pt x="94853" y="1455980"/>
                    <a:pt x="189707" y="1506383"/>
                    <a:pt x="252413" y="1391289"/>
                  </a:cubicBezTo>
                  <a:cubicBezTo>
                    <a:pt x="315119" y="1276195"/>
                    <a:pt x="343694" y="940439"/>
                    <a:pt x="376238" y="715014"/>
                  </a:cubicBezTo>
                  <a:cubicBezTo>
                    <a:pt x="408782" y="489589"/>
                    <a:pt x="418306" y="137958"/>
                    <a:pt x="447675" y="38739"/>
                  </a:cubicBezTo>
                  <a:cubicBezTo>
                    <a:pt x="477044" y="-60480"/>
                    <a:pt x="503238" y="54615"/>
                    <a:pt x="552450" y="119702"/>
                  </a:cubicBezTo>
                  <a:cubicBezTo>
                    <a:pt x="601662" y="184789"/>
                    <a:pt x="662781" y="364970"/>
                    <a:pt x="742950" y="429264"/>
                  </a:cubicBezTo>
                  <a:cubicBezTo>
                    <a:pt x="823119" y="493558"/>
                    <a:pt x="928291" y="499511"/>
                    <a:pt x="1033463" y="5054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 flipV="1">
              <a:off x="7744035" y="4471391"/>
              <a:ext cx="0" cy="18246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円/楕円 46"/>
            <p:cNvSpPr/>
            <p:nvPr/>
          </p:nvSpPr>
          <p:spPr>
            <a:xfrm>
              <a:off x="7754297" y="5169476"/>
              <a:ext cx="19718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7946692" y="5169476"/>
              <a:ext cx="19718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7744035" y="5282162"/>
              <a:ext cx="3999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7744035" y="5305962"/>
              <a:ext cx="127139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8"/>
            <p:cNvSpPr txBox="1">
              <a:spLocks noChangeArrowheads="1"/>
            </p:cNvSpPr>
            <p:nvPr/>
          </p:nvSpPr>
          <p:spPr bwMode="auto">
            <a:xfrm>
              <a:off x="7413884" y="5084569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E</a:t>
              </a:r>
              <a:endParaRPr lang="ja-JP" altLang="en-US" sz="1800" baseline="-25000"/>
            </a:p>
          </p:txBody>
        </p:sp>
        <p:sp>
          <p:nvSpPr>
            <p:cNvPr id="52" name="テキスト ボックス 64"/>
            <p:cNvSpPr txBox="1">
              <a:spLocks noChangeArrowheads="1"/>
            </p:cNvSpPr>
            <p:nvPr/>
          </p:nvSpPr>
          <p:spPr bwMode="auto">
            <a:xfrm>
              <a:off x="7843838" y="4087424"/>
              <a:ext cx="130016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Centrifugal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Barrier</a:t>
              </a:r>
              <a:endParaRPr lang="ja-JP" altLang="en-US" sz="1800"/>
            </a:p>
          </p:txBody>
        </p:sp>
      </p:grpSp>
      <p:grpSp>
        <p:nvGrpSpPr>
          <p:cNvPr id="53" name="グループ化 35"/>
          <p:cNvGrpSpPr>
            <a:grpSpLocks/>
          </p:cNvGrpSpPr>
          <p:nvPr/>
        </p:nvGrpSpPr>
        <p:grpSpPr bwMode="auto">
          <a:xfrm>
            <a:off x="719949" y="1296982"/>
            <a:ext cx="4008155" cy="2144713"/>
            <a:chOff x="3716971" y="1604008"/>
            <a:chExt cx="4008177" cy="2147616"/>
          </a:xfrm>
        </p:grpSpPr>
        <p:pic>
          <p:nvPicPr>
            <p:cNvPr id="54" name="図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971" y="1913680"/>
              <a:ext cx="3422904" cy="183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21"/>
            <p:cNvSpPr txBox="1">
              <a:spLocks noChangeArrowheads="1"/>
            </p:cNvSpPr>
            <p:nvPr/>
          </p:nvSpPr>
          <p:spPr bwMode="auto">
            <a:xfrm>
              <a:off x="5967413" y="1604008"/>
              <a:ext cx="1757735" cy="3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   1.28(11) MeV</a:t>
              </a:r>
              <a:endParaRPr lang="ja-JP" altLang="en-US" sz="1800" dirty="0"/>
            </a:p>
          </p:txBody>
        </p:sp>
        <p:sp>
          <p:nvSpPr>
            <p:cNvPr id="56" name="テキスト ボックス 27"/>
            <p:cNvSpPr txBox="1">
              <a:spLocks noChangeArrowheads="1"/>
            </p:cNvSpPr>
            <p:nvPr/>
          </p:nvSpPr>
          <p:spPr bwMode="auto">
            <a:xfrm>
              <a:off x="6039058" y="3367165"/>
              <a:ext cx="1184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18(5) keV</a:t>
              </a:r>
              <a:endParaRPr lang="ja-JP" altLang="en-US" sz="1800"/>
            </a:p>
          </p:txBody>
        </p:sp>
        <p:sp>
          <p:nvSpPr>
            <p:cNvPr id="57" name="テキスト ボックス 20"/>
            <p:cNvSpPr txBox="1">
              <a:spLocks noChangeArrowheads="1"/>
            </p:cNvSpPr>
            <p:nvPr/>
          </p:nvSpPr>
          <p:spPr bwMode="auto">
            <a:xfrm>
              <a:off x="4593190" y="2314584"/>
              <a:ext cx="1441660" cy="36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749(10) keV</a:t>
              </a:r>
              <a:endParaRPr lang="ja-JP" altLang="en-US" sz="1800"/>
            </a:p>
          </p:txBody>
        </p:sp>
      </p:grpSp>
      <p:sp>
        <p:nvSpPr>
          <p:cNvPr id="58" name="テキスト ボックス 28"/>
          <p:cNvSpPr txBox="1">
            <a:spLocks noChangeArrowheads="1"/>
          </p:cNvSpPr>
          <p:nvPr/>
        </p:nvSpPr>
        <p:spPr bwMode="auto">
          <a:xfrm>
            <a:off x="1815122" y="3345229"/>
            <a:ext cx="1087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 dirty="0"/>
              <a:t>25</a:t>
            </a:r>
            <a:r>
              <a:rPr lang="en-US" altLang="ja-JP" sz="2400" dirty="0"/>
              <a:t>O+ n</a:t>
            </a:r>
            <a:endParaRPr lang="ja-JP" altLang="en-US" sz="2400" dirty="0"/>
          </a:p>
        </p:txBody>
      </p:sp>
      <p:sp>
        <p:nvSpPr>
          <p:cNvPr id="59" name="テキスト ボックス 28"/>
          <p:cNvSpPr txBox="1">
            <a:spLocks noChangeArrowheads="1"/>
          </p:cNvSpPr>
          <p:nvPr/>
        </p:nvSpPr>
        <p:spPr bwMode="auto">
          <a:xfrm>
            <a:off x="3358576" y="3369041"/>
            <a:ext cx="652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 dirty="0"/>
              <a:t>26</a:t>
            </a:r>
            <a:r>
              <a:rPr lang="en-US" altLang="ja-JP" sz="2400" dirty="0"/>
              <a:t>O</a:t>
            </a:r>
            <a:endParaRPr lang="ja-JP" altLang="en-US" sz="2400" dirty="0"/>
          </a:p>
        </p:txBody>
      </p:sp>
      <p:sp>
        <p:nvSpPr>
          <p:cNvPr id="60" name="テキスト ボックス 62"/>
          <p:cNvSpPr txBox="1">
            <a:spLocks noChangeArrowheads="1"/>
          </p:cNvSpPr>
          <p:nvPr/>
        </p:nvSpPr>
        <p:spPr bwMode="auto">
          <a:xfrm>
            <a:off x="4026711" y="1436682"/>
            <a:ext cx="681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(2</a:t>
            </a:r>
            <a:r>
              <a:rPr lang="en-US" altLang="ja-JP" sz="2400" baseline="30000"/>
              <a:t>+</a:t>
            </a:r>
            <a:r>
              <a:rPr lang="en-US" altLang="ja-JP" sz="2400"/>
              <a:t>)</a:t>
            </a:r>
            <a:endParaRPr lang="ja-JP" altLang="en-US" sz="2400"/>
          </a:p>
        </p:txBody>
      </p:sp>
      <p:cxnSp>
        <p:nvCxnSpPr>
          <p:cNvPr id="61" name="直線コネクタ 60"/>
          <p:cNvCxnSpPr/>
          <p:nvPr/>
        </p:nvCxnSpPr>
        <p:spPr>
          <a:xfrm>
            <a:off x="399858" y="3360732"/>
            <a:ext cx="4254500" cy="396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1"/>
          <p:cNvSpPr txBox="1">
            <a:spLocks noChangeArrowheads="1"/>
          </p:cNvSpPr>
          <p:nvPr/>
        </p:nvSpPr>
        <p:spPr bwMode="auto">
          <a:xfrm>
            <a:off x="3023411" y="2518196"/>
            <a:ext cx="2044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Extremely weakly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UNBOUND state! 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>
            <a:off x="4725424" y="3401162"/>
            <a:ext cx="4254500" cy="3968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5269148" y="2068748"/>
            <a:ext cx="933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7000671" y="3411165"/>
            <a:ext cx="933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6900151" y="937097"/>
            <a:ext cx="933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262663" y="3381982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baseline="30000" dirty="0">
                <a:solidFill>
                  <a:srgbClr val="FF0000"/>
                </a:solidFill>
              </a:rPr>
              <a:t>27</a:t>
            </a:r>
            <a:r>
              <a:rPr lang="en-US" altLang="ja-JP" sz="2800" b="1" dirty="0">
                <a:solidFill>
                  <a:srgbClr val="FF0000"/>
                </a:solidFill>
              </a:rPr>
              <a:t>O+n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136859" y="3381982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baseline="30000" dirty="0">
                <a:solidFill>
                  <a:srgbClr val="FF0000"/>
                </a:solidFill>
              </a:rPr>
              <a:t>28</a:t>
            </a:r>
            <a:r>
              <a:rPr lang="en-US" altLang="ja-JP" sz="2800" b="1" dirty="0">
                <a:solidFill>
                  <a:srgbClr val="FF0000"/>
                </a:solidFill>
              </a:rPr>
              <a:t>O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617715" y="4230313"/>
            <a:ext cx="1601789" cy="1825625"/>
            <a:chOff x="6617715" y="4230313"/>
            <a:chExt cx="1601789" cy="1825625"/>
          </a:xfrm>
        </p:grpSpPr>
        <p:sp>
          <p:nvSpPr>
            <p:cNvPr id="84" name="フリーフォーム 83"/>
            <p:cNvSpPr/>
            <p:nvPr/>
          </p:nvSpPr>
          <p:spPr bwMode="auto">
            <a:xfrm>
              <a:off x="6947915" y="4522413"/>
              <a:ext cx="1033463" cy="1462088"/>
            </a:xfrm>
            <a:custGeom>
              <a:avLst/>
              <a:gdLst>
                <a:gd name="connsiteX0" fmla="*/ 0 w 1033463"/>
                <a:gd name="connsiteY0" fmla="*/ 1405577 h 1461208"/>
                <a:gd name="connsiteX1" fmla="*/ 252413 w 1033463"/>
                <a:gd name="connsiteY1" fmla="*/ 1391289 h 1461208"/>
                <a:gd name="connsiteX2" fmla="*/ 376238 w 1033463"/>
                <a:gd name="connsiteY2" fmla="*/ 715014 h 1461208"/>
                <a:gd name="connsiteX3" fmla="*/ 447675 w 1033463"/>
                <a:gd name="connsiteY3" fmla="*/ 38739 h 1461208"/>
                <a:gd name="connsiteX4" fmla="*/ 552450 w 1033463"/>
                <a:gd name="connsiteY4" fmla="*/ 119702 h 1461208"/>
                <a:gd name="connsiteX5" fmla="*/ 742950 w 1033463"/>
                <a:gd name="connsiteY5" fmla="*/ 429264 h 1461208"/>
                <a:gd name="connsiteX6" fmla="*/ 1033463 w 1033463"/>
                <a:gd name="connsiteY6" fmla="*/ 505464 h 146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463" h="1461208">
                  <a:moveTo>
                    <a:pt x="0" y="1405577"/>
                  </a:moveTo>
                  <a:cubicBezTo>
                    <a:pt x="94853" y="1455980"/>
                    <a:pt x="189707" y="1506383"/>
                    <a:pt x="252413" y="1391289"/>
                  </a:cubicBezTo>
                  <a:cubicBezTo>
                    <a:pt x="315119" y="1276195"/>
                    <a:pt x="343694" y="940439"/>
                    <a:pt x="376238" y="715014"/>
                  </a:cubicBezTo>
                  <a:cubicBezTo>
                    <a:pt x="408782" y="489589"/>
                    <a:pt x="418306" y="137958"/>
                    <a:pt x="447675" y="38739"/>
                  </a:cubicBezTo>
                  <a:cubicBezTo>
                    <a:pt x="477044" y="-60480"/>
                    <a:pt x="503238" y="54615"/>
                    <a:pt x="552450" y="119702"/>
                  </a:cubicBezTo>
                  <a:cubicBezTo>
                    <a:pt x="601662" y="184789"/>
                    <a:pt x="662781" y="364970"/>
                    <a:pt x="742950" y="429264"/>
                  </a:cubicBezTo>
                  <a:cubicBezTo>
                    <a:pt x="823119" y="493558"/>
                    <a:pt x="928291" y="499511"/>
                    <a:pt x="1033463" y="50546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85" name="直線矢印コネクタ 84"/>
            <p:cNvCxnSpPr/>
            <p:nvPr/>
          </p:nvCxnSpPr>
          <p:spPr bwMode="auto">
            <a:xfrm flipV="1">
              <a:off x="6947915" y="4230313"/>
              <a:ext cx="0" cy="1825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円/楕円 85"/>
            <p:cNvSpPr/>
            <p:nvPr/>
          </p:nvSpPr>
          <p:spPr bwMode="auto">
            <a:xfrm>
              <a:off x="6958179" y="4928777"/>
              <a:ext cx="197213" cy="1972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円/楕円 86"/>
            <p:cNvSpPr/>
            <p:nvPr/>
          </p:nvSpPr>
          <p:spPr bwMode="auto">
            <a:xfrm>
              <a:off x="7150603" y="4928777"/>
              <a:ext cx="197213" cy="1972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88" name="直線コネクタ 87"/>
            <p:cNvCxnSpPr/>
            <p:nvPr/>
          </p:nvCxnSpPr>
          <p:spPr bwMode="auto">
            <a:xfrm>
              <a:off x="6947915" y="5041524"/>
              <a:ext cx="4000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/>
            <p:nvPr/>
          </p:nvCxnSpPr>
          <p:spPr bwMode="auto">
            <a:xfrm>
              <a:off x="6947915" y="5065337"/>
              <a:ext cx="12715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58"/>
            <p:cNvSpPr txBox="1">
              <a:spLocks noChangeArrowheads="1"/>
            </p:cNvSpPr>
            <p:nvPr/>
          </p:nvSpPr>
          <p:spPr bwMode="auto">
            <a:xfrm>
              <a:off x="6617715" y="4843824"/>
              <a:ext cx="338605" cy="369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E</a:t>
              </a:r>
              <a:endParaRPr lang="ja-JP" altLang="en-US" sz="1800" baseline="-25000"/>
            </a:p>
          </p:txBody>
        </p:sp>
        <p:sp>
          <p:nvSpPr>
            <p:cNvPr id="110" name="円/楕円 109"/>
            <p:cNvSpPr/>
            <p:nvPr/>
          </p:nvSpPr>
          <p:spPr bwMode="auto">
            <a:xfrm>
              <a:off x="6964664" y="4847713"/>
              <a:ext cx="197213" cy="1972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円/楕円 110"/>
            <p:cNvSpPr/>
            <p:nvPr/>
          </p:nvSpPr>
          <p:spPr bwMode="auto">
            <a:xfrm>
              <a:off x="7157088" y="4847713"/>
              <a:ext cx="197213" cy="1972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511356" y="2684835"/>
            <a:ext cx="2632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Weakly Unbound 4n</a:t>
            </a:r>
          </a:p>
          <a:p>
            <a:r>
              <a:rPr kumimoji="1" lang="en-US" altLang="ja-JP" sz="2000" b="1" dirty="0"/>
              <a:t>Emitter or not?</a:t>
            </a:r>
            <a:endParaRPr kumimoji="1" lang="ja-JP" altLang="en-US" sz="2000" b="1" dirty="0"/>
          </a:p>
        </p:txBody>
      </p:sp>
      <p:sp>
        <p:nvSpPr>
          <p:cNvPr id="112" name="テキスト ボックス 28"/>
          <p:cNvSpPr txBox="1">
            <a:spLocks noChangeArrowheads="1"/>
          </p:cNvSpPr>
          <p:nvPr/>
        </p:nvSpPr>
        <p:spPr bwMode="auto">
          <a:xfrm>
            <a:off x="357932" y="3443537"/>
            <a:ext cx="117371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 dirty="0"/>
              <a:t>24</a:t>
            </a:r>
            <a:r>
              <a:rPr lang="en-US" altLang="ja-JP" sz="2400" dirty="0"/>
              <a:t>O+4n</a:t>
            </a:r>
            <a:endParaRPr lang="ja-JP" altLang="en-US" sz="2400" dirty="0"/>
          </a:p>
        </p:txBody>
      </p:sp>
      <p:sp>
        <p:nvSpPr>
          <p:cNvPr id="113" name="テキスト ボックス 28"/>
          <p:cNvSpPr txBox="1">
            <a:spLocks noChangeArrowheads="1"/>
          </p:cNvSpPr>
          <p:nvPr/>
        </p:nvSpPr>
        <p:spPr bwMode="auto">
          <a:xfrm>
            <a:off x="1784656" y="3443537"/>
            <a:ext cx="117371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 dirty="0"/>
              <a:t>25</a:t>
            </a:r>
            <a:r>
              <a:rPr lang="en-US" altLang="ja-JP" sz="2400" dirty="0"/>
              <a:t>O+3n</a:t>
            </a:r>
            <a:endParaRPr lang="ja-JP" altLang="en-US" sz="2400" dirty="0"/>
          </a:p>
        </p:txBody>
      </p:sp>
      <p:sp>
        <p:nvSpPr>
          <p:cNvPr id="114" name="テキスト ボックス 28"/>
          <p:cNvSpPr txBox="1">
            <a:spLocks noChangeArrowheads="1"/>
          </p:cNvSpPr>
          <p:nvPr/>
        </p:nvSpPr>
        <p:spPr bwMode="auto">
          <a:xfrm>
            <a:off x="3092687" y="3443537"/>
            <a:ext cx="117371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aseline="30000" dirty="0"/>
              <a:t>26</a:t>
            </a:r>
            <a:r>
              <a:rPr lang="en-US" altLang="ja-JP" sz="2400" dirty="0"/>
              <a:t>O+2n</a:t>
            </a:r>
            <a:endParaRPr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41268" y="982492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Doubly Magic</a:t>
            </a:r>
          </a:p>
          <a:p>
            <a:r>
              <a:rPr lang="en-US" altLang="ja-JP" sz="2000" b="1" dirty="0"/>
              <a:t>Or not?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3133" y="210117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?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0088" y="6444994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/>
              <a:t>dineutron</a:t>
            </a:r>
            <a:r>
              <a:rPr kumimoji="1" lang="en-US" altLang="ja-JP" b="1" dirty="0"/>
              <a:t> correlation?</a:t>
            </a:r>
            <a:endParaRPr kumimoji="1" lang="ja-JP" altLang="en-US" b="1" dirty="0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241914" y="6211669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Strong 4n correlation?</a:t>
            </a:r>
          </a:p>
          <a:p>
            <a:r>
              <a:rPr lang="en-US" altLang="ja-JP" b="1" dirty="0"/>
              <a:t>Or </a:t>
            </a:r>
            <a:r>
              <a:rPr lang="en-US" altLang="ja-JP" b="1" dirty="0" err="1"/>
              <a:t>dineutron</a:t>
            </a:r>
            <a:r>
              <a:rPr lang="en-US" altLang="ja-JP" b="1" dirty="0"/>
              <a:t> cluster?</a:t>
            </a:r>
            <a:endParaRPr kumimoji="1" lang="ja-JP" altLang="en-US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468650" y="5104625"/>
            <a:ext cx="1303338" cy="1303337"/>
            <a:chOff x="-465397" y="4158328"/>
            <a:chExt cx="1303338" cy="1303337"/>
          </a:xfrm>
        </p:grpSpPr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-359439" y="4376258"/>
              <a:ext cx="865594" cy="8655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baseline="30000" dirty="0">
                  <a:latin typeface="Times New Roman" pitchFamily="18" charset="0"/>
                </a:rPr>
                <a:t>24</a:t>
              </a:r>
              <a:r>
                <a:rPr kumimoji="0" lang="en-US" altLang="ja-JP" sz="2000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70" name="円/楕円 69"/>
            <p:cNvSpPr/>
            <p:nvPr/>
          </p:nvSpPr>
          <p:spPr bwMode="auto">
            <a:xfrm>
              <a:off x="530734" y="4425783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円/楕円 70"/>
            <p:cNvSpPr/>
            <p:nvPr/>
          </p:nvSpPr>
          <p:spPr bwMode="auto">
            <a:xfrm>
              <a:off x="584528" y="4773190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テキスト ボックス 33"/>
            <p:cNvSpPr txBox="1">
              <a:spLocks noChangeArrowheads="1"/>
            </p:cNvSpPr>
            <p:nvPr/>
          </p:nvSpPr>
          <p:spPr bwMode="auto">
            <a:xfrm>
              <a:off x="310815" y="4253578"/>
              <a:ext cx="31265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</a:t>
              </a:r>
              <a:endParaRPr lang="ja-JP" altLang="en-US" sz="1800"/>
            </a:p>
          </p:txBody>
        </p:sp>
        <p:sp>
          <p:nvSpPr>
            <p:cNvPr id="73" name="テキスト ボックス 34"/>
            <p:cNvSpPr txBox="1">
              <a:spLocks noChangeArrowheads="1"/>
            </p:cNvSpPr>
            <p:nvPr/>
          </p:nvSpPr>
          <p:spPr bwMode="auto">
            <a:xfrm>
              <a:off x="488570" y="4871115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74" name="円/楕円 73"/>
            <p:cNvSpPr/>
            <p:nvPr/>
          </p:nvSpPr>
          <p:spPr bwMode="auto">
            <a:xfrm>
              <a:off x="-465397" y="4158328"/>
              <a:ext cx="1303338" cy="130333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75" name="直線コネクタ 74"/>
            <p:cNvCxnSpPr/>
            <p:nvPr/>
          </p:nvCxnSpPr>
          <p:spPr bwMode="auto">
            <a:xfrm flipH="1">
              <a:off x="217228" y="4525040"/>
              <a:ext cx="406400" cy="285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 bwMode="auto">
            <a:xfrm flipH="1" flipV="1">
              <a:off x="115628" y="4820315"/>
              <a:ext cx="576263" cy="60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535762" y="5397685"/>
            <a:ext cx="2313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Times New Roman" pitchFamily="18" charset="0"/>
              </a:rPr>
              <a:t>S</a:t>
            </a:r>
            <a:r>
              <a:rPr lang="en-US" altLang="ja-JP" sz="2000" baseline="-25000" dirty="0">
                <a:latin typeface="Times New Roman" pitchFamily="18" charset="0"/>
              </a:rPr>
              <a:t>2n</a:t>
            </a:r>
            <a:r>
              <a:rPr lang="en-US" altLang="ja-JP" sz="2000" dirty="0">
                <a:latin typeface="Times New Roman" pitchFamily="18" charset="0"/>
              </a:rPr>
              <a:t>= </a:t>
            </a:r>
            <a:r>
              <a:rPr lang="en-US" altLang="ja-JP" sz="2000" dirty="0">
                <a:latin typeface="Symbol" panose="05050102010706020507" pitchFamily="18" charset="2"/>
              </a:rPr>
              <a:t>-</a:t>
            </a:r>
            <a:r>
              <a:rPr lang="en-US" altLang="ja-JP" sz="2000" dirty="0">
                <a:latin typeface="Times New Roman" pitchFamily="18" charset="0"/>
              </a:rPr>
              <a:t>0.018(5) MeV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40242" y="577348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Kondo et al., PRL2016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7802948" y="4927416"/>
            <a:ext cx="1341052" cy="1303337"/>
            <a:chOff x="4748101" y="4087443"/>
            <a:chExt cx="1341052" cy="1303337"/>
          </a:xfrm>
        </p:grpSpPr>
        <p:sp>
          <p:nvSpPr>
            <p:cNvPr id="82" name="Oval 8"/>
            <p:cNvSpPr>
              <a:spLocks noChangeArrowheads="1"/>
            </p:cNvSpPr>
            <p:nvPr/>
          </p:nvSpPr>
          <p:spPr bwMode="auto">
            <a:xfrm>
              <a:off x="4939119" y="4326638"/>
              <a:ext cx="865594" cy="86559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2000" baseline="30000" dirty="0">
                  <a:latin typeface="Times New Roman" pitchFamily="18" charset="0"/>
                </a:rPr>
                <a:t>24</a:t>
              </a:r>
              <a:r>
                <a:rPr kumimoji="0" lang="en-US" altLang="ja-JP" sz="2000" dirty="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83" name="円/楕円 82"/>
            <p:cNvSpPr/>
            <p:nvPr/>
          </p:nvSpPr>
          <p:spPr bwMode="auto">
            <a:xfrm>
              <a:off x="5829292" y="4376163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円/楕円 90"/>
            <p:cNvSpPr/>
            <p:nvPr/>
          </p:nvSpPr>
          <p:spPr bwMode="auto">
            <a:xfrm>
              <a:off x="5861820" y="4617244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テキスト ボックス 33"/>
            <p:cNvSpPr txBox="1">
              <a:spLocks noChangeArrowheads="1"/>
            </p:cNvSpPr>
            <p:nvPr/>
          </p:nvSpPr>
          <p:spPr bwMode="auto">
            <a:xfrm>
              <a:off x="5609373" y="4203958"/>
              <a:ext cx="31265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n</a:t>
              </a:r>
              <a:endParaRPr lang="ja-JP" altLang="en-US" sz="1800"/>
            </a:p>
          </p:txBody>
        </p:sp>
        <p:sp>
          <p:nvSpPr>
            <p:cNvPr id="99" name="テキスト ボックス 34"/>
            <p:cNvSpPr txBox="1">
              <a:spLocks noChangeArrowheads="1"/>
            </p:cNvSpPr>
            <p:nvPr/>
          </p:nvSpPr>
          <p:spPr bwMode="auto">
            <a:xfrm>
              <a:off x="5776495" y="4715169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103" name="円/楕円 102"/>
            <p:cNvSpPr/>
            <p:nvPr/>
          </p:nvSpPr>
          <p:spPr bwMode="auto">
            <a:xfrm>
              <a:off x="4748101" y="4087443"/>
              <a:ext cx="1303338" cy="130333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円/楕円 115"/>
            <p:cNvSpPr/>
            <p:nvPr/>
          </p:nvSpPr>
          <p:spPr bwMode="auto">
            <a:xfrm>
              <a:off x="4769580" y="4560461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円/楕円 116"/>
            <p:cNvSpPr/>
            <p:nvPr/>
          </p:nvSpPr>
          <p:spPr bwMode="auto">
            <a:xfrm>
              <a:off x="4802109" y="4769645"/>
              <a:ext cx="197133" cy="19718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テキスト ボックス 34"/>
            <p:cNvSpPr txBox="1">
              <a:spLocks noChangeArrowheads="1"/>
            </p:cNvSpPr>
            <p:nvPr/>
          </p:nvSpPr>
          <p:spPr bwMode="auto">
            <a:xfrm>
              <a:off x="4769946" y="4250881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  <p:sp>
          <p:nvSpPr>
            <p:cNvPr id="120" name="テキスト ボックス 34"/>
            <p:cNvSpPr txBox="1">
              <a:spLocks noChangeArrowheads="1"/>
            </p:cNvSpPr>
            <p:nvPr/>
          </p:nvSpPr>
          <p:spPr bwMode="auto">
            <a:xfrm>
              <a:off x="4805387" y="4871113"/>
              <a:ext cx="31265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/>
                <a:t>n</a:t>
              </a:r>
              <a:endParaRPr lang="ja-JP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4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4" grpId="0"/>
      <p:bldP spid="18" grpId="0"/>
      <p:bldP spid="112" grpId="0" animBg="1"/>
      <p:bldP spid="113" grpId="0" animBg="1"/>
      <p:bldP spid="114" grpId="0" animBg="1"/>
      <p:bldP spid="19" grpId="0"/>
      <p:bldP spid="20" grpId="0"/>
      <p:bldP spid="1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4661"/>
            <a:ext cx="8892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b="1" u="sng" dirty="0">
                <a:solidFill>
                  <a:srgbClr val="0000FF"/>
                </a:solidFill>
              </a:rPr>
              <a:t>Existence of human beings depends </a:t>
            </a:r>
          </a:p>
          <a:p>
            <a:pPr algn="ctr" eaLnBrk="1" hangingPunct="1"/>
            <a:r>
              <a:rPr lang="en-US" altLang="ja-JP" sz="2800" b="1" u="sng" dirty="0">
                <a:solidFill>
                  <a:srgbClr val="0000FF"/>
                </a:solidFill>
              </a:rPr>
              <a:t>on a subtle balance of Nature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2915990" y="3717032"/>
            <a:ext cx="1008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3060452" y="3645594"/>
            <a:ext cx="54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baseline="30000"/>
              <a:t>8</a:t>
            </a:r>
            <a:r>
              <a:rPr lang="en-US" altLang="ja-JP"/>
              <a:t>Be</a:t>
            </a:r>
          </a:p>
        </p:txBody>
      </p:sp>
      <p:graphicFrame>
        <p:nvGraphicFramePr>
          <p:cNvPr id="239623" name="Object 7"/>
          <p:cNvGraphicFramePr>
            <a:graphicFrameLocks noChangeAspect="1"/>
          </p:cNvGraphicFramePr>
          <p:nvPr>
            <p:extLst/>
          </p:nvPr>
        </p:nvGraphicFramePr>
        <p:xfrm>
          <a:off x="3938340" y="339318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数式" r:id="rId4" imgW="114151" imgH="215619" progId="Equation.3">
                  <p:embed/>
                </p:oleObj>
              </mc:Choice>
              <mc:Fallback>
                <p:oleObj name="数式" r:id="rId4" imgW="114151" imgH="215619" progId="Equation.3">
                  <p:embed/>
                  <p:pic>
                    <p:nvPicPr>
                      <p:cNvPr id="2396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340" y="339318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1763465" y="3788469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 flipV="1">
            <a:off x="2700090" y="3717032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692027" y="3717032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α</a:t>
            </a:r>
            <a:r>
              <a:rPr lang="ja-JP" altLang="en-US"/>
              <a:t>＋</a:t>
            </a:r>
            <a:r>
              <a:rPr lang="en-US" altLang="ja-JP"/>
              <a:t>α</a:t>
            </a:r>
          </a:p>
        </p:txBody>
      </p:sp>
      <p:sp>
        <p:nvSpPr>
          <p:cNvPr id="239627" name="Line 11"/>
          <p:cNvSpPr>
            <a:spLocks noChangeShapeType="1"/>
          </p:cNvSpPr>
          <p:nvPr/>
        </p:nvSpPr>
        <p:spPr bwMode="auto">
          <a:xfrm flipV="1">
            <a:off x="1476127" y="292486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1367274" y="1909611"/>
            <a:ext cx="650690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dirty="0"/>
              <a:t>Detour for the synthesis of element </a:t>
            </a:r>
            <a:r>
              <a:rPr lang="en-US" altLang="ja-JP" sz="2000" b="1" u="sng" baseline="30000" dirty="0">
                <a:solidFill>
                  <a:srgbClr val="0000FF"/>
                </a:solidFill>
              </a:rPr>
              <a:t>12</a:t>
            </a:r>
            <a:r>
              <a:rPr lang="en-US" altLang="ja-JP" sz="2000" b="1" u="sng" dirty="0">
                <a:solidFill>
                  <a:srgbClr val="0000FF"/>
                </a:solidFill>
              </a:rPr>
              <a:t>C</a:t>
            </a:r>
            <a:endParaRPr lang="en-US" altLang="ja-JP" sz="2000" dirty="0">
              <a:sym typeface="Wingdings" charset="0"/>
            </a:endParaRPr>
          </a:p>
          <a:p>
            <a:pPr eaLnBrk="1" hangingPunct="1"/>
            <a:r>
              <a:rPr lang="en-US" altLang="ja-JP" i="1" u="sng" dirty="0">
                <a:sym typeface="Wingdings" charset="0"/>
              </a:rPr>
              <a:t>(C was not produced in the Big Bang due to the </a:t>
            </a:r>
            <a:r>
              <a:rPr lang="en-US" altLang="ja-JP" i="1" u="sng" dirty="0">
                <a:solidFill>
                  <a:srgbClr val="0000FF"/>
                </a:solidFill>
                <a:sym typeface="Wingdings" charset="0"/>
              </a:rPr>
              <a:t>A=5,8 gaps</a:t>
            </a:r>
            <a:r>
              <a:rPr lang="en-US" altLang="ja-JP" i="1" u="sng" dirty="0">
                <a:sym typeface="Wingdings" charset="0"/>
              </a:rPr>
              <a:t>)</a:t>
            </a:r>
            <a:endParaRPr lang="ja-JP" altLang="en-US" i="1" u="sng" dirty="0"/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1251013" y="2580137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E</a:t>
            </a: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2752477" y="3377307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/>
              <a:t>93keV</a:t>
            </a:r>
          </a:p>
        </p:txBody>
      </p:sp>
      <p:sp>
        <p:nvSpPr>
          <p:cNvPr id="239642" name="Text Box 26"/>
          <p:cNvSpPr txBox="1">
            <a:spLocks noChangeArrowheads="1"/>
          </p:cNvSpPr>
          <p:nvPr/>
        </p:nvSpPr>
        <p:spPr bwMode="auto">
          <a:xfrm>
            <a:off x="2987427" y="3861494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1x10</a:t>
            </a:r>
            <a:r>
              <a:rPr lang="en-US" altLang="ja-JP" baseline="30000"/>
              <a:t>-16</a:t>
            </a:r>
            <a:r>
              <a:rPr lang="en-US" altLang="ja-JP"/>
              <a:t>s</a:t>
            </a:r>
          </a:p>
          <a:p>
            <a:pPr eaLnBrk="1" hangingPunct="1"/>
            <a:r>
              <a:rPr lang="en-US" altLang="ja-JP"/>
              <a:t>Semi-stable</a:t>
            </a:r>
          </a:p>
        </p:txBody>
      </p:sp>
      <p:sp>
        <p:nvSpPr>
          <p:cNvPr id="239658" name="Text Box 42"/>
          <p:cNvSpPr txBox="1">
            <a:spLocks noChangeArrowheads="1"/>
          </p:cNvSpPr>
          <p:nvPr/>
        </p:nvSpPr>
        <p:spPr bwMode="auto">
          <a:xfrm>
            <a:off x="392093" y="1414311"/>
            <a:ext cx="2668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b="1" u="sng" dirty="0"/>
              <a:t>Triple </a:t>
            </a:r>
            <a:r>
              <a:rPr lang="en-US" altLang="ja-JP" sz="2400" b="1" u="sng" dirty="0">
                <a:latin typeface="Symbol" pitchFamily="2" charset="2"/>
              </a:rPr>
              <a:t>a</a:t>
            </a:r>
            <a:r>
              <a:rPr lang="en-US" altLang="ja-JP" sz="2400" b="1" u="sng" dirty="0"/>
              <a:t> Reaction</a:t>
            </a:r>
            <a:endParaRPr lang="ja-JP" altLang="en-US" sz="2400" b="1" u="sng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032190" y="3340881"/>
            <a:ext cx="966931" cy="376151"/>
            <a:chOff x="4406963" y="4692737"/>
            <a:chExt cx="966931" cy="376151"/>
          </a:xfrm>
        </p:grpSpPr>
        <p:sp>
          <p:nvSpPr>
            <p:cNvPr id="239646" name="Line 30"/>
            <p:cNvSpPr>
              <a:spLocks noChangeShapeType="1"/>
            </p:cNvSpPr>
            <p:nvPr/>
          </p:nvSpPr>
          <p:spPr bwMode="auto">
            <a:xfrm flipV="1">
              <a:off x="4810125" y="4997450"/>
              <a:ext cx="504825" cy="71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56" name="Text Box 40"/>
            <p:cNvSpPr txBox="1">
              <a:spLocks noChangeArrowheads="1"/>
            </p:cNvSpPr>
            <p:nvPr/>
          </p:nvSpPr>
          <p:spPr bwMode="auto">
            <a:xfrm>
              <a:off x="4406963" y="4692737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285keV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855790" y="3266181"/>
            <a:ext cx="1594100" cy="1747838"/>
            <a:chOff x="5230563" y="4618037"/>
            <a:chExt cx="1594100" cy="1747838"/>
          </a:xfrm>
        </p:grpSpPr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5314950" y="4997450"/>
              <a:ext cx="11525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40" name="Text Box 24"/>
            <p:cNvSpPr txBox="1">
              <a:spLocks noChangeArrowheads="1"/>
            </p:cNvSpPr>
            <p:nvPr/>
          </p:nvSpPr>
          <p:spPr bwMode="auto">
            <a:xfrm>
              <a:off x="5726113" y="4945063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/>
                <a:t>7.65MeV</a:t>
              </a:r>
            </a:p>
          </p:txBody>
        </p:sp>
        <p:sp>
          <p:nvSpPr>
            <p:cNvPr id="239648" name="Line 32"/>
            <p:cNvSpPr>
              <a:spLocks noChangeShapeType="1"/>
            </p:cNvSpPr>
            <p:nvPr/>
          </p:nvSpPr>
          <p:spPr bwMode="auto">
            <a:xfrm>
              <a:off x="5386388" y="5500688"/>
              <a:ext cx="1079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49" name="Text Box 33"/>
            <p:cNvSpPr txBox="1">
              <a:spLocks noChangeArrowheads="1"/>
            </p:cNvSpPr>
            <p:nvPr/>
          </p:nvSpPr>
          <p:spPr bwMode="auto">
            <a:xfrm>
              <a:off x="6408439" y="4783864"/>
              <a:ext cx="400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0</a:t>
              </a:r>
              <a:r>
                <a:rPr lang="en-US" altLang="ja-JP" baseline="30000" dirty="0"/>
                <a:t>+</a:t>
              </a:r>
            </a:p>
          </p:txBody>
        </p:sp>
        <p:sp>
          <p:nvSpPr>
            <p:cNvPr id="239651" name="Line 35"/>
            <p:cNvSpPr>
              <a:spLocks noChangeShapeType="1"/>
            </p:cNvSpPr>
            <p:nvPr/>
          </p:nvSpPr>
          <p:spPr bwMode="auto">
            <a:xfrm>
              <a:off x="5602288" y="4997450"/>
              <a:ext cx="0" cy="503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52" name="Line 36"/>
            <p:cNvSpPr>
              <a:spLocks noChangeShapeType="1"/>
            </p:cNvSpPr>
            <p:nvPr/>
          </p:nvSpPr>
          <p:spPr bwMode="auto">
            <a:xfrm>
              <a:off x="5602288" y="5500688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5314950" y="5140325"/>
              <a:ext cx="2778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>
                  <a:latin typeface="Symbol" charset="0"/>
                </a:rPr>
                <a:t>g</a:t>
              </a:r>
            </a:p>
          </p:txBody>
        </p:sp>
        <p:sp>
          <p:nvSpPr>
            <p:cNvPr id="239655" name="Text Box 39"/>
            <p:cNvSpPr txBox="1">
              <a:spLocks noChangeArrowheads="1"/>
            </p:cNvSpPr>
            <p:nvPr/>
          </p:nvSpPr>
          <p:spPr bwMode="auto">
            <a:xfrm>
              <a:off x="5314950" y="5789613"/>
              <a:ext cx="2778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>
                  <a:latin typeface="Symbol" charset="0"/>
                </a:rPr>
                <a:t>g</a:t>
              </a:r>
            </a:p>
          </p:txBody>
        </p:sp>
        <p:sp>
          <p:nvSpPr>
            <p:cNvPr id="239657" name="Text Box 41"/>
            <p:cNvSpPr txBox="1">
              <a:spLocks noChangeArrowheads="1"/>
            </p:cNvSpPr>
            <p:nvPr/>
          </p:nvSpPr>
          <p:spPr bwMode="auto">
            <a:xfrm>
              <a:off x="5230563" y="4618037"/>
              <a:ext cx="141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b="1" i="1" dirty="0">
                  <a:solidFill>
                    <a:srgbClr val="FF0000"/>
                  </a:solidFill>
                </a:rPr>
                <a:t>Hoyle state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6418223" y="5332690"/>
              <a:ext cx="403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2</a:t>
              </a:r>
              <a:r>
                <a:rPr lang="en-US" altLang="ja-JP" baseline="30000" dirty="0"/>
                <a:t>+</a:t>
              </a: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4139952" y="3717032"/>
            <a:ext cx="3358100" cy="1663700"/>
            <a:chOff x="3514725" y="5068888"/>
            <a:chExt cx="3358100" cy="1663700"/>
          </a:xfrm>
        </p:grpSpPr>
        <p:sp>
          <p:nvSpPr>
            <p:cNvPr id="239628" name="Line 12"/>
            <p:cNvSpPr>
              <a:spLocks noChangeShapeType="1"/>
            </p:cNvSpPr>
            <p:nvPr/>
          </p:nvSpPr>
          <p:spPr bwMode="auto">
            <a:xfrm>
              <a:off x="3514725" y="5068888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29" name="Text Box 13"/>
            <p:cNvSpPr txBox="1">
              <a:spLocks noChangeArrowheads="1"/>
            </p:cNvSpPr>
            <p:nvPr/>
          </p:nvSpPr>
          <p:spPr bwMode="auto">
            <a:xfrm>
              <a:off x="3657600" y="5068888"/>
              <a:ext cx="9096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baseline="30000" dirty="0"/>
                <a:t>8</a:t>
              </a:r>
              <a:r>
                <a:rPr lang="en-US" altLang="ja-JP" dirty="0"/>
                <a:t>Be+α</a:t>
              </a:r>
            </a:p>
          </p:txBody>
        </p:sp>
        <p:sp>
          <p:nvSpPr>
            <p:cNvPr id="239630" name="Line 14"/>
            <p:cNvSpPr>
              <a:spLocks noChangeShapeType="1"/>
            </p:cNvSpPr>
            <p:nvPr/>
          </p:nvSpPr>
          <p:spPr bwMode="auto">
            <a:xfrm>
              <a:off x="5386388" y="6365875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9631" name="Text Box 15"/>
            <p:cNvSpPr txBox="1">
              <a:spLocks noChangeArrowheads="1"/>
            </p:cNvSpPr>
            <p:nvPr/>
          </p:nvSpPr>
          <p:spPr bwMode="auto">
            <a:xfrm>
              <a:off x="5675313" y="6365875"/>
              <a:ext cx="5175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baseline="30000"/>
                <a:t>12</a:t>
              </a:r>
              <a:r>
                <a:rPr lang="en-US" altLang="ja-JP"/>
                <a:t>C</a:t>
              </a:r>
            </a:p>
          </p:txBody>
        </p:sp>
        <p:sp>
          <p:nvSpPr>
            <p:cNvPr id="239650" name="Text Box 34"/>
            <p:cNvSpPr txBox="1">
              <a:spLocks noChangeArrowheads="1"/>
            </p:cNvSpPr>
            <p:nvPr/>
          </p:nvSpPr>
          <p:spPr bwMode="auto">
            <a:xfrm>
              <a:off x="6472775" y="6156325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0</a:t>
              </a:r>
              <a:r>
                <a:rPr lang="en-US" altLang="ja-JP" baseline="30000" dirty="0"/>
                <a:t>+</a:t>
              </a: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4810125" y="5075238"/>
              <a:ext cx="0" cy="12906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4140200" y="5563949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7.37 MeV</a:t>
              </a:r>
              <a:endParaRPr kumimoji="1" lang="ja-JP" altLang="en-US" dirty="0"/>
            </a:p>
          </p:txBody>
        </p:sp>
      </p:grpSp>
      <p:grpSp>
        <p:nvGrpSpPr>
          <p:cNvPr id="49" name="グループ化 37"/>
          <p:cNvGrpSpPr>
            <a:grpSpLocks/>
          </p:cNvGrpSpPr>
          <p:nvPr/>
        </p:nvGrpSpPr>
        <p:grpSpPr bwMode="auto">
          <a:xfrm>
            <a:off x="7402842" y="3249752"/>
            <a:ext cx="675120" cy="697709"/>
            <a:chOff x="6297405" y="4046153"/>
            <a:chExt cx="1121023" cy="1157913"/>
          </a:xfrm>
        </p:grpSpPr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6669749" y="4230257"/>
              <a:ext cx="361752" cy="36175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6455500" y="4717161"/>
              <a:ext cx="361752" cy="36175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7042125" y="4625109"/>
              <a:ext cx="361752" cy="36175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 dirty="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3" name="円/楕円 67"/>
            <p:cNvSpPr/>
            <p:nvPr/>
          </p:nvSpPr>
          <p:spPr bwMode="auto">
            <a:xfrm>
              <a:off x="6297697" y="4044985"/>
              <a:ext cx="1120306" cy="115922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3168402" y="4494948"/>
            <a:ext cx="674688" cy="349250"/>
            <a:chOff x="5172427" y="1659774"/>
            <a:chExt cx="674688" cy="349250"/>
          </a:xfrm>
        </p:grpSpPr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5238499" y="1742713"/>
              <a:ext cx="217860" cy="2179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5591786" y="1687246"/>
              <a:ext cx="217860" cy="21797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ja-JP" sz="2000"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57" name="円/楕円 67"/>
            <p:cNvSpPr/>
            <p:nvPr/>
          </p:nvSpPr>
          <p:spPr bwMode="auto">
            <a:xfrm>
              <a:off x="5172427" y="1659774"/>
              <a:ext cx="674688" cy="34925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043608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3804" y="5414690"/>
            <a:ext cx="8728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Recent Progress on Triple </a:t>
            </a:r>
            <a:r>
              <a:rPr lang="en-US" altLang="ja-JP" u="sng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Measurement of the Direct 3</a:t>
            </a:r>
            <a:r>
              <a:rPr lang="en-US" altLang="ja-JP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 from the 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Hoyle State</a:t>
            </a:r>
            <a:b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R. Smith et al., Phys. Rev. Lett.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132502 (2017).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b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direct decay:&lt;0.047%(95%CL)</a:t>
            </a:r>
          </a:p>
          <a:p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High-Precision Probe of the Fully Sequential Decay Width of the Hoyle State in </a:t>
            </a:r>
            <a:r>
              <a:rPr lang="en-US" altLang="ja-JP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b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Dell’Aquila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et al., Phys. Rev. Lett.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132501 (2017).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”&lt;0.043%(95%CL)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40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2" grpId="0"/>
      <p:bldP spid="239624" grpId="0" animBg="1"/>
      <p:bldP spid="239625" grpId="0" animBg="1"/>
      <p:bldP spid="239626" grpId="0"/>
      <p:bldP spid="239627" grpId="0" animBg="1"/>
      <p:bldP spid="239633" grpId="0"/>
      <p:bldP spid="239639" grpId="0"/>
      <p:bldP spid="239641" grpId="0"/>
      <p:bldP spid="239642" grpId="0"/>
      <p:bldP spid="23965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64480" y="69936"/>
            <a:ext cx="9439055" cy="418058"/>
          </a:xfrm>
        </p:spPr>
        <p:txBody>
          <a:bodyPr>
            <a:noAutofit/>
          </a:bodyPr>
          <a:lstStyle/>
          <a:p>
            <a:r>
              <a:rPr lang="en-US" altLang="ja-JP" sz="2800" u="sng" dirty="0">
                <a:solidFill>
                  <a:srgbClr val="0000FF"/>
                </a:solidFill>
              </a:rPr>
              <a:t>Clustering</a:t>
            </a:r>
            <a:r>
              <a:rPr lang="en-US" altLang="ja-JP" sz="2800" u="sng" dirty="0"/>
              <a:t>: Key to understand </a:t>
            </a:r>
            <a:r>
              <a:rPr lang="en-US" altLang="ja-JP" sz="2800" b="1" u="sng" dirty="0">
                <a:solidFill>
                  <a:srgbClr val="0000FF"/>
                </a:solidFill>
              </a:rPr>
              <a:t>hierarchy</a:t>
            </a:r>
            <a:r>
              <a:rPr lang="en-US" altLang="ja-JP" sz="2800" u="sng" dirty="0"/>
              <a:t> in quantum world?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58672" y="3222125"/>
            <a:ext cx="3758741" cy="3604533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497046" y="874607"/>
            <a:ext cx="2117725" cy="1082675"/>
          </a:xfrm>
          <a:custGeom>
            <a:avLst/>
            <a:gdLst>
              <a:gd name="connsiteX0" fmla="*/ 2114550 w 2117725"/>
              <a:gd name="connsiteY0" fmla="*/ 0 h 1082675"/>
              <a:gd name="connsiteX1" fmla="*/ 3175 w 2117725"/>
              <a:gd name="connsiteY1" fmla="*/ 222250 h 1082675"/>
              <a:gd name="connsiteX2" fmla="*/ 0 w 2117725"/>
              <a:gd name="connsiteY2" fmla="*/ 873125 h 1082675"/>
              <a:gd name="connsiteX3" fmla="*/ 2117725 w 2117725"/>
              <a:gd name="connsiteY3" fmla="*/ 1082675 h 1082675"/>
              <a:gd name="connsiteX4" fmla="*/ 2114550 w 2117725"/>
              <a:gd name="connsiteY4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725" h="1082675">
                <a:moveTo>
                  <a:pt x="2114550" y="0"/>
                </a:moveTo>
                <a:lnTo>
                  <a:pt x="3175" y="222250"/>
                </a:lnTo>
                <a:cubicBezTo>
                  <a:pt x="2117" y="439208"/>
                  <a:pt x="1058" y="656167"/>
                  <a:pt x="0" y="873125"/>
                </a:cubicBezTo>
                <a:lnTo>
                  <a:pt x="2117725" y="1082675"/>
                </a:lnTo>
                <a:cubicBezTo>
                  <a:pt x="2116667" y="721783"/>
                  <a:pt x="2115608" y="360892"/>
                  <a:pt x="2114550" y="0"/>
                </a:cubicBezTo>
                <a:close/>
              </a:path>
            </a:pathLst>
          </a:custGeom>
          <a:solidFill>
            <a:srgbClr val="33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497046" y="2071416"/>
            <a:ext cx="2117725" cy="1082675"/>
          </a:xfrm>
          <a:custGeom>
            <a:avLst/>
            <a:gdLst>
              <a:gd name="connsiteX0" fmla="*/ 2114550 w 2117725"/>
              <a:gd name="connsiteY0" fmla="*/ 0 h 1082675"/>
              <a:gd name="connsiteX1" fmla="*/ 3175 w 2117725"/>
              <a:gd name="connsiteY1" fmla="*/ 222250 h 1082675"/>
              <a:gd name="connsiteX2" fmla="*/ 0 w 2117725"/>
              <a:gd name="connsiteY2" fmla="*/ 873125 h 1082675"/>
              <a:gd name="connsiteX3" fmla="*/ 2117725 w 2117725"/>
              <a:gd name="connsiteY3" fmla="*/ 1082675 h 1082675"/>
              <a:gd name="connsiteX4" fmla="*/ 2114550 w 2117725"/>
              <a:gd name="connsiteY4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725" h="1082675">
                <a:moveTo>
                  <a:pt x="2114550" y="0"/>
                </a:moveTo>
                <a:lnTo>
                  <a:pt x="3175" y="222250"/>
                </a:lnTo>
                <a:cubicBezTo>
                  <a:pt x="2117" y="439208"/>
                  <a:pt x="1058" y="656167"/>
                  <a:pt x="0" y="873125"/>
                </a:cubicBezTo>
                <a:lnTo>
                  <a:pt x="2117725" y="1082675"/>
                </a:lnTo>
                <a:cubicBezTo>
                  <a:pt x="2116667" y="721783"/>
                  <a:pt x="2115608" y="360892"/>
                  <a:pt x="2114550" y="0"/>
                </a:cubicBezTo>
                <a:close/>
              </a:path>
            </a:pathLst>
          </a:custGeom>
          <a:solidFill>
            <a:srgbClr val="66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497046" y="4499676"/>
            <a:ext cx="2117725" cy="1082675"/>
          </a:xfrm>
          <a:custGeom>
            <a:avLst/>
            <a:gdLst>
              <a:gd name="connsiteX0" fmla="*/ 2114550 w 2117725"/>
              <a:gd name="connsiteY0" fmla="*/ 0 h 1082675"/>
              <a:gd name="connsiteX1" fmla="*/ 3175 w 2117725"/>
              <a:gd name="connsiteY1" fmla="*/ 222250 h 1082675"/>
              <a:gd name="connsiteX2" fmla="*/ 0 w 2117725"/>
              <a:gd name="connsiteY2" fmla="*/ 873125 h 1082675"/>
              <a:gd name="connsiteX3" fmla="*/ 2117725 w 2117725"/>
              <a:gd name="connsiteY3" fmla="*/ 1082675 h 1082675"/>
              <a:gd name="connsiteX4" fmla="*/ 2114550 w 2117725"/>
              <a:gd name="connsiteY4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725" h="1082675">
                <a:moveTo>
                  <a:pt x="2114550" y="0"/>
                </a:moveTo>
                <a:lnTo>
                  <a:pt x="3175" y="222250"/>
                </a:lnTo>
                <a:cubicBezTo>
                  <a:pt x="2117" y="439208"/>
                  <a:pt x="1058" y="656167"/>
                  <a:pt x="0" y="873125"/>
                </a:cubicBezTo>
                <a:lnTo>
                  <a:pt x="2117725" y="1082675"/>
                </a:lnTo>
                <a:cubicBezTo>
                  <a:pt x="2116667" y="721783"/>
                  <a:pt x="2115608" y="360892"/>
                  <a:pt x="2114550" y="0"/>
                </a:cubicBezTo>
                <a:close/>
              </a:path>
            </a:pathLst>
          </a:custGeom>
          <a:solidFill>
            <a:srgbClr val="CCFF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497046" y="5717453"/>
            <a:ext cx="2117725" cy="1082675"/>
          </a:xfrm>
          <a:custGeom>
            <a:avLst/>
            <a:gdLst>
              <a:gd name="connsiteX0" fmla="*/ 2114550 w 2117725"/>
              <a:gd name="connsiteY0" fmla="*/ 0 h 1082675"/>
              <a:gd name="connsiteX1" fmla="*/ 3175 w 2117725"/>
              <a:gd name="connsiteY1" fmla="*/ 222250 h 1082675"/>
              <a:gd name="connsiteX2" fmla="*/ 0 w 2117725"/>
              <a:gd name="connsiteY2" fmla="*/ 873125 h 1082675"/>
              <a:gd name="connsiteX3" fmla="*/ 2117725 w 2117725"/>
              <a:gd name="connsiteY3" fmla="*/ 1082675 h 1082675"/>
              <a:gd name="connsiteX4" fmla="*/ 2114550 w 2117725"/>
              <a:gd name="connsiteY4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725" h="1082675">
                <a:moveTo>
                  <a:pt x="2114550" y="0"/>
                </a:moveTo>
                <a:lnTo>
                  <a:pt x="3175" y="222250"/>
                </a:lnTo>
                <a:cubicBezTo>
                  <a:pt x="2117" y="439208"/>
                  <a:pt x="1058" y="656167"/>
                  <a:pt x="0" y="873125"/>
                </a:cubicBezTo>
                <a:lnTo>
                  <a:pt x="2117725" y="1082675"/>
                </a:lnTo>
                <a:cubicBezTo>
                  <a:pt x="2116667" y="721783"/>
                  <a:pt x="2115608" y="360892"/>
                  <a:pt x="2114550" y="0"/>
                </a:cubicBezTo>
                <a:close/>
              </a:path>
            </a:pathLst>
          </a:custGeom>
          <a:solidFill>
            <a:srgbClr val="FFCC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497046" y="3302867"/>
            <a:ext cx="2117725" cy="1082675"/>
          </a:xfrm>
          <a:custGeom>
            <a:avLst/>
            <a:gdLst>
              <a:gd name="connsiteX0" fmla="*/ 2114550 w 2117725"/>
              <a:gd name="connsiteY0" fmla="*/ 0 h 1082675"/>
              <a:gd name="connsiteX1" fmla="*/ 3175 w 2117725"/>
              <a:gd name="connsiteY1" fmla="*/ 222250 h 1082675"/>
              <a:gd name="connsiteX2" fmla="*/ 0 w 2117725"/>
              <a:gd name="connsiteY2" fmla="*/ 873125 h 1082675"/>
              <a:gd name="connsiteX3" fmla="*/ 2117725 w 2117725"/>
              <a:gd name="connsiteY3" fmla="*/ 1082675 h 1082675"/>
              <a:gd name="connsiteX4" fmla="*/ 2114550 w 2117725"/>
              <a:gd name="connsiteY4" fmla="*/ 0 h 108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725" h="1082675">
                <a:moveTo>
                  <a:pt x="2114550" y="0"/>
                </a:moveTo>
                <a:lnTo>
                  <a:pt x="3175" y="222250"/>
                </a:lnTo>
                <a:cubicBezTo>
                  <a:pt x="2117" y="439208"/>
                  <a:pt x="1058" y="656167"/>
                  <a:pt x="0" y="873125"/>
                </a:cubicBezTo>
                <a:lnTo>
                  <a:pt x="2117725" y="1082675"/>
                </a:lnTo>
                <a:cubicBezTo>
                  <a:pt x="2116667" y="721783"/>
                  <a:pt x="2115608" y="360892"/>
                  <a:pt x="2114550" y="0"/>
                </a:cubicBezTo>
                <a:close/>
              </a:path>
            </a:pathLst>
          </a:custGeom>
          <a:solidFill>
            <a:srgbClr val="00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2603203" y="791480"/>
            <a:ext cx="190" cy="6032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614581" y="692706"/>
            <a:ext cx="190" cy="615600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0055" y="1188317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Molecule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0055" y="2403674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Atom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700580" y="3572280"/>
            <a:ext cx="432048" cy="458680"/>
            <a:chOff x="4829981" y="2595845"/>
            <a:chExt cx="432048" cy="458680"/>
          </a:xfrm>
        </p:grpSpPr>
        <p:sp>
          <p:nvSpPr>
            <p:cNvPr id="16" name="円/楕円 277"/>
            <p:cNvSpPr/>
            <p:nvPr/>
          </p:nvSpPr>
          <p:spPr>
            <a:xfrm>
              <a:off x="4829981" y="2622477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276"/>
            <p:cNvSpPr/>
            <p:nvPr/>
          </p:nvSpPr>
          <p:spPr>
            <a:xfrm>
              <a:off x="5003519" y="2684554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i="1" dirty="0">
                  <a:solidFill>
                    <a:schemeClr val="tx1"/>
                  </a:solidFill>
                </a:rPr>
                <a:t>p</a:t>
              </a:r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円/楕円 273"/>
            <p:cNvSpPr/>
            <p:nvPr/>
          </p:nvSpPr>
          <p:spPr>
            <a:xfrm>
              <a:off x="4903967" y="2698897"/>
              <a:ext cx="135632" cy="135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i="1" dirty="0">
                  <a:solidFill>
                    <a:schemeClr val="tx1"/>
                  </a:solidFill>
                  <a:latin typeface="+mj-lt"/>
                </a:rPr>
                <a:t>n</a:t>
              </a:r>
              <a:endParaRPr kumimoji="1" lang="ja-JP" alt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円/楕円 273"/>
            <p:cNvSpPr/>
            <p:nvPr/>
          </p:nvSpPr>
          <p:spPr>
            <a:xfrm>
              <a:off x="4964936" y="2595845"/>
              <a:ext cx="135632" cy="135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i="1" dirty="0">
                  <a:solidFill>
                    <a:schemeClr val="tx1"/>
                  </a:solidFill>
                  <a:latin typeface="+mj-lt"/>
                </a:rPr>
                <a:t>n</a:t>
              </a:r>
              <a:endParaRPr kumimoji="1" lang="ja-JP" alt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円/楕円 276"/>
            <p:cNvSpPr/>
            <p:nvPr/>
          </p:nvSpPr>
          <p:spPr>
            <a:xfrm>
              <a:off x="4959761" y="2783147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i="1" dirty="0">
                  <a:solidFill>
                    <a:schemeClr val="tx1"/>
                  </a:solidFill>
                </a:rPr>
                <a:t>p</a:t>
              </a:r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円/楕円 273"/>
            <p:cNvSpPr/>
            <p:nvPr/>
          </p:nvSpPr>
          <p:spPr>
            <a:xfrm>
              <a:off x="5065911" y="2751542"/>
              <a:ext cx="135632" cy="135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i="1" dirty="0">
                  <a:solidFill>
                    <a:schemeClr val="tx1"/>
                  </a:solidFill>
                  <a:latin typeface="+mj-lt"/>
                </a:rPr>
                <a:t>n</a:t>
              </a:r>
              <a:endParaRPr kumimoji="1" lang="ja-JP" alt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円/楕円 276"/>
            <p:cNvSpPr/>
            <p:nvPr/>
          </p:nvSpPr>
          <p:spPr>
            <a:xfrm>
              <a:off x="5060204" y="2875381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i="1" dirty="0">
                  <a:solidFill>
                    <a:schemeClr val="tx1"/>
                  </a:solidFill>
                </a:rPr>
                <a:t>p</a:t>
              </a:r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23" name="円/楕円 273"/>
            <p:cNvSpPr/>
            <p:nvPr/>
          </p:nvSpPr>
          <p:spPr>
            <a:xfrm>
              <a:off x="4850477" y="2839813"/>
              <a:ext cx="135632" cy="135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i="1" dirty="0">
                  <a:solidFill>
                    <a:schemeClr val="tx1"/>
                  </a:solidFill>
                  <a:latin typeface="+mj-lt"/>
                </a:rPr>
                <a:t>n</a:t>
              </a:r>
              <a:endParaRPr kumimoji="1" lang="ja-JP" alt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円/楕円 276"/>
            <p:cNvSpPr/>
            <p:nvPr/>
          </p:nvSpPr>
          <p:spPr>
            <a:xfrm>
              <a:off x="4844164" y="2698670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i="1" dirty="0">
                  <a:solidFill>
                    <a:schemeClr val="tx1"/>
                  </a:solidFill>
                </a:rPr>
                <a:t>p</a:t>
              </a:r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25" name="円/楕円 273"/>
            <p:cNvSpPr/>
            <p:nvPr/>
          </p:nvSpPr>
          <p:spPr>
            <a:xfrm>
              <a:off x="4956767" y="2898811"/>
              <a:ext cx="135632" cy="135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i="1" dirty="0">
                  <a:solidFill>
                    <a:schemeClr val="tx1"/>
                  </a:solidFill>
                  <a:latin typeface="+mj-lt"/>
                </a:rPr>
                <a:t>n</a:t>
              </a:r>
              <a:endParaRPr kumimoji="1" lang="ja-JP" alt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円/楕円 276"/>
            <p:cNvSpPr/>
            <p:nvPr/>
          </p:nvSpPr>
          <p:spPr>
            <a:xfrm>
              <a:off x="5067430" y="2660400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i="1" dirty="0">
                  <a:solidFill>
                    <a:schemeClr val="tx1"/>
                  </a:solidFill>
                </a:rPr>
                <a:t>p</a:t>
              </a:r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円/楕円 273"/>
            <p:cNvSpPr/>
            <p:nvPr/>
          </p:nvSpPr>
          <p:spPr>
            <a:xfrm>
              <a:off x="5102906" y="2789764"/>
              <a:ext cx="135632" cy="135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i="1" dirty="0">
                  <a:solidFill>
                    <a:schemeClr val="tx1"/>
                  </a:solidFill>
                  <a:latin typeface="+mj-lt"/>
                </a:rPr>
                <a:t>n</a:t>
              </a:r>
              <a:endParaRPr kumimoji="1" lang="ja-JP" altLang="en-US" b="1" i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円/楕円 276"/>
            <p:cNvSpPr/>
            <p:nvPr/>
          </p:nvSpPr>
          <p:spPr>
            <a:xfrm>
              <a:off x="4971297" y="2752310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i="1" dirty="0">
                  <a:solidFill>
                    <a:schemeClr val="tx1"/>
                  </a:solidFill>
                </a:rPr>
                <a:t>p</a:t>
              </a:r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580055" y="360480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Nucleus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80055" y="4856347"/>
            <a:ext cx="8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Hadron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1514946" y="4878873"/>
            <a:ext cx="351378" cy="438062"/>
            <a:chOff x="4659196" y="4497335"/>
            <a:chExt cx="351378" cy="4380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楕円 69"/>
                <p:cNvSpPr/>
                <p:nvPr/>
              </p:nvSpPr>
              <p:spPr>
                <a:xfrm>
                  <a:off x="4716303" y="4694333"/>
                  <a:ext cx="252752" cy="24106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675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sz="675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7" name="楕円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303" y="4694333"/>
                  <a:ext cx="252752" cy="24106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楕円 32"/>
            <p:cNvSpPr/>
            <p:nvPr/>
          </p:nvSpPr>
          <p:spPr>
            <a:xfrm>
              <a:off x="4745563" y="4761482"/>
              <a:ext cx="95952" cy="9595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楕円 33"/>
            <p:cNvSpPr/>
            <p:nvPr/>
          </p:nvSpPr>
          <p:spPr>
            <a:xfrm>
              <a:off x="4848026" y="4773234"/>
              <a:ext cx="95952" cy="95951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グループ化 34"/>
            <p:cNvGrpSpPr/>
            <p:nvPr/>
          </p:nvGrpSpPr>
          <p:grpSpPr>
            <a:xfrm>
              <a:off x="4659196" y="4497335"/>
              <a:ext cx="351378" cy="276999"/>
              <a:chOff x="3537773" y="5921754"/>
              <a:chExt cx="351378" cy="276999"/>
            </a:xfrm>
          </p:grpSpPr>
          <p:sp>
            <p:nvSpPr>
              <p:cNvPr id="36" name="テキスト ボックス 35"/>
              <p:cNvSpPr txBox="1"/>
              <p:nvPr/>
            </p:nvSpPr>
            <p:spPr>
              <a:xfrm>
                <a:off x="3537773" y="5921754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err="1"/>
                  <a:t>qq</a:t>
                </a:r>
                <a:endParaRPr kumimoji="1" lang="ja-JP" altLang="en-US" sz="1200" b="1" dirty="0"/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3715546" y="6020578"/>
                <a:ext cx="100714" cy="5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グループ化 37"/>
          <p:cNvGrpSpPr/>
          <p:nvPr/>
        </p:nvGrpSpPr>
        <p:grpSpPr>
          <a:xfrm>
            <a:off x="1982547" y="4876212"/>
            <a:ext cx="372180" cy="325101"/>
            <a:chOff x="5956393" y="5118892"/>
            <a:chExt cx="372180" cy="325101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6014730" y="5118892"/>
              <a:ext cx="313843" cy="299330"/>
              <a:chOff x="3687045" y="5748131"/>
              <a:chExt cx="313843" cy="299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楕円 69"/>
                  <p:cNvSpPr/>
                  <p:nvPr/>
                </p:nvSpPr>
                <p:spPr>
                  <a:xfrm>
                    <a:off x="3687045" y="5748131"/>
                    <a:ext cx="313843" cy="29933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675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ja-JP" altLang="en-US" sz="675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2" name="楕円 6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7045" y="5748131"/>
                    <a:ext cx="313843" cy="299330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6350">
                    <a:solidFill>
                      <a:schemeClr val="tx1"/>
                    </a:solidFill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楕円 43"/>
              <p:cNvSpPr/>
              <p:nvPr/>
            </p:nvSpPr>
            <p:spPr>
              <a:xfrm>
                <a:off x="3773975" y="5774977"/>
                <a:ext cx="95952" cy="95951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675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楕円 44"/>
              <p:cNvSpPr/>
              <p:nvPr/>
            </p:nvSpPr>
            <p:spPr>
              <a:xfrm>
                <a:off x="3875161" y="5873695"/>
                <a:ext cx="95952" cy="95951"/>
              </a:xfrm>
              <a:prstGeom prst="ellipse">
                <a:avLst/>
              </a:prstGeom>
              <a:solidFill>
                <a:srgbClr val="00B050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675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楕円 45"/>
              <p:cNvSpPr/>
              <p:nvPr/>
            </p:nvSpPr>
            <p:spPr>
              <a:xfrm>
                <a:off x="3743888" y="5909168"/>
                <a:ext cx="95952" cy="95951"/>
              </a:xfrm>
              <a:prstGeom prst="ellipse">
                <a:avLst/>
              </a:prstGeom>
              <a:solidFill>
                <a:srgbClr val="0000FF"/>
              </a:solidFill>
              <a:ln w="127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675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テキスト ボックス 41"/>
            <p:cNvSpPr txBox="1"/>
            <p:nvPr/>
          </p:nvSpPr>
          <p:spPr>
            <a:xfrm>
              <a:off x="5956393" y="5166994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200" b="1" dirty="0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1923005" y="4596399"/>
            <a:ext cx="753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proton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640567" y="5209518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meson</a:t>
            </a:r>
            <a:endParaRPr kumimoji="1" lang="ja-JP" altLang="en-US" sz="1600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1377558" y="5790783"/>
            <a:ext cx="1061813" cy="944376"/>
            <a:chOff x="5235642" y="5751484"/>
            <a:chExt cx="1061813" cy="944376"/>
          </a:xfrm>
        </p:grpSpPr>
        <p:sp>
          <p:nvSpPr>
            <p:cNvPr id="50" name="楕円 49"/>
            <p:cNvSpPr/>
            <p:nvPr/>
          </p:nvSpPr>
          <p:spPr>
            <a:xfrm>
              <a:off x="5807327" y="5939471"/>
              <a:ext cx="95952" cy="9595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楕円 50"/>
            <p:cNvSpPr/>
            <p:nvPr/>
          </p:nvSpPr>
          <p:spPr>
            <a:xfrm>
              <a:off x="5526433" y="6095331"/>
              <a:ext cx="95952" cy="95951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楕円 51"/>
            <p:cNvSpPr/>
            <p:nvPr/>
          </p:nvSpPr>
          <p:spPr>
            <a:xfrm>
              <a:off x="5878581" y="6103289"/>
              <a:ext cx="95952" cy="9595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楕円 52"/>
            <p:cNvSpPr/>
            <p:nvPr/>
          </p:nvSpPr>
          <p:spPr>
            <a:xfrm>
              <a:off x="5693496" y="6292819"/>
              <a:ext cx="95952" cy="9595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楕円 53"/>
            <p:cNvSpPr/>
            <p:nvPr/>
          </p:nvSpPr>
          <p:spPr>
            <a:xfrm>
              <a:off x="5748967" y="6152043"/>
              <a:ext cx="95952" cy="95951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楕円 54"/>
            <p:cNvSpPr/>
            <p:nvPr/>
          </p:nvSpPr>
          <p:spPr>
            <a:xfrm>
              <a:off x="6025457" y="6263132"/>
              <a:ext cx="95952" cy="9595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楕円 55"/>
            <p:cNvSpPr/>
            <p:nvPr/>
          </p:nvSpPr>
          <p:spPr>
            <a:xfrm>
              <a:off x="5904855" y="6425347"/>
              <a:ext cx="95952" cy="9595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楕円 56"/>
            <p:cNvSpPr/>
            <p:nvPr/>
          </p:nvSpPr>
          <p:spPr>
            <a:xfrm>
              <a:off x="5340611" y="6230443"/>
              <a:ext cx="95952" cy="95951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5433661" y="6096220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6029433" y="6237108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5882124" y="597394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5839005" y="6418861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5616485" y="628165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5235642" y="6252557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596117" y="5939136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784538" y="5751484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/>
                <a:t>q</a:t>
              </a:r>
              <a:endParaRPr kumimoji="1" lang="ja-JP" altLang="en-US" sz="1200" b="1" dirty="0"/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580055" y="603203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Quark</a:t>
            </a:r>
            <a:endParaRPr kumimoji="1" lang="ja-JP" altLang="en-US" b="1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1548771" y="2292815"/>
            <a:ext cx="630591" cy="627745"/>
            <a:chOff x="5171520" y="2015382"/>
            <a:chExt cx="630591" cy="627745"/>
          </a:xfrm>
        </p:grpSpPr>
        <p:sp>
          <p:nvSpPr>
            <p:cNvPr id="68" name="楕円 67"/>
            <p:cNvSpPr>
              <a:spLocks noChangeAspect="1"/>
            </p:cNvSpPr>
            <p:nvPr/>
          </p:nvSpPr>
          <p:spPr>
            <a:xfrm>
              <a:off x="5174366" y="2015382"/>
              <a:ext cx="627745" cy="62774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9" name="楕円 68"/>
            <p:cNvSpPr>
              <a:spLocks noChangeAspect="1"/>
            </p:cNvSpPr>
            <p:nvPr/>
          </p:nvSpPr>
          <p:spPr>
            <a:xfrm>
              <a:off x="5440847" y="2087540"/>
              <a:ext cx="86306" cy="86306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</a:rPr>
                <a:t>e</a:t>
              </a:r>
              <a:endParaRPr lang="ja-JP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楕円 69"/>
            <p:cNvSpPr>
              <a:spLocks noChangeAspect="1"/>
            </p:cNvSpPr>
            <p:nvPr/>
          </p:nvSpPr>
          <p:spPr>
            <a:xfrm>
              <a:off x="5287521" y="2128537"/>
              <a:ext cx="401435" cy="401435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1" name="楕円 70"/>
            <p:cNvSpPr>
              <a:spLocks noChangeAspect="1"/>
            </p:cNvSpPr>
            <p:nvPr/>
          </p:nvSpPr>
          <p:spPr>
            <a:xfrm>
              <a:off x="5478724" y="2466502"/>
              <a:ext cx="86306" cy="86306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</a:rPr>
                <a:t>e</a:t>
              </a:r>
              <a:endParaRPr lang="ja-JP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楕円 71"/>
            <p:cNvSpPr>
              <a:spLocks noChangeAspect="1"/>
            </p:cNvSpPr>
            <p:nvPr/>
          </p:nvSpPr>
          <p:spPr>
            <a:xfrm>
              <a:off x="5266125" y="2523538"/>
              <a:ext cx="86306" cy="86306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</a:rPr>
                <a:t>e</a:t>
              </a:r>
              <a:endParaRPr lang="ja-JP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円/楕円 276"/>
            <p:cNvSpPr/>
            <p:nvPr/>
          </p:nvSpPr>
          <p:spPr>
            <a:xfrm>
              <a:off x="5437085" y="2261069"/>
              <a:ext cx="144016" cy="144016"/>
            </a:xfrm>
            <a:prstGeom prst="ellipse">
              <a:avLst/>
            </a:prstGeom>
            <a:gradFill flip="none" rotWithShape="1">
              <a:gsLst>
                <a:gs pos="0">
                  <a:srgbClr val="66FFCC"/>
                </a:gs>
                <a:gs pos="100000">
                  <a:srgbClr val="CC9900"/>
                </a:gs>
                <a:gs pos="52300">
                  <a:srgbClr val="CC9900"/>
                </a:gs>
              </a:gsLst>
              <a:path path="circle">
                <a:fillToRect l="50000" t="50000" r="50000" b="50000"/>
              </a:path>
              <a:tileRect/>
            </a:gradFill>
            <a:ln w="6350" cmpd="sng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272054" y="2169645"/>
              <a:ext cx="402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aseline="30000" dirty="0"/>
                <a:t>12</a:t>
              </a:r>
              <a:r>
                <a:rPr kumimoji="1" lang="en-US" altLang="ja-JP" sz="1400" dirty="0"/>
                <a:t>C</a:t>
              </a:r>
              <a:endParaRPr kumimoji="1" lang="ja-JP" altLang="en-US" sz="1400" dirty="0"/>
            </a:p>
          </p:txBody>
        </p:sp>
        <p:sp>
          <p:nvSpPr>
            <p:cNvPr id="75" name="楕円 74"/>
            <p:cNvSpPr>
              <a:spLocks noChangeAspect="1"/>
            </p:cNvSpPr>
            <p:nvPr/>
          </p:nvSpPr>
          <p:spPr>
            <a:xfrm>
              <a:off x="5687465" y="2494936"/>
              <a:ext cx="86306" cy="86306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</a:rPr>
                <a:t>e</a:t>
              </a:r>
              <a:endParaRPr lang="ja-JP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楕円 75"/>
            <p:cNvSpPr>
              <a:spLocks noChangeAspect="1"/>
            </p:cNvSpPr>
            <p:nvPr/>
          </p:nvSpPr>
          <p:spPr>
            <a:xfrm>
              <a:off x="5660792" y="2060503"/>
              <a:ext cx="86306" cy="86306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</a:rPr>
                <a:t>e</a:t>
              </a:r>
              <a:endParaRPr lang="ja-JP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楕円 76"/>
            <p:cNvSpPr>
              <a:spLocks noChangeAspect="1"/>
            </p:cNvSpPr>
            <p:nvPr/>
          </p:nvSpPr>
          <p:spPr>
            <a:xfrm>
              <a:off x="5171520" y="2103656"/>
              <a:ext cx="86306" cy="86306"/>
            </a:xfrm>
            <a:prstGeom prst="ellipse">
              <a:avLst/>
            </a:prstGeom>
            <a:solidFill>
              <a:srgbClr val="FFFF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solidFill>
                    <a:schemeClr val="tx1"/>
                  </a:solidFill>
                </a:rPr>
                <a:t>e</a:t>
              </a:r>
              <a:endParaRPr lang="ja-JP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1457218" y="1192620"/>
            <a:ext cx="718646" cy="580206"/>
            <a:chOff x="2723860" y="1120602"/>
            <a:chExt cx="718646" cy="580206"/>
          </a:xfrm>
        </p:grpSpPr>
        <p:sp>
          <p:nvSpPr>
            <p:cNvPr id="79" name="円/楕円 276"/>
            <p:cNvSpPr/>
            <p:nvPr/>
          </p:nvSpPr>
          <p:spPr>
            <a:xfrm>
              <a:off x="2786652" y="1154332"/>
              <a:ext cx="290658" cy="2906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  <a:gs pos="26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63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80" name="円/楕円 276"/>
            <p:cNvSpPr/>
            <p:nvPr/>
          </p:nvSpPr>
          <p:spPr>
            <a:xfrm>
              <a:off x="2919547" y="1225327"/>
              <a:ext cx="371785" cy="37178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100000">
                  <a:schemeClr val="tx1"/>
                </a:gs>
                <a:gs pos="69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81" name="円/楕円 276"/>
            <p:cNvSpPr/>
            <p:nvPr/>
          </p:nvSpPr>
          <p:spPr>
            <a:xfrm>
              <a:off x="3124768" y="1383070"/>
              <a:ext cx="317738" cy="31773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  <a:gs pos="26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63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905446" y="121943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FF00"/>
                  </a:solidFill>
                </a:rPr>
                <a:t>C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3074208" y="1342319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O</a:t>
              </a:r>
              <a:endParaRPr kumimoji="1" lang="ja-JP" altLang="en-US" sz="1600" dirty="0"/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2723860" y="1120602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O</a:t>
              </a:r>
              <a:endParaRPr kumimoji="1" lang="ja-JP" altLang="en-US" sz="1600" dirty="0"/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580055" y="1720800"/>
            <a:ext cx="7664353" cy="5084741"/>
            <a:chOff x="580055" y="1720800"/>
            <a:chExt cx="7664353" cy="5084741"/>
          </a:xfrm>
        </p:grpSpPr>
        <p:cxnSp>
          <p:nvCxnSpPr>
            <p:cNvPr id="86" name="直線コネクタ 85"/>
            <p:cNvCxnSpPr/>
            <p:nvPr/>
          </p:nvCxnSpPr>
          <p:spPr>
            <a:xfrm flipV="1">
              <a:off x="580055" y="1720800"/>
              <a:ext cx="3605000" cy="1501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V="1">
              <a:off x="3466790" y="6675172"/>
              <a:ext cx="4777618" cy="130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3808045" y="1612833"/>
            <a:ext cx="5129862" cy="5093508"/>
            <a:chOff x="3747957" y="1613957"/>
            <a:chExt cx="5129862" cy="5093508"/>
          </a:xfrm>
        </p:grpSpPr>
        <p:sp>
          <p:nvSpPr>
            <p:cNvPr id="89" name="角丸四角形 88"/>
            <p:cNvSpPr/>
            <p:nvPr/>
          </p:nvSpPr>
          <p:spPr>
            <a:xfrm>
              <a:off x="3747957" y="1618669"/>
              <a:ext cx="5129862" cy="50887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フリーフォーム 89"/>
            <p:cNvSpPr/>
            <p:nvPr/>
          </p:nvSpPr>
          <p:spPr>
            <a:xfrm>
              <a:off x="4032336" y="3500012"/>
              <a:ext cx="2582923" cy="1320505"/>
            </a:xfrm>
            <a:custGeom>
              <a:avLst/>
              <a:gdLst>
                <a:gd name="connsiteX0" fmla="*/ 2114550 w 2117725"/>
                <a:gd name="connsiteY0" fmla="*/ 0 h 1082675"/>
                <a:gd name="connsiteX1" fmla="*/ 3175 w 2117725"/>
                <a:gd name="connsiteY1" fmla="*/ 222250 h 1082675"/>
                <a:gd name="connsiteX2" fmla="*/ 0 w 2117725"/>
                <a:gd name="connsiteY2" fmla="*/ 873125 h 1082675"/>
                <a:gd name="connsiteX3" fmla="*/ 2117725 w 2117725"/>
                <a:gd name="connsiteY3" fmla="*/ 1082675 h 1082675"/>
                <a:gd name="connsiteX4" fmla="*/ 2114550 w 2117725"/>
                <a:gd name="connsiteY4" fmla="*/ 0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725" h="1082675">
                  <a:moveTo>
                    <a:pt x="2114550" y="0"/>
                  </a:moveTo>
                  <a:lnTo>
                    <a:pt x="3175" y="222250"/>
                  </a:lnTo>
                  <a:cubicBezTo>
                    <a:pt x="2117" y="439208"/>
                    <a:pt x="1058" y="656167"/>
                    <a:pt x="0" y="873125"/>
                  </a:cubicBezTo>
                  <a:lnTo>
                    <a:pt x="2117725" y="1082675"/>
                  </a:lnTo>
                  <a:cubicBezTo>
                    <a:pt x="2116667" y="721783"/>
                    <a:pt x="2115608" y="360892"/>
                    <a:pt x="2114550" y="0"/>
                  </a:cubicBezTo>
                  <a:close/>
                </a:path>
              </a:pathLst>
            </a:custGeom>
            <a:solidFill>
              <a:srgbClr val="CCFF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/>
            <p:cNvSpPr/>
            <p:nvPr/>
          </p:nvSpPr>
          <p:spPr>
            <a:xfrm>
              <a:off x="3994119" y="5078008"/>
              <a:ext cx="2594118" cy="1326228"/>
            </a:xfrm>
            <a:custGeom>
              <a:avLst/>
              <a:gdLst>
                <a:gd name="connsiteX0" fmla="*/ 2114550 w 2117725"/>
                <a:gd name="connsiteY0" fmla="*/ 0 h 1082675"/>
                <a:gd name="connsiteX1" fmla="*/ 3175 w 2117725"/>
                <a:gd name="connsiteY1" fmla="*/ 222250 h 1082675"/>
                <a:gd name="connsiteX2" fmla="*/ 0 w 2117725"/>
                <a:gd name="connsiteY2" fmla="*/ 873125 h 1082675"/>
                <a:gd name="connsiteX3" fmla="*/ 2117725 w 2117725"/>
                <a:gd name="connsiteY3" fmla="*/ 1082675 h 1082675"/>
                <a:gd name="connsiteX4" fmla="*/ 2114550 w 2117725"/>
                <a:gd name="connsiteY4" fmla="*/ 0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725" h="1082675">
                  <a:moveTo>
                    <a:pt x="2114550" y="0"/>
                  </a:moveTo>
                  <a:lnTo>
                    <a:pt x="3175" y="222250"/>
                  </a:lnTo>
                  <a:cubicBezTo>
                    <a:pt x="2117" y="439208"/>
                    <a:pt x="1058" y="656167"/>
                    <a:pt x="0" y="873125"/>
                  </a:cubicBezTo>
                  <a:lnTo>
                    <a:pt x="2117725" y="1082675"/>
                  </a:lnTo>
                  <a:cubicBezTo>
                    <a:pt x="2116667" y="721783"/>
                    <a:pt x="2115608" y="360892"/>
                    <a:pt x="2114550" y="0"/>
                  </a:cubicBezTo>
                  <a:close/>
                </a:path>
              </a:pathLst>
            </a:custGeom>
            <a:solidFill>
              <a:srgbClr val="FFCC66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4024460" y="1812273"/>
              <a:ext cx="2584418" cy="1321269"/>
            </a:xfrm>
            <a:custGeom>
              <a:avLst/>
              <a:gdLst>
                <a:gd name="connsiteX0" fmla="*/ 2114550 w 2117725"/>
                <a:gd name="connsiteY0" fmla="*/ 0 h 1082675"/>
                <a:gd name="connsiteX1" fmla="*/ 3175 w 2117725"/>
                <a:gd name="connsiteY1" fmla="*/ 222250 h 1082675"/>
                <a:gd name="connsiteX2" fmla="*/ 0 w 2117725"/>
                <a:gd name="connsiteY2" fmla="*/ 873125 h 1082675"/>
                <a:gd name="connsiteX3" fmla="*/ 2117725 w 2117725"/>
                <a:gd name="connsiteY3" fmla="*/ 1082675 h 1082675"/>
                <a:gd name="connsiteX4" fmla="*/ 2114550 w 2117725"/>
                <a:gd name="connsiteY4" fmla="*/ 0 h 108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725" h="1082675">
                  <a:moveTo>
                    <a:pt x="2114550" y="0"/>
                  </a:moveTo>
                  <a:lnTo>
                    <a:pt x="3175" y="222250"/>
                  </a:lnTo>
                  <a:cubicBezTo>
                    <a:pt x="2117" y="439208"/>
                    <a:pt x="1058" y="656167"/>
                    <a:pt x="0" y="873125"/>
                  </a:cubicBezTo>
                  <a:lnTo>
                    <a:pt x="2117725" y="1082675"/>
                  </a:lnTo>
                  <a:cubicBezTo>
                    <a:pt x="2116667" y="721783"/>
                    <a:pt x="2115608" y="360892"/>
                    <a:pt x="2114550" y="0"/>
                  </a:cubicBezTo>
                  <a:close/>
                </a:path>
              </a:pathLst>
            </a:custGeom>
            <a:solidFill>
              <a:srgbClr val="00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5190706" y="2082503"/>
              <a:ext cx="823643" cy="874413"/>
              <a:chOff x="4829981" y="2595845"/>
              <a:chExt cx="432048" cy="458680"/>
            </a:xfrm>
          </p:grpSpPr>
          <p:sp>
            <p:nvSpPr>
              <p:cNvPr id="110" name="円/楕円 277"/>
              <p:cNvSpPr/>
              <p:nvPr/>
            </p:nvSpPr>
            <p:spPr>
              <a:xfrm>
                <a:off x="4829981" y="2622477"/>
                <a:ext cx="432048" cy="432048"/>
              </a:xfrm>
              <a:prstGeom prst="ellipse">
                <a:avLst/>
              </a:prstGeom>
              <a:solidFill>
                <a:schemeClr val="bg1"/>
              </a:solidFill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円/楕円 276"/>
              <p:cNvSpPr/>
              <p:nvPr/>
            </p:nvSpPr>
            <p:spPr>
              <a:xfrm>
                <a:off x="5003519" y="2684554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i="1" dirty="0">
                    <a:solidFill>
                      <a:schemeClr val="tx1"/>
                    </a:solidFill>
                  </a:rPr>
                  <a:t>p</a:t>
                </a:r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円/楕円 273"/>
              <p:cNvSpPr/>
              <p:nvPr/>
            </p:nvSpPr>
            <p:spPr>
              <a:xfrm>
                <a:off x="4903967" y="2698897"/>
                <a:ext cx="135632" cy="135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3" name="円/楕円 273"/>
              <p:cNvSpPr/>
              <p:nvPr/>
            </p:nvSpPr>
            <p:spPr>
              <a:xfrm>
                <a:off x="4964936" y="2595845"/>
                <a:ext cx="135632" cy="135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4" name="円/楕円 276"/>
              <p:cNvSpPr/>
              <p:nvPr/>
            </p:nvSpPr>
            <p:spPr>
              <a:xfrm>
                <a:off x="4959761" y="2783147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i="1" dirty="0">
                    <a:solidFill>
                      <a:schemeClr val="tx1"/>
                    </a:solidFill>
                  </a:rPr>
                  <a:t>p</a:t>
                </a:r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円/楕円 273"/>
              <p:cNvSpPr/>
              <p:nvPr/>
            </p:nvSpPr>
            <p:spPr>
              <a:xfrm>
                <a:off x="5065911" y="2751542"/>
                <a:ext cx="135632" cy="135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6" name="円/楕円 276"/>
              <p:cNvSpPr/>
              <p:nvPr/>
            </p:nvSpPr>
            <p:spPr>
              <a:xfrm>
                <a:off x="5060204" y="2875381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i="1" dirty="0">
                    <a:solidFill>
                      <a:schemeClr val="tx1"/>
                    </a:solidFill>
                  </a:rPr>
                  <a:t>p</a:t>
                </a:r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円/楕円 273"/>
              <p:cNvSpPr/>
              <p:nvPr/>
            </p:nvSpPr>
            <p:spPr>
              <a:xfrm>
                <a:off x="4850477" y="2839813"/>
                <a:ext cx="135632" cy="135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8" name="円/楕円 276"/>
              <p:cNvSpPr/>
              <p:nvPr/>
            </p:nvSpPr>
            <p:spPr>
              <a:xfrm>
                <a:off x="4844164" y="269867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i="1" dirty="0">
                    <a:solidFill>
                      <a:schemeClr val="tx1"/>
                    </a:solidFill>
                  </a:rPr>
                  <a:t>p</a:t>
                </a:r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円/楕円 273"/>
              <p:cNvSpPr/>
              <p:nvPr/>
            </p:nvSpPr>
            <p:spPr>
              <a:xfrm>
                <a:off x="4956767" y="2898811"/>
                <a:ext cx="135632" cy="135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0" name="円/楕円 276"/>
              <p:cNvSpPr/>
              <p:nvPr/>
            </p:nvSpPr>
            <p:spPr>
              <a:xfrm>
                <a:off x="5067430" y="266040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i="1" dirty="0">
                    <a:solidFill>
                      <a:schemeClr val="tx1"/>
                    </a:solidFill>
                  </a:rPr>
                  <a:t>p</a:t>
                </a:r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円/楕円 273"/>
              <p:cNvSpPr/>
              <p:nvPr/>
            </p:nvSpPr>
            <p:spPr>
              <a:xfrm>
                <a:off x="5102906" y="2789764"/>
                <a:ext cx="135632" cy="135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2" name="円/楕円 276"/>
              <p:cNvSpPr/>
              <p:nvPr/>
            </p:nvSpPr>
            <p:spPr>
              <a:xfrm>
                <a:off x="4971297" y="2752310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200" b="1" i="1" dirty="0">
                    <a:solidFill>
                      <a:schemeClr val="tx1"/>
                    </a:solidFill>
                  </a:rPr>
                  <a:t>p</a:t>
                </a:r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テキスト ボックス 93"/>
            <p:cNvSpPr txBox="1"/>
            <p:nvPr/>
          </p:nvSpPr>
          <p:spPr>
            <a:xfrm>
              <a:off x="4025650" y="2271293"/>
              <a:ext cx="119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Nucleus</a:t>
              </a: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010561" y="3775052"/>
              <a:ext cx="1131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Hadron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楕円 69"/>
                <p:cNvSpPr/>
                <p:nvPr/>
              </p:nvSpPr>
              <p:spPr>
                <a:xfrm>
                  <a:off x="5520962" y="3974735"/>
                  <a:ext cx="517836" cy="506829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675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sz="675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楕円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962" y="3974735"/>
                  <a:ext cx="517836" cy="50682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楕円 96"/>
            <p:cNvSpPr/>
            <p:nvPr/>
          </p:nvSpPr>
          <p:spPr>
            <a:xfrm>
              <a:off x="5670561" y="4006956"/>
              <a:ext cx="158319" cy="162465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楕円 97"/>
            <p:cNvSpPr/>
            <p:nvPr/>
          </p:nvSpPr>
          <p:spPr>
            <a:xfrm>
              <a:off x="5853561" y="4182656"/>
              <a:ext cx="158319" cy="162465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楕円 98"/>
            <p:cNvSpPr/>
            <p:nvPr/>
          </p:nvSpPr>
          <p:spPr>
            <a:xfrm>
              <a:off x="5566661" y="4223656"/>
              <a:ext cx="158319" cy="162465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5203972" y="419235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P</a:t>
              </a:r>
              <a:endParaRPr kumimoji="1" lang="ja-JP" altLang="en-US" dirty="0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4039195" y="5393917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/>
                <a:t>Quark</a:t>
              </a:r>
              <a:endParaRPr kumimoji="1" lang="ja-JP" altLang="en-US" sz="2400" b="1" dirty="0"/>
            </a:p>
          </p:txBody>
        </p:sp>
        <p:cxnSp>
          <p:nvCxnSpPr>
            <p:cNvPr id="102" name="直線コネクタ 101"/>
            <p:cNvCxnSpPr/>
            <p:nvPr/>
          </p:nvCxnSpPr>
          <p:spPr>
            <a:xfrm>
              <a:off x="6599188" y="1613957"/>
              <a:ext cx="11713" cy="508765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楕円 102"/>
            <p:cNvSpPr/>
            <p:nvPr/>
          </p:nvSpPr>
          <p:spPr>
            <a:xfrm>
              <a:off x="5460117" y="5787268"/>
              <a:ext cx="144000" cy="143146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楕円 103"/>
            <p:cNvSpPr/>
            <p:nvPr/>
          </p:nvSpPr>
          <p:spPr>
            <a:xfrm>
              <a:off x="5225827" y="5415754"/>
              <a:ext cx="144000" cy="143146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楕円 104"/>
            <p:cNvSpPr/>
            <p:nvPr/>
          </p:nvSpPr>
          <p:spPr>
            <a:xfrm>
              <a:off x="5814335" y="544684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楕円 105"/>
            <p:cNvSpPr/>
            <p:nvPr/>
          </p:nvSpPr>
          <p:spPr>
            <a:xfrm>
              <a:off x="5885749" y="56970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楕円 106"/>
            <p:cNvSpPr/>
            <p:nvPr/>
          </p:nvSpPr>
          <p:spPr>
            <a:xfrm>
              <a:off x="5307359" y="5546718"/>
              <a:ext cx="144000" cy="143146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楕円 107"/>
            <p:cNvSpPr/>
            <p:nvPr/>
          </p:nvSpPr>
          <p:spPr>
            <a:xfrm>
              <a:off x="5870232" y="6015854"/>
              <a:ext cx="144000" cy="143146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楕円 108"/>
            <p:cNvSpPr/>
            <p:nvPr/>
          </p:nvSpPr>
          <p:spPr>
            <a:xfrm>
              <a:off x="5152781" y="5820829"/>
              <a:ext cx="144000" cy="143146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テキスト ボックス 124"/>
          <p:cNvSpPr txBox="1"/>
          <p:nvPr/>
        </p:nvSpPr>
        <p:spPr>
          <a:xfrm>
            <a:off x="6631595" y="2200956"/>
            <a:ext cx="243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Nucleus: </a:t>
            </a:r>
            <a:r>
              <a:rPr lang="en-US" altLang="ja-JP" sz="2000" dirty="0">
                <a:sym typeface="Wingdings" panose="05000000000000000000" pitchFamily="2" charset="2"/>
              </a:rPr>
              <a:t> nucleons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lang="en-US" altLang="ja-JP" sz="2000" dirty="0">
                <a:solidFill>
                  <a:srgbClr val="0000FF"/>
                </a:solidFill>
                <a:sym typeface="Wingdings" panose="05000000000000000000" pitchFamily="2" charset="2"/>
              </a:rPr>
              <a:t>Upper Hierarchy</a:t>
            </a:r>
            <a:endParaRPr kumimoji="1" lang="en-US" altLang="ja-JP" sz="20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5562241" y="2732551"/>
            <a:ext cx="537979" cy="1497528"/>
            <a:chOff x="5580763" y="2734200"/>
            <a:chExt cx="566566" cy="1478218"/>
          </a:xfrm>
        </p:grpSpPr>
        <p:cxnSp>
          <p:nvCxnSpPr>
            <p:cNvPr id="127" name="直線コネクタ 126"/>
            <p:cNvCxnSpPr>
              <a:stCxn id="119" idx="6"/>
            </p:cNvCxnSpPr>
            <p:nvPr/>
          </p:nvCxnSpPr>
          <p:spPr>
            <a:xfrm flipH="1">
              <a:off x="5580763" y="2770402"/>
              <a:ext cx="190491" cy="1405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>
              <a:stCxn id="116" idx="6"/>
            </p:cNvCxnSpPr>
            <p:nvPr/>
          </p:nvCxnSpPr>
          <p:spPr>
            <a:xfrm>
              <a:off x="5995752" y="2734200"/>
              <a:ext cx="151577" cy="1478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グループ化 128"/>
          <p:cNvGrpSpPr/>
          <p:nvPr/>
        </p:nvGrpSpPr>
        <p:grpSpPr>
          <a:xfrm>
            <a:off x="5440866" y="4168297"/>
            <a:ext cx="551943" cy="1617847"/>
            <a:chOff x="5500214" y="4155268"/>
            <a:chExt cx="551943" cy="1617847"/>
          </a:xfrm>
        </p:grpSpPr>
        <p:cxnSp>
          <p:nvCxnSpPr>
            <p:cNvPr id="130" name="直線コネクタ 129"/>
            <p:cNvCxnSpPr>
              <a:stCxn id="103" idx="0"/>
              <a:endCxn id="98" idx="4"/>
            </p:cNvCxnSpPr>
            <p:nvPr/>
          </p:nvCxnSpPr>
          <p:spPr>
            <a:xfrm flipV="1">
              <a:off x="5651553" y="4330968"/>
              <a:ext cx="400604" cy="144214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グループ化 130"/>
            <p:cNvGrpSpPr/>
            <p:nvPr/>
          </p:nvGrpSpPr>
          <p:grpSpPr>
            <a:xfrm>
              <a:off x="5500214" y="4155268"/>
              <a:ext cx="505557" cy="1378221"/>
              <a:chOff x="5500214" y="4155268"/>
              <a:chExt cx="505557" cy="1378221"/>
            </a:xfrm>
          </p:grpSpPr>
          <p:cxnSp>
            <p:nvCxnSpPr>
              <p:cNvPr id="132" name="直線コネクタ 131"/>
              <p:cNvCxnSpPr>
                <a:stCxn id="105" idx="0"/>
                <a:endCxn id="97" idx="4"/>
              </p:cNvCxnSpPr>
              <p:nvPr/>
            </p:nvCxnSpPr>
            <p:spPr>
              <a:xfrm flipH="1" flipV="1">
                <a:off x="5869157" y="4155268"/>
                <a:ext cx="136614" cy="1277426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矢印コネクタ 132"/>
              <p:cNvCxnSpPr>
                <a:endCxn id="96" idx="3"/>
              </p:cNvCxnSpPr>
              <p:nvPr/>
            </p:nvCxnSpPr>
            <p:spPr>
              <a:xfrm flipV="1">
                <a:off x="5500214" y="4393188"/>
                <a:ext cx="216019" cy="114030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グループ化 133"/>
          <p:cNvGrpSpPr/>
          <p:nvPr/>
        </p:nvGrpSpPr>
        <p:grpSpPr>
          <a:xfrm>
            <a:off x="5716838" y="4087124"/>
            <a:ext cx="253439" cy="270815"/>
            <a:chOff x="5683078" y="4070364"/>
            <a:chExt cx="253439" cy="270815"/>
          </a:xfrm>
        </p:grpSpPr>
        <p:grpSp>
          <p:nvGrpSpPr>
            <p:cNvPr id="135" name="グループ化 134"/>
            <p:cNvGrpSpPr/>
            <p:nvPr/>
          </p:nvGrpSpPr>
          <p:grpSpPr>
            <a:xfrm rot="-1020000">
              <a:off x="5683078" y="4273025"/>
              <a:ext cx="253439" cy="68154"/>
              <a:chOff x="6948264" y="5445224"/>
              <a:chExt cx="540047" cy="144016"/>
            </a:xfrm>
          </p:grpSpPr>
          <p:grpSp>
            <p:nvGrpSpPr>
              <p:cNvPr id="188" name="グループ化 187"/>
              <p:cNvGrpSpPr/>
              <p:nvPr/>
            </p:nvGrpSpPr>
            <p:grpSpPr>
              <a:xfrm>
                <a:off x="7344295" y="5445224"/>
                <a:ext cx="144016" cy="144016"/>
                <a:chOff x="8244408" y="6165304"/>
                <a:chExt cx="144016" cy="144016"/>
              </a:xfrm>
            </p:grpSpPr>
            <p:sp>
              <p:nvSpPr>
                <p:cNvPr id="211" name="円弧 210"/>
                <p:cNvSpPr/>
                <p:nvPr/>
              </p:nvSpPr>
              <p:spPr>
                <a:xfrm flipH="1">
                  <a:off x="8244408" y="6165304"/>
                  <a:ext cx="144016" cy="1440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2" name="円弧 211"/>
                <p:cNvSpPr/>
                <p:nvPr/>
              </p:nvSpPr>
              <p:spPr>
                <a:xfrm rot="5400000" flipH="1">
                  <a:off x="8244408" y="6165304"/>
                  <a:ext cx="144016" cy="1440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9" name="グループ化 188"/>
              <p:cNvGrpSpPr/>
              <p:nvPr/>
            </p:nvGrpSpPr>
            <p:grpSpPr>
              <a:xfrm>
                <a:off x="6948264" y="5445224"/>
                <a:ext cx="242789" cy="144016"/>
                <a:chOff x="8028384" y="5949280"/>
                <a:chExt cx="242789" cy="144016"/>
              </a:xfrm>
            </p:grpSpPr>
            <p:grpSp>
              <p:nvGrpSpPr>
                <p:cNvPr id="201" name="グループ化 200"/>
                <p:cNvGrpSpPr/>
                <p:nvPr/>
              </p:nvGrpSpPr>
              <p:grpSpPr>
                <a:xfrm>
                  <a:off x="8028384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207" name="円弧 206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8" name="円弧 207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9" name="円弧 208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0" name="円弧 209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02" name="グループ化 201"/>
                <p:cNvGrpSpPr/>
                <p:nvPr/>
              </p:nvGrpSpPr>
              <p:grpSpPr>
                <a:xfrm>
                  <a:off x="8127157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203" name="円弧 202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4" name="円弧 203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5" name="円弧 204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6" name="円弧 205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90" name="グループ化 189"/>
              <p:cNvGrpSpPr/>
              <p:nvPr/>
            </p:nvGrpSpPr>
            <p:grpSpPr>
              <a:xfrm>
                <a:off x="7145908" y="5445224"/>
                <a:ext cx="242789" cy="144016"/>
                <a:chOff x="8028384" y="5949280"/>
                <a:chExt cx="242789" cy="144016"/>
              </a:xfrm>
            </p:grpSpPr>
            <p:grpSp>
              <p:nvGrpSpPr>
                <p:cNvPr id="191" name="グループ化 190"/>
                <p:cNvGrpSpPr/>
                <p:nvPr/>
              </p:nvGrpSpPr>
              <p:grpSpPr>
                <a:xfrm>
                  <a:off x="8028384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97" name="円弧 196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8" name="円弧 197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9" name="円弧 198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0" name="円弧 199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2" name="グループ化 191"/>
                <p:cNvGrpSpPr/>
                <p:nvPr/>
              </p:nvGrpSpPr>
              <p:grpSpPr>
                <a:xfrm>
                  <a:off x="8127157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93" name="円弧 192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4" name="円弧 193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5" name="円弧 194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6" name="円弧 195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36" name="グループ化 135"/>
            <p:cNvGrpSpPr/>
            <p:nvPr/>
          </p:nvGrpSpPr>
          <p:grpSpPr>
            <a:xfrm rot="-4140000">
              <a:off x="5610692" y="4181117"/>
              <a:ext cx="230196" cy="73967"/>
              <a:chOff x="6948264" y="5445224"/>
              <a:chExt cx="540047" cy="144016"/>
            </a:xfrm>
          </p:grpSpPr>
          <p:grpSp>
            <p:nvGrpSpPr>
              <p:cNvPr id="163" name="グループ化 162"/>
              <p:cNvGrpSpPr/>
              <p:nvPr/>
            </p:nvGrpSpPr>
            <p:grpSpPr>
              <a:xfrm>
                <a:off x="7344295" y="5445224"/>
                <a:ext cx="144016" cy="144016"/>
                <a:chOff x="8244408" y="6165304"/>
                <a:chExt cx="144016" cy="144016"/>
              </a:xfrm>
            </p:grpSpPr>
            <p:sp>
              <p:nvSpPr>
                <p:cNvPr id="186" name="円弧 185"/>
                <p:cNvSpPr/>
                <p:nvPr/>
              </p:nvSpPr>
              <p:spPr>
                <a:xfrm flipH="1">
                  <a:off x="8244408" y="6165304"/>
                  <a:ext cx="144016" cy="1440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円弧 186"/>
                <p:cNvSpPr/>
                <p:nvPr/>
              </p:nvSpPr>
              <p:spPr>
                <a:xfrm rot="5400000" flipH="1">
                  <a:off x="8244408" y="6165304"/>
                  <a:ext cx="144016" cy="1440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4" name="グループ化 163"/>
              <p:cNvGrpSpPr/>
              <p:nvPr/>
            </p:nvGrpSpPr>
            <p:grpSpPr>
              <a:xfrm>
                <a:off x="6948264" y="5445224"/>
                <a:ext cx="242789" cy="144016"/>
                <a:chOff x="8028384" y="5949280"/>
                <a:chExt cx="242789" cy="144016"/>
              </a:xfrm>
            </p:grpSpPr>
            <p:grpSp>
              <p:nvGrpSpPr>
                <p:cNvPr id="176" name="グループ化 175"/>
                <p:cNvGrpSpPr/>
                <p:nvPr/>
              </p:nvGrpSpPr>
              <p:grpSpPr>
                <a:xfrm>
                  <a:off x="8028384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82" name="円弧 181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3" name="円弧 182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4" name="円弧 183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5" name="円弧 184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7" name="グループ化 176"/>
                <p:cNvGrpSpPr/>
                <p:nvPr/>
              </p:nvGrpSpPr>
              <p:grpSpPr>
                <a:xfrm>
                  <a:off x="8127157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78" name="円弧 177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" name="円弧 178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0" name="円弧 179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1" name="円弧 180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65" name="グループ化 164"/>
              <p:cNvGrpSpPr/>
              <p:nvPr/>
            </p:nvGrpSpPr>
            <p:grpSpPr>
              <a:xfrm>
                <a:off x="7145908" y="5445224"/>
                <a:ext cx="242789" cy="144016"/>
                <a:chOff x="8028384" y="5949280"/>
                <a:chExt cx="242789" cy="144016"/>
              </a:xfrm>
            </p:grpSpPr>
            <p:grpSp>
              <p:nvGrpSpPr>
                <p:cNvPr id="166" name="グループ化 165"/>
                <p:cNvGrpSpPr/>
                <p:nvPr/>
              </p:nvGrpSpPr>
              <p:grpSpPr>
                <a:xfrm>
                  <a:off x="8028384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72" name="円弧 171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3" name="円弧 172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4" name="円弧 173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" name="円弧 174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7" name="グループ化 166"/>
                <p:cNvGrpSpPr/>
                <p:nvPr/>
              </p:nvGrpSpPr>
              <p:grpSpPr>
                <a:xfrm>
                  <a:off x="8127157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68" name="円弧 167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9" name="円弧 168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" name="円弧 169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1" name="円弧 170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37" name="グループ化 136"/>
            <p:cNvGrpSpPr/>
            <p:nvPr/>
          </p:nvGrpSpPr>
          <p:grpSpPr>
            <a:xfrm rot="2820000">
              <a:off x="5758525" y="4121804"/>
              <a:ext cx="186147" cy="83268"/>
              <a:chOff x="6948264" y="5445224"/>
              <a:chExt cx="540047" cy="144016"/>
            </a:xfrm>
          </p:grpSpPr>
          <p:grpSp>
            <p:nvGrpSpPr>
              <p:cNvPr id="138" name="グループ化 137"/>
              <p:cNvGrpSpPr/>
              <p:nvPr/>
            </p:nvGrpSpPr>
            <p:grpSpPr>
              <a:xfrm>
                <a:off x="7344295" y="5445224"/>
                <a:ext cx="144016" cy="144016"/>
                <a:chOff x="8244408" y="6165304"/>
                <a:chExt cx="144016" cy="144016"/>
              </a:xfrm>
            </p:grpSpPr>
            <p:sp>
              <p:nvSpPr>
                <p:cNvPr id="161" name="円弧 160"/>
                <p:cNvSpPr/>
                <p:nvPr/>
              </p:nvSpPr>
              <p:spPr>
                <a:xfrm flipH="1">
                  <a:off x="8244408" y="6165304"/>
                  <a:ext cx="144016" cy="1440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2" name="円弧 161"/>
                <p:cNvSpPr/>
                <p:nvPr/>
              </p:nvSpPr>
              <p:spPr>
                <a:xfrm rot="5400000" flipH="1">
                  <a:off x="8244408" y="6165304"/>
                  <a:ext cx="144016" cy="1440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9" name="グループ化 138"/>
              <p:cNvGrpSpPr/>
              <p:nvPr/>
            </p:nvGrpSpPr>
            <p:grpSpPr>
              <a:xfrm>
                <a:off x="6948264" y="5445224"/>
                <a:ext cx="242789" cy="144016"/>
                <a:chOff x="8028384" y="5949280"/>
                <a:chExt cx="242789" cy="144016"/>
              </a:xfrm>
            </p:grpSpPr>
            <p:grpSp>
              <p:nvGrpSpPr>
                <p:cNvPr id="151" name="グループ化 150"/>
                <p:cNvGrpSpPr/>
                <p:nvPr/>
              </p:nvGrpSpPr>
              <p:grpSpPr>
                <a:xfrm>
                  <a:off x="8028384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57" name="円弧 156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8" name="円弧 157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9" name="円弧 158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0" name="円弧 159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2" name="グループ化 151"/>
                <p:cNvGrpSpPr/>
                <p:nvPr/>
              </p:nvGrpSpPr>
              <p:grpSpPr>
                <a:xfrm>
                  <a:off x="8127157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53" name="円弧 152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4" name="円弧 153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" name="円弧 154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" name="円弧 155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40" name="グループ化 139"/>
              <p:cNvGrpSpPr/>
              <p:nvPr/>
            </p:nvGrpSpPr>
            <p:grpSpPr>
              <a:xfrm>
                <a:off x="7145908" y="5445224"/>
                <a:ext cx="242789" cy="144016"/>
                <a:chOff x="8028384" y="5949280"/>
                <a:chExt cx="242789" cy="144016"/>
              </a:xfrm>
            </p:grpSpPr>
            <p:grpSp>
              <p:nvGrpSpPr>
                <p:cNvPr id="141" name="グループ化 140"/>
                <p:cNvGrpSpPr/>
                <p:nvPr/>
              </p:nvGrpSpPr>
              <p:grpSpPr>
                <a:xfrm>
                  <a:off x="8028384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47" name="円弧 146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" name="円弧 147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9" name="円弧 148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0" name="円弧 149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42" name="グループ化 141"/>
                <p:cNvGrpSpPr/>
                <p:nvPr/>
              </p:nvGrpSpPr>
              <p:grpSpPr>
                <a:xfrm>
                  <a:off x="8127157" y="5949280"/>
                  <a:ext cx="144016" cy="144016"/>
                  <a:chOff x="8028384" y="5949280"/>
                  <a:chExt cx="144016" cy="144016"/>
                </a:xfrm>
              </p:grpSpPr>
              <p:sp>
                <p:nvSpPr>
                  <p:cNvPr id="143" name="円弧 142"/>
                  <p:cNvSpPr/>
                  <p:nvPr/>
                </p:nvSpPr>
                <p:spPr>
                  <a:xfrm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" name="円弧 143"/>
                  <p:cNvSpPr/>
                  <p:nvPr/>
                </p:nvSpPr>
                <p:spPr>
                  <a:xfrm rot="16200000">
                    <a:off x="8028384" y="5949280"/>
                    <a:ext cx="144016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5" name="円弧 144"/>
                  <p:cNvSpPr/>
                  <p:nvPr/>
                </p:nvSpPr>
                <p:spPr>
                  <a:xfrm flipV="1">
                    <a:off x="8126680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6" name="円弧 145"/>
                  <p:cNvSpPr/>
                  <p:nvPr/>
                </p:nvSpPr>
                <p:spPr>
                  <a:xfrm flipH="1" flipV="1">
                    <a:off x="8126681" y="5949280"/>
                    <a:ext cx="45719" cy="144016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cxnSp>
        <p:nvCxnSpPr>
          <p:cNvPr id="213" name="直線コネクタ 212"/>
          <p:cNvCxnSpPr/>
          <p:nvPr/>
        </p:nvCxnSpPr>
        <p:spPr>
          <a:xfrm flipV="1">
            <a:off x="5558804" y="2776031"/>
            <a:ext cx="210648" cy="3560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グループ化 213"/>
          <p:cNvGrpSpPr/>
          <p:nvPr/>
        </p:nvGrpSpPr>
        <p:grpSpPr>
          <a:xfrm>
            <a:off x="3379641" y="2821664"/>
            <a:ext cx="2368853" cy="1442000"/>
            <a:chOff x="3451693" y="2788227"/>
            <a:chExt cx="2368853" cy="1442000"/>
          </a:xfrm>
        </p:grpSpPr>
        <p:sp>
          <p:nvSpPr>
            <p:cNvPr id="215" name="テキスト ボックス 214"/>
            <p:cNvSpPr txBox="1"/>
            <p:nvPr/>
          </p:nvSpPr>
          <p:spPr>
            <a:xfrm>
              <a:off x="3451693" y="3112118"/>
              <a:ext cx="224701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  Nuclear force</a:t>
              </a:r>
              <a:r>
                <a:rPr kumimoji="1" lang="ja-JP" altLang="en-US" dirty="0"/>
                <a:t>  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&lt;&lt;</a:t>
              </a:r>
            </a:p>
            <a:p>
              <a:r>
                <a:rPr lang="en-US" altLang="ja-JP" dirty="0"/>
                <a:t>Strong force by gluon</a:t>
              </a:r>
              <a:endParaRPr kumimoji="1" lang="ja-JP" altLang="en-US" dirty="0"/>
            </a:p>
          </p:txBody>
        </p:sp>
        <p:cxnSp>
          <p:nvCxnSpPr>
            <p:cNvPr id="216" name="直線コネクタ 215"/>
            <p:cNvCxnSpPr>
              <a:endCxn id="119" idx="6"/>
            </p:cNvCxnSpPr>
            <p:nvPr/>
          </p:nvCxnSpPr>
          <p:spPr>
            <a:xfrm flipV="1">
              <a:off x="4952363" y="2788227"/>
              <a:ext cx="798697" cy="3993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>
              <a:endCxn id="173" idx="0"/>
            </p:cNvCxnSpPr>
            <p:nvPr/>
          </p:nvCxnSpPr>
          <p:spPr>
            <a:xfrm>
              <a:off x="5078111" y="3711187"/>
              <a:ext cx="742435" cy="519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グループ化 219"/>
          <p:cNvGrpSpPr/>
          <p:nvPr/>
        </p:nvGrpSpPr>
        <p:grpSpPr>
          <a:xfrm>
            <a:off x="2183396" y="1051720"/>
            <a:ext cx="2724665" cy="1224917"/>
            <a:chOff x="2175301" y="700833"/>
            <a:chExt cx="2724665" cy="1224917"/>
          </a:xfrm>
        </p:grpSpPr>
        <p:sp>
          <p:nvSpPr>
            <p:cNvPr id="221" name="角丸四角形 220"/>
            <p:cNvSpPr/>
            <p:nvPr/>
          </p:nvSpPr>
          <p:spPr>
            <a:xfrm>
              <a:off x="2220268" y="706428"/>
              <a:ext cx="2556699" cy="11982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2" name="グループ化 221"/>
            <p:cNvGrpSpPr/>
            <p:nvPr/>
          </p:nvGrpSpPr>
          <p:grpSpPr>
            <a:xfrm>
              <a:off x="2175301" y="700833"/>
              <a:ext cx="2724665" cy="1224917"/>
              <a:chOff x="2175301" y="700833"/>
              <a:chExt cx="2724665" cy="1224917"/>
            </a:xfrm>
          </p:grpSpPr>
          <p:sp>
            <p:nvSpPr>
              <p:cNvPr id="223" name="テキスト ボックス 222"/>
              <p:cNvSpPr txBox="1"/>
              <p:nvPr/>
            </p:nvSpPr>
            <p:spPr>
              <a:xfrm>
                <a:off x="2175301" y="725421"/>
                <a:ext cx="2724665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Nucleus</a:t>
                </a:r>
                <a:r>
                  <a:rPr lang="ja-JP" altLang="en-US" dirty="0"/>
                  <a:t>　　</a:t>
                </a:r>
                <a:endParaRPr lang="en-US" altLang="ja-JP" dirty="0"/>
              </a:p>
              <a:p>
                <a:r>
                  <a:rPr kumimoji="1" lang="en-US" altLang="ja-JP" dirty="0"/>
                  <a:t>Electron</a:t>
                </a:r>
                <a:endParaRPr kumimoji="1" lang="en-US" altLang="ja-JP" dirty="0">
                  <a:sym typeface="Wingdings" panose="05000000000000000000" pitchFamily="2" charset="2"/>
                </a:endParaRPr>
              </a:p>
              <a:p>
                <a:r>
                  <a:rPr kumimoji="1" lang="en-US" altLang="ja-JP" dirty="0">
                    <a:sym typeface="Wingdings" panose="05000000000000000000" pitchFamily="2" charset="2"/>
                  </a:rPr>
                  <a:t>Atom </a:t>
                </a:r>
                <a:r>
                  <a:rPr kumimoji="1" lang="en-US" altLang="ja-JP" dirty="0" err="1">
                    <a:sym typeface="Wingdings" panose="05000000000000000000" pitchFamily="2" charset="2"/>
                  </a:rPr>
                  <a:t>cluster</a:t>
                </a:r>
                <a:r>
                  <a:rPr kumimoji="1" lang="en-US" altLang="ja-JP" b="1" dirty="0" err="1">
                    <a:solidFill>
                      <a:srgbClr val="0000FF"/>
                    </a:solidFill>
                    <a:sym typeface="Wingdings" panose="05000000000000000000" pitchFamily="2" charset="2"/>
                  </a:rPr>
                  <a:t>Molecule</a:t>
                </a:r>
                <a:r>
                  <a:rPr kumimoji="1" lang="en-US" altLang="ja-JP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made of atom clusters</a:t>
                </a:r>
                <a:endParaRPr kumimoji="1" lang="en-US" altLang="ja-JP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4" name="テキスト ボックス 223"/>
              <p:cNvSpPr txBox="1"/>
              <p:nvPr/>
            </p:nvSpPr>
            <p:spPr>
              <a:xfrm>
                <a:off x="3266187" y="714482"/>
                <a:ext cx="3305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600" dirty="0"/>
                  <a:t>}</a:t>
                </a:r>
                <a:endParaRPr kumimoji="1" lang="ja-JP" altLang="en-US" sz="2000" dirty="0"/>
              </a:p>
            </p:txBody>
          </p:sp>
          <p:sp>
            <p:nvSpPr>
              <p:cNvPr id="225" name="テキスト ボックス 224"/>
              <p:cNvSpPr txBox="1"/>
              <p:nvPr/>
            </p:nvSpPr>
            <p:spPr>
              <a:xfrm>
                <a:off x="3464795" y="867424"/>
                <a:ext cx="11807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0000FF"/>
                    </a:solidFill>
                  </a:rPr>
                  <a:t>Charge=0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6" name="グループ化 225"/>
              <p:cNvGrpSpPr/>
              <p:nvPr/>
            </p:nvGrpSpPr>
            <p:grpSpPr>
              <a:xfrm>
                <a:off x="2994569" y="700833"/>
                <a:ext cx="415498" cy="369332"/>
                <a:chOff x="5361418" y="4715051"/>
                <a:chExt cx="415498" cy="369332"/>
              </a:xfrm>
            </p:grpSpPr>
            <p:sp>
              <p:nvSpPr>
                <p:cNvPr id="230" name="楕円 229"/>
                <p:cNvSpPr/>
                <p:nvPr/>
              </p:nvSpPr>
              <p:spPr>
                <a:xfrm>
                  <a:off x="5421944" y="4755174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/>
                    <a:t>＋</a:t>
                  </a:r>
                </a:p>
              </p:txBody>
            </p:sp>
            <p:sp>
              <p:nvSpPr>
                <p:cNvPr id="231" name="テキスト ボックス 230"/>
                <p:cNvSpPr txBox="1"/>
                <p:nvPr/>
              </p:nvSpPr>
              <p:spPr>
                <a:xfrm>
                  <a:off x="5361418" y="4715051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/>
                    <a:t>＋</a:t>
                  </a:r>
                </a:p>
              </p:txBody>
            </p:sp>
          </p:grpSp>
          <p:grpSp>
            <p:nvGrpSpPr>
              <p:cNvPr id="227" name="グループ化 226"/>
              <p:cNvGrpSpPr/>
              <p:nvPr/>
            </p:nvGrpSpPr>
            <p:grpSpPr>
              <a:xfrm>
                <a:off x="3000554" y="1011010"/>
                <a:ext cx="415498" cy="369332"/>
                <a:chOff x="5397341" y="4744426"/>
                <a:chExt cx="415498" cy="369332"/>
              </a:xfrm>
            </p:grpSpPr>
            <p:sp>
              <p:nvSpPr>
                <p:cNvPr id="228" name="楕円 227"/>
                <p:cNvSpPr/>
                <p:nvPr/>
              </p:nvSpPr>
              <p:spPr>
                <a:xfrm>
                  <a:off x="5448556" y="4786261"/>
                  <a:ext cx="288000" cy="288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dirty="0"/>
                    <a:t>＋</a:t>
                  </a:r>
                </a:p>
              </p:txBody>
            </p:sp>
            <p:sp>
              <p:nvSpPr>
                <p:cNvPr id="229" name="テキスト ボックス 228"/>
                <p:cNvSpPr txBox="1"/>
                <p:nvPr/>
              </p:nvSpPr>
              <p:spPr>
                <a:xfrm>
                  <a:off x="5397341" y="4744426"/>
                  <a:ext cx="4154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dirty="0" err="1"/>
                    <a:t>ー</a:t>
                  </a:r>
                  <a:endParaRPr kumimoji="1" lang="ja-JP" altLang="en-US" dirty="0"/>
                </a:p>
              </p:txBody>
            </p:sp>
          </p:grpSp>
        </p:grpSp>
      </p:grpSp>
      <p:grpSp>
        <p:nvGrpSpPr>
          <p:cNvPr id="232" name="グループ化 231"/>
          <p:cNvGrpSpPr/>
          <p:nvPr/>
        </p:nvGrpSpPr>
        <p:grpSpPr>
          <a:xfrm>
            <a:off x="1520010" y="1597891"/>
            <a:ext cx="650875" cy="867547"/>
            <a:chOff x="1520010" y="1597891"/>
            <a:chExt cx="650875" cy="867547"/>
          </a:xfrm>
        </p:grpSpPr>
        <p:cxnSp>
          <p:nvCxnSpPr>
            <p:cNvPr id="233" name="直線コネクタ 232"/>
            <p:cNvCxnSpPr/>
            <p:nvPr/>
          </p:nvCxnSpPr>
          <p:spPr>
            <a:xfrm flipV="1">
              <a:off x="1520010" y="1597891"/>
              <a:ext cx="133299" cy="817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>
              <a:endCxn id="83" idx="2"/>
            </p:cNvCxnSpPr>
            <p:nvPr/>
          </p:nvCxnSpPr>
          <p:spPr>
            <a:xfrm flipH="1" flipV="1">
              <a:off x="1968027" y="1752891"/>
              <a:ext cx="202858" cy="712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1619939" y="1353367"/>
            <a:ext cx="332180" cy="1507404"/>
            <a:chOff x="1619939" y="1353367"/>
            <a:chExt cx="332180" cy="1507404"/>
          </a:xfrm>
        </p:grpSpPr>
        <p:grpSp>
          <p:nvGrpSpPr>
            <p:cNvPr id="236" name="グループ化 235"/>
            <p:cNvGrpSpPr/>
            <p:nvPr/>
          </p:nvGrpSpPr>
          <p:grpSpPr>
            <a:xfrm rot="-2760000">
              <a:off x="1693320" y="2707729"/>
              <a:ext cx="243213" cy="62872"/>
              <a:chOff x="373797" y="768773"/>
              <a:chExt cx="374169" cy="79304"/>
            </a:xfrm>
          </p:grpSpPr>
          <p:grpSp>
            <p:nvGrpSpPr>
              <p:cNvPr id="242" name="グループ化 241"/>
              <p:cNvGrpSpPr/>
              <p:nvPr/>
            </p:nvGrpSpPr>
            <p:grpSpPr>
              <a:xfrm>
                <a:off x="373797" y="769150"/>
                <a:ext cx="187221" cy="78927"/>
                <a:chOff x="373797" y="769150"/>
                <a:chExt cx="187221" cy="78927"/>
              </a:xfrm>
            </p:grpSpPr>
            <p:grpSp>
              <p:nvGrpSpPr>
                <p:cNvPr id="250" name="グループ化 249"/>
                <p:cNvGrpSpPr/>
                <p:nvPr/>
              </p:nvGrpSpPr>
              <p:grpSpPr>
                <a:xfrm>
                  <a:off x="373797" y="769150"/>
                  <a:ext cx="93747" cy="78927"/>
                  <a:chOff x="373797" y="769150"/>
                  <a:chExt cx="438072" cy="181111"/>
                </a:xfrm>
              </p:grpSpPr>
              <p:cxnSp>
                <p:nvCxnSpPr>
                  <p:cNvPr id="254" name="曲線コネクタ 253"/>
                  <p:cNvCxnSpPr/>
                  <p:nvPr/>
                </p:nvCxnSpPr>
                <p:spPr>
                  <a:xfrm>
                    <a:off x="373797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曲線コネクタ 254"/>
                  <p:cNvCxnSpPr/>
                  <p:nvPr/>
                </p:nvCxnSpPr>
                <p:spPr>
                  <a:xfrm flipH="1">
                    <a:off x="592833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1" name="グループ化 250"/>
                <p:cNvGrpSpPr/>
                <p:nvPr/>
              </p:nvGrpSpPr>
              <p:grpSpPr>
                <a:xfrm>
                  <a:off x="467271" y="769150"/>
                  <a:ext cx="93747" cy="78927"/>
                  <a:chOff x="373797" y="769150"/>
                  <a:chExt cx="438072" cy="181111"/>
                </a:xfrm>
              </p:grpSpPr>
              <p:cxnSp>
                <p:nvCxnSpPr>
                  <p:cNvPr id="252" name="曲線コネクタ 251"/>
                  <p:cNvCxnSpPr/>
                  <p:nvPr/>
                </p:nvCxnSpPr>
                <p:spPr>
                  <a:xfrm>
                    <a:off x="373797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曲線コネクタ 252"/>
                  <p:cNvCxnSpPr/>
                  <p:nvPr/>
                </p:nvCxnSpPr>
                <p:spPr>
                  <a:xfrm flipH="1">
                    <a:off x="592833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グループ化 242"/>
              <p:cNvGrpSpPr/>
              <p:nvPr/>
            </p:nvGrpSpPr>
            <p:grpSpPr>
              <a:xfrm>
                <a:off x="560745" y="768773"/>
                <a:ext cx="187221" cy="78927"/>
                <a:chOff x="373797" y="769150"/>
                <a:chExt cx="187221" cy="78927"/>
              </a:xfrm>
            </p:grpSpPr>
            <p:grpSp>
              <p:nvGrpSpPr>
                <p:cNvPr id="244" name="グループ化 243"/>
                <p:cNvGrpSpPr/>
                <p:nvPr/>
              </p:nvGrpSpPr>
              <p:grpSpPr>
                <a:xfrm>
                  <a:off x="373797" y="769150"/>
                  <a:ext cx="93747" cy="78927"/>
                  <a:chOff x="373797" y="769150"/>
                  <a:chExt cx="438072" cy="181111"/>
                </a:xfrm>
              </p:grpSpPr>
              <p:cxnSp>
                <p:nvCxnSpPr>
                  <p:cNvPr id="248" name="曲線コネクタ 247"/>
                  <p:cNvCxnSpPr/>
                  <p:nvPr/>
                </p:nvCxnSpPr>
                <p:spPr>
                  <a:xfrm>
                    <a:off x="373797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曲線コネクタ 248"/>
                  <p:cNvCxnSpPr/>
                  <p:nvPr/>
                </p:nvCxnSpPr>
                <p:spPr>
                  <a:xfrm flipH="1">
                    <a:off x="592833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グループ化 244"/>
                <p:cNvGrpSpPr/>
                <p:nvPr/>
              </p:nvGrpSpPr>
              <p:grpSpPr>
                <a:xfrm>
                  <a:off x="467271" y="769150"/>
                  <a:ext cx="93747" cy="78927"/>
                  <a:chOff x="373797" y="769150"/>
                  <a:chExt cx="438072" cy="181111"/>
                </a:xfrm>
              </p:grpSpPr>
              <p:cxnSp>
                <p:nvCxnSpPr>
                  <p:cNvPr id="246" name="曲線コネクタ 245"/>
                  <p:cNvCxnSpPr/>
                  <p:nvPr/>
                </p:nvCxnSpPr>
                <p:spPr>
                  <a:xfrm>
                    <a:off x="373797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曲線コネクタ 246"/>
                  <p:cNvCxnSpPr/>
                  <p:nvPr/>
                </p:nvCxnSpPr>
                <p:spPr>
                  <a:xfrm flipH="1">
                    <a:off x="592833" y="769150"/>
                    <a:ext cx="219036" cy="181111"/>
                  </a:xfrm>
                  <a:prstGeom prst="curvedConnector3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37" name="グループ化 236"/>
            <p:cNvGrpSpPr/>
            <p:nvPr/>
          </p:nvGrpSpPr>
          <p:grpSpPr>
            <a:xfrm>
              <a:off x="1619939" y="1353367"/>
              <a:ext cx="332180" cy="221713"/>
              <a:chOff x="1619939" y="1353367"/>
              <a:chExt cx="332180" cy="221713"/>
            </a:xfrm>
          </p:grpSpPr>
          <p:cxnSp>
            <p:nvCxnSpPr>
              <p:cNvPr id="238" name="直線コネクタ 237"/>
              <p:cNvCxnSpPr/>
              <p:nvPr/>
            </p:nvCxnSpPr>
            <p:spPr>
              <a:xfrm>
                <a:off x="1633833" y="1353367"/>
                <a:ext cx="128230" cy="84475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/>
              <p:cNvCxnSpPr/>
              <p:nvPr/>
            </p:nvCxnSpPr>
            <p:spPr>
              <a:xfrm>
                <a:off x="1619939" y="1374515"/>
                <a:ext cx="128230" cy="84475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コネクタ 239"/>
              <p:cNvCxnSpPr/>
              <p:nvPr/>
            </p:nvCxnSpPr>
            <p:spPr>
              <a:xfrm>
                <a:off x="1823889" y="1469457"/>
                <a:ext cx="128230" cy="84475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>
                <a:off x="1809995" y="1490605"/>
                <a:ext cx="128230" cy="84475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" name="グループ化 255"/>
          <p:cNvGrpSpPr/>
          <p:nvPr/>
        </p:nvGrpSpPr>
        <p:grpSpPr>
          <a:xfrm>
            <a:off x="1833663" y="1810291"/>
            <a:ext cx="360016" cy="451703"/>
            <a:chOff x="1833663" y="1810291"/>
            <a:chExt cx="360016" cy="451703"/>
          </a:xfrm>
        </p:grpSpPr>
        <p:sp>
          <p:nvSpPr>
            <p:cNvPr id="257" name="上矢印 256"/>
            <p:cNvSpPr/>
            <p:nvPr/>
          </p:nvSpPr>
          <p:spPr>
            <a:xfrm>
              <a:off x="1833663" y="1810291"/>
              <a:ext cx="105362" cy="451703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8" name="直線コネクタ 257"/>
            <p:cNvCxnSpPr/>
            <p:nvPr/>
          </p:nvCxnSpPr>
          <p:spPr>
            <a:xfrm flipV="1">
              <a:off x="1923005" y="2006845"/>
              <a:ext cx="270674" cy="102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グループ化 258"/>
          <p:cNvGrpSpPr/>
          <p:nvPr/>
        </p:nvGrpSpPr>
        <p:grpSpPr>
          <a:xfrm>
            <a:off x="20606" y="1422525"/>
            <a:ext cx="1821030" cy="1280023"/>
            <a:chOff x="3923928" y="2505358"/>
            <a:chExt cx="1821030" cy="1280023"/>
          </a:xfrm>
        </p:grpSpPr>
        <p:sp>
          <p:nvSpPr>
            <p:cNvPr id="260" name="テキスト ボックス 259"/>
            <p:cNvSpPr txBox="1"/>
            <p:nvPr/>
          </p:nvSpPr>
          <p:spPr>
            <a:xfrm>
              <a:off x="3923928" y="2829623"/>
              <a:ext cx="17231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/>
                <a:t>Interatomic force</a:t>
              </a:r>
              <a:r>
                <a:rPr kumimoji="1" lang="ja-JP" altLang="en-US" sz="1400" b="1" dirty="0"/>
                <a:t>  </a:t>
              </a:r>
              <a:r>
                <a:rPr lang="en-US" altLang="ja-JP" sz="1400" b="1" dirty="0">
                  <a:solidFill>
                    <a:srgbClr val="FF0000"/>
                  </a:solidFill>
                </a:rPr>
                <a:t>&lt;&lt;</a:t>
              </a:r>
              <a:endParaRPr kumimoji="1" lang="en-US" altLang="ja-JP" sz="1400" b="1" dirty="0">
                <a:solidFill>
                  <a:srgbClr val="FF0000"/>
                </a:solidFill>
              </a:endParaRPr>
            </a:p>
            <a:p>
              <a:r>
                <a:rPr lang="en-US" altLang="ja-JP" sz="1400" b="1" dirty="0"/>
                <a:t>Nucleus-atom int.</a:t>
              </a:r>
              <a:endParaRPr kumimoji="1" lang="ja-JP" altLang="en-US" sz="1400" b="1" dirty="0"/>
            </a:p>
          </p:txBody>
        </p:sp>
        <p:cxnSp>
          <p:nvCxnSpPr>
            <p:cNvPr id="261" name="直線コネクタ 260"/>
            <p:cNvCxnSpPr/>
            <p:nvPr/>
          </p:nvCxnSpPr>
          <p:spPr>
            <a:xfrm flipV="1">
              <a:off x="5337978" y="2505358"/>
              <a:ext cx="250908" cy="3734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/>
            <p:nvPr/>
          </p:nvCxnSpPr>
          <p:spPr>
            <a:xfrm>
              <a:off x="5135092" y="3365900"/>
              <a:ext cx="609866" cy="4194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グループ化 264"/>
          <p:cNvGrpSpPr/>
          <p:nvPr/>
        </p:nvGrpSpPr>
        <p:grpSpPr>
          <a:xfrm>
            <a:off x="6655166" y="3290184"/>
            <a:ext cx="2519409" cy="1462029"/>
            <a:chOff x="6655166" y="3290184"/>
            <a:chExt cx="2519409" cy="1462029"/>
          </a:xfrm>
        </p:grpSpPr>
        <p:sp>
          <p:nvSpPr>
            <p:cNvPr id="124" name="テキスト ボックス 123"/>
            <p:cNvSpPr txBox="1"/>
            <p:nvPr/>
          </p:nvSpPr>
          <p:spPr>
            <a:xfrm>
              <a:off x="6655166" y="3490329"/>
              <a:ext cx="251940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3 </a:t>
              </a:r>
              <a:r>
                <a:rPr lang="en-US" altLang="ja-JP" dirty="0" err="1"/>
                <a:t>quraks</a:t>
              </a:r>
              <a:endParaRPr kumimoji="1" lang="en-US" altLang="ja-JP" dirty="0"/>
            </a:p>
            <a:p>
              <a:r>
                <a:rPr kumimoji="1" lang="en-US" altLang="ja-JP" dirty="0">
                  <a:sym typeface="Wingdings" panose="05000000000000000000" pitchFamily="2" charset="2"/>
                </a:rPr>
                <a:t></a:t>
              </a:r>
              <a:r>
                <a:rPr lang="en-US" altLang="ja-JP" sz="2000" b="1" dirty="0">
                  <a:solidFill>
                    <a:srgbClr val="0000FF"/>
                  </a:solidFill>
                  <a:sym typeface="Wingdings" panose="05000000000000000000" pitchFamily="2" charset="2"/>
                </a:rPr>
                <a:t>Color charge</a:t>
              </a:r>
              <a:r>
                <a:rPr lang="en-US" altLang="ja-JP" sz="2000" b="1" dirty="0">
                  <a:solidFill>
                    <a:srgbClr val="0000FF"/>
                  </a:solidFill>
                </a:rPr>
                <a:t>=0</a:t>
              </a:r>
              <a:endParaRPr lang="en-US" altLang="ja-JP" b="1" dirty="0">
                <a:solidFill>
                  <a:srgbClr val="0000FF"/>
                </a:solidFill>
              </a:endParaRPr>
            </a:p>
            <a:p>
              <a:r>
                <a:rPr kumimoji="1" lang="en-US" altLang="ja-JP" b="1" dirty="0">
                  <a:solidFill>
                    <a:srgbClr val="0000FF"/>
                  </a:solidFill>
                </a:rPr>
                <a:t>    (Neutralization)</a:t>
              </a:r>
            </a:p>
            <a:p>
              <a:r>
                <a:rPr lang="en-US" altLang="ja-JP" dirty="0">
                  <a:sym typeface="Wingdings" panose="05000000000000000000" pitchFamily="2" charset="2"/>
                </a:rPr>
                <a:t></a:t>
              </a:r>
              <a:r>
                <a:rPr lang="en-US" altLang="ja-JP" dirty="0">
                  <a:solidFill>
                    <a:srgbClr val="0000FF"/>
                  </a:solidFill>
                  <a:sym typeface="Wingdings" panose="05000000000000000000" pitchFamily="2" charset="2"/>
                </a:rPr>
                <a:t>Nucleon</a:t>
              </a:r>
              <a:r>
                <a:rPr lang="en-US" altLang="ja-JP" dirty="0">
                  <a:sym typeface="Wingdings" panose="05000000000000000000" pitchFamily="2" charset="2"/>
                </a:rPr>
                <a:t> (</a:t>
              </a:r>
              <a:r>
                <a:rPr lang="en-US" altLang="ja-JP" sz="2000" dirty="0">
                  <a:solidFill>
                    <a:srgbClr val="0000FF"/>
                  </a:solidFill>
                  <a:sym typeface="Wingdings" panose="05000000000000000000" pitchFamily="2" charset="2"/>
                </a:rPr>
                <a:t>Cluster)</a:t>
              </a:r>
              <a:endParaRPr kumimoji="1" lang="en-US" altLang="ja-JP" sz="2000" dirty="0">
                <a:solidFill>
                  <a:srgbClr val="0000FF"/>
                </a:solidFill>
                <a:sym typeface="Wingdings" panose="05000000000000000000" pitchFamily="2" charset="2"/>
              </a:endParaRPr>
            </a:p>
          </p:txBody>
        </p:sp>
        <p:pic>
          <p:nvPicPr>
            <p:cNvPr id="264" name="図 2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412" y="3290184"/>
              <a:ext cx="556028" cy="524752"/>
            </a:xfrm>
            <a:prstGeom prst="rect">
              <a:avLst/>
            </a:prstGeom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5635477" y="1281992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Systems with Strong interactions</a:t>
            </a:r>
            <a:endParaRPr kumimoji="1" lang="ja-JP" altLang="en-US" dirty="0"/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2612193" y="433802"/>
            <a:ext cx="165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Systems with</a:t>
            </a:r>
          </a:p>
          <a:p>
            <a:r>
              <a:rPr lang="en-US" altLang="ja-JP" dirty="0"/>
              <a:t>EM interactions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5" grpId="0"/>
      <p:bldP spid="41" grpId="0"/>
      <p:bldP spid="2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5724" y="-173858"/>
            <a:ext cx="9396536" cy="995311"/>
          </a:xfrm>
        </p:spPr>
        <p:txBody>
          <a:bodyPr>
            <a:norm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</a:rPr>
              <a:t>Semi-Hierarchy</a:t>
            </a:r>
            <a:r>
              <a:rPr lang="en-US" altLang="ja-JP" sz="2800" u="sng" dirty="0">
                <a:solidFill>
                  <a:srgbClr val="0000FF"/>
                </a:solidFill>
              </a:rPr>
              <a:t>:</a:t>
            </a:r>
            <a:r>
              <a:rPr lang="en-US" altLang="ja-JP" sz="2800" u="sng" dirty="0"/>
              <a:t>  C</a:t>
            </a:r>
            <a:r>
              <a:rPr kumimoji="1" lang="en-US" altLang="ja-JP" sz="2800" u="sng" dirty="0"/>
              <a:t>lustering and </a:t>
            </a:r>
            <a:r>
              <a:rPr lang="en-US" altLang="ja-JP" sz="2800" u="sng" dirty="0"/>
              <a:t>H</a:t>
            </a:r>
            <a:r>
              <a:rPr kumimoji="1" lang="en-US" altLang="ja-JP" sz="2800" u="sng" dirty="0"/>
              <a:t>ierarchy of Matter</a:t>
            </a:r>
            <a:endParaRPr kumimoji="1" lang="ja-JP" altLang="en-US" sz="2400" dirty="0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901310" y="5723476"/>
            <a:ext cx="7407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FF"/>
                </a:solidFill>
                <a:latin typeface="+mn-ea"/>
              </a:rPr>
              <a:t>Threshold: </a:t>
            </a:r>
            <a:r>
              <a:rPr lang="en-US" altLang="ja-JP" b="1" dirty="0">
                <a:latin typeface="+mn-ea"/>
              </a:rPr>
              <a:t>Clustering near Threshold </a:t>
            </a:r>
            <a:r>
              <a:rPr lang="en-US" altLang="ja-JP" b="1" dirty="0">
                <a:latin typeface="+mn-ea"/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Semi-</a:t>
            </a:r>
            <a:r>
              <a:rPr lang="en-US" altLang="ja-JP" sz="2400" b="1" dirty="0">
                <a:solidFill>
                  <a:srgbClr val="0000FF"/>
                </a:solidFill>
                <a:latin typeface="+mn-ea"/>
              </a:rPr>
              <a:t>Hierarchy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0000FF"/>
                </a:solidFill>
                <a:latin typeface="+mn-ea"/>
              </a:rPr>
              <a:t>Degree of Freedom</a:t>
            </a:r>
            <a:r>
              <a:rPr lang="ja-JP" altLang="en-US" sz="2400" dirty="0">
                <a:solidFill>
                  <a:srgbClr val="0000FF"/>
                </a:solidFill>
                <a:latin typeface="+mn-ea"/>
              </a:rPr>
              <a:t>：</a:t>
            </a:r>
            <a:r>
              <a:rPr lang="en-US" altLang="ja-JP" b="1" dirty="0">
                <a:latin typeface="+mn-ea"/>
              </a:rPr>
              <a:t>Neutralization of Charge, Spin(S), Isospin(T)</a:t>
            </a:r>
          </a:p>
        </p:txBody>
      </p:sp>
      <p:grpSp>
        <p:nvGrpSpPr>
          <p:cNvPr id="128" name="グループ化 127"/>
          <p:cNvGrpSpPr/>
          <p:nvPr/>
        </p:nvGrpSpPr>
        <p:grpSpPr>
          <a:xfrm>
            <a:off x="9632" y="821453"/>
            <a:ext cx="3044829" cy="4672445"/>
            <a:chOff x="-1119" y="1811373"/>
            <a:chExt cx="3044829" cy="4672445"/>
          </a:xfrm>
        </p:grpSpPr>
        <p:sp>
          <p:nvSpPr>
            <p:cNvPr id="12" name="正方形/長方形 11"/>
            <p:cNvSpPr/>
            <p:nvPr/>
          </p:nvSpPr>
          <p:spPr>
            <a:xfrm>
              <a:off x="-1119" y="1811373"/>
              <a:ext cx="2961492" cy="4641963"/>
            </a:xfrm>
            <a:prstGeom prst="rect">
              <a:avLst/>
            </a:prstGeom>
            <a:gradFill>
              <a:gsLst>
                <a:gs pos="0">
                  <a:srgbClr val="CCFF66">
                    <a:alpha val="70000"/>
                  </a:srgbClr>
                </a:gs>
                <a:gs pos="48000">
                  <a:srgbClr val="CCFF66">
                    <a:alpha val="70000"/>
                  </a:srgbClr>
                </a:gs>
                <a:gs pos="100000">
                  <a:srgbClr val="FFCC66"/>
                </a:gs>
              </a:gsLst>
              <a:lin ang="16200000" scaled="1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上矢印 145"/>
            <p:cNvSpPr/>
            <p:nvPr/>
          </p:nvSpPr>
          <p:spPr>
            <a:xfrm>
              <a:off x="1113650" y="4781041"/>
              <a:ext cx="436518" cy="1451837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aseline="-25000" dirty="0">
                <a:solidFill>
                  <a:srgbClr val="11111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テキスト ボックス 149"/>
                <p:cNvSpPr txBox="1"/>
                <p:nvPr/>
              </p:nvSpPr>
              <p:spPr>
                <a:xfrm>
                  <a:off x="455490" y="4442308"/>
                  <a:ext cx="6180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i="1" dirty="0">
                      <a:solidFill>
                        <a:srgbClr val="0000FF"/>
                      </a:solidFill>
                    </a:rPr>
                    <a:t>N</a:t>
                  </a:r>
                  <a:r>
                    <a:rPr lang="en-US" altLang="ja-JP" dirty="0">
                      <a:solidFill>
                        <a:srgbClr val="0000FF"/>
                      </a:solidFill>
                    </a:rPr>
                    <a:t>+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a14:m>
                  <a:endParaRPr lang="en-US" altLang="ja-JP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0" name="テキスト ボックス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90" y="4442308"/>
                  <a:ext cx="61805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911" t="-10000" r="-37624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グループ化 30"/>
            <p:cNvGrpSpPr/>
            <p:nvPr/>
          </p:nvGrpSpPr>
          <p:grpSpPr>
            <a:xfrm>
              <a:off x="1674154" y="5715237"/>
              <a:ext cx="534700" cy="768581"/>
              <a:chOff x="1616316" y="5592140"/>
              <a:chExt cx="534700" cy="768581"/>
            </a:xfrm>
          </p:grpSpPr>
          <p:grpSp>
            <p:nvGrpSpPr>
              <p:cNvPr id="210" name="グループ化 209"/>
              <p:cNvGrpSpPr/>
              <p:nvPr/>
            </p:nvGrpSpPr>
            <p:grpSpPr>
              <a:xfrm>
                <a:off x="1631479" y="5854088"/>
                <a:ext cx="372180" cy="325101"/>
                <a:chOff x="5956393" y="5118892"/>
                <a:chExt cx="372180" cy="325101"/>
              </a:xfrm>
            </p:grpSpPr>
            <p:grpSp>
              <p:nvGrpSpPr>
                <p:cNvPr id="211" name="グループ化 210"/>
                <p:cNvGrpSpPr/>
                <p:nvPr/>
              </p:nvGrpSpPr>
              <p:grpSpPr>
                <a:xfrm>
                  <a:off x="6014730" y="5118892"/>
                  <a:ext cx="313843" cy="299330"/>
                  <a:chOff x="3687045" y="5748131"/>
                  <a:chExt cx="313843" cy="29933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3" name="楕円 69"/>
                      <p:cNvSpPr/>
                      <p:nvPr/>
                    </p:nvSpPr>
                    <p:spPr>
                      <a:xfrm>
                        <a:off x="3687045" y="5748131"/>
                        <a:ext cx="313843" cy="29933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chemeClr val="tx1"/>
                        </a:solidFill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675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m:oMathPara>
                        </a14:m>
                        <a:endParaRPr lang="ja-JP" altLang="en-US" sz="675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32" name="楕円 6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87045" y="5748131"/>
                        <a:ext cx="313843" cy="299330"/>
                      </a:xfrm>
                      <a:prstGeom prst="ellipse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6350">
                        <a:solidFill>
                          <a:schemeClr val="tx1"/>
                        </a:solidFill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15" name="楕円 214"/>
                  <p:cNvSpPr/>
                  <p:nvPr/>
                </p:nvSpPr>
                <p:spPr>
                  <a:xfrm>
                    <a:off x="3773975" y="5774977"/>
                    <a:ext cx="95952" cy="9595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675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6" name="楕円 215"/>
                  <p:cNvSpPr/>
                  <p:nvPr/>
                </p:nvSpPr>
                <p:spPr>
                  <a:xfrm>
                    <a:off x="3875161" y="5873695"/>
                    <a:ext cx="95952" cy="95951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270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675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8" name="楕円 217"/>
                  <p:cNvSpPr/>
                  <p:nvPr/>
                </p:nvSpPr>
                <p:spPr>
                  <a:xfrm>
                    <a:off x="3743888" y="5909168"/>
                    <a:ext cx="95952" cy="9595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675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2" name="テキスト ボックス 211"/>
                <p:cNvSpPr txBox="1"/>
                <p:nvPr/>
              </p:nvSpPr>
              <p:spPr>
                <a:xfrm>
                  <a:off x="5956393" y="5166994"/>
                  <a:ext cx="1847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kumimoji="1" lang="ja-JP" altLang="en-US" sz="1200" b="1" dirty="0"/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1655080" y="559214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u</a:t>
                </a:r>
                <a:endParaRPr kumimoji="1" lang="ja-JP" altLang="en-US" dirty="0"/>
              </a:p>
            </p:txBody>
          </p:sp>
          <p:sp>
            <p:nvSpPr>
              <p:cNvPr id="219" name="テキスト ボックス 218"/>
              <p:cNvSpPr txBox="1"/>
              <p:nvPr/>
            </p:nvSpPr>
            <p:spPr>
              <a:xfrm>
                <a:off x="1616316" y="599138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d</a:t>
                </a:r>
                <a:endParaRPr kumimoji="1" lang="ja-JP" altLang="en-US" dirty="0"/>
              </a:p>
            </p:txBody>
          </p:sp>
          <p:sp>
            <p:nvSpPr>
              <p:cNvPr id="220" name="テキスト ボックス 219"/>
              <p:cNvSpPr txBox="1"/>
              <p:nvPr/>
            </p:nvSpPr>
            <p:spPr>
              <a:xfrm>
                <a:off x="1876582" y="5888618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</a:t>
                </a:r>
                <a:endParaRPr kumimoji="1" lang="ja-JP" altLang="en-US" dirty="0"/>
              </a:p>
            </p:txBody>
          </p:sp>
        </p:grpSp>
        <p:sp>
          <p:nvSpPr>
            <p:cNvPr id="306" name="テキスト ボックス 305"/>
            <p:cNvSpPr txBox="1"/>
            <p:nvPr/>
          </p:nvSpPr>
          <p:spPr>
            <a:xfrm>
              <a:off x="1846737" y="4354211"/>
              <a:ext cx="958917" cy="369332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Symbol" panose="05050102010706020507" pitchFamily="18" charset="2"/>
                </a:rPr>
                <a:t>L(1405)</a:t>
              </a:r>
              <a:endParaRPr kumimoji="1" lang="ja-JP" altLang="en-US" b="1" dirty="0"/>
            </a:p>
          </p:txBody>
        </p:sp>
        <p:sp>
          <p:nvSpPr>
            <p:cNvPr id="379" name="上矢印 378"/>
            <p:cNvSpPr/>
            <p:nvPr/>
          </p:nvSpPr>
          <p:spPr>
            <a:xfrm>
              <a:off x="1117217" y="2801439"/>
              <a:ext cx="436518" cy="1962012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3" name="楕円 392"/>
            <p:cNvSpPr/>
            <p:nvPr/>
          </p:nvSpPr>
          <p:spPr>
            <a:xfrm>
              <a:off x="1334823" y="2516921"/>
              <a:ext cx="95952" cy="9595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394" name="楕円 393"/>
            <p:cNvSpPr/>
            <p:nvPr/>
          </p:nvSpPr>
          <p:spPr>
            <a:xfrm>
              <a:off x="1436009" y="2615639"/>
              <a:ext cx="95952" cy="9595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395" name="楕円 394"/>
            <p:cNvSpPr/>
            <p:nvPr/>
          </p:nvSpPr>
          <p:spPr>
            <a:xfrm>
              <a:off x="1304736" y="2651112"/>
              <a:ext cx="95952" cy="95951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391" name="テキスト ボックス 390"/>
            <p:cNvSpPr txBox="1"/>
            <p:nvPr/>
          </p:nvSpPr>
          <p:spPr>
            <a:xfrm>
              <a:off x="1189556" y="2538177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200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045187" y="6073575"/>
              <a:ext cx="89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0000FF"/>
                  </a:solidFill>
                </a:rPr>
                <a:t>Hadron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98" name="テキスト ボックス 397"/>
            <p:cNvSpPr txBox="1"/>
            <p:nvPr/>
          </p:nvSpPr>
          <p:spPr>
            <a:xfrm>
              <a:off x="1810034" y="2174767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Quark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083223" y="3293755"/>
              <a:ext cx="599151" cy="366449"/>
              <a:chOff x="5241303" y="1773436"/>
              <a:chExt cx="350234" cy="366449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5241303" y="1885291"/>
                <a:ext cx="339365" cy="254594"/>
              </a:xfrm>
              <a:custGeom>
                <a:avLst/>
                <a:gdLst>
                  <a:gd name="connsiteX0" fmla="*/ 0 w 339365"/>
                  <a:gd name="connsiteY0" fmla="*/ 160325 h 254594"/>
                  <a:gd name="connsiteX1" fmla="*/ 94268 w 339365"/>
                  <a:gd name="connsiteY1" fmla="*/ 70 h 254594"/>
                  <a:gd name="connsiteX2" fmla="*/ 179109 w 339365"/>
                  <a:gd name="connsiteY2" fmla="*/ 141472 h 254594"/>
                  <a:gd name="connsiteX3" fmla="*/ 235670 w 339365"/>
                  <a:gd name="connsiteY3" fmla="*/ 254594 h 254594"/>
                  <a:gd name="connsiteX4" fmla="*/ 339365 w 339365"/>
                  <a:gd name="connsiteY4" fmla="*/ 141472 h 25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5" h="254594">
                    <a:moveTo>
                      <a:pt x="0" y="160325"/>
                    </a:moveTo>
                    <a:cubicBezTo>
                      <a:pt x="32208" y="81768"/>
                      <a:pt x="64417" y="3212"/>
                      <a:pt x="94268" y="70"/>
                    </a:cubicBezTo>
                    <a:cubicBezTo>
                      <a:pt x="124120" y="-3072"/>
                      <a:pt x="155542" y="99051"/>
                      <a:pt x="179109" y="141472"/>
                    </a:cubicBezTo>
                    <a:cubicBezTo>
                      <a:pt x="202676" y="183893"/>
                      <a:pt x="208961" y="254594"/>
                      <a:pt x="235670" y="254594"/>
                    </a:cubicBezTo>
                    <a:cubicBezTo>
                      <a:pt x="262379" y="254594"/>
                      <a:pt x="300872" y="198033"/>
                      <a:pt x="339365" y="1414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 398"/>
              <p:cNvSpPr/>
              <p:nvPr/>
            </p:nvSpPr>
            <p:spPr>
              <a:xfrm>
                <a:off x="5252172" y="1773436"/>
                <a:ext cx="339365" cy="254594"/>
              </a:xfrm>
              <a:custGeom>
                <a:avLst/>
                <a:gdLst>
                  <a:gd name="connsiteX0" fmla="*/ 0 w 339365"/>
                  <a:gd name="connsiteY0" fmla="*/ 160325 h 254594"/>
                  <a:gd name="connsiteX1" fmla="*/ 94268 w 339365"/>
                  <a:gd name="connsiteY1" fmla="*/ 70 h 254594"/>
                  <a:gd name="connsiteX2" fmla="*/ 179109 w 339365"/>
                  <a:gd name="connsiteY2" fmla="*/ 141472 h 254594"/>
                  <a:gd name="connsiteX3" fmla="*/ 235670 w 339365"/>
                  <a:gd name="connsiteY3" fmla="*/ 254594 h 254594"/>
                  <a:gd name="connsiteX4" fmla="*/ 339365 w 339365"/>
                  <a:gd name="connsiteY4" fmla="*/ 141472 h 25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5" h="254594">
                    <a:moveTo>
                      <a:pt x="0" y="160325"/>
                    </a:moveTo>
                    <a:cubicBezTo>
                      <a:pt x="32208" y="81768"/>
                      <a:pt x="64417" y="3212"/>
                      <a:pt x="94268" y="70"/>
                    </a:cubicBezTo>
                    <a:cubicBezTo>
                      <a:pt x="124120" y="-3072"/>
                      <a:pt x="155542" y="99051"/>
                      <a:pt x="179109" y="141472"/>
                    </a:cubicBezTo>
                    <a:cubicBezTo>
                      <a:pt x="202676" y="183893"/>
                      <a:pt x="208961" y="254594"/>
                      <a:pt x="235670" y="254594"/>
                    </a:cubicBezTo>
                    <a:cubicBezTo>
                      <a:pt x="262379" y="254594"/>
                      <a:pt x="300872" y="198033"/>
                      <a:pt x="339365" y="1414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31" name="直線コネクタ 430"/>
            <p:cNvCxnSpPr/>
            <p:nvPr/>
          </p:nvCxnSpPr>
          <p:spPr>
            <a:xfrm>
              <a:off x="1002373" y="4702487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テキスト ボックス 547"/>
            <p:cNvSpPr txBox="1"/>
            <p:nvPr/>
          </p:nvSpPr>
          <p:spPr>
            <a:xfrm>
              <a:off x="1960711" y="4643572"/>
              <a:ext cx="108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Hadron Molecule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50" name="楕円 549"/>
            <p:cNvSpPr/>
            <p:nvPr/>
          </p:nvSpPr>
          <p:spPr>
            <a:xfrm>
              <a:off x="1627616" y="2529065"/>
              <a:ext cx="95952" cy="95951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51" name="楕円 550"/>
            <p:cNvSpPr/>
            <p:nvPr/>
          </p:nvSpPr>
          <p:spPr>
            <a:xfrm>
              <a:off x="1728802" y="2627783"/>
              <a:ext cx="95952" cy="95951"/>
            </a:xfrm>
            <a:prstGeom prst="ellipse">
              <a:avLst/>
            </a:prstGeom>
            <a:solidFill>
              <a:srgbClr val="00B050"/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553" name="テキスト ボックス 552"/>
            <p:cNvSpPr txBox="1"/>
            <p:nvPr/>
          </p:nvSpPr>
          <p:spPr>
            <a:xfrm>
              <a:off x="1407513" y="2597008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200" b="1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031517" y="579221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29" name="下矢印 28"/>
            <p:cNvSpPr/>
            <p:nvPr/>
          </p:nvSpPr>
          <p:spPr>
            <a:xfrm>
              <a:off x="38171" y="2318879"/>
              <a:ext cx="397263" cy="2444573"/>
            </a:xfrm>
            <a:prstGeom prst="downArrow">
              <a:avLst/>
            </a:prstGeom>
            <a:solidFill>
              <a:srgbClr val="FFFFFF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4" name="直線コネクタ 143"/>
            <p:cNvCxnSpPr/>
            <p:nvPr/>
          </p:nvCxnSpPr>
          <p:spPr>
            <a:xfrm>
              <a:off x="993836" y="6232879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 rot="16200000">
              <a:off x="-554176" y="3608144"/>
              <a:ext cx="1579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>
                  <a:sym typeface="Wingdings" panose="05000000000000000000" pitchFamily="2" charset="2"/>
                </a:rPr>
                <a:t>0</a:t>
              </a:r>
              <a:r>
                <a:rPr lang="en-US" altLang="ja-JP" sz="1600" b="1" dirty="0"/>
                <a:t>Color Charge</a:t>
              </a:r>
            </a:p>
          </p:txBody>
        </p:sp>
        <p:cxnSp>
          <p:nvCxnSpPr>
            <p:cNvPr id="157" name="直線コネクタ 156"/>
            <p:cNvCxnSpPr/>
            <p:nvPr/>
          </p:nvCxnSpPr>
          <p:spPr>
            <a:xfrm>
              <a:off x="1002373" y="4788665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グループ化 182"/>
            <p:cNvGrpSpPr/>
            <p:nvPr/>
          </p:nvGrpSpPr>
          <p:grpSpPr>
            <a:xfrm>
              <a:off x="1512644" y="4795158"/>
              <a:ext cx="507514" cy="513715"/>
              <a:chOff x="3304721" y="5532022"/>
              <a:chExt cx="864000" cy="874557"/>
            </a:xfrm>
          </p:grpSpPr>
          <p:sp>
            <p:nvSpPr>
              <p:cNvPr id="185" name="円/楕円 177">
                <a:extLst>
                  <a:ext uri="{FF2B5EF4-FFF2-40B4-BE49-F238E27FC236}">
                    <a16:creationId xmlns:a16="http://schemas.microsoft.com/office/drawing/2014/main" id="{983F6809-E72C-5443-AB93-B793BC952C79}"/>
                  </a:ext>
                </a:extLst>
              </p:cNvPr>
              <p:cNvSpPr/>
              <p:nvPr/>
            </p:nvSpPr>
            <p:spPr bwMode="auto">
              <a:xfrm>
                <a:off x="3304721" y="5542579"/>
                <a:ext cx="864000" cy="864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2"/>
                  </a:gs>
                  <a:gs pos="100000">
                    <a:srgbClr val="FFFF66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6" name="上カーブ矢印 185">
                <a:extLst>
                  <a:ext uri="{FF2B5EF4-FFF2-40B4-BE49-F238E27FC236}">
                    <a16:creationId xmlns:a16="http://schemas.microsoft.com/office/drawing/2014/main" id="{381AEAA5-F084-A546-BE3E-29D9FD70825A}"/>
                  </a:ext>
                </a:extLst>
              </p:cNvPr>
              <p:cNvSpPr/>
              <p:nvPr/>
            </p:nvSpPr>
            <p:spPr bwMode="auto">
              <a:xfrm rot="3450012">
                <a:off x="3311736" y="6001306"/>
                <a:ext cx="507456" cy="257517"/>
              </a:xfrm>
              <a:prstGeom prst="curvedUpArrow">
                <a:avLst>
                  <a:gd name="adj1" fmla="val 23305"/>
                  <a:gd name="adj2" fmla="val 50000"/>
                  <a:gd name="adj3" fmla="val 17536"/>
                </a:avLst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7" name="上カーブ矢印 186">
                <a:extLst>
                  <a:ext uri="{FF2B5EF4-FFF2-40B4-BE49-F238E27FC236}">
                    <a16:creationId xmlns:a16="http://schemas.microsoft.com/office/drawing/2014/main" id="{CDAA83C3-1AEB-184F-9EA1-B613795E20B0}"/>
                  </a:ext>
                </a:extLst>
              </p:cNvPr>
              <p:cNvSpPr/>
              <p:nvPr/>
            </p:nvSpPr>
            <p:spPr bwMode="auto">
              <a:xfrm rot="14094589">
                <a:off x="3705887" y="5656991"/>
                <a:ext cx="507456" cy="257517"/>
              </a:xfrm>
              <a:prstGeom prst="curvedUpArrow">
                <a:avLst>
                  <a:gd name="adj1" fmla="val 23305"/>
                  <a:gd name="adj2" fmla="val 50000"/>
                  <a:gd name="adj3" fmla="val 17536"/>
                </a:avLst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88" name="円/楕円 276"/>
              <p:cNvSpPr/>
              <p:nvPr/>
            </p:nvSpPr>
            <p:spPr>
              <a:xfrm>
                <a:off x="3461335" y="5595753"/>
                <a:ext cx="378600" cy="378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i="1" dirty="0">
                    <a:solidFill>
                      <a:schemeClr val="tx1"/>
                    </a:solidFill>
                  </a:rPr>
                  <a:t>N</a:t>
                </a:r>
                <a:endParaRPr kumimoji="1" lang="ja-JP" altLang="en-US" sz="3200" b="1" i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グループ化 188"/>
              <p:cNvGrpSpPr/>
              <p:nvPr/>
            </p:nvGrpSpPr>
            <p:grpSpPr>
              <a:xfrm>
                <a:off x="3736721" y="5904348"/>
                <a:ext cx="345605" cy="345605"/>
                <a:chOff x="3638012" y="5073784"/>
                <a:chExt cx="345605" cy="345605"/>
              </a:xfrm>
            </p:grpSpPr>
            <p:sp>
              <p:nvSpPr>
                <p:cNvPr id="190" name="円/楕円 273"/>
                <p:cNvSpPr/>
                <p:nvPr/>
              </p:nvSpPr>
              <p:spPr>
                <a:xfrm>
                  <a:off x="3638012" y="5073784"/>
                  <a:ext cx="345605" cy="3456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pic>
              <p:nvPicPr>
                <p:cNvPr id="191" name="図 190">
                  <a:extLst>
                    <a:ext uri="{FF2B5EF4-FFF2-40B4-BE49-F238E27FC236}">
                      <a16:creationId xmlns:a16="http://schemas.microsoft.com/office/drawing/2014/main" id="{893692B2-3B60-B843-806D-0F3A36376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03279" y="5128057"/>
                  <a:ext cx="214214" cy="209644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テキスト ボックス 4"/>
            <p:cNvSpPr txBox="1"/>
            <p:nvPr/>
          </p:nvSpPr>
          <p:spPr>
            <a:xfrm>
              <a:off x="1147132" y="53925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E</a:t>
              </a:r>
              <a:r>
                <a:rPr kumimoji="1" lang="en-US" altLang="ja-JP" b="1" i="1" baseline="-25000" dirty="0"/>
                <a:t>x</a:t>
              </a:r>
              <a:endParaRPr kumimoji="1" lang="ja-JP" altLang="en-US" b="1" i="1" baseline="-25000" dirty="0"/>
            </a:p>
          </p:txBody>
        </p:sp>
        <p:sp>
          <p:nvSpPr>
            <p:cNvPr id="192" name="テキスト ボックス 191"/>
            <p:cNvSpPr txBox="1"/>
            <p:nvPr/>
          </p:nvSpPr>
          <p:spPr>
            <a:xfrm>
              <a:off x="1165979" y="365759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E</a:t>
              </a:r>
              <a:r>
                <a:rPr kumimoji="1" lang="en-US" altLang="ja-JP" b="1" i="1" baseline="-25000" dirty="0"/>
                <a:t>x</a:t>
              </a:r>
              <a:endParaRPr kumimoji="1" lang="ja-JP" altLang="en-US" b="1" i="1" baseline="-25000" dirty="0"/>
            </a:p>
          </p:txBody>
        </p:sp>
      </p:grpSp>
      <p:sp>
        <p:nvSpPr>
          <p:cNvPr id="375" name="テキスト ボックス 374"/>
          <p:cNvSpPr txBox="1"/>
          <p:nvPr/>
        </p:nvSpPr>
        <p:spPr>
          <a:xfrm>
            <a:off x="1015734" y="821453"/>
            <a:ext cx="226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ym typeface="Wingdings" panose="05000000000000000000" pitchFamily="2" charset="2"/>
              </a:rPr>
              <a:t>Ex</a:t>
            </a:r>
            <a:r>
              <a:rPr kumimoji="1" lang="en-US" altLang="ja-JP" dirty="0" err="1">
                <a:sym typeface="Wingdings" panose="05000000000000000000" pitchFamily="2" charset="2"/>
              </a:rPr>
              <a:t>Larger</a:t>
            </a:r>
            <a:endParaRPr kumimoji="1" lang="ja-JP" altLang="en-US" dirty="0"/>
          </a:p>
        </p:txBody>
      </p:sp>
      <p:grpSp>
        <p:nvGrpSpPr>
          <p:cNvPr id="131" name="グループ化 130"/>
          <p:cNvGrpSpPr/>
          <p:nvPr/>
        </p:nvGrpSpPr>
        <p:grpSpPr>
          <a:xfrm>
            <a:off x="5996896" y="821453"/>
            <a:ext cx="3208396" cy="4704301"/>
            <a:chOff x="5986145" y="1811373"/>
            <a:chExt cx="3208396" cy="4704301"/>
          </a:xfrm>
        </p:grpSpPr>
        <p:sp>
          <p:nvSpPr>
            <p:cNvPr id="201" name="正方形/長方形 200"/>
            <p:cNvSpPr/>
            <p:nvPr/>
          </p:nvSpPr>
          <p:spPr>
            <a:xfrm>
              <a:off x="5986145" y="1811373"/>
              <a:ext cx="3133877" cy="4635542"/>
            </a:xfrm>
            <a:prstGeom prst="rect">
              <a:avLst/>
            </a:prstGeom>
            <a:gradFill>
              <a:gsLst>
                <a:gs pos="0">
                  <a:srgbClr val="00FF99">
                    <a:alpha val="70000"/>
                  </a:srgbClr>
                </a:gs>
                <a:gs pos="69000">
                  <a:srgbClr val="CCFF66">
                    <a:alpha val="70000"/>
                  </a:srgbClr>
                </a:gs>
                <a:gs pos="100000">
                  <a:srgbClr val="CCFF66">
                    <a:alpha val="70000"/>
                  </a:srgbClr>
                </a:gs>
              </a:gsLst>
              <a:lin ang="16200000" scaled="1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3" name="上矢印 202"/>
            <p:cNvSpPr/>
            <p:nvPr/>
          </p:nvSpPr>
          <p:spPr>
            <a:xfrm>
              <a:off x="7008356" y="4865111"/>
              <a:ext cx="436518" cy="1378173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5" name="テキスト ボックス 204"/>
            <p:cNvSpPr txBox="1"/>
            <p:nvPr/>
          </p:nvSpPr>
          <p:spPr>
            <a:xfrm>
              <a:off x="7443277" y="4111977"/>
              <a:ext cx="1473865" cy="369332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Neutron Halo</a:t>
              </a:r>
              <a:endParaRPr kumimoji="1" lang="ja-JP" altLang="en-US" b="1" dirty="0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7646329" y="4457486"/>
              <a:ext cx="828667" cy="828667"/>
              <a:chOff x="6141605" y="4786965"/>
              <a:chExt cx="828667" cy="828667"/>
            </a:xfrm>
          </p:grpSpPr>
          <p:sp>
            <p:nvSpPr>
              <p:cNvPr id="18" name="楕円 17"/>
              <p:cNvSpPr/>
              <p:nvPr/>
            </p:nvSpPr>
            <p:spPr>
              <a:xfrm>
                <a:off x="6141605" y="4786965"/>
                <a:ext cx="828667" cy="828667"/>
              </a:xfrm>
              <a:prstGeom prst="ellipse">
                <a:avLst/>
              </a:prstGeom>
              <a:gradFill flip="none" rotWithShape="1">
                <a:gsLst>
                  <a:gs pos="0">
                    <a:srgbClr val="CC99FF"/>
                  </a:gs>
                  <a:gs pos="61000">
                    <a:srgbClr val="CCECFF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99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円/楕円 273"/>
              <p:cNvSpPr/>
              <p:nvPr/>
            </p:nvSpPr>
            <p:spPr>
              <a:xfrm>
                <a:off x="6793632" y="5049392"/>
                <a:ext cx="149955" cy="14995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36" name="円/楕円 273"/>
              <p:cNvSpPr/>
              <p:nvPr/>
            </p:nvSpPr>
            <p:spPr>
              <a:xfrm>
                <a:off x="6696924" y="4882496"/>
                <a:ext cx="154963" cy="1549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400" b="1" i="1" dirty="0">
                    <a:solidFill>
                      <a:schemeClr val="tx1"/>
                    </a:solidFill>
                    <a:latin typeface="+mj-lt"/>
                  </a:rPr>
                  <a:t>n</a:t>
                </a:r>
                <a:endParaRPr kumimoji="1" lang="ja-JP" altLang="en-US" b="1" i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4" name="テキスト ボックス 203"/>
              <p:cNvSpPr txBox="1"/>
              <p:nvPr/>
            </p:nvSpPr>
            <p:spPr>
              <a:xfrm>
                <a:off x="6204377" y="4919262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6362658" y="5001761"/>
                <a:ext cx="379506" cy="361795"/>
                <a:chOff x="6305207" y="4849156"/>
                <a:chExt cx="379506" cy="361795"/>
              </a:xfrm>
            </p:grpSpPr>
            <p:grpSp>
              <p:nvGrpSpPr>
                <p:cNvPr id="286" name="グループ化 285"/>
                <p:cNvGrpSpPr/>
                <p:nvPr/>
              </p:nvGrpSpPr>
              <p:grpSpPr>
                <a:xfrm>
                  <a:off x="6332859" y="4862724"/>
                  <a:ext cx="321860" cy="348227"/>
                  <a:chOff x="2879665" y="4344660"/>
                  <a:chExt cx="321860" cy="348227"/>
                </a:xfrm>
              </p:grpSpPr>
              <p:sp>
                <p:nvSpPr>
                  <p:cNvPr id="288" name="円/楕円 276"/>
                  <p:cNvSpPr/>
                  <p:nvPr/>
                </p:nvSpPr>
                <p:spPr>
                  <a:xfrm>
                    <a:off x="2972335" y="4448536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0" name="円/楕円 63"/>
                  <p:cNvSpPr/>
                  <p:nvPr/>
                </p:nvSpPr>
                <p:spPr bwMode="auto">
                  <a:xfrm>
                    <a:off x="3054405" y="4451798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291" name="円/楕円 63"/>
                  <p:cNvSpPr/>
                  <p:nvPr/>
                </p:nvSpPr>
                <p:spPr bwMode="auto">
                  <a:xfrm>
                    <a:off x="3049378" y="4513191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20" name="円/楕円 276"/>
                  <p:cNvSpPr/>
                  <p:nvPr/>
                </p:nvSpPr>
                <p:spPr>
                  <a:xfrm>
                    <a:off x="3029133" y="4348400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円/楕円 63"/>
                  <p:cNvSpPr/>
                  <p:nvPr/>
                </p:nvSpPr>
                <p:spPr bwMode="auto">
                  <a:xfrm>
                    <a:off x="2897119" y="4507159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22" name="円/楕円 63"/>
                  <p:cNvSpPr/>
                  <p:nvPr/>
                </p:nvSpPr>
                <p:spPr bwMode="auto">
                  <a:xfrm>
                    <a:off x="2945330" y="4344660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23" name="円/楕円 63"/>
                  <p:cNvSpPr/>
                  <p:nvPr/>
                </p:nvSpPr>
                <p:spPr bwMode="auto">
                  <a:xfrm>
                    <a:off x="2879665" y="4404727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24" name="円/楕円 63"/>
                  <p:cNvSpPr/>
                  <p:nvPr/>
                </p:nvSpPr>
                <p:spPr bwMode="auto">
                  <a:xfrm>
                    <a:off x="3003574" y="4457070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292" name="円/楕円 276"/>
                  <p:cNvSpPr/>
                  <p:nvPr/>
                </p:nvSpPr>
                <p:spPr>
                  <a:xfrm>
                    <a:off x="2967072" y="4543152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32" name="円/楕円 63"/>
                <p:cNvSpPr/>
                <p:nvPr/>
              </p:nvSpPr>
              <p:spPr bwMode="auto">
                <a:xfrm>
                  <a:off x="6305207" y="4849156"/>
                  <a:ext cx="379506" cy="361795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208" name="上矢印 207"/>
            <p:cNvSpPr/>
            <p:nvPr/>
          </p:nvSpPr>
          <p:spPr>
            <a:xfrm>
              <a:off x="7009226" y="2903050"/>
              <a:ext cx="436518" cy="1962012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9" name="直線コネクタ 208"/>
            <p:cNvCxnSpPr/>
            <p:nvPr/>
          </p:nvCxnSpPr>
          <p:spPr>
            <a:xfrm>
              <a:off x="6867445" y="4815274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グループ化 213"/>
            <p:cNvGrpSpPr/>
            <p:nvPr/>
          </p:nvGrpSpPr>
          <p:grpSpPr>
            <a:xfrm>
              <a:off x="6973873" y="3440051"/>
              <a:ext cx="599151" cy="366449"/>
              <a:chOff x="5241303" y="1773436"/>
              <a:chExt cx="350234" cy="366449"/>
            </a:xfrm>
          </p:grpSpPr>
          <p:sp>
            <p:nvSpPr>
              <p:cNvPr id="242" name="フリーフォーム 241"/>
              <p:cNvSpPr/>
              <p:nvPr/>
            </p:nvSpPr>
            <p:spPr>
              <a:xfrm>
                <a:off x="5241303" y="1885291"/>
                <a:ext cx="339365" cy="254594"/>
              </a:xfrm>
              <a:custGeom>
                <a:avLst/>
                <a:gdLst>
                  <a:gd name="connsiteX0" fmla="*/ 0 w 339365"/>
                  <a:gd name="connsiteY0" fmla="*/ 160325 h 254594"/>
                  <a:gd name="connsiteX1" fmla="*/ 94268 w 339365"/>
                  <a:gd name="connsiteY1" fmla="*/ 70 h 254594"/>
                  <a:gd name="connsiteX2" fmla="*/ 179109 w 339365"/>
                  <a:gd name="connsiteY2" fmla="*/ 141472 h 254594"/>
                  <a:gd name="connsiteX3" fmla="*/ 235670 w 339365"/>
                  <a:gd name="connsiteY3" fmla="*/ 254594 h 254594"/>
                  <a:gd name="connsiteX4" fmla="*/ 339365 w 339365"/>
                  <a:gd name="connsiteY4" fmla="*/ 141472 h 25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5" h="254594">
                    <a:moveTo>
                      <a:pt x="0" y="160325"/>
                    </a:moveTo>
                    <a:cubicBezTo>
                      <a:pt x="32208" y="81768"/>
                      <a:pt x="64417" y="3212"/>
                      <a:pt x="94268" y="70"/>
                    </a:cubicBezTo>
                    <a:cubicBezTo>
                      <a:pt x="124120" y="-3072"/>
                      <a:pt x="155542" y="99051"/>
                      <a:pt x="179109" y="141472"/>
                    </a:cubicBezTo>
                    <a:cubicBezTo>
                      <a:pt x="202676" y="183893"/>
                      <a:pt x="208961" y="254594"/>
                      <a:pt x="235670" y="254594"/>
                    </a:cubicBezTo>
                    <a:cubicBezTo>
                      <a:pt x="262379" y="254594"/>
                      <a:pt x="300872" y="198033"/>
                      <a:pt x="339365" y="1414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 242"/>
              <p:cNvSpPr/>
              <p:nvPr/>
            </p:nvSpPr>
            <p:spPr>
              <a:xfrm>
                <a:off x="5252172" y="1773436"/>
                <a:ext cx="339365" cy="254594"/>
              </a:xfrm>
              <a:custGeom>
                <a:avLst/>
                <a:gdLst>
                  <a:gd name="connsiteX0" fmla="*/ 0 w 339365"/>
                  <a:gd name="connsiteY0" fmla="*/ 160325 h 254594"/>
                  <a:gd name="connsiteX1" fmla="*/ 94268 w 339365"/>
                  <a:gd name="connsiteY1" fmla="*/ 70 h 254594"/>
                  <a:gd name="connsiteX2" fmla="*/ 179109 w 339365"/>
                  <a:gd name="connsiteY2" fmla="*/ 141472 h 254594"/>
                  <a:gd name="connsiteX3" fmla="*/ 235670 w 339365"/>
                  <a:gd name="connsiteY3" fmla="*/ 254594 h 254594"/>
                  <a:gd name="connsiteX4" fmla="*/ 339365 w 339365"/>
                  <a:gd name="connsiteY4" fmla="*/ 141472 h 25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5" h="254594">
                    <a:moveTo>
                      <a:pt x="0" y="160325"/>
                    </a:moveTo>
                    <a:cubicBezTo>
                      <a:pt x="32208" y="81768"/>
                      <a:pt x="64417" y="3212"/>
                      <a:pt x="94268" y="70"/>
                    </a:cubicBezTo>
                    <a:cubicBezTo>
                      <a:pt x="124120" y="-3072"/>
                      <a:pt x="155542" y="99051"/>
                      <a:pt x="179109" y="141472"/>
                    </a:cubicBezTo>
                    <a:cubicBezTo>
                      <a:pt x="202676" y="183893"/>
                      <a:pt x="208961" y="254594"/>
                      <a:pt x="235670" y="254594"/>
                    </a:cubicBezTo>
                    <a:cubicBezTo>
                      <a:pt x="262379" y="254594"/>
                      <a:pt x="300872" y="198033"/>
                      <a:pt x="339365" y="1414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2" name="テキスト ボックス 231"/>
            <p:cNvSpPr txBox="1"/>
            <p:nvPr/>
          </p:nvSpPr>
          <p:spPr>
            <a:xfrm>
              <a:off x="7926544" y="2158325"/>
              <a:ext cx="89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Hadron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8113825" y="5893673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Nucleus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35" name="テキスト ボックス 234"/>
            <p:cNvSpPr txBox="1"/>
            <p:nvPr/>
          </p:nvSpPr>
          <p:spPr>
            <a:xfrm>
              <a:off x="7958621" y="6146342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/>
                <a:t>11</a:t>
              </a:r>
              <a:r>
                <a:rPr kumimoji="1" lang="en-US" altLang="ja-JP" b="1" dirty="0"/>
                <a:t>B(5p+6n)</a:t>
              </a:r>
            </a:p>
          </p:txBody>
        </p:sp>
        <p:cxnSp>
          <p:nvCxnSpPr>
            <p:cNvPr id="236" name="直線コネクタ 235"/>
            <p:cNvCxnSpPr/>
            <p:nvPr/>
          </p:nvCxnSpPr>
          <p:spPr>
            <a:xfrm>
              <a:off x="6891235" y="6253541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グループ化 236"/>
            <p:cNvGrpSpPr/>
            <p:nvPr/>
          </p:nvGrpSpPr>
          <p:grpSpPr>
            <a:xfrm>
              <a:off x="6023647" y="2338361"/>
              <a:ext cx="403360" cy="2542731"/>
              <a:chOff x="2951707" y="1864591"/>
              <a:chExt cx="397263" cy="3851403"/>
            </a:xfrm>
          </p:grpSpPr>
          <p:sp>
            <p:nvSpPr>
              <p:cNvPr id="240" name="下矢印 239"/>
              <p:cNvSpPr/>
              <p:nvPr/>
            </p:nvSpPr>
            <p:spPr>
              <a:xfrm>
                <a:off x="2951707" y="1864591"/>
                <a:ext cx="397263" cy="3851403"/>
              </a:xfrm>
              <a:prstGeom prst="downArrow">
                <a:avLst/>
              </a:prstGeom>
              <a:solidFill>
                <a:srgbClr val="FFFFFF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rot="16200000">
                <a:off x="2676048" y="3633511"/>
                <a:ext cx="959555" cy="333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/>
                  <a:t> 0</a:t>
                </a:r>
                <a:r>
                  <a:rPr lang="en-US" altLang="ja-JP" sz="1600" b="1" dirty="0">
                    <a:sym typeface="Wingdings" panose="05000000000000000000" pitchFamily="2" charset="2"/>
                  </a:rPr>
                  <a:t></a:t>
                </a:r>
                <a:r>
                  <a:rPr lang="en-US" altLang="ja-JP" sz="1600" b="1" dirty="0"/>
                  <a:t>S</a:t>
                </a:r>
              </a:p>
            </p:txBody>
          </p:sp>
        </p:grpSp>
        <p:cxnSp>
          <p:nvCxnSpPr>
            <p:cNvPr id="239" name="直線コネクタ 238"/>
            <p:cNvCxnSpPr/>
            <p:nvPr/>
          </p:nvCxnSpPr>
          <p:spPr>
            <a:xfrm>
              <a:off x="6883616" y="4892995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テキスト ボックス 333"/>
            <p:cNvSpPr txBox="1"/>
            <p:nvPr/>
          </p:nvSpPr>
          <p:spPr>
            <a:xfrm>
              <a:off x="6466913" y="449922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aseline="30000" dirty="0">
                  <a:solidFill>
                    <a:srgbClr val="0000FF"/>
                  </a:solidFill>
                </a:rPr>
                <a:t>9</a:t>
              </a:r>
              <a:r>
                <a:rPr kumimoji="1" lang="en-US" altLang="ja-JP" dirty="0">
                  <a:solidFill>
                    <a:srgbClr val="0000FF"/>
                  </a:solidFill>
                </a:rPr>
                <a:t>Li+2n</a:t>
              </a:r>
            </a:p>
          </p:txBody>
        </p:sp>
        <p:grpSp>
          <p:nvGrpSpPr>
            <p:cNvPr id="354" name="グループ化 353"/>
            <p:cNvGrpSpPr/>
            <p:nvPr/>
          </p:nvGrpSpPr>
          <p:grpSpPr>
            <a:xfrm>
              <a:off x="7660477" y="5936547"/>
              <a:ext cx="446418" cy="411556"/>
              <a:chOff x="6300192" y="5539731"/>
              <a:chExt cx="446418" cy="411556"/>
            </a:xfrm>
          </p:grpSpPr>
          <p:sp>
            <p:nvSpPr>
              <p:cNvPr id="355" name="円/楕円 276"/>
              <p:cNvSpPr/>
              <p:nvPr/>
            </p:nvSpPr>
            <p:spPr>
              <a:xfrm>
                <a:off x="6480371" y="5702265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円/楕円 63"/>
              <p:cNvSpPr/>
              <p:nvPr/>
            </p:nvSpPr>
            <p:spPr bwMode="auto">
              <a:xfrm>
                <a:off x="6589829" y="5690756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7" name="円/楕円 276"/>
              <p:cNvSpPr/>
              <p:nvPr/>
            </p:nvSpPr>
            <p:spPr>
              <a:xfrm>
                <a:off x="6550777" y="5582813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円/楕円 63"/>
              <p:cNvSpPr/>
              <p:nvPr/>
            </p:nvSpPr>
            <p:spPr bwMode="auto">
              <a:xfrm>
                <a:off x="6346976" y="5751041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9" name="円/楕円 63"/>
              <p:cNvSpPr/>
              <p:nvPr/>
            </p:nvSpPr>
            <p:spPr bwMode="auto">
              <a:xfrm>
                <a:off x="6453366" y="5598389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60" name="円/楕円 63"/>
              <p:cNvSpPr/>
              <p:nvPr/>
            </p:nvSpPr>
            <p:spPr bwMode="auto">
              <a:xfrm>
                <a:off x="6300192" y="5667706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62" name="円/楕円 276"/>
              <p:cNvSpPr/>
              <p:nvPr/>
            </p:nvSpPr>
            <p:spPr>
              <a:xfrm>
                <a:off x="6423503" y="5549022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円/楕円 276"/>
              <p:cNvSpPr/>
              <p:nvPr/>
            </p:nvSpPr>
            <p:spPr>
              <a:xfrm>
                <a:off x="6421795" y="5783887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円/楕円 63"/>
              <p:cNvSpPr/>
              <p:nvPr/>
            </p:nvSpPr>
            <p:spPr bwMode="auto">
              <a:xfrm>
                <a:off x="6525990" y="5763527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65" name="円/楕円 276"/>
              <p:cNvSpPr/>
              <p:nvPr/>
            </p:nvSpPr>
            <p:spPr>
              <a:xfrm>
                <a:off x="6359001" y="5592857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円/楕円 63"/>
              <p:cNvSpPr/>
              <p:nvPr/>
            </p:nvSpPr>
            <p:spPr bwMode="auto">
              <a:xfrm>
                <a:off x="6314907" y="5539731"/>
                <a:ext cx="431703" cy="4115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67" name="円/楕円 63"/>
              <p:cNvSpPr/>
              <p:nvPr/>
            </p:nvSpPr>
            <p:spPr bwMode="auto">
              <a:xfrm>
                <a:off x="6448477" y="5645369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68" name="テキスト ボックス 367"/>
            <p:cNvSpPr txBox="1"/>
            <p:nvPr/>
          </p:nvSpPr>
          <p:spPr>
            <a:xfrm>
              <a:off x="7831416" y="499397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/>
                <a:t>11</a:t>
              </a:r>
              <a:r>
                <a:rPr kumimoji="1" lang="en-US" altLang="ja-JP" b="1" dirty="0"/>
                <a:t>Li(3p+8n)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269297" y="4841040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/>
                <a:t>N/Z</a:t>
              </a:r>
              <a:r>
                <a:rPr lang="en-US" altLang="ja-JP" dirty="0"/>
                <a:t>&gt;</a:t>
              </a:r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9" name="テキスト ボックス 368"/>
                <p:cNvSpPr txBox="1"/>
                <p:nvPr/>
              </p:nvSpPr>
              <p:spPr>
                <a:xfrm>
                  <a:off x="6320362" y="5918109"/>
                  <a:ext cx="8242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i="1" dirty="0"/>
                    <a:t>N/Z</a:t>
                  </a:r>
                  <a14:m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69" name="テキスト ボックス 3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362" y="5918109"/>
                  <a:ext cx="82426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667" t="-10000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テキスト ボックス 369"/>
                <p:cNvSpPr txBox="1"/>
                <p:nvPr/>
              </p:nvSpPr>
              <p:spPr>
                <a:xfrm>
                  <a:off x="6247871" y="3074745"/>
                  <a:ext cx="9957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/>
                    <a:t>N/Z</a:t>
                  </a:r>
                  <a14:m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≫∞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70" name="テキスト ボックス 3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871" y="3074745"/>
                  <a:ext cx="99578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521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2" name="テキスト ボックス 371"/>
            <p:cNvSpPr txBox="1"/>
            <p:nvPr/>
          </p:nvSpPr>
          <p:spPr>
            <a:xfrm>
              <a:off x="7082875" y="538634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E</a:t>
              </a:r>
              <a:endParaRPr kumimoji="1" lang="ja-JP" altLang="en-US" b="1" i="1" baseline="-25000" dirty="0"/>
            </a:p>
          </p:txBody>
        </p:sp>
        <p:sp>
          <p:nvSpPr>
            <p:cNvPr id="373" name="テキスト ボックス 372"/>
            <p:cNvSpPr txBox="1"/>
            <p:nvPr/>
          </p:nvSpPr>
          <p:spPr>
            <a:xfrm>
              <a:off x="7099569" y="378719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E</a:t>
              </a:r>
              <a:endParaRPr kumimoji="1" lang="ja-JP" altLang="en-US" b="1" i="1" baseline="-250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60923" y="1843633"/>
              <a:ext cx="2264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A=const. N/</a:t>
              </a:r>
              <a:r>
                <a:rPr kumimoji="1" lang="en-US" altLang="ja-JP" dirty="0" err="1"/>
                <a:t>Z</a:t>
              </a:r>
              <a:r>
                <a:rPr kumimoji="1" lang="en-US" altLang="ja-JP" dirty="0" err="1">
                  <a:sym typeface="Wingdings" panose="05000000000000000000" pitchFamily="2" charset="2"/>
                </a:rPr>
                <a:t>Larger</a:t>
              </a:r>
              <a:endParaRPr kumimoji="1" lang="ja-JP" altLang="en-US" dirty="0"/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>
              <a:off x="7300048" y="5212969"/>
              <a:ext cx="1894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err="1">
                  <a:solidFill>
                    <a:srgbClr val="0000FF"/>
                  </a:solidFill>
                  <a:latin typeface="+mj-lt"/>
                </a:rPr>
                <a:t>dineutron</a:t>
              </a:r>
              <a:r>
                <a:rPr lang="en-US" altLang="ja-JP" b="1" dirty="0">
                  <a:solidFill>
                    <a:srgbClr val="0000FF"/>
                  </a:solidFill>
                </a:rPr>
                <a:t> cluster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楕円 25"/>
            <p:cNvSpPr/>
            <p:nvPr/>
          </p:nvSpPr>
          <p:spPr>
            <a:xfrm rot="3300000">
              <a:off x="8071165" y="4637624"/>
              <a:ext cx="492661" cy="1646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2968657" y="821453"/>
            <a:ext cx="3032944" cy="4718302"/>
            <a:chOff x="2957906" y="1811373"/>
            <a:chExt cx="3032944" cy="4718302"/>
          </a:xfrm>
        </p:grpSpPr>
        <p:sp>
          <p:nvSpPr>
            <p:cNvPr id="13" name="正方形/長方形 12"/>
            <p:cNvSpPr/>
            <p:nvPr/>
          </p:nvSpPr>
          <p:spPr>
            <a:xfrm>
              <a:off x="2957906" y="1811373"/>
              <a:ext cx="3018823" cy="4636429"/>
            </a:xfrm>
            <a:prstGeom prst="rect">
              <a:avLst/>
            </a:prstGeom>
            <a:gradFill>
              <a:gsLst>
                <a:gs pos="0">
                  <a:srgbClr val="00FF99">
                    <a:alpha val="70000"/>
                  </a:srgbClr>
                </a:gs>
                <a:gs pos="69000">
                  <a:srgbClr val="CCFF66">
                    <a:alpha val="70000"/>
                  </a:srgbClr>
                </a:gs>
                <a:gs pos="100000">
                  <a:srgbClr val="CCFF66">
                    <a:alpha val="70000"/>
                  </a:srgbClr>
                </a:gs>
              </a:gsLst>
              <a:lin ang="16200000" scaled="1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上矢印 283"/>
            <p:cNvSpPr/>
            <p:nvPr/>
          </p:nvSpPr>
          <p:spPr>
            <a:xfrm>
              <a:off x="3854172" y="4876254"/>
              <a:ext cx="436518" cy="1378173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テキスト ボックス 288"/>
            <p:cNvSpPr txBox="1"/>
            <p:nvPr/>
          </p:nvSpPr>
          <p:spPr>
            <a:xfrm>
              <a:off x="3047500" y="492014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314" name="テキスト ボックス 313"/>
            <p:cNvSpPr txBox="1"/>
            <p:nvPr/>
          </p:nvSpPr>
          <p:spPr>
            <a:xfrm>
              <a:off x="4550377" y="4161630"/>
              <a:ext cx="1277401" cy="369332"/>
            </a:xfrm>
            <a:prstGeom prst="rect">
              <a:avLst/>
            </a:prstGeom>
            <a:solidFill>
              <a:srgbClr val="FFFF00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Hoyle State</a:t>
              </a:r>
              <a:endParaRPr kumimoji="1" lang="ja-JP" altLang="en-US" b="1" dirty="0"/>
            </a:p>
          </p:txBody>
        </p:sp>
        <p:grpSp>
          <p:nvGrpSpPr>
            <p:cNvPr id="401" name="グループ化 400"/>
            <p:cNvGrpSpPr/>
            <p:nvPr/>
          </p:nvGrpSpPr>
          <p:grpSpPr>
            <a:xfrm>
              <a:off x="4439787" y="4542483"/>
              <a:ext cx="595692" cy="600600"/>
              <a:chOff x="2190404" y="2293356"/>
              <a:chExt cx="795267" cy="801819"/>
            </a:xfrm>
          </p:grpSpPr>
          <p:sp>
            <p:nvSpPr>
              <p:cNvPr id="402" name="円/楕円 67"/>
              <p:cNvSpPr/>
              <p:nvPr/>
            </p:nvSpPr>
            <p:spPr bwMode="auto">
              <a:xfrm>
                <a:off x="2190404" y="2331242"/>
                <a:ext cx="795267" cy="76393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403" name="グループ化 402"/>
              <p:cNvGrpSpPr/>
              <p:nvPr/>
            </p:nvGrpSpPr>
            <p:grpSpPr>
              <a:xfrm>
                <a:off x="2222534" y="2643625"/>
                <a:ext cx="330540" cy="369332"/>
                <a:chOff x="671098" y="3068385"/>
                <a:chExt cx="330540" cy="369332"/>
              </a:xfrm>
            </p:grpSpPr>
            <p:grpSp>
              <p:nvGrpSpPr>
                <p:cNvPr id="420" name="グループ化 419"/>
                <p:cNvGrpSpPr/>
                <p:nvPr/>
              </p:nvGrpSpPr>
              <p:grpSpPr>
                <a:xfrm>
                  <a:off x="676425" y="3136274"/>
                  <a:ext cx="305712" cy="291444"/>
                  <a:chOff x="2933512" y="4429066"/>
                  <a:chExt cx="305712" cy="291444"/>
                </a:xfrm>
              </p:grpSpPr>
              <p:sp>
                <p:nvSpPr>
                  <p:cNvPr id="422" name="円/楕円 276"/>
                  <p:cNvSpPr/>
                  <p:nvPr/>
                </p:nvSpPr>
                <p:spPr>
                  <a:xfrm>
                    <a:off x="2972335" y="4448536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3" name="円/楕円 63"/>
                  <p:cNvSpPr/>
                  <p:nvPr/>
                </p:nvSpPr>
                <p:spPr bwMode="auto">
                  <a:xfrm>
                    <a:off x="3054405" y="4451798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24" name="円/楕円 63"/>
                  <p:cNvSpPr/>
                  <p:nvPr/>
                </p:nvSpPr>
                <p:spPr bwMode="auto">
                  <a:xfrm>
                    <a:off x="3054047" y="4549957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25" name="円/楕円 276"/>
                  <p:cNvSpPr/>
                  <p:nvPr/>
                </p:nvSpPr>
                <p:spPr>
                  <a:xfrm>
                    <a:off x="2967072" y="4543152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26" name="円/楕円 63"/>
                  <p:cNvSpPr/>
                  <p:nvPr/>
                </p:nvSpPr>
                <p:spPr bwMode="auto">
                  <a:xfrm>
                    <a:off x="2933512" y="4429066"/>
                    <a:ext cx="305712" cy="29144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CC99FF">
                          <a:alpha val="17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  <p:sp>
              <p:nvSpPr>
                <p:cNvPr id="421" name="正方形/長方形 420"/>
                <p:cNvSpPr/>
                <p:nvPr/>
              </p:nvSpPr>
              <p:spPr>
                <a:xfrm>
                  <a:off x="671098" y="3068385"/>
                  <a:ext cx="3305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0" lang="en-US" altLang="ja-JP" dirty="0">
                      <a:latin typeface="Symbol" panose="05050102010706020507" pitchFamily="18" charset="2"/>
                    </a:rPr>
                    <a:t>a</a:t>
                  </a:r>
                </a:p>
              </p:txBody>
            </p:sp>
          </p:grpSp>
          <p:grpSp>
            <p:nvGrpSpPr>
              <p:cNvPr id="404" name="グループ化 403"/>
              <p:cNvGrpSpPr/>
              <p:nvPr/>
            </p:nvGrpSpPr>
            <p:grpSpPr>
              <a:xfrm>
                <a:off x="2638406" y="2666930"/>
                <a:ext cx="333119" cy="369332"/>
                <a:chOff x="668519" y="3068385"/>
                <a:chExt cx="333119" cy="369332"/>
              </a:xfrm>
            </p:grpSpPr>
            <p:grpSp>
              <p:nvGrpSpPr>
                <p:cNvPr id="413" name="グループ化 412"/>
                <p:cNvGrpSpPr/>
                <p:nvPr/>
              </p:nvGrpSpPr>
              <p:grpSpPr>
                <a:xfrm>
                  <a:off x="668519" y="3134440"/>
                  <a:ext cx="305712" cy="291444"/>
                  <a:chOff x="2925606" y="4427232"/>
                  <a:chExt cx="305712" cy="291444"/>
                </a:xfrm>
              </p:grpSpPr>
              <p:sp>
                <p:nvSpPr>
                  <p:cNvPr id="415" name="円/楕円 276"/>
                  <p:cNvSpPr/>
                  <p:nvPr/>
                </p:nvSpPr>
                <p:spPr>
                  <a:xfrm>
                    <a:off x="2972335" y="4448536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6" name="円/楕円 63"/>
                  <p:cNvSpPr/>
                  <p:nvPr/>
                </p:nvSpPr>
                <p:spPr bwMode="auto">
                  <a:xfrm>
                    <a:off x="3054405" y="4451798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17" name="円/楕円 63"/>
                  <p:cNvSpPr/>
                  <p:nvPr/>
                </p:nvSpPr>
                <p:spPr bwMode="auto">
                  <a:xfrm>
                    <a:off x="3054047" y="4549957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18" name="円/楕円 276"/>
                  <p:cNvSpPr/>
                  <p:nvPr/>
                </p:nvSpPr>
                <p:spPr>
                  <a:xfrm>
                    <a:off x="2967072" y="4543152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9" name="円/楕円 63"/>
                  <p:cNvSpPr/>
                  <p:nvPr/>
                </p:nvSpPr>
                <p:spPr bwMode="auto">
                  <a:xfrm>
                    <a:off x="2925606" y="4427232"/>
                    <a:ext cx="305712" cy="29144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CC99FF">
                          <a:alpha val="17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  <p:sp>
              <p:nvSpPr>
                <p:cNvPr id="414" name="正方形/長方形 413"/>
                <p:cNvSpPr/>
                <p:nvPr/>
              </p:nvSpPr>
              <p:spPr>
                <a:xfrm>
                  <a:off x="671098" y="3068385"/>
                  <a:ext cx="3305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0" lang="en-US" altLang="ja-JP" dirty="0">
                      <a:latin typeface="Symbol" panose="05050102010706020507" pitchFamily="18" charset="2"/>
                    </a:rPr>
                    <a:t>a</a:t>
                  </a:r>
                </a:p>
              </p:txBody>
            </p:sp>
          </p:grpSp>
          <p:grpSp>
            <p:nvGrpSpPr>
              <p:cNvPr id="405" name="グループ化 404"/>
              <p:cNvGrpSpPr/>
              <p:nvPr/>
            </p:nvGrpSpPr>
            <p:grpSpPr>
              <a:xfrm>
                <a:off x="2459487" y="2293356"/>
                <a:ext cx="330540" cy="369332"/>
                <a:chOff x="671098" y="3068385"/>
                <a:chExt cx="330540" cy="369332"/>
              </a:xfrm>
            </p:grpSpPr>
            <p:grpSp>
              <p:nvGrpSpPr>
                <p:cNvPr id="406" name="グループ化 405"/>
                <p:cNvGrpSpPr/>
                <p:nvPr/>
              </p:nvGrpSpPr>
              <p:grpSpPr>
                <a:xfrm>
                  <a:off x="676425" y="3136274"/>
                  <a:ext cx="305712" cy="291444"/>
                  <a:chOff x="2933512" y="4429066"/>
                  <a:chExt cx="305712" cy="291444"/>
                </a:xfrm>
              </p:grpSpPr>
              <p:sp>
                <p:nvSpPr>
                  <p:cNvPr id="408" name="円/楕円 276"/>
                  <p:cNvSpPr/>
                  <p:nvPr/>
                </p:nvSpPr>
                <p:spPr>
                  <a:xfrm>
                    <a:off x="2972335" y="4448536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円/楕円 63"/>
                  <p:cNvSpPr/>
                  <p:nvPr/>
                </p:nvSpPr>
                <p:spPr bwMode="auto">
                  <a:xfrm>
                    <a:off x="3054405" y="4451798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10" name="円/楕円 63"/>
                  <p:cNvSpPr/>
                  <p:nvPr/>
                </p:nvSpPr>
                <p:spPr bwMode="auto">
                  <a:xfrm>
                    <a:off x="3054047" y="4549957"/>
                    <a:ext cx="147120" cy="14712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11" name="円/楕円 276"/>
                  <p:cNvSpPr/>
                  <p:nvPr/>
                </p:nvSpPr>
                <p:spPr>
                  <a:xfrm>
                    <a:off x="2967072" y="4543152"/>
                    <a:ext cx="149735" cy="1497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1000"/>
                        </a:schemeClr>
                      </a:gs>
                      <a:gs pos="100000">
                        <a:srgbClr val="0000FF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mpd="sng">
                    <a:solidFill>
                      <a:srgbClr val="3333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i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2" name="円/楕円 63"/>
                  <p:cNvSpPr/>
                  <p:nvPr/>
                </p:nvSpPr>
                <p:spPr bwMode="auto">
                  <a:xfrm>
                    <a:off x="2933512" y="4429066"/>
                    <a:ext cx="305712" cy="29144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0">
                        <a:schemeClr val="bg1"/>
                      </a:gs>
                      <a:gs pos="100000">
                        <a:srgbClr val="CC99FF">
                          <a:alpha val="17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  <p:sp>
              <p:nvSpPr>
                <p:cNvPr id="407" name="正方形/長方形 406"/>
                <p:cNvSpPr/>
                <p:nvPr/>
              </p:nvSpPr>
              <p:spPr>
                <a:xfrm>
                  <a:off x="671098" y="3068385"/>
                  <a:ext cx="3305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0" lang="en-US" altLang="ja-JP" dirty="0">
                      <a:latin typeface="Symbol" panose="05050102010706020507" pitchFamily="18" charset="2"/>
                    </a:rPr>
                    <a:t>a</a:t>
                  </a:r>
                </a:p>
              </p:txBody>
            </p:sp>
          </p:grpSp>
        </p:grpSp>
        <p:sp>
          <p:nvSpPr>
            <p:cNvPr id="428" name="上矢印 427"/>
            <p:cNvSpPr/>
            <p:nvPr/>
          </p:nvSpPr>
          <p:spPr>
            <a:xfrm>
              <a:off x="3852349" y="2903937"/>
              <a:ext cx="436518" cy="1962012"/>
            </a:xfrm>
            <a:prstGeom prst="up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30" name="直線コネクタ 429"/>
            <p:cNvCxnSpPr/>
            <p:nvPr/>
          </p:nvCxnSpPr>
          <p:spPr>
            <a:xfrm>
              <a:off x="3726739" y="4947937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2" name="グループ化 431"/>
            <p:cNvGrpSpPr/>
            <p:nvPr/>
          </p:nvGrpSpPr>
          <p:grpSpPr>
            <a:xfrm>
              <a:off x="3816996" y="3440938"/>
              <a:ext cx="599151" cy="366449"/>
              <a:chOff x="5241303" y="1773436"/>
              <a:chExt cx="350234" cy="366449"/>
            </a:xfrm>
          </p:grpSpPr>
          <p:sp>
            <p:nvSpPr>
              <p:cNvPr id="433" name="フリーフォーム 432"/>
              <p:cNvSpPr/>
              <p:nvPr/>
            </p:nvSpPr>
            <p:spPr>
              <a:xfrm>
                <a:off x="5241303" y="1885291"/>
                <a:ext cx="339365" cy="254594"/>
              </a:xfrm>
              <a:custGeom>
                <a:avLst/>
                <a:gdLst>
                  <a:gd name="connsiteX0" fmla="*/ 0 w 339365"/>
                  <a:gd name="connsiteY0" fmla="*/ 160325 h 254594"/>
                  <a:gd name="connsiteX1" fmla="*/ 94268 w 339365"/>
                  <a:gd name="connsiteY1" fmla="*/ 70 h 254594"/>
                  <a:gd name="connsiteX2" fmla="*/ 179109 w 339365"/>
                  <a:gd name="connsiteY2" fmla="*/ 141472 h 254594"/>
                  <a:gd name="connsiteX3" fmla="*/ 235670 w 339365"/>
                  <a:gd name="connsiteY3" fmla="*/ 254594 h 254594"/>
                  <a:gd name="connsiteX4" fmla="*/ 339365 w 339365"/>
                  <a:gd name="connsiteY4" fmla="*/ 141472 h 25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5" h="254594">
                    <a:moveTo>
                      <a:pt x="0" y="160325"/>
                    </a:moveTo>
                    <a:cubicBezTo>
                      <a:pt x="32208" y="81768"/>
                      <a:pt x="64417" y="3212"/>
                      <a:pt x="94268" y="70"/>
                    </a:cubicBezTo>
                    <a:cubicBezTo>
                      <a:pt x="124120" y="-3072"/>
                      <a:pt x="155542" y="99051"/>
                      <a:pt x="179109" y="141472"/>
                    </a:cubicBezTo>
                    <a:cubicBezTo>
                      <a:pt x="202676" y="183893"/>
                      <a:pt x="208961" y="254594"/>
                      <a:pt x="235670" y="254594"/>
                    </a:cubicBezTo>
                    <a:cubicBezTo>
                      <a:pt x="262379" y="254594"/>
                      <a:pt x="300872" y="198033"/>
                      <a:pt x="339365" y="1414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 433"/>
              <p:cNvSpPr/>
              <p:nvPr/>
            </p:nvSpPr>
            <p:spPr>
              <a:xfrm>
                <a:off x="5252172" y="1773436"/>
                <a:ext cx="339365" cy="254594"/>
              </a:xfrm>
              <a:custGeom>
                <a:avLst/>
                <a:gdLst>
                  <a:gd name="connsiteX0" fmla="*/ 0 w 339365"/>
                  <a:gd name="connsiteY0" fmla="*/ 160325 h 254594"/>
                  <a:gd name="connsiteX1" fmla="*/ 94268 w 339365"/>
                  <a:gd name="connsiteY1" fmla="*/ 70 h 254594"/>
                  <a:gd name="connsiteX2" fmla="*/ 179109 w 339365"/>
                  <a:gd name="connsiteY2" fmla="*/ 141472 h 254594"/>
                  <a:gd name="connsiteX3" fmla="*/ 235670 w 339365"/>
                  <a:gd name="connsiteY3" fmla="*/ 254594 h 254594"/>
                  <a:gd name="connsiteX4" fmla="*/ 339365 w 339365"/>
                  <a:gd name="connsiteY4" fmla="*/ 141472 h 254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365" h="254594">
                    <a:moveTo>
                      <a:pt x="0" y="160325"/>
                    </a:moveTo>
                    <a:cubicBezTo>
                      <a:pt x="32208" y="81768"/>
                      <a:pt x="64417" y="3212"/>
                      <a:pt x="94268" y="70"/>
                    </a:cubicBezTo>
                    <a:cubicBezTo>
                      <a:pt x="124120" y="-3072"/>
                      <a:pt x="155542" y="99051"/>
                      <a:pt x="179109" y="141472"/>
                    </a:cubicBezTo>
                    <a:cubicBezTo>
                      <a:pt x="202676" y="183893"/>
                      <a:pt x="208961" y="254594"/>
                      <a:pt x="235670" y="254594"/>
                    </a:cubicBezTo>
                    <a:cubicBezTo>
                      <a:pt x="262379" y="254594"/>
                      <a:pt x="300872" y="198033"/>
                      <a:pt x="339365" y="1414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3" name="テキスト ボックス 452"/>
            <p:cNvSpPr txBox="1"/>
            <p:nvPr/>
          </p:nvSpPr>
          <p:spPr>
            <a:xfrm>
              <a:off x="4742288" y="2168739"/>
              <a:ext cx="89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Hadron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47" name="テキスト ボックス 546"/>
            <p:cNvSpPr txBox="1"/>
            <p:nvPr/>
          </p:nvSpPr>
          <p:spPr>
            <a:xfrm>
              <a:off x="4968391" y="4511768"/>
              <a:ext cx="1022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r>
                <a:rPr lang="en-US" altLang="ja-JP" b="1" dirty="0">
                  <a:solidFill>
                    <a:srgbClr val="0000FF"/>
                  </a:solidFill>
                </a:rPr>
                <a:t> cluster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549" name="テキスト ボックス 548"/>
            <p:cNvSpPr txBox="1"/>
            <p:nvPr/>
          </p:nvSpPr>
          <p:spPr>
            <a:xfrm>
              <a:off x="5021729" y="5888909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rgbClr val="0000FF"/>
                  </a:solidFill>
                </a:rPr>
                <a:t>Nucleus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83" name="テキスト ボックス 282"/>
            <p:cNvSpPr txBox="1"/>
            <p:nvPr/>
          </p:nvSpPr>
          <p:spPr>
            <a:xfrm>
              <a:off x="4843937" y="6160343"/>
              <a:ext cx="809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baseline="30000" dirty="0"/>
                <a:t>12</a:t>
              </a:r>
              <a:r>
                <a:rPr kumimoji="1" lang="en-US" altLang="ja-JP" b="1" dirty="0"/>
                <a:t>C(</a:t>
              </a:r>
              <a:r>
                <a:rPr lang="en-US" altLang="ja-JP" b="1" dirty="0" err="1"/>
                <a:t>gs</a:t>
              </a:r>
              <a:r>
                <a:rPr lang="en-US" altLang="ja-JP" b="1" dirty="0"/>
                <a:t>)</a:t>
              </a:r>
              <a:endParaRPr kumimoji="1" lang="en-US" altLang="ja-JP" b="1" dirty="0"/>
            </a:p>
          </p:txBody>
        </p:sp>
        <p:cxnSp>
          <p:nvCxnSpPr>
            <p:cNvPr id="282" name="直線コネクタ 281"/>
            <p:cNvCxnSpPr/>
            <p:nvPr/>
          </p:nvCxnSpPr>
          <p:spPr>
            <a:xfrm>
              <a:off x="3734358" y="6254428"/>
              <a:ext cx="7200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グループ化 129"/>
            <p:cNvGrpSpPr/>
            <p:nvPr/>
          </p:nvGrpSpPr>
          <p:grpSpPr>
            <a:xfrm>
              <a:off x="2980557" y="2318879"/>
              <a:ext cx="403360" cy="2564048"/>
              <a:chOff x="2961590" y="1907197"/>
              <a:chExt cx="397263" cy="3883691"/>
            </a:xfrm>
          </p:grpSpPr>
          <p:sp>
            <p:nvSpPr>
              <p:cNvPr id="588" name="下矢印 587"/>
              <p:cNvSpPr/>
              <p:nvPr/>
            </p:nvSpPr>
            <p:spPr>
              <a:xfrm>
                <a:off x="2961590" y="1907197"/>
                <a:ext cx="397263" cy="3883691"/>
              </a:xfrm>
              <a:prstGeom prst="downArrow">
                <a:avLst/>
              </a:prstGeom>
              <a:solidFill>
                <a:srgbClr val="FFFFFF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テキスト ボックス 586"/>
              <p:cNvSpPr txBox="1"/>
              <p:nvPr/>
            </p:nvSpPr>
            <p:spPr>
              <a:xfrm rot="16200000">
                <a:off x="2543955" y="3907336"/>
                <a:ext cx="1263059" cy="333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>
                    <a:sym typeface="Wingdings" panose="05000000000000000000" pitchFamily="2" charset="2"/>
                  </a:rPr>
                  <a:t>0 </a:t>
                </a:r>
                <a:r>
                  <a:rPr lang="en-US" altLang="ja-JP" sz="1600" b="1" dirty="0"/>
                  <a:t>S, T</a:t>
                </a:r>
              </a:p>
            </p:txBody>
          </p:sp>
        </p:grpSp>
        <p:sp>
          <p:nvSpPr>
            <p:cNvPr id="184" name="テキスト ボックス 183"/>
            <p:cNvSpPr txBox="1"/>
            <p:nvPr/>
          </p:nvSpPr>
          <p:spPr>
            <a:xfrm>
              <a:off x="4904890" y="4951449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600" b="1" dirty="0"/>
            </a:p>
          </p:txBody>
        </p:sp>
        <p:cxnSp>
          <p:nvCxnSpPr>
            <p:cNvPr id="450" name="直線コネクタ 449"/>
            <p:cNvCxnSpPr/>
            <p:nvPr/>
          </p:nvCxnSpPr>
          <p:spPr>
            <a:xfrm>
              <a:off x="3734358" y="487341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366078" y="474806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00FF"/>
                  </a:solidFill>
                </a:rPr>
                <a:t>3</a:t>
              </a:r>
              <a:r>
                <a:rPr kumimoji="1" lang="en-US" altLang="ja-JP" dirty="0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endParaRPr kumimoji="1" lang="ja-JP" altLang="en-US" dirty="0">
                <a:solidFill>
                  <a:srgbClr val="0000FF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3888703" y="542005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E</a:t>
              </a:r>
              <a:r>
                <a:rPr kumimoji="1" lang="en-US" altLang="ja-JP" b="1" i="1" baseline="-25000" dirty="0"/>
                <a:t>x</a:t>
              </a:r>
              <a:endParaRPr kumimoji="1" lang="ja-JP" altLang="en-US" b="1" i="1" baseline="-250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3895861" y="366617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i="1" dirty="0"/>
                <a:t>E</a:t>
              </a:r>
              <a:r>
                <a:rPr kumimoji="1" lang="en-US" altLang="ja-JP" b="1" i="1" baseline="-25000" dirty="0"/>
                <a:t>x</a:t>
              </a:r>
              <a:endParaRPr kumimoji="1" lang="ja-JP" altLang="en-US" b="1" i="1" baseline="-25000" dirty="0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4524828" y="5931015"/>
              <a:ext cx="446418" cy="411556"/>
              <a:chOff x="6300192" y="5539731"/>
              <a:chExt cx="446418" cy="411556"/>
            </a:xfrm>
          </p:grpSpPr>
          <p:sp>
            <p:nvSpPr>
              <p:cNvPr id="342" name="円/楕円 276"/>
              <p:cNvSpPr/>
              <p:nvPr/>
            </p:nvSpPr>
            <p:spPr>
              <a:xfrm>
                <a:off x="6480371" y="5702265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円/楕円 63"/>
              <p:cNvSpPr/>
              <p:nvPr/>
            </p:nvSpPr>
            <p:spPr bwMode="auto">
              <a:xfrm>
                <a:off x="6589829" y="5690756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5" name="円/楕円 276"/>
              <p:cNvSpPr/>
              <p:nvPr/>
            </p:nvSpPr>
            <p:spPr>
              <a:xfrm>
                <a:off x="6550777" y="5582813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円/楕円 63"/>
              <p:cNvSpPr/>
              <p:nvPr/>
            </p:nvSpPr>
            <p:spPr bwMode="auto">
              <a:xfrm>
                <a:off x="6346976" y="5751041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7" name="円/楕円 63"/>
              <p:cNvSpPr/>
              <p:nvPr/>
            </p:nvSpPr>
            <p:spPr bwMode="auto">
              <a:xfrm>
                <a:off x="6453366" y="5598389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8" name="円/楕円 63"/>
              <p:cNvSpPr/>
              <p:nvPr/>
            </p:nvSpPr>
            <p:spPr bwMode="auto">
              <a:xfrm>
                <a:off x="6300192" y="5667706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0" name="円/楕円 276"/>
              <p:cNvSpPr/>
              <p:nvPr/>
            </p:nvSpPr>
            <p:spPr>
              <a:xfrm>
                <a:off x="6522720" y="5777935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円/楕円 276"/>
              <p:cNvSpPr/>
              <p:nvPr/>
            </p:nvSpPr>
            <p:spPr>
              <a:xfrm>
                <a:off x="6423503" y="5549022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円/楕円 276"/>
              <p:cNvSpPr/>
              <p:nvPr/>
            </p:nvSpPr>
            <p:spPr>
              <a:xfrm>
                <a:off x="6421795" y="5783887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円/楕円 63"/>
              <p:cNvSpPr/>
              <p:nvPr/>
            </p:nvSpPr>
            <p:spPr bwMode="auto">
              <a:xfrm>
                <a:off x="6511610" y="5710799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53" name="円/楕円 276"/>
              <p:cNvSpPr/>
              <p:nvPr/>
            </p:nvSpPr>
            <p:spPr>
              <a:xfrm>
                <a:off x="6359001" y="5592857"/>
                <a:ext cx="149735" cy="1497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1000"/>
                    </a:schemeClr>
                  </a:gs>
                  <a:gs pos="100000">
                    <a:srgbClr val="0000FF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mpd="sng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円/楕円 63"/>
              <p:cNvSpPr/>
              <p:nvPr/>
            </p:nvSpPr>
            <p:spPr bwMode="auto">
              <a:xfrm>
                <a:off x="6314907" y="5539731"/>
                <a:ext cx="431703" cy="4115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44" name="円/楕円 63"/>
              <p:cNvSpPr/>
              <p:nvPr/>
            </p:nvSpPr>
            <p:spPr bwMode="auto">
              <a:xfrm>
                <a:off x="6448477" y="5645369"/>
                <a:ext cx="147120" cy="147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74" name="テキスト ボックス 373"/>
            <p:cNvSpPr txBox="1"/>
            <p:nvPr/>
          </p:nvSpPr>
          <p:spPr>
            <a:xfrm>
              <a:off x="3682953" y="1827503"/>
              <a:ext cx="2264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>
                  <a:sym typeface="Wingdings" panose="05000000000000000000" pitchFamily="2" charset="2"/>
                </a:rPr>
                <a:t>Ex</a:t>
              </a:r>
              <a:r>
                <a:rPr kumimoji="1" lang="en-US" altLang="ja-JP" dirty="0" err="1">
                  <a:sym typeface="Wingdings" panose="05000000000000000000" pitchFamily="2" charset="2"/>
                </a:rPr>
                <a:t>Larger</a:t>
              </a:r>
              <a:endParaRPr kumimoji="1" lang="ja-JP" altLang="en-US" dirty="0"/>
            </a:p>
          </p:txBody>
        </p:sp>
        <p:sp>
          <p:nvSpPr>
            <p:cNvPr id="378" name="円/楕円 276"/>
            <p:cNvSpPr/>
            <p:nvPr/>
          </p:nvSpPr>
          <p:spPr>
            <a:xfrm>
              <a:off x="3522772" y="2479026"/>
              <a:ext cx="149735" cy="1497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380" name="円/楕円 63"/>
            <p:cNvSpPr/>
            <p:nvPr/>
          </p:nvSpPr>
          <p:spPr bwMode="auto">
            <a:xfrm>
              <a:off x="4501401" y="2454476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1" name="円/楕円 276"/>
            <p:cNvSpPr/>
            <p:nvPr/>
          </p:nvSpPr>
          <p:spPr>
            <a:xfrm>
              <a:off x="4411336" y="2701719"/>
              <a:ext cx="149735" cy="1497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382" name="円/楕円 63"/>
            <p:cNvSpPr/>
            <p:nvPr/>
          </p:nvSpPr>
          <p:spPr bwMode="auto">
            <a:xfrm>
              <a:off x="4158374" y="2774637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3" name="円/楕円 63"/>
            <p:cNvSpPr/>
            <p:nvPr/>
          </p:nvSpPr>
          <p:spPr bwMode="auto">
            <a:xfrm>
              <a:off x="3678724" y="2674998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4" name="円/楕円 63"/>
            <p:cNvSpPr/>
            <p:nvPr/>
          </p:nvSpPr>
          <p:spPr bwMode="auto">
            <a:xfrm>
              <a:off x="3828595" y="2420671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5" name="円/楕円 276"/>
            <p:cNvSpPr/>
            <p:nvPr/>
          </p:nvSpPr>
          <p:spPr>
            <a:xfrm>
              <a:off x="4282519" y="2261701"/>
              <a:ext cx="149735" cy="1497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386" name="円/楕円 276"/>
            <p:cNvSpPr/>
            <p:nvPr/>
          </p:nvSpPr>
          <p:spPr>
            <a:xfrm>
              <a:off x="4074759" y="2504969"/>
              <a:ext cx="149735" cy="1497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387" name="円/楕円 276"/>
            <p:cNvSpPr/>
            <p:nvPr/>
          </p:nvSpPr>
          <p:spPr>
            <a:xfrm>
              <a:off x="3914496" y="2667361"/>
              <a:ext cx="149735" cy="1497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388" name="円/楕円 63"/>
            <p:cNvSpPr/>
            <p:nvPr/>
          </p:nvSpPr>
          <p:spPr bwMode="auto">
            <a:xfrm>
              <a:off x="4251684" y="2442051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9" name="円/楕円 276"/>
            <p:cNvSpPr/>
            <p:nvPr/>
          </p:nvSpPr>
          <p:spPr>
            <a:xfrm>
              <a:off x="3654234" y="2239832"/>
              <a:ext cx="149735" cy="14973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71000"/>
                  </a:schemeClr>
                </a:gs>
                <a:gs pos="10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2700" cmpd="sng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392" name="円/楕円 63"/>
            <p:cNvSpPr/>
            <p:nvPr/>
          </p:nvSpPr>
          <p:spPr bwMode="auto">
            <a:xfrm>
              <a:off x="4041750" y="2300458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6728609" y="1223417"/>
            <a:ext cx="908786" cy="686126"/>
            <a:chOff x="6717858" y="2213337"/>
            <a:chExt cx="908786" cy="686126"/>
          </a:xfrm>
        </p:grpSpPr>
        <p:sp>
          <p:nvSpPr>
            <p:cNvPr id="396" name="円/楕円 63"/>
            <p:cNvSpPr/>
            <p:nvPr/>
          </p:nvSpPr>
          <p:spPr bwMode="auto">
            <a:xfrm>
              <a:off x="7161512" y="2599943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7" name="円/楕円 63"/>
            <p:cNvSpPr/>
            <p:nvPr/>
          </p:nvSpPr>
          <p:spPr bwMode="auto">
            <a:xfrm>
              <a:off x="6850312" y="2570232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0" name="円/楕円 63"/>
            <p:cNvSpPr/>
            <p:nvPr/>
          </p:nvSpPr>
          <p:spPr bwMode="auto">
            <a:xfrm>
              <a:off x="7313912" y="2752343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7" name="円/楕円 63"/>
            <p:cNvSpPr/>
            <p:nvPr/>
          </p:nvSpPr>
          <p:spPr bwMode="auto">
            <a:xfrm>
              <a:off x="7237826" y="2365585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9" name="円/楕円 63"/>
            <p:cNvSpPr/>
            <p:nvPr/>
          </p:nvSpPr>
          <p:spPr bwMode="auto">
            <a:xfrm>
              <a:off x="6991185" y="2249487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5" name="円/楕円 63"/>
            <p:cNvSpPr/>
            <p:nvPr/>
          </p:nvSpPr>
          <p:spPr bwMode="auto">
            <a:xfrm>
              <a:off x="6717858" y="2365585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6" name="円/楕円 63"/>
            <p:cNvSpPr/>
            <p:nvPr/>
          </p:nvSpPr>
          <p:spPr bwMode="auto">
            <a:xfrm>
              <a:off x="6973244" y="2740461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8" name="円/楕円 63"/>
            <p:cNvSpPr/>
            <p:nvPr/>
          </p:nvSpPr>
          <p:spPr bwMode="auto">
            <a:xfrm>
              <a:off x="7016187" y="2445369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9" name="円/楕円 63"/>
            <p:cNvSpPr/>
            <p:nvPr/>
          </p:nvSpPr>
          <p:spPr bwMode="auto">
            <a:xfrm>
              <a:off x="7414742" y="2533515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2" name="円/楕円 63"/>
            <p:cNvSpPr/>
            <p:nvPr/>
          </p:nvSpPr>
          <p:spPr bwMode="auto">
            <a:xfrm>
              <a:off x="7282036" y="2213337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54" name="円/楕円 63"/>
            <p:cNvSpPr/>
            <p:nvPr/>
          </p:nvSpPr>
          <p:spPr bwMode="auto">
            <a:xfrm>
              <a:off x="7479524" y="2350456"/>
              <a:ext cx="147120" cy="147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73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Towards the neutron drip line</a:t>
            </a:r>
            <a:br>
              <a:rPr kumimoji="1" lang="en-US" altLang="ja-JP" dirty="0"/>
            </a:br>
            <a:r>
              <a:rPr lang="en-US" altLang="ja-JP" dirty="0"/>
              <a:t>-- </a:t>
            </a:r>
            <a:r>
              <a:rPr lang="en-US" altLang="ja-JP" dirty="0">
                <a:solidFill>
                  <a:srgbClr val="0000FF"/>
                </a:solidFill>
              </a:rPr>
              <a:t>Current Frontier --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299200" y="373380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" name="Rectangle 3"/>
          <p:cNvSpPr>
            <a:spLocks noChangeAspect="1" noChangeArrowheads="1"/>
          </p:cNvSpPr>
          <p:nvPr/>
        </p:nvSpPr>
        <p:spPr bwMode="auto">
          <a:xfrm>
            <a:off x="6156325" y="3606800"/>
            <a:ext cx="523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126</a:t>
            </a:r>
          </a:p>
        </p:txBody>
      </p:sp>
      <p:sp>
        <p:nvSpPr>
          <p:cNvPr id="12292" name="Rectangle 4"/>
          <p:cNvSpPr>
            <a:spLocks noChangeAspect="1" noChangeArrowheads="1"/>
          </p:cNvSpPr>
          <p:nvPr/>
        </p:nvSpPr>
        <p:spPr bwMode="auto">
          <a:xfrm>
            <a:off x="4122738" y="4610100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82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03700" y="47180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8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82563" y="-139700"/>
            <a:ext cx="4754562" cy="2225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" name="Rectangle 8"/>
          <p:cNvSpPr>
            <a:spLocks noChangeAspect="1" noChangeArrowheads="1"/>
          </p:cNvSpPr>
          <p:nvPr/>
        </p:nvSpPr>
        <p:spPr bwMode="auto">
          <a:xfrm>
            <a:off x="3606800" y="47847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28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9700" y="182563"/>
            <a:ext cx="5238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634163" y="341313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Nuclear Chart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9700" y="-79375"/>
            <a:ext cx="488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800" u="sng"/>
              <a:t>Towards the neutron-rich limit</a:t>
            </a:r>
            <a:endParaRPr lang="ja-JP" altLang="en-US" sz="2800" u="sng"/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519113" y="2611438"/>
            <a:ext cx="249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Origin of matter</a:t>
            </a:r>
            <a:endParaRPr lang="ja-JP" altLang="en-US"/>
          </a:p>
          <a:p>
            <a:pPr eaLnBrk="1" hangingPunct="1"/>
            <a:r>
              <a:rPr lang="en-US" altLang="ja-JP"/>
              <a:t>(Nuclear Astrophysics)</a:t>
            </a:r>
            <a:endParaRPr lang="ja-JP" altLang="en-US"/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376238" y="2822575"/>
            <a:ext cx="131762" cy="1746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1371600" y="6488113"/>
            <a:ext cx="148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1497013" y="6505575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Neutron Nubmer N</a:t>
            </a:r>
          </a:p>
        </p:txBody>
      </p:sp>
      <p:sp>
        <p:nvSpPr>
          <p:cNvPr id="12305" name="Line 19"/>
          <p:cNvSpPr>
            <a:spLocks noChangeShapeType="1"/>
          </p:cNvSpPr>
          <p:nvPr/>
        </p:nvSpPr>
        <p:spPr bwMode="auto">
          <a:xfrm flipV="1">
            <a:off x="174625" y="4278313"/>
            <a:ext cx="0" cy="125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 rot="-5400000">
            <a:off x="-807243" y="3055143"/>
            <a:ext cx="195421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/>
              <a:t>Proton Number Z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956841" y="4992688"/>
            <a:ext cx="819696" cy="339724"/>
            <a:chOff x="1245" y="3063"/>
            <a:chExt cx="558" cy="102"/>
          </a:xfrm>
        </p:grpSpPr>
        <p:sp>
          <p:nvSpPr>
            <p:cNvPr id="12382" name="Line 22"/>
            <p:cNvSpPr>
              <a:spLocks noChangeShapeType="1"/>
            </p:cNvSpPr>
            <p:nvPr/>
          </p:nvSpPr>
          <p:spPr bwMode="auto">
            <a:xfrm flipV="1">
              <a:off x="1245" y="3086"/>
              <a:ext cx="264" cy="7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3" name="Line 23"/>
            <p:cNvSpPr>
              <a:spLocks noChangeShapeType="1"/>
            </p:cNvSpPr>
            <p:nvPr/>
          </p:nvSpPr>
          <p:spPr bwMode="auto">
            <a:xfrm flipV="1">
              <a:off x="1500" y="3063"/>
              <a:ext cx="0" cy="5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4" name="Line 24"/>
            <p:cNvSpPr>
              <a:spLocks noChangeShapeType="1"/>
            </p:cNvSpPr>
            <p:nvPr/>
          </p:nvSpPr>
          <p:spPr bwMode="auto">
            <a:xfrm>
              <a:off x="1500" y="3066"/>
              <a:ext cx="303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44788" y="4287838"/>
            <a:ext cx="1566862" cy="671512"/>
            <a:chOff x="1803" y="2640"/>
            <a:chExt cx="987" cy="423"/>
          </a:xfrm>
        </p:grpSpPr>
        <p:sp>
          <p:nvSpPr>
            <p:cNvPr id="12379" name="Line 26"/>
            <p:cNvSpPr>
              <a:spLocks noChangeShapeType="1"/>
            </p:cNvSpPr>
            <p:nvPr/>
          </p:nvSpPr>
          <p:spPr bwMode="auto">
            <a:xfrm flipH="1" flipV="1">
              <a:off x="1803" y="2907"/>
              <a:ext cx="3" cy="15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0" name="Line 27"/>
            <p:cNvSpPr>
              <a:spLocks noChangeShapeType="1"/>
            </p:cNvSpPr>
            <p:nvPr/>
          </p:nvSpPr>
          <p:spPr bwMode="auto">
            <a:xfrm flipV="1">
              <a:off x="1806" y="2871"/>
              <a:ext cx="45" cy="3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81" name="Line 28"/>
            <p:cNvSpPr>
              <a:spLocks noChangeShapeType="1"/>
            </p:cNvSpPr>
            <p:nvPr/>
          </p:nvSpPr>
          <p:spPr bwMode="auto">
            <a:xfrm flipV="1">
              <a:off x="1854" y="2640"/>
              <a:ext cx="936" cy="2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268788" y="3295650"/>
            <a:ext cx="2128837" cy="985838"/>
            <a:chOff x="2784" y="2022"/>
            <a:chExt cx="1341" cy="621"/>
          </a:xfrm>
        </p:grpSpPr>
        <p:sp>
          <p:nvSpPr>
            <p:cNvPr id="12376" name="Line 30"/>
            <p:cNvSpPr>
              <a:spLocks noChangeShapeType="1"/>
            </p:cNvSpPr>
            <p:nvPr/>
          </p:nvSpPr>
          <p:spPr bwMode="auto">
            <a:xfrm flipH="1" flipV="1">
              <a:off x="2784" y="2421"/>
              <a:ext cx="3" cy="22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7" name="Line 31"/>
            <p:cNvSpPr>
              <a:spLocks noChangeShapeType="1"/>
            </p:cNvSpPr>
            <p:nvPr/>
          </p:nvSpPr>
          <p:spPr bwMode="auto">
            <a:xfrm flipV="1">
              <a:off x="2790" y="2277"/>
              <a:ext cx="843" cy="14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8" name="Line 32"/>
            <p:cNvSpPr>
              <a:spLocks noChangeShapeType="1"/>
            </p:cNvSpPr>
            <p:nvPr/>
          </p:nvSpPr>
          <p:spPr bwMode="auto">
            <a:xfrm flipV="1">
              <a:off x="3633" y="2022"/>
              <a:ext cx="492" cy="255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388100" y="2122488"/>
            <a:ext cx="2119313" cy="1166812"/>
            <a:chOff x="4119" y="1290"/>
            <a:chExt cx="1335" cy="735"/>
          </a:xfrm>
        </p:grpSpPr>
        <p:sp>
          <p:nvSpPr>
            <p:cNvPr id="12373" name="Line 34"/>
            <p:cNvSpPr>
              <a:spLocks noChangeShapeType="1"/>
            </p:cNvSpPr>
            <p:nvPr/>
          </p:nvSpPr>
          <p:spPr bwMode="auto">
            <a:xfrm flipH="1" flipV="1">
              <a:off x="4119" y="1671"/>
              <a:ext cx="0" cy="35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4" name="Line 35"/>
            <p:cNvSpPr>
              <a:spLocks noChangeShapeType="1"/>
            </p:cNvSpPr>
            <p:nvPr/>
          </p:nvSpPr>
          <p:spPr bwMode="auto">
            <a:xfrm flipV="1">
              <a:off x="4128" y="1644"/>
              <a:ext cx="348" cy="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5" name="Line 36"/>
            <p:cNvSpPr>
              <a:spLocks noChangeShapeType="1"/>
            </p:cNvSpPr>
            <p:nvPr/>
          </p:nvSpPr>
          <p:spPr bwMode="auto">
            <a:xfrm flipV="1">
              <a:off x="4482" y="1290"/>
              <a:ext cx="972" cy="35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06375" y="470711"/>
            <a:ext cx="6132512" cy="1871663"/>
            <a:chOff x="249" y="350"/>
            <a:chExt cx="3863" cy="1179"/>
          </a:xfrm>
        </p:grpSpPr>
        <p:sp>
          <p:nvSpPr>
            <p:cNvPr id="12366" name="Text Box 38"/>
            <p:cNvSpPr txBox="1">
              <a:spLocks noChangeArrowheads="1"/>
            </p:cNvSpPr>
            <p:nvPr/>
          </p:nvSpPr>
          <p:spPr bwMode="auto">
            <a:xfrm>
              <a:off x="299" y="350"/>
              <a:ext cx="30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Where is the boundary of </a:t>
              </a:r>
              <a:r>
                <a:rPr lang="en-US" altLang="ja-JP" dirty="0">
                  <a:solidFill>
                    <a:srgbClr val="0000FF"/>
                  </a:solidFill>
                </a:rPr>
                <a:t>existence of nuclei</a:t>
              </a:r>
              <a:r>
                <a:rPr lang="en-US" altLang="ja-JP" dirty="0"/>
                <a:t>?</a:t>
              </a:r>
              <a:endParaRPr lang="ja-JP" altLang="en-US" dirty="0"/>
            </a:p>
          </p:txBody>
        </p:sp>
        <p:sp>
          <p:nvSpPr>
            <p:cNvPr id="12367" name="Text Box 39"/>
            <p:cNvSpPr txBox="1">
              <a:spLocks noChangeArrowheads="1"/>
            </p:cNvSpPr>
            <p:nvPr/>
          </p:nvSpPr>
          <p:spPr bwMode="auto">
            <a:xfrm>
              <a:off x="299" y="603"/>
              <a:ext cx="36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How the nuclear properties (</a:t>
              </a:r>
              <a:r>
                <a:rPr lang="en-US" altLang="ja-JP" dirty="0">
                  <a:solidFill>
                    <a:srgbClr val="0000FF"/>
                  </a:solidFill>
                </a:rPr>
                <a:t>shell, collectivity</a:t>
              </a:r>
              <a:r>
                <a:rPr lang="en-US" altLang="ja-JP" dirty="0"/>
                <a:t>) change?</a:t>
              </a:r>
              <a:endParaRPr lang="ja-JP" altLang="en-US" dirty="0"/>
            </a:p>
          </p:txBody>
        </p:sp>
        <p:sp>
          <p:nvSpPr>
            <p:cNvPr id="12368" name="Text Box 40"/>
            <p:cNvSpPr txBox="1">
              <a:spLocks noChangeArrowheads="1"/>
            </p:cNvSpPr>
            <p:nvPr/>
          </p:nvSpPr>
          <p:spPr bwMode="auto">
            <a:xfrm>
              <a:off x="312" y="795"/>
              <a:ext cx="38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/>
                <a:t>New Phenomena due to weak binding, change of surface</a:t>
              </a:r>
              <a:endParaRPr lang="ja-JP" altLang="en-US" dirty="0"/>
            </a:p>
          </p:txBody>
        </p:sp>
        <p:sp>
          <p:nvSpPr>
            <p:cNvPr id="12369" name="Text Box 41"/>
            <p:cNvSpPr txBox="1">
              <a:spLocks noChangeArrowheads="1"/>
            </p:cNvSpPr>
            <p:nvPr/>
          </p:nvSpPr>
          <p:spPr bwMode="auto">
            <a:xfrm>
              <a:off x="688" y="947"/>
              <a:ext cx="1829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0000FF"/>
                  </a:solidFill>
                </a:rPr>
                <a:t>Neutron Halo/Skin</a:t>
              </a:r>
              <a:endParaRPr lang="ja-JP" altLang="en-US" dirty="0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ja-JP" dirty="0" err="1">
                  <a:solidFill>
                    <a:srgbClr val="0000FF"/>
                  </a:solidFill>
                  <a:sym typeface="Wingdings" charset="0"/>
                </a:rPr>
                <a:t>Dineutron</a:t>
              </a:r>
              <a:r>
                <a:rPr lang="en-US" altLang="ja-JP" dirty="0">
                  <a:solidFill>
                    <a:srgbClr val="0000FF"/>
                  </a:solidFill>
                  <a:sym typeface="Wingdings" charset="0"/>
                </a:rPr>
                <a:t>, Neutron droplet</a:t>
              </a:r>
            </a:p>
            <a:p>
              <a:pPr eaLnBrk="1" hangingPunct="1"/>
              <a:r>
                <a:rPr lang="en-US" altLang="ja-JP" dirty="0">
                  <a:solidFill>
                    <a:srgbClr val="0000FF"/>
                  </a:solidFill>
                  <a:sym typeface="Wingdings" charset="0"/>
                </a:rPr>
                <a:t>Neutron Matter</a:t>
              </a:r>
              <a:endParaRPr lang="en-US" altLang="ja-JP" dirty="0">
                <a:solidFill>
                  <a:srgbClr val="0000FF"/>
                </a:solidFill>
              </a:endParaRPr>
            </a:p>
          </p:txBody>
        </p:sp>
        <p:sp>
          <p:nvSpPr>
            <p:cNvPr id="12370" name="Rectangle 42"/>
            <p:cNvSpPr>
              <a:spLocks noChangeArrowheads="1"/>
            </p:cNvSpPr>
            <p:nvPr/>
          </p:nvSpPr>
          <p:spPr bwMode="auto">
            <a:xfrm>
              <a:off x="252" y="424"/>
              <a:ext cx="83" cy="1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71" name="Rectangle 43"/>
            <p:cNvSpPr>
              <a:spLocks noChangeArrowheads="1"/>
            </p:cNvSpPr>
            <p:nvPr/>
          </p:nvSpPr>
          <p:spPr bwMode="auto">
            <a:xfrm>
              <a:off x="251" y="664"/>
              <a:ext cx="83" cy="1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72" name="Rectangle 44"/>
            <p:cNvSpPr>
              <a:spLocks noChangeArrowheads="1"/>
            </p:cNvSpPr>
            <p:nvPr/>
          </p:nvSpPr>
          <p:spPr bwMode="auto">
            <a:xfrm>
              <a:off x="249" y="862"/>
              <a:ext cx="83" cy="11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43757" name="Text Box 45"/>
          <p:cNvSpPr txBox="1">
            <a:spLocks noChangeArrowheads="1"/>
          </p:cNvSpPr>
          <p:nvPr/>
        </p:nvSpPr>
        <p:spPr bwMode="auto">
          <a:xfrm rot="-859333">
            <a:off x="6715952" y="2568071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rgbClr val="FF3300"/>
                </a:solidFill>
              </a:rPr>
              <a:t>r-process</a:t>
            </a:r>
          </a:p>
        </p:txBody>
      </p:sp>
      <p:sp>
        <p:nvSpPr>
          <p:cNvPr id="243788" name="AutoShape 76"/>
          <p:cNvSpPr>
            <a:spLocks noChangeArrowheads="1"/>
          </p:cNvSpPr>
          <p:nvPr/>
        </p:nvSpPr>
        <p:spPr bwMode="auto">
          <a:xfrm>
            <a:off x="441325" y="2205038"/>
            <a:ext cx="623888" cy="387350"/>
          </a:xfrm>
          <a:prstGeom prst="notchedRightArrow">
            <a:avLst>
              <a:gd name="adj1" fmla="val 50000"/>
              <a:gd name="adj2" fmla="val 402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3789" name="Text Box 77"/>
          <p:cNvSpPr txBox="1">
            <a:spLocks noChangeArrowheads="1"/>
          </p:cNvSpPr>
          <p:nvPr/>
        </p:nvSpPr>
        <p:spPr bwMode="auto">
          <a:xfrm>
            <a:off x="1080714" y="2222191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rgbClr val="FF3300"/>
                </a:solidFill>
              </a:rPr>
              <a:t>New Paradigm</a:t>
            </a:r>
            <a:endParaRPr lang="ja-JP" altLang="en-US" b="1" dirty="0">
              <a:solidFill>
                <a:srgbClr val="FF3300"/>
              </a:solidFill>
            </a:endParaRPr>
          </a:p>
        </p:txBody>
      </p:sp>
      <p:sp>
        <p:nvSpPr>
          <p:cNvPr id="12317" name="Rectangle 78"/>
          <p:cNvSpPr>
            <a:spLocks noChangeArrowheads="1"/>
          </p:cNvSpPr>
          <p:nvPr/>
        </p:nvSpPr>
        <p:spPr bwMode="auto">
          <a:xfrm>
            <a:off x="2686050" y="53784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8" name="Rectangle 79"/>
          <p:cNvSpPr>
            <a:spLocks noChangeArrowheads="1"/>
          </p:cNvSpPr>
          <p:nvPr/>
        </p:nvSpPr>
        <p:spPr bwMode="auto">
          <a:xfrm>
            <a:off x="1612900" y="58610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19" name="Rectangle 80"/>
          <p:cNvSpPr>
            <a:spLocks noChangeArrowheads="1"/>
          </p:cNvSpPr>
          <p:nvPr/>
        </p:nvSpPr>
        <p:spPr bwMode="auto">
          <a:xfrm>
            <a:off x="1244600" y="5924550"/>
            <a:ext cx="2349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0" name="Rectangle 81"/>
          <p:cNvSpPr>
            <a:spLocks noChangeArrowheads="1"/>
          </p:cNvSpPr>
          <p:nvPr/>
        </p:nvSpPr>
        <p:spPr bwMode="auto">
          <a:xfrm>
            <a:off x="711200" y="623570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1" name="Rectangle 82"/>
          <p:cNvSpPr>
            <a:spLocks noChangeArrowheads="1"/>
          </p:cNvSpPr>
          <p:nvPr/>
        </p:nvSpPr>
        <p:spPr bwMode="auto">
          <a:xfrm>
            <a:off x="444500" y="62928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2" name="Rectangle 83"/>
          <p:cNvSpPr>
            <a:spLocks noChangeArrowheads="1"/>
          </p:cNvSpPr>
          <p:nvPr/>
        </p:nvSpPr>
        <p:spPr bwMode="auto">
          <a:xfrm>
            <a:off x="95250" y="60896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3" name="Rectangle 84"/>
          <p:cNvSpPr>
            <a:spLocks noChangeArrowheads="1"/>
          </p:cNvSpPr>
          <p:nvPr/>
        </p:nvSpPr>
        <p:spPr bwMode="auto">
          <a:xfrm>
            <a:off x="222250" y="5829300"/>
            <a:ext cx="24130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4" name="Rectangle 85"/>
          <p:cNvSpPr>
            <a:spLocks noChangeArrowheads="1"/>
          </p:cNvSpPr>
          <p:nvPr/>
        </p:nvSpPr>
        <p:spPr bwMode="auto">
          <a:xfrm>
            <a:off x="736600" y="52260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5" name="Rectangle 86"/>
          <p:cNvSpPr>
            <a:spLocks noChangeArrowheads="1"/>
          </p:cNvSpPr>
          <p:nvPr/>
        </p:nvSpPr>
        <p:spPr bwMode="auto">
          <a:xfrm>
            <a:off x="1073150" y="485775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6" name="Rectangle 87"/>
          <p:cNvSpPr>
            <a:spLocks noChangeArrowheads="1"/>
          </p:cNvSpPr>
          <p:nvPr/>
        </p:nvSpPr>
        <p:spPr bwMode="auto">
          <a:xfrm>
            <a:off x="2273300" y="3790950"/>
            <a:ext cx="25400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7" name="Rectangle 88"/>
          <p:cNvSpPr>
            <a:spLocks noChangeArrowheads="1"/>
          </p:cNvSpPr>
          <p:nvPr/>
        </p:nvSpPr>
        <p:spPr bwMode="auto">
          <a:xfrm>
            <a:off x="4641850" y="2247900"/>
            <a:ext cx="222250" cy="139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28" name="Rectangle 89"/>
          <p:cNvSpPr>
            <a:spLocks noChangeAspect="1" noChangeArrowheads="1"/>
          </p:cNvSpPr>
          <p:nvPr/>
        </p:nvSpPr>
        <p:spPr bwMode="auto">
          <a:xfrm>
            <a:off x="1520825" y="5783263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28</a:t>
            </a:r>
          </a:p>
        </p:txBody>
      </p:sp>
      <p:sp>
        <p:nvSpPr>
          <p:cNvPr id="12329" name="Rectangle 90"/>
          <p:cNvSpPr>
            <a:spLocks noChangeAspect="1" noChangeArrowheads="1"/>
          </p:cNvSpPr>
          <p:nvPr/>
        </p:nvSpPr>
        <p:spPr bwMode="auto">
          <a:xfrm>
            <a:off x="592138" y="6140450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8</a:t>
            </a:r>
          </a:p>
        </p:txBody>
      </p:sp>
      <p:sp>
        <p:nvSpPr>
          <p:cNvPr id="12330" name="Rectangle 91"/>
          <p:cNvSpPr>
            <a:spLocks noChangeAspect="1" noChangeArrowheads="1"/>
          </p:cNvSpPr>
          <p:nvPr/>
        </p:nvSpPr>
        <p:spPr bwMode="auto">
          <a:xfrm>
            <a:off x="295275" y="624522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2</a:t>
            </a:r>
          </a:p>
        </p:txBody>
      </p:sp>
      <p:sp>
        <p:nvSpPr>
          <p:cNvPr id="12331" name="Rectangle 92"/>
          <p:cNvSpPr>
            <a:spLocks noChangeAspect="1" noChangeArrowheads="1"/>
          </p:cNvSpPr>
          <p:nvPr/>
        </p:nvSpPr>
        <p:spPr bwMode="auto">
          <a:xfrm>
            <a:off x="2741613" y="5126038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20</a:t>
            </a:r>
          </a:p>
        </p:txBody>
      </p:sp>
      <p:sp>
        <p:nvSpPr>
          <p:cNvPr id="12332" name="Rectangle 93"/>
          <p:cNvSpPr>
            <a:spLocks noChangeAspect="1" noChangeArrowheads="1"/>
          </p:cNvSpPr>
          <p:nvPr/>
        </p:nvSpPr>
        <p:spPr bwMode="auto">
          <a:xfrm>
            <a:off x="193675" y="572611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8</a:t>
            </a:r>
          </a:p>
        </p:txBody>
      </p:sp>
      <p:sp>
        <p:nvSpPr>
          <p:cNvPr id="12333" name="Rectangle 94"/>
          <p:cNvSpPr>
            <a:spLocks noChangeAspect="1" noChangeArrowheads="1"/>
          </p:cNvSpPr>
          <p:nvPr/>
        </p:nvSpPr>
        <p:spPr bwMode="auto">
          <a:xfrm>
            <a:off x="101600" y="605472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2</a:t>
            </a:r>
          </a:p>
        </p:txBody>
      </p:sp>
      <p:sp>
        <p:nvSpPr>
          <p:cNvPr id="12334" name="Rectangle 95"/>
          <p:cNvSpPr>
            <a:spLocks noChangeAspect="1" noChangeArrowheads="1"/>
          </p:cNvSpPr>
          <p:nvPr/>
        </p:nvSpPr>
        <p:spPr bwMode="auto">
          <a:xfrm>
            <a:off x="2154238" y="3700463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50</a:t>
            </a:r>
          </a:p>
        </p:txBody>
      </p:sp>
      <p:sp>
        <p:nvSpPr>
          <p:cNvPr id="12335" name="Rectangle 96"/>
          <p:cNvSpPr>
            <a:spLocks noChangeAspect="1" noChangeArrowheads="1"/>
          </p:cNvSpPr>
          <p:nvPr/>
        </p:nvSpPr>
        <p:spPr bwMode="auto">
          <a:xfrm>
            <a:off x="1077913" y="5927725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20</a:t>
            </a:r>
          </a:p>
        </p:txBody>
      </p:sp>
      <p:sp>
        <p:nvSpPr>
          <p:cNvPr id="12336" name="Rectangle 97"/>
          <p:cNvSpPr>
            <a:spLocks noChangeAspect="1" noChangeArrowheads="1"/>
          </p:cNvSpPr>
          <p:nvPr/>
        </p:nvSpPr>
        <p:spPr bwMode="auto">
          <a:xfrm>
            <a:off x="2532063" y="5289550"/>
            <a:ext cx="409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50</a:t>
            </a:r>
          </a:p>
        </p:txBody>
      </p:sp>
      <p:sp>
        <p:nvSpPr>
          <p:cNvPr id="12337" name="Rectangle 98"/>
          <p:cNvSpPr>
            <a:spLocks noChangeAspect="1" noChangeArrowheads="1"/>
          </p:cNvSpPr>
          <p:nvPr/>
        </p:nvSpPr>
        <p:spPr bwMode="auto">
          <a:xfrm>
            <a:off x="4367213" y="2087563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/>
            <a:r>
              <a:rPr kumimoji="0" lang="en-US" altLang="ja-JP" b="1">
                <a:solidFill>
                  <a:schemeClr val="tx2"/>
                </a:solidFill>
                <a:latin typeface="Palatino" charset="0"/>
              </a:rPr>
              <a:t>82</a:t>
            </a:r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395288" y="4752975"/>
            <a:ext cx="3719512" cy="1581150"/>
          </a:xfrm>
          <a:custGeom>
            <a:avLst/>
            <a:gdLst>
              <a:gd name="T0" fmla="*/ 0 w 2343"/>
              <a:gd name="T1" fmla="*/ 2147483647 h 996"/>
              <a:gd name="T2" fmla="*/ 2147483647 w 2343"/>
              <a:gd name="T3" fmla="*/ 2147483647 h 996"/>
              <a:gd name="T4" fmla="*/ 2147483647 w 2343"/>
              <a:gd name="T5" fmla="*/ 2147483647 h 996"/>
              <a:gd name="T6" fmla="*/ 2147483647 w 2343"/>
              <a:gd name="T7" fmla="*/ 2147483647 h 996"/>
              <a:gd name="T8" fmla="*/ 2147483647 w 2343"/>
              <a:gd name="T9" fmla="*/ 2147483647 h 996"/>
              <a:gd name="T10" fmla="*/ 2147483647 w 2343"/>
              <a:gd name="T11" fmla="*/ 2147483647 h 996"/>
              <a:gd name="T12" fmla="*/ 2147483647 w 2343"/>
              <a:gd name="T13" fmla="*/ 2147483647 h 996"/>
              <a:gd name="T14" fmla="*/ 2147483647 w 2343"/>
              <a:gd name="T15" fmla="*/ 2147483647 h 996"/>
              <a:gd name="T16" fmla="*/ 2147483647 w 2343"/>
              <a:gd name="T17" fmla="*/ 2147483647 h 996"/>
              <a:gd name="T18" fmla="*/ 2147483647 w 2343"/>
              <a:gd name="T19" fmla="*/ 2147483647 h 996"/>
              <a:gd name="T20" fmla="*/ 2147483647 w 2343"/>
              <a:gd name="T21" fmla="*/ 2147483647 h 996"/>
              <a:gd name="T22" fmla="*/ 2147483647 w 2343"/>
              <a:gd name="T23" fmla="*/ 2147483647 h 996"/>
              <a:gd name="T24" fmla="*/ 2147483647 w 2343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43"/>
              <a:gd name="T40" fmla="*/ 0 h 996"/>
              <a:gd name="T41" fmla="*/ 2343 w 2343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43" h="996">
                <a:moveTo>
                  <a:pt x="0" y="996"/>
                </a:moveTo>
                <a:cubicBezTo>
                  <a:pt x="63" y="980"/>
                  <a:pt x="126" y="965"/>
                  <a:pt x="177" y="942"/>
                </a:cubicBezTo>
                <a:cubicBezTo>
                  <a:pt x="228" y="919"/>
                  <a:pt x="269" y="871"/>
                  <a:pt x="309" y="855"/>
                </a:cubicBezTo>
                <a:cubicBezTo>
                  <a:pt x="349" y="839"/>
                  <a:pt x="377" y="866"/>
                  <a:pt x="417" y="846"/>
                </a:cubicBezTo>
                <a:cubicBezTo>
                  <a:pt x="457" y="826"/>
                  <a:pt x="479" y="762"/>
                  <a:pt x="546" y="732"/>
                </a:cubicBezTo>
                <a:cubicBezTo>
                  <a:pt x="613" y="702"/>
                  <a:pt x="750" y="691"/>
                  <a:pt x="822" y="666"/>
                </a:cubicBezTo>
                <a:cubicBezTo>
                  <a:pt x="894" y="641"/>
                  <a:pt x="923" y="598"/>
                  <a:pt x="981" y="579"/>
                </a:cubicBezTo>
                <a:cubicBezTo>
                  <a:pt x="1039" y="560"/>
                  <a:pt x="1102" y="575"/>
                  <a:pt x="1173" y="549"/>
                </a:cubicBezTo>
                <a:cubicBezTo>
                  <a:pt x="1244" y="523"/>
                  <a:pt x="1325" y="475"/>
                  <a:pt x="1407" y="423"/>
                </a:cubicBezTo>
                <a:cubicBezTo>
                  <a:pt x="1489" y="371"/>
                  <a:pt x="1583" y="273"/>
                  <a:pt x="1668" y="237"/>
                </a:cubicBezTo>
                <a:cubicBezTo>
                  <a:pt x="1753" y="201"/>
                  <a:pt x="1817" y="238"/>
                  <a:pt x="1917" y="204"/>
                </a:cubicBezTo>
                <a:cubicBezTo>
                  <a:pt x="2017" y="170"/>
                  <a:pt x="2200" y="66"/>
                  <a:pt x="2271" y="33"/>
                </a:cubicBezTo>
                <a:cubicBezTo>
                  <a:pt x="2342" y="0"/>
                  <a:pt x="2342" y="1"/>
                  <a:pt x="2343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4105275" y="3687763"/>
            <a:ext cx="2357438" cy="1074737"/>
          </a:xfrm>
          <a:custGeom>
            <a:avLst/>
            <a:gdLst>
              <a:gd name="T0" fmla="*/ 0 w 1530"/>
              <a:gd name="T1" fmla="*/ 2147483647 h 692"/>
              <a:gd name="T2" fmla="*/ 2147483647 w 1530"/>
              <a:gd name="T3" fmla="*/ 2147483647 h 692"/>
              <a:gd name="T4" fmla="*/ 2147483647 w 1530"/>
              <a:gd name="T5" fmla="*/ 2147483647 h 692"/>
              <a:gd name="T6" fmla="*/ 2147483647 w 1530"/>
              <a:gd name="T7" fmla="*/ 2147483647 h 692"/>
              <a:gd name="T8" fmla="*/ 2147483647 w 1530"/>
              <a:gd name="T9" fmla="*/ 2147483647 h 692"/>
              <a:gd name="T10" fmla="*/ 2147483647 w 1530"/>
              <a:gd name="T11" fmla="*/ 2147483647 h 692"/>
              <a:gd name="T12" fmla="*/ 2147483647 w 1530"/>
              <a:gd name="T13" fmla="*/ 2147483647 h 692"/>
              <a:gd name="T14" fmla="*/ 2147483647 w 1530"/>
              <a:gd name="T15" fmla="*/ 2147483647 h 6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30"/>
              <a:gd name="T25" fmla="*/ 0 h 692"/>
              <a:gd name="T26" fmla="*/ 1530 w 1530"/>
              <a:gd name="T27" fmla="*/ 692 h 6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30" h="692">
                <a:moveTo>
                  <a:pt x="0" y="692"/>
                </a:moveTo>
                <a:cubicBezTo>
                  <a:pt x="67" y="641"/>
                  <a:pt x="134" y="591"/>
                  <a:pt x="186" y="551"/>
                </a:cubicBezTo>
                <a:cubicBezTo>
                  <a:pt x="238" y="511"/>
                  <a:pt x="281" y="458"/>
                  <a:pt x="312" y="455"/>
                </a:cubicBezTo>
                <a:cubicBezTo>
                  <a:pt x="343" y="452"/>
                  <a:pt x="320" y="540"/>
                  <a:pt x="372" y="530"/>
                </a:cubicBezTo>
                <a:cubicBezTo>
                  <a:pt x="424" y="520"/>
                  <a:pt x="537" y="432"/>
                  <a:pt x="627" y="392"/>
                </a:cubicBezTo>
                <a:cubicBezTo>
                  <a:pt x="717" y="352"/>
                  <a:pt x="777" y="348"/>
                  <a:pt x="912" y="290"/>
                </a:cubicBezTo>
                <a:cubicBezTo>
                  <a:pt x="1047" y="232"/>
                  <a:pt x="1344" y="88"/>
                  <a:pt x="1437" y="44"/>
                </a:cubicBezTo>
                <a:cubicBezTo>
                  <a:pt x="1530" y="0"/>
                  <a:pt x="1500" y="13"/>
                  <a:pt x="1470" y="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6389688" y="2495550"/>
            <a:ext cx="2676525" cy="1204913"/>
          </a:xfrm>
          <a:custGeom>
            <a:avLst/>
            <a:gdLst>
              <a:gd name="T0" fmla="*/ 2147483647 w 1686"/>
              <a:gd name="T1" fmla="*/ 2147483647 h 759"/>
              <a:gd name="T2" fmla="*/ 2147483647 w 1686"/>
              <a:gd name="T3" fmla="*/ 2147483647 h 759"/>
              <a:gd name="T4" fmla="*/ 2147483647 w 1686"/>
              <a:gd name="T5" fmla="*/ 2147483647 h 759"/>
              <a:gd name="T6" fmla="*/ 2147483647 w 1686"/>
              <a:gd name="T7" fmla="*/ 2147483647 h 759"/>
              <a:gd name="T8" fmla="*/ 2147483647 w 1686"/>
              <a:gd name="T9" fmla="*/ 2147483647 h 759"/>
              <a:gd name="T10" fmla="*/ 2147483647 w 1686"/>
              <a:gd name="T11" fmla="*/ 0 h 7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6"/>
              <a:gd name="T19" fmla="*/ 0 h 759"/>
              <a:gd name="T20" fmla="*/ 1686 w 1686"/>
              <a:gd name="T21" fmla="*/ 759 h 7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6" h="759">
                <a:moveTo>
                  <a:pt x="28" y="759"/>
                </a:moveTo>
                <a:cubicBezTo>
                  <a:pt x="14" y="721"/>
                  <a:pt x="0" y="684"/>
                  <a:pt x="61" y="657"/>
                </a:cubicBezTo>
                <a:cubicBezTo>
                  <a:pt x="122" y="630"/>
                  <a:pt x="241" y="652"/>
                  <a:pt x="397" y="594"/>
                </a:cubicBezTo>
                <a:cubicBezTo>
                  <a:pt x="553" y="536"/>
                  <a:pt x="801" y="399"/>
                  <a:pt x="997" y="309"/>
                </a:cubicBezTo>
                <a:cubicBezTo>
                  <a:pt x="1193" y="219"/>
                  <a:pt x="1466" y="102"/>
                  <a:pt x="1576" y="51"/>
                </a:cubicBezTo>
                <a:cubicBezTo>
                  <a:pt x="1686" y="0"/>
                  <a:pt x="1671" y="0"/>
                  <a:pt x="165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" name="Text Box 103"/>
          <p:cNvSpPr txBox="1">
            <a:spLocks noChangeArrowheads="1"/>
          </p:cNvSpPr>
          <p:nvPr/>
        </p:nvSpPr>
        <p:spPr bwMode="auto">
          <a:xfrm rot="20179342">
            <a:off x="4352925" y="4175125"/>
            <a:ext cx="204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Neutron drip line</a:t>
            </a:r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7059613" y="519113"/>
            <a:ext cx="1512887" cy="741362"/>
          </a:xfrm>
          <a:custGeom>
            <a:avLst/>
            <a:gdLst>
              <a:gd name="T0" fmla="*/ 2147483647 w 980"/>
              <a:gd name="T1" fmla="*/ 2147483647 h 488"/>
              <a:gd name="T2" fmla="*/ 2147483647 w 980"/>
              <a:gd name="T3" fmla="*/ 2147483647 h 488"/>
              <a:gd name="T4" fmla="*/ 2147483647 w 980"/>
              <a:gd name="T5" fmla="*/ 0 h 488"/>
              <a:gd name="T6" fmla="*/ 0 60000 65536"/>
              <a:gd name="T7" fmla="*/ 0 60000 65536"/>
              <a:gd name="T8" fmla="*/ 0 60000 65536"/>
              <a:gd name="T9" fmla="*/ 0 w 980"/>
              <a:gd name="T10" fmla="*/ 0 h 488"/>
              <a:gd name="T11" fmla="*/ 980 w 98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0" h="488">
                <a:moveTo>
                  <a:pt x="86" y="444"/>
                </a:moveTo>
                <a:cubicBezTo>
                  <a:pt x="43" y="466"/>
                  <a:pt x="0" y="488"/>
                  <a:pt x="149" y="414"/>
                </a:cubicBezTo>
                <a:cubicBezTo>
                  <a:pt x="298" y="340"/>
                  <a:pt x="639" y="170"/>
                  <a:pt x="9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3933825" y="1214438"/>
            <a:ext cx="3214688" cy="1752600"/>
          </a:xfrm>
          <a:custGeom>
            <a:avLst/>
            <a:gdLst>
              <a:gd name="T0" fmla="*/ 0 w 2025"/>
              <a:gd name="T1" fmla="*/ 2147483647 h 1104"/>
              <a:gd name="T2" fmla="*/ 2147483647 w 2025"/>
              <a:gd name="T3" fmla="*/ 2147483647 h 1104"/>
              <a:gd name="T4" fmla="*/ 2147483647 w 2025"/>
              <a:gd name="T5" fmla="*/ 2147483647 h 1104"/>
              <a:gd name="T6" fmla="*/ 2147483647 w 2025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2025"/>
              <a:gd name="T13" fmla="*/ 0 h 1104"/>
              <a:gd name="T14" fmla="*/ 2025 w 2025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5" h="1104">
                <a:moveTo>
                  <a:pt x="0" y="1104"/>
                </a:moveTo>
                <a:cubicBezTo>
                  <a:pt x="211" y="964"/>
                  <a:pt x="423" y="824"/>
                  <a:pt x="672" y="681"/>
                </a:cubicBezTo>
                <a:cubicBezTo>
                  <a:pt x="921" y="538"/>
                  <a:pt x="1269" y="359"/>
                  <a:pt x="1494" y="246"/>
                </a:cubicBezTo>
                <a:cubicBezTo>
                  <a:pt x="1719" y="133"/>
                  <a:pt x="1936" y="41"/>
                  <a:pt x="202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0" name="Text Box 108"/>
          <p:cNvSpPr txBox="1">
            <a:spLocks noChangeArrowheads="1"/>
          </p:cNvSpPr>
          <p:nvPr/>
        </p:nvSpPr>
        <p:spPr bwMode="auto">
          <a:xfrm rot="20179342">
            <a:off x="4686486" y="1605497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/>
              <a:t>Proton drip line</a:t>
            </a:r>
          </a:p>
        </p:txBody>
      </p:sp>
      <p:sp>
        <p:nvSpPr>
          <p:cNvPr id="111" name="Freeform 104"/>
          <p:cNvSpPr>
            <a:spLocks/>
          </p:cNvSpPr>
          <p:nvPr/>
        </p:nvSpPr>
        <p:spPr bwMode="auto">
          <a:xfrm>
            <a:off x="1724025" y="2947988"/>
            <a:ext cx="2243138" cy="1738312"/>
          </a:xfrm>
          <a:custGeom>
            <a:avLst/>
            <a:gdLst>
              <a:gd name="T0" fmla="*/ 0 w 1413"/>
              <a:gd name="T1" fmla="*/ 2147483647 h 1095"/>
              <a:gd name="T2" fmla="*/ 2147483647 w 1413"/>
              <a:gd name="T3" fmla="*/ 2147483647 h 1095"/>
              <a:gd name="T4" fmla="*/ 2147483647 w 1413"/>
              <a:gd name="T5" fmla="*/ 2147483647 h 1095"/>
              <a:gd name="T6" fmla="*/ 2147483647 w 1413"/>
              <a:gd name="T7" fmla="*/ 2147483647 h 1095"/>
              <a:gd name="T8" fmla="*/ 2147483647 w 1413"/>
              <a:gd name="T9" fmla="*/ 2147483647 h 1095"/>
              <a:gd name="T10" fmla="*/ 2147483647 w 1413"/>
              <a:gd name="T11" fmla="*/ 2147483647 h 1095"/>
              <a:gd name="T12" fmla="*/ 2147483647 w 1413"/>
              <a:gd name="T13" fmla="*/ 2147483647 h 1095"/>
              <a:gd name="T14" fmla="*/ 2147483647 w 1413"/>
              <a:gd name="T15" fmla="*/ 2147483647 h 10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3"/>
              <a:gd name="T25" fmla="*/ 0 h 1095"/>
              <a:gd name="T26" fmla="*/ 1413 w 1413"/>
              <a:gd name="T27" fmla="*/ 1095 h 10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3" h="1095">
                <a:moveTo>
                  <a:pt x="0" y="1095"/>
                </a:moveTo>
                <a:cubicBezTo>
                  <a:pt x="77" y="1016"/>
                  <a:pt x="155" y="937"/>
                  <a:pt x="216" y="885"/>
                </a:cubicBezTo>
                <a:cubicBezTo>
                  <a:pt x="277" y="833"/>
                  <a:pt x="328" y="816"/>
                  <a:pt x="366" y="780"/>
                </a:cubicBezTo>
                <a:cubicBezTo>
                  <a:pt x="404" y="744"/>
                  <a:pt x="396" y="699"/>
                  <a:pt x="444" y="666"/>
                </a:cubicBezTo>
                <a:cubicBezTo>
                  <a:pt x="492" y="633"/>
                  <a:pt x="570" y="642"/>
                  <a:pt x="654" y="579"/>
                </a:cubicBezTo>
                <a:cubicBezTo>
                  <a:pt x="738" y="516"/>
                  <a:pt x="834" y="377"/>
                  <a:pt x="948" y="288"/>
                </a:cubicBezTo>
                <a:cubicBezTo>
                  <a:pt x="1062" y="199"/>
                  <a:pt x="1269" y="90"/>
                  <a:pt x="1341" y="45"/>
                </a:cubicBezTo>
                <a:cubicBezTo>
                  <a:pt x="1413" y="0"/>
                  <a:pt x="1396" y="9"/>
                  <a:pt x="1380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23" name="Group 87"/>
          <p:cNvGrpSpPr>
            <a:grpSpLocks/>
          </p:cNvGrpSpPr>
          <p:nvPr/>
        </p:nvGrpSpPr>
        <p:grpSpPr bwMode="auto">
          <a:xfrm>
            <a:off x="7650163" y="5159375"/>
            <a:ext cx="1349375" cy="1425575"/>
            <a:chOff x="4819" y="3250"/>
            <a:chExt cx="850" cy="898"/>
          </a:xfrm>
        </p:grpSpPr>
        <p:grpSp>
          <p:nvGrpSpPr>
            <p:cNvPr id="124" name="Group 84"/>
            <p:cNvGrpSpPr>
              <a:grpSpLocks/>
            </p:cNvGrpSpPr>
            <p:nvPr/>
          </p:nvGrpSpPr>
          <p:grpSpPr bwMode="auto">
            <a:xfrm>
              <a:off x="4819" y="3250"/>
              <a:ext cx="850" cy="884"/>
              <a:chOff x="4820" y="3185"/>
              <a:chExt cx="850" cy="884"/>
            </a:xfrm>
          </p:grpSpPr>
          <p:pic>
            <p:nvPicPr>
              <p:cNvPr id="126" name="Picture 6" descr="Neutron_star_cross_secti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3" y="3389"/>
                <a:ext cx="507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Freeform 82"/>
              <p:cNvSpPr>
                <a:spLocks/>
              </p:cNvSpPr>
              <p:nvPr/>
            </p:nvSpPr>
            <p:spPr bwMode="auto">
              <a:xfrm>
                <a:off x="4820" y="3185"/>
                <a:ext cx="308" cy="882"/>
              </a:xfrm>
              <a:custGeom>
                <a:avLst/>
                <a:gdLst>
                  <a:gd name="T0" fmla="*/ 260 w 308"/>
                  <a:gd name="T1" fmla="*/ 0 h 882"/>
                  <a:gd name="T2" fmla="*/ 10 w 308"/>
                  <a:gd name="T3" fmla="*/ 292 h 882"/>
                  <a:gd name="T4" fmla="*/ 197 w 308"/>
                  <a:gd name="T5" fmla="*/ 507 h 882"/>
                  <a:gd name="T6" fmla="*/ 73 w 308"/>
                  <a:gd name="T7" fmla="*/ 729 h 882"/>
                  <a:gd name="T8" fmla="*/ 308 w 308"/>
                  <a:gd name="T9" fmla="*/ 882 h 8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82"/>
                  <a:gd name="T17" fmla="*/ 308 w 308"/>
                  <a:gd name="T18" fmla="*/ 882 h 8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82">
                    <a:moveTo>
                      <a:pt x="260" y="0"/>
                    </a:moveTo>
                    <a:cubicBezTo>
                      <a:pt x="140" y="104"/>
                      <a:pt x="20" y="208"/>
                      <a:pt x="10" y="292"/>
                    </a:cubicBezTo>
                    <a:cubicBezTo>
                      <a:pt x="0" y="376"/>
                      <a:pt x="187" y="434"/>
                      <a:pt x="197" y="507"/>
                    </a:cubicBezTo>
                    <a:cubicBezTo>
                      <a:pt x="207" y="580"/>
                      <a:pt x="54" y="666"/>
                      <a:pt x="73" y="729"/>
                    </a:cubicBezTo>
                    <a:cubicBezTo>
                      <a:pt x="92" y="792"/>
                      <a:pt x="200" y="837"/>
                      <a:pt x="308" y="8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Freeform 83"/>
              <p:cNvSpPr>
                <a:spLocks/>
              </p:cNvSpPr>
              <p:nvPr/>
            </p:nvSpPr>
            <p:spPr bwMode="auto">
              <a:xfrm>
                <a:off x="4930" y="3187"/>
                <a:ext cx="308" cy="882"/>
              </a:xfrm>
              <a:custGeom>
                <a:avLst/>
                <a:gdLst>
                  <a:gd name="T0" fmla="*/ 260 w 308"/>
                  <a:gd name="T1" fmla="*/ 0 h 882"/>
                  <a:gd name="T2" fmla="*/ 10 w 308"/>
                  <a:gd name="T3" fmla="*/ 292 h 882"/>
                  <a:gd name="T4" fmla="*/ 197 w 308"/>
                  <a:gd name="T5" fmla="*/ 507 h 882"/>
                  <a:gd name="T6" fmla="*/ 73 w 308"/>
                  <a:gd name="T7" fmla="*/ 729 h 882"/>
                  <a:gd name="T8" fmla="*/ 308 w 308"/>
                  <a:gd name="T9" fmla="*/ 882 h 8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882"/>
                  <a:gd name="T17" fmla="*/ 308 w 308"/>
                  <a:gd name="T18" fmla="*/ 882 h 8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882">
                    <a:moveTo>
                      <a:pt x="260" y="0"/>
                    </a:moveTo>
                    <a:cubicBezTo>
                      <a:pt x="140" y="104"/>
                      <a:pt x="20" y="208"/>
                      <a:pt x="10" y="292"/>
                    </a:cubicBezTo>
                    <a:cubicBezTo>
                      <a:pt x="0" y="376"/>
                      <a:pt x="187" y="434"/>
                      <a:pt x="197" y="507"/>
                    </a:cubicBezTo>
                    <a:cubicBezTo>
                      <a:pt x="207" y="580"/>
                      <a:pt x="54" y="666"/>
                      <a:pt x="73" y="729"/>
                    </a:cubicBezTo>
                    <a:cubicBezTo>
                      <a:pt x="92" y="792"/>
                      <a:pt x="200" y="837"/>
                      <a:pt x="308" y="88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25" name="Text Box 86"/>
            <p:cNvSpPr txBox="1">
              <a:spLocks noChangeArrowheads="1"/>
            </p:cNvSpPr>
            <p:nvPr/>
          </p:nvSpPr>
          <p:spPr bwMode="auto">
            <a:xfrm>
              <a:off x="5059" y="3860"/>
              <a:ext cx="6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/>
                <a:t>n-star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BB5C98-BBA9-9C45-BD59-7721F7149826}"/>
              </a:ext>
            </a:extLst>
          </p:cNvPr>
          <p:cNvSpPr txBox="1"/>
          <p:nvPr/>
        </p:nvSpPr>
        <p:spPr>
          <a:xfrm rot="19788018">
            <a:off x="3126953" y="3899907"/>
            <a:ext cx="3197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Unexplored : &gt;6000 nuclides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9833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/>
      <p:bldP spid="243725" grpId="0" animBg="1"/>
      <p:bldP spid="243757" grpId="0"/>
      <p:bldP spid="243788" grpId="0" animBg="1"/>
      <p:bldP spid="2437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242" y="759024"/>
            <a:ext cx="8706446" cy="803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2" name="Group 822"/>
          <p:cNvGrpSpPr/>
          <p:nvPr/>
        </p:nvGrpSpPr>
        <p:grpSpPr>
          <a:xfrm>
            <a:off x="-85725" y="458085"/>
            <a:ext cx="9242072" cy="5522978"/>
            <a:chOff x="0" y="0"/>
            <a:chExt cx="13144278" cy="7854900"/>
          </a:xfrm>
        </p:grpSpPr>
        <p:pic>
          <p:nvPicPr>
            <p:cNvPr id="802" name="image4.jpg" descr="RIBF新鳥瞰図s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04800" cy="785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3" name="Shape 803"/>
            <p:cNvSpPr/>
            <p:nvPr/>
          </p:nvSpPr>
          <p:spPr>
            <a:xfrm>
              <a:off x="6959975" y="4219826"/>
              <a:ext cx="748311" cy="536941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SRC</a:t>
              </a:r>
            </a:p>
          </p:txBody>
        </p:sp>
        <p:sp>
          <p:nvSpPr>
            <p:cNvPr id="804" name="Shape 804"/>
            <p:cNvSpPr/>
            <p:nvPr/>
          </p:nvSpPr>
          <p:spPr>
            <a:xfrm>
              <a:off x="6031126" y="6387295"/>
              <a:ext cx="705421" cy="536941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IRC</a:t>
              </a:r>
            </a:p>
          </p:txBody>
        </p:sp>
        <p:sp>
          <p:nvSpPr>
            <p:cNvPr id="805" name="Shape 805"/>
            <p:cNvSpPr/>
            <p:nvPr/>
          </p:nvSpPr>
          <p:spPr>
            <a:xfrm>
              <a:off x="850216" y="5070380"/>
              <a:ext cx="694307" cy="536941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fRC</a:t>
              </a:r>
            </a:p>
          </p:txBody>
        </p:sp>
        <p:sp>
          <p:nvSpPr>
            <p:cNvPr id="806" name="Shape 806"/>
            <p:cNvSpPr/>
            <p:nvPr/>
          </p:nvSpPr>
          <p:spPr>
            <a:xfrm>
              <a:off x="5036930" y="3577235"/>
              <a:ext cx="729360" cy="536941"/>
            </a:xfrm>
            <a:prstGeom prst="rect">
              <a:avLst/>
            </a:prstGeom>
            <a:solidFill>
              <a:srgbClr val="FFCCC6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RRC</a:t>
              </a:r>
            </a:p>
          </p:txBody>
        </p:sp>
        <p:sp>
          <p:nvSpPr>
            <p:cNvPr id="807" name="Shape 807"/>
            <p:cNvSpPr/>
            <p:nvPr/>
          </p:nvSpPr>
          <p:spPr>
            <a:xfrm>
              <a:off x="5388680" y="1144937"/>
              <a:ext cx="1079597" cy="536941"/>
            </a:xfrm>
            <a:prstGeom prst="rect">
              <a:avLst/>
            </a:prstGeom>
            <a:solidFill>
              <a:srgbClr val="00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RILAC</a:t>
              </a:r>
            </a:p>
          </p:txBody>
        </p:sp>
        <p:sp>
          <p:nvSpPr>
            <p:cNvPr id="808" name="Shape 808"/>
            <p:cNvSpPr/>
            <p:nvPr/>
          </p:nvSpPr>
          <p:spPr>
            <a:xfrm>
              <a:off x="7202206" y="904187"/>
              <a:ext cx="733919" cy="5369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ECR</a:t>
              </a:r>
            </a:p>
          </p:txBody>
        </p:sp>
        <p:sp>
          <p:nvSpPr>
            <p:cNvPr id="809" name="Shape 809"/>
            <p:cNvSpPr/>
            <p:nvPr/>
          </p:nvSpPr>
          <p:spPr>
            <a:xfrm>
              <a:off x="4673657" y="1867185"/>
              <a:ext cx="825112" cy="5369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CSM</a:t>
              </a:r>
            </a:p>
          </p:txBody>
        </p:sp>
        <p:sp>
          <p:nvSpPr>
            <p:cNvPr id="810" name="Shape 810"/>
            <p:cNvSpPr/>
            <p:nvPr/>
          </p:nvSpPr>
          <p:spPr>
            <a:xfrm>
              <a:off x="6193371" y="2133973"/>
              <a:ext cx="1426986" cy="8871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GARIS &amp;</a:t>
              </a:r>
            </a:p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GARIS2</a:t>
              </a:r>
            </a:p>
          </p:txBody>
        </p:sp>
        <p:sp>
          <p:nvSpPr>
            <p:cNvPr id="811" name="Shape 811"/>
            <p:cNvSpPr/>
            <p:nvPr/>
          </p:nvSpPr>
          <p:spPr>
            <a:xfrm>
              <a:off x="4080406" y="2786410"/>
              <a:ext cx="770396" cy="536941"/>
            </a:xfrm>
            <a:prstGeom prst="rect">
              <a:avLst/>
            </a:prstGeom>
            <a:solidFill>
              <a:srgbClr val="00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16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latin typeface="Comic Sans MS"/>
                  <a:ea typeface="Comic Sans MS"/>
                  <a:cs typeface="Comic Sans MS"/>
                  <a:sym typeface="Comic Sans MS"/>
                </a:rPr>
                <a:t>AVF</a:t>
              </a:r>
            </a:p>
          </p:txBody>
        </p:sp>
        <p:sp>
          <p:nvSpPr>
            <p:cNvPr id="812" name="Shape 812"/>
            <p:cNvSpPr/>
            <p:nvPr/>
          </p:nvSpPr>
          <p:spPr>
            <a:xfrm>
              <a:off x="2554931" y="2548016"/>
              <a:ext cx="1257709" cy="536941"/>
            </a:xfrm>
            <a:prstGeom prst="rect">
              <a:avLst/>
            </a:prstGeom>
            <a:solidFill>
              <a:srgbClr val="00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RILAC2</a:t>
              </a:r>
            </a:p>
          </p:txBody>
        </p:sp>
        <p:sp>
          <p:nvSpPr>
            <p:cNvPr id="813" name="Shape 813"/>
            <p:cNvSpPr/>
            <p:nvPr/>
          </p:nvSpPr>
          <p:spPr>
            <a:xfrm>
              <a:off x="1928037" y="3336486"/>
              <a:ext cx="883817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 sz="22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RIPS</a:t>
              </a:r>
            </a:p>
          </p:txBody>
        </p:sp>
        <p:sp>
          <p:nvSpPr>
            <p:cNvPr id="814" name="Shape 814"/>
            <p:cNvSpPr/>
            <p:nvPr/>
          </p:nvSpPr>
          <p:spPr>
            <a:xfrm>
              <a:off x="8550442" y="5551879"/>
              <a:ext cx="1304445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BigRIPS</a:t>
              </a:r>
            </a:p>
          </p:txBody>
        </p:sp>
        <p:sp>
          <p:nvSpPr>
            <p:cNvPr id="815" name="Shape 815"/>
            <p:cNvSpPr/>
            <p:nvPr/>
          </p:nvSpPr>
          <p:spPr>
            <a:xfrm>
              <a:off x="7585749" y="2986305"/>
              <a:ext cx="1827951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ZeroDegree</a:t>
              </a:r>
            </a:p>
          </p:txBody>
        </p:sp>
        <p:sp>
          <p:nvSpPr>
            <p:cNvPr id="816" name="Shape 816"/>
            <p:cNvSpPr/>
            <p:nvPr/>
          </p:nvSpPr>
          <p:spPr>
            <a:xfrm>
              <a:off x="9240603" y="2592351"/>
              <a:ext cx="1631458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SAMURAI</a:t>
              </a:r>
            </a:p>
          </p:txBody>
        </p:sp>
        <p:sp>
          <p:nvSpPr>
            <p:cNvPr id="817" name="Shape 817"/>
            <p:cNvSpPr/>
            <p:nvPr/>
          </p:nvSpPr>
          <p:spPr>
            <a:xfrm>
              <a:off x="10031883" y="4829629"/>
              <a:ext cx="1481702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 dirty="0">
                  <a:latin typeface="Comic Sans MS"/>
                  <a:ea typeface="Comic Sans MS"/>
                  <a:cs typeface="Comic Sans MS"/>
                  <a:sym typeface="Comic Sans MS"/>
                </a:rPr>
                <a:t>SHARAQ</a:t>
              </a:r>
            </a:p>
          </p:txBody>
        </p:sp>
        <p:sp>
          <p:nvSpPr>
            <p:cNvPr id="818" name="Shape 818"/>
            <p:cNvSpPr/>
            <p:nvPr/>
          </p:nvSpPr>
          <p:spPr>
            <a:xfrm>
              <a:off x="10955945" y="2154083"/>
              <a:ext cx="1106100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SCRIT</a:t>
              </a:r>
            </a:p>
          </p:txBody>
        </p:sp>
        <p:sp>
          <p:nvSpPr>
            <p:cNvPr id="819" name="Shape 819"/>
            <p:cNvSpPr/>
            <p:nvPr/>
          </p:nvSpPr>
          <p:spPr>
            <a:xfrm>
              <a:off x="2292133" y="5198716"/>
              <a:ext cx="929129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KISS</a:t>
              </a:r>
            </a:p>
          </p:txBody>
        </p:sp>
        <p:sp>
          <p:nvSpPr>
            <p:cNvPr id="820" name="Shape 820"/>
            <p:cNvSpPr/>
            <p:nvPr/>
          </p:nvSpPr>
          <p:spPr>
            <a:xfrm>
              <a:off x="7857783" y="4290902"/>
              <a:ext cx="1428980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SLOWRI</a:t>
              </a:r>
            </a:p>
          </p:txBody>
        </p:sp>
        <p:sp>
          <p:nvSpPr>
            <p:cNvPr id="821" name="Shape 821"/>
            <p:cNvSpPr/>
            <p:nvPr/>
          </p:nvSpPr>
          <p:spPr>
            <a:xfrm>
              <a:off x="11234682" y="3252902"/>
              <a:ext cx="1909596" cy="536941"/>
            </a:xfrm>
            <a:prstGeom prst="rect">
              <a:avLst/>
            </a:prstGeom>
            <a:solidFill>
              <a:srgbClr val="FFFFFF">
                <a:alpha val="64999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Rare RI Ring</a:t>
              </a:r>
            </a:p>
          </p:txBody>
        </p:sp>
      </p:grpSp>
      <p:sp>
        <p:nvSpPr>
          <p:cNvPr id="823" name="Shape 823"/>
          <p:cNvSpPr/>
          <p:nvPr/>
        </p:nvSpPr>
        <p:spPr>
          <a:xfrm>
            <a:off x="5843855" y="81920"/>
            <a:ext cx="73834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000" dirty="0"/>
              <a:t>2007~</a:t>
            </a:r>
          </a:p>
        </p:txBody>
      </p:sp>
      <p:sp>
        <p:nvSpPr>
          <p:cNvPr id="28" name="テキスト ボックス 5"/>
          <p:cNvSpPr txBox="1">
            <a:spLocks noChangeArrowheads="1"/>
          </p:cNvSpPr>
          <p:nvPr/>
        </p:nvSpPr>
        <p:spPr bwMode="auto">
          <a:xfrm>
            <a:off x="-76768" y="5478283"/>
            <a:ext cx="684661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u="sng" dirty="0">
                <a:solidFill>
                  <a:srgbClr val="0000FF"/>
                </a:solidFill>
              </a:rPr>
              <a:t>SRC</a:t>
            </a:r>
            <a:r>
              <a:rPr lang="en-US" altLang="ja-JP" sz="2000" b="1" u="sng" dirty="0"/>
              <a:t>:</a:t>
            </a:r>
            <a:r>
              <a:rPr lang="en-US" altLang="ja-JP" sz="2000" b="1" dirty="0"/>
              <a:t> World Largest Cyclotron </a:t>
            </a:r>
            <a:r>
              <a:rPr lang="en-US" altLang="ja-JP" sz="2000" dirty="0"/>
              <a:t>(K=2500 MeV)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/>
              <a:t>High-Intense</a:t>
            </a:r>
            <a:r>
              <a:rPr lang="en-US" altLang="ja-JP" sz="2000" dirty="0"/>
              <a:t> Heavy Ion Beams up to </a:t>
            </a:r>
            <a:r>
              <a:rPr lang="en-US" altLang="ja-JP" sz="2000" baseline="30000" dirty="0"/>
              <a:t>238</a:t>
            </a:r>
            <a:r>
              <a:rPr lang="en-US" altLang="ja-JP" sz="2000" dirty="0"/>
              <a:t>U at 345MeV/u</a:t>
            </a:r>
            <a:endParaRPr lang="en-US" altLang="ja-JP" sz="20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eg</a:t>
            </a:r>
            <a:r>
              <a:rPr lang="en-US" altLang="ja-JP" sz="1800" dirty="0"/>
              <a:t>. </a:t>
            </a:r>
            <a:r>
              <a:rPr lang="en-US" altLang="ja-JP" sz="1800" baseline="30000" dirty="0"/>
              <a:t>48</a:t>
            </a:r>
            <a:r>
              <a:rPr lang="en-US" altLang="ja-JP" sz="1800" dirty="0"/>
              <a:t>Ca:  ~700pnA  (~4x10</a:t>
            </a:r>
            <a:r>
              <a:rPr lang="en-US" altLang="ja-JP" sz="1800" baseline="30000" dirty="0"/>
              <a:t>12</a:t>
            </a:r>
            <a:r>
              <a:rPr lang="en-US" altLang="ja-JP" sz="1800" dirty="0"/>
              <a:t>pps)   </a:t>
            </a:r>
            <a:r>
              <a:rPr lang="en-US" altLang="ja-JP" sz="1800" i="1" dirty="0"/>
              <a:t> ~10 times compared to 2008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aseline="30000" dirty="0"/>
              <a:t>          238</a:t>
            </a:r>
            <a:r>
              <a:rPr lang="en-US" altLang="ja-JP" sz="1800" dirty="0"/>
              <a:t>U:  ~70pnA  (~4x10</a:t>
            </a:r>
            <a:r>
              <a:rPr lang="en-US" altLang="ja-JP" sz="1800" baseline="30000" dirty="0"/>
              <a:t>11 </a:t>
            </a:r>
            <a:r>
              <a:rPr lang="en-US" altLang="ja-JP" sz="1800" dirty="0" err="1"/>
              <a:t>pps</a:t>
            </a:r>
            <a:r>
              <a:rPr lang="en-US" altLang="ja-JP" sz="1800" dirty="0"/>
              <a:t>)     </a:t>
            </a:r>
            <a:r>
              <a:rPr lang="en-US" altLang="ja-JP" sz="1800" i="1" dirty="0"/>
              <a:t>~10</a:t>
            </a:r>
            <a:r>
              <a:rPr lang="en-US" altLang="ja-JP" sz="1800" i="1" baseline="30000" dirty="0"/>
              <a:t>3</a:t>
            </a:r>
            <a:r>
              <a:rPr lang="en-US" altLang="ja-JP" sz="1800" i="1" dirty="0"/>
              <a:t> times compared to 2007</a:t>
            </a:r>
            <a:endParaRPr lang="en-US" altLang="ja-JP" sz="1800" dirty="0"/>
          </a:p>
        </p:txBody>
      </p:sp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xfrm>
            <a:off x="-117248" y="-68029"/>
            <a:ext cx="8643940" cy="957469"/>
          </a:xfrm>
          <a:prstGeom prst="rect">
            <a:avLst/>
          </a:prstGeom>
        </p:spPr>
        <p:txBody>
          <a:bodyPr lIns="160723" tIns="160723" rIns="160723" bIns="160723" anchor="t">
            <a:normAutofit fontScale="90000"/>
          </a:bodyPr>
          <a:lstStyle>
            <a:lvl1pPr algn="l">
              <a:defRPr sz="4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rPr sz="3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RI Beam Factory</a:t>
            </a:r>
            <a:r>
              <a:rPr lang="en-US" altLang="ja-JP" sz="3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altLang="ja-JP" sz="32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RIBF</a:t>
            </a:r>
            <a:r>
              <a:rPr lang="en-US" altLang="ja-JP" sz="3200" b="1" u="sng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sz="3200" b="1" dirty="0">
                <a:latin typeface="Times New Roman"/>
                <a:ea typeface="Times New Roman"/>
                <a:cs typeface="Times New Roman"/>
                <a:sym typeface="Times New Roman"/>
              </a:rPr>
              <a:t> at RIKEN</a:t>
            </a:r>
            <a:br>
              <a:rPr lang="en-US" sz="3200" dirty="0"/>
            </a:br>
            <a:r>
              <a:rPr lang="en-US" sz="2700" i="1" dirty="0">
                <a:latin typeface="+mn-lt"/>
                <a:sym typeface="Times New Roman"/>
              </a:rPr>
              <a:t>The </a:t>
            </a:r>
            <a:r>
              <a:rPr lang="en-US" sz="2700" i="1" dirty="0">
                <a:latin typeface="+mn-lt"/>
                <a:sym typeface="Calibri"/>
              </a:rPr>
              <a:t>3rd-generation RI-beam facility </a:t>
            </a:r>
            <a:r>
              <a:rPr lang="en-US" sz="2700" i="1" dirty="0">
                <a:latin typeface="+mn-lt"/>
                <a:sym typeface="Wingdings" pitchFamily="2" charset="2"/>
              </a:rPr>
              <a:t></a:t>
            </a:r>
            <a:r>
              <a:rPr lang="en-US" sz="2700" i="1" dirty="0">
                <a:latin typeface="+mn-lt"/>
                <a:sym typeface="Calibri"/>
              </a:rPr>
              <a:t> High-intensity RI-beams</a:t>
            </a:r>
            <a:endParaRPr sz="3200" i="1" dirty="0">
              <a:latin typeface="+mn-lt"/>
              <a:sym typeface="Times New Roman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564204" y="4299626"/>
            <a:ext cx="4338536" cy="1186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420157" y="4611854"/>
            <a:ext cx="243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In-Flight RI Separator</a:t>
            </a:r>
          </a:p>
          <a:p>
            <a:r>
              <a:rPr lang="en-US" altLang="ja-JP" dirty="0"/>
              <a:t>with large acceptance</a:t>
            </a:r>
            <a:endParaRPr kumimoji="1" lang="ja-JP" altLang="en-US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1766272" y="1275945"/>
            <a:ext cx="1672253" cy="607862"/>
            <a:chOff x="7696200" y="495300"/>
            <a:chExt cx="1672253" cy="607862"/>
          </a:xfrm>
        </p:grpSpPr>
        <p:sp>
          <p:nvSpPr>
            <p:cNvPr id="33" name="正方形/長方形 32"/>
            <p:cNvSpPr/>
            <p:nvPr/>
          </p:nvSpPr>
          <p:spPr>
            <a:xfrm>
              <a:off x="8582025" y="828675"/>
              <a:ext cx="114300" cy="1428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37682" y="733830"/>
              <a:ext cx="552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/>
                <a:t>113</a:t>
              </a:r>
              <a:endParaRPr kumimoji="1" lang="ja-JP" altLang="en-US" b="1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696200" y="49530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Nh</a:t>
              </a:r>
              <a:r>
                <a:rPr kumimoji="1" lang="en-US" altLang="ja-JP" dirty="0"/>
                <a:t> (</a:t>
              </a:r>
              <a:r>
                <a:rPr kumimoji="1" lang="en-US" altLang="ja-JP" dirty="0" err="1"/>
                <a:t>Nihonium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581556" y="104389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K.Morita</a:t>
            </a:r>
            <a:r>
              <a:rPr kumimoji="1" lang="en-US" altLang="ja-JP" dirty="0"/>
              <a:t> et al.</a:t>
            </a:r>
            <a:endParaRPr kumimoji="1" lang="ja-JP" altLang="en-US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343275" y="1619250"/>
            <a:ext cx="704850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/>
        </p:nvSpPr>
        <p:spPr>
          <a:xfrm>
            <a:off x="5272340" y="4949153"/>
            <a:ext cx="222024" cy="245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978327" y="5071852"/>
            <a:ext cx="405025" cy="660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43855" y="5201766"/>
            <a:ext cx="305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Production of RI beams:</a:t>
            </a:r>
          </a:p>
          <a:p>
            <a:r>
              <a:rPr lang="en-US" altLang="ja-JP" dirty="0"/>
              <a:t>Fragmentation/ Inflight Fission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cxnSpLocks/>
          </p:cNvCxnSpPr>
          <p:nvPr/>
        </p:nvCxnSpPr>
        <p:spPr>
          <a:xfrm flipH="1" flipV="1">
            <a:off x="5405597" y="5197341"/>
            <a:ext cx="485048" cy="217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9919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4.6|2.1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4.6|2.1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4.6|2.1|9.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38230</TotalTime>
  <Words>4781</Words>
  <Application>Microsoft Macintosh PowerPoint</Application>
  <PresentationFormat>画面に合わせる (4:3)</PresentationFormat>
  <Paragraphs>1181</Paragraphs>
  <Slides>46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65" baseType="lpstr">
      <vt:lpstr>Arial Unicode MS</vt:lpstr>
      <vt:lpstr>ＭＳ Ｐゴシック</vt:lpstr>
      <vt:lpstr>ＭＳ Ｐ明朝</vt:lpstr>
      <vt:lpstr>ヒラギノ角ゴ Pro W3</vt:lpstr>
      <vt:lpstr>ヒラギノ角ゴ ProN W3</vt:lpstr>
      <vt:lpstr>游ゴシック</vt:lpstr>
      <vt:lpstr>Arial</vt:lpstr>
      <vt:lpstr>Calibri</vt:lpstr>
      <vt:lpstr>Cambria</vt:lpstr>
      <vt:lpstr>Cambria Math</vt:lpstr>
      <vt:lpstr>Comic Sans MS</vt:lpstr>
      <vt:lpstr>Helvetica</vt:lpstr>
      <vt:lpstr>Mangal</vt:lpstr>
      <vt:lpstr>Palatino</vt:lpstr>
      <vt:lpstr>Symbol</vt:lpstr>
      <vt:lpstr>Times New Roman</vt:lpstr>
      <vt:lpstr>Wingdings</vt:lpstr>
      <vt:lpstr>Office ​​テーマ</vt:lpstr>
      <vt:lpstr>数式</vt:lpstr>
      <vt:lpstr>Exploring towards the neutron-rich limit  of nuclei, and beyond</vt:lpstr>
      <vt:lpstr>Contents</vt:lpstr>
      <vt:lpstr>PowerPoint プレゼンテーション</vt:lpstr>
      <vt:lpstr>a-Cluster</vt:lpstr>
      <vt:lpstr>Clustering: Key to understand hierarchy in quantum world?</vt:lpstr>
      <vt:lpstr>Semi-Hierarchy:  Clustering and Hierarchy of Matter</vt:lpstr>
      <vt:lpstr>Towards the neutron drip line -- Current Frontier --</vt:lpstr>
      <vt:lpstr>PowerPoint プレゼンテーション</vt:lpstr>
      <vt:lpstr>RI Beam Factory (RIBF) at RIKEN The 3rd-generation RI-beam facility  High-intensity RI-beams</vt:lpstr>
      <vt:lpstr>PowerPoint プレゼンテーション</vt:lpstr>
      <vt:lpstr>PowerPoint プレゼンテーション</vt:lpstr>
      <vt:lpstr>PowerPoint プレゼンテーション</vt:lpstr>
      <vt:lpstr>Dineutron and Multi-neutron clusters  in neutron-rich nuclei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      SAMURAI </vt:lpstr>
      <vt:lpstr>PowerPoint プレゼンテーション</vt:lpstr>
      <vt:lpstr>PowerPoint プレゼンテーション</vt:lpstr>
      <vt:lpstr>PowerPoint プレゼンテーション</vt:lpstr>
      <vt:lpstr>Study of unbound nuclei 25-28O at SAMURAI</vt:lpstr>
      <vt:lpstr>Experimental Setup at SAMURAI at RIBF</vt:lpstr>
      <vt:lpstr>Results of 26O</vt:lpstr>
      <vt:lpstr>28O measurement @ RIBF-SAMURAI</vt:lpstr>
      <vt:lpstr>Preliminary decay energy spectra  (subsystems, 1n/2n coincidence)</vt:lpstr>
      <vt:lpstr>RIB facilities in the near future</vt:lpstr>
      <vt:lpstr>FRIB: Facility for Rare Isotope Beams  (730M USD) To be Completed June 2022 (possible early completion in 2021) at MSU </vt:lpstr>
      <vt:lpstr>FAIR (MSV)</vt:lpstr>
      <vt:lpstr>PowerPoint プレゼンテーション</vt:lpstr>
      <vt:lpstr>PowerPoint プレゼンテーション</vt:lpstr>
      <vt:lpstr>Day-one Collaboration</vt:lpstr>
      <vt:lpstr>SAMURAI21 collaboration—27,28O</vt:lpstr>
      <vt:lpstr>Backup</vt:lpstr>
      <vt:lpstr>PowerPoint プレゼンテーション</vt:lpstr>
      <vt:lpstr>PowerPoint プレゼンテーション</vt:lpstr>
      <vt:lpstr>132Sn(p,n)  g’NN in 132Sn</vt:lpstr>
      <vt:lpstr>Secondary beam</vt:lpstr>
      <vt:lpstr>PowerPoint プレゼンテーション</vt:lpstr>
      <vt:lpstr>PowerPoint プレゼンテーション</vt:lpstr>
      <vt:lpstr>Particle identification @ SAMURAI</vt:lpstr>
      <vt:lpstr>Analysis of 2n coincidence events</vt:lpstr>
      <vt:lpstr>PowerPoint プレゼンテーション</vt:lpstr>
      <vt:lpstr>2n radioactivity of 26O?</vt:lpstr>
      <vt:lpstr>Dineutron Cluster?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Bogen</dc:creator>
  <cp:lastModifiedBy>Microsoft Office ユーザー</cp:lastModifiedBy>
  <cp:revision>579</cp:revision>
  <cp:lastPrinted>2017-09-11T05:10:56Z</cp:lastPrinted>
  <dcterms:created xsi:type="dcterms:W3CDTF">2016-09-29T09:03:47Z</dcterms:created>
  <dcterms:modified xsi:type="dcterms:W3CDTF">2019-01-23T14:44:54Z</dcterms:modified>
</cp:coreProperties>
</file>