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660" r:id="rId6"/>
    <p:sldMasterId id="2147483672" r:id="rId7"/>
    <p:sldMasterId id="2147483738" r:id="rId8"/>
  </p:sldMasterIdLst>
  <p:notesMasterIdLst>
    <p:notesMasterId r:id="rId51"/>
  </p:notesMasterIdLst>
  <p:handoutMasterIdLst>
    <p:handoutMasterId r:id="rId52"/>
  </p:handoutMasterIdLst>
  <p:sldIdLst>
    <p:sldId id="816" r:id="rId9"/>
    <p:sldId id="1243" r:id="rId10"/>
    <p:sldId id="1086" r:id="rId11"/>
    <p:sldId id="1244" r:id="rId12"/>
    <p:sldId id="1245" r:id="rId13"/>
    <p:sldId id="1246" r:id="rId14"/>
    <p:sldId id="1247" r:id="rId15"/>
    <p:sldId id="1248" r:id="rId16"/>
    <p:sldId id="1284" r:id="rId17"/>
    <p:sldId id="1235" r:id="rId18"/>
    <p:sldId id="1249" r:id="rId19"/>
    <p:sldId id="1250" r:id="rId20"/>
    <p:sldId id="1283" r:id="rId21"/>
    <p:sldId id="1251" r:id="rId22"/>
    <p:sldId id="1252" r:id="rId23"/>
    <p:sldId id="1259" r:id="rId24"/>
    <p:sldId id="1260" r:id="rId25"/>
    <p:sldId id="1240" r:id="rId26"/>
    <p:sldId id="1261" r:id="rId27"/>
    <p:sldId id="1281" r:id="rId28"/>
    <p:sldId id="1282" r:id="rId29"/>
    <p:sldId id="1262" r:id="rId30"/>
    <p:sldId id="1265" r:id="rId31"/>
    <p:sldId id="1266" r:id="rId32"/>
    <p:sldId id="1267" r:id="rId33"/>
    <p:sldId id="1268" r:id="rId34"/>
    <p:sldId id="1269" r:id="rId35"/>
    <p:sldId id="1226" r:id="rId36"/>
    <p:sldId id="1272" r:id="rId37"/>
    <p:sldId id="1273" r:id="rId38"/>
    <p:sldId id="1274" r:id="rId39"/>
    <p:sldId id="1275" r:id="rId40"/>
    <p:sldId id="1204" r:id="rId41"/>
    <p:sldId id="1279" r:id="rId42"/>
    <p:sldId id="1280" r:id="rId43"/>
    <p:sldId id="1285" r:id="rId44"/>
    <p:sldId id="960" r:id="rId45"/>
    <p:sldId id="1263" r:id="rId46"/>
    <p:sldId id="1264" r:id="rId47"/>
    <p:sldId id="1270" r:id="rId48"/>
    <p:sldId id="1271" r:id="rId49"/>
    <p:sldId id="111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66FF66"/>
    <a:srgbClr val="FF7E79"/>
    <a:srgbClr val="00B050"/>
    <a:srgbClr val="4FB6BD"/>
    <a:srgbClr val="E5DC54"/>
    <a:srgbClr val="AD4046"/>
    <a:srgbClr val="E4A100"/>
    <a:srgbClr val="604AAF"/>
    <a:srgbClr val="E4A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1" autoAdjust="0"/>
    <p:restoredTop sz="97101" autoAdjust="0"/>
  </p:normalViewPr>
  <p:slideViewPr>
    <p:cSldViewPr snapToGrid="0" snapToObjects="1">
      <p:cViewPr varScale="1">
        <p:scale>
          <a:sx n="112" d="100"/>
          <a:sy n="112" d="100"/>
        </p:scale>
        <p:origin x="592" y="192"/>
      </p:cViewPr>
      <p:guideLst>
        <p:guide orient="horz" pos="2160"/>
        <p:guide pos="384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emf"/><Relationship Id="rId1" Type="http://schemas.openxmlformats.org/officeDocument/2006/relationships/image" Target="../media/image33.wmf"/><Relationship Id="rId4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EB175-309F-4B40-ADC3-F45F8420A305}" type="datetimeFigureOut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A356F-6B5E-1247-86B3-48330AE07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35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3514C-CEB7-BF4B-96D4-94108B031DE4}" type="datetimeFigureOut">
              <a:rPr lang="en-US" smtClean="0"/>
              <a:t>1/22/19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4C2AA-5176-E041-A6CE-7F55C3BA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61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8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6E9C-AAEE-4541-8EF9-9CD6D18F60FE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1C2-649D-4EB9-BDA7-FAEAE4DECC86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0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8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4EC-F623-4D71-ACE3-EE3786A698E3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20FF-F1EC-4F09-81DF-A217E35E1BCE}" type="datetime1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55C35-7ECF-4153-87B7-EFE1382EF746}" type="datetime1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6F6B5-4F30-4111-94A4-470DC3C94A82}" type="datetime1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5" y="27309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CC8C-D621-49BF-8A3B-94CC1045BB36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0" y="4800600"/>
            <a:ext cx="7315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0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07-0373-4627-A500-5D93379929D7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46E0-5492-498F-A925-47B4E0EE1B86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8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32F41-8051-45DC-8A0A-BEAC940D13EC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685-5295-4025-B64E-C9C783F62B88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FF0B-D281-4296-AB79-95A10A129A2B}" type="datetime1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7CBD-12BE-47F3-9BF4-7B486873F6B3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06F09-5BEF-4803-A52B-2E0F0898DB51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8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8433-B6EA-4D76-A3D6-DFD2B3A32E16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EAF1-83CA-48BF-A77E-0F89592C19E1}" type="datetime1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98BF5-11AB-43A3-BCCD-AD39A73A6F3B}" type="datetime1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65B8-D881-4B14-A6C0-3822F8E05C7A}" type="datetime1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5" y="27309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29A4-023D-42A9-BDB3-24CB7A8CEBB1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0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0" y="4800600"/>
            <a:ext cx="7315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0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15A6-E6DE-4F33-97C9-E91386B07D56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7832-1290-4310-8BD1-48FCAA723AA8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8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5CF1-8BA5-4E4E-8D81-01D5155E7295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97DBA-6AD6-4F6E-B07F-BC3C369985ED}" type="datetime1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18296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9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F17C-6D71-49FD-8C4E-9D8B53F61388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AC2B-8D13-441D-8768-674E7D69F4B6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4A77-B8E7-4CBF-9159-1AD7F973923E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8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A3C-D993-4EB2-9CEE-3BD3B7CF6182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3FF4-DBD1-465F-A990-9EAC3720C637}" type="datetime1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CB1E-E6EE-425C-9488-D066F3EBB275}" type="datetime1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2C45-E301-4600-A02B-25998EB160DF}" type="datetime1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5" y="27309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9FB1-87CF-4B99-AA49-97B189C7F858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0" y="4800600"/>
            <a:ext cx="7315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0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6584-DBF0-403A-9F65-BA73A4446968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019-30A7-472D-B6F6-CE1204121BC4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5" y="27309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2B5B-BF00-4F20-AE6D-67DA5D9D5792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8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44B-B7A6-474F-B3AB-A2B312D303C8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27BD6-11E6-4977-8339-AF170CC5AC64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0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6555-466A-4603-9111-49800FD1758C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EBCE-D788-492B-9033-7E129B97A6E1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8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1543-E268-4510-B04B-93EE2C0ABB4D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94B1-023E-4E4F-AEF2-A0ACE1B59BAA}" type="datetime1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0695-9789-4134-A8F3-B2C4E35080DD}" type="datetime1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3E87-E17B-4E6E-A890-8E1E5D6873A5}" type="datetime1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5" y="27309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37CC-30EB-40E4-82AD-15A45914FCF3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0" y="4800600"/>
            <a:ext cx="7315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0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BAFE-5C5C-48EB-B534-6D8A5A3BF4DC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0" y="4800600"/>
            <a:ext cx="7315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0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1A2B3-46D9-4B12-A71C-4D03F1FA405E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5FEB-B191-4F6D-A2B7-4D432D4887DE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5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8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5081-D88E-4326-A99C-E62607BFA029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5FE9-A723-45CD-97A0-4C5F2BBF86C0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BE65-F67E-485D-83DF-FD18B97289A2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4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F5-8A8C-499A-88C5-3027652E1176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8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7D6C-16E1-4646-85D8-D39AB9961672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FCA2-89D2-4E61-9049-675110E75693}" type="datetime1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9F98-57AC-42C6-A776-E5F46CB122E0}" type="datetime1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4720-290A-451E-AEE4-E7ED489A2BF8}" type="datetime1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5" y="27309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C89E8-3CE2-4CAD-806F-1E123D4F516E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D043-7882-45B1-B179-AE236A712AAF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0" y="4800600"/>
            <a:ext cx="7315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0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EA99-4DC7-413C-9106-82DE80A8D301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0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1D9A-076E-4B26-87EB-A5774F9BC84A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8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A48FB-FF8C-4172-9C79-A666BD423455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733A7-139A-4D2A-BBFC-E83D638D1A04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E5E1-A0A0-4A80-8F9C-24C7DC099B30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1D8D3-D40D-40F2-9244-E983EE0D13A8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8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E9A6-7FA6-4274-B375-2596DF14C18D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ECAA-7DFB-48F8-A568-A8E219432D82}" type="datetime1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CB8F-0614-49CE-AC6C-7E0DBE32D5B3}" type="datetime1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F8DD-6028-4650-A61F-ECD3A377236D}" type="datetime1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8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10A6-244B-4C14-B0BF-F0DAE9EE3DA6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5" y="27309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617D7-EF00-4038-8A21-454CC7CC507F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0" y="4800600"/>
            <a:ext cx="7315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0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763-C9F1-4D06-88B8-39E8C477C024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A0EB-A490-4E49-96B5-066538FC3852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8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4B2B-B36C-4E4C-A304-8A8E687AA436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795157" y="3188772"/>
            <a:ext cx="10972801" cy="1143000"/>
          </a:xfrm>
        </p:spPr>
        <p:txBody>
          <a:bodyPr>
            <a:normAutofit/>
          </a:bodyPr>
          <a:lstStyle>
            <a:lvl1pPr algn="l">
              <a:defRPr sz="3500" b="1"/>
            </a:lvl1pPr>
          </a:lstStyle>
          <a:p>
            <a:r>
              <a:rPr lang="fr-CH" dirty="0"/>
              <a:t>YOUR TITLE</a:t>
            </a:r>
            <a:br>
              <a:rPr lang="fr-CH" dirty="0"/>
            </a:br>
            <a:r>
              <a:rPr lang="fr-CH" dirty="0"/>
              <a:t>HERE</a:t>
            </a:r>
            <a:endParaRPr lang="fr-FR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227735" y="1473201"/>
            <a:ext cx="18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901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C2E76-7B9F-4274-8CDC-6ECE22E0B68C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CF1C-4449-4D46-9AB1-1B7C54F867B4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1EE9-3099-4C1D-8DDB-34018F42D350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8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A3AF-ECDF-4A29-933C-347CB2632BD2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7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5E69-1D4F-48DF-9883-50BDFEC3BD7F}" type="datetime1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1EC-A95B-4A10-91E2-3B33EAC256D4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A9D8-4067-4267-A0B2-C4D272BA6C15}" type="datetime1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1F13-70F2-4FFD-BC35-AB929C6EFEEA}" type="datetime1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5" y="27309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E041-D8F5-42FE-9583-C0A3FCEE8C8C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0" y="4800600"/>
            <a:ext cx="7315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0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1E4E-75B4-4D44-928D-8ED2066DD87B}" type="datetime1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4D1B-244B-445D-B67B-E39CF15A2DE7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8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7A11-B97B-4547-9411-E95DD41F75DB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F34D-AC0E-4506-BDEA-EE99E8C286CE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4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77F3E-E2ED-46CB-B7C0-AA903E0FF744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9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6400" y="65341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72C15F9-2AD0-044F-BB80-F9D71DAC45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2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C4D47-BAD0-419A-893C-0F16CA4FE79F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9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8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C8C2E-B95B-48F4-8BD3-3DDD0EEF15BF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9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4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2FA78-FDC2-462F-81D5-ED0183A6A57A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9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0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788D2-786C-4444-B91E-9F62CAD37F1B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9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5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1E0F3-AEAE-4B8C-ADE9-ED2D0B4EE758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9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8E861-0D13-4739-A887-B516407740E7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9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DACA1-7F93-4A45-94F9-E9D1078AD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26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C7E8C-FD67-442D-9578-419D4CDDDC3D}" type="datetime1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9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2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11" Type="http://schemas.openxmlformats.org/officeDocument/2006/relationships/image" Target="../media/image5.gi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6.e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gi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emf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43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emf"/><Relationship Id="rId4" Type="http://schemas.openxmlformats.org/officeDocument/2006/relationships/image" Target="../media/image8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tm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iff"/><Relationship Id="rId3" Type="http://schemas.openxmlformats.org/officeDocument/2006/relationships/image" Target="../media/image5.gif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3.emf"/><Relationship Id="rId4" Type="http://schemas.openxmlformats.org/officeDocument/2006/relationships/image" Target="../media/image94.png"/><Relationship Id="rId9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emf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emf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image" Target="../media/image26.emf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1" y="6411780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19338" y="1458780"/>
            <a:ext cx="10817128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CMOS Active Pixel Sensors</a:t>
            </a:r>
          </a:p>
          <a:p>
            <a:pPr>
              <a:lnSpc>
                <a:spcPct val="120000"/>
              </a:lnSpc>
            </a:pP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Novel Detection Technology for Particle Physics</a:t>
            </a:r>
          </a:p>
          <a:p>
            <a:pPr>
              <a:spcBef>
                <a:spcPts val="1800"/>
              </a:spcBef>
            </a:pPr>
            <a:r>
              <a:rPr lang="en-US" sz="1800" b="0" dirty="0">
                <a:solidFill>
                  <a:schemeClr val="accent1"/>
                </a:solidFill>
              </a:rPr>
              <a:t>Luciano Musa </a:t>
            </a: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565" y="5978801"/>
            <a:ext cx="9909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57</a:t>
            </a:r>
            <a:r>
              <a:rPr lang="en-US" i="1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International Winter Meeting on Nuclear Physics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Bormio (Italy), January 21-25, 2018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938B4F-84A9-2340-BFF2-8474661ECF39}"/>
              </a:ext>
            </a:extLst>
          </p:cNvPr>
          <p:cNvGrpSpPr/>
          <p:nvPr/>
        </p:nvGrpSpPr>
        <p:grpSpPr>
          <a:xfrm>
            <a:off x="313923" y="1078302"/>
            <a:ext cx="10322892" cy="215444"/>
            <a:chOff x="313923" y="1078301"/>
            <a:chExt cx="7150100" cy="21544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C69177-3A7A-B644-BAD9-B2A925FBE582}"/>
                </a:ext>
              </a:extLst>
            </p:cNvPr>
            <p:cNvCxnSpPr/>
            <p:nvPr/>
          </p:nvCxnSpPr>
          <p:spPr>
            <a:xfrm flipH="1">
              <a:off x="313923" y="12906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943E10-0999-8C40-B91C-2D3E4A66BFEB}"/>
                </a:ext>
              </a:extLst>
            </p:cNvPr>
            <p:cNvSpPr txBox="1"/>
            <p:nvPr/>
          </p:nvSpPr>
          <p:spPr>
            <a:xfrm>
              <a:off x="6412927" y="1078301"/>
              <a:ext cx="794095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2"/>
                  </a:solidFill>
                </a:rPr>
                <a:t>CERN – EP Department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5142E4-E49A-2943-9D88-67DA1351E365}"/>
              </a:ext>
            </a:extLst>
          </p:cNvPr>
          <p:cNvCxnSpPr/>
          <p:nvPr/>
        </p:nvCxnSpPr>
        <p:spPr>
          <a:xfrm flipH="1">
            <a:off x="313945" y="2848544"/>
            <a:ext cx="10322891" cy="13316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414FBB-B574-B641-99B7-8F213BB7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402" y="907350"/>
            <a:ext cx="804399" cy="786803"/>
          </a:xfrm>
          <a:prstGeom prst="rect">
            <a:avLst/>
          </a:prstGeom>
        </p:spPr>
      </p:pic>
      <p:pic>
        <p:nvPicPr>
          <p:cNvPr id="17" name="Picture 16" descr="sensor_cover_v1.jpg">
            <a:extLst>
              <a:ext uri="{FF2B5EF4-FFF2-40B4-BE49-F238E27FC236}">
                <a16:creationId xmlns:a16="http://schemas.microsoft.com/office/drawing/2014/main" id="{6930047C-E7E9-F84B-A7EE-04EEC6BAD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05" b="86143" l="22542" r="82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014" r="17114" b="13662"/>
          <a:stretch/>
        </p:blipFill>
        <p:spPr>
          <a:xfrm>
            <a:off x="6709410" y="3256947"/>
            <a:ext cx="2743200" cy="26933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C0EFF4-EFCF-8843-8C63-50A2C4CB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59" y="4811150"/>
            <a:ext cx="804210" cy="95255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94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9591" y="2136338"/>
            <a:ext cx="108315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</a:rPr>
              <a:t>First application to Vertex Detectors</a:t>
            </a:r>
          </a:p>
          <a:p>
            <a:r>
              <a:rPr lang="en-US" sz="5400" dirty="0">
                <a:solidFill>
                  <a:schemeClr val="bg1">
                    <a:lumMod val="50000"/>
                  </a:schemeClr>
                </a:solidFill>
              </a:rPr>
              <a:t>Measurement of short-lived particles in nuclear-nuclear collisions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34A4884-CAB7-B04B-967F-BD126A2A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31E944-EF91-AD45-B72B-643281B90884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</p:spTree>
    <p:extLst>
      <p:ext uri="{BB962C8B-B14F-4D97-AF65-F5344CB8AC3E}">
        <p14:creationId xmlns:p14="http://schemas.microsoft.com/office/powerpoint/2010/main" val="20211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21BC93-A705-CB42-B67C-37BA0BF8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2" y="3402964"/>
            <a:ext cx="3263900" cy="31403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3FACCB5B-5C63-7448-A378-20E35EBE6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E9387-4D06-094F-82A7-6CDF1EEAA697}"/>
              </a:ext>
            </a:extLst>
          </p:cNvPr>
          <p:cNvSpPr txBox="1"/>
          <p:nvPr/>
        </p:nvSpPr>
        <p:spPr>
          <a:xfrm>
            <a:off x="6416315" y="741215"/>
            <a:ext cx="2201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</a:rPr>
              <a:t>Example: D</a:t>
            </a:r>
            <a:r>
              <a:rPr lang="en-US" sz="2000" baseline="30000" dirty="0">
                <a:solidFill>
                  <a:srgbClr val="800000"/>
                </a:solidFill>
              </a:rPr>
              <a:t>0</a:t>
            </a:r>
            <a:r>
              <a:rPr lang="en-US" sz="2000" dirty="0">
                <a:solidFill>
                  <a:srgbClr val="800000"/>
                </a:solidFill>
              </a:rPr>
              <a:t> meson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1E7C0C3-0D02-A94F-859F-A2D53D4A8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838" y="6007384"/>
            <a:ext cx="6133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4080"/>
                </a:solidFill>
                <a:latin typeface="Calibri" charset="0"/>
                <a:ea typeface="ヒラギノ角ゴ Pro W3" charset="0"/>
                <a:cs typeface="Calibri" charset="0"/>
              </a:rPr>
              <a:t>Analysis based on invariant mass, PID  and </a:t>
            </a:r>
            <a:r>
              <a:rPr lang="en-US" sz="1800" u="sng" dirty="0">
                <a:solidFill>
                  <a:srgbClr val="004080"/>
                </a:solidFill>
                <a:latin typeface="Calibri" charset="0"/>
                <a:ea typeface="ヒラギノ角ゴ Pro W3" charset="0"/>
                <a:cs typeface="Calibri" charset="0"/>
              </a:rPr>
              <a:t>decay topology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A61729-1F93-8343-B710-3EE67A5691A9}"/>
              </a:ext>
            </a:extLst>
          </p:cNvPr>
          <p:cNvGrpSpPr/>
          <p:nvPr/>
        </p:nvGrpSpPr>
        <p:grpSpPr>
          <a:xfrm>
            <a:off x="805938" y="740946"/>
            <a:ext cx="3867150" cy="2436758"/>
            <a:chOff x="357208" y="4090434"/>
            <a:chExt cx="3867150" cy="2436758"/>
          </a:xfrm>
        </p:grpSpPr>
        <p:graphicFrame>
          <p:nvGraphicFramePr>
            <p:cNvPr id="10" name="Content Placeholder 9">
              <a:extLst>
                <a:ext uri="{FF2B5EF4-FFF2-40B4-BE49-F238E27FC236}">
                  <a16:creationId xmlns:a16="http://schemas.microsoft.com/office/drawing/2014/main" id="{F30DC693-A8E4-684A-A480-0DD6EBF409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94624533"/>
                </p:ext>
              </p:extLst>
            </p:nvPr>
          </p:nvGraphicFramePr>
          <p:xfrm>
            <a:off x="357208" y="4545991"/>
            <a:ext cx="3867150" cy="1981201"/>
          </p:xfrm>
          <a:graphic>
            <a:graphicData uri="http://schemas.openxmlformats.org/drawingml/2006/table">
              <a:tbl>
                <a:tblPr/>
                <a:tblGrid>
                  <a:gridCol w="1049662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69407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12341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487048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400" b="1">
                            <a:latin typeface="Arial"/>
                            <a:ea typeface="Times New Roman"/>
                            <a:cs typeface="Times New Roman"/>
                          </a:rPr>
                          <a:t>Particle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400" b="1">
                            <a:latin typeface="Arial"/>
                            <a:ea typeface="Times New Roman"/>
                            <a:cs typeface="Times New Roman"/>
                          </a:rPr>
                          <a:t>Decay Channel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400" b="1" dirty="0">
                            <a:latin typeface="Arial"/>
                            <a:ea typeface="Times New Roman"/>
                            <a:cs typeface="Times New Roman"/>
                          </a:rPr>
                          <a:t>c</a:t>
                        </a:r>
                        <a:r>
                          <a:rPr lang="x-none" sz="1400" b="1" dirty="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</a:t>
                        </a:r>
                        <a:r>
                          <a:rPr lang="x-none" sz="1400" b="1" dirty="0">
                            <a:latin typeface="Arial"/>
                            <a:ea typeface="Times New Roman"/>
                            <a:cs typeface="Times New Roman"/>
                          </a:rPr>
                          <a:t> (</a:t>
                        </a:r>
                        <a:r>
                          <a:rPr lang="x-none" sz="1400" b="1" dirty="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</a:t>
                        </a:r>
                        <a:r>
                          <a:rPr lang="x-none" sz="1400" b="1" dirty="0">
                            <a:latin typeface="Arial"/>
                            <a:ea typeface="Times New Roman"/>
                            <a:cs typeface="Times New Roman"/>
                          </a:rPr>
                          <a:t>m)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18722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400" b="1" dirty="0">
                            <a:latin typeface="Arial"/>
                            <a:ea typeface="Times New Roman"/>
                            <a:cs typeface="Times New Roman"/>
                          </a:rPr>
                          <a:t>D</a:t>
                        </a:r>
                        <a:r>
                          <a:rPr lang="x-none" sz="1400" b="1" baseline="30000" dirty="0">
                            <a:latin typeface="Arial"/>
                            <a:ea typeface="Times New Roman"/>
                            <a:cs typeface="Times New Roman"/>
                          </a:rPr>
                          <a:t>0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</a:rPr>
                          <a:t>K</a:t>
                        </a:r>
                        <a:r>
                          <a:rPr lang="x-none" sz="1200" baseline="30000" dirty="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</a:t>
                        </a:r>
                        <a:r>
                          <a:rPr lang="x-none" sz="1200" dirty="0">
                            <a:latin typeface="Times New Roman"/>
                            <a:ea typeface="Times New Roman"/>
                            <a:cs typeface="Times New Roman"/>
                          </a:rPr>
                          <a:t> </a:t>
                        </a: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</a:t>
                        </a:r>
                        <a:r>
                          <a:rPr lang="x-none" sz="1200" baseline="30000" dirty="0">
                            <a:latin typeface="Arial"/>
                            <a:ea typeface="Times New Roman"/>
                            <a:cs typeface="Times New Roman"/>
                          </a:rPr>
                          <a:t>+         </a:t>
                        </a: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</a:rPr>
                          <a:t>(3.8%)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EE9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200">
                            <a:latin typeface="Arial"/>
                            <a:ea typeface="Times New Roman"/>
                            <a:cs typeface="Times New Roman"/>
                          </a:rPr>
                          <a:t>123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EE9C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06371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400" b="1" dirty="0">
                            <a:latin typeface="Arial"/>
                            <a:ea typeface="Times New Roman"/>
                            <a:cs typeface="Times New Roman"/>
                          </a:rPr>
                          <a:t>D</a:t>
                        </a:r>
                        <a:r>
                          <a:rPr lang="x-none" sz="1400" b="1" baseline="30000" dirty="0">
                            <a:latin typeface="Arial"/>
                            <a:ea typeface="Times New Roman"/>
                            <a:cs typeface="Times New Roman"/>
                          </a:rPr>
                          <a:t>+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</a:rPr>
                          <a:t>K</a:t>
                        </a:r>
                        <a:r>
                          <a:rPr lang="x-none" sz="1200" baseline="30000" dirty="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</a:t>
                        </a:r>
                        <a:r>
                          <a:rPr lang="x-none" sz="1200" baseline="30000" dirty="0">
                            <a:latin typeface="Arial"/>
                            <a:ea typeface="Times New Roman"/>
                            <a:cs typeface="Times New Roman"/>
                          </a:rPr>
                          <a:t> </a:t>
                        </a: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</a:t>
                        </a:r>
                        <a:r>
                          <a:rPr lang="x-none" sz="1200" baseline="30000" dirty="0">
                            <a:latin typeface="Arial"/>
                            <a:ea typeface="Times New Roman"/>
                            <a:cs typeface="Times New Roman"/>
                          </a:rPr>
                          <a:t>+ </a:t>
                        </a: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</a:t>
                        </a:r>
                        <a:r>
                          <a:rPr lang="x-none" sz="1200" baseline="30000" dirty="0">
                            <a:latin typeface="Arial"/>
                            <a:ea typeface="Times New Roman"/>
                            <a:cs typeface="Times New Roman"/>
                          </a:rPr>
                          <a:t>+   </a:t>
                        </a: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</a:rPr>
                          <a:t>(9.5%)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EE9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</a:rPr>
                          <a:t>312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EE9C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89581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200">
                            <a:latin typeface="Arial"/>
                            <a:ea typeface="Times New Roman"/>
                            <a:cs typeface="Times New Roman"/>
                          </a:rPr>
                          <a:t>K</a:t>
                        </a:r>
                        <a:r>
                          <a:rPr lang="x-none" sz="1200" baseline="30000">
                            <a:latin typeface="Arial"/>
                            <a:ea typeface="Times New Roman"/>
                            <a:cs typeface="Times New Roman"/>
                          </a:rPr>
                          <a:t>+ </a:t>
                        </a:r>
                        <a:r>
                          <a:rPr lang="x-none" sz="1200">
                            <a:latin typeface="Arial"/>
                            <a:ea typeface="Times New Roman"/>
                            <a:cs typeface="Times New Roman"/>
                          </a:rPr>
                          <a:t>K</a:t>
                        </a:r>
                        <a:r>
                          <a:rPr lang="x-none" sz="1200" baseline="3000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</a:t>
                        </a:r>
                        <a:r>
                          <a:rPr lang="x-none" sz="1200" baseline="30000">
                            <a:latin typeface="Arial"/>
                            <a:ea typeface="Times New Roman"/>
                            <a:cs typeface="Times New Roman"/>
                          </a:rPr>
                          <a:t> </a:t>
                        </a:r>
                        <a:r>
                          <a:rPr lang="x-none" sz="120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</a:t>
                        </a:r>
                        <a:r>
                          <a:rPr lang="x-none" sz="1200" baseline="30000">
                            <a:latin typeface="Arial"/>
                            <a:ea typeface="Times New Roman"/>
                            <a:cs typeface="Times New Roman"/>
                          </a:rPr>
                          <a:t>+   </a:t>
                        </a:r>
                        <a:r>
                          <a:rPr lang="x-none" sz="1200">
                            <a:latin typeface="Arial"/>
                            <a:ea typeface="Times New Roman"/>
                            <a:cs typeface="Times New Roman"/>
                          </a:rPr>
                          <a:t>(5.2%)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EE9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</a:rPr>
                          <a:t>150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EE9C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379479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</a:rPr>
                          <a:t>p K</a:t>
                        </a:r>
                        <a:r>
                          <a:rPr lang="x-none" sz="1200" baseline="30000" dirty="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</a:t>
                        </a:r>
                        <a:r>
                          <a:rPr lang="x-none" sz="1200" baseline="30000" dirty="0">
                            <a:latin typeface="Arial"/>
                            <a:ea typeface="Times New Roman"/>
                            <a:cs typeface="Times New Roman"/>
                          </a:rPr>
                          <a:t> </a:t>
                        </a: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  <a:sym typeface="Symbol"/>
                          </a:rPr>
                          <a:t></a:t>
                        </a:r>
                        <a:r>
                          <a:rPr lang="x-none" sz="1200" baseline="30000" dirty="0">
                            <a:latin typeface="Arial"/>
                            <a:ea typeface="Times New Roman"/>
                            <a:cs typeface="Times New Roman"/>
                          </a:rPr>
                          <a:t>+     </a:t>
                        </a:r>
                        <a:r>
                          <a:rPr lang="x-none" sz="1200" dirty="0">
                            <a:latin typeface="Arial"/>
                            <a:ea typeface="Times New Roman"/>
                            <a:cs typeface="Times New Roman"/>
                          </a:rPr>
                          <a:t>(5.0%)</a:t>
                        </a:r>
                        <a:endParaRPr lang="en-US" sz="1200" dirty="0">
                          <a:latin typeface="Times New Roman"/>
                          <a:ea typeface="Times New Roman"/>
                          <a:cs typeface="Times New Roman"/>
                        </a:endParaRP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EE9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6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dirty="0">
                            <a:latin typeface="Times New Roman"/>
                            <a:ea typeface="Times New Roman"/>
                            <a:cs typeface="Times New Roman"/>
                          </a:rPr>
                          <a:t>60</a:t>
                        </a: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EE9C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52264F83-C551-4649-A6F4-2B76BBBBF8E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3043249"/>
                </p:ext>
              </p:extLst>
            </p:nvPr>
          </p:nvGraphicFramePr>
          <p:xfrm>
            <a:off x="756983" y="5833533"/>
            <a:ext cx="228600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39" r:id="rId5" imgW="228898" imgH="254287" progId="Equation.DSMT4">
                    <p:embed/>
                  </p:oleObj>
                </mc:Choice>
                <mc:Fallback>
                  <p:oleObj r:id="rId5" imgW="228898" imgH="254287" progId="Equation.DSMT4">
                    <p:embed/>
                    <p:pic>
                      <p:nvPicPr>
                        <p:cNvPr id="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983" y="5833533"/>
                          <a:ext cx="228600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5">
              <a:extLst>
                <a:ext uri="{FF2B5EF4-FFF2-40B4-BE49-F238E27FC236}">
                  <a16:creationId xmlns:a16="http://schemas.microsoft.com/office/drawing/2014/main" id="{310C72F4-5B6E-5D47-A07B-C12F8AABDD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3355288"/>
                </p:ext>
              </p:extLst>
            </p:nvPr>
          </p:nvGraphicFramePr>
          <p:xfrm>
            <a:off x="740050" y="6214533"/>
            <a:ext cx="247650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0" name="Equation" r:id="rId7" imgW="241592" imgH="254287" progId="Equation.3">
                    <p:embed/>
                  </p:oleObj>
                </mc:Choice>
                <mc:Fallback>
                  <p:oleObj name="Equation" r:id="rId7" imgW="241592" imgH="254287" progId="Equation.3">
                    <p:embed/>
                    <p:pic>
                      <p:nvPicPr>
                        <p:cNvPr id="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0050" y="6214533"/>
                          <a:ext cx="247650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6D9E45-E4B4-2646-9B1B-7E6DE56666DD}"/>
                </a:ext>
              </a:extLst>
            </p:cNvPr>
            <p:cNvSpPr txBox="1"/>
            <p:nvPr/>
          </p:nvSpPr>
          <p:spPr>
            <a:xfrm>
              <a:off x="382609" y="4090434"/>
              <a:ext cx="1469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00"/>
                  </a:solidFill>
                </a:rPr>
                <a:t>Open charm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B4FE32-6CFA-C442-A4FF-7F8A98E868A9}"/>
              </a:ext>
            </a:extLst>
          </p:cNvPr>
          <p:cNvGrpSpPr/>
          <p:nvPr/>
        </p:nvGrpSpPr>
        <p:grpSpPr>
          <a:xfrm>
            <a:off x="3201483" y="1268050"/>
            <a:ext cx="8513233" cy="7645618"/>
            <a:chOff x="2281767" y="939582"/>
            <a:chExt cx="8513233" cy="7645618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C0AD69FB-0178-B849-A1A7-DE10AE619F4A}"/>
                </a:ext>
              </a:extLst>
            </p:cNvPr>
            <p:cNvSpPr/>
            <p:nvPr/>
          </p:nvSpPr>
          <p:spPr>
            <a:xfrm>
              <a:off x="2345267" y="1409700"/>
              <a:ext cx="4914900" cy="7175500"/>
            </a:xfrm>
            <a:prstGeom prst="arc">
              <a:avLst>
                <a:gd name="adj1" fmla="val 18595105"/>
                <a:gd name="adj2" fmla="val 0"/>
              </a:avLst>
            </a:prstGeom>
            <a:ln w="19050" cmpd="sng">
              <a:solidFill>
                <a:srgbClr val="800000"/>
              </a:solidFill>
              <a:prstDash val="dot"/>
              <a:headEnd type="non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9AC0133-496F-0B4A-ACFD-5E41E68C1870}"/>
                </a:ext>
              </a:extLst>
            </p:cNvPr>
            <p:cNvSpPr/>
            <p:nvPr/>
          </p:nvSpPr>
          <p:spPr>
            <a:xfrm flipH="1">
              <a:off x="6208444" y="1634067"/>
              <a:ext cx="4586556" cy="5791200"/>
            </a:xfrm>
            <a:prstGeom prst="arc">
              <a:avLst>
                <a:gd name="adj1" fmla="val 18815581"/>
                <a:gd name="adj2" fmla="val 0"/>
              </a:avLst>
            </a:prstGeom>
            <a:ln w="19050" cmpd="sng">
              <a:solidFill>
                <a:srgbClr val="0000FF"/>
              </a:solidFill>
              <a:prstDash val="sysDash"/>
              <a:headEnd type="non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95E8B320-0D77-D943-890E-0E8008FF2873}"/>
                </a:ext>
              </a:extLst>
            </p:cNvPr>
            <p:cNvSpPr/>
            <p:nvPr/>
          </p:nvSpPr>
          <p:spPr>
            <a:xfrm flipH="1">
              <a:off x="6208444" y="1634067"/>
              <a:ext cx="4586556" cy="5791200"/>
            </a:xfrm>
            <a:prstGeom prst="arc">
              <a:avLst>
                <a:gd name="adj1" fmla="val 16200000"/>
                <a:gd name="adj2" fmla="val 18890719"/>
              </a:avLst>
            </a:prstGeom>
            <a:ln w="19050" cmpd="sng">
              <a:solidFill>
                <a:srgbClr val="0000FF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34315F5-EEB0-A348-AD52-89BE0CAB27CB}"/>
                </a:ext>
              </a:extLst>
            </p:cNvPr>
            <p:cNvSpPr/>
            <p:nvPr/>
          </p:nvSpPr>
          <p:spPr>
            <a:xfrm>
              <a:off x="2281767" y="1308100"/>
              <a:ext cx="4914900" cy="7175500"/>
            </a:xfrm>
            <a:prstGeom prst="arc">
              <a:avLst>
                <a:gd name="adj1" fmla="val 16200000"/>
                <a:gd name="adj2" fmla="val 18735237"/>
              </a:avLst>
            </a:prstGeom>
            <a:ln w="19050" cmpd="sng">
              <a:solidFill>
                <a:srgbClr val="800000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7ACC880-BA0E-DB46-8220-D135D21B2460}"/>
                </a:ext>
              </a:extLst>
            </p:cNvPr>
            <p:cNvCxnSpPr/>
            <p:nvPr/>
          </p:nvCxnSpPr>
          <p:spPr>
            <a:xfrm flipH="1">
              <a:off x="6692900" y="1216480"/>
              <a:ext cx="152400" cy="15748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BF73EC-48F1-7C4A-929A-E10BA131F0AB}"/>
                </a:ext>
              </a:extLst>
            </p:cNvPr>
            <p:cNvCxnSpPr>
              <a:endCxn id="26" idx="4"/>
            </p:cNvCxnSpPr>
            <p:nvPr/>
          </p:nvCxnSpPr>
          <p:spPr>
            <a:xfrm>
              <a:off x="6680200" y="1231900"/>
              <a:ext cx="14605" cy="153585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B99C387-B0CD-F040-8811-B8D8F34BC3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54800" y="2696634"/>
              <a:ext cx="80010" cy="71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860FFF-03DC-C447-B4F3-F628D25A9394}"/>
                </a:ext>
              </a:extLst>
            </p:cNvPr>
            <p:cNvSpPr txBox="1"/>
            <p:nvPr/>
          </p:nvSpPr>
          <p:spPr>
            <a:xfrm>
              <a:off x="4876800" y="1473200"/>
              <a:ext cx="351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K</a:t>
              </a:r>
              <a:r>
                <a:rPr lang="en-US" baseline="30000" dirty="0">
                  <a:solidFill>
                    <a:srgbClr val="800000"/>
                  </a:solidFill>
                </a:rPr>
                <a:t>-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314E68-E5D9-A347-A2EE-A9F1381B8ECE}"/>
                </a:ext>
              </a:extLst>
            </p:cNvPr>
            <p:cNvSpPr txBox="1"/>
            <p:nvPr/>
          </p:nvSpPr>
          <p:spPr>
            <a:xfrm>
              <a:off x="8068398" y="1810266"/>
              <a:ext cx="405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00FF"/>
                  </a:solidFill>
                </a:rPr>
                <a:t>π</a:t>
              </a:r>
              <a:r>
                <a:rPr lang="en-US" baseline="30000" dirty="0">
                  <a:solidFill>
                    <a:srgbClr val="0000FF"/>
                  </a:solidFill>
                </a:rPr>
                <a:t>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3FF57A-8AC6-8E41-B116-5D6EABE36D44}"/>
                </a:ext>
              </a:extLst>
            </p:cNvPr>
            <p:cNvSpPr txBox="1"/>
            <p:nvPr/>
          </p:nvSpPr>
          <p:spPr>
            <a:xfrm>
              <a:off x="6343590" y="3154166"/>
              <a:ext cx="400110" cy="99001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400" dirty="0"/>
                <a:t>D</a:t>
              </a:r>
              <a:r>
                <a:rPr lang="en-US" sz="1400" baseline="30000" dirty="0"/>
                <a:t>0</a:t>
              </a:r>
              <a:r>
                <a:rPr lang="en-US" sz="1400" dirty="0"/>
                <a:t> flight line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C4F4C3-EBB8-D94C-84FE-10870EF2D6A8}"/>
                </a:ext>
              </a:extLst>
            </p:cNvPr>
            <p:cNvSpPr txBox="1"/>
            <p:nvPr/>
          </p:nvSpPr>
          <p:spPr>
            <a:xfrm>
              <a:off x="7053322" y="939582"/>
              <a:ext cx="1420205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D</a:t>
              </a:r>
              <a:r>
                <a:rPr lang="en-US" sz="1400" baseline="30000" dirty="0">
                  <a:solidFill>
                    <a:srgbClr val="008000"/>
                  </a:solidFill>
                </a:rPr>
                <a:t>0</a:t>
              </a:r>
              <a:r>
                <a:rPr lang="en-US" sz="1400" dirty="0">
                  <a:solidFill>
                    <a:srgbClr val="008000"/>
                  </a:solidFill>
                </a:rPr>
                <a:t> reconstructed </a:t>
              </a:r>
            </a:p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momentum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805F00E-1F02-A349-BDDF-B9E3938DA300}"/>
                </a:ext>
              </a:extLst>
            </p:cNvPr>
            <p:cNvCxnSpPr/>
            <p:nvPr/>
          </p:nvCxnSpPr>
          <p:spPr>
            <a:xfrm flipV="1">
              <a:off x="6888857" y="1305380"/>
              <a:ext cx="388243" cy="179690"/>
            </a:xfrm>
            <a:prstGeom prst="line">
              <a:avLst/>
            </a:prstGeom>
            <a:ln w="3175" cmpd="sng">
              <a:solidFill>
                <a:srgbClr val="008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455267-0420-E94D-9DF2-1AC72497C4EC}"/>
                </a:ext>
              </a:extLst>
            </p:cNvPr>
            <p:cNvSpPr txBox="1"/>
            <p:nvPr/>
          </p:nvSpPr>
          <p:spPr>
            <a:xfrm>
              <a:off x="6004858" y="5206909"/>
              <a:ext cx="1255309" cy="30777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/>
                <a:t>Primary vertex</a:t>
              </a:r>
            </a:p>
          </p:txBody>
        </p:sp>
        <p:sp>
          <p:nvSpPr>
            <p:cNvPr id="33" name="AutoShape 23">
              <a:extLst>
                <a:ext uri="{FF2B5EF4-FFF2-40B4-BE49-F238E27FC236}">
                  <a16:creationId xmlns:a16="http://schemas.microsoft.com/office/drawing/2014/main" id="{941B04B9-7420-1F46-895F-47502C3338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942423">
              <a:off x="6591014" y="4593930"/>
              <a:ext cx="203200" cy="157163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0FA93BC-3145-7C42-928E-8FAE9E1CB478}"/>
                </a:ext>
              </a:extLst>
            </p:cNvPr>
            <p:cNvCxnSpPr/>
            <p:nvPr/>
          </p:nvCxnSpPr>
          <p:spPr>
            <a:xfrm rot="19942423" flipV="1">
              <a:off x="5664249" y="4939061"/>
              <a:ext cx="1068656" cy="12700"/>
            </a:xfrm>
            <a:prstGeom prst="straightConnector1">
              <a:avLst/>
            </a:prstGeom>
            <a:ln w="57150" cmpd="sng">
              <a:solidFill>
                <a:schemeClr val="tx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36E9D60-21B3-3847-AD35-C500944F7B80}"/>
                </a:ext>
              </a:extLst>
            </p:cNvPr>
            <p:cNvCxnSpPr/>
            <p:nvPr/>
          </p:nvCxnSpPr>
          <p:spPr>
            <a:xfrm rot="19942423" flipH="1" flipV="1">
              <a:off x="6665684" y="4414939"/>
              <a:ext cx="1068656" cy="12700"/>
            </a:xfrm>
            <a:prstGeom prst="straightConnector1">
              <a:avLst/>
            </a:prstGeom>
            <a:ln w="57150" cmpd="sng">
              <a:solidFill>
                <a:schemeClr val="tx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BEECD9-6CDC-B242-B4E8-3C1DBBEA40D5}"/>
                </a:ext>
              </a:extLst>
            </p:cNvPr>
            <p:cNvSpPr txBox="1"/>
            <p:nvPr/>
          </p:nvSpPr>
          <p:spPr>
            <a:xfrm rot="19942423">
              <a:off x="5777279" y="466100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C17F04-4E0E-194D-AB30-46423B92B68B}"/>
                </a:ext>
              </a:extLst>
            </p:cNvPr>
            <p:cNvSpPr txBox="1"/>
            <p:nvPr/>
          </p:nvSpPr>
          <p:spPr>
            <a:xfrm rot="19942423">
              <a:off x="7235444" y="389293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A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2BFBB6-1FE0-BE4D-AB71-A375F6348CDB}"/>
                </a:ext>
              </a:extLst>
            </p:cNvPr>
            <p:cNvCxnSpPr/>
            <p:nvPr/>
          </p:nvCxnSpPr>
          <p:spPr>
            <a:xfrm>
              <a:off x="6774099" y="4726116"/>
              <a:ext cx="486068" cy="355999"/>
            </a:xfrm>
            <a:prstGeom prst="line">
              <a:avLst/>
            </a:prstGeom>
            <a:ln w="3175" cmpd="sng">
              <a:solidFill>
                <a:srgbClr val="8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15737C-9ABD-A645-935E-2F85A2979F7E}"/>
                </a:ext>
              </a:extLst>
            </p:cNvPr>
            <p:cNvCxnSpPr/>
            <p:nvPr/>
          </p:nvCxnSpPr>
          <p:spPr>
            <a:xfrm>
              <a:off x="6208444" y="4262712"/>
              <a:ext cx="408272" cy="345282"/>
            </a:xfrm>
            <a:prstGeom prst="line">
              <a:avLst/>
            </a:prstGeom>
            <a:ln w="3175" cmpd="sng">
              <a:solidFill>
                <a:srgbClr val="0000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555662E-E7EF-0544-B728-55CEC47B2B97}"/>
                </a:ext>
              </a:extLst>
            </p:cNvPr>
            <p:cNvCxnSpPr/>
            <p:nvPr/>
          </p:nvCxnSpPr>
          <p:spPr>
            <a:xfrm flipH="1">
              <a:off x="6666379" y="4823113"/>
              <a:ext cx="22287" cy="417662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A0628D4-864E-F544-A862-BB8FB06BB30D}"/>
                </a:ext>
              </a:extLst>
            </p:cNvPr>
            <p:cNvSpPr txBox="1"/>
            <p:nvPr/>
          </p:nvSpPr>
          <p:spPr>
            <a:xfrm>
              <a:off x="6892679" y="4595294"/>
              <a:ext cx="394066" cy="30777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00000"/>
                  </a:solidFill>
                </a:rPr>
                <a:t>d</a:t>
              </a:r>
              <a:r>
                <a:rPr lang="en-US" sz="1400" baseline="-25000" dirty="0">
                  <a:solidFill>
                    <a:srgbClr val="800000"/>
                  </a:solidFill>
                </a:rPr>
                <a:t>0</a:t>
              </a:r>
              <a:r>
                <a:rPr lang="en-US" sz="1400" baseline="30000" dirty="0">
                  <a:solidFill>
                    <a:srgbClr val="800000"/>
                  </a:solidFill>
                </a:rPr>
                <a:t>k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2AAE3E8-5C53-BB4E-8882-BAE32566BC47}"/>
                </a:ext>
              </a:extLst>
            </p:cNvPr>
            <p:cNvSpPr txBox="1"/>
            <p:nvPr/>
          </p:nvSpPr>
          <p:spPr>
            <a:xfrm>
              <a:off x="6292361" y="4133699"/>
              <a:ext cx="405813" cy="30777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d</a:t>
              </a:r>
              <a:r>
                <a:rPr lang="en-US" sz="1400" baseline="-25000" dirty="0">
                  <a:solidFill>
                    <a:srgbClr val="0000FF"/>
                  </a:solidFill>
                </a:rPr>
                <a:t>0</a:t>
              </a:r>
              <a:r>
                <a:rPr lang="en-US" sz="1400" baseline="30000" dirty="0">
                  <a:solidFill>
                    <a:srgbClr val="0000FF"/>
                  </a:solidFill>
                </a:rPr>
                <a:t>π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BC0DBB-364D-3047-9774-92F4F54EEA27}"/>
                </a:ext>
              </a:extLst>
            </p:cNvPr>
            <p:cNvSpPr txBox="1"/>
            <p:nvPr/>
          </p:nvSpPr>
          <p:spPr>
            <a:xfrm>
              <a:off x="7064447" y="2473124"/>
              <a:ext cx="933318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/>
                <a:t>secondary </a:t>
              </a:r>
            </a:p>
            <a:p>
              <a:pPr algn="ctr"/>
              <a:r>
                <a:rPr lang="en-US" sz="1400" dirty="0"/>
                <a:t>vertex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4ECE8D-581A-8E4B-AFF8-6F3F39E641EA}"/>
                </a:ext>
              </a:extLst>
            </p:cNvPr>
            <p:cNvCxnSpPr>
              <a:endCxn id="43" idx="1"/>
            </p:cNvCxnSpPr>
            <p:nvPr/>
          </p:nvCxnSpPr>
          <p:spPr>
            <a:xfrm>
              <a:off x="6802137" y="2728220"/>
              <a:ext cx="262310" cy="6514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703BD730-6C55-974E-8530-9F02ACD171B2}"/>
                </a:ext>
              </a:extLst>
            </p:cNvPr>
            <p:cNvSpPr/>
            <p:nvPr/>
          </p:nvSpPr>
          <p:spPr>
            <a:xfrm>
              <a:off x="6567849" y="1343480"/>
              <a:ext cx="250102" cy="77083"/>
            </a:xfrm>
            <a:prstGeom prst="arc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4D12E85-1FDF-9844-8473-165E1306E53E}"/>
                </a:ext>
              </a:extLst>
            </p:cNvPr>
            <p:cNvSpPr txBox="1"/>
            <p:nvPr/>
          </p:nvSpPr>
          <p:spPr>
            <a:xfrm>
              <a:off x="5678077" y="1056470"/>
              <a:ext cx="78648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/>
                <a:t>Pointing </a:t>
              </a:r>
            </a:p>
            <a:p>
              <a:pPr algn="ctr"/>
              <a:r>
                <a:rPr lang="en-US" sz="1400" dirty="0"/>
                <a:t>Angle</a:t>
              </a:r>
              <a:r>
                <a:rPr lang="en-US" sz="1400" baseline="30000" dirty="0"/>
                <a:t> </a:t>
              </a:r>
              <a:r>
                <a:rPr lang="en-US" sz="1400" dirty="0" err="1"/>
                <a:t>θ</a:t>
              </a:r>
              <a:endParaRPr lang="en-US" sz="1400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9B2DB6D-CEB6-E147-8E94-DB51F8518901}"/>
                </a:ext>
              </a:extLst>
            </p:cNvPr>
            <p:cNvCxnSpPr>
              <a:endCxn id="45" idx="0"/>
            </p:cNvCxnSpPr>
            <p:nvPr/>
          </p:nvCxnSpPr>
          <p:spPr>
            <a:xfrm>
              <a:off x="6391275" y="1343480"/>
              <a:ext cx="301625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8435F8A-7492-5A4F-95E6-1741652C6A66}"/>
                </a:ext>
              </a:extLst>
            </p:cNvPr>
            <p:cNvCxnSpPr/>
            <p:nvPr/>
          </p:nvCxnSpPr>
          <p:spPr>
            <a:xfrm>
              <a:off x="5228504" y="2728220"/>
              <a:ext cx="1339345" cy="998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0F718DA-D096-2849-8676-2E8D7F8B207D}"/>
                </a:ext>
              </a:extLst>
            </p:cNvPr>
            <p:cNvCxnSpPr/>
            <p:nvPr/>
          </p:nvCxnSpPr>
          <p:spPr>
            <a:xfrm>
              <a:off x="5228504" y="4635500"/>
              <a:ext cx="1352045" cy="204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1DD31F1-79E2-234D-933A-16A8BC41D556}"/>
                </a:ext>
              </a:extLst>
            </p:cNvPr>
            <p:cNvCxnSpPr/>
            <p:nvPr/>
          </p:nvCxnSpPr>
          <p:spPr>
            <a:xfrm>
              <a:off x="5444404" y="2753180"/>
              <a:ext cx="0" cy="1864620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3079C9-2D15-0B4C-8057-F3B885CA1296}"/>
                </a:ext>
              </a:extLst>
            </p:cNvPr>
            <p:cNvSpPr txBox="1"/>
            <p:nvPr/>
          </p:nvSpPr>
          <p:spPr>
            <a:xfrm>
              <a:off x="5414269" y="3308076"/>
              <a:ext cx="400110" cy="77804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dirty="0"/>
                <a:t>~ 100 </a:t>
              </a:r>
              <a:r>
                <a:rPr lang="en-US" sz="1400" dirty="0" err="1"/>
                <a:t>μm</a:t>
              </a:r>
              <a:endParaRPr lang="en-US" sz="14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414B340-4D62-B74C-8C7E-2EC9124F26E6}"/>
                </a:ext>
              </a:extLst>
            </p:cNvPr>
            <p:cNvCxnSpPr>
              <a:endCxn id="33" idx="0"/>
            </p:cNvCxnSpPr>
            <p:nvPr/>
          </p:nvCxnSpPr>
          <p:spPr>
            <a:xfrm flipH="1">
              <a:off x="6687198" y="2791280"/>
              <a:ext cx="5702" cy="1795373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 Box 4">
            <a:extLst>
              <a:ext uri="{FF2B5EF4-FFF2-40B4-BE49-F238E27FC236}">
                <a16:creationId xmlns:a16="http://schemas.microsoft.com/office/drawing/2014/main" id="{37C08477-BAF0-7845-B4E2-9A8DA14D4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41" y="103270"/>
            <a:ext cx="496254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Secondary Vertex Determination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5D3903E-84DA-164C-9906-162B01A9C42B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6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3FACCB5B-5C63-7448-A378-20E35EBE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pic>
        <p:nvPicPr>
          <p:cNvPr id="8" name="Picture 7" descr="2014-May-12-d0ctnont.png">
            <a:extLst>
              <a:ext uri="{FF2B5EF4-FFF2-40B4-BE49-F238E27FC236}">
                <a16:creationId xmlns:a16="http://schemas.microsoft.com/office/drawing/2014/main" id="{51C19A83-D025-EC40-987D-CBDE30820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"/>
          <a:stretch/>
        </p:blipFill>
        <p:spPr>
          <a:xfrm>
            <a:off x="466280" y="1010605"/>
            <a:ext cx="3762820" cy="4036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B7A5BD-33AC-2B42-A5B2-9C445CD773F1}"/>
              </a:ext>
            </a:extLst>
          </p:cNvPr>
          <p:cNvSpPr txBox="1"/>
          <p:nvPr/>
        </p:nvSpPr>
        <p:spPr>
          <a:xfrm>
            <a:off x="765241" y="5143193"/>
            <a:ext cx="3552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Invariant mass distribution of K</a:t>
            </a:r>
            <a:r>
              <a:rPr lang="en-US" sz="1400" baseline="30000" dirty="0">
                <a:solidFill>
                  <a:srgbClr val="C00000"/>
                </a:solidFill>
              </a:rPr>
              <a:t>-</a:t>
            </a:r>
            <a:r>
              <a:rPr lang="en-US" sz="1400" dirty="0">
                <a:solidFill>
                  <a:srgbClr val="C0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>
                <a:solidFill>
                  <a:srgbClr val="C00000"/>
                </a:solidFill>
              </a:rPr>
              <a:t>+</a:t>
            </a:r>
            <a:r>
              <a:rPr lang="en-US" sz="1400" dirty="0">
                <a:solidFill>
                  <a:srgbClr val="C00000"/>
                </a:solidFill>
              </a:rPr>
              <a:t> pairs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before and after applying selection criteria on the relation between the secondary (D</a:t>
            </a:r>
            <a:r>
              <a:rPr lang="en-US" sz="1400" baseline="30000" dirty="0">
                <a:solidFill>
                  <a:srgbClr val="000000"/>
                </a:solidFill>
              </a:rPr>
              <a:t>0</a:t>
            </a:r>
            <a:r>
              <a:rPr lang="en-US" sz="1400" dirty="0">
                <a:solidFill>
                  <a:srgbClr val="000000"/>
                </a:solidFill>
              </a:rPr>
              <a:t> decay) and primary vertices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65FE9-15CB-C040-90BE-0AA6CB65062B}"/>
              </a:ext>
            </a:extLst>
          </p:cNvPr>
          <p:cNvSpPr txBox="1"/>
          <p:nvPr/>
        </p:nvSpPr>
        <p:spPr>
          <a:xfrm>
            <a:off x="863610" y="846019"/>
            <a:ext cx="32496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7F7F7F"/>
                </a:solidFill>
              </a:rPr>
              <a:t>ALICE, Int. J. Mod. Phys. A 29 (2014) 1430044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7B765253-21AE-6548-B68D-17CC9A3BC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838" y="6007384"/>
            <a:ext cx="6133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4080"/>
                </a:solidFill>
                <a:latin typeface="Calibri" charset="0"/>
                <a:ea typeface="ヒラギノ角ゴ Pro W3" charset="0"/>
                <a:cs typeface="Calibri" charset="0"/>
              </a:rPr>
              <a:t>Analysis based on invariant mass, PID  and </a:t>
            </a:r>
            <a:r>
              <a:rPr lang="en-US" sz="1800" u="sng" dirty="0">
                <a:solidFill>
                  <a:srgbClr val="004080"/>
                </a:solidFill>
                <a:latin typeface="Calibri" charset="0"/>
                <a:ea typeface="ヒラギノ角ゴ Pro W3" charset="0"/>
                <a:cs typeface="Calibri" charset="0"/>
              </a:rPr>
              <a:t>decay topology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4D5BC4-6A2E-F645-825C-582504E7D674}"/>
              </a:ext>
            </a:extLst>
          </p:cNvPr>
          <p:cNvGrpSpPr/>
          <p:nvPr/>
        </p:nvGrpSpPr>
        <p:grpSpPr>
          <a:xfrm>
            <a:off x="3201483" y="1268050"/>
            <a:ext cx="8513233" cy="7645618"/>
            <a:chOff x="2281767" y="939582"/>
            <a:chExt cx="8513233" cy="7645618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B11F4A97-67C7-2740-99A7-DFCB9DE7B724}"/>
                </a:ext>
              </a:extLst>
            </p:cNvPr>
            <p:cNvSpPr/>
            <p:nvPr/>
          </p:nvSpPr>
          <p:spPr>
            <a:xfrm>
              <a:off x="2345267" y="1409700"/>
              <a:ext cx="4914900" cy="7175500"/>
            </a:xfrm>
            <a:prstGeom prst="arc">
              <a:avLst>
                <a:gd name="adj1" fmla="val 18595105"/>
                <a:gd name="adj2" fmla="val 0"/>
              </a:avLst>
            </a:prstGeom>
            <a:ln w="19050" cmpd="sng">
              <a:solidFill>
                <a:srgbClr val="800000"/>
              </a:solidFill>
              <a:prstDash val="dot"/>
              <a:headEnd type="non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A84DAFB-D6C3-7147-B13D-5802EF973BB7}"/>
                </a:ext>
              </a:extLst>
            </p:cNvPr>
            <p:cNvSpPr/>
            <p:nvPr/>
          </p:nvSpPr>
          <p:spPr>
            <a:xfrm flipH="1">
              <a:off x="6208444" y="1634067"/>
              <a:ext cx="4586556" cy="5791200"/>
            </a:xfrm>
            <a:prstGeom prst="arc">
              <a:avLst>
                <a:gd name="adj1" fmla="val 18815581"/>
                <a:gd name="adj2" fmla="val 0"/>
              </a:avLst>
            </a:prstGeom>
            <a:ln w="19050" cmpd="sng">
              <a:solidFill>
                <a:srgbClr val="0000FF"/>
              </a:solidFill>
              <a:prstDash val="sysDash"/>
              <a:headEnd type="non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DB43E186-50C1-4544-94BD-5D29024D0366}"/>
                </a:ext>
              </a:extLst>
            </p:cNvPr>
            <p:cNvSpPr/>
            <p:nvPr/>
          </p:nvSpPr>
          <p:spPr>
            <a:xfrm flipH="1">
              <a:off x="6208444" y="1634067"/>
              <a:ext cx="4586556" cy="5791200"/>
            </a:xfrm>
            <a:prstGeom prst="arc">
              <a:avLst>
                <a:gd name="adj1" fmla="val 16200000"/>
                <a:gd name="adj2" fmla="val 18890719"/>
              </a:avLst>
            </a:prstGeom>
            <a:ln w="19050" cmpd="sng">
              <a:solidFill>
                <a:srgbClr val="0000FF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F19D22AB-0917-1F4C-9251-8F8C0CEE144F}"/>
                </a:ext>
              </a:extLst>
            </p:cNvPr>
            <p:cNvSpPr/>
            <p:nvPr/>
          </p:nvSpPr>
          <p:spPr>
            <a:xfrm>
              <a:off x="2281767" y="1308100"/>
              <a:ext cx="4914900" cy="7175500"/>
            </a:xfrm>
            <a:prstGeom prst="arc">
              <a:avLst>
                <a:gd name="adj1" fmla="val 16200000"/>
                <a:gd name="adj2" fmla="val 18735237"/>
              </a:avLst>
            </a:prstGeom>
            <a:ln w="19050" cmpd="sng">
              <a:solidFill>
                <a:srgbClr val="800000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27C95F5-2C8F-1D41-9AA0-2DD0F3BD1E2D}"/>
                </a:ext>
              </a:extLst>
            </p:cNvPr>
            <p:cNvCxnSpPr/>
            <p:nvPr/>
          </p:nvCxnSpPr>
          <p:spPr>
            <a:xfrm flipH="1">
              <a:off x="6692900" y="1216480"/>
              <a:ext cx="152400" cy="15748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D1AE622-267A-3D4E-8191-A398BA368B13}"/>
                </a:ext>
              </a:extLst>
            </p:cNvPr>
            <p:cNvCxnSpPr>
              <a:endCxn id="23" idx="4"/>
            </p:cNvCxnSpPr>
            <p:nvPr/>
          </p:nvCxnSpPr>
          <p:spPr>
            <a:xfrm>
              <a:off x="6680200" y="1231900"/>
              <a:ext cx="14605" cy="153585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F04C91-A3FC-2145-9264-B3445CBEFE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54800" y="2696634"/>
              <a:ext cx="80010" cy="71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0C6C90-A900-9A40-93E0-0B6B8F200EF1}"/>
                </a:ext>
              </a:extLst>
            </p:cNvPr>
            <p:cNvSpPr txBox="1"/>
            <p:nvPr/>
          </p:nvSpPr>
          <p:spPr>
            <a:xfrm>
              <a:off x="4876800" y="1473200"/>
              <a:ext cx="351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K</a:t>
              </a:r>
              <a:r>
                <a:rPr lang="en-US" baseline="30000" dirty="0">
                  <a:solidFill>
                    <a:srgbClr val="800000"/>
                  </a:solidFill>
                </a:rPr>
                <a:t>-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26D584-5CD2-D74A-B4BD-A5336F17BF94}"/>
                </a:ext>
              </a:extLst>
            </p:cNvPr>
            <p:cNvSpPr txBox="1"/>
            <p:nvPr/>
          </p:nvSpPr>
          <p:spPr>
            <a:xfrm>
              <a:off x="8068398" y="1810266"/>
              <a:ext cx="405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00FF"/>
                  </a:solidFill>
                </a:rPr>
                <a:t>π</a:t>
              </a:r>
              <a:r>
                <a:rPr lang="en-US" baseline="30000" dirty="0">
                  <a:solidFill>
                    <a:srgbClr val="0000FF"/>
                  </a:solidFill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375005-835F-E046-87C3-4418BAC58EE5}"/>
                </a:ext>
              </a:extLst>
            </p:cNvPr>
            <p:cNvSpPr txBox="1"/>
            <p:nvPr/>
          </p:nvSpPr>
          <p:spPr>
            <a:xfrm>
              <a:off x="6343590" y="3154166"/>
              <a:ext cx="400110" cy="99001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400" dirty="0"/>
                <a:t>D</a:t>
              </a:r>
              <a:r>
                <a:rPr lang="en-US" sz="1400" baseline="30000" dirty="0"/>
                <a:t>0</a:t>
              </a:r>
              <a:r>
                <a:rPr lang="en-US" sz="1400" dirty="0"/>
                <a:t> flight line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F208C8-DABA-9840-8F50-A8C7316B7E15}"/>
                </a:ext>
              </a:extLst>
            </p:cNvPr>
            <p:cNvSpPr txBox="1"/>
            <p:nvPr/>
          </p:nvSpPr>
          <p:spPr>
            <a:xfrm>
              <a:off x="7053322" y="939582"/>
              <a:ext cx="1420205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D</a:t>
              </a:r>
              <a:r>
                <a:rPr lang="en-US" sz="1400" baseline="30000" dirty="0">
                  <a:solidFill>
                    <a:srgbClr val="008000"/>
                  </a:solidFill>
                </a:rPr>
                <a:t>0</a:t>
              </a:r>
              <a:r>
                <a:rPr lang="en-US" sz="1400" dirty="0">
                  <a:solidFill>
                    <a:srgbClr val="008000"/>
                  </a:solidFill>
                </a:rPr>
                <a:t> reconstructed </a:t>
              </a:r>
            </a:p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momentum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058D302-39F6-0D42-B3DB-A3623D429544}"/>
                </a:ext>
              </a:extLst>
            </p:cNvPr>
            <p:cNvCxnSpPr/>
            <p:nvPr/>
          </p:nvCxnSpPr>
          <p:spPr>
            <a:xfrm flipV="1">
              <a:off x="6888857" y="1305380"/>
              <a:ext cx="388243" cy="179690"/>
            </a:xfrm>
            <a:prstGeom prst="line">
              <a:avLst/>
            </a:prstGeom>
            <a:ln w="3175" cmpd="sng">
              <a:solidFill>
                <a:srgbClr val="008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ACCC8E-8A63-6C41-A1C3-0CC68E81FE75}"/>
                </a:ext>
              </a:extLst>
            </p:cNvPr>
            <p:cNvSpPr txBox="1"/>
            <p:nvPr/>
          </p:nvSpPr>
          <p:spPr>
            <a:xfrm>
              <a:off x="6004858" y="5206909"/>
              <a:ext cx="1255309" cy="30777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/>
                <a:t>Primary vertex</a:t>
              </a:r>
            </a:p>
          </p:txBody>
        </p:sp>
        <p:sp>
          <p:nvSpPr>
            <p:cNvPr id="30" name="AutoShape 23">
              <a:extLst>
                <a:ext uri="{FF2B5EF4-FFF2-40B4-BE49-F238E27FC236}">
                  <a16:creationId xmlns:a16="http://schemas.microsoft.com/office/drawing/2014/main" id="{3C6B770C-0D4A-2948-A55B-B44A0EAC7D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942423">
              <a:off x="6591014" y="4593930"/>
              <a:ext cx="203200" cy="157163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8EFAB68-1456-8440-86DE-A5487A833D9C}"/>
                </a:ext>
              </a:extLst>
            </p:cNvPr>
            <p:cNvCxnSpPr/>
            <p:nvPr/>
          </p:nvCxnSpPr>
          <p:spPr>
            <a:xfrm rot="19942423" flipV="1">
              <a:off x="5664249" y="4939061"/>
              <a:ext cx="1068656" cy="12700"/>
            </a:xfrm>
            <a:prstGeom prst="straightConnector1">
              <a:avLst/>
            </a:prstGeom>
            <a:ln w="57150" cmpd="sng">
              <a:solidFill>
                <a:schemeClr val="tx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08ABB77-3E9F-A147-8783-5AE877B539D0}"/>
                </a:ext>
              </a:extLst>
            </p:cNvPr>
            <p:cNvCxnSpPr/>
            <p:nvPr/>
          </p:nvCxnSpPr>
          <p:spPr>
            <a:xfrm rot="19942423" flipH="1" flipV="1">
              <a:off x="6665684" y="4414939"/>
              <a:ext cx="1068656" cy="12700"/>
            </a:xfrm>
            <a:prstGeom prst="straightConnector1">
              <a:avLst/>
            </a:prstGeom>
            <a:ln w="57150" cmpd="sng">
              <a:solidFill>
                <a:schemeClr val="tx2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7BFABB-4B8E-484A-AC7D-F27D1038C54B}"/>
                </a:ext>
              </a:extLst>
            </p:cNvPr>
            <p:cNvSpPr txBox="1"/>
            <p:nvPr/>
          </p:nvSpPr>
          <p:spPr>
            <a:xfrm rot="19942423">
              <a:off x="5723541" y="4661002"/>
              <a:ext cx="42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2060"/>
                  </a:solidFill>
                </a:rPr>
                <a:t>Pb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7059A6C-8CAD-1A4D-8EEE-39715BF58F00}"/>
                </a:ext>
              </a:extLst>
            </p:cNvPr>
            <p:cNvSpPr txBox="1"/>
            <p:nvPr/>
          </p:nvSpPr>
          <p:spPr>
            <a:xfrm rot="19942423">
              <a:off x="7181706" y="3892935"/>
              <a:ext cx="42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2060"/>
                  </a:solidFill>
                </a:rPr>
                <a:t>Pb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F3A4DCE-A5F5-E941-AB42-C316200C5921}"/>
                </a:ext>
              </a:extLst>
            </p:cNvPr>
            <p:cNvCxnSpPr/>
            <p:nvPr/>
          </p:nvCxnSpPr>
          <p:spPr>
            <a:xfrm>
              <a:off x="6774099" y="4726116"/>
              <a:ext cx="486068" cy="355999"/>
            </a:xfrm>
            <a:prstGeom prst="line">
              <a:avLst/>
            </a:prstGeom>
            <a:ln w="3175" cmpd="sng">
              <a:solidFill>
                <a:srgbClr val="8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ED38178-4B69-284A-81CF-ACF2DB9898AA}"/>
                </a:ext>
              </a:extLst>
            </p:cNvPr>
            <p:cNvCxnSpPr/>
            <p:nvPr/>
          </p:nvCxnSpPr>
          <p:spPr>
            <a:xfrm>
              <a:off x="6208444" y="4262712"/>
              <a:ext cx="408272" cy="345282"/>
            </a:xfrm>
            <a:prstGeom prst="line">
              <a:avLst/>
            </a:prstGeom>
            <a:ln w="3175" cmpd="sng">
              <a:solidFill>
                <a:srgbClr val="0000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87D59A1-3522-5B41-9A19-995D773D3DCC}"/>
                </a:ext>
              </a:extLst>
            </p:cNvPr>
            <p:cNvCxnSpPr/>
            <p:nvPr/>
          </p:nvCxnSpPr>
          <p:spPr>
            <a:xfrm flipH="1">
              <a:off x="6666379" y="4823113"/>
              <a:ext cx="22287" cy="417662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04B04C-B0E3-9C4F-A522-5630365A327A}"/>
                </a:ext>
              </a:extLst>
            </p:cNvPr>
            <p:cNvSpPr txBox="1"/>
            <p:nvPr/>
          </p:nvSpPr>
          <p:spPr>
            <a:xfrm>
              <a:off x="6892679" y="4595294"/>
              <a:ext cx="394066" cy="30777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00000"/>
                  </a:solidFill>
                </a:rPr>
                <a:t>d</a:t>
              </a:r>
              <a:r>
                <a:rPr lang="en-US" sz="1400" baseline="-25000" dirty="0">
                  <a:solidFill>
                    <a:srgbClr val="800000"/>
                  </a:solidFill>
                </a:rPr>
                <a:t>0</a:t>
              </a:r>
              <a:r>
                <a:rPr lang="en-US" sz="1400" baseline="30000" dirty="0">
                  <a:solidFill>
                    <a:srgbClr val="800000"/>
                  </a:solidFill>
                </a:rPr>
                <a:t>k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0AF05A4-C8D7-5A4A-9D0A-2699EF964A7F}"/>
                </a:ext>
              </a:extLst>
            </p:cNvPr>
            <p:cNvSpPr txBox="1"/>
            <p:nvPr/>
          </p:nvSpPr>
          <p:spPr>
            <a:xfrm>
              <a:off x="6292361" y="4133699"/>
              <a:ext cx="405813" cy="30777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d</a:t>
              </a:r>
              <a:r>
                <a:rPr lang="en-US" sz="1400" baseline="-25000" dirty="0">
                  <a:solidFill>
                    <a:srgbClr val="0000FF"/>
                  </a:solidFill>
                </a:rPr>
                <a:t>0</a:t>
              </a:r>
              <a:r>
                <a:rPr lang="en-US" sz="1400" baseline="30000" dirty="0">
                  <a:solidFill>
                    <a:srgbClr val="0000FF"/>
                  </a:solidFill>
                </a:rPr>
                <a:t>π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2457265-31B1-674A-942C-B851467979D7}"/>
                </a:ext>
              </a:extLst>
            </p:cNvPr>
            <p:cNvSpPr txBox="1"/>
            <p:nvPr/>
          </p:nvSpPr>
          <p:spPr>
            <a:xfrm>
              <a:off x="7064447" y="2473124"/>
              <a:ext cx="933318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/>
                <a:t>secondary </a:t>
              </a:r>
            </a:p>
            <a:p>
              <a:pPr algn="ctr"/>
              <a:r>
                <a:rPr lang="en-US" sz="1400" dirty="0"/>
                <a:t>vertex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F2E98D-1E59-864A-87C8-8CBF3ADDD843}"/>
                </a:ext>
              </a:extLst>
            </p:cNvPr>
            <p:cNvCxnSpPr>
              <a:endCxn id="40" idx="1"/>
            </p:cNvCxnSpPr>
            <p:nvPr/>
          </p:nvCxnSpPr>
          <p:spPr>
            <a:xfrm>
              <a:off x="6802137" y="2728220"/>
              <a:ext cx="262310" cy="6514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CB291557-4C9F-6B42-9ED8-10605D040CBB}"/>
                </a:ext>
              </a:extLst>
            </p:cNvPr>
            <p:cNvSpPr/>
            <p:nvPr/>
          </p:nvSpPr>
          <p:spPr>
            <a:xfrm>
              <a:off x="6567849" y="1343480"/>
              <a:ext cx="250102" cy="77083"/>
            </a:xfrm>
            <a:prstGeom prst="arc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CE6FF5-8372-3F44-B8A4-4B272C2944E3}"/>
                </a:ext>
              </a:extLst>
            </p:cNvPr>
            <p:cNvSpPr txBox="1"/>
            <p:nvPr/>
          </p:nvSpPr>
          <p:spPr>
            <a:xfrm>
              <a:off x="5678077" y="1056470"/>
              <a:ext cx="786481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1400" dirty="0"/>
                <a:t>Pointing </a:t>
              </a:r>
            </a:p>
            <a:p>
              <a:pPr algn="ctr"/>
              <a:r>
                <a:rPr lang="en-US" sz="1400" dirty="0"/>
                <a:t>Angle</a:t>
              </a:r>
              <a:r>
                <a:rPr lang="en-US" sz="1400" baseline="30000" dirty="0"/>
                <a:t> </a:t>
              </a:r>
              <a:r>
                <a:rPr lang="en-US" sz="1400" dirty="0" err="1"/>
                <a:t>θ</a:t>
              </a:r>
              <a:endParaRPr lang="en-US" sz="1400" dirty="0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419E82C-D32F-3048-99BD-94B5759BA1D6}"/>
                </a:ext>
              </a:extLst>
            </p:cNvPr>
            <p:cNvCxnSpPr>
              <a:endCxn id="42" idx="0"/>
            </p:cNvCxnSpPr>
            <p:nvPr/>
          </p:nvCxnSpPr>
          <p:spPr>
            <a:xfrm>
              <a:off x="6391275" y="1343480"/>
              <a:ext cx="301625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BFA018B-5481-E347-939F-308CA1A2EEF7}"/>
                </a:ext>
              </a:extLst>
            </p:cNvPr>
            <p:cNvCxnSpPr/>
            <p:nvPr/>
          </p:nvCxnSpPr>
          <p:spPr>
            <a:xfrm>
              <a:off x="5228504" y="2728220"/>
              <a:ext cx="1339345" cy="998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CB5C361-F5F6-1241-8F32-E6732F208247}"/>
                </a:ext>
              </a:extLst>
            </p:cNvPr>
            <p:cNvCxnSpPr/>
            <p:nvPr/>
          </p:nvCxnSpPr>
          <p:spPr>
            <a:xfrm>
              <a:off x="5228504" y="4635500"/>
              <a:ext cx="1352045" cy="204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60FBE60-F97B-7B48-B8F5-A08E24DA7481}"/>
                </a:ext>
              </a:extLst>
            </p:cNvPr>
            <p:cNvCxnSpPr/>
            <p:nvPr/>
          </p:nvCxnSpPr>
          <p:spPr>
            <a:xfrm>
              <a:off x="5444404" y="2753180"/>
              <a:ext cx="0" cy="1864620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3EBA36-80D7-634C-A85A-DF16EFD3F15F}"/>
                </a:ext>
              </a:extLst>
            </p:cNvPr>
            <p:cNvSpPr txBox="1"/>
            <p:nvPr/>
          </p:nvSpPr>
          <p:spPr>
            <a:xfrm>
              <a:off x="5414269" y="3308076"/>
              <a:ext cx="400110" cy="77804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dirty="0"/>
                <a:t>~ 100 </a:t>
              </a:r>
              <a:r>
                <a:rPr lang="en-US" sz="1400" dirty="0" err="1"/>
                <a:t>μm</a:t>
              </a:r>
              <a:endParaRPr lang="en-US" sz="14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FF10792-D2B0-6C4B-A30D-84C58AE90137}"/>
                </a:ext>
              </a:extLst>
            </p:cNvPr>
            <p:cNvCxnSpPr>
              <a:endCxn id="30" idx="0"/>
            </p:cNvCxnSpPr>
            <p:nvPr/>
          </p:nvCxnSpPr>
          <p:spPr>
            <a:xfrm flipH="1">
              <a:off x="6687198" y="2791280"/>
              <a:ext cx="5702" cy="1795373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49E2D07-0A1B-004F-90E3-335ECBDA6A31}"/>
              </a:ext>
            </a:extLst>
          </p:cNvPr>
          <p:cNvSpPr txBox="1"/>
          <p:nvPr/>
        </p:nvSpPr>
        <p:spPr>
          <a:xfrm>
            <a:off x="6416315" y="741215"/>
            <a:ext cx="2201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</a:rPr>
              <a:t>Example: D</a:t>
            </a:r>
            <a:r>
              <a:rPr lang="en-US" sz="2000" baseline="30000" dirty="0">
                <a:solidFill>
                  <a:srgbClr val="800000"/>
                </a:solidFill>
              </a:rPr>
              <a:t>0</a:t>
            </a:r>
            <a:r>
              <a:rPr lang="en-US" sz="2000" dirty="0">
                <a:solidFill>
                  <a:srgbClr val="800000"/>
                </a:solidFill>
              </a:rPr>
              <a:t> meson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3AAABD88-A7A1-5441-8554-51AD88FD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41" y="103270"/>
            <a:ext cx="496254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Secondary Vertex Determination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7B71846-7717-7940-9E3B-D8E235E17A3E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5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651751B-02AE-C146-84E0-79196662646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18991510"/>
              </p:ext>
            </p:extLst>
          </p:nvPr>
        </p:nvGraphicFramePr>
        <p:xfrm>
          <a:off x="3606800" y="3314700"/>
          <a:ext cx="17526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Equation" r:id="rId3" imgW="1270000" imgH="508000" progId="Equation.3">
                  <p:embed/>
                </p:oleObj>
              </mc:Choice>
              <mc:Fallback>
                <p:oleObj name="Equation" r:id="rId3" imgW="1270000" imgH="508000" progId="Equation.3">
                  <p:embed/>
                  <p:pic>
                    <p:nvPicPr>
                      <p:cNvPr id="3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3314700"/>
                        <a:ext cx="17526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AAEE987-A511-7D45-97AE-7F7C09B7715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28080103"/>
              </p:ext>
            </p:extLst>
          </p:nvPr>
        </p:nvGraphicFramePr>
        <p:xfrm>
          <a:off x="6278563" y="3048853"/>
          <a:ext cx="2335213" cy="669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2" name="Equation" r:id="rId5" imgW="1689100" imgH="482600" progId="Equation.3">
                  <p:embed/>
                </p:oleObj>
              </mc:Choice>
              <mc:Fallback>
                <p:oleObj name="Equation" r:id="rId5" imgW="1689100" imgH="482600" progId="Equation.3">
                  <p:embed/>
                  <p:pic>
                    <p:nvPicPr>
                      <p:cNvPr id="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3048853"/>
                        <a:ext cx="2335213" cy="669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5C0102B-DF9D-FB48-8BFD-AAA5A09396DE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20077870"/>
              </p:ext>
            </p:extLst>
          </p:nvPr>
        </p:nvGraphicFramePr>
        <p:xfrm>
          <a:off x="6299200" y="4209680"/>
          <a:ext cx="1244600" cy="422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3" name="Equation" r:id="rId7" imgW="672808" imgH="228501" progId="Equation.3">
                  <p:embed/>
                </p:oleObj>
              </mc:Choice>
              <mc:Fallback>
                <p:oleObj name="Equation" r:id="rId7" imgW="672808" imgH="228501" progId="Equation.3">
                  <p:embed/>
                  <p:pic>
                    <p:nvPicPr>
                      <p:cNvPr id="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200" y="4209680"/>
                        <a:ext cx="1244600" cy="422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9">
            <a:extLst>
              <a:ext uri="{FF2B5EF4-FFF2-40B4-BE49-F238E27FC236}">
                <a16:creationId xmlns:a16="http://schemas.microsoft.com/office/drawing/2014/main" id="{9218A4EC-73FF-EB4E-9CE6-5D5EC36E8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4800600"/>
            <a:ext cx="1319212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detector layer 1</a:t>
            </a:r>
            <a:endParaRPr lang="en-US" b="0"/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48649635-FE39-114F-AD50-F31ABD3B7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3962400"/>
            <a:ext cx="1281112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detector layer 2</a:t>
            </a:r>
            <a:endParaRPr lang="en-US" b="0"/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42DD7A45-EA53-F84C-90D0-2EC66AE1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913" y="1373188"/>
            <a:ext cx="40845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b="0" dirty="0"/>
              <a:t>pointing resolution = (</a:t>
            </a:r>
            <a:r>
              <a:rPr kumimoji="1" lang="en-US" dirty="0"/>
              <a:t>5</a:t>
            </a:r>
            <a:r>
              <a:rPr kumimoji="1" lang="en-US" b="0" dirty="0"/>
              <a:t> </a:t>
            </a:r>
            <a:r>
              <a:rPr kumimoji="1" lang="en-US" b="0" dirty="0">
                <a:sym typeface="Symbol" charset="0"/>
              </a:rPr>
              <a:t> 22GeV/</a:t>
            </a:r>
            <a:r>
              <a:rPr kumimoji="1" lang="en-US" b="0" dirty="0" err="1">
                <a:sym typeface="Symbol" charset="0"/>
              </a:rPr>
              <a:t>pc</a:t>
            </a:r>
            <a:r>
              <a:rPr kumimoji="1" lang="en-US" b="0" dirty="0">
                <a:sym typeface="Symbol" charset="0"/>
              </a:rPr>
              <a:t>) m</a:t>
            </a:r>
          </a:p>
        </p:txBody>
      </p:sp>
      <p:sp>
        <p:nvSpPr>
          <p:cNvPr id="9" name="Text Box 36">
            <a:extLst>
              <a:ext uri="{FF2B5EF4-FFF2-40B4-BE49-F238E27FC236}">
                <a16:creationId xmlns:a16="http://schemas.microsoft.com/office/drawing/2014/main" id="{1C8960D6-E9D5-AE42-AE17-F91BB86B4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2012563"/>
            <a:ext cx="2925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dirty="0"/>
              <a:t>From detector position error</a:t>
            </a:r>
          </a:p>
        </p:txBody>
      </p:sp>
      <p:sp>
        <p:nvSpPr>
          <p:cNvPr id="10" name="Line 59">
            <a:extLst>
              <a:ext uri="{FF2B5EF4-FFF2-40B4-BE49-F238E27FC236}">
                <a16:creationId xmlns:a16="http://schemas.microsoft.com/office/drawing/2014/main" id="{DEA3438A-0B7A-884A-9A8A-F37F1616DC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27649" y="1727200"/>
            <a:ext cx="806448" cy="333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0">
            <a:extLst>
              <a:ext uri="{FF2B5EF4-FFF2-40B4-BE49-F238E27FC236}">
                <a16:creationId xmlns:a16="http://schemas.microsoft.com/office/drawing/2014/main" id="{00819D8B-2EAE-6840-AE02-109BDE798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100" y="2012563"/>
            <a:ext cx="31368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dirty="0"/>
              <a:t>From Coulomb scattering</a:t>
            </a:r>
          </a:p>
        </p:txBody>
      </p:sp>
      <p:sp>
        <p:nvSpPr>
          <p:cNvPr id="12" name="Line 61">
            <a:extLst>
              <a:ext uri="{FF2B5EF4-FFF2-40B4-BE49-F238E27FC236}">
                <a16:creationId xmlns:a16="http://schemas.microsoft.com/office/drawing/2014/main" id="{6E4E446D-B443-614B-8042-39DB43174B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94500" y="1765300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" name="Group 66">
            <a:extLst>
              <a:ext uri="{FF2B5EF4-FFF2-40B4-BE49-F238E27FC236}">
                <a16:creationId xmlns:a16="http://schemas.microsoft.com/office/drawing/2014/main" id="{C6A46E78-3AA4-9C45-975D-4009C2DFD6EE}"/>
              </a:ext>
            </a:extLst>
          </p:cNvPr>
          <p:cNvGrpSpPr>
            <a:grpSpLocks/>
          </p:cNvGrpSpPr>
          <p:nvPr/>
        </p:nvGrpSpPr>
        <p:grpSpPr bwMode="auto">
          <a:xfrm>
            <a:off x="1138238" y="2992438"/>
            <a:ext cx="2544762" cy="2952750"/>
            <a:chOff x="39" y="1116"/>
            <a:chExt cx="1603" cy="1860"/>
          </a:xfrm>
        </p:grpSpPr>
        <p:sp>
          <p:nvSpPr>
            <p:cNvPr id="14" name="Text Box 67">
              <a:extLst>
                <a:ext uri="{FF2B5EF4-FFF2-40B4-BE49-F238E27FC236}">
                  <a16:creationId xmlns:a16="http://schemas.microsoft.com/office/drawing/2014/main" id="{5CDDA40E-B3A5-BD40-8748-C134E44A1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" y="2406"/>
              <a:ext cx="256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r</a:t>
              </a:r>
              <a:r>
                <a:rPr lang="en-US" b="0" baseline="-25000">
                  <a:solidFill>
                    <a:srgbClr val="000000"/>
                  </a:solidFill>
                </a:rPr>
                <a:t>2</a:t>
              </a:r>
              <a:endParaRPr lang="en-US" b="0"/>
            </a:p>
          </p:txBody>
        </p:sp>
        <p:sp>
          <p:nvSpPr>
            <p:cNvPr id="15" name="Text Box 68">
              <a:extLst>
                <a:ext uri="{FF2B5EF4-FFF2-40B4-BE49-F238E27FC236}">
                  <a16:creationId xmlns:a16="http://schemas.microsoft.com/office/drawing/2014/main" id="{9CB50469-60C7-684B-9405-0F621D8EA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2" y="2406"/>
              <a:ext cx="2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r</a:t>
              </a:r>
              <a:r>
                <a:rPr lang="en-US" b="0" baseline="-25000">
                  <a:solidFill>
                    <a:srgbClr val="000000"/>
                  </a:solidFill>
                </a:rPr>
                <a:t>1</a:t>
              </a:r>
              <a:endParaRPr lang="en-US" b="0"/>
            </a:p>
          </p:txBody>
        </p:sp>
        <p:sp>
          <p:nvSpPr>
            <p:cNvPr id="16" name="Text Box 69">
              <a:extLst>
                <a:ext uri="{FF2B5EF4-FFF2-40B4-BE49-F238E27FC236}">
                  <a16:creationId xmlns:a16="http://schemas.microsoft.com/office/drawing/2014/main" id="{A4486BEC-4ADF-0845-8BDE-1CD8393A0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" y="2773"/>
              <a:ext cx="56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true vertex</a:t>
              </a:r>
              <a:endParaRPr lang="en-US" b="0"/>
            </a:p>
          </p:txBody>
        </p:sp>
        <p:sp>
          <p:nvSpPr>
            <p:cNvPr id="17" name="Text Box 70">
              <a:extLst>
                <a:ext uri="{FF2B5EF4-FFF2-40B4-BE49-F238E27FC236}">
                  <a16:creationId xmlns:a16="http://schemas.microsoft.com/office/drawing/2014/main" id="{35350BE0-B07C-DC41-8037-79FD66AEF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" y="2648"/>
              <a:ext cx="5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perceived</a:t>
              </a:r>
            </a:p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 vertex</a:t>
              </a:r>
              <a:endParaRPr lang="en-US" b="0"/>
            </a:p>
          </p:txBody>
        </p:sp>
        <p:sp>
          <p:nvSpPr>
            <p:cNvPr id="18" name="Line 71">
              <a:extLst>
                <a:ext uri="{FF2B5EF4-FFF2-40B4-BE49-F238E27FC236}">
                  <a16:creationId xmlns:a16="http://schemas.microsoft.com/office/drawing/2014/main" id="{03550AB0-CD2E-4C46-88A9-35891019A1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" y="2814"/>
              <a:ext cx="1425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2">
              <a:extLst>
                <a:ext uri="{FF2B5EF4-FFF2-40B4-BE49-F238E27FC236}">
                  <a16:creationId xmlns:a16="http://schemas.microsoft.com/office/drawing/2014/main" id="{67F1031E-255F-0F4A-92A1-D99CDA55AA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2200"/>
              <a:ext cx="69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3">
              <a:extLst>
                <a:ext uri="{FF2B5EF4-FFF2-40B4-BE49-F238E27FC236}">
                  <a16:creationId xmlns:a16="http://schemas.microsoft.com/office/drawing/2014/main" id="{D2589A24-76E7-C044-B569-D45DAA157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1632"/>
              <a:ext cx="104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74">
              <a:extLst>
                <a:ext uri="{FF2B5EF4-FFF2-40B4-BE49-F238E27FC236}">
                  <a16:creationId xmlns:a16="http://schemas.microsoft.com/office/drawing/2014/main" id="{3C40CA6B-0FCE-DC4F-8906-F93F80D78D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" y="2149"/>
              <a:ext cx="91" cy="95"/>
              <a:chOff x="1362" y="2832"/>
              <a:chExt cx="126" cy="96"/>
            </a:xfrm>
          </p:grpSpPr>
          <p:sp>
            <p:nvSpPr>
              <p:cNvPr id="47" name="Line 75">
                <a:extLst>
                  <a:ext uri="{FF2B5EF4-FFF2-40B4-BE49-F238E27FC236}">
                    <a16:creationId xmlns:a16="http://schemas.microsoft.com/office/drawing/2014/main" id="{DC37AD75-882D-094E-A541-41A13565C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76">
                <a:extLst>
                  <a:ext uri="{FF2B5EF4-FFF2-40B4-BE49-F238E27FC236}">
                    <a16:creationId xmlns:a16="http://schemas.microsoft.com/office/drawing/2014/main" id="{D9ECB13D-27F0-CC45-A235-559691CD3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77">
              <a:extLst>
                <a:ext uri="{FF2B5EF4-FFF2-40B4-BE49-F238E27FC236}">
                  <a16:creationId xmlns:a16="http://schemas.microsoft.com/office/drawing/2014/main" id="{F0B4A935-C241-8D4F-97BB-4A73773BD5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" y="2771"/>
              <a:ext cx="91" cy="95"/>
              <a:chOff x="1362" y="2832"/>
              <a:chExt cx="126" cy="96"/>
            </a:xfrm>
          </p:grpSpPr>
          <p:sp>
            <p:nvSpPr>
              <p:cNvPr id="45" name="Line 78">
                <a:extLst>
                  <a:ext uri="{FF2B5EF4-FFF2-40B4-BE49-F238E27FC236}">
                    <a16:creationId xmlns:a16="http://schemas.microsoft.com/office/drawing/2014/main" id="{9EF22E57-B95E-7949-A24D-ADD0DB7002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79">
                <a:extLst>
                  <a:ext uri="{FF2B5EF4-FFF2-40B4-BE49-F238E27FC236}">
                    <a16:creationId xmlns:a16="http://schemas.microsoft.com/office/drawing/2014/main" id="{36A12694-60E9-AE42-B5BC-371D50F8C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80">
              <a:extLst>
                <a:ext uri="{FF2B5EF4-FFF2-40B4-BE49-F238E27FC236}">
                  <a16:creationId xmlns:a16="http://schemas.microsoft.com/office/drawing/2014/main" id="{747A0D54-1011-0B4C-8723-426A8D87DA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" y="1582"/>
              <a:ext cx="91" cy="95"/>
              <a:chOff x="1362" y="2832"/>
              <a:chExt cx="126" cy="96"/>
            </a:xfrm>
          </p:grpSpPr>
          <p:sp>
            <p:nvSpPr>
              <p:cNvPr id="43" name="Line 81">
                <a:extLst>
                  <a:ext uri="{FF2B5EF4-FFF2-40B4-BE49-F238E27FC236}">
                    <a16:creationId xmlns:a16="http://schemas.microsoft.com/office/drawing/2014/main" id="{FA8A248B-ED93-FB4D-9C3F-3CBE65BE7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82">
                <a:extLst>
                  <a:ext uri="{FF2B5EF4-FFF2-40B4-BE49-F238E27FC236}">
                    <a16:creationId xmlns:a16="http://schemas.microsoft.com/office/drawing/2014/main" id="{72E5A30C-C050-744A-8C5A-01AA999660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83">
              <a:extLst>
                <a:ext uri="{FF2B5EF4-FFF2-40B4-BE49-F238E27FC236}">
                  <a16:creationId xmlns:a16="http://schemas.microsoft.com/office/drawing/2014/main" id="{9C8C3284-C17C-0240-868F-35C525C390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2771"/>
              <a:ext cx="91" cy="94"/>
              <a:chOff x="1362" y="2832"/>
              <a:chExt cx="126" cy="96"/>
            </a:xfrm>
          </p:grpSpPr>
          <p:sp>
            <p:nvSpPr>
              <p:cNvPr id="41" name="Line 84">
                <a:extLst>
                  <a:ext uri="{FF2B5EF4-FFF2-40B4-BE49-F238E27FC236}">
                    <a16:creationId xmlns:a16="http://schemas.microsoft.com/office/drawing/2014/main" id="{0D301E11-68E6-6748-AB0A-46112B5C2E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85">
                <a:extLst>
                  <a:ext uri="{FF2B5EF4-FFF2-40B4-BE49-F238E27FC236}">
                    <a16:creationId xmlns:a16="http://schemas.microsoft.com/office/drawing/2014/main" id="{67B93DA0-CF28-2D47-988B-C39274C7AF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Line 86">
              <a:extLst>
                <a:ext uri="{FF2B5EF4-FFF2-40B4-BE49-F238E27FC236}">
                  <a16:creationId xmlns:a16="http://schemas.microsoft.com/office/drawing/2014/main" id="{F47721A2-796A-0543-87E7-BC6F31701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9" y="1116"/>
              <a:ext cx="2" cy="16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87">
              <a:extLst>
                <a:ext uri="{FF2B5EF4-FFF2-40B4-BE49-F238E27FC236}">
                  <a16:creationId xmlns:a16="http://schemas.microsoft.com/office/drawing/2014/main" id="{EB874983-9758-3843-8DDB-790C746721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9" y="1175"/>
              <a:ext cx="516" cy="1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88">
              <a:extLst>
                <a:ext uri="{FF2B5EF4-FFF2-40B4-BE49-F238E27FC236}">
                  <a16:creationId xmlns:a16="http://schemas.microsoft.com/office/drawing/2014/main" id="{277E01EA-D925-664F-A20B-F2395C94EE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7" y="2200"/>
              <a:ext cx="0" cy="6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89">
              <a:extLst>
                <a:ext uri="{FF2B5EF4-FFF2-40B4-BE49-F238E27FC236}">
                  <a16:creationId xmlns:a16="http://schemas.microsoft.com/office/drawing/2014/main" id="{21E7536C-C3D8-3846-8F5C-C0BAD09234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9" y="1632"/>
              <a:ext cx="0" cy="1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90">
              <a:extLst>
                <a:ext uri="{FF2B5EF4-FFF2-40B4-BE49-F238E27FC236}">
                  <a16:creationId xmlns:a16="http://schemas.microsoft.com/office/drawing/2014/main" id="{BCA4EC90-9DB6-A64E-9566-6596BEBA6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" y="1563"/>
              <a:ext cx="35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b="0">
                  <a:cs typeface="Times New Roman" charset="0"/>
                </a:rPr>
                <a:t>         </a:t>
              </a:r>
              <a:endParaRPr lang="en-US" b="0"/>
            </a:p>
          </p:txBody>
        </p:sp>
        <p:grpSp>
          <p:nvGrpSpPr>
            <p:cNvPr id="30" name="Group 91">
              <a:extLst>
                <a:ext uri="{FF2B5EF4-FFF2-40B4-BE49-F238E27FC236}">
                  <a16:creationId xmlns:a16="http://schemas.microsoft.com/office/drawing/2014/main" id="{809B72C8-E576-7644-BC83-D7D21D84E7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2151"/>
              <a:ext cx="91" cy="95"/>
              <a:chOff x="1362" y="2832"/>
              <a:chExt cx="126" cy="96"/>
            </a:xfrm>
          </p:grpSpPr>
          <p:sp>
            <p:nvSpPr>
              <p:cNvPr id="39" name="Line 92">
                <a:extLst>
                  <a:ext uri="{FF2B5EF4-FFF2-40B4-BE49-F238E27FC236}">
                    <a16:creationId xmlns:a16="http://schemas.microsoft.com/office/drawing/2014/main" id="{AAACFFC0-EF55-F143-9E21-745279D758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93">
                <a:extLst>
                  <a:ext uri="{FF2B5EF4-FFF2-40B4-BE49-F238E27FC236}">
                    <a16:creationId xmlns:a16="http://schemas.microsoft.com/office/drawing/2014/main" id="{05BABCBF-67E9-644A-847A-4FE17085B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94">
              <a:extLst>
                <a:ext uri="{FF2B5EF4-FFF2-40B4-BE49-F238E27FC236}">
                  <a16:creationId xmlns:a16="http://schemas.microsoft.com/office/drawing/2014/main" id="{37E120B1-FCD0-814B-91F7-A74F892E25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581"/>
              <a:ext cx="91" cy="95"/>
              <a:chOff x="1362" y="2832"/>
              <a:chExt cx="126" cy="96"/>
            </a:xfrm>
          </p:grpSpPr>
          <p:sp>
            <p:nvSpPr>
              <p:cNvPr id="37" name="Line 95">
                <a:extLst>
                  <a:ext uri="{FF2B5EF4-FFF2-40B4-BE49-F238E27FC236}">
                    <a16:creationId xmlns:a16="http://schemas.microsoft.com/office/drawing/2014/main" id="{284B2C0D-2ED8-474F-A7EA-99413CEE6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96">
                <a:extLst>
                  <a:ext uri="{FF2B5EF4-FFF2-40B4-BE49-F238E27FC236}">
                    <a16:creationId xmlns:a16="http://schemas.microsoft.com/office/drawing/2014/main" id="{FEECE273-8535-0E45-9317-CF4C8CF0B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Text Box 98">
              <a:extLst>
                <a:ext uri="{FF2B5EF4-FFF2-40B4-BE49-F238E27FC236}">
                  <a16:creationId xmlns:a16="http://schemas.microsoft.com/office/drawing/2014/main" id="{2F41ECDB-13BB-BA4D-B33D-D69521B7E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1923"/>
              <a:ext cx="23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ym typeface="Symbol" charset="0"/>
                </a:rPr>
                <a:t></a:t>
              </a:r>
              <a:r>
                <a:rPr lang="en-US" b="0">
                  <a:latin typeface="Century Gothic" charset="0"/>
                  <a:sym typeface="Symbol" charset="0"/>
                </a:rPr>
                <a:t>x</a:t>
              </a:r>
            </a:p>
          </p:txBody>
        </p:sp>
        <p:sp>
          <p:nvSpPr>
            <p:cNvPr id="33" name="Text Box 101">
              <a:extLst>
                <a:ext uri="{FF2B5EF4-FFF2-40B4-BE49-F238E27FC236}">
                  <a16:creationId xmlns:a16="http://schemas.microsoft.com/office/drawing/2014/main" id="{29D85EA2-4BC8-A045-803A-FEBFF7C7C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" y="1341"/>
              <a:ext cx="23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ym typeface="Symbol" charset="0"/>
                </a:rPr>
                <a:t></a:t>
              </a:r>
              <a:r>
                <a:rPr lang="en-US" b="0">
                  <a:latin typeface="Century Gothic" charset="0"/>
                  <a:sym typeface="Symbol" charset="0"/>
                </a:rPr>
                <a:t>x</a:t>
              </a:r>
            </a:p>
          </p:txBody>
        </p:sp>
        <p:grpSp>
          <p:nvGrpSpPr>
            <p:cNvPr id="34" name="Group 103">
              <a:extLst>
                <a:ext uri="{FF2B5EF4-FFF2-40B4-BE49-F238E27FC236}">
                  <a16:creationId xmlns:a16="http://schemas.microsoft.com/office/drawing/2014/main" id="{74057A03-BA1C-F649-A259-7B03E8BA3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" y="2772"/>
              <a:ext cx="267" cy="204"/>
              <a:chOff x="1203" y="3117"/>
              <a:chExt cx="267" cy="204"/>
            </a:xfrm>
          </p:grpSpPr>
          <p:sp>
            <p:nvSpPr>
              <p:cNvPr id="35" name="Text Box 104">
                <a:extLst>
                  <a:ext uri="{FF2B5EF4-FFF2-40B4-BE49-F238E27FC236}">
                    <a16:creationId xmlns:a16="http://schemas.microsoft.com/office/drawing/2014/main" id="{A2A8F15D-0A1A-8843-8958-5DAEF74EC9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5" y="3117"/>
                <a:ext cx="22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0">
                    <a:sym typeface="Symbol" charset="0"/>
                  </a:rPr>
                  <a:t>v</a:t>
                </a:r>
              </a:p>
            </p:txBody>
          </p:sp>
          <p:sp>
            <p:nvSpPr>
              <p:cNvPr id="36" name="Line 105">
                <a:extLst>
                  <a:ext uri="{FF2B5EF4-FFF2-40B4-BE49-F238E27FC236}">
                    <a16:creationId xmlns:a16="http://schemas.microsoft.com/office/drawing/2014/main" id="{064037C9-F519-4648-AAEF-13926E767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3" y="3321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9" name="Group 109">
            <a:extLst>
              <a:ext uri="{FF2B5EF4-FFF2-40B4-BE49-F238E27FC236}">
                <a16:creationId xmlns:a16="http://schemas.microsoft.com/office/drawing/2014/main" id="{D628B917-94E7-8542-897F-BD13A9F7749C}"/>
              </a:ext>
            </a:extLst>
          </p:cNvPr>
          <p:cNvGrpSpPr>
            <a:grpSpLocks/>
          </p:cNvGrpSpPr>
          <p:nvPr/>
        </p:nvGrpSpPr>
        <p:grpSpPr bwMode="auto">
          <a:xfrm>
            <a:off x="7289800" y="3657600"/>
            <a:ext cx="2749550" cy="2471738"/>
            <a:chOff x="3870" y="2634"/>
            <a:chExt cx="1732" cy="1557"/>
          </a:xfrm>
        </p:grpSpPr>
        <p:sp>
          <p:nvSpPr>
            <p:cNvPr id="50" name="Line 22">
              <a:extLst>
                <a:ext uri="{FF2B5EF4-FFF2-40B4-BE49-F238E27FC236}">
                  <a16:creationId xmlns:a16="http://schemas.microsoft.com/office/drawing/2014/main" id="{58210CB3-F84F-764B-A78A-ECEAC77997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3" y="3419"/>
              <a:ext cx="351" cy="6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106">
              <a:extLst>
                <a:ext uri="{FF2B5EF4-FFF2-40B4-BE49-F238E27FC236}">
                  <a16:creationId xmlns:a16="http://schemas.microsoft.com/office/drawing/2014/main" id="{51439D8B-05BE-E041-9886-28A4D6917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70" y="2634"/>
              <a:ext cx="447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25">
              <a:extLst>
                <a:ext uri="{FF2B5EF4-FFF2-40B4-BE49-F238E27FC236}">
                  <a16:creationId xmlns:a16="http://schemas.microsoft.com/office/drawing/2014/main" id="{A27C2E45-8116-5041-A130-DB3FA5B321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6" y="3621"/>
              <a:ext cx="256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r</a:t>
              </a:r>
              <a:r>
                <a:rPr lang="en-US" b="0" baseline="-25000">
                  <a:solidFill>
                    <a:srgbClr val="000000"/>
                  </a:solidFill>
                </a:rPr>
                <a:t>2</a:t>
              </a:r>
              <a:endParaRPr lang="en-US" b="0"/>
            </a:p>
          </p:txBody>
        </p:sp>
        <p:sp>
          <p:nvSpPr>
            <p:cNvPr id="53" name="Text Box 26">
              <a:extLst>
                <a:ext uri="{FF2B5EF4-FFF2-40B4-BE49-F238E27FC236}">
                  <a16:creationId xmlns:a16="http://schemas.microsoft.com/office/drawing/2014/main" id="{AC89A80D-0F38-D44C-AB9B-3F50061B4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" y="3621"/>
              <a:ext cx="2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r</a:t>
              </a:r>
              <a:r>
                <a:rPr lang="en-US" b="0" baseline="-25000">
                  <a:solidFill>
                    <a:srgbClr val="000000"/>
                  </a:solidFill>
                </a:rPr>
                <a:t>1</a:t>
              </a:r>
              <a:endParaRPr lang="en-US" b="0"/>
            </a:p>
          </p:txBody>
        </p:sp>
        <p:sp>
          <p:nvSpPr>
            <p:cNvPr id="54" name="Text Box 32">
              <a:extLst>
                <a:ext uri="{FF2B5EF4-FFF2-40B4-BE49-F238E27FC236}">
                  <a16:creationId xmlns:a16="http://schemas.microsoft.com/office/drawing/2014/main" id="{402B833A-F48F-2645-8F40-C504555EA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" y="3988"/>
              <a:ext cx="56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true vertex</a:t>
              </a:r>
              <a:endParaRPr lang="en-US" b="0"/>
            </a:p>
          </p:txBody>
        </p:sp>
        <p:sp>
          <p:nvSpPr>
            <p:cNvPr id="55" name="Text Box 33">
              <a:extLst>
                <a:ext uri="{FF2B5EF4-FFF2-40B4-BE49-F238E27FC236}">
                  <a16:creationId xmlns:a16="http://schemas.microsoft.com/office/drawing/2014/main" id="{558E620C-2478-C745-A73F-DE3379B87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0" y="3884"/>
              <a:ext cx="5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perceived</a:t>
              </a:r>
            </a:p>
            <a:p>
              <a:pPr eaLnBrk="1" hangingPunct="1"/>
              <a:r>
                <a:rPr lang="en-US" b="0">
                  <a:solidFill>
                    <a:srgbClr val="000000"/>
                  </a:solidFill>
                </a:rPr>
                <a:t> vertex</a:t>
              </a:r>
              <a:endParaRPr lang="en-US" b="0"/>
            </a:p>
          </p:txBody>
        </p:sp>
        <p:sp>
          <p:nvSpPr>
            <p:cNvPr id="56" name="Line 4">
              <a:extLst>
                <a:ext uri="{FF2B5EF4-FFF2-40B4-BE49-F238E27FC236}">
                  <a16:creationId xmlns:a16="http://schemas.microsoft.com/office/drawing/2014/main" id="{2176E53B-CD17-CD44-898A-294BAF091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3" y="4029"/>
              <a:ext cx="1425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5">
              <a:extLst>
                <a:ext uri="{FF2B5EF4-FFF2-40B4-BE49-F238E27FC236}">
                  <a16:creationId xmlns:a16="http://schemas.microsoft.com/office/drawing/2014/main" id="{C2683822-F2BC-C343-8510-E42056CE9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1" y="3415"/>
              <a:ext cx="69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A468FF3A-DFA7-5546-8A7A-B5A58547F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1" y="2847"/>
              <a:ext cx="104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10">
              <a:extLst>
                <a:ext uri="{FF2B5EF4-FFF2-40B4-BE49-F238E27FC236}">
                  <a16:creationId xmlns:a16="http://schemas.microsoft.com/office/drawing/2014/main" id="{4DC1A82F-3DED-8346-BF94-1FF639291C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0" y="3986"/>
              <a:ext cx="91" cy="95"/>
              <a:chOff x="1362" y="2832"/>
              <a:chExt cx="126" cy="96"/>
            </a:xfrm>
          </p:grpSpPr>
          <p:sp>
            <p:nvSpPr>
              <p:cNvPr id="78" name="Line 11">
                <a:extLst>
                  <a:ext uri="{FF2B5EF4-FFF2-40B4-BE49-F238E27FC236}">
                    <a16:creationId xmlns:a16="http://schemas.microsoft.com/office/drawing/2014/main" id="{74EA4C72-C0E3-A341-8633-06A1C48177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12">
                <a:extLst>
                  <a:ext uri="{FF2B5EF4-FFF2-40B4-BE49-F238E27FC236}">
                    <a16:creationId xmlns:a16="http://schemas.microsoft.com/office/drawing/2014/main" id="{97D5ACFB-158F-8445-A374-4E723A314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16">
              <a:extLst>
                <a:ext uri="{FF2B5EF4-FFF2-40B4-BE49-F238E27FC236}">
                  <a16:creationId xmlns:a16="http://schemas.microsoft.com/office/drawing/2014/main" id="{591183CB-C455-6648-A5C9-F3AE595140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4" y="3986"/>
              <a:ext cx="91" cy="94"/>
              <a:chOff x="1362" y="2832"/>
              <a:chExt cx="126" cy="96"/>
            </a:xfrm>
          </p:grpSpPr>
          <p:sp>
            <p:nvSpPr>
              <p:cNvPr id="76" name="Line 17">
                <a:extLst>
                  <a:ext uri="{FF2B5EF4-FFF2-40B4-BE49-F238E27FC236}">
                    <a16:creationId xmlns:a16="http://schemas.microsoft.com/office/drawing/2014/main" id="{C1CDF881-CF5B-5648-AD93-38A8189C0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18">
                <a:extLst>
                  <a:ext uri="{FF2B5EF4-FFF2-40B4-BE49-F238E27FC236}">
                    <a16:creationId xmlns:a16="http://schemas.microsoft.com/office/drawing/2014/main" id="{3C67F589-5671-A149-954E-53777EEB2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Line 19">
              <a:extLst>
                <a:ext uri="{FF2B5EF4-FFF2-40B4-BE49-F238E27FC236}">
                  <a16:creationId xmlns:a16="http://schemas.microsoft.com/office/drawing/2014/main" id="{AB2B92E7-F8F2-D94B-B4F8-5326CE0F45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65" y="3414"/>
              <a:ext cx="4" cy="6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23">
              <a:extLst>
                <a:ext uri="{FF2B5EF4-FFF2-40B4-BE49-F238E27FC236}">
                  <a16:creationId xmlns:a16="http://schemas.microsoft.com/office/drawing/2014/main" id="{BEBBAA2B-7FD7-D54C-81F1-B945268D11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77" y="3415"/>
              <a:ext cx="0" cy="6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24">
              <a:extLst>
                <a:ext uri="{FF2B5EF4-FFF2-40B4-BE49-F238E27FC236}">
                  <a16:creationId xmlns:a16="http://schemas.microsoft.com/office/drawing/2014/main" id="{7329400D-C526-F64F-815F-08AA86E5B6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59" y="2847"/>
              <a:ext cx="0" cy="1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34">
              <a:extLst>
                <a:ext uri="{FF2B5EF4-FFF2-40B4-BE49-F238E27FC236}">
                  <a16:creationId xmlns:a16="http://schemas.microsoft.com/office/drawing/2014/main" id="{4D322B6E-5C68-0C40-B1FA-B52B14086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" y="2778"/>
              <a:ext cx="35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b="0">
                  <a:cs typeface="Times New Roman" charset="0"/>
                </a:rPr>
                <a:t>         </a:t>
              </a:r>
              <a:endParaRPr lang="en-US" b="0"/>
            </a:p>
          </p:txBody>
        </p:sp>
        <p:grpSp>
          <p:nvGrpSpPr>
            <p:cNvPr id="65" name="Group 38">
              <a:extLst>
                <a:ext uri="{FF2B5EF4-FFF2-40B4-BE49-F238E27FC236}">
                  <a16:creationId xmlns:a16="http://schemas.microsoft.com/office/drawing/2014/main" id="{9FB65D6F-2913-F848-A808-88D1A9C5FC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4" y="3366"/>
              <a:ext cx="91" cy="95"/>
              <a:chOff x="1362" y="2832"/>
              <a:chExt cx="126" cy="96"/>
            </a:xfrm>
          </p:grpSpPr>
          <p:sp>
            <p:nvSpPr>
              <p:cNvPr id="74" name="Line 39">
                <a:extLst>
                  <a:ext uri="{FF2B5EF4-FFF2-40B4-BE49-F238E27FC236}">
                    <a16:creationId xmlns:a16="http://schemas.microsoft.com/office/drawing/2014/main" id="{0C57D05B-A656-FB43-A571-53C894144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40">
                <a:extLst>
                  <a:ext uri="{FF2B5EF4-FFF2-40B4-BE49-F238E27FC236}">
                    <a16:creationId xmlns:a16="http://schemas.microsoft.com/office/drawing/2014/main" id="{0882C27C-4CA2-8347-91BC-CF46121766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6" name="Group 41">
              <a:extLst>
                <a:ext uri="{FF2B5EF4-FFF2-40B4-BE49-F238E27FC236}">
                  <a16:creationId xmlns:a16="http://schemas.microsoft.com/office/drawing/2014/main" id="{FEF714BE-163C-F340-ADB5-597325D1EF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4" y="2796"/>
              <a:ext cx="91" cy="95"/>
              <a:chOff x="1362" y="2832"/>
              <a:chExt cx="126" cy="96"/>
            </a:xfrm>
          </p:grpSpPr>
          <p:sp>
            <p:nvSpPr>
              <p:cNvPr id="72" name="Line 42">
                <a:extLst>
                  <a:ext uri="{FF2B5EF4-FFF2-40B4-BE49-F238E27FC236}">
                    <a16:creationId xmlns:a16="http://schemas.microsoft.com/office/drawing/2014/main" id="{6173F71A-6B57-0045-B865-9FE7A6E5A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43">
                <a:extLst>
                  <a:ext uri="{FF2B5EF4-FFF2-40B4-BE49-F238E27FC236}">
                    <a16:creationId xmlns:a16="http://schemas.microsoft.com/office/drawing/2014/main" id="{79441EA3-547D-2648-AA5F-33D46C3B91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62" y="2832"/>
                <a:ext cx="126" cy="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7" name="Group 57">
              <a:extLst>
                <a:ext uri="{FF2B5EF4-FFF2-40B4-BE49-F238E27FC236}">
                  <a16:creationId xmlns:a16="http://schemas.microsoft.com/office/drawing/2014/main" id="{051A10F1-AABA-7B4F-A4FC-C4745E54CC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" y="3987"/>
              <a:ext cx="267" cy="204"/>
              <a:chOff x="1203" y="3117"/>
              <a:chExt cx="267" cy="204"/>
            </a:xfrm>
          </p:grpSpPr>
          <p:sp>
            <p:nvSpPr>
              <p:cNvPr id="70" name="Text Box 55">
                <a:extLst>
                  <a:ext uri="{FF2B5EF4-FFF2-40B4-BE49-F238E27FC236}">
                    <a16:creationId xmlns:a16="http://schemas.microsoft.com/office/drawing/2014/main" id="{C9AC90CE-CC22-2444-9A5D-CBCE25147B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5" y="3117"/>
                <a:ext cx="22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0">
                    <a:sym typeface="Symbol" charset="0"/>
                  </a:rPr>
                  <a:t>v</a:t>
                </a:r>
              </a:p>
            </p:txBody>
          </p:sp>
          <p:sp>
            <p:nvSpPr>
              <p:cNvPr id="71" name="Line 56">
                <a:extLst>
                  <a:ext uri="{FF2B5EF4-FFF2-40B4-BE49-F238E27FC236}">
                    <a16:creationId xmlns:a16="http://schemas.microsoft.com/office/drawing/2014/main" id="{012940A8-7F92-7F42-8A5E-DD8B127DE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3" y="3321"/>
                <a:ext cx="2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" name="Line 107">
              <a:extLst>
                <a:ext uri="{FF2B5EF4-FFF2-40B4-BE49-F238E27FC236}">
                  <a16:creationId xmlns:a16="http://schemas.microsoft.com/office/drawing/2014/main" id="{D2163BDE-6643-A044-B41C-094D190CF8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7" y="2964"/>
              <a:ext cx="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 Box 108">
              <a:extLst>
                <a:ext uri="{FF2B5EF4-FFF2-40B4-BE49-F238E27FC236}">
                  <a16:creationId xmlns:a16="http://schemas.microsoft.com/office/drawing/2014/main" id="{F89F101C-1D05-A84D-82AB-F70929D8E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" y="2877"/>
              <a:ext cx="22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ym typeface="Symbol" charset="0"/>
                </a:rPr>
                <a:t></a:t>
              </a:r>
              <a:r>
                <a:rPr lang="en-US" b="0" baseline="-25000">
                  <a:sym typeface="Symbol" charset="0"/>
                </a:rPr>
                <a:t>m</a:t>
              </a:r>
            </a:p>
          </p:txBody>
        </p:sp>
      </p:grpSp>
      <p:sp>
        <p:nvSpPr>
          <p:cNvPr id="80" name="Text Box 112">
            <a:extLst>
              <a:ext uri="{FF2B5EF4-FFF2-40B4-BE49-F238E27FC236}">
                <a16:creationId xmlns:a16="http://schemas.microsoft.com/office/drawing/2014/main" id="{F04AB0D1-0416-9E48-AFDA-11C815B76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34" y="1376780"/>
            <a:ext cx="3612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solidFill>
                  <a:schemeClr val="accent2"/>
                </a:solidFill>
                <a:latin typeface="+mn-lt"/>
              </a:rPr>
              <a:t>expectations for the ITS upgraded </a:t>
            </a:r>
            <a:r>
              <a:rPr lang="en-US" sz="1800" b="0" dirty="0">
                <a:solidFill>
                  <a:schemeClr val="accent2"/>
                </a:solidFill>
                <a:latin typeface="+mn-lt"/>
                <a:sym typeface="Wingdings 3" charset="0"/>
              </a:rPr>
              <a:t></a:t>
            </a:r>
            <a:endParaRPr lang="en-US" sz="1800" b="0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81" name="Object 5">
            <a:extLst>
              <a:ext uri="{FF2B5EF4-FFF2-40B4-BE49-F238E27FC236}">
                <a16:creationId xmlns:a16="http://schemas.microsoft.com/office/drawing/2014/main" id="{89700FB6-7C7F-964C-8FD2-FE67006584E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60956370"/>
              </p:ext>
            </p:extLst>
          </p:nvPr>
        </p:nvGraphicFramePr>
        <p:xfrm>
          <a:off x="9673204" y="2773887"/>
          <a:ext cx="1312038" cy="31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4" name="Equation" r:id="rId9" imgW="1016000" imgH="241300" progId="Equation.3">
                  <p:embed/>
                </p:oleObj>
              </mc:Choice>
              <mc:Fallback>
                <p:oleObj name="Equation" r:id="rId9" imgW="1016000" imgH="241300" progId="Equation.3">
                  <p:embed/>
                  <p:pic>
                    <p:nvPicPr>
                      <p:cNvPr id="8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3204" y="2773887"/>
                        <a:ext cx="1312038" cy="312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115">
            <a:extLst>
              <a:ext uri="{FF2B5EF4-FFF2-40B4-BE49-F238E27FC236}">
                <a16:creationId xmlns:a16="http://schemas.microsoft.com/office/drawing/2014/main" id="{5D1B0586-29B1-1D4B-8140-0224F1AC1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8466" y="2332832"/>
            <a:ext cx="13388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/>
              <a:t>first pixel layer</a:t>
            </a:r>
          </a:p>
        </p:txBody>
      </p:sp>
      <p:sp>
        <p:nvSpPr>
          <p:cNvPr id="83" name="Line 111">
            <a:extLst>
              <a:ext uri="{FF2B5EF4-FFF2-40B4-BE49-F238E27FC236}">
                <a16:creationId xmlns:a16="http://schemas.microsoft.com/office/drawing/2014/main" id="{E6090FB1-FAB0-DD4F-B4EC-6236B58AED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200" y="2028824"/>
            <a:ext cx="0" cy="4143375"/>
          </a:xfrm>
          <a:prstGeom prst="line">
            <a:avLst/>
          </a:prstGeom>
          <a:noFill/>
          <a:ln w="9525">
            <a:solidFill>
              <a:srgbClr val="00206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84" name="Straight Arrow Connector 90">
            <a:extLst>
              <a:ext uri="{FF2B5EF4-FFF2-40B4-BE49-F238E27FC236}">
                <a16:creationId xmlns:a16="http://schemas.microsoft.com/office/drawing/2014/main" id="{C1272655-A407-494C-8DFA-762843C7A5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33625" y="3657600"/>
            <a:ext cx="228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Arrow Connector 92">
            <a:extLst>
              <a:ext uri="{FF2B5EF4-FFF2-40B4-BE49-F238E27FC236}">
                <a16:creationId xmlns:a16="http://schemas.microsoft.com/office/drawing/2014/main" id="{81EA48BC-9BB5-934F-9446-5A000AD12C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28838" y="4570413"/>
            <a:ext cx="2286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6" name="Text Box 112">
            <a:extLst>
              <a:ext uri="{FF2B5EF4-FFF2-40B4-BE49-F238E27FC236}">
                <a16:creationId xmlns:a16="http://schemas.microsoft.com/office/drawing/2014/main" id="{9C6EFFAD-5E9E-B047-AD31-A02FB9675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52" y="831850"/>
            <a:ext cx="8309636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chemeClr val="accent1"/>
                </a:solidFill>
                <a:latin typeface="+mn-lt"/>
              </a:rPr>
              <a:t>Vertex projection from two points: a simplified approach (telescope equation) 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8E958C9-44D8-7742-9FFF-DC4B91A441E4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8" name="Picture 87" descr="cern_logo_white.gif">
            <a:extLst>
              <a:ext uri="{FF2B5EF4-FFF2-40B4-BE49-F238E27FC236}">
                <a16:creationId xmlns:a16="http://schemas.microsoft.com/office/drawing/2014/main" id="{596F43E5-66BC-4B4A-A1E6-B5F1EC7D8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" name="Slide Number Placeholder 1">
            <a:extLst>
              <a:ext uri="{FF2B5EF4-FFF2-40B4-BE49-F238E27FC236}">
                <a16:creationId xmlns:a16="http://schemas.microsoft.com/office/drawing/2014/main" id="{C1F4C26D-999B-F44F-8935-6AD6EBEB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13</a:t>
            </a:fld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128906-7D83-CA4A-A291-2CE28C22E1A1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139DF2B-C788-4742-803F-58FA5328FA1B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3" name="Text Box 2">
            <a:extLst>
              <a:ext uri="{FF2B5EF4-FFF2-40B4-BE49-F238E27FC236}">
                <a16:creationId xmlns:a16="http://schemas.microsoft.com/office/drawing/2014/main" id="{DCC3A586-2978-1E4E-BAED-EFF49EB1B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23" y="97704"/>
            <a:ext cx="10433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>
                <a:solidFill>
                  <a:srgbClr val="FFFFFF"/>
                </a:solidFill>
                <a:latin typeface="+mn-lt"/>
              </a:rPr>
              <a:t>What determines the Impact parameter Resolution?</a:t>
            </a:r>
            <a:endParaRPr lang="en-US" sz="1600" b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8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05FB3-1FCD-D04A-9759-F04ED436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9" y="1095391"/>
            <a:ext cx="46037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709EC6-4E36-6C4D-81D9-B702C3BE2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241" y="1054562"/>
            <a:ext cx="3109913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/>
              <a:t>Mechanical support with kinematic mounts (insertion side)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7204D9D-F5EC-B14F-BCF2-16A365B17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544" y="5571636"/>
            <a:ext cx="2481258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/>
              <a:t>Physics Runs in 2015-2016</a:t>
            </a:r>
            <a:endParaRPr lang="en-GB" sz="1600" dirty="0"/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6F210736-DD77-774C-9E5E-0F157F1F0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76" y="5618207"/>
            <a:ext cx="290121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/>
              <a:t>Aluminum conductor Ladder Flex Cable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569994C6-9E44-F04D-8486-77475101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54" y="4994319"/>
            <a:ext cx="4233862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/>
              <a:t>Ladder with 10 MAPS sensors (~ 2</a:t>
            </a:r>
            <a:r>
              <a:rPr lang="en-US" sz="1600" dirty="0"/>
              <a:t>×</a:t>
            </a:r>
            <a:r>
              <a:rPr lang="en-GB" sz="1600" dirty="0"/>
              <a:t>2 cm</a:t>
            </a:r>
            <a:r>
              <a:rPr lang="en-GB" sz="1600" baseline="30000" dirty="0"/>
              <a:t>2</a:t>
            </a:r>
            <a:r>
              <a:rPr lang="en-GB" sz="1600" dirty="0"/>
              <a:t> each)</a:t>
            </a:r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A3B9282-D9E1-BE4C-AE80-C1171D681A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37177" y="6202379"/>
            <a:ext cx="3752850" cy="23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A6D67E83-6C92-6C41-B59E-1E9184AA3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40" y="3786220"/>
            <a:ext cx="3459049" cy="100027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285750" indent="-285750" eaLnBrk="1" hangingPunct="1">
              <a:spcBef>
                <a:spcPts val="300"/>
              </a:spcBef>
              <a:buFont typeface="Arial"/>
              <a:buChar char="•"/>
            </a:pPr>
            <a:r>
              <a:rPr lang="en-US" sz="1800" dirty="0">
                <a:solidFill>
                  <a:srgbClr val="336699"/>
                </a:solidFill>
              </a:rPr>
              <a:t>2 layers</a:t>
            </a:r>
          </a:p>
          <a:p>
            <a:pPr marL="285750" indent="-285750" eaLnBrk="1" hangingPunct="1">
              <a:spcBef>
                <a:spcPts val="300"/>
              </a:spcBef>
              <a:buFont typeface="Arial"/>
              <a:buChar char="•"/>
            </a:pPr>
            <a:r>
              <a:rPr lang="en-US" sz="1800" dirty="0">
                <a:solidFill>
                  <a:srgbClr val="336699"/>
                </a:solidFill>
              </a:rPr>
              <a:t>10 sectors total (in 2 halves)</a:t>
            </a:r>
          </a:p>
          <a:p>
            <a:pPr marL="285750" indent="-285750" eaLnBrk="1" hangingPunct="1">
              <a:spcBef>
                <a:spcPts val="300"/>
              </a:spcBef>
              <a:buFont typeface="Arial"/>
              <a:buChar char="•"/>
            </a:pPr>
            <a:r>
              <a:rPr lang="en-US" sz="1800" dirty="0">
                <a:solidFill>
                  <a:srgbClr val="336699"/>
                </a:solidFill>
              </a:rPr>
              <a:t>4 ladders/sector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F0709291-B4EB-AC40-8A75-B76CE2707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44" y="1971833"/>
            <a:ext cx="3694112" cy="349408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70D67AE2-5F26-9345-891E-45E7A4895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1" y="5368969"/>
            <a:ext cx="561181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7E889D-E6EB-104B-80E8-547F6E48952B}"/>
              </a:ext>
            </a:extLst>
          </p:cNvPr>
          <p:cNvSpPr txBox="1"/>
          <p:nvPr/>
        </p:nvSpPr>
        <p:spPr>
          <a:xfrm>
            <a:off x="643329" y="5457841"/>
            <a:ext cx="15255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RDO Buffers / Drivers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37F4FD55-A094-7F48-A79A-1D4E7D995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816" y="5465807"/>
            <a:ext cx="66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/>
              <a:t>MAPS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AF6E6C9B-883D-544E-8557-34B499BFF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965" y="5870619"/>
            <a:ext cx="3394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 dirty="0"/>
              <a:t>2-layer </a:t>
            </a:r>
            <a:r>
              <a:rPr lang="en-US" sz="1400" dirty="0" err="1"/>
              <a:t>kapton</a:t>
            </a:r>
            <a:r>
              <a:rPr lang="en-US" sz="1400" dirty="0"/>
              <a:t> flex cable with Al traces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5ADB78-9B12-C04B-97BA-92B6B445116A}"/>
              </a:ext>
            </a:extLst>
          </p:cNvPr>
          <p:cNvSpPr txBox="1"/>
          <p:nvPr/>
        </p:nvSpPr>
        <p:spPr>
          <a:xfrm>
            <a:off x="7154460" y="919221"/>
            <a:ext cx="3506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Key dates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4F81BD"/>
                </a:solidFill>
              </a:rPr>
              <a:t>3-sector prototype May 2013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Full detector Jan 2014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857CAB-9EB8-F44B-A037-607F2E46F23E}"/>
              </a:ext>
            </a:extLst>
          </p:cNvPr>
          <p:cNvSpPr/>
          <p:nvPr/>
        </p:nvSpPr>
        <p:spPr>
          <a:xfrm>
            <a:off x="5674116" y="5368942"/>
            <a:ext cx="385233" cy="37306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10DA8B-8A7E-B241-B650-598420848C62}"/>
              </a:ext>
            </a:extLst>
          </p:cNvPr>
          <p:cNvSpPr txBox="1"/>
          <p:nvPr/>
        </p:nvSpPr>
        <p:spPr>
          <a:xfrm>
            <a:off x="5620301" y="5413352"/>
            <a:ext cx="4936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MAPS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13872E-A9A0-C04B-9353-85695A480CCE}"/>
              </a:ext>
            </a:extLst>
          </p:cNvPr>
          <p:cNvSpPr txBox="1"/>
          <p:nvPr/>
        </p:nvSpPr>
        <p:spPr>
          <a:xfrm>
            <a:off x="3884875" y="1867334"/>
            <a:ext cx="223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~ 160mW/cm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BF61EECA-E878-4F49-B288-F91E08464329}"/>
              </a:ext>
            </a:extLst>
          </p:cNvPr>
          <p:cNvSpPr>
            <a:spLocks noChangeArrowheads="1"/>
          </p:cNvSpPr>
          <p:nvPr/>
        </p:nvSpPr>
        <p:spPr bwMode="auto">
          <a:xfrm rot="9668159" flipV="1">
            <a:off x="5429366" y="4692141"/>
            <a:ext cx="3563541" cy="136274"/>
          </a:xfrm>
          <a:prstGeom prst="rightArrow">
            <a:avLst>
              <a:gd name="adj1" fmla="val 50000"/>
              <a:gd name="adj2" fmla="val 12448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E7D8E2-DD44-874B-91B1-217FCBE0DB12}"/>
              </a:ext>
            </a:extLst>
          </p:cNvPr>
          <p:cNvSpPr txBox="1"/>
          <p:nvPr/>
        </p:nvSpPr>
        <p:spPr>
          <a:xfrm>
            <a:off x="4191808" y="4000528"/>
            <a:ext cx="2019941" cy="64633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Rolling Shutter </a:t>
            </a:r>
          </a:p>
          <a:p>
            <a:r>
              <a:rPr lang="en-US" dirty="0">
                <a:solidFill>
                  <a:schemeClr val="accent2"/>
                </a:solidFill>
              </a:rPr>
              <a:t>~180</a:t>
            </a:r>
            <a:r>
              <a:rPr lang="en-US" dirty="0">
                <a:solidFill>
                  <a:schemeClr val="accent2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accent2"/>
                </a:solidFill>
              </a:rPr>
              <a:t>s </a:t>
            </a:r>
            <a:r>
              <a:rPr lang="en-US" dirty="0" err="1">
                <a:solidFill>
                  <a:schemeClr val="accent2"/>
                </a:solidFill>
              </a:rPr>
              <a:t>integr</a:t>
            </a:r>
            <a:r>
              <a:rPr lang="en-US" dirty="0">
                <a:solidFill>
                  <a:schemeClr val="accent2"/>
                </a:solidFill>
              </a:rPr>
              <a:t>. time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CD736-596C-4B48-B6CD-3A129EA5ADDC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 Box 4">
            <a:extLst>
              <a:ext uri="{FF2B5EF4-FFF2-40B4-BE49-F238E27FC236}">
                <a16:creationId xmlns:a16="http://schemas.microsoft.com/office/drawing/2014/main" id="{0E8063F3-3199-9C4A-9661-9A4A58DBB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07" y="107668"/>
            <a:ext cx="8789435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STAR Pixel Detector – First application of CMOS APS to HEP</a:t>
            </a:r>
          </a:p>
        </p:txBody>
      </p:sp>
      <p:pic>
        <p:nvPicPr>
          <p:cNvPr id="31" name="Picture 30" descr="cern_logo_white.gif">
            <a:extLst>
              <a:ext uri="{FF2B5EF4-FFF2-40B4-BE49-F238E27FC236}">
                <a16:creationId xmlns:a16="http://schemas.microsoft.com/office/drawing/2014/main" id="{0EBBDF13-A876-C841-83F0-9694C1CD0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60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3FACCB5B-5C63-7448-A378-20E35EBE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15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B1629EE-886E-7A4A-B324-8336D3597A09}"/>
              </a:ext>
            </a:extLst>
          </p:cNvPr>
          <p:cNvSpPr txBox="1">
            <a:spLocks/>
          </p:cNvSpPr>
          <p:nvPr/>
        </p:nvSpPr>
        <p:spPr>
          <a:xfrm>
            <a:off x="913343" y="4712546"/>
            <a:ext cx="6566959" cy="111592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 DCA pointing resolution</a:t>
            </a:r>
          </a:p>
          <a:p>
            <a:pPr marL="422910" lvl="1" indent="-285750"/>
            <a:r>
              <a:rPr lang="en-US" altLang="en-US" sz="1800" dirty="0">
                <a:solidFill>
                  <a:srgbClr val="008000"/>
                </a:solidFill>
              </a:rPr>
              <a:t>46 µm for 750 MeV/c </a:t>
            </a:r>
            <a:r>
              <a:rPr lang="en-US" altLang="en-US" sz="1800" dirty="0" err="1">
                <a:solidFill>
                  <a:srgbClr val="008000"/>
                </a:solidFill>
              </a:rPr>
              <a:t>Kaons</a:t>
            </a:r>
            <a:endParaRPr lang="en-US" altLang="en-US" sz="1800" b="1" dirty="0">
              <a:solidFill>
                <a:srgbClr val="008000"/>
              </a:solidFill>
            </a:endParaRPr>
          </a:p>
          <a:p>
            <a:pPr marL="422910" lvl="1" indent="-285750"/>
            <a:r>
              <a:rPr lang="en-US" altLang="en-US" sz="1800" dirty="0">
                <a:solidFill>
                  <a:schemeClr val="accent6">
                    <a:lumMod val="50000"/>
                  </a:schemeClr>
                </a:solidFill>
              </a:rPr>
              <a:t>~ 30 µm for p &gt; 1 GeV/c </a:t>
            </a:r>
          </a:p>
          <a:p>
            <a:pPr marL="0" indent="0">
              <a:buNone/>
            </a:pPr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2" descr="C:\Users\gcontin\Documents\HFT\Papers\PXL\2015\DCA_Z_al.png">
            <a:extLst>
              <a:ext uri="{FF2B5EF4-FFF2-40B4-BE49-F238E27FC236}">
                <a16:creationId xmlns:a16="http://schemas.microsoft.com/office/drawing/2014/main" id="{5C88FA25-2D83-9D44-9315-B771F0078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51"/>
          <a:stretch/>
        </p:blipFill>
        <p:spPr bwMode="auto">
          <a:xfrm>
            <a:off x="732162" y="1237579"/>
            <a:ext cx="4455155" cy="3187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D095E-A2B1-784D-B315-A2DF8528B361}"/>
              </a:ext>
            </a:extLst>
          </p:cNvPr>
          <p:cNvSpPr/>
          <p:nvPr/>
        </p:nvSpPr>
        <p:spPr>
          <a:xfrm>
            <a:off x="5575300" y="5639538"/>
            <a:ext cx="557673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b="1" i="1" baseline="30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sym typeface="Symbol" pitchFamily="18" charset="2"/>
              </a:rPr>
              <a:t>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K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sym typeface="Symbol" pitchFamily="18" charset="2"/>
              </a:rPr>
              <a:t>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production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 √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US" i="1" baseline="-25000" dirty="0" err="1">
                <a:solidFill>
                  <a:schemeClr val="accent6">
                    <a:lumMod val="50000"/>
                  </a:schemeClr>
                </a:solidFill>
              </a:rPr>
              <a:t>NN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=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200GeV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</a:rPr>
              <a:t>Au+Au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 collisions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2D70B-F9FE-FF4F-ABE6-2707AC7FA3AF}"/>
              </a:ext>
            </a:extLst>
          </p:cNvPr>
          <p:cNvSpPr txBox="1"/>
          <p:nvPr/>
        </p:nvSpPr>
        <p:spPr>
          <a:xfrm>
            <a:off x="2744499" y="1786533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46 µm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ECB31CBF-F2FF-9E47-97E1-FDBA260A78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7540" y="2155865"/>
            <a:ext cx="0" cy="691944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2CDA0A-5067-6040-8A24-7B6279AD1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0" y="780708"/>
            <a:ext cx="4902202" cy="4793921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88211667-4A56-3F43-91A6-553612EE2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07" y="121736"/>
            <a:ext cx="529198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STAR Pixel Detector – Performance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057B87-2862-334A-BF57-A87BA5231CC5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8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22740F2-0CEA-0E41-BCFD-4DE929507DD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cern_logo_white.gif">
            <a:extLst>
              <a:ext uri="{FF2B5EF4-FFF2-40B4-BE49-F238E27FC236}">
                <a16:creationId xmlns:a16="http://schemas.microsoft.com/office/drawing/2014/main" id="{F242061D-4F64-7A4F-B139-1FEFFB642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919B-62F4-8D4A-9B00-20374DD34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955624"/>
            <a:ext cx="11950690" cy="56048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635837-A4A7-0F42-9E28-CDE6D4AB5D55}"/>
              </a:ext>
            </a:extLst>
          </p:cNvPr>
          <p:cNvCxnSpPr/>
          <p:nvPr/>
        </p:nvCxnSpPr>
        <p:spPr>
          <a:xfrm flipV="1">
            <a:off x="2384869" y="887273"/>
            <a:ext cx="3060700" cy="2930355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2AB24AA-32B5-0E46-AC82-618216A42069}"/>
              </a:ext>
            </a:extLst>
          </p:cNvPr>
          <p:cNvSpPr/>
          <p:nvPr/>
        </p:nvSpPr>
        <p:spPr>
          <a:xfrm>
            <a:off x="241305" y="762000"/>
            <a:ext cx="5143500" cy="1016000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6AEA2-238B-D24E-BF2B-87952365CB9D}"/>
              </a:ext>
            </a:extLst>
          </p:cNvPr>
          <p:cNvSpPr txBox="1"/>
          <p:nvPr/>
        </p:nvSpPr>
        <p:spPr>
          <a:xfrm>
            <a:off x="141080" y="4014523"/>
            <a:ext cx="979755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|B| = 0.5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920A4-2D35-2F4A-BC72-1F659D5D3364}"/>
              </a:ext>
            </a:extLst>
          </p:cNvPr>
          <p:cNvSpPr txBox="1"/>
          <p:nvPr/>
        </p:nvSpPr>
        <p:spPr>
          <a:xfrm>
            <a:off x="241300" y="762004"/>
            <a:ext cx="537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New Inner Tracking System (ITS)</a:t>
            </a:r>
            <a:endParaRPr lang="en-US" dirty="0">
              <a:solidFill>
                <a:srgbClr val="4F81BD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</a:rPr>
              <a:t>CMOS Pixels </a:t>
            </a:r>
          </a:p>
          <a:p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>
                <a:cs typeface="Wingdings 3" charset="2"/>
              </a:rPr>
              <a:t>  </a:t>
            </a:r>
            <a:r>
              <a:rPr lang="en-US" dirty="0"/>
              <a:t>improved resolution, less material, faster readout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FA703-ABE2-F541-A1DF-9ABF0F966709}"/>
              </a:ext>
            </a:extLst>
          </p:cNvPr>
          <p:cNvSpPr txBox="1"/>
          <p:nvPr/>
        </p:nvSpPr>
        <p:spPr>
          <a:xfrm>
            <a:off x="3902065" y="823927"/>
            <a:ext cx="1454169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accent2"/>
                </a:solidFill>
              </a:rPr>
              <a:t>Novel MAPS technology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DCCAC7-77C8-474C-A2D8-4ADF2FC5242B}"/>
              </a:ext>
            </a:extLst>
          </p:cNvPr>
          <p:cNvCxnSpPr/>
          <p:nvPr/>
        </p:nvCxnSpPr>
        <p:spPr>
          <a:xfrm flipV="1">
            <a:off x="2637496" y="2625184"/>
            <a:ext cx="2705100" cy="120650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C70FBA50-3035-A045-9595-2E42AD48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3592FAE8-5DD2-4B49-818C-82668979B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12" y="93600"/>
            <a:ext cx="912589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New Inner Tracking System based on CMOS sensors for ALICE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4C614-A914-6C45-A997-BAAAF86C560E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FE0D61-D0B3-E746-BDFA-D56DF84641F5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2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D538565-0B15-9641-83A9-EC5A986EFE80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cern_logo_white.gif">
            <a:extLst>
              <a:ext uri="{FF2B5EF4-FFF2-40B4-BE49-F238E27FC236}">
                <a16:creationId xmlns:a16="http://schemas.microsoft.com/office/drawing/2014/main" id="{83C70E89-A994-244A-80A0-DE9F4D633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C70FBA50-3035-A045-9595-2E42AD48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4C614-A914-6C45-A997-BAAAF86C560E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6DFED2-AD10-2B46-B215-A9FBF1B2C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r="10673"/>
          <a:stretch/>
        </p:blipFill>
        <p:spPr>
          <a:xfrm>
            <a:off x="313927" y="890261"/>
            <a:ext cx="4110044" cy="259365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8A64FE-026D-CC4E-877F-AD1C389BB5E0}"/>
              </a:ext>
            </a:extLst>
          </p:cNvPr>
          <p:cNvCxnSpPr/>
          <p:nvPr/>
        </p:nvCxnSpPr>
        <p:spPr>
          <a:xfrm flipV="1">
            <a:off x="2648784" y="2412656"/>
            <a:ext cx="1683683" cy="1026997"/>
          </a:xfrm>
          <a:prstGeom prst="straightConnector1">
            <a:avLst/>
          </a:prstGeom>
          <a:ln w="12700" cmpd="sng">
            <a:solidFill>
              <a:srgbClr val="40404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713A69-D7E2-8742-8874-FB49C8C4DE6F}"/>
              </a:ext>
            </a:extLst>
          </p:cNvPr>
          <p:cNvSpPr txBox="1"/>
          <p:nvPr/>
        </p:nvSpPr>
        <p:spPr>
          <a:xfrm rot="19823060">
            <a:off x="3256445" y="2911943"/>
            <a:ext cx="64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</a:rPr>
              <a:t>147 cm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7CC2A7-556A-E141-8726-C9D7E848A529}"/>
              </a:ext>
            </a:extLst>
          </p:cNvPr>
          <p:cNvCxnSpPr/>
          <p:nvPr/>
        </p:nvCxnSpPr>
        <p:spPr>
          <a:xfrm flipH="1" flipV="1">
            <a:off x="1727223" y="1033762"/>
            <a:ext cx="652945" cy="1032625"/>
          </a:xfrm>
          <a:prstGeom prst="straightConnector1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diamon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765675-E5A3-FD45-838C-02715C42D5BF}"/>
              </a:ext>
            </a:extLst>
          </p:cNvPr>
          <p:cNvSpPr txBox="1"/>
          <p:nvPr/>
        </p:nvSpPr>
        <p:spPr>
          <a:xfrm>
            <a:off x="1398807" y="1606686"/>
            <a:ext cx="52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F9FDD9-20FC-7948-B22A-A3989E4D2058}"/>
              </a:ext>
            </a:extLst>
          </p:cNvPr>
          <p:cNvSpPr txBox="1"/>
          <p:nvPr/>
        </p:nvSpPr>
        <p:spPr>
          <a:xfrm>
            <a:off x="5084514" y="855162"/>
            <a:ext cx="6694438" cy="23237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Closer to IP: 			39mm </a:t>
            </a:r>
            <a:r>
              <a:rPr lang="en-GB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 3" charset="0"/>
              </a:rPr>
              <a:t></a:t>
            </a: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22mm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Thinner: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			</a:t>
            </a:r>
            <a:r>
              <a:rPr lang="en-GB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~1.14% </a:t>
            </a:r>
            <a:r>
              <a:rPr lang="en-GB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 3" charset="0"/>
              </a:rPr>
              <a:t> </a:t>
            </a:r>
            <a:r>
              <a:rPr lang="en-GB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 0.3% </a:t>
            </a:r>
            <a:r>
              <a:rPr lang="en-GB" sz="2000" dirty="0">
                <a:solidFill>
                  <a:srgbClr val="3366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(for inner layers)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Smaller pixels: </a:t>
            </a:r>
            <a:r>
              <a:rPr lang="en-GB" sz="2000" dirty="0">
                <a:solidFill>
                  <a:srgbClr val="3366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50</a:t>
            </a:r>
            <a:r>
              <a:rPr lang="en-GB" sz="2000" dirty="0">
                <a:solidFill>
                  <a:srgbClr val="336699"/>
                </a:solidFill>
                <a:latin typeface="Symbol" pitchFamily="2" charset="2"/>
                <a:cs typeface="Calibri Light" panose="020F0302020204030204" pitchFamily="34" charset="0"/>
              </a:rPr>
              <a:t>m</a:t>
            </a:r>
            <a:r>
              <a:rPr lang="en-GB" sz="2000" dirty="0">
                <a:solidFill>
                  <a:srgbClr val="3366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 x 425</a:t>
            </a:r>
            <a:r>
              <a:rPr lang="en-GB" sz="2000" dirty="0">
                <a:solidFill>
                  <a:srgbClr val="336699"/>
                </a:solidFill>
                <a:latin typeface="Symbol" pitchFamily="2" charset="2"/>
                <a:cs typeface="Calibri Light" panose="020F0302020204030204" pitchFamily="34" charset="0"/>
              </a:rPr>
              <a:t>m</a:t>
            </a:r>
            <a:r>
              <a:rPr lang="en-GB" sz="2000" dirty="0">
                <a:solidFill>
                  <a:srgbClr val="3366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  </a:t>
            </a:r>
            <a:r>
              <a:rPr lang="en-GB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 3" charset="0"/>
              </a:rPr>
              <a:t></a:t>
            </a:r>
            <a:r>
              <a:rPr lang="en-GB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27</a:t>
            </a:r>
            <a:r>
              <a:rPr lang="en-GB" sz="2000" dirty="0">
                <a:solidFill>
                  <a:srgbClr val="00B050"/>
                </a:solidFill>
                <a:latin typeface="Symbol" pitchFamily="2" charset="2"/>
                <a:cs typeface="Calibri Light" panose="020F0302020204030204" pitchFamily="34" charset="0"/>
              </a:rPr>
              <a:t>m</a:t>
            </a:r>
            <a:r>
              <a:rPr lang="en-GB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 x 29</a:t>
            </a:r>
            <a:r>
              <a:rPr lang="en-GB" sz="2000" dirty="0">
                <a:solidFill>
                  <a:srgbClr val="00B050"/>
                </a:solidFill>
                <a:latin typeface="Symbol" pitchFamily="2" charset="2"/>
                <a:cs typeface="Calibri Light" panose="020F0302020204030204" pitchFamily="34" charset="0"/>
              </a:rPr>
              <a:t>m</a:t>
            </a:r>
            <a:r>
              <a:rPr lang="en-GB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Increase granularity: 	20 </a:t>
            </a:r>
            <a:r>
              <a:rPr lang="en-US" sz="2000" dirty="0" err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chan</a:t>
            </a: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/cm</a:t>
            </a:r>
            <a:r>
              <a:rPr lang="en-US" sz="2000" baseline="30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2000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 3" charset="0"/>
              </a:rPr>
              <a:t></a:t>
            </a:r>
            <a:r>
              <a:rPr lang="en-US" sz="2000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2k pixel/cm</a:t>
            </a:r>
            <a:r>
              <a:rPr lang="en-US" sz="2000" baseline="30000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Faster readout:</a:t>
            </a:r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		</a:t>
            </a:r>
            <a:r>
              <a:rPr lang="en-US" sz="2000" dirty="0">
                <a:solidFill>
                  <a:srgbClr val="0090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 10</a:t>
            </a:r>
            <a:r>
              <a:rPr lang="en-US" sz="2000" baseline="30000" dirty="0">
                <a:solidFill>
                  <a:srgbClr val="0090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000" dirty="0">
                <a:solidFill>
                  <a:srgbClr val="0090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Pb-Pb</a:t>
            </a: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x </a:t>
            </a:r>
            <a:r>
              <a:rPr lang="en-US" sz="2000" dirty="0">
                <a:solidFill>
                  <a:srgbClr val="0090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2000" baseline="30000" dirty="0">
                <a:solidFill>
                  <a:srgbClr val="0090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2000" baseline="30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pp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 m</a:t>
            </a:r>
            <a:r>
              <a:rPr lang="en-US" sz="2000" baseline="30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active silicon area:  </a:t>
            </a:r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12.5 G-pixels, 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  <a:cs typeface="Calibri Light" panose="020F0302020204030204" pitchFamily="34" charset="0"/>
              </a:rPr>
              <a:t>s</a:t>
            </a:r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≈ 5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  <a:cs typeface="Calibri Light" panose="020F0302020204030204" pitchFamily="34" charset="0"/>
              </a:rPr>
              <a:t>m</a:t>
            </a:r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792D40-50C6-EA4F-87F8-8528DA46E450}"/>
              </a:ext>
            </a:extLst>
          </p:cNvPr>
          <p:cNvSpPr txBox="1"/>
          <p:nvPr/>
        </p:nvSpPr>
        <p:spPr>
          <a:xfrm>
            <a:off x="2979277" y="3600904"/>
            <a:ext cx="840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will be used (or it is proposed) for several other HEP detectors and non HEP applications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265602-E6AD-9643-AEA0-B4D4EBB5321D}"/>
              </a:ext>
            </a:extLst>
          </p:cNvPr>
          <p:cNvSpPr txBox="1"/>
          <p:nvPr/>
        </p:nvSpPr>
        <p:spPr>
          <a:xfrm>
            <a:off x="652595" y="4109405"/>
            <a:ext cx="196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NICA MPD (@JINR)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0EC8FEE-3B05-F045-99F4-5269E94D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527250" y="4552022"/>
            <a:ext cx="2076272" cy="1697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A94022-4FB9-E84D-84E7-02C458E06548}"/>
              </a:ext>
            </a:extLst>
          </p:cNvPr>
          <p:cNvSpPr txBox="1"/>
          <p:nvPr/>
        </p:nvSpPr>
        <p:spPr>
          <a:xfrm>
            <a:off x="3287605" y="4109405"/>
            <a:ext cx="154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(BNL)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ECD8BC-9489-3040-A2C3-0873E537582D}"/>
              </a:ext>
            </a:extLst>
          </p:cNvPr>
          <p:cNvSpPr txBox="1"/>
          <p:nvPr/>
        </p:nvSpPr>
        <p:spPr>
          <a:xfrm>
            <a:off x="6258388" y="4109405"/>
            <a:ext cx="206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CT (tracking)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A52588-0686-A846-B004-2B8BE56D0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147"/>
          <a:stretch/>
        </p:blipFill>
        <p:spPr>
          <a:xfrm>
            <a:off x="6056111" y="4546601"/>
            <a:ext cx="2586301" cy="16470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CF9B08C-58D6-9645-891B-B77435C8D3C3}"/>
              </a:ext>
            </a:extLst>
          </p:cNvPr>
          <p:cNvSpPr txBox="1"/>
          <p:nvPr/>
        </p:nvSpPr>
        <p:spPr>
          <a:xfrm>
            <a:off x="9276228" y="4109405"/>
            <a:ext cx="148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CSES – HEPD2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A01B91-B674-FC49-A190-E67680EB519A}"/>
              </a:ext>
            </a:extLst>
          </p:cNvPr>
          <p:cNvSpPr txBox="1"/>
          <p:nvPr/>
        </p:nvSpPr>
        <p:spPr>
          <a:xfrm>
            <a:off x="455520" y="3067318"/>
            <a:ext cx="858228" cy="338554"/>
          </a:xfrm>
          <a:prstGeom prst="rect">
            <a:avLst/>
          </a:prstGeom>
          <a:solidFill>
            <a:srgbClr val="F2F2F2"/>
          </a:solidFill>
          <a:ln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New ITS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0BF265-2A16-E245-8C90-D6FEE27A798D}"/>
              </a:ext>
            </a:extLst>
          </p:cNvPr>
          <p:cNvSpPr txBox="1"/>
          <p:nvPr/>
        </p:nvSpPr>
        <p:spPr>
          <a:xfrm>
            <a:off x="3867441" y="3252278"/>
            <a:ext cx="7580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ALPIDE (ALICE Pixel Detector) - Developed for the ALICE upgrade (ITS and MFT)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8C25F1A-CEC4-FB44-BE53-D9BDAF9623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47" t="25556" r="8594" b="22036"/>
          <a:stretch/>
        </p:blipFill>
        <p:spPr>
          <a:xfrm>
            <a:off x="3110316" y="4560553"/>
            <a:ext cx="2438957" cy="164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5B5B97-570E-2244-B65F-C033106975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6" t="629" r="9533" b="9187"/>
          <a:stretch/>
        </p:blipFill>
        <p:spPr>
          <a:xfrm>
            <a:off x="9149228" y="4560597"/>
            <a:ext cx="1890755" cy="1616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A5E91F3-B595-F44D-972A-0CBF64F44EAB}"/>
              </a:ext>
            </a:extLst>
          </p:cNvPr>
          <p:cNvSpPr txBox="1"/>
          <p:nvPr/>
        </p:nvSpPr>
        <p:spPr>
          <a:xfrm>
            <a:off x="11117689" y="4109405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355F23-7BCB-4D46-B682-A57AAEDE6A6A}"/>
              </a:ext>
            </a:extLst>
          </p:cNvPr>
          <p:cNvSpPr txBox="1"/>
          <p:nvPr/>
        </p:nvSpPr>
        <p:spPr>
          <a:xfrm>
            <a:off x="476707" y="3556741"/>
            <a:ext cx="134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1.5 ≤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≤ 1.5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F7D817CB-2018-C34B-A6E8-EBA09C48A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25" y="93600"/>
            <a:ext cx="8572905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 new ITS: closer to IP, thinner, higher position resolution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F8566E8-F0F6-9443-A23F-4C0DB4205BC1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9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1EB419B0-1B21-2849-A860-52B09ECBEB90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 descr="cern_logo_white.gif">
            <a:extLst>
              <a:ext uri="{FF2B5EF4-FFF2-40B4-BE49-F238E27FC236}">
                <a16:creationId xmlns:a16="http://schemas.microsoft.com/office/drawing/2014/main" id="{0E55762C-638C-8847-93F2-E5049F5BA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4" descr="performance_point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42" y="1290733"/>
            <a:ext cx="4680585" cy="451548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996257" y="1332490"/>
            <a:ext cx="180600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rgbClr val="4773B7"/>
                </a:solidFill>
                <a:latin typeface="+mn-lt"/>
              </a:rPr>
              <a:t>Pointing Resolution</a:t>
            </a:r>
          </a:p>
        </p:txBody>
      </p:sp>
      <p:sp>
        <p:nvSpPr>
          <p:cNvPr id="26" name="Up Arrow 25"/>
          <p:cNvSpPr>
            <a:spLocks noChangeArrowheads="1"/>
          </p:cNvSpPr>
          <p:nvPr/>
        </p:nvSpPr>
        <p:spPr bwMode="auto">
          <a:xfrm flipV="1">
            <a:off x="2216383" y="3165996"/>
            <a:ext cx="76200" cy="1012940"/>
          </a:xfrm>
          <a:prstGeom prst="upArrow">
            <a:avLst>
              <a:gd name="adj1" fmla="val 50000"/>
              <a:gd name="adj2" fmla="val 50009"/>
            </a:avLst>
          </a:prstGeom>
          <a:solidFill>
            <a:srgbClr val="4773B7"/>
          </a:solidFill>
          <a:ln w="9525">
            <a:solidFill>
              <a:srgbClr val="4F81BD"/>
            </a:solidFill>
            <a:round/>
            <a:headEnd/>
            <a:tailEnd/>
          </a:ln>
        </p:spPr>
        <p:txBody>
          <a:bodyPr wrap="none"/>
          <a:lstStyle/>
          <a:p>
            <a:endParaRPr lang="en-US" u="none">
              <a:latin typeface="Times New Roman" charset="0"/>
            </a:endParaRPr>
          </a:p>
        </p:txBody>
      </p:sp>
      <p:sp>
        <p:nvSpPr>
          <p:cNvPr id="27" name="Up Arrow 26"/>
          <p:cNvSpPr>
            <a:spLocks noChangeArrowheads="1"/>
          </p:cNvSpPr>
          <p:nvPr/>
        </p:nvSpPr>
        <p:spPr bwMode="auto">
          <a:xfrm flipV="1">
            <a:off x="2218778" y="4212814"/>
            <a:ext cx="76200" cy="584200"/>
          </a:xfrm>
          <a:prstGeom prst="upArrow">
            <a:avLst>
              <a:gd name="adj1" fmla="val 50000"/>
              <a:gd name="adj2" fmla="val 50011"/>
            </a:avLst>
          </a:prstGeom>
          <a:solidFill>
            <a:srgbClr val="4773B7"/>
          </a:solidFill>
          <a:ln w="9525">
            <a:solidFill>
              <a:srgbClr val="4F81BD"/>
            </a:solidFill>
            <a:round/>
            <a:headEnd/>
            <a:tailEnd/>
          </a:ln>
        </p:spPr>
        <p:txBody>
          <a:bodyPr wrap="none"/>
          <a:lstStyle/>
          <a:p>
            <a:endParaRPr lang="en-US" u="none">
              <a:latin typeface="Times New Roman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226734" y="4486100"/>
            <a:ext cx="355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 u="none" dirty="0">
                <a:solidFill>
                  <a:srgbClr val="4773B7"/>
                </a:solidFill>
              </a:rPr>
              <a:t>x 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32895" y="3702714"/>
            <a:ext cx="3771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 u="none" dirty="0">
                <a:solidFill>
                  <a:srgbClr val="4773B7"/>
                </a:solidFill>
              </a:rPr>
              <a:t>X 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33950" y="5922694"/>
            <a:ext cx="298291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99"/>
                </a:solidFill>
              </a:rPr>
              <a:t>~40 </a:t>
            </a:r>
            <a:r>
              <a:rPr lang="en-US" sz="2000" dirty="0" err="1">
                <a:solidFill>
                  <a:srgbClr val="336699"/>
                </a:solidFill>
              </a:rPr>
              <a:t>μm</a:t>
            </a:r>
            <a:r>
              <a:rPr lang="en-US" sz="2000" dirty="0">
                <a:solidFill>
                  <a:srgbClr val="336699"/>
                </a:solidFill>
              </a:rPr>
              <a:t> at </a:t>
            </a:r>
            <a:r>
              <a:rPr lang="en-US" sz="2000" dirty="0" err="1">
                <a:solidFill>
                  <a:srgbClr val="336699"/>
                </a:solidFill>
              </a:rPr>
              <a:t>p</a:t>
            </a:r>
            <a:r>
              <a:rPr lang="en-US" sz="2000" baseline="-25000" dirty="0" err="1">
                <a:solidFill>
                  <a:srgbClr val="336699"/>
                </a:solidFill>
              </a:rPr>
              <a:t>T</a:t>
            </a:r>
            <a:r>
              <a:rPr lang="en-US" sz="2000" dirty="0">
                <a:solidFill>
                  <a:srgbClr val="336699"/>
                </a:solidFill>
              </a:rPr>
              <a:t> = 500 MeV/c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8786" y="778538"/>
            <a:ext cx="288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Impact parameter resolution</a:t>
            </a:r>
          </a:p>
        </p:txBody>
      </p:sp>
      <p:sp>
        <p:nvSpPr>
          <p:cNvPr id="33" name="CasellaDiTesto 24"/>
          <p:cNvSpPr txBox="1">
            <a:spLocks noChangeArrowheads="1"/>
          </p:cNvSpPr>
          <p:nvPr/>
        </p:nvSpPr>
        <p:spPr bwMode="auto">
          <a:xfrm>
            <a:off x="7194888" y="4890391"/>
            <a:ext cx="1462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1200" u="none"/>
              <a:t>Total weight </a:t>
            </a:r>
          </a:p>
          <a:p>
            <a:pPr algn="ctr" eaLnBrk="1" hangingPunct="1"/>
            <a:r>
              <a:rPr lang="it-IT" sz="1200" u="none"/>
              <a:t>1.4 grams</a:t>
            </a:r>
          </a:p>
        </p:txBody>
      </p:sp>
      <p:pic>
        <p:nvPicPr>
          <p:cNvPr id="34" name="Picture 6" descr="performance_efficiency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65" y="1271751"/>
            <a:ext cx="4680585" cy="451548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446506" y="1300336"/>
            <a:ext cx="172354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rgbClr val="4773B7"/>
                </a:solidFill>
                <a:latin typeface="+mn-lt"/>
              </a:rPr>
              <a:t>Tracking efficiency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54063" y="759556"/>
            <a:ext cx="347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Tracking efficiency (ITS standalone)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92900" y="1778000"/>
            <a:ext cx="685800" cy="33147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98000" y="1319790"/>
            <a:ext cx="633507" cy="338554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2"/>
                </a:solidFill>
                <a:latin typeface="Calibri Light"/>
                <a:cs typeface="Calibri Light"/>
              </a:rPr>
              <a:t>pions</a:t>
            </a:r>
            <a:r>
              <a:rPr lang="en-US" sz="1600" dirty="0">
                <a:solidFill>
                  <a:schemeClr val="accent2"/>
                </a:solidFill>
                <a:latin typeface="Calibri Light"/>
                <a:cs typeface="Calibri Light"/>
              </a:rPr>
              <a:t> 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D9821946-E8B2-EE46-B01D-08CABA0B0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25" y="93600"/>
            <a:ext cx="8572905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 new ITS: closer to IP, thinner, higher position resolution 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9E6AC8F1-328B-D048-B5E9-6CB4025E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18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1D636B-92CB-3942-B900-B8335904BFA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37AD9A-5C53-EB43-A1CE-4B1DE8EA49E2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6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805FF248-964E-2344-B736-A0469D300C38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 descr="cern_logo_white.gif">
            <a:extLst>
              <a:ext uri="{FF2B5EF4-FFF2-40B4-BE49-F238E27FC236}">
                <a16:creationId xmlns:a16="http://schemas.microsoft.com/office/drawing/2014/main" id="{7786432C-AD17-4747-A0A5-A4DD5181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274E0617-A335-B843-99D1-AEDA164D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19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1422EF-CE4C-9F4A-9EB0-8DCDECA9A674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02A34D-AF56-C147-8C41-B3FBF3CC564C}"/>
              </a:ext>
            </a:extLst>
          </p:cNvPr>
          <p:cNvSpPr txBox="1"/>
          <p:nvPr/>
        </p:nvSpPr>
        <p:spPr>
          <a:xfrm>
            <a:off x="453105" y="801895"/>
            <a:ext cx="6050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36699"/>
                </a:solidFill>
              </a:rPr>
              <a:t>CMOS Pixel Sensor using 0.18</a:t>
            </a:r>
            <a:r>
              <a:rPr lang="en-US" sz="2000" dirty="0">
                <a:solidFill>
                  <a:srgbClr val="336699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336699"/>
                </a:solidFill>
              </a:rPr>
              <a:t>m CMOS Imaging Process  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3C2FEC-DE70-7146-8D03-67BDBF7EC215}"/>
              </a:ext>
            </a:extLst>
          </p:cNvPr>
          <p:cNvGrpSpPr/>
          <p:nvPr/>
        </p:nvGrpSpPr>
        <p:grpSpPr>
          <a:xfrm>
            <a:off x="750912" y="1276393"/>
            <a:ext cx="4769120" cy="2637550"/>
            <a:chOff x="852510" y="1276393"/>
            <a:chExt cx="4769120" cy="2637550"/>
          </a:xfrm>
        </p:grpSpPr>
        <p:pic>
          <p:nvPicPr>
            <p:cNvPr id="42" name="Picture 41" descr="CMOS.pdf">
              <a:extLst>
                <a:ext uri="{FF2B5EF4-FFF2-40B4-BE49-F238E27FC236}">
                  <a16:creationId xmlns:a16="http://schemas.microsoft.com/office/drawing/2014/main" id="{3AA3AFAC-C820-4A4C-9502-07F6CA792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0" y="1276393"/>
              <a:ext cx="4769120" cy="263755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47E1535-8656-484A-B18F-1A05C44B2DD1}"/>
                </a:ext>
              </a:extLst>
            </p:cNvPr>
            <p:cNvSpPr txBox="1"/>
            <p:nvPr/>
          </p:nvSpPr>
          <p:spPr>
            <a:xfrm>
              <a:off x="4644741" y="3603233"/>
              <a:ext cx="713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sz="1000" dirty="0">
                  <a:solidFill>
                    <a:schemeClr val="bg1"/>
                  </a:solidFill>
                </a:rPr>
                <a:t>  N</a:t>
              </a:r>
              <a:r>
                <a:rPr lang="en-US" sz="1000" baseline="-25000" dirty="0">
                  <a:solidFill>
                    <a:schemeClr val="bg1"/>
                  </a:solidFill>
                </a:rPr>
                <a:t>A</a:t>
              </a:r>
              <a:r>
                <a:rPr lang="en-US" sz="1000" dirty="0">
                  <a:solidFill>
                    <a:schemeClr val="bg1"/>
                  </a:solidFill>
                </a:rPr>
                <a:t> ~ 10</a:t>
              </a:r>
              <a:r>
                <a:rPr lang="en-US" sz="1000" baseline="30000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D171C45-4A0C-1241-84FB-0E01A84104AD}"/>
                </a:ext>
              </a:extLst>
            </p:cNvPr>
            <p:cNvSpPr txBox="1"/>
            <p:nvPr/>
          </p:nvSpPr>
          <p:spPr>
            <a:xfrm>
              <a:off x="4702725" y="2056880"/>
              <a:ext cx="6554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r>
                <a:rPr lang="en-US" sz="10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~ 10</a:t>
              </a:r>
              <a:r>
                <a:rPr lang="en-US" sz="10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16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DF5C3F-5601-814D-BA2D-6AF1ABDB3E3F}"/>
                </a:ext>
              </a:extLst>
            </p:cNvPr>
            <p:cNvSpPr txBox="1"/>
            <p:nvPr/>
          </p:nvSpPr>
          <p:spPr>
            <a:xfrm>
              <a:off x="4702725" y="2690071"/>
              <a:ext cx="6554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r>
                <a:rPr lang="en-US" sz="10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~ 10</a:t>
              </a:r>
              <a:r>
                <a:rPr lang="en-US" sz="10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13</a:t>
              </a:r>
            </a:p>
          </p:txBody>
        </p:sp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82EF4344-E1ED-E44D-A004-B939B80D3518}"/>
              </a:ext>
            </a:extLst>
          </p:cNvPr>
          <p:cNvSpPr txBox="1">
            <a:spLocks/>
          </p:cNvSpPr>
          <p:nvPr/>
        </p:nvSpPr>
        <p:spPr>
          <a:xfrm>
            <a:off x="317198" y="4407912"/>
            <a:ext cx="10069235" cy="22789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SzPct val="80000"/>
              <a:buFont typeface="Lucida Grande"/>
              <a:buChar char="▶"/>
            </a:pPr>
            <a:r>
              <a:rPr lang="en-US" sz="1800" dirty="0">
                <a:solidFill>
                  <a:srgbClr val="336699"/>
                </a:solidFill>
              </a:rPr>
              <a:t>High-resistivity (</a:t>
            </a:r>
            <a:r>
              <a:rPr lang="en-US" sz="1800" dirty="0">
                <a:solidFill>
                  <a:srgbClr val="00B050"/>
                </a:solidFill>
              </a:rPr>
              <a:t>&gt; 1k</a:t>
            </a:r>
            <a:r>
              <a:rPr lang="en-US" sz="1800" dirty="0">
                <a:solidFill>
                  <a:srgbClr val="00B050"/>
                </a:solidFill>
                <a:latin typeface="Symbol" charset="2"/>
                <a:cs typeface="Symbol" charset="2"/>
              </a:rPr>
              <a:t>W</a:t>
            </a:r>
            <a:r>
              <a:rPr lang="en-US" sz="1800" dirty="0">
                <a:solidFill>
                  <a:srgbClr val="00B050"/>
                </a:solidFill>
              </a:rPr>
              <a:t> cm</a:t>
            </a:r>
            <a:r>
              <a:rPr lang="en-US" sz="1800" dirty="0">
                <a:solidFill>
                  <a:srgbClr val="336699"/>
                </a:solidFill>
              </a:rPr>
              <a:t>) p-type epitaxial layer (</a:t>
            </a:r>
            <a:r>
              <a:rPr lang="en-US" sz="1800" dirty="0">
                <a:solidFill>
                  <a:srgbClr val="00B050"/>
                </a:solidFill>
              </a:rPr>
              <a:t>25</a:t>
            </a:r>
            <a:r>
              <a:rPr lang="en-US" sz="1800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>
                <a:solidFill>
                  <a:srgbClr val="00B050"/>
                </a:solidFill>
              </a:rPr>
              <a:t>m</a:t>
            </a:r>
            <a:r>
              <a:rPr lang="en-US" sz="1800" dirty="0">
                <a:solidFill>
                  <a:srgbClr val="336699"/>
                </a:solidFill>
              </a:rPr>
              <a:t>) on p-type substrate</a:t>
            </a:r>
          </a:p>
          <a:p>
            <a:pPr>
              <a:spcBef>
                <a:spcPts val="1200"/>
              </a:spcBef>
              <a:buSzPct val="80000"/>
              <a:buFont typeface="Lucida Grande"/>
              <a:buChar char="▶"/>
            </a:pPr>
            <a:r>
              <a:rPr lang="en-US" sz="1800" dirty="0">
                <a:solidFill>
                  <a:srgbClr val="336699"/>
                </a:solidFill>
              </a:rPr>
              <a:t>Small n-well diode (</a:t>
            </a:r>
            <a:r>
              <a:rPr lang="en-US" sz="1800" dirty="0">
                <a:solidFill>
                  <a:srgbClr val="00B050"/>
                </a:solidFill>
              </a:rPr>
              <a:t>2 </a:t>
            </a:r>
            <a:r>
              <a:rPr lang="en-US" sz="1800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>
                <a:solidFill>
                  <a:srgbClr val="00B050"/>
                </a:solidFill>
              </a:rPr>
              <a:t>m </a:t>
            </a:r>
            <a:r>
              <a:rPr lang="en-US" sz="1800" dirty="0">
                <a:solidFill>
                  <a:srgbClr val="336699"/>
                </a:solidFill>
              </a:rPr>
              <a:t>diameter), ~100 times smaller than pixel =&gt; </a:t>
            </a:r>
            <a:r>
              <a:rPr lang="en-US" sz="1800" dirty="0">
                <a:solidFill>
                  <a:srgbClr val="00B050"/>
                </a:solidFill>
              </a:rPr>
              <a:t>low capacitance (~</a:t>
            </a:r>
            <a:r>
              <a:rPr lang="en-US" sz="1800" dirty="0" err="1">
                <a:solidFill>
                  <a:srgbClr val="00B050"/>
                </a:solidFill>
              </a:rPr>
              <a:t>fF</a:t>
            </a:r>
            <a:r>
              <a:rPr lang="en-US" sz="1800" dirty="0">
                <a:solidFill>
                  <a:srgbClr val="00B050"/>
                </a:solidFill>
              </a:rPr>
              <a:t>)</a:t>
            </a:r>
          </a:p>
          <a:p>
            <a:pPr>
              <a:spcBef>
                <a:spcPts val="1800"/>
              </a:spcBef>
              <a:buClr>
                <a:schemeClr val="tx2"/>
              </a:buClr>
              <a:buSzPct val="80000"/>
              <a:buFont typeface="Lucida Grande"/>
              <a:buChar char="▶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Reverse bias </a:t>
            </a:r>
            <a:r>
              <a:rPr lang="en-US" sz="1800" dirty="0">
                <a:solidFill>
                  <a:srgbClr val="336699"/>
                </a:solidFill>
              </a:rPr>
              <a:t>voltage (-6V &lt; V</a:t>
            </a:r>
            <a:r>
              <a:rPr lang="en-US" sz="1800" baseline="-25000" dirty="0">
                <a:solidFill>
                  <a:srgbClr val="336699"/>
                </a:solidFill>
              </a:rPr>
              <a:t>BB</a:t>
            </a:r>
            <a:r>
              <a:rPr lang="en-US" sz="1800" dirty="0">
                <a:solidFill>
                  <a:srgbClr val="336699"/>
                </a:solidFill>
              </a:rPr>
              <a:t> &lt; 0V) to substrate (contact from the top) to increase depletion zone around NWELL collection diode   </a:t>
            </a:r>
          </a:p>
          <a:p>
            <a:pPr>
              <a:spcBef>
                <a:spcPts val="1800"/>
              </a:spcBef>
              <a:buClr>
                <a:schemeClr val="tx2"/>
              </a:buClr>
              <a:buSzPct val="80000"/>
              <a:buFont typeface="Lucida Grande"/>
              <a:buChar char="▶"/>
            </a:pPr>
            <a:r>
              <a:rPr lang="en-US" sz="1800" dirty="0">
                <a:solidFill>
                  <a:srgbClr val="00B050"/>
                </a:solidFill>
              </a:rPr>
              <a:t>Deep PWELL </a:t>
            </a:r>
            <a:r>
              <a:rPr lang="en-US" sz="1800" dirty="0">
                <a:solidFill>
                  <a:srgbClr val="336699"/>
                </a:solidFill>
              </a:rPr>
              <a:t>shields NWELL of PMOS transistors </a:t>
            </a:r>
          </a:p>
          <a:p>
            <a:pPr marL="0" indent="0">
              <a:spcBef>
                <a:spcPts val="1200"/>
              </a:spcBef>
              <a:buSzPct val="80000"/>
              <a:buNone/>
            </a:pPr>
            <a:endParaRPr lang="en-US" sz="1800" dirty="0">
              <a:solidFill>
                <a:srgbClr val="336699"/>
              </a:solidFill>
            </a:endParaRPr>
          </a:p>
          <a:p>
            <a:pPr>
              <a:spcBef>
                <a:spcPts val="1800"/>
              </a:spcBef>
              <a:buSzPct val="80000"/>
            </a:pPr>
            <a:endParaRPr lang="en-US" sz="1800" dirty="0">
              <a:solidFill>
                <a:srgbClr val="336699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84353E-779B-A543-B2F0-2B1C7C98F1BD}"/>
              </a:ext>
            </a:extLst>
          </p:cNvPr>
          <p:cNvSpPr txBox="1"/>
          <p:nvPr/>
        </p:nvSpPr>
        <p:spPr>
          <a:xfrm rot="2277736">
            <a:off x="7443492" y="3774023"/>
            <a:ext cx="713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000" dirty="0">
                <a:solidFill>
                  <a:schemeClr val="bg1"/>
                </a:solidFill>
              </a:rPr>
              <a:t>  N</a:t>
            </a:r>
            <a:r>
              <a:rPr lang="en-US" sz="1000" baseline="-25000" dirty="0">
                <a:solidFill>
                  <a:schemeClr val="bg1"/>
                </a:solidFill>
              </a:rPr>
              <a:t>A</a:t>
            </a:r>
            <a:r>
              <a:rPr lang="en-US" sz="1000" dirty="0">
                <a:solidFill>
                  <a:schemeClr val="bg1"/>
                </a:solidFill>
              </a:rPr>
              <a:t> ~ 10</a:t>
            </a:r>
            <a:r>
              <a:rPr lang="en-US" sz="1000" baseline="300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67BE66-02D5-1649-92C6-2564FF91E03E}"/>
              </a:ext>
            </a:extLst>
          </p:cNvPr>
          <p:cNvSpPr txBox="1"/>
          <p:nvPr/>
        </p:nvSpPr>
        <p:spPr>
          <a:xfrm rot="2159623">
            <a:off x="7531821" y="3194809"/>
            <a:ext cx="6554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000" dirty="0">
                <a:solidFill>
                  <a:schemeClr val="bg1"/>
                </a:solidFill>
              </a:rPr>
              <a:t>N</a:t>
            </a:r>
            <a:r>
              <a:rPr lang="en-US" sz="1000" baseline="-25000" dirty="0">
                <a:solidFill>
                  <a:schemeClr val="bg1"/>
                </a:solidFill>
              </a:rPr>
              <a:t>A</a:t>
            </a:r>
            <a:r>
              <a:rPr lang="en-US" sz="1000" dirty="0">
                <a:solidFill>
                  <a:schemeClr val="bg1"/>
                </a:solidFill>
              </a:rPr>
              <a:t> ~ 10</a:t>
            </a:r>
            <a:r>
              <a:rPr lang="en-US" sz="1000" baseline="300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ECCB73-2711-3E4F-8640-BA9E0E3698BC}"/>
              </a:ext>
            </a:extLst>
          </p:cNvPr>
          <p:cNvSpPr txBox="1"/>
          <p:nvPr/>
        </p:nvSpPr>
        <p:spPr>
          <a:xfrm>
            <a:off x="10428752" y="2451816"/>
            <a:ext cx="1763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Artistic view of a  SEM picture of ALPIDE cross section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ECB542-9132-4E4F-A820-700C113B2160}"/>
              </a:ext>
            </a:extLst>
          </p:cNvPr>
          <p:cNvSpPr txBox="1"/>
          <p:nvPr/>
        </p:nvSpPr>
        <p:spPr>
          <a:xfrm>
            <a:off x="6389967" y="6083300"/>
            <a:ext cx="442586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chemeClr val="accent2"/>
                </a:solidFill>
                <a:sym typeface="Wingdings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 full CMOS circuitry within active area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F3F947-84CA-A842-BEA6-97945CF6E29B}"/>
              </a:ext>
            </a:extLst>
          </p:cNvPr>
          <p:cNvSpPr txBox="1"/>
          <p:nvPr/>
        </p:nvSpPr>
        <p:spPr>
          <a:xfrm>
            <a:off x="512305" y="3924868"/>
            <a:ext cx="3309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pixel capacitance ≈5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fF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(@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</a:t>
            </a:r>
            <a:r>
              <a:rPr lang="en-US" sz="1600" i="1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bb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-3 V)</a:t>
            </a:r>
          </a:p>
        </p:txBody>
      </p:sp>
      <p:pic>
        <p:nvPicPr>
          <p:cNvPr id="52" name="Picture 51" descr="sensor_cover_v1.jpg">
            <a:extLst>
              <a:ext uri="{FF2B5EF4-FFF2-40B4-BE49-F238E27FC236}">
                <a16:creationId xmlns:a16="http://schemas.microsoft.com/office/drawing/2014/main" id="{82D437EF-7C76-6644-A7FA-3613913D9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05" b="86143" l="22542" r="82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014" r="17114" b="13662"/>
          <a:stretch/>
        </p:blipFill>
        <p:spPr>
          <a:xfrm>
            <a:off x="7090835" y="1095786"/>
            <a:ext cx="3511965" cy="3448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26FB156-1A45-2848-AC09-055E1A6B92ED}"/>
              </a:ext>
            </a:extLst>
          </p:cNvPr>
          <p:cNvSpPr txBox="1"/>
          <p:nvPr/>
        </p:nvSpPr>
        <p:spPr>
          <a:xfrm>
            <a:off x="6263990" y="3503983"/>
            <a:ext cx="988935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err="1"/>
              <a:t>C</a:t>
            </a:r>
            <a:r>
              <a:rPr lang="en-US" baseline="-25000" dirty="0" err="1"/>
              <a:t>in</a:t>
            </a:r>
            <a:r>
              <a:rPr lang="en-US" dirty="0"/>
              <a:t> ≈ 5 </a:t>
            </a:r>
            <a:r>
              <a:rPr lang="en-US" dirty="0" err="1"/>
              <a:t>fF</a:t>
            </a:r>
            <a:r>
              <a:rPr lang="en-US" dirty="0"/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46E19B-E81D-6C4A-B0C5-DC2D40291280}"/>
              </a:ext>
            </a:extLst>
          </p:cNvPr>
          <p:cNvSpPr txBox="1"/>
          <p:nvPr/>
        </p:nvSpPr>
        <p:spPr>
          <a:xfrm>
            <a:off x="6183262" y="2197528"/>
            <a:ext cx="996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 Light"/>
                <a:cs typeface="Calibri Light"/>
              </a:rPr>
              <a:t>2 x 2 pixel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Calibri Light"/>
                <a:cs typeface="Calibri Light"/>
              </a:rPr>
              <a:t>volume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3C0ECF-DC67-544C-B0FB-E9DC32B39208}"/>
              </a:ext>
            </a:extLst>
          </p:cNvPr>
          <p:cNvSpPr txBox="1"/>
          <p:nvPr/>
        </p:nvSpPr>
        <p:spPr>
          <a:xfrm>
            <a:off x="8837271" y="4200978"/>
            <a:ext cx="3098324" cy="369332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Q</a:t>
            </a:r>
            <a:r>
              <a:rPr lang="en-US" baseline="-25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(MIP) ≈ 1300 e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V ≈ 40mV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6D645A-4A27-9B4C-A727-CCF98C6CFDAA}"/>
              </a:ext>
            </a:extLst>
          </p:cNvPr>
          <p:cNvSpPr txBox="1"/>
          <p:nvPr/>
        </p:nvSpPr>
        <p:spPr>
          <a:xfrm>
            <a:off x="8958583" y="841788"/>
            <a:ext cx="1405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 Light"/>
                <a:cs typeface="Calibri Light"/>
              </a:rPr>
              <a:t>collection electrode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7AFAA0B-4AFE-F04F-B2E3-92CFE5367ADB}"/>
              </a:ext>
            </a:extLst>
          </p:cNvPr>
          <p:cNvCxnSpPr/>
          <p:nvPr/>
        </p:nvCxnSpPr>
        <p:spPr>
          <a:xfrm flipH="1">
            <a:off x="7702483" y="1168759"/>
            <a:ext cx="1054103" cy="164785"/>
          </a:xfrm>
          <a:prstGeom prst="line">
            <a:avLst/>
          </a:prstGeom>
          <a:ln w="6350" cmpd="sng">
            <a:solidFill>
              <a:schemeClr val="tx1"/>
            </a:solidFill>
            <a:headEnd type="triangle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8AB5B03-C8FF-2142-9056-9587292F3D69}"/>
              </a:ext>
            </a:extLst>
          </p:cNvPr>
          <p:cNvSpPr txBox="1"/>
          <p:nvPr/>
        </p:nvSpPr>
        <p:spPr>
          <a:xfrm rot="21378228">
            <a:off x="7830818" y="985443"/>
            <a:ext cx="65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/>
                <a:cs typeface="Calibri Light"/>
              </a:rPr>
              <a:t>28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dirty="0">
                <a:latin typeface="Calibri Light"/>
                <a:cs typeface="Calibri Light"/>
              </a:rPr>
              <a:t>m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6DC1F4-81E6-8E4F-AFAB-FF3A97E6B9C6}"/>
              </a:ext>
            </a:extLst>
          </p:cNvPr>
          <p:cNvGrpSpPr/>
          <p:nvPr/>
        </p:nvGrpSpPr>
        <p:grpSpPr>
          <a:xfrm>
            <a:off x="9637967" y="1099735"/>
            <a:ext cx="1353" cy="720282"/>
            <a:chOff x="9637953" y="1099735"/>
            <a:chExt cx="1353" cy="720282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9CF1776-7AB6-E74C-B039-561FCC2E2647}"/>
                </a:ext>
              </a:extLst>
            </p:cNvPr>
            <p:cNvCxnSpPr/>
            <p:nvPr/>
          </p:nvCxnSpPr>
          <p:spPr>
            <a:xfrm>
              <a:off x="9639306" y="1099735"/>
              <a:ext cx="0" cy="72028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66DD8058-28C1-CA47-80FB-013F7A1DEBF9}"/>
                </a:ext>
              </a:extLst>
            </p:cNvPr>
            <p:cNvCxnSpPr/>
            <p:nvPr/>
          </p:nvCxnSpPr>
          <p:spPr>
            <a:xfrm>
              <a:off x="9637953" y="1455335"/>
              <a:ext cx="0" cy="360000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 Box 4">
            <a:extLst>
              <a:ext uri="{FF2B5EF4-FFF2-40B4-BE49-F238E27FC236}">
                <a16:creationId xmlns:a16="http://schemas.microsoft.com/office/drawing/2014/main" id="{C247E60F-8AB8-224D-B399-3B57245E9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29" y="107668"/>
            <a:ext cx="381712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chemeClr val="bg1"/>
                </a:solidFill>
                <a:latin typeface="Calibri" charset="0"/>
                <a:cs typeface="Calibri" charset="0"/>
              </a:rPr>
              <a:t>ALICE CMOS Pixel Sensor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161B552-A5C1-FE42-B861-742FA031F20A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5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1657" y="1930985"/>
            <a:ext cx="11320957" cy="331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1500"/>
              </a:spcBef>
              <a:buSzPct val="70000"/>
              <a:buFont typeface="+mj-ea"/>
              <a:buAutoNum type="circleNumDbPlain"/>
            </a:pPr>
            <a:r>
              <a:rPr lang="en-US" sz="2400" dirty="0">
                <a:solidFill>
                  <a:schemeClr val="accent1"/>
                </a:solidFill>
              </a:rPr>
              <a:t>Prelude</a:t>
            </a:r>
          </a:p>
          <a:p>
            <a:pPr marL="1257300" lvl="2" indent="-342900">
              <a:spcBef>
                <a:spcPts val="1500"/>
              </a:spcBef>
              <a:buSzPct val="70000"/>
              <a:buFont typeface="Arial"/>
              <a:buChar char="•"/>
            </a:pPr>
            <a:r>
              <a:rPr lang="en-US" sz="2000" dirty="0">
                <a:latin typeface="Calibri Light"/>
                <a:cs typeface="Calibri Light"/>
              </a:rPr>
              <a:t>Silicon detectors in HEP – a very brief historical excursus</a:t>
            </a:r>
          </a:p>
          <a:p>
            <a:pPr marL="914400" lvl="1" indent="-457200">
              <a:spcBef>
                <a:spcPts val="1800"/>
              </a:spcBef>
              <a:buSzPct val="70000"/>
              <a:buFont typeface="+mj-ea"/>
              <a:buAutoNum type="circleNumDbPlain"/>
            </a:pPr>
            <a:r>
              <a:rPr lang="en-US" sz="2400" dirty="0">
                <a:solidFill>
                  <a:schemeClr val="accent1"/>
                </a:solidFill>
              </a:rPr>
              <a:t>First Applications of CMOS pixel sensors to HEP experiments </a:t>
            </a:r>
            <a:endParaRPr lang="en-US" sz="2000" dirty="0"/>
          </a:p>
          <a:p>
            <a:pPr marL="1371600" lvl="2" indent="-45720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STAR Heavy Flavor Tracker</a:t>
            </a:r>
          </a:p>
          <a:p>
            <a:pPr marL="1371600" lvl="2" indent="-45720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ALICE Inner Tracking System </a:t>
            </a:r>
          </a:p>
          <a:p>
            <a:pPr marL="914400" lvl="1" indent="-457200">
              <a:spcBef>
                <a:spcPts val="1800"/>
              </a:spcBef>
              <a:buSzPct val="70000"/>
              <a:buFont typeface="+mj-ea"/>
              <a:buAutoNum type="circleNumDbPlain"/>
            </a:pPr>
            <a:r>
              <a:rPr lang="en-US" sz="2400" dirty="0">
                <a:solidFill>
                  <a:schemeClr val="accent1"/>
                </a:solidFill>
              </a:rPr>
              <a:t>Concepts for a future fast and lightweight heavy-ion detector</a:t>
            </a:r>
          </a:p>
          <a:p>
            <a:pPr marL="1371600" lvl="2" indent="-457200">
              <a:spcBef>
                <a:spcPts val="600"/>
              </a:spcBef>
              <a:buSzPct val="70000"/>
              <a:buFont typeface="Arial"/>
              <a:buChar char="•"/>
            </a:pPr>
            <a:r>
              <a:rPr lang="en-US" sz="2000" dirty="0">
                <a:latin typeface="Calibri Light"/>
                <a:cs typeface="Calibri Light"/>
              </a:rPr>
              <a:t>Nearly 0-mass vertex detector  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0547" y="938444"/>
            <a:ext cx="7760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>
                <a:solidFill>
                  <a:srgbClr val="4F81BD"/>
                </a:solidFill>
              </a:rPr>
              <a:t>Outline</a:t>
            </a:r>
            <a:endParaRPr lang="en-US" sz="1600" b="0" dirty="0">
              <a:solidFill>
                <a:srgbClr val="4F81BD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313940" y="1519277"/>
            <a:ext cx="10187663" cy="3068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DD674EA-DF18-CF4D-8F97-762FF09C886E}"/>
              </a:ext>
            </a:extLst>
          </p:cNvPr>
          <p:cNvSpPr txBox="1"/>
          <p:nvPr/>
        </p:nvSpPr>
        <p:spPr>
          <a:xfrm>
            <a:off x="9119305" y="1318332"/>
            <a:ext cx="11464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CERN – EP Department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35AAF7-6C76-0441-A332-8800E480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252" y="1135950"/>
            <a:ext cx="804399" cy="786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F7B20A-7105-AF4E-A966-F07BFCB7AA90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</p:spTree>
    <p:extLst>
      <p:ext uri="{BB962C8B-B14F-4D97-AF65-F5344CB8AC3E}">
        <p14:creationId xmlns:p14="http://schemas.microsoft.com/office/powerpoint/2010/main" val="24396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25D22D1-0164-434A-ABC7-427DA40ED791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cern_logo_white.gif">
            <a:extLst>
              <a:ext uri="{FF2B5EF4-FFF2-40B4-BE49-F238E27FC236}">
                <a16:creationId xmlns:a16="http://schemas.microsoft.com/office/drawing/2014/main" id="{85339EB1-A192-A249-81D6-5244B54C4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C9A3D3B3-0D39-8E47-86E3-3FC3A3D33003}"/>
              </a:ext>
            </a:extLst>
          </p:cNvPr>
          <p:cNvSpPr txBox="1">
            <a:spLocks/>
          </p:cNvSpPr>
          <p:nvPr/>
        </p:nvSpPr>
        <p:spPr>
          <a:xfrm>
            <a:off x="8737601" y="63922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2C15F9-2AD0-044F-BB80-F9D71DAC45B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5FDF95-3B81-C540-AF04-6E427E5FD7C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D48BD0-7380-5643-A084-3FC074BA06A4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732" y="3739672"/>
            <a:ext cx="3797300" cy="2845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755" y="812800"/>
            <a:ext cx="3793067" cy="284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0" y="1663700"/>
            <a:ext cx="6336676" cy="47674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2000" y="6318304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900" y="956448"/>
            <a:ext cx="555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Blank Wafers QA at TMEC (SRP and XSEM measurements)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9645" y="2623066"/>
            <a:ext cx="91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</a:t>
            </a:r>
            <a:r>
              <a:rPr lang="en-US" dirty="0" err="1">
                <a:solidFill>
                  <a:srgbClr val="FF0000"/>
                </a:solidFill>
              </a:rPr>
              <a:t>k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dirty="0" err="1">
                <a:solidFill>
                  <a:srgbClr val="FF0000"/>
                </a:solidFill>
              </a:rPr>
              <a:t>cm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746500" y="2082800"/>
            <a:ext cx="0" cy="38227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55023" y="3073400"/>
            <a:ext cx="2318463" cy="338554"/>
          </a:xfrm>
          <a:prstGeom prst="rect">
            <a:avLst/>
          </a:prstGeom>
          <a:solidFill>
            <a:srgbClr val="FDEADA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Wafer thickness 97.22</a:t>
            </a:r>
            <a:r>
              <a:rPr lang="en-US" sz="1600" dirty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40723" y="5979704"/>
            <a:ext cx="2035233" cy="338554"/>
          </a:xfrm>
          <a:prstGeom prst="rect">
            <a:avLst/>
          </a:prstGeom>
          <a:solidFill>
            <a:srgbClr val="FDEADA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High-res </a:t>
            </a:r>
            <a:r>
              <a:rPr lang="en-US" sz="1600" dirty="0" err="1">
                <a:solidFill>
                  <a:schemeClr val="accent1"/>
                </a:solidFill>
              </a:rPr>
              <a:t>epi</a:t>
            </a:r>
            <a:r>
              <a:rPr lang="en-US" sz="1600" dirty="0">
                <a:solidFill>
                  <a:schemeClr val="accent1"/>
                </a:solidFill>
              </a:rPr>
              <a:t>: 25.28</a:t>
            </a:r>
            <a:r>
              <a:rPr lang="en-US" sz="1600" dirty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88029" y="93600"/>
            <a:ext cx="381712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chemeClr val="bg1"/>
                </a:solidFill>
                <a:latin typeface="Calibri" charset="0"/>
                <a:cs typeface="Calibri" charset="0"/>
              </a:rPr>
              <a:t>ALICE CMOS Pixel Sensor</a:t>
            </a:r>
          </a:p>
        </p:txBody>
      </p:sp>
    </p:spTree>
    <p:extLst>
      <p:ext uri="{BB962C8B-B14F-4D97-AF65-F5344CB8AC3E}">
        <p14:creationId xmlns:p14="http://schemas.microsoft.com/office/powerpoint/2010/main" val="2393017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5293637-E2B4-6A43-8BF9-3D46FE22A292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 descr="cern_logo_white.gif">
            <a:extLst>
              <a:ext uri="{FF2B5EF4-FFF2-40B4-BE49-F238E27FC236}">
                <a16:creationId xmlns:a16="http://schemas.microsoft.com/office/drawing/2014/main" id="{29465AB6-6C42-0347-BC7C-60AEEF67E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lide Number Placeholder 1">
            <a:extLst>
              <a:ext uri="{FF2B5EF4-FFF2-40B4-BE49-F238E27FC236}">
                <a16:creationId xmlns:a16="http://schemas.microsoft.com/office/drawing/2014/main" id="{4198F675-6415-F24B-BD35-850F9DD9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21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26F871-E15E-2148-B8F1-21EF8FA6E81C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23B051-CD62-C448-BF46-0F9B750EB7CE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832" y="1634929"/>
            <a:ext cx="5509990" cy="3600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749" y="1170516"/>
            <a:ext cx="4749951" cy="40011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99"/>
                </a:solidFill>
              </a:rPr>
              <a:t>Low capacitance </a:t>
            </a:r>
            <a:r>
              <a:rPr lang="en-US" sz="2000" dirty="0">
                <a:solidFill>
                  <a:srgbClr val="33669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336699"/>
                </a:solidFill>
              </a:rPr>
              <a:t>  large S/N at low power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2095" y="1864037"/>
            <a:ext cx="39448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336699"/>
                </a:solidFill>
              </a:rPr>
              <a:t>NWELL DIODE output signal = Q /C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Minimize spread of charge over many pixels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minimize capacitance: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336699"/>
                </a:solidFill>
              </a:rPr>
              <a:t>      </a:t>
            </a:r>
            <a:r>
              <a:rPr lang="en-GB" dirty="0">
                <a:solidFill>
                  <a:srgbClr val="AD4046"/>
                </a:solidFill>
                <a:latin typeface="Calibri" charset="0"/>
                <a:cs typeface="ＭＳ Ｐゴシック" charset="0"/>
                <a:sym typeface="Wingdings 3" charset="0"/>
              </a:rPr>
              <a:t> </a:t>
            </a:r>
            <a:r>
              <a:rPr lang="en-US" dirty="0">
                <a:solidFill>
                  <a:srgbClr val="AD4046"/>
                </a:solidFill>
              </a:rPr>
              <a:t>small diode surface 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rgbClr val="AD4046"/>
                </a:solidFill>
                <a:latin typeface="Calibri" charset="0"/>
                <a:cs typeface="ＭＳ Ｐゴシック" charset="0"/>
                <a:sym typeface="Wingdings 3" charset="0"/>
              </a:rPr>
              <a:t>      </a:t>
            </a:r>
            <a:r>
              <a:rPr lang="en-US" dirty="0">
                <a:solidFill>
                  <a:srgbClr val="AD4046"/>
                </a:solidFill>
                <a:sym typeface="Wingdings 3" charset="0"/>
              </a:rPr>
              <a:t> </a:t>
            </a:r>
            <a:r>
              <a:rPr lang="en-US" dirty="0">
                <a:solidFill>
                  <a:srgbClr val="AD4046"/>
                </a:solidFill>
              </a:rPr>
              <a:t>large depletion volume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42" y="1685752"/>
            <a:ext cx="812358" cy="28056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7216" y="1271707"/>
            <a:ext cx="2069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Explorer chip (ALICE R&amp;D)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366" y="4751466"/>
            <a:ext cx="51176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Lucida Grande"/>
              <a:buChar char="☞"/>
            </a:pPr>
            <a:r>
              <a:rPr lang="en-US" dirty="0">
                <a:solidFill>
                  <a:srgbClr val="336699"/>
                </a:solidFill>
              </a:rPr>
              <a:t> Silicon strip capacitance:  &gt; 10 pF (~1.5 pF / cm)  </a:t>
            </a:r>
          </a:p>
          <a:p>
            <a:pPr marL="171450" indent="-171450">
              <a:spcBef>
                <a:spcPts val="1200"/>
              </a:spcBef>
              <a:buFont typeface="Lucida Grande"/>
              <a:buChar char="☞"/>
            </a:pPr>
            <a:r>
              <a:rPr lang="en-US" dirty="0">
                <a:solidFill>
                  <a:srgbClr val="336699"/>
                </a:solidFill>
              </a:rPr>
              <a:t> Hybrid pixel capacitance: ~300 </a:t>
            </a:r>
            <a:r>
              <a:rPr lang="en-US" dirty="0" err="1">
                <a:solidFill>
                  <a:srgbClr val="336699"/>
                </a:solidFill>
              </a:rPr>
              <a:t>fF</a:t>
            </a:r>
            <a:r>
              <a:rPr lang="en-US" dirty="0">
                <a:solidFill>
                  <a:srgbClr val="336699"/>
                </a:solidFill>
              </a:rPr>
              <a:t> </a:t>
            </a:r>
          </a:p>
          <a:p>
            <a:pPr marL="171450" indent="-171450">
              <a:spcBef>
                <a:spcPts val="1200"/>
              </a:spcBef>
              <a:buFont typeface="Lucida Grande"/>
              <a:buChar char="☞"/>
            </a:pPr>
            <a:r>
              <a:rPr lang="en-US" dirty="0">
                <a:solidFill>
                  <a:srgbClr val="336699"/>
                </a:solidFill>
              </a:rPr>
              <a:t> MAPS “small electrode” pixel capacitance: &lt; 5 </a:t>
            </a:r>
            <a:r>
              <a:rPr lang="en-US" dirty="0" err="1">
                <a:solidFill>
                  <a:srgbClr val="336699"/>
                </a:solidFill>
              </a:rPr>
              <a:t>fF</a:t>
            </a:r>
            <a:r>
              <a:rPr lang="en-US" dirty="0">
                <a:solidFill>
                  <a:srgbClr val="336699"/>
                </a:solidFill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7403" y="5444265"/>
            <a:ext cx="5364231" cy="369332"/>
          </a:xfrm>
          <a:prstGeom prst="rect">
            <a:avLst/>
          </a:prstGeom>
          <a:solidFill>
            <a:srgbClr val="FDEADA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C</a:t>
            </a:r>
            <a:r>
              <a:rPr lang="en-US" baseline="-25000" dirty="0">
                <a:solidFill>
                  <a:srgbClr val="4F81BD"/>
                </a:solidFill>
              </a:rPr>
              <a:t>d</a:t>
            </a:r>
            <a:r>
              <a:rPr lang="en-US" dirty="0">
                <a:solidFill>
                  <a:srgbClr val="4F81BD"/>
                </a:solidFill>
              </a:rPr>
              <a:t> = 1fF:    1300 e</a:t>
            </a:r>
            <a:r>
              <a:rPr lang="en-US" baseline="30000" dirty="0">
                <a:solidFill>
                  <a:srgbClr val="4F81BD"/>
                </a:solidFill>
              </a:rPr>
              <a:t>-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>
                <a:solidFill>
                  <a:srgbClr val="4F81BD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>
                <a:solidFill>
                  <a:srgbClr val="4F81BD"/>
                </a:solidFill>
                <a:ea typeface="Wingdings"/>
                <a:cs typeface="Wingdings"/>
                <a:sym typeface="Wingdings"/>
              </a:rPr>
              <a:t>200mV   (almost a digital signal)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88029" y="93600"/>
            <a:ext cx="381712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chemeClr val="bg1"/>
                </a:solidFill>
                <a:latin typeface="Calibri" charset="0"/>
                <a:cs typeface="Calibri" charset="0"/>
              </a:rPr>
              <a:t>ALICE CMOS Pixel Sensor</a:t>
            </a:r>
          </a:p>
        </p:txBody>
      </p:sp>
    </p:spTree>
    <p:extLst>
      <p:ext uri="{BB962C8B-B14F-4D97-AF65-F5344CB8AC3E}">
        <p14:creationId xmlns:p14="http://schemas.microsoft.com/office/powerpoint/2010/main" val="36618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8169BDB-DA39-3B49-9AAC-11B0D9268C52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6" name="Picture 135" descr="cern_logo_white.gif">
            <a:extLst>
              <a:ext uri="{FF2B5EF4-FFF2-40B4-BE49-F238E27FC236}">
                <a16:creationId xmlns:a16="http://schemas.microsoft.com/office/drawing/2014/main" id="{C9648716-4AF9-3E49-872E-454E4E9B8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9092A8-B993-4A47-B424-2FF966CE8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55" y="4383427"/>
            <a:ext cx="3772397" cy="19364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8713F8-190D-9E4C-A593-3F962A5E0F21}"/>
              </a:ext>
            </a:extLst>
          </p:cNvPr>
          <p:cNvSpPr txBox="1"/>
          <p:nvPr/>
        </p:nvSpPr>
        <p:spPr>
          <a:xfrm>
            <a:off x="1759310" y="4895546"/>
            <a:ext cx="15844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pads over matrix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F187D6-C683-C841-9D2F-834D37137E8A}"/>
              </a:ext>
            </a:extLst>
          </p:cNvPr>
          <p:cNvGrpSpPr/>
          <p:nvPr/>
        </p:nvGrpSpPr>
        <p:grpSpPr>
          <a:xfrm>
            <a:off x="539005" y="870122"/>
            <a:ext cx="4900913" cy="3153528"/>
            <a:chOff x="6191813" y="795583"/>
            <a:chExt cx="4900912" cy="31535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F1116F-A0AF-5F48-9CA0-1331B4AD691B}"/>
                </a:ext>
              </a:extLst>
            </p:cNvPr>
            <p:cNvSpPr/>
            <p:nvPr/>
          </p:nvSpPr>
          <p:spPr>
            <a:xfrm>
              <a:off x="10705671" y="961369"/>
              <a:ext cx="184087" cy="21947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3592F9-D11E-C140-9E11-632E06D6D48F}"/>
                </a:ext>
              </a:extLst>
            </p:cNvPr>
            <p:cNvSpPr/>
            <p:nvPr/>
          </p:nvSpPr>
          <p:spPr>
            <a:xfrm>
              <a:off x="10665031" y="1002009"/>
              <a:ext cx="184087" cy="21947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C853B7-EC74-6343-AF7F-DC4549CED06F}"/>
                </a:ext>
              </a:extLst>
            </p:cNvPr>
            <p:cNvSpPr/>
            <p:nvPr/>
          </p:nvSpPr>
          <p:spPr>
            <a:xfrm>
              <a:off x="6550717" y="3682865"/>
              <a:ext cx="2917150" cy="266246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5D12A0-6A20-A440-A018-FBA010994B3D}"/>
                </a:ext>
              </a:extLst>
            </p:cNvPr>
            <p:cNvGrpSpPr/>
            <p:nvPr/>
          </p:nvGrpSpPr>
          <p:grpSpPr>
            <a:xfrm>
              <a:off x="6538879" y="1235702"/>
              <a:ext cx="621701" cy="2437211"/>
              <a:chOff x="5130537" y="3818010"/>
              <a:chExt cx="544890" cy="2015096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EAB85CB-3EA9-0B4B-AFA9-6CD7C3274E1C}"/>
                  </a:ext>
                </a:extLst>
              </p:cNvPr>
              <p:cNvCxnSpPr/>
              <p:nvPr/>
            </p:nvCxnSpPr>
            <p:spPr>
              <a:xfrm>
                <a:off x="5412605" y="5639113"/>
                <a:ext cx="3558" cy="1939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D24CE5B-8599-894F-9DF1-65FA05E57F48}"/>
                  </a:ext>
                </a:extLst>
              </p:cNvPr>
              <p:cNvCxnSpPr/>
              <p:nvPr/>
            </p:nvCxnSpPr>
            <p:spPr>
              <a:xfrm>
                <a:off x="5274470" y="3894211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D49795AB-7B58-EA44-AE30-57047339720F}"/>
                  </a:ext>
                </a:extLst>
              </p:cNvPr>
              <p:cNvCxnSpPr/>
              <p:nvPr/>
            </p:nvCxnSpPr>
            <p:spPr>
              <a:xfrm>
                <a:off x="5274470" y="4233004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5CF79108-B463-664D-83ED-8F9A5F597A92}"/>
                  </a:ext>
                </a:extLst>
              </p:cNvPr>
              <p:cNvCxnSpPr/>
              <p:nvPr/>
            </p:nvCxnSpPr>
            <p:spPr>
              <a:xfrm>
                <a:off x="5274470" y="457179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4CB0750-5CB6-8440-A21F-A4C206281E83}"/>
                  </a:ext>
                </a:extLst>
              </p:cNvPr>
              <p:cNvCxnSpPr/>
              <p:nvPr/>
            </p:nvCxnSpPr>
            <p:spPr>
              <a:xfrm>
                <a:off x="5274470" y="4910590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BE30385D-AA89-A748-818B-65DD909A61C4}"/>
                  </a:ext>
                </a:extLst>
              </p:cNvPr>
              <p:cNvCxnSpPr/>
              <p:nvPr/>
            </p:nvCxnSpPr>
            <p:spPr>
              <a:xfrm>
                <a:off x="5274470" y="5249383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5489587-79A4-D44F-8953-BF1F3AE6F5A3}"/>
                  </a:ext>
                </a:extLst>
              </p:cNvPr>
              <p:cNvCxnSpPr/>
              <p:nvPr/>
            </p:nvCxnSpPr>
            <p:spPr>
              <a:xfrm>
                <a:off x="5274470" y="558817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CA978ED-2150-D64A-84DA-591686C7DA3B}"/>
                  </a:ext>
                </a:extLst>
              </p:cNvPr>
              <p:cNvSpPr/>
              <p:nvPr/>
            </p:nvSpPr>
            <p:spPr>
              <a:xfrm>
                <a:off x="5130537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4EAF52F6-0777-7A46-A312-D885CBA1E2E9}"/>
                  </a:ext>
                </a:extLst>
              </p:cNvPr>
              <p:cNvSpPr/>
              <p:nvPr/>
            </p:nvSpPr>
            <p:spPr>
              <a:xfrm>
                <a:off x="5531494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43CE66FF-2393-EB45-9AAB-82B65918F9F4}"/>
                  </a:ext>
                </a:extLst>
              </p:cNvPr>
              <p:cNvSpPr/>
              <p:nvPr/>
            </p:nvSpPr>
            <p:spPr>
              <a:xfrm>
                <a:off x="5130537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2A26AC8-69A5-534B-ADFC-405AA2193B21}"/>
                  </a:ext>
                </a:extLst>
              </p:cNvPr>
              <p:cNvSpPr/>
              <p:nvPr/>
            </p:nvSpPr>
            <p:spPr>
              <a:xfrm>
                <a:off x="5531494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3C797D9-87D1-AC4D-BA20-81F2494C9A27}"/>
                  </a:ext>
                </a:extLst>
              </p:cNvPr>
              <p:cNvSpPr/>
              <p:nvPr/>
            </p:nvSpPr>
            <p:spPr>
              <a:xfrm>
                <a:off x="5130537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84EEDAD-9E41-4E45-A9EE-FAF5287D56C7}"/>
                  </a:ext>
                </a:extLst>
              </p:cNvPr>
              <p:cNvSpPr/>
              <p:nvPr/>
            </p:nvSpPr>
            <p:spPr>
              <a:xfrm>
                <a:off x="5531494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CED20F9-CDAF-2F47-A50F-1293EDD8612B}"/>
                  </a:ext>
                </a:extLst>
              </p:cNvPr>
              <p:cNvSpPr/>
              <p:nvPr/>
            </p:nvSpPr>
            <p:spPr>
              <a:xfrm>
                <a:off x="5130537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54D2B3DB-F4E3-5241-A68E-5656437A178B}"/>
                  </a:ext>
                </a:extLst>
              </p:cNvPr>
              <p:cNvSpPr/>
              <p:nvPr/>
            </p:nvSpPr>
            <p:spPr>
              <a:xfrm>
                <a:off x="5531494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83F2F57-4B3E-DC42-A5E7-809169A79D62}"/>
                  </a:ext>
                </a:extLst>
              </p:cNvPr>
              <p:cNvSpPr/>
              <p:nvPr/>
            </p:nvSpPr>
            <p:spPr>
              <a:xfrm>
                <a:off x="5130537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DBF2ACE-A693-A64E-9EE8-141F6976C214}"/>
                  </a:ext>
                </a:extLst>
              </p:cNvPr>
              <p:cNvSpPr/>
              <p:nvPr/>
            </p:nvSpPr>
            <p:spPr>
              <a:xfrm>
                <a:off x="5531494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68F1F4E-BC3A-9644-996E-D505C29CE9B8}"/>
                  </a:ext>
                </a:extLst>
              </p:cNvPr>
              <p:cNvSpPr/>
              <p:nvPr/>
            </p:nvSpPr>
            <p:spPr>
              <a:xfrm>
                <a:off x="5130537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5C84B76-F969-534D-B14A-200C7B86C9B9}"/>
                  </a:ext>
                </a:extLst>
              </p:cNvPr>
              <p:cNvSpPr/>
              <p:nvPr/>
            </p:nvSpPr>
            <p:spPr>
              <a:xfrm>
                <a:off x="5531494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2FE2AC8-FDF4-B64C-8081-DDA1007F8900}"/>
                  </a:ext>
                </a:extLst>
              </p:cNvPr>
              <p:cNvSpPr/>
              <p:nvPr/>
            </p:nvSpPr>
            <p:spPr>
              <a:xfrm>
                <a:off x="5332190" y="3818010"/>
                <a:ext cx="150957" cy="184574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58C277D-6F48-1A4C-B938-98F698D5022C}"/>
                  </a:ext>
                </a:extLst>
              </p:cNvPr>
              <p:cNvSpPr txBox="1"/>
              <p:nvPr/>
            </p:nvSpPr>
            <p:spPr>
              <a:xfrm>
                <a:off x="5246134" y="4324412"/>
                <a:ext cx="269751" cy="697650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7293F05-3C70-9641-BA75-A18986850D58}"/>
                </a:ext>
              </a:extLst>
            </p:cNvPr>
            <p:cNvGrpSpPr/>
            <p:nvPr/>
          </p:nvGrpSpPr>
          <p:grpSpPr>
            <a:xfrm>
              <a:off x="7245769" y="1235702"/>
              <a:ext cx="621701" cy="2437211"/>
              <a:chOff x="5130537" y="3818010"/>
              <a:chExt cx="544890" cy="2015096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C46CF88-A533-4F4F-BA07-7075B0BE61AD}"/>
                  </a:ext>
                </a:extLst>
              </p:cNvPr>
              <p:cNvCxnSpPr/>
              <p:nvPr/>
            </p:nvCxnSpPr>
            <p:spPr>
              <a:xfrm>
                <a:off x="5412605" y="5639113"/>
                <a:ext cx="3558" cy="1939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906AFEC-0B10-944A-B026-4697C141355D}"/>
                  </a:ext>
                </a:extLst>
              </p:cNvPr>
              <p:cNvCxnSpPr/>
              <p:nvPr/>
            </p:nvCxnSpPr>
            <p:spPr>
              <a:xfrm>
                <a:off x="5274470" y="3894211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91B656A-F814-944D-ACDA-A5154EDCA532}"/>
                  </a:ext>
                </a:extLst>
              </p:cNvPr>
              <p:cNvCxnSpPr/>
              <p:nvPr/>
            </p:nvCxnSpPr>
            <p:spPr>
              <a:xfrm>
                <a:off x="5274470" y="4233004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86BC6AB-7442-8249-9777-4928A199C828}"/>
                  </a:ext>
                </a:extLst>
              </p:cNvPr>
              <p:cNvCxnSpPr/>
              <p:nvPr/>
            </p:nvCxnSpPr>
            <p:spPr>
              <a:xfrm>
                <a:off x="5274470" y="457179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132EFB3-C66E-1D48-8146-4D1322320E29}"/>
                  </a:ext>
                </a:extLst>
              </p:cNvPr>
              <p:cNvCxnSpPr/>
              <p:nvPr/>
            </p:nvCxnSpPr>
            <p:spPr>
              <a:xfrm>
                <a:off x="5274470" y="4910590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5686001-C53E-9849-A9BD-63972DD870B6}"/>
                  </a:ext>
                </a:extLst>
              </p:cNvPr>
              <p:cNvCxnSpPr/>
              <p:nvPr/>
            </p:nvCxnSpPr>
            <p:spPr>
              <a:xfrm>
                <a:off x="5274470" y="5249383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6B0022D-1DDF-7B41-B977-3A81743438BB}"/>
                  </a:ext>
                </a:extLst>
              </p:cNvPr>
              <p:cNvCxnSpPr/>
              <p:nvPr/>
            </p:nvCxnSpPr>
            <p:spPr>
              <a:xfrm>
                <a:off x="5274470" y="558817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970A02B-8BA4-CF43-93A1-E1D151DDB573}"/>
                  </a:ext>
                </a:extLst>
              </p:cNvPr>
              <p:cNvSpPr/>
              <p:nvPr/>
            </p:nvSpPr>
            <p:spPr>
              <a:xfrm>
                <a:off x="5130537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3DC0F86-891F-E146-BE4C-C259FC8BDE65}"/>
                  </a:ext>
                </a:extLst>
              </p:cNvPr>
              <p:cNvSpPr/>
              <p:nvPr/>
            </p:nvSpPr>
            <p:spPr>
              <a:xfrm>
                <a:off x="5531494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9246F52-D1E5-5240-9508-BF3688BBDAB2}"/>
                  </a:ext>
                </a:extLst>
              </p:cNvPr>
              <p:cNvSpPr/>
              <p:nvPr/>
            </p:nvSpPr>
            <p:spPr>
              <a:xfrm>
                <a:off x="5130537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E6FC9BB-E61F-D443-B574-5AEA34E67B3D}"/>
                  </a:ext>
                </a:extLst>
              </p:cNvPr>
              <p:cNvSpPr/>
              <p:nvPr/>
            </p:nvSpPr>
            <p:spPr>
              <a:xfrm>
                <a:off x="5531494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FECE49E-0A45-6A4A-A9D7-9EE1198E1E47}"/>
                  </a:ext>
                </a:extLst>
              </p:cNvPr>
              <p:cNvSpPr/>
              <p:nvPr/>
            </p:nvSpPr>
            <p:spPr>
              <a:xfrm>
                <a:off x="5130537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9BB12DE-F11F-624C-8107-D47C5FEDBACA}"/>
                  </a:ext>
                </a:extLst>
              </p:cNvPr>
              <p:cNvSpPr/>
              <p:nvPr/>
            </p:nvSpPr>
            <p:spPr>
              <a:xfrm>
                <a:off x="5531494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FBD29ED-D4A8-6C45-9D56-D7114D5E91E5}"/>
                  </a:ext>
                </a:extLst>
              </p:cNvPr>
              <p:cNvSpPr/>
              <p:nvPr/>
            </p:nvSpPr>
            <p:spPr>
              <a:xfrm>
                <a:off x="5130537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DFD0A09-C2C9-6349-B46E-FF95AD91D222}"/>
                  </a:ext>
                </a:extLst>
              </p:cNvPr>
              <p:cNvSpPr/>
              <p:nvPr/>
            </p:nvSpPr>
            <p:spPr>
              <a:xfrm>
                <a:off x="5531494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4D4DD5F-19AF-2045-881D-E5EE05F979A5}"/>
                  </a:ext>
                </a:extLst>
              </p:cNvPr>
              <p:cNvSpPr/>
              <p:nvPr/>
            </p:nvSpPr>
            <p:spPr>
              <a:xfrm>
                <a:off x="5130537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1A8D0D9-891E-3C48-8416-88779BD6D10B}"/>
                  </a:ext>
                </a:extLst>
              </p:cNvPr>
              <p:cNvSpPr/>
              <p:nvPr/>
            </p:nvSpPr>
            <p:spPr>
              <a:xfrm>
                <a:off x="5531494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8A2A54E-AE85-C74F-AFCA-0442E2641563}"/>
                  </a:ext>
                </a:extLst>
              </p:cNvPr>
              <p:cNvSpPr/>
              <p:nvPr/>
            </p:nvSpPr>
            <p:spPr>
              <a:xfrm>
                <a:off x="5130537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223D497-E5FA-144D-9845-C2B575405C20}"/>
                  </a:ext>
                </a:extLst>
              </p:cNvPr>
              <p:cNvSpPr/>
              <p:nvPr/>
            </p:nvSpPr>
            <p:spPr>
              <a:xfrm>
                <a:off x="5531494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F4F35B6-49E6-8B40-8B96-990AAB55D94C}"/>
                  </a:ext>
                </a:extLst>
              </p:cNvPr>
              <p:cNvSpPr/>
              <p:nvPr/>
            </p:nvSpPr>
            <p:spPr>
              <a:xfrm>
                <a:off x="5332190" y="3818010"/>
                <a:ext cx="150957" cy="184574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9BB5E12-D469-CD4E-82EF-219667372B32}"/>
                  </a:ext>
                </a:extLst>
              </p:cNvPr>
              <p:cNvSpPr txBox="1"/>
              <p:nvPr/>
            </p:nvSpPr>
            <p:spPr>
              <a:xfrm>
                <a:off x="5246134" y="4324412"/>
                <a:ext cx="269751" cy="697650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21D0B36-50BD-1F44-B77C-BE03E5545D40}"/>
                </a:ext>
              </a:extLst>
            </p:cNvPr>
            <p:cNvGrpSpPr/>
            <p:nvPr/>
          </p:nvGrpSpPr>
          <p:grpSpPr>
            <a:xfrm>
              <a:off x="7952660" y="1235702"/>
              <a:ext cx="621701" cy="2437211"/>
              <a:chOff x="5130537" y="3818010"/>
              <a:chExt cx="544890" cy="2015096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02127F0-ED85-8445-869D-2D4BFAB99D1A}"/>
                  </a:ext>
                </a:extLst>
              </p:cNvPr>
              <p:cNvCxnSpPr/>
              <p:nvPr/>
            </p:nvCxnSpPr>
            <p:spPr>
              <a:xfrm>
                <a:off x="5412605" y="5639113"/>
                <a:ext cx="3558" cy="1939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BEE745E-3807-4148-A287-2A4A8766A8AE}"/>
                  </a:ext>
                </a:extLst>
              </p:cNvPr>
              <p:cNvCxnSpPr/>
              <p:nvPr/>
            </p:nvCxnSpPr>
            <p:spPr>
              <a:xfrm>
                <a:off x="5274470" y="3894211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9EB1E65-C3B8-B344-9235-917BD427BBFE}"/>
                  </a:ext>
                </a:extLst>
              </p:cNvPr>
              <p:cNvCxnSpPr/>
              <p:nvPr/>
            </p:nvCxnSpPr>
            <p:spPr>
              <a:xfrm>
                <a:off x="5274470" y="4233004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1711514-2F8A-9544-B916-15CA1C60E4D3}"/>
                  </a:ext>
                </a:extLst>
              </p:cNvPr>
              <p:cNvCxnSpPr/>
              <p:nvPr/>
            </p:nvCxnSpPr>
            <p:spPr>
              <a:xfrm>
                <a:off x="5274470" y="457179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53E2CAB-6740-3A47-A751-13FF1D69535B}"/>
                  </a:ext>
                </a:extLst>
              </p:cNvPr>
              <p:cNvCxnSpPr/>
              <p:nvPr/>
            </p:nvCxnSpPr>
            <p:spPr>
              <a:xfrm>
                <a:off x="5274470" y="4910590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9661FF5-1B68-3E4E-BFB5-19693EFB6840}"/>
                  </a:ext>
                </a:extLst>
              </p:cNvPr>
              <p:cNvCxnSpPr/>
              <p:nvPr/>
            </p:nvCxnSpPr>
            <p:spPr>
              <a:xfrm>
                <a:off x="5274470" y="5249383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A7AB0FD-3CC0-5446-A6E6-4BEA53F14A58}"/>
                  </a:ext>
                </a:extLst>
              </p:cNvPr>
              <p:cNvCxnSpPr/>
              <p:nvPr/>
            </p:nvCxnSpPr>
            <p:spPr>
              <a:xfrm>
                <a:off x="5274470" y="558817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46C06D0-8848-3945-BA78-79A03484AD2D}"/>
                  </a:ext>
                </a:extLst>
              </p:cNvPr>
              <p:cNvSpPr/>
              <p:nvPr/>
            </p:nvSpPr>
            <p:spPr>
              <a:xfrm>
                <a:off x="5130537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18EA66E-B662-8F49-9AE2-726F8AE5552B}"/>
                  </a:ext>
                </a:extLst>
              </p:cNvPr>
              <p:cNvSpPr/>
              <p:nvPr/>
            </p:nvSpPr>
            <p:spPr>
              <a:xfrm>
                <a:off x="5531494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DDE9C9A-1B69-F64A-B757-4ECB8BF2BDC2}"/>
                  </a:ext>
                </a:extLst>
              </p:cNvPr>
              <p:cNvSpPr/>
              <p:nvPr/>
            </p:nvSpPr>
            <p:spPr>
              <a:xfrm>
                <a:off x="5130537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BC2D62F-7062-A445-A609-8667D5BC27D8}"/>
                  </a:ext>
                </a:extLst>
              </p:cNvPr>
              <p:cNvSpPr/>
              <p:nvPr/>
            </p:nvSpPr>
            <p:spPr>
              <a:xfrm>
                <a:off x="5531494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0748183-425D-7D46-B96B-B191C2A4A335}"/>
                  </a:ext>
                </a:extLst>
              </p:cNvPr>
              <p:cNvSpPr/>
              <p:nvPr/>
            </p:nvSpPr>
            <p:spPr>
              <a:xfrm>
                <a:off x="5130537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D6D1E66-95A4-B94C-9A62-5E66021BF0EF}"/>
                  </a:ext>
                </a:extLst>
              </p:cNvPr>
              <p:cNvSpPr/>
              <p:nvPr/>
            </p:nvSpPr>
            <p:spPr>
              <a:xfrm>
                <a:off x="5531494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21D8A76-39D3-A943-94B0-8484C67C274A}"/>
                  </a:ext>
                </a:extLst>
              </p:cNvPr>
              <p:cNvSpPr/>
              <p:nvPr/>
            </p:nvSpPr>
            <p:spPr>
              <a:xfrm>
                <a:off x="5130537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A68FD74-EB40-CB40-8AE9-6DA8EFE523D2}"/>
                  </a:ext>
                </a:extLst>
              </p:cNvPr>
              <p:cNvSpPr/>
              <p:nvPr/>
            </p:nvSpPr>
            <p:spPr>
              <a:xfrm>
                <a:off x="5531494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05C2F6D-A90E-1142-B0A6-9D58A1AFE177}"/>
                  </a:ext>
                </a:extLst>
              </p:cNvPr>
              <p:cNvSpPr/>
              <p:nvPr/>
            </p:nvSpPr>
            <p:spPr>
              <a:xfrm>
                <a:off x="5130537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4F47CDA-4B86-9840-AD9D-0E0C5FE6D2AF}"/>
                  </a:ext>
                </a:extLst>
              </p:cNvPr>
              <p:cNvSpPr/>
              <p:nvPr/>
            </p:nvSpPr>
            <p:spPr>
              <a:xfrm>
                <a:off x="5531494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ADB14DD-A6A3-0D43-B5F4-C2BF9B54F720}"/>
                  </a:ext>
                </a:extLst>
              </p:cNvPr>
              <p:cNvSpPr/>
              <p:nvPr/>
            </p:nvSpPr>
            <p:spPr>
              <a:xfrm>
                <a:off x="5130537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DF804FE-191A-1A4F-A601-4185D78C10F5}"/>
                  </a:ext>
                </a:extLst>
              </p:cNvPr>
              <p:cNvSpPr/>
              <p:nvPr/>
            </p:nvSpPr>
            <p:spPr>
              <a:xfrm>
                <a:off x="5531494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53209E3-5C3C-2547-8E6B-17C0BFAF386F}"/>
                  </a:ext>
                </a:extLst>
              </p:cNvPr>
              <p:cNvSpPr/>
              <p:nvPr/>
            </p:nvSpPr>
            <p:spPr>
              <a:xfrm>
                <a:off x="5332190" y="3818010"/>
                <a:ext cx="150957" cy="184574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4775702-D6BA-2849-B923-5E5F730D9BC0}"/>
                  </a:ext>
                </a:extLst>
              </p:cNvPr>
              <p:cNvSpPr txBox="1"/>
              <p:nvPr/>
            </p:nvSpPr>
            <p:spPr>
              <a:xfrm>
                <a:off x="5246134" y="4324412"/>
                <a:ext cx="269751" cy="697650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FCF11AF-0361-0447-ACA0-68FCAF880200}"/>
                </a:ext>
              </a:extLst>
            </p:cNvPr>
            <p:cNvGrpSpPr/>
            <p:nvPr/>
          </p:nvGrpSpPr>
          <p:grpSpPr>
            <a:xfrm>
              <a:off x="8659549" y="1235702"/>
              <a:ext cx="621701" cy="2437211"/>
              <a:chOff x="5130537" y="3818010"/>
              <a:chExt cx="544890" cy="2015096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412FB97-C3E2-A64F-A4D4-CF2F0A01D603}"/>
                  </a:ext>
                </a:extLst>
              </p:cNvPr>
              <p:cNvCxnSpPr/>
              <p:nvPr/>
            </p:nvCxnSpPr>
            <p:spPr>
              <a:xfrm>
                <a:off x="5412605" y="5639113"/>
                <a:ext cx="3558" cy="1939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8B59675-6E25-9147-9717-EDB8FE674C8D}"/>
                  </a:ext>
                </a:extLst>
              </p:cNvPr>
              <p:cNvCxnSpPr/>
              <p:nvPr/>
            </p:nvCxnSpPr>
            <p:spPr>
              <a:xfrm>
                <a:off x="5274470" y="3894211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C0846D3-D6B1-7147-9FF8-1663706CC067}"/>
                  </a:ext>
                </a:extLst>
              </p:cNvPr>
              <p:cNvCxnSpPr/>
              <p:nvPr/>
            </p:nvCxnSpPr>
            <p:spPr>
              <a:xfrm>
                <a:off x="5274470" y="4233004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198BA6D-11CC-DD4E-AA4C-BB12A6C94739}"/>
                  </a:ext>
                </a:extLst>
              </p:cNvPr>
              <p:cNvCxnSpPr/>
              <p:nvPr/>
            </p:nvCxnSpPr>
            <p:spPr>
              <a:xfrm>
                <a:off x="5274470" y="457179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CA562CB-873E-F842-8AD9-BC4697CB26CF}"/>
                  </a:ext>
                </a:extLst>
              </p:cNvPr>
              <p:cNvCxnSpPr/>
              <p:nvPr/>
            </p:nvCxnSpPr>
            <p:spPr>
              <a:xfrm>
                <a:off x="5274470" y="4910590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337018A-9181-B044-A492-CEE9A0B67663}"/>
                  </a:ext>
                </a:extLst>
              </p:cNvPr>
              <p:cNvCxnSpPr/>
              <p:nvPr/>
            </p:nvCxnSpPr>
            <p:spPr>
              <a:xfrm>
                <a:off x="5274470" y="5249383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C52C7C1-D560-2D4F-9EF5-337A93E068C0}"/>
                  </a:ext>
                </a:extLst>
              </p:cNvPr>
              <p:cNvCxnSpPr/>
              <p:nvPr/>
            </p:nvCxnSpPr>
            <p:spPr>
              <a:xfrm>
                <a:off x="5274470" y="5588177"/>
                <a:ext cx="257024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D2717D6-DE87-1D43-B515-EFD82400CE06}"/>
                  </a:ext>
                </a:extLst>
              </p:cNvPr>
              <p:cNvSpPr/>
              <p:nvPr/>
            </p:nvSpPr>
            <p:spPr>
              <a:xfrm>
                <a:off x="5130537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15FB3EC-47FC-004F-873A-D2FF6C96EF13}"/>
                  </a:ext>
                </a:extLst>
              </p:cNvPr>
              <p:cNvSpPr/>
              <p:nvPr/>
            </p:nvSpPr>
            <p:spPr>
              <a:xfrm>
                <a:off x="5531494" y="3818011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706B913-6C98-5147-B592-834328A4598C}"/>
                  </a:ext>
                </a:extLst>
              </p:cNvPr>
              <p:cNvSpPr/>
              <p:nvPr/>
            </p:nvSpPr>
            <p:spPr>
              <a:xfrm>
                <a:off x="5130537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2399DCD-103C-3940-8124-D8474A29D81A}"/>
                  </a:ext>
                </a:extLst>
              </p:cNvPr>
              <p:cNvSpPr/>
              <p:nvPr/>
            </p:nvSpPr>
            <p:spPr>
              <a:xfrm>
                <a:off x="5531494" y="4156680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62C690D-7CE1-3741-A17C-16E450938D9E}"/>
                  </a:ext>
                </a:extLst>
              </p:cNvPr>
              <p:cNvSpPr/>
              <p:nvPr/>
            </p:nvSpPr>
            <p:spPr>
              <a:xfrm>
                <a:off x="5130537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C44CCC9-66DA-174C-85EC-AB1A3B8D5B01}"/>
                  </a:ext>
                </a:extLst>
              </p:cNvPr>
              <p:cNvSpPr/>
              <p:nvPr/>
            </p:nvSpPr>
            <p:spPr>
              <a:xfrm>
                <a:off x="5531494" y="4495349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E3DFC2E-9B4D-3C45-9D53-50941A7FBAF7}"/>
                  </a:ext>
                </a:extLst>
              </p:cNvPr>
              <p:cNvSpPr/>
              <p:nvPr/>
            </p:nvSpPr>
            <p:spPr>
              <a:xfrm>
                <a:off x="5130537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6F0E2B4-33F7-7345-9A9E-3B367942289F}"/>
                  </a:ext>
                </a:extLst>
              </p:cNvPr>
              <p:cNvSpPr/>
              <p:nvPr/>
            </p:nvSpPr>
            <p:spPr>
              <a:xfrm>
                <a:off x="5531494" y="4834018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5DB7775-C99B-3249-BED2-4E174EC8ABCE}"/>
                  </a:ext>
                </a:extLst>
              </p:cNvPr>
              <p:cNvSpPr/>
              <p:nvPr/>
            </p:nvSpPr>
            <p:spPr>
              <a:xfrm>
                <a:off x="5130537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7C51C87-7F47-A847-BEA4-4F08C291FF03}"/>
                  </a:ext>
                </a:extLst>
              </p:cNvPr>
              <p:cNvSpPr/>
              <p:nvPr/>
            </p:nvSpPr>
            <p:spPr>
              <a:xfrm>
                <a:off x="5531494" y="5172687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D1B9D71-3C40-0049-830B-37A870EB443E}"/>
                  </a:ext>
                </a:extLst>
              </p:cNvPr>
              <p:cNvSpPr/>
              <p:nvPr/>
            </p:nvSpPr>
            <p:spPr>
              <a:xfrm>
                <a:off x="5130537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B0B5F90-8F2C-AB4F-B3CB-A559716057C0}"/>
                  </a:ext>
                </a:extLst>
              </p:cNvPr>
              <p:cNvSpPr/>
              <p:nvPr/>
            </p:nvSpPr>
            <p:spPr>
              <a:xfrm>
                <a:off x="5531494" y="5511356"/>
                <a:ext cx="143933" cy="15240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DC7515B-DB9B-A248-8625-776626B1C788}"/>
                  </a:ext>
                </a:extLst>
              </p:cNvPr>
              <p:cNvSpPr/>
              <p:nvPr/>
            </p:nvSpPr>
            <p:spPr>
              <a:xfrm>
                <a:off x="5332190" y="3818010"/>
                <a:ext cx="150957" cy="184574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5AF1A1E-FECA-AB48-B375-E0F3446C08E8}"/>
                  </a:ext>
                </a:extLst>
              </p:cNvPr>
              <p:cNvSpPr txBox="1"/>
              <p:nvPr/>
            </p:nvSpPr>
            <p:spPr>
              <a:xfrm>
                <a:off x="5246134" y="4324412"/>
                <a:ext cx="269751" cy="697650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4F81BD"/>
                    </a:solidFill>
                  </a:rPr>
                  <a:t>zero   suppression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8800E5-95E0-4C4D-BE90-F628B0368560}"/>
                </a:ext>
              </a:extLst>
            </p:cNvPr>
            <p:cNvSpPr txBox="1"/>
            <p:nvPr/>
          </p:nvSpPr>
          <p:spPr>
            <a:xfrm>
              <a:off x="7170139" y="3695674"/>
              <a:ext cx="17385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4F81BD"/>
                  </a:solidFill>
                </a:rPr>
                <a:t>Bias, Data Buffering, Interface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3CE147-1DF3-164D-B397-8117C097AA84}"/>
                </a:ext>
              </a:extLst>
            </p:cNvPr>
            <p:cNvCxnSpPr/>
            <p:nvPr/>
          </p:nvCxnSpPr>
          <p:spPr>
            <a:xfrm flipV="1">
              <a:off x="9640385" y="1149208"/>
              <a:ext cx="1260366" cy="10239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5E5CB8-4E5F-C04D-869C-7E985F59E19B}"/>
                </a:ext>
              </a:extLst>
            </p:cNvPr>
            <p:cNvCxnSpPr/>
            <p:nvPr/>
          </p:nvCxnSpPr>
          <p:spPr>
            <a:xfrm>
              <a:off x="10046985" y="1346541"/>
              <a:ext cx="328000" cy="0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ACCC66-688A-A447-8C02-A23A8AF6DFBE}"/>
                </a:ext>
              </a:extLst>
            </p:cNvPr>
            <p:cNvCxnSpPr/>
            <p:nvPr/>
          </p:nvCxnSpPr>
          <p:spPr>
            <a:xfrm rot="16200000">
              <a:off x="10309142" y="1277337"/>
              <a:ext cx="131684" cy="0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7DDDB4-818C-4148-920C-20D859DEF001}"/>
                </a:ext>
              </a:extLst>
            </p:cNvPr>
            <p:cNvSpPr txBox="1"/>
            <p:nvPr/>
          </p:nvSpPr>
          <p:spPr>
            <a:xfrm>
              <a:off x="9974644" y="1149208"/>
              <a:ext cx="3542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336699"/>
                  </a:solidFill>
                </a:rPr>
                <a:t>THR</a:t>
              </a:r>
            </a:p>
          </p:txBody>
        </p:sp>
        <p:sp>
          <p:nvSpPr>
            <p:cNvPr id="18" name="Isosceles Triangle 39">
              <a:extLst>
                <a:ext uri="{FF2B5EF4-FFF2-40B4-BE49-F238E27FC236}">
                  <a16:creationId xmlns:a16="http://schemas.microsoft.com/office/drawing/2014/main" id="{E795EC3A-01B3-D94C-A56B-2F48491DB4D2}"/>
                </a:ext>
              </a:extLst>
            </p:cNvPr>
            <p:cNvSpPr/>
            <p:nvPr/>
          </p:nvSpPr>
          <p:spPr>
            <a:xfrm rot="16200000" flipV="1">
              <a:off x="9838675" y="1069681"/>
              <a:ext cx="223829" cy="183544"/>
            </a:xfrm>
            <a:prstGeom prst="triangl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40">
              <a:extLst>
                <a:ext uri="{FF2B5EF4-FFF2-40B4-BE49-F238E27FC236}">
                  <a16:creationId xmlns:a16="http://schemas.microsoft.com/office/drawing/2014/main" id="{0B7C61A9-6E0A-B042-9770-0376A9F73738}"/>
                </a:ext>
              </a:extLst>
            </p:cNvPr>
            <p:cNvSpPr/>
            <p:nvPr/>
          </p:nvSpPr>
          <p:spPr>
            <a:xfrm rot="16200000" flipV="1">
              <a:off x="10258890" y="1073033"/>
              <a:ext cx="223829" cy="183544"/>
            </a:xfrm>
            <a:prstGeom prst="triangl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11FA4B-9166-2F4C-9EEA-F1D8E43ED342}"/>
                </a:ext>
              </a:extLst>
            </p:cNvPr>
            <p:cNvSpPr txBox="1"/>
            <p:nvPr/>
          </p:nvSpPr>
          <p:spPr>
            <a:xfrm>
              <a:off x="10051933" y="833273"/>
              <a:ext cx="4480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336699"/>
                  </a:solidFill>
                </a:rPr>
                <a:t>COMP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0906F6-F5A6-AB46-B6E8-76D913BE32F3}"/>
                </a:ext>
              </a:extLst>
            </p:cNvPr>
            <p:cNvSpPr txBox="1"/>
            <p:nvPr/>
          </p:nvSpPr>
          <p:spPr>
            <a:xfrm>
              <a:off x="9640385" y="838393"/>
              <a:ext cx="3847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336699"/>
                  </a:solidFill>
                </a:rPr>
                <a:t>AMP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2F480DF-016A-974D-92ED-59B8399607E0}"/>
                </a:ext>
              </a:extLst>
            </p:cNvPr>
            <p:cNvCxnSpPr>
              <a:endCxn id="23" idx="1"/>
            </p:cNvCxnSpPr>
            <p:nvPr/>
          </p:nvCxnSpPr>
          <p:spPr>
            <a:xfrm flipV="1">
              <a:off x="9290909" y="1125624"/>
              <a:ext cx="278103" cy="125832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964807-6451-4747-8E78-F04BE5C7C178}"/>
                </a:ext>
              </a:extLst>
            </p:cNvPr>
            <p:cNvSpPr/>
            <p:nvPr/>
          </p:nvSpPr>
          <p:spPr>
            <a:xfrm>
              <a:off x="9569012" y="864999"/>
              <a:ext cx="1404192" cy="521249"/>
            </a:xfrm>
            <a:prstGeom prst="rect">
              <a:avLst/>
            </a:prstGeom>
            <a:noFill/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AE082BA-4204-004D-AB77-AF023711F31B}"/>
                </a:ext>
              </a:extLst>
            </p:cNvPr>
            <p:cNvSpPr/>
            <p:nvPr/>
          </p:nvSpPr>
          <p:spPr>
            <a:xfrm>
              <a:off x="10634551" y="1042649"/>
              <a:ext cx="184087" cy="21947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46">
              <a:extLst>
                <a:ext uri="{FF2B5EF4-FFF2-40B4-BE49-F238E27FC236}">
                  <a16:creationId xmlns:a16="http://schemas.microsoft.com/office/drawing/2014/main" id="{B5F649D1-11DA-6641-9606-9030CD32DCC6}"/>
                </a:ext>
              </a:extLst>
            </p:cNvPr>
            <p:cNvSpPr/>
            <p:nvPr/>
          </p:nvSpPr>
          <p:spPr>
            <a:xfrm>
              <a:off x="10692515" y="1144086"/>
              <a:ext cx="81702" cy="112152"/>
            </a:xfrm>
            <a:prstGeom prst="triangle">
              <a:avLst/>
            </a:prstGeom>
            <a:solidFill>
              <a:schemeClr val="bg1"/>
            </a:solidFill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Box 4">
              <a:extLst>
                <a:ext uri="{FF2B5EF4-FFF2-40B4-BE49-F238E27FC236}">
                  <a16:creationId xmlns:a16="http://schemas.microsoft.com/office/drawing/2014/main" id="{91CA7FD7-8888-9846-A025-7669694A3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667" y="795583"/>
              <a:ext cx="178817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0" dirty="0">
                  <a:solidFill>
                    <a:srgbClr val="336699"/>
                  </a:solidFill>
                  <a:latin typeface="Calibri" charset="0"/>
                  <a:cs typeface="Calibri" charset="0"/>
                </a:rPr>
                <a:t>1024 pixel columns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D9F7C2-E140-6A41-8FF2-FEE4B1BEAE57}"/>
                </a:ext>
              </a:extLst>
            </p:cNvPr>
            <p:cNvSpPr txBox="1"/>
            <p:nvPr/>
          </p:nvSpPr>
          <p:spPr>
            <a:xfrm>
              <a:off x="9517154" y="2002510"/>
              <a:ext cx="15755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signal processing circuitry integrated in pixel matrix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222C31-BCC0-054A-9EF1-9B335D6CA78A}"/>
                </a:ext>
              </a:extLst>
            </p:cNvPr>
            <p:cNvSpPr txBox="1"/>
            <p:nvPr/>
          </p:nvSpPr>
          <p:spPr>
            <a:xfrm rot="16200000">
              <a:off x="5886240" y="2153788"/>
              <a:ext cx="9496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336699"/>
                  </a:solidFill>
                </a:rPr>
                <a:t>512 rows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DEBA6597-0E0C-804E-A66B-27A192D207A8}"/>
              </a:ext>
            </a:extLst>
          </p:cNvPr>
          <p:cNvSpPr txBox="1"/>
          <p:nvPr/>
        </p:nvSpPr>
        <p:spPr>
          <a:xfrm>
            <a:off x="3647796" y="4198761"/>
            <a:ext cx="1124026" cy="338554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 thick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9223DDE-4989-C64F-8DFC-3D3AAF634179}"/>
              </a:ext>
            </a:extLst>
          </p:cNvPr>
          <p:cNvSpPr txBox="1"/>
          <p:nvPr/>
        </p:nvSpPr>
        <p:spPr>
          <a:xfrm>
            <a:off x="6119531" y="982329"/>
            <a:ext cx="4302992" cy="186371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8000"/>
                </a:solidFill>
              </a:rPr>
              <a:t>130,000 pixels / cm</a:t>
            </a:r>
            <a:r>
              <a:rPr lang="en-US" baseline="30000" dirty="0">
                <a:solidFill>
                  <a:srgbClr val="008000"/>
                </a:solidFill>
              </a:rPr>
              <a:t>2</a:t>
            </a:r>
            <a:r>
              <a:rPr lang="en-US" baseline="30000" dirty="0">
                <a:solidFill>
                  <a:schemeClr val="accent2"/>
                </a:solidFill>
              </a:rPr>
              <a:t> </a:t>
            </a:r>
            <a:r>
              <a:rPr lang="en-US" baseline="30000" dirty="0">
                <a:solidFill>
                  <a:schemeClr val="accent1"/>
                </a:solidFill>
              </a:rPr>
              <a:t>  </a:t>
            </a:r>
            <a:r>
              <a:rPr lang="en-US" dirty="0"/>
              <a:t>27x29x25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3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accent1"/>
                </a:solidFill>
              </a:rPr>
              <a:t>charge collection time  </a:t>
            </a:r>
            <a:r>
              <a:rPr lang="en-US" dirty="0">
                <a:solidFill>
                  <a:schemeClr val="accent2"/>
                </a:solidFill>
              </a:rPr>
              <a:t>&lt;</a:t>
            </a:r>
            <a:r>
              <a:rPr lang="en-US" dirty="0">
                <a:solidFill>
                  <a:srgbClr val="C0504D"/>
                </a:solidFill>
              </a:rPr>
              <a:t>30ns (</a:t>
            </a:r>
            <a:r>
              <a:rPr lang="en-US" dirty="0" err="1">
                <a:solidFill>
                  <a:srgbClr val="C0504D"/>
                </a:solidFill>
              </a:rPr>
              <a:t>V</a:t>
            </a:r>
            <a:r>
              <a:rPr lang="en-US" baseline="-25000" dirty="0" err="1">
                <a:solidFill>
                  <a:srgbClr val="C0504D"/>
                </a:solidFill>
              </a:rPr>
              <a:t>bb</a:t>
            </a:r>
            <a:r>
              <a:rPr lang="en-US" dirty="0">
                <a:solidFill>
                  <a:srgbClr val="C0504D"/>
                </a:solidFill>
              </a:rPr>
              <a:t> = -3V)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accent1"/>
                </a:solidFill>
              </a:rPr>
              <a:t>Max particle rate: 100 MHz/cm</a:t>
            </a:r>
            <a:r>
              <a:rPr lang="en-US" baseline="30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accent1"/>
                </a:solidFill>
              </a:rPr>
              <a:t>fake-hit rate: </a:t>
            </a:r>
            <a:r>
              <a:rPr lang="en-US" dirty="0">
                <a:solidFill>
                  <a:schemeClr val="accent2"/>
                </a:solidFill>
              </a:rPr>
              <a:t>&lt;</a:t>
            </a:r>
            <a:r>
              <a:rPr lang="en-US" dirty="0">
                <a:solidFill>
                  <a:srgbClr val="C0504D"/>
                </a:solidFill>
              </a:rPr>
              <a:t> 1 Hz/ cm</a:t>
            </a:r>
            <a:r>
              <a:rPr lang="en-US" baseline="30000" dirty="0">
                <a:solidFill>
                  <a:srgbClr val="C0504D"/>
                </a:solidFill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accent1"/>
                </a:solidFill>
              </a:rPr>
              <a:t>power :  </a:t>
            </a:r>
            <a:r>
              <a:rPr lang="en-US" dirty="0">
                <a:solidFill>
                  <a:schemeClr val="accent2"/>
                </a:solidFill>
              </a:rPr>
              <a:t>≈300 </a:t>
            </a:r>
            <a:r>
              <a:rPr lang="en-US" dirty="0" err="1">
                <a:solidFill>
                  <a:schemeClr val="accent2"/>
                </a:solidFill>
              </a:rPr>
              <a:t>nW</a:t>
            </a:r>
            <a:r>
              <a:rPr lang="en-US" dirty="0">
                <a:solidFill>
                  <a:schemeClr val="accent2"/>
                </a:solidFill>
              </a:rPr>
              <a:t> /pixel (&lt;40mW/cm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)</a:t>
            </a:r>
            <a:endParaRPr lang="en-US" baseline="30000" dirty="0">
              <a:solidFill>
                <a:schemeClr val="accent2"/>
              </a:solidFill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4E06A20-E54D-CD4B-8C67-8637B89EE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812" y="3434111"/>
            <a:ext cx="2901208" cy="292883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DACDF9E4-D53D-5E47-8B62-B93184708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890" y="3212269"/>
            <a:ext cx="3416196" cy="3348325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239146A1-6B15-764A-A613-458C62774933}"/>
              </a:ext>
            </a:extLst>
          </p:cNvPr>
          <p:cNvSpPr txBox="1"/>
          <p:nvPr/>
        </p:nvSpPr>
        <p:spPr>
          <a:xfrm>
            <a:off x="5951291" y="2988971"/>
            <a:ext cx="147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Matrix Layout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ED386E2-2838-434B-A6AB-CA737FC99F50}"/>
              </a:ext>
            </a:extLst>
          </p:cNvPr>
          <p:cNvSpPr txBox="1"/>
          <p:nvPr/>
        </p:nvSpPr>
        <p:spPr>
          <a:xfrm>
            <a:off x="9522219" y="2856187"/>
            <a:ext cx="1275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Pixel Layout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28E8AEB0-5393-3148-8B3D-564B323CF504}"/>
              </a:ext>
            </a:extLst>
          </p:cNvPr>
          <p:cNvCxnSpPr/>
          <p:nvPr/>
        </p:nvCxnSpPr>
        <p:spPr>
          <a:xfrm flipV="1">
            <a:off x="8141356" y="5219900"/>
            <a:ext cx="688633" cy="473124"/>
          </a:xfrm>
          <a:prstGeom prst="straightConnector1">
            <a:avLst/>
          </a:prstGeom>
          <a:noFill/>
          <a:ln w="28575">
            <a:solidFill>
              <a:srgbClr val="0000FF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EE4AFAD-46CE-E747-9AE8-45B83ED7CAA2}"/>
              </a:ext>
            </a:extLst>
          </p:cNvPr>
          <p:cNvSpPr/>
          <p:nvPr/>
        </p:nvSpPr>
        <p:spPr>
          <a:xfrm>
            <a:off x="1222672" y="4814643"/>
            <a:ext cx="2857500" cy="1296771"/>
          </a:xfrm>
          <a:prstGeom prst="rect">
            <a:avLst/>
          </a:prstGeom>
          <a:noFill/>
          <a:ln w="28575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D3A7FA9-7789-8C41-998A-9A3B53D1CA0A}"/>
              </a:ext>
            </a:extLst>
          </p:cNvPr>
          <p:cNvSpPr/>
          <p:nvPr/>
        </p:nvSpPr>
        <p:spPr>
          <a:xfrm>
            <a:off x="1222672" y="6153750"/>
            <a:ext cx="2857500" cy="634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40170BB-F086-E349-A29A-3BE3C8012F79}"/>
              </a:ext>
            </a:extLst>
          </p:cNvPr>
          <p:cNvSpPr txBox="1"/>
          <p:nvPr/>
        </p:nvSpPr>
        <p:spPr>
          <a:xfrm>
            <a:off x="2204807" y="5642999"/>
            <a:ext cx="90281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/>
                <a:cs typeface="Calibri Light"/>
              </a:rPr>
              <a:t>pixel matrix 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3BDB232-ED64-5745-B695-EDF67BD98806}"/>
              </a:ext>
            </a:extLst>
          </p:cNvPr>
          <p:cNvSpPr txBox="1"/>
          <p:nvPr/>
        </p:nvSpPr>
        <p:spPr>
          <a:xfrm>
            <a:off x="215820" y="6042829"/>
            <a:ext cx="787395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/>
                <a:cs typeface="Calibri Light"/>
              </a:rPr>
              <a:t>periphery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721690A-1CF8-8340-A779-D2AE3D397926}"/>
              </a:ext>
            </a:extLst>
          </p:cNvPr>
          <p:cNvCxnSpPr/>
          <p:nvPr/>
        </p:nvCxnSpPr>
        <p:spPr>
          <a:xfrm>
            <a:off x="1020664" y="6181329"/>
            <a:ext cx="177792" cy="0"/>
          </a:xfrm>
          <a:prstGeom prst="straightConnector1">
            <a:avLst/>
          </a:prstGeom>
          <a:ln w="12700" cmpd="sng">
            <a:solidFill>
              <a:srgbClr val="C0504D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CACC556A-0DB4-6B43-957B-27927F6C57F7}"/>
              </a:ext>
            </a:extLst>
          </p:cNvPr>
          <p:cNvCxnSpPr>
            <a:cxnSpLocks/>
          </p:cNvCxnSpPr>
          <p:nvPr/>
        </p:nvCxnSpPr>
        <p:spPr>
          <a:xfrm>
            <a:off x="5320397" y="6436325"/>
            <a:ext cx="2820959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426CAAB6-6AA0-2C4F-9858-926A6A3BFB97}"/>
              </a:ext>
            </a:extLst>
          </p:cNvPr>
          <p:cNvSpPr txBox="1"/>
          <p:nvPr/>
        </p:nvSpPr>
        <p:spPr>
          <a:xfrm>
            <a:off x="6341803" y="6413111"/>
            <a:ext cx="675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pixels 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6438EC4C-8091-3A42-98B7-F32162CACDD5}"/>
              </a:ext>
            </a:extLst>
          </p:cNvPr>
          <p:cNvCxnSpPr>
            <a:cxnSpLocks/>
          </p:cNvCxnSpPr>
          <p:nvPr/>
        </p:nvCxnSpPr>
        <p:spPr>
          <a:xfrm flipV="1">
            <a:off x="5165831" y="3542626"/>
            <a:ext cx="30480" cy="2777202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C870AE14-98C4-D34C-9FAD-699DD77F4C3F}"/>
              </a:ext>
            </a:extLst>
          </p:cNvPr>
          <p:cNvSpPr txBox="1"/>
          <p:nvPr/>
        </p:nvSpPr>
        <p:spPr>
          <a:xfrm rot="16200000">
            <a:off x="4668462" y="4719574"/>
            <a:ext cx="675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pixels </a:t>
            </a:r>
          </a:p>
        </p:txBody>
      </p:sp>
      <p:sp>
        <p:nvSpPr>
          <p:cNvPr id="131" name="Slide Number Placeholder 1">
            <a:extLst>
              <a:ext uri="{FF2B5EF4-FFF2-40B4-BE49-F238E27FC236}">
                <a16:creationId xmlns:a16="http://schemas.microsoft.com/office/drawing/2014/main" id="{10819C5F-02F4-9B4B-8E76-4D5C790E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22</a:t>
            </a:fld>
            <a:endParaRPr lang="en-US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F43F53-169A-F145-AD76-817CEEF1D8D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134" name="Text Box 4">
            <a:extLst>
              <a:ext uri="{FF2B5EF4-FFF2-40B4-BE49-F238E27FC236}">
                <a16:creationId xmlns:a16="http://schemas.microsoft.com/office/drawing/2014/main" id="{D2E853F8-4AB2-0649-A340-DDC671DDC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0D35214B-B24C-004F-AD07-C6EBDF5D5B3A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0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30A6F4D-6347-7B4D-818D-DC6CD99F86AB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cern_logo_white.gif">
            <a:extLst>
              <a:ext uri="{FF2B5EF4-FFF2-40B4-BE49-F238E27FC236}">
                <a16:creationId xmlns:a16="http://schemas.microsoft.com/office/drawing/2014/main" id="{FAF01C04-0A8A-294D-9E08-629215114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A1AA8B-F8FB-A542-BE4F-1C2C98EE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872" y="3807052"/>
            <a:ext cx="6878366" cy="2876324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632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A2EB873-34D2-A44D-8533-31121D1F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7CDA1-2B5C-A647-92B5-2829477E59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85"/>
          <a:stretch/>
        </p:blipFill>
        <p:spPr>
          <a:xfrm>
            <a:off x="0" y="835176"/>
            <a:ext cx="7141868" cy="2920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C63F1-2CD5-8C4E-B095-430E04AF2804}"/>
              </a:ext>
            </a:extLst>
          </p:cNvPr>
          <p:cNvSpPr txBox="1"/>
          <p:nvPr/>
        </p:nvSpPr>
        <p:spPr>
          <a:xfrm>
            <a:off x="9030600" y="3627686"/>
            <a:ext cx="2570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+mj-lt"/>
              </a:rPr>
              <a:t>Nucl</a:t>
            </a:r>
            <a:r>
              <a:rPr lang="en-GB" sz="1400" dirty="0">
                <a:latin typeface="+mj-lt"/>
              </a:rPr>
              <a:t>. Phys. A 967 (2017) 900-903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92E375-B406-994A-9A4E-FFC2EEB12564}"/>
              </a:ext>
            </a:extLst>
          </p:cNvPr>
          <p:cNvSpPr txBox="1"/>
          <p:nvPr/>
        </p:nvSpPr>
        <p:spPr>
          <a:xfrm rot="2774416">
            <a:off x="3643189" y="2155511"/>
            <a:ext cx="175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10x lifetime NIEL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7AC992-9365-7B45-B265-AC2AA06758E0}"/>
              </a:ext>
            </a:extLst>
          </p:cNvPr>
          <p:cNvSpPr txBox="1"/>
          <p:nvPr/>
        </p:nvSpPr>
        <p:spPr>
          <a:xfrm rot="2774416">
            <a:off x="4761889" y="2076953"/>
            <a:ext cx="154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Non irradiated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7CAA1E-8A14-AB43-9DD3-ACA4B3492C1C}"/>
              </a:ext>
            </a:extLst>
          </p:cNvPr>
          <p:cNvSpPr txBox="1"/>
          <p:nvPr/>
        </p:nvSpPr>
        <p:spPr>
          <a:xfrm>
            <a:off x="7562941" y="1162168"/>
            <a:ext cx="4168877" cy="20928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+mj-lt"/>
              </a:rPr>
              <a:t>Large operational margin with only 10 masked pixels (0.002%), fake-hit rate  &lt; 2 x 10</a:t>
            </a:r>
            <a:r>
              <a:rPr lang="en-GB" sz="2000" baseline="30000" dirty="0">
                <a:solidFill>
                  <a:schemeClr val="tx2"/>
                </a:solidFill>
                <a:latin typeface="+mj-lt"/>
              </a:rPr>
              <a:t>-11</a:t>
            </a:r>
            <a:r>
              <a:rPr lang="en-GB" sz="2000" dirty="0">
                <a:solidFill>
                  <a:schemeClr val="tx2"/>
                </a:solidFill>
                <a:latin typeface="+mj-lt"/>
              </a:rPr>
              <a:t> pixel/event</a:t>
            </a:r>
          </a:p>
          <a:p>
            <a:pPr>
              <a:spcBef>
                <a:spcPts val="1200"/>
              </a:spcBef>
            </a:pPr>
            <a:r>
              <a:rPr lang="en-GB" sz="2000" dirty="0">
                <a:solidFill>
                  <a:schemeClr val="tx2"/>
                </a:solidFill>
                <a:latin typeface="+mj-lt"/>
              </a:rPr>
              <a:t>Non irradiated and TID/NIEL chips similar performance</a:t>
            </a:r>
          </a:p>
          <a:p>
            <a:endParaRPr lang="en-GB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BAA4FD-6A92-5443-AF98-0176F1E6FB76}"/>
              </a:ext>
            </a:extLst>
          </p:cNvPr>
          <p:cNvSpPr txBox="1"/>
          <p:nvPr/>
        </p:nvSpPr>
        <p:spPr>
          <a:xfrm>
            <a:off x="676568" y="4894329"/>
            <a:ext cx="4168877" cy="10926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+mj-lt"/>
              </a:rPr>
              <a:t>5 </a:t>
            </a:r>
            <a:r>
              <a:rPr lang="en-GB" sz="2000" dirty="0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en-GB" sz="2000" dirty="0">
                <a:solidFill>
                  <a:schemeClr val="tx2"/>
                </a:solidFill>
                <a:latin typeface="+mj-lt"/>
              </a:rPr>
              <a:t>m resolution @ 200 e</a:t>
            </a:r>
            <a:r>
              <a:rPr lang="en-GB" sz="2000" baseline="30000" dirty="0">
                <a:solidFill>
                  <a:schemeClr val="tx2"/>
                </a:solidFill>
                <a:latin typeface="+mj-lt"/>
              </a:rPr>
              <a:t>-</a:t>
            </a:r>
            <a:r>
              <a:rPr lang="en-GB" sz="2000" dirty="0">
                <a:solidFill>
                  <a:schemeClr val="tx2"/>
                </a:solidFill>
                <a:latin typeface="+mj-lt"/>
              </a:rPr>
              <a:t> threshold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+mj-lt"/>
              </a:rPr>
              <a:t>Chip-to-chip negligible fluctuations</a:t>
            </a:r>
          </a:p>
          <a:p>
            <a:endParaRPr lang="en-GB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50E855-E32C-4748-88A4-93C1CAF698B8}"/>
              </a:ext>
            </a:extLst>
          </p:cNvPr>
          <p:cNvSpPr txBox="1"/>
          <p:nvPr/>
        </p:nvSpPr>
        <p:spPr>
          <a:xfrm>
            <a:off x="6048364" y="3975971"/>
            <a:ext cx="10935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6 GeV/c </a:t>
            </a:r>
            <a:r>
              <a:rPr lang="en-GB" dirty="0"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03435C-E203-0D43-A9FE-4F0C411C4448}"/>
              </a:ext>
            </a:extLst>
          </p:cNvPr>
          <p:cNvSpPr txBox="1"/>
          <p:nvPr/>
        </p:nvSpPr>
        <p:spPr>
          <a:xfrm>
            <a:off x="930673" y="1127802"/>
            <a:ext cx="10935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6 GeV/c </a:t>
            </a:r>
            <a:r>
              <a:rPr lang="en-GB" dirty="0"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C9E32D-CB29-0A4D-BAFE-006DFCC1F71A}"/>
              </a:ext>
            </a:extLst>
          </p:cNvPr>
          <p:cNvSpPr txBox="1"/>
          <p:nvPr/>
        </p:nvSpPr>
        <p:spPr>
          <a:xfrm>
            <a:off x="5467410" y="943136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99%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922375-4308-8745-8798-17FC236D647A}"/>
              </a:ext>
            </a:extLst>
          </p:cNvPr>
          <p:cNvSpPr txBox="1"/>
          <p:nvPr/>
        </p:nvSpPr>
        <p:spPr>
          <a:xfrm>
            <a:off x="614517" y="3650014"/>
            <a:ext cx="2570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+mj-lt"/>
              </a:rPr>
              <a:t>Nucl</a:t>
            </a:r>
            <a:r>
              <a:rPr lang="en-GB" sz="1400" dirty="0">
                <a:latin typeface="+mj-lt"/>
              </a:rPr>
              <a:t>. Phys. A 967 (2017) 900-903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D1EAE6-67DB-1D46-84E6-A81FB08D7C1B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D2A83F66-3917-124E-948C-00E0713044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380"/>
          <a:stretch/>
        </p:blipFill>
        <p:spPr>
          <a:xfrm>
            <a:off x="-13142" y="-181121"/>
            <a:ext cx="12205142" cy="729216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11A726A-E868-A249-844C-8A50CBE94026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 descr="cern_logo_white.gif">
            <a:extLst>
              <a:ext uri="{FF2B5EF4-FFF2-40B4-BE49-F238E27FC236}">
                <a16:creationId xmlns:a16="http://schemas.microsoft.com/office/drawing/2014/main" id="{407C5523-A81D-EF46-ADA9-ED5A1B589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A2EB873-34D2-A44D-8533-31121D1F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AF563-95BA-F942-927D-4EBB0EBF31A4}"/>
              </a:ext>
            </a:extLst>
          </p:cNvPr>
          <p:cNvCxnSpPr>
            <a:cxnSpLocks/>
          </p:cNvCxnSpPr>
          <p:nvPr/>
        </p:nvCxnSpPr>
        <p:spPr>
          <a:xfrm flipH="1" flipV="1">
            <a:off x="5281756" y="5651500"/>
            <a:ext cx="2958643" cy="1"/>
          </a:xfrm>
          <a:prstGeom prst="line">
            <a:avLst/>
          </a:prstGeom>
          <a:ln w="19050">
            <a:solidFill>
              <a:schemeClr val="bg1"/>
            </a:solidFill>
            <a:headEnd type="arrow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8A473B-F8AD-A340-8166-624761FAC5F9}"/>
              </a:ext>
            </a:extLst>
          </p:cNvPr>
          <p:cNvCxnSpPr>
            <a:cxnSpLocks/>
          </p:cNvCxnSpPr>
          <p:nvPr/>
        </p:nvCxnSpPr>
        <p:spPr>
          <a:xfrm flipH="1">
            <a:off x="4380271" y="2476500"/>
            <a:ext cx="115530" cy="1811607"/>
          </a:xfrm>
          <a:prstGeom prst="line">
            <a:avLst/>
          </a:prstGeom>
          <a:ln w="19050">
            <a:solidFill>
              <a:schemeClr val="bg1"/>
            </a:solidFill>
            <a:headEnd type="arrow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3CE9D2-838D-C346-828E-DE500C1056F5}"/>
              </a:ext>
            </a:extLst>
          </p:cNvPr>
          <p:cNvCxnSpPr>
            <a:cxnSpLocks/>
          </p:cNvCxnSpPr>
          <p:nvPr/>
        </p:nvCxnSpPr>
        <p:spPr>
          <a:xfrm flipH="1" flipV="1">
            <a:off x="4380271" y="4266488"/>
            <a:ext cx="4052529" cy="1232612"/>
          </a:xfrm>
          <a:prstGeom prst="line">
            <a:avLst/>
          </a:prstGeom>
          <a:ln w="19050">
            <a:solidFill>
              <a:schemeClr val="bg1"/>
            </a:solidFill>
            <a:headEnd type="arrow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09BB37C-4085-5648-BC21-0CFA1081A9E9}"/>
              </a:ext>
            </a:extLst>
          </p:cNvPr>
          <p:cNvSpPr txBox="1"/>
          <p:nvPr/>
        </p:nvSpPr>
        <p:spPr>
          <a:xfrm>
            <a:off x="4087043" y="4376485"/>
            <a:ext cx="976274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FFFF"/>
                </a:solidFill>
                <a:latin typeface="Calibri Light"/>
                <a:cs typeface="Calibri Light"/>
              </a:rPr>
              <a:t>Sensors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4BDDC-03AE-0B4E-89F0-DF92020CC3B6}"/>
              </a:ext>
            </a:extLst>
          </p:cNvPr>
          <p:cNvSpPr txBox="1"/>
          <p:nvPr/>
        </p:nvSpPr>
        <p:spPr>
          <a:xfrm>
            <a:off x="482820" y="1938347"/>
            <a:ext cx="1913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Inner Barrel is built at CERN</a:t>
            </a:r>
          </a:p>
        </p:txBody>
      </p:sp>
      <p:pic>
        <p:nvPicPr>
          <p:cNvPr id="25" name="Content Placeholder 6">
            <a:extLst>
              <a:ext uri="{FF2B5EF4-FFF2-40B4-BE49-F238E27FC236}">
                <a16:creationId xmlns:a16="http://schemas.microsoft.com/office/drawing/2014/main" id="{2F75057D-9A7B-DB4C-BEAE-DA00EAA72B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r="15061"/>
          <a:stretch/>
        </p:blipFill>
        <p:spPr>
          <a:xfrm>
            <a:off x="7997413" y="856204"/>
            <a:ext cx="3899482" cy="28397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7A68F7E-7CD1-1A4F-9645-F87E6E046E25}"/>
              </a:ext>
            </a:extLst>
          </p:cNvPr>
          <p:cNvSpPr txBox="1"/>
          <p:nvPr/>
        </p:nvSpPr>
        <p:spPr>
          <a:xfrm>
            <a:off x="8695691" y="3790036"/>
            <a:ext cx="273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ALICIA - High-precision automated machine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952FF9-4DAA-0D45-9CD6-DA04AFDDD781}"/>
              </a:ext>
            </a:extLst>
          </p:cNvPr>
          <p:cNvSpPr txBox="1"/>
          <p:nvPr/>
        </p:nvSpPr>
        <p:spPr>
          <a:xfrm>
            <a:off x="4794651" y="841455"/>
            <a:ext cx="305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 test and HIC assembly</a:t>
            </a:r>
          </a:p>
          <a:p>
            <a:r>
              <a:rPr lang="en-US" dirty="0">
                <a:solidFill>
                  <a:schemeClr val="bg1"/>
                </a:solidFill>
              </a:rPr>
              <a:t>using ALICIA machine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47AADD-B436-3A42-AFAA-DBE94B7FF032}"/>
              </a:ext>
            </a:extLst>
          </p:cNvPr>
          <p:cNvCxnSpPr>
            <a:cxnSpLocks/>
          </p:cNvCxnSpPr>
          <p:nvPr/>
        </p:nvCxnSpPr>
        <p:spPr>
          <a:xfrm>
            <a:off x="2395897" y="5123230"/>
            <a:ext cx="1555624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0BC3039-58F1-3F4B-8805-0EAC888D0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81" y="3681177"/>
            <a:ext cx="3761482" cy="1385013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4BB643-EED1-EE45-A26D-BC6AA5EC68F9}"/>
              </a:ext>
            </a:extLst>
          </p:cNvPr>
          <p:cNvCxnSpPr>
            <a:cxnSpLocks/>
          </p:cNvCxnSpPr>
          <p:nvPr/>
        </p:nvCxnSpPr>
        <p:spPr>
          <a:xfrm>
            <a:off x="1673210" y="4292402"/>
            <a:ext cx="853268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A375D33-C53A-6249-AD13-78F9CDD7EA2B}"/>
              </a:ext>
            </a:extLst>
          </p:cNvPr>
          <p:cNvSpPr txBox="1"/>
          <p:nvPr/>
        </p:nvSpPr>
        <p:spPr>
          <a:xfrm>
            <a:off x="1780249" y="3962618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150 µm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F167EA-2769-D94C-BABC-3FC351EB7BB8}"/>
              </a:ext>
            </a:extLst>
          </p:cNvPr>
          <p:cNvCxnSpPr>
            <a:cxnSpLocks/>
          </p:cNvCxnSpPr>
          <p:nvPr/>
        </p:nvCxnSpPr>
        <p:spPr>
          <a:xfrm>
            <a:off x="195129" y="5123230"/>
            <a:ext cx="1555624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B513F5-3F56-1548-9BFB-A1476068015D}"/>
              </a:ext>
            </a:extLst>
          </p:cNvPr>
          <p:cNvSpPr txBox="1"/>
          <p:nvPr/>
        </p:nvSpPr>
        <p:spPr>
          <a:xfrm>
            <a:off x="462441" y="5138011"/>
            <a:ext cx="913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pixel matrix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652B29-6556-E448-8730-5A45C4496FE7}"/>
              </a:ext>
            </a:extLst>
          </p:cNvPr>
          <p:cNvCxnSpPr>
            <a:cxnSpLocks/>
          </p:cNvCxnSpPr>
          <p:nvPr/>
        </p:nvCxnSpPr>
        <p:spPr>
          <a:xfrm>
            <a:off x="1835524" y="4577537"/>
            <a:ext cx="537884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3CCD60E-D32E-0E4C-BBC0-40C583DD1920}"/>
              </a:ext>
            </a:extLst>
          </p:cNvPr>
          <p:cNvSpPr txBox="1"/>
          <p:nvPr/>
        </p:nvSpPr>
        <p:spPr>
          <a:xfrm>
            <a:off x="1785166" y="4645960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100 µm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A3F69B-503A-B244-8916-31C26634CA67}"/>
              </a:ext>
            </a:extLst>
          </p:cNvPr>
          <p:cNvSpPr txBox="1"/>
          <p:nvPr/>
        </p:nvSpPr>
        <p:spPr>
          <a:xfrm>
            <a:off x="2608816" y="5127729"/>
            <a:ext cx="913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pixel matrix</a:t>
            </a:r>
          </a:p>
        </p:txBody>
      </p:sp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506C4AC5-74D6-074D-ABF3-47A7A692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222483-53C8-0449-B67C-369B0E487899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L. Musa (CERN) – International Winter Meeting on Nuclear Physics, Bormio, 8-11 Jan 2019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BF399B4-E723-CE48-A284-1D0D07531981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53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E575FAC-E11B-9049-BFF7-9D3C99D64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1" b="6067"/>
          <a:stretch/>
        </p:blipFill>
        <p:spPr>
          <a:xfrm>
            <a:off x="0" y="12700"/>
            <a:ext cx="12229872" cy="6858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3E1ED16-F022-C24B-9AEA-B6038450CF2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cern_logo_white.gif">
            <a:extLst>
              <a:ext uri="{FF2B5EF4-FFF2-40B4-BE49-F238E27FC236}">
                <a16:creationId xmlns:a16="http://schemas.microsoft.com/office/drawing/2014/main" id="{D0B7C94B-7641-1643-856B-8E1C896BC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A2EB873-34D2-A44D-8533-31121D1F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C0B43E0-60C2-DF4E-989D-DE854AB0EF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22" t="6851" b="71111"/>
          <a:stretch/>
        </p:blipFill>
        <p:spPr>
          <a:xfrm>
            <a:off x="5765801" y="4768896"/>
            <a:ext cx="5943600" cy="151130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C071CA-6354-DA45-89B9-288B3AD5B899}"/>
              </a:ext>
            </a:extLst>
          </p:cNvPr>
          <p:cNvCxnSpPr/>
          <p:nvPr/>
        </p:nvCxnSpPr>
        <p:spPr>
          <a:xfrm flipH="1" flipV="1">
            <a:off x="3949700" y="4267200"/>
            <a:ext cx="1689100" cy="1003300"/>
          </a:xfrm>
          <a:prstGeom prst="line">
            <a:avLst/>
          </a:prstGeom>
          <a:ln w="12700" cmpd="sng">
            <a:solidFill>
              <a:schemeClr val="accent1">
                <a:lumMod val="20000"/>
                <a:lumOff val="8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E3570CC-767F-7B41-A1D9-63650FB03003}"/>
              </a:ext>
            </a:extLst>
          </p:cNvPr>
          <p:cNvSpPr/>
          <p:nvPr/>
        </p:nvSpPr>
        <p:spPr>
          <a:xfrm rot="20158102">
            <a:off x="3163785" y="4009381"/>
            <a:ext cx="1181100" cy="31393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979A8FF-2F94-1D4D-BC38-1215A4131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37" y="1135330"/>
            <a:ext cx="3355046" cy="20939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30A5CC-68E4-C841-B7D8-070B62DF6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566" b="56279"/>
          <a:stretch/>
        </p:blipFill>
        <p:spPr>
          <a:xfrm>
            <a:off x="8156461" y="2615158"/>
            <a:ext cx="3565640" cy="2064838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CE82FA-EA74-774A-9023-72E88A7B733A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8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11C0F1-471B-D641-ABB8-6981822C64F5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cern_logo_white.gif">
            <a:extLst>
              <a:ext uri="{FF2B5EF4-FFF2-40B4-BE49-F238E27FC236}">
                <a16:creationId xmlns:a16="http://schemas.microsoft.com/office/drawing/2014/main" id="{01E6404B-8B8F-E64A-AEF8-42C2A73C6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059DFF-463A-6046-A891-43E43DE6DD0F}"/>
              </a:ext>
            </a:extLst>
          </p:cNvPr>
          <p:cNvSpPr txBox="1"/>
          <p:nvPr/>
        </p:nvSpPr>
        <p:spPr>
          <a:xfrm>
            <a:off x="508000" y="700628"/>
            <a:ext cx="579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Inner Barrel Production </a:t>
            </a:r>
            <a:r>
              <a:rPr lang="en-US" dirty="0">
                <a:solidFill>
                  <a:srgbClr val="008000"/>
                </a:solidFill>
              </a:rPr>
              <a:t>completed</a:t>
            </a:r>
            <a:r>
              <a:rPr lang="en-US" dirty="0">
                <a:solidFill>
                  <a:schemeClr val="accent1"/>
                </a:solidFill>
              </a:rPr>
              <a:t> and all layers </a:t>
            </a:r>
            <a:r>
              <a:rPr lang="en-US" dirty="0">
                <a:solidFill>
                  <a:srgbClr val="008000"/>
                </a:solidFill>
              </a:rPr>
              <a:t>assembled</a:t>
            </a:r>
            <a:r>
              <a:rPr lang="en-US" dirty="0">
                <a:solidFill>
                  <a:schemeClr val="accent1"/>
                </a:solidFill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E388AF-5AB7-F648-9B5F-1A8E72128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04"/>
          <a:stretch/>
        </p:blipFill>
        <p:spPr>
          <a:xfrm>
            <a:off x="752900" y="1165589"/>
            <a:ext cx="4210526" cy="236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Layer0-1-2.jpg">
            <a:extLst>
              <a:ext uri="{FF2B5EF4-FFF2-40B4-BE49-F238E27FC236}">
                <a16:creationId xmlns:a16="http://schemas.microsoft.com/office/drawing/2014/main" id="{9EA6A1D0-FDBC-874A-8001-6390D63983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5559" r="9600" b="17533"/>
          <a:stretch/>
        </p:blipFill>
        <p:spPr>
          <a:xfrm>
            <a:off x="508000" y="3733341"/>
            <a:ext cx="4663441" cy="26284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26C52C-30D7-F44F-A0D5-919BC51E3143}"/>
              </a:ext>
            </a:extLst>
          </p:cNvPr>
          <p:cNvGrpSpPr/>
          <p:nvPr/>
        </p:nvGrpSpPr>
        <p:grpSpPr>
          <a:xfrm>
            <a:off x="8568018" y="3974599"/>
            <a:ext cx="3453834" cy="2596606"/>
            <a:chOff x="3182944" y="3740284"/>
            <a:chExt cx="3453834" cy="25966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7E158A-2251-0044-B1C2-D28DB7ECB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2944" y="3986090"/>
              <a:ext cx="3453834" cy="2350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F1F446-7827-764C-9537-FA894D86A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988" r="1048" b="69992"/>
            <a:stretch/>
          </p:blipFill>
          <p:spPr>
            <a:xfrm>
              <a:off x="5461948" y="3740284"/>
              <a:ext cx="1136342" cy="101070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B01DD3-7467-5D45-99B4-69BFFBF7473E}"/>
              </a:ext>
            </a:extLst>
          </p:cNvPr>
          <p:cNvGrpSpPr/>
          <p:nvPr/>
        </p:nvGrpSpPr>
        <p:grpSpPr>
          <a:xfrm>
            <a:off x="5309176" y="3974600"/>
            <a:ext cx="3445301" cy="2596605"/>
            <a:chOff x="-58992" y="3740285"/>
            <a:chExt cx="3445301" cy="25966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4992E6-B0C2-BA4F-B2E1-EF6841BB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8992" y="3991898"/>
              <a:ext cx="3445301" cy="23449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5F14AE-13CE-D14A-A9D6-3DD149303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673" r="758" b="69708"/>
            <a:stretch/>
          </p:blipFill>
          <p:spPr>
            <a:xfrm>
              <a:off x="2230913" y="3740285"/>
              <a:ext cx="1155396" cy="1010701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6FD8C99-F7B2-234D-B259-41D0195DE40C}"/>
              </a:ext>
            </a:extLst>
          </p:cNvPr>
          <p:cNvSpPr txBox="1"/>
          <p:nvPr/>
        </p:nvSpPr>
        <p:spPr>
          <a:xfrm>
            <a:off x="5662344" y="3936064"/>
            <a:ext cx="167585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+mj-lt"/>
              </a:rPr>
              <a:t>Single stave,  perpendicular tracks</a:t>
            </a:r>
            <a:endParaRPr lang="en-GB" sz="1400" baseline="-25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F106F-C9E0-CF4E-80B3-F47F45AB991F}"/>
              </a:ext>
            </a:extLst>
          </p:cNvPr>
          <p:cNvSpPr txBox="1"/>
          <p:nvPr/>
        </p:nvSpPr>
        <p:spPr>
          <a:xfrm>
            <a:off x="8901889" y="3942115"/>
            <a:ext cx="1906645" cy="5186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b="1"/>
            </a:lvl1pPr>
          </a:lstStyle>
          <a:p>
            <a:pPr algn="l"/>
            <a:r>
              <a:rPr lang="en-GB" sz="1400" b="0" dirty="0">
                <a:solidFill>
                  <a:schemeClr val="accent2"/>
                </a:solidFill>
                <a:latin typeface="+mj-lt"/>
              </a:rPr>
              <a:t>Tilted staves with overlap, inclined tracks</a:t>
            </a:r>
          </a:p>
        </p:txBody>
      </p:sp>
      <p:pic>
        <p:nvPicPr>
          <p:cNvPr id="19" name="Picture 18" descr="Layer2_32.jpg">
            <a:extLst>
              <a:ext uri="{FF2B5EF4-FFF2-40B4-BE49-F238E27FC236}">
                <a16:creationId xmlns:a16="http://schemas.microsoft.com/office/drawing/2014/main" id="{BD907E7F-A0CE-4D4E-9EAA-FA945E9F74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4" t="30882" r="32591" b="32521"/>
          <a:stretch/>
        </p:blipFill>
        <p:spPr>
          <a:xfrm>
            <a:off x="6441704" y="1216037"/>
            <a:ext cx="4252627" cy="2265294"/>
          </a:xfrm>
          <a:prstGeom prst="rect">
            <a:avLst/>
          </a:prstGeom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E61D71-41D2-0B4A-87E1-421F37BC3F4F}"/>
              </a:ext>
            </a:extLst>
          </p:cNvPr>
          <p:cNvSpPr txBox="1"/>
          <p:nvPr/>
        </p:nvSpPr>
        <p:spPr>
          <a:xfrm>
            <a:off x="8591442" y="1064264"/>
            <a:ext cx="1719454" cy="369332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Inner half-barrel</a:t>
            </a:r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8ECD2F32-3B5F-7E40-BA15-CFA749B90B29}"/>
              </a:ext>
            </a:extLst>
          </p:cNvPr>
          <p:cNvSpPr/>
          <p:nvPr/>
        </p:nvSpPr>
        <p:spPr>
          <a:xfrm>
            <a:off x="8210442" y="2388696"/>
            <a:ext cx="842118" cy="571500"/>
          </a:xfrm>
          <a:prstGeom prst="trapezoid">
            <a:avLst>
              <a:gd name="adj" fmla="val 36111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1A4CF3-AE6A-F446-A174-6486B6B500FF}"/>
              </a:ext>
            </a:extLst>
          </p:cNvPr>
          <p:cNvCxnSpPr>
            <a:cxnSpLocks/>
          </p:cNvCxnSpPr>
          <p:nvPr/>
        </p:nvCxnSpPr>
        <p:spPr>
          <a:xfrm>
            <a:off x="8754477" y="2960196"/>
            <a:ext cx="640983" cy="975868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5E4C97D-7A0C-204A-8341-6CAA7E8C402F}"/>
              </a:ext>
            </a:extLst>
          </p:cNvPr>
          <p:cNvSpPr txBox="1"/>
          <p:nvPr/>
        </p:nvSpPr>
        <p:spPr>
          <a:xfrm>
            <a:off x="7189990" y="3574955"/>
            <a:ext cx="1746247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Material budget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A2EB873-34D2-A44D-8533-31121D1F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B4DC51-0C50-0141-BACC-62FC7C7E8919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35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25129B-94D5-354C-903B-576F6B142B88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046331AF-36F0-5747-9D1F-26CB8B328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A2EB873-34D2-A44D-8533-31121D1F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pic>
        <p:nvPicPr>
          <p:cNvPr id="8" name="Picture 7" descr="foto_stave1.jpeg">
            <a:extLst>
              <a:ext uri="{FF2B5EF4-FFF2-40B4-BE49-F238E27FC236}">
                <a16:creationId xmlns:a16="http://schemas.microsoft.com/office/drawing/2014/main" id="{D6565412-9AED-0448-958F-56C3ED4EBD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7753" y="871222"/>
            <a:ext cx="3675157" cy="5561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WP_20180507_002.jpg">
            <a:extLst>
              <a:ext uri="{FF2B5EF4-FFF2-40B4-BE49-F238E27FC236}">
                <a16:creationId xmlns:a16="http://schemas.microsoft.com/office/drawing/2014/main" id="{02C13339-D75B-9A42-8364-A157E54D4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003" r="11437" b="39580"/>
          <a:stretch/>
        </p:blipFill>
        <p:spPr>
          <a:xfrm>
            <a:off x="406411" y="871222"/>
            <a:ext cx="7642955" cy="2690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E4DAAF-C6F3-6445-B471-6AA429A2D13A}"/>
              </a:ext>
            </a:extLst>
          </p:cNvPr>
          <p:cNvSpPr txBox="1"/>
          <p:nvPr/>
        </p:nvSpPr>
        <p:spPr>
          <a:xfrm>
            <a:off x="2520812" y="3121147"/>
            <a:ext cx="4968378" cy="40011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102 Million pixel, </a:t>
            </a:r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average noise uniform ~ 5e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94D54E-5668-E54A-88F9-D0995368FD93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A picture containing indoor, wall, floor&#13;&#10;&#13;&#10;Description automatically generated">
            <a:extLst>
              <a:ext uri="{FF2B5EF4-FFF2-40B4-BE49-F238E27FC236}">
                <a16:creationId xmlns:a16="http://schemas.microsoft.com/office/drawing/2014/main" id="{FE17BCE7-7734-4D4F-97A4-7C132BAC46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16" b="23154"/>
          <a:stretch/>
        </p:blipFill>
        <p:spPr>
          <a:xfrm>
            <a:off x="4335037" y="3651750"/>
            <a:ext cx="3675157" cy="2698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wall, indoor&#13;&#10;&#13;&#10;Description automatically generated">
            <a:extLst>
              <a:ext uri="{FF2B5EF4-FFF2-40B4-BE49-F238E27FC236}">
                <a16:creationId xmlns:a16="http://schemas.microsoft.com/office/drawing/2014/main" id="{C0395AF7-AB1C-DF42-A9FB-C316C66B2A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489" b="11987"/>
          <a:stretch/>
        </p:blipFill>
        <p:spPr>
          <a:xfrm>
            <a:off x="437555" y="3670916"/>
            <a:ext cx="3402925" cy="2711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B9D8B8-1588-DF41-893D-BC6459B7ABDB}"/>
              </a:ext>
            </a:extLst>
          </p:cNvPr>
          <p:cNvSpPr txBox="1"/>
          <p:nvPr/>
        </p:nvSpPr>
        <p:spPr>
          <a:xfrm>
            <a:off x="4409310" y="3695915"/>
            <a:ext cx="866519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Layer-6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4963E2-A84E-2A4A-8459-8460B887A501}"/>
              </a:ext>
            </a:extLst>
          </p:cNvPr>
          <p:cNvSpPr txBox="1"/>
          <p:nvPr/>
        </p:nvSpPr>
        <p:spPr>
          <a:xfrm>
            <a:off x="460415" y="3718775"/>
            <a:ext cx="866519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Layer-4</a:t>
            </a:r>
          </a:p>
        </p:txBody>
      </p:sp>
    </p:spTree>
    <p:extLst>
      <p:ext uri="{BB962C8B-B14F-4D97-AF65-F5344CB8AC3E}">
        <p14:creationId xmlns:p14="http://schemas.microsoft.com/office/powerpoint/2010/main" val="3439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1538" y="2301791"/>
            <a:ext cx="96377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</a:rPr>
              <a:t>Ultra-lightweight Vertex Detector </a:t>
            </a:r>
          </a:p>
          <a:p>
            <a:r>
              <a:rPr lang="en-US" sz="5400" dirty="0">
                <a:solidFill>
                  <a:schemeClr val="bg1">
                    <a:lumMod val="50000"/>
                  </a:schemeClr>
                </a:solidFill>
              </a:rPr>
              <a:t>Approaching 0-mass detector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1E666E0-7963-A74E-96BF-4AD7BBDC0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3898E4-E8F6-8243-853A-5EED459343E8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</p:spTree>
    <p:extLst>
      <p:ext uri="{BB962C8B-B14F-4D97-AF65-F5344CB8AC3E}">
        <p14:creationId xmlns:p14="http://schemas.microsoft.com/office/powerpoint/2010/main" val="22352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35E73590-BC73-FB47-99A7-D4E917CC40BB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 descr="cern_logo_white.gif">
            <a:extLst>
              <a:ext uri="{FF2B5EF4-FFF2-40B4-BE49-F238E27FC236}">
                <a16:creationId xmlns:a16="http://schemas.microsoft.com/office/drawing/2014/main" id="{DB7D270A-A58F-7F42-B260-589E2C23C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9F0746B-A4A3-CB43-B9F3-8961F98FBDAC}"/>
              </a:ext>
            </a:extLst>
          </p:cNvPr>
          <p:cNvGrpSpPr/>
          <p:nvPr/>
        </p:nvGrpSpPr>
        <p:grpSpPr>
          <a:xfrm>
            <a:off x="8568018" y="3974599"/>
            <a:ext cx="3453834" cy="2596606"/>
            <a:chOff x="3182944" y="3740284"/>
            <a:chExt cx="3453834" cy="25966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E4FBADD-AB5C-F744-9C7D-AABFB22CB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2944" y="3986090"/>
              <a:ext cx="3453834" cy="23508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4AE768E-C10A-8145-AA4C-75D079B74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988" r="1048" b="69992"/>
            <a:stretch/>
          </p:blipFill>
          <p:spPr>
            <a:xfrm>
              <a:off x="5461948" y="3740284"/>
              <a:ext cx="1136342" cy="101070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E0511A-7E76-EA4D-9D90-569E9809C630}"/>
              </a:ext>
            </a:extLst>
          </p:cNvPr>
          <p:cNvGrpSpPr/>
          <p:nvPr/>
        </p:nvGrpSpPr>
        <p:grpSpPr>
          <a:xfrm>
            <a:off x="5309176" y="3974600"/>
            <a:ext cx="3445301" cy="2596605"/>
            <a:chOff x="-58992" y="3740285"/>
            <a:chExt cx="3445301" cy="259660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160536A-1BA7-F24C-A2B1-B6CB8295D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8992" y="3991898"/>
              <a:ext cx="3445301" cy="234499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F9AC88E-0DC5-5845-A9B2-ADD507B7B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673" r="758" b="69708"/>
            <a:stretch/>
          </p:blipFill>
          <p:spPr>
            <a:xfrm>
              <a:off x="2230913" y="3740285"/>
              <a:ext cx="1155396" cy="1010701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FA85BFD-7DAD-8043-A32E-DFB5FC6CA19D}"/>
              </a:ext>
            </a:extLst>
          </p:cNvPr>
          <p:cNvSpPr txBox="1"/>
          <p:nvPr/>
        </p:nvSpPr>
        <p:spPr>
          <a:xfrm>
            <a:off x="5662344" y="3936064"/>
            <a:ext cx="167585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+mj-lt"/>
              </a:rPr>
              <a:t>Single stave,  perpendicular tracks</a:t>
            </a:r>
            <a:endParaRPr lang="en-GB" sz="1400" baseline="-25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93AEFA-D0E8-804C-8FF0-E756EB3D46B4}"/>
              </a:ext>
            </a:extLst>
          </p:cNvPr>
          <p:cNvSpPr txBox="1"/>
          <p:nvPr/>
        </p:nvSpPr>
        <p:spPr>
          <a:xfrm>
            <a:off x="8901889" y="3942115"/>
            <a:ext cx="1906645" cy="5186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b="1"/>
            </a:lvl1pPr>
          </a:lstStyle>
          <a:p>
            <a:pPr algn="l"/>
            <a:r>
              <a:rPr lang="en-GB" sz="1400" b="0" dirty="0">
                <a:solidFill>
                  <a:schemeClr val="accent2"/>
                </a:solidFill>
                <a:latin typeface="+mj-lt"/>
              </a:rPr>
              <a:t>Tilted staves with overlap, inclined tracks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38CAB-459C-A845-8D69-7E0713DA77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r="10673"/>
          <a:stretch/>
        </p:blipFill>
        <p:spPr>
          <a:xfrm>
            <a:off x="576699" y="882301"/>
            <a:ext cx="4971570" cy="313732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5AE88B-9AF3-F94F-81CB-7206C48093D2}"/>
              </a:ext>
            </a:extLst>
          </p:cNvPr>
          <p:cNvCxnSpPr/>
          <p:nvPr/>
        </p:nvCxnSpPr>
        <p:spPr>
          <a:xfrm flipV="1">
            <a:off x="3314700" y="2717800"/>
            <a:ext cx="2095500" cy="1212922"/>
          </a:xfrm>
          <a:prstGeom prst="straightConnector1">
            <a:avLst/>
          </a:prstGeom>
          <a:ln w="12700" cmpd="sng">
            <a:solidFill>
              <a:srgbClr val="40404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338D2A-1044-2943-864E-9DFF1A8735AD}"/>
              </a:ext>
            </a:extLst>
          </p:cNvPr>
          <p:cNvSpPr txBox="1"/>
          <p:nvPr/>
        </p:nvSpPr>
        <p:spPr>
          <a:xfrm rot="19823060">
            <a:off x="3994726" y="3381066"/>
            <a:ext cx="64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04040"/>
                </a:solidFill>
              </a:rPr>
              <a:t>147 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F6F235-3FD5-7340-8CDD-8CB5143FB629}"/>
              </a:ext>
            </a:extLst>
          </p:cNvPr>
          <p:cNvCxnSpPr/>
          <p:nvPr/>
        </p:nvCxnSpPr>
        <p:spPr>
          <a:xfrm flipH="1" flipV="1">
            <a:off x="1917700" y="1156148"/>
            <a:ext cx="723900" cy="1307652"/>
          </a:xfrm>
          <a:prstGeom prst="straightConnector1">
            <a:avLst/>
          </a:prstGeom>
          <a:ln w="12700" cmpd="sng">
            <a:solidFill>
              <a:schemeClr val="tx1">
                <a:lumMod val="85000"/>
                <a:lumOff val="15000"/>
              </a:schemeClr>
            </a:solidFill>
            <a:prstDash val="dash"/>
            <a:headEnd type="diamon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91E589-EEB2-BD4E-AA4B-CFA9AC859987}"/>
              </a:ext>
            </a:extLst>
          </p:cNvPr>
          <p:cNvSpPr txBox="1"/>
          <p:nvPr/>
        </p:nvSpPr>
        <p:spPr>
          <a:xfrm>
            <a:off x="1763840" y="1811813"/>
            <a:ext cx="562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/>
                <a:cs typeface="Calibri Light"/>
              </a:rPr>
              <a:t>40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155FB4-5060-0444-8593-3BA0D9C20965}"/>
              </a:ext>
            </a:extLst>
          </p:cNvPr>
          <p:cNvSpPr txBox="1"/>
          <p:nvPr/>
        </p:nvSpPr>
        <p:spPr>
          <a:xfrm>
            <a:off x="661483" y="1172193"/>
            <a:ext cx="57836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ITS2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338F7-3183-3B42-8D6D-DE0F950344B9}"/>
              </a:ext>
            </a:extLst>
          </p:cNvPr>
          <p:cNvGrpSpPr/>
          <p:nvPr/>
        </p:nvGrpSpPr>
        <p:grpSpPr>
          <a:xfrm>
            <a:off x="6548020" y="945477"/>
            <a:ext cx="4202187" cy="2593536"/>
            <a:chOff x="6535320" y="970877"/>
            <a:chExt cx="4202187" cy="2593536"/>
          </a:xfrm>
        </p:grpSpPr>
        <p:pic>
          <p:nvPicPr>
            <p:cNvPr id="15" name="Picture 14" descr="stave_no_bonds.pdf">
              <a:extLst>
                <a:ext uri="{FF2B5EF4-FFF2-40B4-BE49-F238E27FC236}">
                  <a16:creationId xmlns:a16="http://schemas.microsoft.com/office/drawing/2014/main" id="{2240C40C-5D14-4B4D-85F5-BCC83EAE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2" t="11725" r="3761" b="6028"/>
            <a:stretch/>
          </p:blipFill>
          <p:spPr>
            <a:xfrm flipV="1">
              <a:off x="6763486" y="970877"/>
              <a:ext cx="3528267" cy="2593536"/>
            </a:xfrm>
            <a:prstGeom prst="rect">
              <a:avLst/>
            </a:prstGeom>
            <a:effectLst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9DBD17-D0FB-1442-A9E5-D81E6F2795A8}"/>
                </a:ext>
              </a:extLst>
            </p:cNvPr>
            <p:cNvSpPr txBox="1"/>
            <p:nvPr/>
          </p:nvSpPr>
          <p:spPr>
            <a:xfrm>
              <a:off x="6535320" y="3054053"/>
              <a:ext cx="9544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"/>
                  <a:cs typeface="Helvetica"/>
                </a:rPr>
                <a:t>Space Frame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85FC9D-97B4-A347-BC07-CAC5BFC91A36}"/>
                </a:ext>
              </a:extLst>
            </p:cNvPr>
            <p:cNvSpPr txBox="1"/>
            <p:nvPr/>
          </p:nvSpPr>
          <p:spPr>
            <a:xfrm>
              <a:off x="8080717" y="2556589"/>
              <a:ext cx="7763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"/>
                  <a:cs typeface="Helvetica"/>
                </a:rPr>
                <a:t>Cold Plate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D202C9-15F0-9F48-B9B9-DEB1014A84DA}"/>
                </a:ext>
              </a:extLst>
            </p:cNvPr>
            <p:cNvSpPr txBox="1"/>
            <p:nvPr/>
          </p:nvSpPr>
          <p:spPr>
            <a:xfrm>
              <a:off x="9825666" y="2930942"/>
              <a:ext cx="9118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"/>
                  <a:cs typeface="Helvetica"/>
                </a:rPr>
                <a:t>Cooling Pipe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AF71D3-D7AA-9044-9938-0790B351CE1C}"/>
                </a:ext>
              </a:extLst>
            </p:cNvPr>
            <p:cNvSpPr txBox="1"/>
            <p:nvPr/>
          </p:nvSpPr>
          <p:spPr>
            <a:xfrm>
              <a:off x="8327338" y="1974453"/>
              <a:ext cx="10756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"/>
                  <a:cs typeface="Helvetica"/>
                </a:rPr>
                <a:t>9 Pixel Sensors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EA76C6-11C9-CA4F-B7BF-BFECB36D840E}"/>
                </a:ext>
              </a:extLst>
            </p:cNvPr>
            <p:cNvSpPr txBox="1"/>
            <p:nvPr/>
          </p:nvSpPr>
          <p:spPr>
            <a:xfrm>
              <a:off x="8737601" y="1425892"/>
              <a:ext cx="12747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"/>
                  <a:cs typeface="Helvetica"/>
                </a:rPr>
                <a:t>Flex Printed Circuit </a:t>
              </a:r>
            </a:p>
          </p:txBody>
        </p:sp>
      </p:grpSp>
      <p:pic>
        <p:nvPicPr>
          <p:cNvPr id="21" name="Picture 20" descr="Layer2_32.jpg">
            <a:extLst>
              <a:ext uri="{FF2B5EF4-FFF2-40B4-BE49-F238E27FC236}">
                <a16:creationId xmlns:a16="http://schemas.microsoft.com/office/drawing/2014/main" id="{F106E096-1DA2-344A-8252-9685B4A56A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4" t="30882" r="32591" b="32521"/>
          <a:stretch/>
        </p:blipFill>
        <p:spPr>
          <a:xfrm>
            <a:off x="768642" y="4185958"/>
            <a:ext cx="3720515" cy="1981848"/>
          </a:xfrm>
          <a:prstGeom prst="rect">
            <a:avLst/>
          </a:prstGeom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CDD3C9-26CA-C242-8D1F-879924F3C9B3}"/>
              </a:ext>
            </a:extLst>
          </p:cNvPr>
          <p:cNvSpPr txBox="1"/>
          <p:nvPr/>
        </p:nvSpPr>
        <p:spPr>
          <a:xfrm>
            <a:off x="3245926" y="4044412"/>
            <a:ext cx="1719454" cy="369332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Inner half-barrel</a:t>
            </a: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F71170B8-757F-F44D-B223-B29224B5009F}"/>
              </a:ext>
            </a:extLst>
          </p:cNvPr>
          <p:cNvSpPr/>
          <p:nvPr/>
        </p:nvSpPr>
        <p:spPr>
          <a:xfrm>
            <a:off x="2317457" y="5181600"/>
            <a:ext cx="762000" cy="571500"/>
          </a:xfrm>
          <a:prstGeom prst="trapezoid">
            <a:avLst>
              <a:gd name="adj" fmla="val 36111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033A1B-3A6F-7344-9F26-381429944F4D}"/>
              </a:ext>
            </a:extLst>
          </p:cNvPr>
          <p:cNvCxnSpPr/>
          <p:nvPr/>
        </p:nvCxnSpPr>
        <p:spPr>
          <a:xfrm>
            <a:off x="2990557" y="5435600"/>
            <a:ext cx="196075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diamon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42A617-09CB-0C4E-9769-0F0589A202FE}"/>
              </a:ext>
            </a:extLst>
          </p:cNvPr>
          <p:cNvCxnSpPr/>
          <p:nvPr/>
        </p:nvCxnSpPr>
        <p:spPr>
          <a:xfrm flipH="1">
            <a:off x="2540000" y="2298700"/>
            <a:ext cx="1047514" cy="1887258"/>
          </a:xfrm>
          <a:prstGeom prst="straightConnector1">
            <a:avLst/>
          </a:prstGeom>
          <a:ln w="28575" cmpd="sng">
            <a:solidFill>
              <a:schemeClr val="accent1"/>
            </a:solidFill>
            <a:prstDash val="solid"/>
            <a:headEnd type="diamon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4">
            <a:extLst>
              <a:ext uri="{FF2B5EF4-FFF2-40B4-BE49-F238E27FC236}">
                <a16:creationId xmlns:a16="http://schemas.microsoft.com/office/drawing/2014/main" id="{702841C2-838D-574C-84CD-A590C2518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93600"/>
            <a:ext cx="431143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ITS2 Material Budget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1ECFC4-7430-C44E-A6A6-668D07AD6B75}"/>
              </a:ext>
            </a:extLst>
          </p:cNvPr>
          <p:cNvSpPr txBox="1"/>
          <p:nvPr/>
        </p:nvSpPr>
        <p:spPr>
          <a:xfrm>
            <a:off x="5702607" y="3516499"/>
            <a:ext cx="1240724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Silicon 14%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C2172F6-2A53-1A40-8C67-A24B42CD8309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09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3FACCB5B-5C63-7448-A378-20E35EBE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358ED-DAD0-804E-845D-E0CDB07215EC}"/>
              </a:ext>
            </a:extLst>
          </p:cNvPr>
          <p:cNvSpPr txBox="1"/>
          <p:nvPr/>
        </p:nvSpPr>
        <p:spPr>
          <a:xfrm>
            <a:off x="279422" y="762000"/>
            <a:ext cx="11544301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Towards end of  1970’s</a:t>
            </a:r>
            <a:r>
              <a:rPr lang="en-US" sz="2000" dirty="0">
                <a:solidFill>
                  <a:srgbClr val="4F81BD"/>
                </a:solidFill>
              </a:rPr>
              <a:t>:  intensive R&amp;D on devices which could measure </a:t>
            </a:r>
            <a:r>
              <a:rPr lang="en-US" sz="2000" dirty="0">
                <a:solidFill>
                  <a:srgbClr val="008000"/>
                </a:solidFill>
              </a:rPr>
              <a:t>short-lived particles </a:t>
            </a:r>
            <a:r>
              <a:rPr lang="en-US" sz="2000" dirty="0">
                <a:solidFill>
                  <a:srgbClr val="4F81BD"/>
                </a:solidFill>
              </a:rPr>
              <a:t>(</a:t>
            </a:r>
            <a:r>
              <a:rPr lang="en-US" sz="2000" dirty="0"/>
              <a:t>10</a:t>
            </a:r>
            <a:r>
              <a:rPr lang="en-US" sz="2000" baseline="30000" dirty="0"/>
              <a:t>-12</a:t>
            </a:r>
            <a:r>
              <a:rPr lang="en-US" sz="2000" dirty="0"/>
              <a:t> - 10</a:t>
            </a:r>
            <a:r>
              <a:rPr lang="en-US" sz="2000" baseline="30000" dirty="0"/>
              <a:t>-13 </a:t>
            </a:r>
            <a:r>
              <a:rPr lang="en-US" sz="2000" dirty="0"/>
              <a:t>s</a:t>
            </a:r>
            <a:r>
              <a:rPr lang="en-US" sz="2000" dirty="0">
                <a:solidFill>
                  <a:srgbClr val="4F81BD"/>
                </a:solidFill>
              </a:rPr>
              <a:t>)</a:t>
            </a:r>
          </a:p>
          <a:p>
            <a:pPr>
              <a:spcBef>
                <a:spcPts val="900"/>
              </a:spcBef>
            </a:pPr>
            <a:r>
              <a:rPr lang="en-US" sz="2000" dirty="0">
                <a:solidFill>
                  <a:srgbClr val="4F81BD"/>
                </a:solidFill>
              </a:rPr>
              <a:t>R&amp;D at CERN</a:t>
            </a:r>
            <a:r>
              <a:rPr lang="en-US" sz="2000" baseline="30000" dirty="0">
                <a:solidFill>
                  <a:srgbClr val="4F81BD"/>
                </a:solidFill>
              </a:rPr>
              <a:t>(A)</a:t>
            </a:r>
            <a:r>
              <a:rPr lang="en-US" sz="2000" dirty="0">
                <a:solidFill>
                  <a:srgbClr val="4F81BD"/>
                </a:solidFill>
              </a:rPr>
              <a:t> and Pisa</a:t>
            </a:r>
            <a:r>
              <a:rPr lang="en-US" sz="2000" baseline="30000" dirty="0">
                <a:solidFill>
                  <a:srgbClr val="4F81BD"/>
                </a:solidFill>
              </a:rPr>
              <a:t>(B) </a:t>
            </a:r>
            <a:r>
              <a:rPr lang="en-US" sz="2000" dirty="0">
                <a:solidFill>
                  <a:srgbClr val="4F81BD"/>
                </a:solidFill>
              </a:rPr>
              <a:t>demonstrated that strip detectors (100-200</a:t>
            </a:r>
            <a:r>
              <a:rPr lang="en-US" sz="2000" dirty="0">
                <a:solidFill>
                  <a:srgbClr val="4F81BD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4F81BD"/>
                </a:solidFill>
              </a:rPr>
              <a:t>m pitch): </a:t>
            </a:r>
          </a:p>
          <a:p>
            <a:pPr marL="800100" lvl="1" indent="-342900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4F81BD"/>
                </a:solidFill>
              </a:rPr>
              <a:t>high detection </a:t>
            </a:r>
            <a:r>
              <a:rPr lang="en-US" sz="2000" dirty="0">
                <a:solidFill>
                  <a:srgbClr val="008000"/>
                </a:solidFill>
              </a:rPr>
              <a:t>efficiency</a:t>
            </a:r>
            <a:r>
              <a:rPr lang="en-US" sz="2000" dirty="0">
                <a:solidFill>
                  <a:srgbClr val="4F81BD"/>
                </a:solidFill>
              </a:rPr>
              <a:t> (</a:t>
            </a:r>
            <a:r>
              <a:rPr lang="en-US" sz="2000" dirty="0">
                <a:solidFill>
                  <a:srgbClr val="008000"/>
                </a:solidFill>
              </a:rPr>
              <a:t>&gt;99%</a:t>
            </a:r>
            <a:r>
              <a:rPr lang="en-US" sz="2000" dirty="0">
                <a:solidFill>
                  <a:srgbClr val="4F81BD"/>
                </a:solidFill>
              </a:rPr>
              <a:t>), good spatial </a:t>
            </a:r>
            <a:r>
              <a:rPr lang="en-US" sz="2000" dirty="0">
                <a:solidFill>
                  <a:srgbClr val="008000"/>
                </a:solidFill>
              </a:rPr>
              <a:t>resolution</a:t>
            </a:r>
            <a:r>
              <a:rPr lang="en-US" sz="2000" dirty="0">
                <a:solidFill>
                  <a:srgbClr val="4F81BD"/>
                </a:solidFill>
              </a:rPr>
              <a:t> (</a:t>
            </a:r>
            <a:r>
              <a:rPr lang="en-US" sz="2000" dirty="0">
                <a:solidFill>
                  <a:srgbClr val="008000"/>
                </a:solidFill>
              </a:rPr>
              <a:t>~20</a:t>
            </a:r>
            <a:r>
              <a:rPr lang="en-US" sz="2000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008000"/>
                </a:solidFill>
              </a:rPr>
              <a:t>m</a:t>
            </a:r>
            <a:r>
              <a:rPr lang="en-US" sz="2000" dirty="0">
                <a:solidFill>
                  <a:srgbClr val="4F81BD"/>
                </a:solidFill>
              </a:rPr>
              <a:t>) and </a:t>
            </a:r>
            <a:r>
              <a:rPr lang="en-US" sz="2000" dirty="0">
                <a:solidFill>
                  <a:srgbClr val="008000"/>
                </a:solidFill>
              </a:rPr>
              <a:t>good stability</a:t>
            </a:r>
          </a:p>
          <a:p>
            <a:pPr marL="800100" lvl="1" indent="-342900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4F81BD"/>
                </a:solidFill>
              </a:rPr>
              <a:t>precise vertex reconstruction</a:t>
            </a:r>
          </a:p>
          <a:p>
            <a:pPr>
              <a:spcBef>
                <a:spcPts val="900"/>
              </a:spcBef>
            </a:pPr>
            <a:r>
              <a:rPr lang="en-US" sz="2000" dirty="0">
                <a:solidFill>
                  <a:srgbClr val="4F81BD"/>
                </a:solidFill>
              </a:rPr>
              <a:t>However: fabrication of these devises  was very tricky, thus limiting their availability</a:t>
            </a:r>
          </a:p>
          <a:p>
            <a:pPr>
              <a:spcBef>
                <a:spcPts val="900"/>
              </a:spcBef>
            </a:pPr>
            <a:r>
              <a:rPr lang="en-US" sz="2000" dirty="0">
                <a:solidFill>
                  <a:schemeClr val="accent2"/>
                </a:solidFill>
              </a:rPr>
              <a:t>1980</a:t>
            </a:r>
            <a:r>
              <a:rPr lang="en-US" sz="2000" dirty="0"/>
              <a:t> – </a:t>
            </a:r>
            <a:r>
              <a:rPr lang="en-US" sz="2000" dirty="0">
                <a:solidFill>
                  <a:srgbClr val="008000"/>
                </a:solidFill>
              </a:rPr>
              <a:t>fabrication of silicon detectors using standard IC planar process (</a:t>
            </a:r>
            <a:r>
              <a:rPr lang="en-US" sz="2000" dirty="0">
                <a:solidFill>
                  <a:schemeClr val="accent1"/>
                </a:solidFill>
              </a:rPr>
              <a:t>PIN diode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4F81B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000" dirty="0" err="1">
                <a:solidFill>
                  <a:schemeClr val="accent2"/>
                </a:solidFill>
                <a:sym typeface="Wingdings"/>
              </a:rPr>
              <a:t>strip</a:t>
            </a:r>
            <a:r>
              <a:rPr lang="en-US" sz="2000" dirty="0">
                <a:solidFill>
                  <a:schemeClr val="accent2"/>
                </a:solidFill>
                <a:sym typeface="Wingdings"/>
              </a:rPr>
              <a:t> detector</a:t>
            </a:r>
            <a:r>
              <a:rPr lang="en-US" sz="2000" dirty="0">
                <a:sym typeface="Wingdings"/>
              </a:rPr>
              <a:t>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97C8E7-85F1-BA4B-BB86-381318E8AF6E}"/>
              </a:ext>
            </a:extLst>
          </p:cNvPr>
          <p:cNvSpPr txBox="1"/>
          <p:nvPr/>
        </p:nvSpPr>
        <p:spPr>
          <a:xfrm>
            <a:off x="6235721" y="4136032"/>
            <a:ext cx="53467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1"/>
                </a:solidFill>
              </a:rPr>
              <a:t>First use of silicon strips detectors by NA11(CERN SPS) and E706 (FNAL)</a:t>
            </a:r>
          </a:p>
          <a:p>
            <a:pPr marL="342900" indent="-342900">
              <a:spcBef>
                <a:spcPts val="1200"/>
              </a:spcBef>
              <a:buAutoNum type="alphaUcParenBoth"/>
            </a:pPr>
            <a:r>
              <a:rPr lang="en-US" dirty="0">
                <a:solidFill>
                  <a:schemeClr val="accent2"/>
                </a:solidFill>
              </a:rPr>
              <a:t>NA11 (1981)</a:t>
            </a:r>
            <a:r>
              <a:rPr lang="en-US" dirty="0"/>
              <a:t>: 6 planes (24 x 36mm</a:t>
            </a:r>
            <a:r>
              <a:rPr lang="en-US" baseline="30000" dirty="0"/>
              <a:t>2</a:t>
            </a:r>
            <a:r>
              <a:rPr lang="en-US" dirty="0"/>
              <a:t>): resistivity 2-3 </a:t>
            </a:r>
            <a:r>
              <a:rPr lang="en-US" dirty="0" err="1"/>
              <a:t>k</a:t>
            </a:r>
            <a:r>
              <a:rPr lang="en-US" dirty="0" err="1">
                <a:latin typeface="Symbol" charset="2"/>
                <a:cs typeface="Symbol" charset="2"/>
              </a:rPr>
              <a:t>W</a:t>
            </a:r>
            <a:r>
              <a:rPr lang="en-US" dirty="0" err="1"/>
              <a:t>cm</a:t>
            </a:r>
            <a:r>
              <a:rPr lang="en-US" dirty="0"/>
              <a:t>, thickness 280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m, pitch 20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C0504D"/>
                </a:solidFill>
              </a:rPr>
              <a:t>(B) E706 (1982)</a:t>
            </a:r>
            <a:r>
              <a:rPr lang="en-US" dirty="0"/>
              <a:t>: 4 planes (3x3 cm</a:t>
            </a:r>
            <a:r>
              <a:rPr lang="en-US" baseline="30000" dirty="0"/>
              <a:t>2</a:t>
            </a:r>
            <a:r>
              <a:rPr lang="en-US" dirty="0"/>
              <a:t>) + 2 planes (5x5cm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D8C31-8031-8B48-BC66-76351C752881}"/>
              </a:ext>
            </a:extLst>
          </p:cNvPr>
          <p:cNvSpPr txBox="1"/>
          <p:nvPr/>
        </p:nvSpPr>
        <p:spPr>
          <a:xfrm>
            <a:off x="330222" y="3162437"/>
            <a:ext cx="11442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J. </a:t>
            </a:r>
            <a:r>
              <a:rPr lang="en-US" dirty="0" err="1">
                <a:solidFill>
                  <a:schemeClr val="accent2"/>
                </a:solidFill>
              </a:rPr>
              <a:t>Kemmer</a:t>
            </a:r>
            <a:r>
              <a:rPr lang="en-US" dirty="0">
                <a:solidFill>
                  <a:schemeClr val="accent2"/>
                </a:solidFill>
              </a:rPr>
              <a:t>, et al</a:t>
            </a:r>
            <a:r>
              <a:rPr lang="en-US" dirty="0"/>
              <a:t>.</a:t>
            </a:r>
            <a:r>
              <a:rPr lang="en-US" i="1" dirty="0"/>
              <a:t>, “Development of </a:t>
            </a:r>
            <a:r>
              <a:rPr lang="en-US" i="1" dirty="0">
                <a:solidFill>
                  <a:srgbClr val="008000"/>
                </a:solidFill>
              </a:rPr>
              <a:t>10-micrometer </a:t>
            </a:r>
            <a:r>
              <a:rPr lang="en-US" i="1" dirty="0"/>
              <a:t>resolution silicon counters</a:t>
            </a:r>
            <a:r>
              <a:rPr lang="en-US" i="1" dirty="0">
                <a:solidFill>
                  <a:srgbClr val="4F81BD"/>
                </a:solidFill>
              </a:rPr>
              <a:t> </a:t>
            </a:r>
            <a:r>
              <a:rPr lang="en-US" i="1" dirty="0"/>
              <a:t>for </a:t>
            </a:r>
            <a:r>
              <a:rPr lang="en-US" i="1" dirty="0">
                <a:solidFill>
                  <a:schemeClr val="accent1"/>
                </a:solidFill>
              </a:rPr>
              <a:t>charm signature </a:t>
            </a:r>
            <a:r>
              <a:rPr lang="en-US" i="1" dirty="0"/>
              <a:t>observation with the </a:t>
            </a:r>
            <a:r>
              <a:rPr lang="en-US" i="1" dirty="0">
                <a:solidFill>
                  <a:srgbClr val="4F81BD"/>
                </a:solidFill>
              </a:rPr>
              <a:t>ACCMOR spectrometer</a:t>
            </a:r>
            <a:r>
              <a:rPr lang="en-US" i="1" dirty="0"/>
              <a:t>”, Proceedings of Silicon Detectors for High Energy Physics, </a:t>
            </a:r>
            <a:r>
              <a:rPr lang="en-US" i="1" dirty="0" err="1"/>
              <a:t>Nucl</a:t>
            </a:r>
            <a:r>
              <a:rPr lang="en-US" i="1" dirty="0"/>
              <a:t>. Instr. and Meth. 169 (1980) 499</a:t>
            </a:r>
            <a:r>
              <a:rPr lang="en-US" dirty="0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6539A5-E139-7049-8C78-3F6014866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21" y="4034523"/>
            <a:ext cx="3009901" cy="20624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A66050-7D3A-8044-8A27-3BB5F54E6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819" y="4036467"/>
            <a:ext cx="1712485" cy="20605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E1CB65-F92C-6342-912B-64B160753564}"/>
              </a:ext>
            </a:extLst>
          </p:cNvPr>
          <p:cNvSpPr txBox="1"/>
          <p:nvPr/>
        </p:nvSpPr>
        <p:spPr>
          <a:xfrm>
            <a:off x="2907286" y="5743818"/>
            <a:ext cx="397427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(A)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841C7F-D146-A341-B1BE-0A3760052525}"/>
              </a:ext>
            </a:extLst>
          </p:cNvPr>
          <p:cNvSpPr txBox="1"/>
          <p:nvPr/>
        </p:nvSpPr>
        <p:spPr>
          <a:xfrm>
            <a:off x="5309889" y="5743818"/>
            <a:ext cx="391203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F81BD"/>
                </a:solidFill>
              </a:rPr>
              <a:t>(B)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34258064-26A7-6D4D-AFD9-22E949774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23" y="102979"/>
            <a:ext cx="10433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>
                <a:solidFill>
                  <a:srgbClr val="FFFFFF"/>
                </a:solidFill>
              </a:rPr>
              <a:t>The rise of silicon detectors in HEP</a:t>
            </a:r>
            <a:endParaRPr lang="en-US" sz="1600" b="0" dirty="0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0E31AB-5763-1748-8C5C-AF4A89816A00}"/>
              </a:ext>
            </a:extLst>
          </p:cNvPr>
          <p:cNvSpPr txBox="1"/>
          <p:nvPr/>
        </p:nvSpPr>
        <p:spPr>
          <a:xfrm>
            <a:off x="342817" y="6129685"/>
            <a:ext cx="11104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Erik Heine, Joseph </a:t>
            </a:r>
            <a:r>
              <a:rPr lang="en-US" sz="1400" i="1" dirty="0" err="1"/>
              <a:t>Kemmer</a:t>
            </a:r>
            <a:r>
              <a:rPr lang="en-US" sz="1400" i="1" dirty="0"/>
              <a:t> and </a:t>
            </a:r>
            <a:r>
              <a:rPr lang="en-US" sz="1400" i="1" dirty="0" err="1"/>
              <a:t>Gherard</a:t>
            </a:r>
            <a:r>
              <a:rPr lang="en-US" sz="1400" i="1" dirty="0"/>
              <a:t> Lutz: 2017 EPS prize for “Outstanding Contributions  to HEP” (pioneering the development of silicon </a:t>
            </a:r>
            <a:r>
              <a:rPr lang="en-US" sz="1400" i="1" dirty="0" err="1">
                <a:latin typeface="Symbol" charset="2"/>
                <a:cs typeface="Symbol" charset="2"/>
              </a:rPr>
              <a:t>m</a:t>
            </a:r>
            <a:r>
              <a:rPr lang="en-US" sz="1400" i="1" dirty="0" err="1"/>
              <a:t>strip</a:t>
            </a:r>
            <a:r>
              <a:rPr lang="en-US" sz="1400" i="1" dirty="0"/>
              <a:t>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3E5036-AA4E-2E4D-9D6F-F98DEC91C1C4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6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CEA99C3-D1CD-1B44-8DC6-6554D5104757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cern_logo_white.gif">
            <a:extLst>
              <a:ext uri="{FF2B5EF4-FFF2-40B4-BE49-F238E27FC236}">
                <a16:creationId xmlns:a16="http://schemas.microsoft.com/office/drawing/2014/main" id="{6C7B0284-D44A-E643-8581-287B75D6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1A7E1-C9CF-B145-B400-470D2B2B10FE}"/>
              </a:ext>
            </a:extLst>
          </p:cNvPr>
          <p:cNvSpPr txBox="1"/>
          <p:nvPr/>
        </p:nvSpPr>
        <p:spPr>
          <a:xfrm>
            <a:off x="5844791" y="940360"/>
            <a:ext cx="5737609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How to further reduce material budget?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accent2"/>
                </a:solidFill>
              </a:rPr>
              <a:t>Eliminate active cooling  … 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… replace with </a:t>
            </a:r>
            <a:r>
              <a:rPr lang="en-US" sz="2000" dirty="0">
                <a:solidFill>
                  <a:srgbClr val="00B050"/>
                </a:solidFill>
              </a:rPr>
              <a:t>low forced air flow</a:t>
            </a:r>
            <a:r>
              <a:rPr lang="en-US" sz="2000" dirty="0"/>
              <a:t> (&lt; 3 m/s)</a:t>
            </a:r>
            <a:endParaRPr lang="en-US" sz="2000" dirty="0">
              <a:solidFill>
                <a:schemeClr val="accent2"/>
              </a:solidFill>
            </a:endParaRPr>
          </a:p>
          <a:p>
            <a:pPr marL="285750" indent="-285750">
              <a:spcBef>
                <a:spcPts val="600"/>
              </a:spcBef>
              <a:buFont typeface="Wingdings" charset="0"/>
              <a:buChar char="è"/>
            </a:pPr>
            <a:r>
              <a:rPr lang="en-US" sz="2000" dirty="0">
                <a:solidFill>
                  <a:srgbClr val="4F81BD"/>
                </a:solidFill>
                <a:ea typeface="Wingdings"/>
                <a:cs typeface="Wingdings"/>
                <a:sym typeface="Wingdings"/>
              </a:rPr>
              <a:t> viable for power densities below </a:t>
            </a:r>
            <a:r>
              <a:rPr lang="en-US" sz="2000" dirty="0">
                <a:solidFill>
                  <a:srgbClr val="008000"/>
                </a:solidFill>
                <a:ea typeface="Wingdings"/>
                <a:cs typeface="Wingdings"/>
                <a:sym typeface="Wingdings"/>
              </a:rPr>
              <a:t>20mW/cm</a:t>
            </a:r>
            <a:r>
              <a:rPr lang="en-US" sz="2000" baseline="30000" dirty="0">
                <a:solidFill>
                  <a:srgbClr val="008000"/>
                </a:solidFill>
                <a:ea typeface="Wingdings"/>
                <a:cs typeface="Wingdings"/>
                <a:sym typeface="Wingdings"/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C0504D"/>
                </a:solidFill>
              </a:rPr>
              <a:t>Eliminate electrical substrate</a:t>
            </a:r>
          </a:p>
          <a:p>
            <a:pPr marL="285750" indent="-285750">
              <a:spcBef>
                <a:spcPts val="1200"/>
              </a:spcBef>
              <a:buFont typeface="Wingdings" charset="0"/>
              <a:buChar char="è"/>
            </a:pPr>
            <a:r>
              <a:rPr lang="en-US" sz="2000" dirty="0">
                <a:solidFill>
                  <a:srgbClr val="4F81BD"/>
                </a:solidFill>
                <a:ea typeface="Wingdings"/>
                <a:cs typeface="Wingdings"/>
                <a:sym typeface="Wingdings"/>
              </a:rPr>
              <a:t>Possible if </a:t>
            </a:r>
            <a:r>
              <a:rPr lang="en-US" sz="2000" dirty="0">
                <a:solidFill>
                  <a:srgbClr val="008000"/>
                </a:solidFill>
                <a:ea typeface="Wingdings"/>
                <a:cs typeface="Wingdings"/>
                <a:sym typeface="Wingdings"/>
              </a:rPr>
              <a:t>sensor covers the full stave length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7BF5C5-E8EB-834F-B2EE-DF5D2A0EBBBB}"/>
              </a:ext>
            </a:extLst>
          </p:cNvPr>
          <p:cNvSpPr txBox="1"/>
          <p:nvPr/>
        </p:nvSpPr>
        <p:spPr>
          <a:xfrm>
            <a:off x="389778" y="4659529"/>
            <a:ext cx="6874622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ALPIDE Chip: </a:t>
            </a:r>
            <a:r>
              <a:rPr lang="en-US" sz="2000" dirty="0">
                <a:solidFill>
                  <a:srgbClr val="4F81BD"/>
                </a:solidFill>
              </a:rPr>
              <a:t>pixel matrix power </a:t>
            </a:r>
            <a:r>
              <a:rPr lang="en-US" sz="2000" dirty="0">
                <a:solidFill>
                  <a:srgbClr val="00B050"/>
                </a:solidFill>
              </a:rPr>
              <a:t>7mW/cm</a:t>
            </a:r>
            <a:r>
              <a:rPr lang="en-US" sz="2000" baseline="30000" dirty="0">
                <a:solidFill>
                  <a:srgbClr val="00B050"/>
                </a:solidFill>
              </a:rPr>
              <a:t>2 </a:t>
            </a:r>
            <a:r>
              <a:rPr lang="en-US" sz="2000" b="1" dirty="0">
                <a:solidFill>
                  <a:schemeClr val="accent1"/>
                </a:solidFill>
              </a:rPr>
              <a:t>…                                      … </a:t>
            </a:r>
            <a:r>
              <a:rPr lang="en-US" sz="2000" dirty="0">
                <a:solidFill>
                  <a:srgbClr val="4F81BD"/>
                </a:solidFill>
              </a:rPr>
              <a:t>the rest (</a:t>
            </a:r>
            <a:r>
              <a:rPr lang="en-US" sz="2000" dirty="0">
                <a:solidFill>
                  <a:schemeClr val="accent2"/>
                </a:solidFill>
              </a:rPr>
              <a:t>~33mW/cm</a:t>
            </a:r>
            <a:r>
              <a:rPr lang="en-US" sz="2000" baseline="30000" dirty="0">
                <a:solidFill>
                  <a:schemeClr val="accent2"/>
                </a:solidFill>
              </a:rPr>
              <a:t>2</a:t>
            </a:r>
            <a:r>
              <a:rPr lang="en-US" sz="2000" dirty="0">
                <a:solidFill>
                  <a:srgbClr val="4F81BD"/>
                </a:solidFill>
              </a:rPr>
              <a:t>) is dissipated by the peripheral circuitry</a:t>
            </a:r>
            <a:endParaRPr lang="en-US" sz="2000" b="1" dirty="0">
              <a:solidFill>
                <a:schemeClr val="accent2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accent2"/>
                </a:solidFill>
                <a:latin typeface="Wingdings 3" charset="2"/>
                <a:ea typeface="Wingdings"/>
                <a:cs typeface="Wingdings 3" charset="2"/>
                <a:sym typeface="Wingdings"/>
              </a:rPr>
              <a:t>a</a:t>
            </a:r>
            <a:r>
              <a:rPr lang="en-US" sz="2000" dirty="0">
                <a:solidFill>
                  <a:schemeClr val="accent2"/>
                </a:solidFill>
                <a:ea typeface="Wingdings"/>
                <a:cs typeface="Wingdings 3" charset="2"/>
                <a:sym typeface="Wingdings"/>
              </a:rPr>
              <a:t> </a:t>
            </a:r>
            <a:r>
              <a:rPr lang="en-US" sz="2000" dirty="0">
                <a:solidFill>
                  <a:schemeClr val="accent2"/>
                </a:solidFill>
                <a:sym typeface="Wingdings"/>
              </a:rPr>
              <a:t>Can we put the circuit periphery at the periphery of the detector?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stave_no_bonds.pdf">
            <a:extLst>
              <a:ext uri="{FF2B5EF4-FFF2-40B4-BE49-F238E27FC236}">
                <a16:creationId xmlns:a16="http://schemas.microsoft.com/office/drawing/2014/main" id="{CBF55FF4-E505-5A4C-81F4-02B1C97A9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t="11725" r="3761" b="6028"/>
          <a:stretch/>
        </p:blipFill>
        <p:spPr>
          <a:xfrm>
            <a:off x="389778" y="1197743"/>
            <a:ext cx="3841775" cy="2823987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5FC96D-50B5-AE4E-8314-B3FF965296D5}"/>
              </a:ext>
            </a:extLst>
          </p:cNvPr>
          <p:cNvSpPr txBox="1"/>
          <p:nvPr/>
        </p:nvSpPr>
        <p:spPr>
          <a:xfrm>
            <a:off x="525486" y="1431932"/>
            <a:ext cx="954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"/>
                <a:cs typeface="Helvetica"/>
              </a:rPr>
              <a:t>Space Frame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494AB9-F432-3D49-831D-D4D925E6D5F9}"/>
              </a:ext>
            </a:extLst>
          </p:cNvPr>
          <p:cNvSpPr txBox="1"/>
          <p:nvPr/>
        </p:nvSpPr>
        <p:spPr>
          <a:xfrm>
            <a:off x="1920386" y="1913972"/>
            <a:ext cx="7763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"/>
                <a:cs typeface="Helvetica"/>
              </a:rPr>
              <a:t>Cold Plate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81075-8C6D-9E4C-9200-00BCCF1B86CA}"/>
              </a:ext>
            </a:extLst>
          </p:cNvPr>
          <p:cNvSpPr txBox="1"/>
          <p:nvPr/>
        </p:nvSpPr>
        <p:spPr>
          <a:xfrm>
            <a:off x="3342786" y="1156260"/>
            <a:ext cx="982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"/>
                <a:cs typeface="Helvetica"/>
              </a:rPr>
              <a:t>Cooling Ducts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66455-FE1A-8A4A-A729-8A2010365B65}"/>
              </a:ext>
            </a:extLst>
          </p:cNvPr>
          <p:cNvSpPr txBox="1"/>
          <p:nvPr/>
        </p:nvSpPr>
        <p:spPr>
          <a:xfrm>
            <a:off x="2784154" y="3319223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"/>
                <a:cs typeface="Helvetica"/>
              </a:rPr>
              <a:t>Flex Printed Circuit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A67613-7DD1-C044-A08E-F202E3E8F5E0}"/>
              </a:ext>
            </a:extLst>
          </p:cNvPr>
          <p:cNvGrpSpPr/>
          <p:nvPr/>
        </p:nvGrpSpPr>
        <p:grpSpPr>
          <a:xfrm>
            <a:off x="3139586" y="2218639"/>
            <a:ext cx="2233688" cy="676961"/>
            <a:chOff x="3050686" y="2167839"/>
            <a:chExt cx="2233688" cy="67696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328895-3C2C-B347-9274-0520DCF8D3E5}"/>
                </a:ext>
              </a:extLst>
            </p:cNvPr>
            <p:cNvSpPr txBox="1"/>
            <p:nvPr/>
          </p:nvSpPr>
          <p:spPr>
            <a:xfrm>
              <a:off x="3393754" y="2292200"/>
              <a:ext cx="1788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/>
                  <a:cs typeface="Helvetica"/>
                </a:rPr>
                <a:t>9 Pixel Sensors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714DD1-8C93-574A-8C2C-73449F10D0BE}"/>
                </a:ext>
              </a:extLst>
            </p:cNvPr>
            <p:cNvSpPr/>
            <p:nvPr/>
          </p:nvSpPr>
          <p:spPr>
            <a:xfrm>
              <a:off x="3217128" y="2167839"/>
              <a:ext cx="2067246" cy="676961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C5CE4A2-F522-354F-B183-3D4F70B32D6B}"/>
                </a:ext>
              </a:extLst>
            </p:cNvPr>
            <p:cNvCxnSpPr/>
            <p:nvPr/>
          </p:nvCxnSpPr>
          <p:spPr>
            <a:xfrm flipH="1">
              <a:off x="3050686" y="2514600"/>
              <a:ext cx="17511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568A29A-0861-6948-85ED-CF3BFAD08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824" y="4212092"/>
            <a:ext cx="3802088" cy="195164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9F17E0-A1D5-5F48-A457-4E40653E920D}"/>
              </a:ext>
            </a:extLst>
          </p:cNvPr>
          <p:cNvCxnSpPr/>
          <p:nvPr/>
        </p:nvCxnSpPr>
        <p:spPr>
          <a:xfrm>
            <a:off x="2710049" y="2692400"/>
            <a:ext cx="4554351" cy="165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2B43AD9-103F-E443-9454-887C5F38365C}"/>
              </a:ext>
            </a:extLst>
          </p:cNvPr>
          <p:cNvSpPr/>
          <p:nvPr/>
        </p:nvSpPr>
        <p:spPr>
          <a:xfrm>
            <a:off x="8068733" y="4651062"/>
            <a:ext cx="2857500" cy="1296771"/>
          </a:xfrm>
          <a:prstGeom prst="rect">
            <a:avLst/>
          </a:prstGeom>
          <a:noFill/>
          <a:ln w="28575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66658F-F0C4-2D4C-B5F6-9EB93B4663FA}"/>
              </a:ext>
            </a:extLst>
          </p:cNvPr>
          <p:cNvSpPr/>
          <p:nvPr/>
        </p:nvSpPr>
        <p:spPr>
          <a:xfrm>
            <a:off x="8068733" y="5990169"/>
            <a:ext cx="2857500" cy="634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A58B0A-ADEB-3047-9B94-4DABE1859C81}"/>
              </a:ext>
            </a:extLst>
          </p:cNvPr>
          <p:cNvSpPr txBox="1"/>
          <p:nvPr/>
        </p:nvSpPr>
        <p:spPr>
          <a:xfrm>
            <a:off x="9050868" y="5479418"/>
            <a:ext cx="90281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/>
                <a:cs typeface="Calibri Light"/>
              </a:rPr>
              <a:t>pixel matrix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A25F2B-DBA2-E846-BA99-12252D08FD6D}"/>
              </a:ext>
            </a:extLst>
          </p:cNvPr>
          <p:cNvSpPr txBox="1"/>
          <p:nvPr/>
        </p:nvSpPr>
        <p:spPr>
          <a:xfrm>
            <a:off x="7026823" y="5898234"/>
            <a:ext cx="787395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/>
                <a:cs typeface="Calibri Light"/>
              </a:rPr>
              <a:t>periphery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D90E46-82E8-174E-897D-052F3DE269D4}"/>
              </a:ext>
            </a:extLst>
          </p:cNvPr>
          <p:cNvCxnSpPr/>
          <p:nvPr/>
        </p:nvCxnSpPr>
        <p:spPr>
          <a:xfrm>
            <a:off x="7831667" y="6036734"/>
            <a:ext cx="177792" cy="0"/>
          </a:xfrm>
          <a:prstGeom prst="straightConnector1">
            <a:avLst/>
          </a:prstGeom>
          <a:ln w="12700" cmpd="sng">
            <a:solidFill>
              <a:srgbClr val="C0504D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Box 4">
            <a:extLst>
              <a:ext uri="{FF2B5EF4-FFF2-40B4-BE49-F238E27FC236}">
                <a16:creationId xmlns:a16="http://schemas.microsoft.com/office/drawing/2014/main" id="{254B30A5-6F4D-DE4B-82EC-FEA522F41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93600"/>
            <a:ext cx="66146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Can we further reduce the material budget?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0029C1-54EC-2544-B804-26A030BAB79A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1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ECD6240-4132-4C4E-8BE7-06C1A78F5159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cern_logo_white.gif">
            <a:extLst>
              <a:ext uri="{FF2B5EF4-FFF2-40B4-BE49-F238E27FC236}">
                <a16:creationId xmlns:a16="http://schemas.microsoft.com/office/drawing/2014/main" id="{D67B5384-DC27-EE4E-BBEB-28DB0AC5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79E6318F-C4A0-7240-BFA7-A6D16FCDC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54" t="27716" r="20892" b="26147"/>
          <a:stretch/>
        </p:blipFill>
        <p:spPr>
          <a:xfrm>
            <a:off x="393700" y="3181396"/>
            <a:ext cx="5024997" cy="3263900"/>
          </a:xfrm>
          <a:prstGeom prst="rect">
            <a:avLst/>
          </a:prstGeom>
        </p:spPr>
      </p:pic>
      <p:pic>
        <p:nvPicPr>
          <p:cNvPr id="9" name="Picture 8" descr="stitching_example.png">
            <a:extLst>
              <a:ext uri="{FF2B5EF4-FFF2-40B4-BE49-F238E27FC236}">
                <a16:creationId xmlns:a16="http://schemas.microsoft.com/office/drawing/2014/main" id="{AAD87D86-32A9-2649-8520-F37D471E8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22" y="3181395"/>
            <a:ext cx="5901750" cy="326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1E4BA2-E25C-B646-9C9C-60A2DADFC8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842"/>
          <a:stretch/>
        </p:blipFill>
        <p:spPr>
          <a:xfrm>
            <a:off x="4368800" y="806313"/>
            <a:ext cx="3683000" cy="2098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286420-DC70-8945-8CE2-82A3E588184C}"/>
              </a:ext>
            </a:extLst>
          </p:cNvPr>
          <p:cNvSpPr txBox="1"/>
          <p:nvPr/>
        </p:nvSpPr>
        <p:spPr>
          <a:xfrm>
            <a:off x="393700" y="800470"/>
            <a:ext cx="3924300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CMOS photolithographic process</a:t>
            </a:r>
          </a:p>
          <a:p>
            <a:r>
              <a:rPr lang="en-US" sz="20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defines wafer reticles size  </a:t>
            </a:r>
          </a:p>
          <a:p>
            <a:pPr marL="342900" indent="-342900">
              <a:spcBef>
                <a:spcPts val="600"/>
              </a:spcBef>
              <a:buFont typeface="Wingdings 3" charset="0"/>
              <a:buChar char="a"/>
            </a:pPr>
            <a:r>
              <a:rPr lang="en-US" sz="20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Typical field of view O(2 x 2 cm</a:t>
            </a:r>
            <a:r>
              <a:rPr lang="en-US" sz="2000" baseline="300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0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Reticle is stepped across the wafers to create multiple identical images of the circuit(s)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47715-637D-9849-ACE9-210696004207}"/>
              </a:ext>
            </a:extLst>
          </p:cNvPr>
          <p:cNvSpPr txBox="1"/>
          <p:nvPr/>
        </p:nvSpPr>
        <p:spPr>
          <a:xfrm>
            <a:off x="5847081" y="2944187"/>
            <a:ext cx="6209077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Stitching allows fabrication of sensors larger than the reticle size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8BB728-8A7F-DE4E-AD4E-AF8A109C16A1}"/>
              </a:ext>
            </a:extLst>
          </p:cNvPr>
          <p:cNvCxnSpPr/>
          <p:nvPr/>
        </p:nvCxnSpPr>
        <p:spPr>
          <a:xfrm flipV="1">
            <a:off x="7620000" y="3378387"/>
            <a:ext cx="1714500" cy="888813"/>
          </a:xfrm>
          <a:prstGeom prst="straightConnector1">
            <a:avLst/>
          </a:prstGeom>
          <a:ln w="12700" cmpd="sng"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C9E672-2649-0444-BA7F-ADD1026EC511}"/>
              </a:ext>
            </a:extLst>
          </p:cNvPr>
          <p:cNvSpPr txBox="1"/>
          <p:nvPr/>
        </p:nvSpPr>
        <p:spPr>
          <a:xfrm rot="19932940">
            <a:off x="7996477" y="3585002"/>
            <a:ext cx="527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 Light"/>
                <a:cs typeface="Calibri Light"/>
              </a:rPr>
              <a:t>14cm</a:t>
            </a:r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27765A03-3C98-AD49-8243-3BD8982DB158}"/>
              </a:ext>
            </a:extLst>
          </p:cNvPr>
          <p:cNvSpPr txBox="1">
            <a:spLocks/>
          </p:cNvSpPr>
          <p:nvPr/>
        </p:nvSpPr>
        <p:spPr>
          <a:xfrm>
            <a:off x="5996610" y="6164846"/>
            <a:ext cx="5148323" cy="3361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FFFFFF"/>
                </a:solidFill>
                <a:latin typeface="Bradley Hand ITC" pitchFamily="66" charset="0"/>
              </a:rPr>
              <a:t>Courtesy: R. </a:t>
            </a:r>
            <a:r>
              <a:rPr lang="en-US" sz="1400" dirty="0" err="1">
                <a:solidFill>
                  <a:srgbClr val="FFFFFF"/>
                </a:solidFill>
                <a:latin typeface="Bradley Hand ITC" pitchFamily="66" charset="0"/>
              </a:rPr>
              <a:t>Turchetta</a:t>
            </a:r>
            <a:r>
              <a:rPr lang="en-US" sz="1400" dirty="0">
                <a:solidFill>
                  <a:srgbClr val="FFFFFF"/>
                </a:solidFill>
                <a:latin typeface="Bradley Hand ITC" pitchFamily="66" charset="0"/>
              </a:rPr>
              <a:t>, Rutherford Appleton Laboratory</a:t>
            </a:r>
          </a:p>
        </p:txBody>
      </p:sp>
      <p:pic>
        <p:nvPicPr>
          <p:cNvPr id="16" name="Picture 15" descr="2014-07-03 16.59.20.jpg">
            <a:extLst>
              <a:ext uri="{FF2B5EF4-FFF2-40B4-BE49-F238E27FC236}">
                <a16:creationId xmlns:a16="http://schemas.microsoft.com/office/drawing/2014/main" id="{C20DB1CF-CD4B-4646-A674-319CD60C6A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600" y="862052"/>
            <a:ext cx="3035300" cy="196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76F8A1-C227-FE4C-9EB9-B9D73A6E28CD}"/>
              </a:ext>
            </a:extLst>
          </p:cNvPr>
          <p:cNvSpPr txBox="1"/>
          <p:nvPr/>
        </p:nvSpPr>
        <p:spPr>
          <a:xfrm>
            <a:off x="2048918" y="2944187"/>
            <a:ext cx="354456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staves built by tiling several sensors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C33B8A-02BB-6341-9652-B63A9AF7EA67}"/>
              </a:ext>
            </a:extLst>
          </p:cNvPr>
          <p:cNvCxnSpPr/>
          <p:nvPr/>
        </p:nvCxnSpPr>
        <p:spPr>
          <a:xfrm flipH="1" flipV="1">
            <a:off x="1231900" y="3296915"/>
            <a:ext cx="4089400" cy="2867932"/>
          </a:xfrm>
          <a:prstGeom prst="straightConnector1">
            <a:avLst/>
          </a:prstGeom>
          <a:ln w="12700" cmpd="sng"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9240FA-BA66-E745-942B-DB5B6F617723}"/>
              </a:ext>
            </a:extLst>
          </p:cNvPr>
          <p:cNvSpPr txBox="1"/>
          <p:nvPr/>
        </p:nvSpPr>
        <p:spPr>
          <a:xfrm rot="2212950">
            <a:off x="3259376" y="4558713"/>
            <a:ext cx="527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 Light"/>
                <a:cs typeface="Calibri Light"/>
              </a:rPr>
              <a:t>27cm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E7F8FAB8-00D6-1540-9872-7A5583DC1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93600"/>
            <a:ext cx="797889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Stitching allows the fabrication of wafer scale sensors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9AA2B4-BAB5-D643-BE1F-D0DED0FD63B3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1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82EEC4E-3542-5D4D-9E72-595B6D8F51E7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cern_logo_white.gif">
            <a:extLst>
              <a:ext uri="{FF2B5EF4-FFF2-40B4-BE49-F238E27FC236}">
                <a16:creationId xmlns:a16="http://schemas.microsoft.com/office/drawing/2014/main" id="{89EEFC82-BA05-2A4F-8473-58C0E9D0B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pic>
        <p:nvPicPr>
          <p:cNvPr id="20" name="Picture 19" descr="Paper-15.7-Philippe-Fig-3a-1024x754.jpg">
            <a:extLst>
              <a:ext uri="{FF2B5EF4-FFF2-40B4-BE49-F238E27FC236}">
                <a16:creationId xmlns:a16="http://schemas.microsoft.com/office/drawing/2014/main" id="{5EDBF2E0-07CB-CB40-9436-1EB4E86F4F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t="18065" r="261" b="-90"/>
          <a:stretch/>
        </p:blipFill>
        <p:spPr>
          <a:xfrm>
            <a:off x="508000" y="953131"/>
            <a:ext cx="4622800" cy="2911474"/>
          </a:xfrm>
          <a:prstGeom prst="rect">
            <a:avLst/>
          </a:prstGeom>
        </p:spPr>
      </p:pic>
      <p:pic>
        <p:nvPicPr>
          <p:cNvPr id="21" name="Picture 20" descr="silicon_genesis_20_micrometer_wafer.jpg">
            <a:extLst>
              <a:ext uri="{FF2B5EF4-FFF2-40B4-BE49-F238E27FC236}">
                <a16:creationId xmlns:a16="http://schemas.microsoft.com/office/drawing/2014/main" id="{E75081B2-F5BC-464F-9CC1-75F1883042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26676" r="250" b="25495"/>
          <a:stretch/>
        </p:blipFill>
        <p:spPr>
          <a:xfrm>
            <a:off x="6095038" y="984391"/>
            <a:ext cx="4611062" cy="2904983"/>
          </a:xfrm>
          <a:prstGeom prst="rect">
            <a:avLst/>
          </a:prstGeom>
        </p:spPr>
      </p:pic>
      <p:sp>
        <p:nvSpPr>
          <p:cNvPr id="22" name="Footer Placeholder 9">
            <a:extLst>
              <a:ext uri="{FF2B5EF4-FFF2-40B4-BE49-F238E27FC236}">
                <a16:creationId xmlns:a16="http://schemas.microsoft.com/office/drawing/2014/main" id="{0CBBC7FD-C489-DF46-832F-61AD50431838}"/>
              </a:ext>
            </a:extLst>
          </p:cNvPr>
          <p:cNvSpPr txBox="1">
            <a:spLocks/>
          </p:cNvSpPr>
          <p:nvPr/>
        </p:nvSpPr>
        <p:spPr>
          <a:xfrm>
            <a:off x="6963508" y="1001257"/>
            <a:ext cx="3716578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Silicon Genesis: 20 micron thick wafer</a:t>
            </a:r>
          </a:p>
        </p:txBody>
      </p:sp>
      <p:sp>
        <p:nvSpPr>
          <p:cNvPr id="23" name="Footer Placeholder 9">
            <a:extLst>
              <a:ext uri="{FF2B5EF4-FFF2-40B4-BE49-F238E27FC236}">
                <a16:creationId xmlns:a16="http://schemas.microsoft.com/office/drawing/2014/main" id="{538B99A3-56C3-E647-B817-926E715FE8FC}"/>
              </a:ext>
            </a:extLst>
          </p:cNvPr>
          <p:cNvSpPr txBox="1">
            <a:spLocks/>
          </p:cNvSpPr>
          <p:nvPr/>
        </p:nvSpPr>
        <p:spPr>
          <a:xfrm>
            <a:off x="500772" y="956447"/>
            <a:ext cx="47879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 we exploit flexible nature of thin silicon ?</a:t>
            </a:r>
          </a:p>
          <a:p>
            <a:pPr>
              <a:defRPr/>
            </a:pPr>
            <a:endParaRPr 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endParaRPr 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endParaRPr 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Footer Placeholder 9">
            <a:extLst>
              <a:ext uri="{FF2B5EF4-FFF2-40B4-BE49-F238E27FC236}">
                <a16:creationId xmlns:a16="http://schemas.microsoft.com/office/drawing/2014/main" id="{C4B83A69-66F1-014F-B535-CE74A77C9B1B}"/>
              </a:ext>
            </a:extLst>
          </p:cNvPr>
          <p:cNvSpPr txBox="1">
            <a:spLocks/>
          </p:cNvSpPr>
          <p:nvPr/>
        </p:nvSpPr>
        <p:spPr>
          <a:xfrm>
            <a:off x="611262" y="3417886"/>
            <a:ext cx="3400976" cy="36512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chemeClr val="accent1"/>
                </a:solidFill>
              </a:rPr>
              <a:t>Chipworks</a:t>
            </a:r>
            <a:r>
              <a:rPr lang="en-US" dirty="0">
                <a:solidFill>
                  <a:schemeClr val="accent1"/>
                </a:solidFill>
              </a:rPr>
              <a:t>: 30µm-thick RF-SOI CMOS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B3DC51-DF1B-1946-900A-78EC863DBCA7}"/>
              </a:ext>
            </a:extLst>
          </p:cNvPr>
          <p:cNvSpPr txBox="1"/>
          <p:nvPr/>
        </p:nvSpPr>
        <p:spPr>
          <a:xfrm>
            <a:off x="5941533" y="3611045"/>
            <a:ext cx="5021664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Ultra-thin chip (&lt;50 um): flexible with good stability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05190E-B9A1-3145-82A2-AB1969F27005}"/>
              </a:ext>
            </a:extLst>
          </p:cNvPr>
          <p:cNvSpPr txBox="1"/>
          <p:nvPr/>
        </p:nvSpPr>
        <p:spPr>
          <a:xfrm>
            <a:off x="573162" y="5967124"/>
            <a:ext cx="95234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van den </a:t>
            </a:r>
            <a:r>
              <a:rPr lang="en-US" sz="1200" dirty="0" err="1"/>
              <a:t>Ende</a:t>
            </a:r>
            <a:r>
              <a:rPr lang="en-US" sz="1200" dirty="0"/>
              <a:t> DA et al. </a:t>
            </a:r>
            <a:r>
              <a:rPr lang="en-US" sz="1200" i="1" dirty="0"/>
              <a:t>Mechanical and electrical properties of ultra-thin chips and flexible electronics assemblies during bending</a:t>
            </a:r>
            <a:r>
              <a:rPr lang="en-US" sz="1200" dirty="0"/>
              <a:t>. </a:t>
            </a:r>
          </a:p>
          <a:p>
            <a:r>
              <a:rPr lang="en-US" sz="1200" dirty="0" err="1"/>
              <a:t>Mircoelectron</a:t>
            </a:r>
            <a:r>
              <a:rPr lang="en-US" sz="1200" dirty="0"/>
              <a:t> </a:t>
            </a:r>
            <a:r>
              <a:rPr lang="en-US" sz="1200" dirty="0" err="1"/>
              <a:t>reliab</a:t>
            </a:r>
            <a:r>
              <a:rPr lang="en-US" sz="1200" dirty="0"/>
              <a:t> (2014), http://</a:t>
            </a:r>
            <a:r>
              <a:rPr lang="en-US" sz="1200" dirty="0" err="1"/>
              <a:t>dx.doi.org</a:t>
            </a:r>
            <a:r>
              <a:rPr lang="en-US" sz="1200" dirty="0"/>
              <a:t>/10.1016/j.microrel.2014.07.125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0800EA-FD1B-5448-A0A1-FD6D99D7B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74" y="4081977"/>
            <a:ext cx="10172086" cy="1961347"/>
          </a:xfrm>
          <a:prstGeom prst="rect">
            <a:avLst/>
          </a:prstGeom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18EE46DC-C6AE-734D-9F4B-4F43A4AEA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93600"/>
            <a:ext cx="4512999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Ultra-thin curved silicon chips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A706D6-B6E8-C943-A4FE-A11253C967EC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82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005A562-22D3-D54B-A3F4-AB881677C4C8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 descr="cern_logo_white.gif">
            <a:extLst>
              <a:ext uri="{FF2B5EF4-FFF2-40B4-BE49-F238E27FC236}">
                <a16:creationId xmlns:a16="http://schemas.microsoft.com/office/drawing/2014/main" id="{5F84284B-24B2-8644-9C76-8BD842915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 descr="ITS3_Mech_Int_3_lab.png">
            <a:extLst>
              <a:ext uri="{FF2B5EF4-FFF2-40B4-BE49-F238E27FC236}">
                <a16:creationId xmlns:a16="http://schemas.microsoft.com/office/drawing/2014/main" id="{09AE650A-0712-804C-8486-E94F9F2CE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39" y="3867583"/>
            <a:ext cx="5292379" cy="2639133"/>
          </a:xfrm>
          <a:prstGeom prst="rect">
            <a:avLst/>
          </a:prstGeom>
        </p:spPr>
      </p:pic>
      <p:pic>
        <p:nvPicPr>
          <p:cNvPr id="33" name="Picture 32" descr="ITS3_Mech_Int_0.png">
            <a:extLst>
              <a:ext uri="{FF2B5EF4-FFF2-40B4-BE49-F238E27FC236}">
                <a16:creationId xmlns:a16="http://schemas.microsoft.com/office/drawing/2014/main" id="{C64DCD89-0FCE-C541-9A55-DDFD1D957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76" y="816360"/>
            <a:ext cx="3972986" cy="2773594"/>
          </a:xfrm>
          <a:prstGeom prst="rect">
            <a:avLst/>
          </a:prstGeom>
        </p:spPr>
      </p:pic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9D09CB03-8BA9-B04E-A841-A28CCD12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33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16C051-5404-3F4A-BF6B-B0DBD2CB635F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2892" y="88324"/>
            <a:ext cx="545854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Vertex Detector (innermost 3 layers)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26" y="1197182"/>
            <a:ext cx="5439669" cy="2186599"/>
          </a:xfrm>
          <a:prstGeom prst="rect">
            <a:avLst/>
          </a:prstGeom>
        </p:spPr>
      </p:pic>
      <p:sp>
        <p:nvSpPr>
          <p:cNvPr id="20" name="CasellaDiTesto 5"/>
          <p:cNvSpPr txBox="1"/>
          <p:nvPr/>
        </p:nvSpPr>
        <p:spPr>
          <a:xfrm>
            <a:off x="622026" y="2239980"/>
            <a:ext cx="1723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Calibri Light"/>
                <a:cs typeface="Calibri Light"/>
              </a:rPr>
              <a:t>Beampipe</a:t>
            </a:r>
            <a:r>
              <a:rPr lang="it-IT" sz="1400" dirty="0">
                <a:latin typeface="Calibri Light"/>
                <a:cs typeface="Calibri Light"/>
              </a:rPr>
              <a:t>       </a:t>
            </a:r>
          </a:p>
          <a:p>
            <a:r>
              <a:rPr lang="it-IT" sz="1400" dirty="0">
                <a:latin typeface="Calibri Light"/>
                <a:cs typeface="Calibri Light"/>
              </a:rPr>
              <a:t>IR   16 mm</a:t>
            </a:r>
          </a:p>
          <a:p>
            <a:r>
              <a:rPr lang="it-IT" sz="1400" dirty="0">
                <a:latin typeface="Symbol" charset="2"/>
                <a:cs typeface="Symbol" charset="2"/>
              </a:rPr>
              <a:t>D</a:t>
            </a:r>
            <a:r>
              <a:rPr lang="it-IT" sz="1400" dirty="0">
                <a:latin typeface="Calibri Light"/>
                <a:cs typeface="Calibri Light"/>
              </a:rPr>
              <a:t>R  0.5mm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9927" y="2686571"/>
            <a:ext cx="4214615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E4A10A"/>
                </a:solidFill>
              </a:rPr>
              <a:t>Pipe: </a:t>
            </a:r>
            <a:r>
              <a:rPr lang="en-US" dirty="0"/>
              <a:t>r</a:t>
            </a:r>
            <a:r>
              <a:rPr lang="en-US" dirty="0">
                <a:solidFill>
                  <a:srgbClr val="E4A10A"/>
                </a:solidFill>
              </a:rPr>
              <a:t> </a:t>
            </a:r>
            <a:r>
              <a:rPr lang="en-US" dirty="0"/>
              <a:t>≈ 16mm </a:t>
            </a:r>
            <a:r>
              <a:rPr lang="en-US" dirty="0">
                <a:solidFill>
                  <a:srgbClr val="E4A10A"/>
                </a:solidFill>
              </a:rPr>
              <a:t>,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R = 0.5mm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8000"/>
                </a:solidFill>
              </a:rPr>
              <a:t>L0</a:t>
            </a:r>
            <a:r>
              <a:rPr lang="en-US" dirty="0"/>
              <a:t>: r ≈ 18mm , </a:t>
            </a:r>
            <a:r>
              <a:rPr lang="en-US" dirty="0">
                <a:solidFill>
                  <a:srgbClr val="FF0000"/>
                </a:solidFill>
              </a:rPr>
              <a:t>L1</a:t>
            </a:r>
            <a:r>
              <a:rPr lang="en-US" dirty="0"/>
              <a:t>: r ≈ 24mm. </a:t>
            </a:r>
            <a:r>
              <a:rPr lang="en-US" dirty="0">
                <a:solidFill>
                  <a:schemeClr val="accent1"/>
                </a:solidFill>
              </a:rPr>
              <a:t>L2</a:t>
            </a:r>
            <a:r>
              <a:rPr lang="en-US" dirty="0"/>
              <a:t>: r ≈ 30 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9481" y="883857"/>
            <a:ext cx="3412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Truly cylindrical vertex detector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9886" y="2203431"/>
            <a:ext cx="213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0.05% x/X</a:t>
            </a:r>
            <a:r>
              <a:rPr lang="en-US" baseline="-25000" dirty="0">
                <a:solidFill>
                  <a:srgbClr val="00B050"/>
                </a:solidFill>
              </a:rPr>
              <a:t>0</a:t>
            </a:r>
            <a:r>
              <a:rPr lang="en-US" dirty="0">
                <a:solidFill>
                  <a:srgbClr val="00B050"/>
                </a:solidFill>
              </a:rPr>
              <a:t> per layer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 l="32231" t="39995" r="17439" b="39957"/>
          <a:stretch>
            <a:fillRect/>
          </a:stretch>
        </p:blipFill>
        <p:spPr bwMode="auto">
          <a:xfrm rot="19842313">
            <a:off x="3906296" y="5127995"/>
            <a:ext cx="1059803" cy="39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Connettore 2 10"/>
          <p:cNvCxnSpPr>
            <a:cxnSpLocks/>
          </p:cNvCxnSpPr>
          <p:nvPr/>
        </p:nvCxnSpPr>
        <p:spPr>
          <a:xfrm flipH="1" flipV="1">
            <a:off x="3351417" y="5161582"/>
            <a:ext cx="717060" cy="9726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6"/>
          <p:cNvSpPr txBox="1"/>
          <p:nvPr/>
        </p:nvSpPr>
        <p:spPr>
          <a:xfrm>
            <a:off x="4650120" y="5349408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Open </a:t>
            </a:r>
            <a:r>
              <a:rPr lang="it-IT" sz="1600" i="1" dirty="0" err="1"/>
              <a:t>cell</a:t>
            </a:r>
            <a:r>
              <a:rPr lang="it-IT" sz="1600" i="1" dirty="0"/>
              <a:t> carbon </a:t>
            </a:r>
            <a:r>
              <a:rPr lang="it-IT" sz="1600" i="1" dirty="0" err="1"/>
              <a:t>foam</a:t>
            </a:r>
            <a:endParaRPr lang="it-IT" sz="1600" i="1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1D22778-5A66-1047-BC3A-6B07A0C91AA3}"/>
              </a:ext>
            </a:extLst>
          </p:cNvPr>
          <p:cNvGrpSpPr/>
          <p:nvPr/>
        </p:nvGrpSpPr>
        <p:grpSpPr>
          <a:xfrm>
            <a:off x="384407" y="3974243"/>
            <a:ext cx="5437920" cy="2048840"/>
            <a:chOff x="6413256" y="3361360"/>
            <a:chExt cx="5437920" cy="2048840"/>
          </a:xfrm>
        </p:grpSpPr>
        <p:pic>
          <p:nvPicPr>
            <p:cNvPr id="36" name="Immagine 2" descr="j.jpg">
              <a:extLst>
                <a:ext uri="{FF2B5EF4-FFF2-40B4-BE49-F238E27FC236}">
                  <a16:creationId xmlns:a16="http://schemas.microsoft.com/office/drawing/2014/main" id="{4846F09F-B847-6442-B67C-999C5A345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588" r="15350" b="51364"/>
            <a:stretch/>
          </p:blipFill>
          <p:spPr>
            <a:xfrm>
              <a:off x="6413256" y="3361360"/>
              <a:ext cx="5437920" cy="2023440"/>
            </a:xfrm>
            <a:prstGeom prst="rect">
              <a:avLst/>
            </a:prstGeom>
          </p:spPr>
        </p:pic>
        <p:cxnSp>
          <p:nvCxnSpPr>
            <p:cNvPr id="37" name="Connettore 2 8">
              <a:extLst>
                <a:ext uri="{FF2B5EF4-FFF2-40B4-BE49-F238E27FC236}">
                  <a16:creationId xmlns:a16="http://schemas.microsoft.com/office/drawing/2014/main" id="{5AB4EF30-190B-F64E-8A05-1E1A6F1E7773}"/>
                </a:ext>
              </a:extLst>
            </p:cNvPr>
            <p:cNvCxnSpPr/>
            <p:nvPr/>
          </p:nvCxnSpPr>
          <p:spPr>
            <a:xfrm flipV="1">
              <a:off x="7485408" y="4645968"/>
              <a:ext cx="936104" cy="360040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10">
              <a:extLst>
                <a:ext uri="{FF2B5EF4-FFF2-40B4-BE49-F238E27FC236}">
                  <a16:creationId xmlns:a16="http://schemas.microsoft.com/office/drawing/2014/main" id="{12E85CC9-2C31-154D-BEC3-A07EB0C98EA2}"/>
                </a:ext>
              </a:extLst>
            </p:cNvPr>
            <p:cNvCxnSpPr/>
            <p:nvPr/>
          </p:nvCxnSpPr>
          <p:spPr>
            <a:xfrm flipV="1">
              <a:off x="7485408" y="4573960"/>
              <a:ext cx="1584176" cy="432048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14E05CB-7113-424E-90A8-ACEE0C7C47EF}"/>
                </a:ext>
              </a:extLst>
            </p:cNvPr>
            <p:cNvSpPr/>
            <p:nvPr/>
          </p:nvSpPr>
          <p:spPr>
            <a:xfrm>
              <a:off x="8839200" y="5321300"/>
              <a:ext cx="355600" cy="889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CasellaDiTesto 6">
            <a:extLst>
              <a:ext uri="{FF2B5EF4-FFF2-40B4-BE49-F238E27FC236}">
                <a16:creationId xmlns:a16="http://schemas.microsoft.com/office/drawing/2014/main" id="{A2D7085B-74C2-894F-AF37-0792246E926B}"/>
              </a:ext>
            </a:extLst>
          </p:cNvPr>
          <p:cNvSpPr txBox="1"/>
          <p:nvPr/>
        </p:nvSpPr>
        <p:spPr>
          <a:xfrm>
            <a:off x="704870" y="5570554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Open </a:t>
            </a:r>
            <a:r>
              <a:rPr lang="it-IT" sz="1600" i="1" dirty="0" err="1"/>
              <a:t>cell</a:t>
            </a:r>
            <a:r>
              <a:rPr lang="it-IT" sz="1600" i="1" dirty="0"/>
              <a:t> carbon </a:t>
            </a:r>
            <a:r>
              <a:rPr lang="it-IT" sz="1600" i="1" dirty="0" err="1"/>
              <a:t>foam</a:t>
            </a:r>
            <a:endParaRPr lang="it-IT" sz="1600" i="1" dirty="0"/>
          </a:p>
        </p:txBody>
      </p:sp>
      <p:sp>
        <p:nvSpPr>
          <p:cNvPr id="41" name="CasellaDiTesto 4">
            <a:extLst>
              <a:ext uri="{FF2B5EF4-FFF2-40B4-BE49-F238E27FC236}">
                <a16:creationId xmlns:a16="http://schemas.microsoft.com/office/drawing/2014/main" id="{C5F6412A-67B6-F04E-9B37-14D008E5DC56}"/>
              </a:ext>
            </a:extLst>
          </p:cNvPr>
          <p:cNvSpPr txBox="1"/>
          <p:nvPr/>
        </p:nvSpPr>
        <p:spPr>
          <a:xfrm>
            <a:off x="420376" y="3845106"/>
            <a:ext cx="571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4F81BD"/>
                </a:solidFill>
              </a:rPr>
              <a:t>Layers supported by high-thermal conductive carbon foam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DFCABCC-98BD-244D-919A-5AE404900461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4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TS3_Mech_Int_5.jpg">
            <a:extLst>
              <a:ext uri="{FF2B5EF4-FFF2-40B4-BE49-F238E27FC236}">
                <a16:creationId xmlns:a16="http://schemas.microsoft.com/office/drawing/2014/main" id="{4968E0DA-668E-8A4E-A867-4A9AB2DBD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805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FBE000-6D57-304F-A26A-A770127F5C35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ern_logo_white.gif">
            <a:extLst>
              <a:ext uri="{FF2B5EF4-FFF2-40B4-BE49-F238E27FC236}">
                <a16:creationId xmlns:a16="http://schemas.microsoft.com/office/drawing/2014/main" id="{C1758272-E36D-6740-83E0-387C314C5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EAE664E-5C4F-6948-AA05-A7474A810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93600"/>
            <a:ext cx="389549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ITS3 – System Integration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DF0CC-24B9-864A-AF55-27137DE7EE03}"/>
              </a:ext>
            </a:extLst>
          </p:cNvPr>
          <p:cNvSpPr txBox="1"/>
          <p:nvPr/>
        </p:nvSpPr>
        <p:spPr>
          <a:xfrm>
            <a:off x="4467692" y="5918186"/>
            <a:ext cx="5076705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Detector and service integration similar to ITS2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D619D6-3102-EB43-BDC9-53FB497A5342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8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72FC901-B1B0-D240-8D88-D9B25FBE0B67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 descr="cern_logo_white.gif">
            <a:extLst>
              <a:ext uri="{FF2B5EF4-FFF2-40B4-BE49-F238E27FC236}">
                <a16:creationId xmlns:a16="http://schemas.microsoft.com/office/drawing/2014/main" id="{DD257C1C-B723-1C4B-8402-8CB0D4DDF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E048CB7-277F-D249-B345-3115F1FC5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93600"/>
            <a:ext cx="338458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Tracking Performance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6B5452-4887-634F-AC38-128C364BF1FA}"/>
              </a:ext>
            </a:extLst>
          </p:cNvPr>
          <p:cNvSpPr txBox="1"/>
          <p:nvPr/>
        </p:nvSpPr>
        <p:spPr>
          <a:xfrm>
            <a:off x="936596" y="5338759"/>
            <a:ext cx="713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Pointing resolution (</a:t>
            </a:r>
            <a:r>
              <a:rPr lang="en-US" dirty="0" err="1"/>
              <a:t>pions</a:t>
            </a:r>
            <a:r>
              <a:rPr lang="en-US" dirty="0"/>
              <a:t>):    </a:t>
            </a:r>
            <a:r>
              <a:rPr lang="en-US" dirty="0">
                <a:solidFill>
                  <a:srgbClr val="008000"/>
                </a:solidFill>
              </a:rPr>
              <a:t>≈ 10 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8000"/>
                </a:solidFill>
              </a:rPr>
              <a:t>m @ 1 GeV/</a:t>
            </a:r>
            <a:r>
              <a:rPr lang="en-US" i="1" dirty="0">
                <a:solidFill>
                  <a:srgbClr val="008000"/>
                </a:solidFill>
              </a:rPr>
              <a:t>c</a:t>
            </a:r>
            <a:r>
              <a:rPr lang="en-US" dirty="0">
                <a:solidFill>
                  <a:srgbClr val="008000"/>
                </a:solidFill>
              </a:rPr>
              <a:t>,  &lt;50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8000"/>
                </a:solidFill>
              </a:rPr>
              <a:t>m @  200 MeV/c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0319AF-9205-1C42-A414-F1940FD2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59619" y="395335"/>
            <a:ext cx="3762360" cy="528034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EC0197-D47F-1344-A73A-4DBF0CAD98D6}"/>
              </a:ext>
            </a:extLst>
          </p:cNvPr>
          <p:cNvCxnSpPr/>
          <p:nvPr/>
        </p:nvCxnSpPr>
        <p:spPr>
          <a:xfrm>
            <a:off x="2257990" y="2996269"/>
            <a:ext cx="0" cy="1327150"/>
          </a:xfrm>
          <a:prstGeom prst="line">
            <a:avLst/>
          </a:prstGeom>
          <a:ln w="12700" cmpd="sng">
            <a:solidFill>
              <a:schemeClr val="tx2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BD30C7-F2EE-CD44-8358-5BEF086DE1AA}"/>
              </a:ext>
            </a:extLst>
          </p:cNvPr>
          <p:cNvCxnSpPr/>
          <p:nvPr/>
        </p:nvCxnSpPr>
        <p:spPr>
          <a:xfrm>
            <a:off x="3307010" y="3593169"/>
            <a:ext cx="0" cy="730250"/>
          </a:xfrm>
          <a:prstGeom prst="line">
            <a:avLst/>
          </a:prstGeom>
          <a:ln w="12700" cmpd="sng">
            <a:solidFill>
              <a:schemeClr val="tx2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54F1B5-52B1-2446-B1CC-48F60FD6A91B}"/>
              </a:ext>
            </a:extLst>
          </p:cNvPr>
          <p:cNvSpPr txBox="1"/>
          <p:nvPr/>
        </p:nvSpPr>
        <p:spPr>
          <a:xfrm>
            <a:off x="2639038" y="1575639"/>
            <a:ext cx="133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0.5 Tesla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16330C-E52C-A243-9A57-8B180F3EB53D}"/>
              </a:ext>
            </a:extLst>
          </p:cNvPr>
          <p:cNvSpPr/>
          <p:nvPr/>
        </p:nvSpPr>
        <p:spPr>
          <a:xfrm>
            <a:off x="9058594" y="2410833"/>
            <a:ext cx="863600" cy="850900"/>
          </a:xfrm>
          <a:prstGeom prst="ellipse">
            <a:avLst/>
          </a:prstGeom>
          <a:noFill/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C7063D-C4EC-C744-8FF7-380BF07D42FE}"/>
              </a:ext>
            </a:extLst>
          </p:cNvPr>
          <p:cNvSpPr>
            <a:spLocks noChangeAspect="1"/>
          </p:cNvSpPr>
          <p:nvPr/>
        </p:nvSpPr>
        <p:spPr>
          <a:xfrm>
            <a:off x="8897906" y="2252506"/>
            <a:ext cx="1184976" cy="1167554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E2E68D-1F11-1943-9F2E-28D418FCF021}"/>
              </a:ext>
            </a:extLst>
          </p:cNvPr>
          <p:cNvSpPr>
            <a:spLocks noChangeAspect="1"/>
          </p:cNvSpPr>
          <p:nvPr/>
        </p:nvSpPr>
        <p:spPr>
          <a:xfrm>
            <a:off x="8723015" y="2080189"/>
            <a:ext cx="1534758" cy="151218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FE9A2A-534C-6846-B9C9-602E57E9324F}"/>
              </a:ext>
            </a:extLst>
          </p:cNvPr>
          <p:cNvSpPr>
            <a:spLocks noChangeAspect="1"/>
          </p:cNvSpPr>
          <p:nvPr/>
        </p:nvSpPr>
        <p:spPr>
          <a:xfrm>
            <a:off x="8670838" y="2032435"/>
            <a:ext cx="1638681" cy="1614683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E500F9-7845-8341-86AE-FD18431FDEFE}"/>
              </a:ext>
            </a:extLst>
          </p:cNvPr>
          <p:cNvSpPr txBox="1"/>
          <p:nvPr/>
        </p:nvSpPr>
        <p:spPr>
          <a:xfrm>
            <a:off x="6986471" y="3794670"/>
            <a:ext cx="1191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F81BD"/>
                </a:solidFill>
                <a:latin typeface="Calibri Light"/>
                <a:cs typeface="Calibri Light"/>
              </a:rPr>
              <a:t>IT (L</a:t>
            </a:r>
            <a:r>
              <a:rPr lang="en-US" sz="1600" baseline="-25000" dirty="0">
                <a:solidFill>
                  <a:srgbClr val="4F81BD"/>
                </a:solidFill>
                <a:latin typeface="Calibri Light"/>
                <a:cs typeface="Calibri Light"/>
              </a:rPr>
              <a:t>0 </a:t>
            </a:r>
            <a:r>
              <a:rPr lang="en-US" sz="1600" dirty="0">
                <a:solidFill>
                  <a:srgbClr val="4F81BD"/>
                </a:solidFill>
                <a:latin typeface="Calibri Light"/>
                <a:cs typeface="Calibri Light"/>
              </a:rPr>
              <a:t>, L</a:t>
            </a:r>
            <a:r>
              <a:rPr lang="en-US" sz="1600" baseline="-25000" dirty="0">
                <a:solidFill>
                  <a:srgbClr val="4F81BD"/>
                </a:solidFill>
                <a:latin typeface="Calibri Light"/>
                <a:cs typeface="Calibri Light"/>
              </a:rPr>
              <a:t>1</a:t>
            </a:r>
            <a:r>
              <a:rPr lang="en-US" sz="1600" dirty="0">
                <a:solidFill>
                  <a:srgbClr val="4F81BD"/>
                </a:solidFill>
                <a:latin typeface="Calibri Light"/>
                <a:cs typeface="Calibri Light"/>
              </a:rPr>
              <a:t>, L</a:t>
            </a:r>
            <a:r>
              <a:rPr lang="en-US" sz="1600" baseline="-25000" dirty="0">
                <a:solidFill>
                  <a:srgbClr val="4F81BD"/>
                </a:solidFill>
                <a:latin typeface="Calibri Light"/>
                <a:cs typeface="Calibri Light"/>
              </a:rPr>
              <a:t>2</a:t>
            </a:r>
            <a:r>
              <a:rPr lang="en-US" sz="1600" dirty="0">
                <a:solidFill>
                  <a:srgbClr val="4F81BD"/>
                </a:solidFill>
                <a:latin typeface="Calibri Light"/>
                <a:cs typeface="Calibri Light"/>
              </a:rPr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587699-CC92-9C41-9361-CA8CA0FC31FD}"/>
              </a:ext>
            </a:extLst>
          </p:cNvPr>
          <p:cNvSpPr/>
          <p:nvPr/>
        </p:nvSpPr>
        <p:spPr>
          <a:xfrm>
            <a:off x="6706563" y="3941088"/>
            <a:ext cx="215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97F075-A06B-EE49-B17E-CFE9F7AF7DFC}"/>
              </a:ext>
            </a:extLst>
          </p:cNvPr>
          <p:cNvSpPr txBox="1"/>
          <p:nvPr/>
        </p:nvSpPr>
        <p:spPr>
          <a:xfrm>
            <a:off x="8857057" y="3794670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 Light"/>
                <a:cs typeface="Calibri Light"/>
              </a:rPr>
              <a:t>beam pipe (BP)</a:t>
            </a:r>
            <a:endParaRPr lang="en-US" sz="1600" baseline="-25000" dirty="0">
              <a:solidFill>
                <a:schemeClr val="accent2"/>
              </a:solidFill>
              <a:latin typeface="Calibri Light"/>
              <a:cs typeface="Calibri Ligh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9044EC-3724-C44B-AD2E-1D471B918838}"/>
              </a:ext>
            </a:extLst>
          </p:cNvPr>
          <p:cNvSpPr/>
          <p:nvPr/>
        </p:nvSpPr>
        <p:spPr>
          <a:xfrm>
            <a:off x="8568005" y="3941088"/>
            <a:ext cx="2159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8B9A29-4253-DD42-A2F8-D1C5AB86D573}"/>
              </a:ext>
            </a:extLst>
          </p:cNvPr>
          <p:cNvSpPr txBox="1"/>
          <p:nvPr/>
        </p:nvSpPr>
        <p:spPr>
          <a:xfrm>
            <a:off x="8959691" y="1495042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 Light"/>
                <a:cs typeface="Calibri Light"/>
              </a:rPr>
              <a:t>IT </a:t>
            </a:r>
            <a:r>
              <a:rPr lang="en-US" sz="1600" dirty="0">
                <a:latin typeface="Calibri Light"/>
                <a:cs typeface="Calibri Light"/>
              </a:rPr>
              <a:t>inside</a:t>
            </a:r>
            <a:r>
              <a:rPr lang="en-US" sz="1600" dirty="0">
                <a:solidFill>
                  <a:schemeClr val="accent1"/>
                </a:solidFill>
                <a:latin typeface="Calibri Light"/>
                <a:cs typeface="Calibri Ligh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Calibri Light"/>
                <a:cs typeface="Calibri Light"/>
              </a:rPr>
              <a:t>BP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A0EF02-A3CB-364B-8B4F-605FDAC6A771}"/>
              </a:ext>
            </a:extLst>
          </p:cNvPr>
          <p:cNvCxnSpPr>
            <a:cxnSpLocks/>
            <a:endCxn id="22" idx="7"/>
          </p:cNvCxnSpPr>
          <p:nvPr/>
        </p:nvCxnSpPr>
        <p:spPr>
          <a:xfrm flipV="1">
            <a:off x="9490178" y="2268900"/>
            <a:ext cx="579362" cy="556294"/>
          </a:xfrm>
          <a:prstGeom prst="straightConnector1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B5BFAC8-66AA-7C4B-A68B-BFC4DB0328D2}"/>
              </a:ext>
            </a:extLst>
          </p:cNvPr>
          <p:cNvSpPr txBox="1"/>
          <p:nvPr/>
        </p:nvSpPr>
        <p:spPr>
          <a:xfrm rot="18980473">
            <a:off x="9280154" y="2501202"/>
            <a:ext cx="56547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/>
                <a:cs typeface="Calibri Light"/>
              </a:rPr>
              <a:t>2.8cm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D96882A-4905-174B-8A81-2109C86C4571}"/>
              </a:ext>
            </a:extLst>
          </p:cNvPr>
          <p:cNvSpPr/>
          <p:nvPr/>
        </p:nvSpPr>
        <p:spPr>
          <a:xfrm>
            <a:off x="6745597" y="2410833"/>
            <a:ext cx="863600" cy="850900"/>
          </a:xfrm>
          <a:prstGeom prst="ellipse">
            <a:avLst/>
          </a:prstGeom>
          <a:noFill/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4B5B521-9F02-5A4B-BB59-A43ACC83D680}"/>
              </a:ext>
            </a:extLst>
          </p:cNvPr>
          <p:cNvSpPr>
            <a:spLocks noChangeAspect="1"/>
          </p:cNvSpPr>
          <p:nvPr/>
        </p:nvSpPr>
        <p:spPr>
          <a:xfrm>
            <a:off x="6584909" y="2252506"/>
            <a:ext cx="1184976" cy="1167554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DE1A4E-B5BF-6046-AB91-9F46D44D5E5F}"/>
              </a:ext>
            </a:extLst>
          </p:cNvPr>
          <p:cNvSpPr>
            <a:spLocks noChangeAspect="1"/>
          </p:cNvSpPr>
          <p:nvPr/>
        </p:nvSpPr>
        <p:spPr>
          <a:xfrm>
            <a:off x="6410018" y="2080189"/>
            <a:ext cx="1534758" cy="151218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E9C15C-B614-B04A-AB98-80CD871DFFE2}"/>
              </a:ext>
            </a:extLst>
          </p:cNvPr>
          <p:cNvSpPr>
            <a:spLocks noChangeAspect="1"/>
          </p:cNvSpPr>
          <p:nvPr/>
        </p:nvSpPr>
        <p:spPr>
          <a:xfrm>
            <a:off x="6792632" y="2457153"/>
            <a:ext cx="769531" cy="758261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871DF6-0C8F-0849-A494-EFDA433BD326}"/>
              </a:ext>
            </a:extLst>
          </p:cNvPr>
          <p:cNvSpPr txBox="1"/>
          <p:nvPr/>
        </p:nvSpPr>
        <p:spPr>
          <a:xfrm>
            <a:off x="6613781" y="1495042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libri Light"/>
                <a:cs typeface="Calibri Light"/>
              </a:rPr>
              <a:t>IT outside </a:t>
            </a:r>
            <a:r>
              <a:rPr lang="en-US" sz="1600" dirty="0">
                <a:solidFill>
                  <a:schemeClr val="accent2"/>
                </a:solidFill>
                <a:latin typeface="Calibri Light"/>
                <a:cs typeface="Calibri Light"/>
              </a:rPr>
              <a:t>BP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F25E463-062A-9946-B66D-CEA7336F7058}"/>
              </a:ext>
            </a:extLst>
          </p:cNvPr>
          <p:cNvCxnSpPr>
            <a:cxnSpLocks/>
            <a:endCxn id="33" idx="7"/>
          </p:cNvCxnSpPr>
          <p:nvPr/>
        </p:nvCxnSpPr>
        <p:spPr>
          <a:xfrm flipV="1">
            <a:off x="7198274" y="2568198"/>
            <a:ext cx="251194" cy="289768"/>
          </a:xfrm>
          <a:prstGeom prst="straightConnector1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7336BC1-4941-124A-8C0E-A6CB29E207BC}"/>
              </a:ext>
            </a:extLst>
          </p:cNvPr>
          <p:cNvSpPr txBox="1"/>
          <p:nvPr/>
        </p:nvSpPr>
        <p:spPr>
          <a:xfrm rot="18980473">
            <a:off x="6919496" y="2555519"/>
            <a:ext cx="56618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/>
                <a:cs typeface="Calibri Light"/>
              </a:rPr>
              <a:t>1.6cm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AC51BE0-0359-1340-B45B-F29C26604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918" y="4683891"/>
            <a:ext cx="2599479" cy="146713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5330A2D-1498-244F-8368-6A225943AF2B}"/>
              </a:ext>
            </a:extLst>
          </p:cNvPr>
          <p:cNvSpPr txBox="1"/>
          <p:nvPr/>
        </p:nvSpPr>
        <p:spPr>
          <a:xfrm>
            <a:off x="8745792" y="5843252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Calibri Light"/>
                <a:cs typeface="Calibri Light"/>
              </a:rPr>
              <a:t>IT inside BP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650637-0AC8-8B44-973F-8D100D2DF12B}"/>
              </a:ext>
            </a:extLst>
          </p:cNvPr>
          <p:cNvSpPr txBox="1"/>
          <p:nvPr/>
        </p:nvSpPr>
        <p:spPr>
          <a:xfrm>
            <a:off x="4191954" y="1152354"/>
            <a:ext cx="1367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R.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Shahoyan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- 2018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0B275BE-0DB9-D442-8DF3-12BC864040E7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3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DE93DF-EA16-2447-BF1E-A07856A1143E}"/>
              </a:ext>
            </a:extLst>
          </p:cNvPr>
          <p:cNvSpPr txBox="1"/>
          <p:nvPr/>
        </p:nvSpPr>
        <p:spPr>
          <a:xfrm>
            <a:off x="346753" y="1111029"/>
            <a:ext cx="11235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 use of CMOS imaging technologies opens new opportunities   </a:t>
            </a:r>
          </a:p>
          <a:p>
            <a:pPr marL="285750" indent="-285750">
              <a:spcBef>
                <a:spcPts val="1200"/>
              </a:spcBef>
              <a:buFont typeface="Wingdings 3" charset="0"/>
              <a:buChar char="a"/>
            </a:pPr>
            <a:r>
              <a:rPr lang="en-US" sz="2000" b="1" dirty="0">
                <a:solidFill>
                  <a:srgbClr val="008000"/>
                </a:solidFill>
              </a:rPr>
              <a:t>Ultra-lightweight vertex detectors, large area tracking detectors </a:t>
            </a:r>
            <a:r>
              <a:rPr lang="en-US" sz="2000" dirty="0">
                <a:solidFill>
                  <a:srgbClr val="009051"/>
                </a:solidFill>
              </a:rPr>
              <a:t>and digital calorimeters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Wingdings 3" charset="2"/>
                <a:cs typeface="Wingdings 3" charset="2"/>
              </a:rPr>
              <a:t>a</a:t>
            </a:r>
            <a:r>
              <a:rPr lang="en-US" sz="2000" dirty="0"/>
              <a:t> Drastic reduction of power consumption and material budget </a:t>
            </a:r>
            <a:endParaRPr lang="en-US" sz="2000" b="1" dirty="0">
              <a:solidFill>
                <a:srgbClr val="008000"/>
              </a:solidFill>
              <a:latin typeface="Wingdings 3" charset="2"/>
              <a:cs typeface="Wingdings 3" charset="2"/>
            </a:endParaRPr>
          </a:p>
          <a:p>
            <a:pPr marL="742950" lvl="1" indent="-285750">
              <a:spcBef>
                <a:spcPts val="1200"/>
              </a:spcBef>
              <a:buFont typeface="Wingdings 3" charset="0"/>
              <a:buChar char="a"/>
            </a:pPr>
            <a:r>
              <a:rPr lang="en-US" sz="2000" dirty="0"/>
              <a:t>enhanced performance (spatial and time resolution) 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Wingdings 3" charset="2"/>
                <a:cs typeface="Wingdings 3" charset="2"/>
              </a:rPr>
              <a:t>a</a:t>
            </a:r>
            <a:r>
              <a:rPr lang="en-US" sz="2000" dirty="0"/>
              <a:t> reduction of power consumption and material budget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E166E-2F20-1A44-AE19-2670C84F21CE}"/>
              </a:ext>
            </a:extLst>
          </p:cNvPr>
          <p:cNvSpPr txBox="1"/>
          <p:nvPr/>
        </p:nvSpPr>
        <p:spPr>
          <a:xfrm>
            <a:off x="467019" y="3791862"/>
            <a:ext cx="11327665" cy="40011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>
                <a:solidFill>
                  <a:schemeClr val="accent2"/>
                </a:solidFill>
              </a:rPr>
              <a:t>large cost saving due to low production costs </a:t>
            </a:r>
            <a:r>
              <a:rPr lang="en-US" sz="2000" dirty="0" err="1">
                <a:solidFill>
                  <a:schemeClr val="accent2"/>
                </a:solidFill>
              </a:rPr>
              <a:t>wrt</a:t>
            </a:r>
            <a:r>
              <a:rPr lang="en-US" sz="2000" dirty="0">
                <a:solidFill>
                  <a:schemeClr val="accent2"/>
                </a:solidFill>
              </a:rPr>
              <a:t> to conventional silicon strip and hybrid pixel technologies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96256-9401-E74E-8081-BD80A566D0C5}"/>
              </a:ext>
            </a:extLst>
          </p:cNvPr>
          <p:cNvSpPr txBox="1"/>
          <p:nvPr/>
        </p:nvSpPr>
        <p:spPr>
          <a:xfrm>
            <a:off x="474503" y="4682516"/>
            <a:ext cx="1066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accent1"/>
                </a:solidFill>
                <a:cs typeface="Wingdings 3" charset="2"/>
              </a:rPr>
              <a:t>Based on this technology, a concept for a </a:t>
            </a:r>
            <a:r>
              <a:rPr lang="en-US" sz="2000" dirty="0">
                <a:solidFill>
                  <a:srgbClr val="009051"/>
                </a:solidFill>
                <a:cs typeface="Wingdings 3" charset="2"/>
              </a:rPr>
              <a:t>nearly massless vertex detector (x/X</a:t>
            </a:r>
            <a:r>
              <a:rPr lang="en-US" sz="2000" baseline="-25000" dirty="0">
                <a:solidFill>
                  <a:srgbClr val="009051"/>
                </a:solidFill>
                <a:cs typeface="Wingdings 3" charset="2"/>
              </a:rPr>
              <a:t>0 </a:t>
            </a:r>
            <a:r>
              <a:rPr lang="en-US" sz="2000" dirty="0">
                <a:solidFill>
                  <a:srgbClr val="009051"/>
                </a:solidFill>
                <a:cs typeface="Wingdings 3" charset="2"/>
              </a:rPr>
              <a:t>&lt;0.05%)</a:t>
            </a:r>
            <a:r>
              <a:rPr lang="en-US" sz="2000" dirty="0">
                <a:solidFill>
                  <a:schemeClr val="accent1"/>
                </a:solidFill>
                <a:cs typeface="Wingdings 3" charset="2"/>
              </a:rPr>
              <a:t>  has been developed by ALICE experiment for the study of heavy-flavor and low-mass dileptons in nuclear-nuclear collisions at the LHC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96B9DC-BCBA-1543-A87E-5250496B386B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ern_logo_white.gif">
            <a:extLst>
              <a:ext uri="{FF2B5EF4-FFF2-40B4-BE49-F238E27FC236}">
                <a16:creationId xmlns:a16="http://schemas.microsoft.com/office/drawing/2014/main" id="{DEB030FC-EC81-3C48-98DD-7F49694A9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1EC76EB8-56F5-C94D-8C74-07DF898C5008}"/>
              </a:ext>
            </a:extLst>
          </p:cNvPr>
          <p:cNvSpPr txBox="1">
            <a:spLocks/>
          </p:cNvSpPr>
          <p:nvPr/>
        </p:nvSpPr>
        <p:spPr>
          <a:xfrm>
            <a:off x="8737601" y="63922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2C15F9-2AD0-044F-BB80-F9D71DAC45B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9D931-5D4B-0C4B-A3E5-26EA8791F6B4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AB9BE3B-D5FB-814D-A80B-532C848C7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93600"/>
            <a:ext cx="313900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Concluding Remarks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1D8B00-4845-994A-9008-9050DE278223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1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4268" y="2608384"/>
            <a:ext cx="3119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Thank You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2716276-4E4A-B946-AEA3-42AE94CC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411780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9DFC6-A275-154B-882F-5EE214B8DD58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</p:spTree>
    <p:extLst>
      <p:ext uri="{BB962C8B-B14F-4D97-AF65-F5344CB8AC3E}">
        <p14:creationId xmlns:p14="http://schemas.microsoft.com/office/powerpoint/2010/main" val="41564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3C82E1A-BB9D-3A4D-A6A1-8E5B28FD9220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cern_logo_white.gif">
            <a:extLst>
              <a:ext uri="{FF2B5EF4-FFF2-40B4-BE49-F238E27FC236}">
                <a16:creationId xmlns:a16="http://schemas.microsoft.com/office/drawing/2014/main" id="{A1089DBD-328E-B847-94CF-9E8E95D9F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A2EB873-34D2-A44D-8533-31121D1F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CAA2B-F567-F34D-8353-E3F02D850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54" y="2842655"/>
            <a:ext cx="7662047" cy="1730711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48DF7A16-9539-0C42-BAC5-DC7DC1A7D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66" y="995526"/>
            <a:ext cx="6870024" cy="1768303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09909619-7183-2B40-A5F2-9E3F9C09DFDE}"/>
              </a:ext>
            </a:extLst>
          </p:cNvPr>
          <p:cNvSpPr txBox="1">
            <a:spLocks/>
          </p:cNvSpPr>
          <p:nvPr/>
        </p:nvSpPr>
        <p:spPr>
          <a:xfrm>
            <a:off x="874351" y="4612081"/>
            <a:ext cx="8856476" cy="144016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1600" dirty="0"/>
              <a:t>Analog front-end </a:t>
            </a:r>
            <a:r>
              <a:rPr lang="en-US" sz="1600" dirty="0">
                <a:solidFill>
                  <a:srgbClr val="FF0000"/>
                </a:solidFill>
              </a:rPr>
              <a:t>continuously active</a:t>
            </a:r>
            <a:r>
              <a:rPr lang="en-US" sz="1600" dirty="0"/>
              <a:t>, acts as an </a:t>
            </a:r>
            <a:r>
              <a:rPr lang="en-US" sz="1600" dirty="0">
                <a:solidFill>
                  <a:srgbClr val="FF0000"/>
                </a:solidFill>
              </a:rPr>
              <a:t>analogue delay</a:t>
            </a:r>
            <a:r>
              <a:rPr lang="en-US" sz="1600" dirty="0"/>
              <a:t> line (~1 µs peaking time)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1600" dirty="0">
                <a:solidFill>
                  <a:srgbClr val="00B050"/>
                </a:solidFill>
              </a:rPr>
              <a:t>Global threshold </a:t>
            </a:r>
            <a:r>
              <a:rPr lang="en-US" sz="1600" dirty="0"/>
              <a:t>for discrimination =&gt; binary pulse </a:t>
            </a:r>
            <a:r>
              <a:rPr lang="en-US" sz="1600" dirty="0">
                <a:solidFill>
                  <a:srgbClr val="FF0000"/>
                </a:solidFill>
              </a:rPr>
              <a:t>OUT_D</a:t>
            </a:r>
            <a:endParaRPr lang="en-US" sz="1600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1600" dirty="0"/>
              <a:t>Digital in-pixel circuitry with three hit storage registers (</a:t>
            </a:r>
            <a:r>
              <a:rPr lang="en-US" sz="1600" dirty="0">
                <a:solidFill>
                  <a:srgbClr val="00B050"/>
                </a:solidFill>
              </a:rPr>
              <a:t>multi event buffer</a:t>
            </a:r>
            <a:r>
              <a:rPr lang="en-US" sz="1600" dirty="0"/>
              <a:t>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1600" dirty="0">
                <a:solidFill>
                  <a:srgbClr val="00B050"/>
                </a:solidFill>
              </a:rPr>
              <a:t>Global shutter </a:t>
            </a:r>
            <a:r>
              <a:rPr lang="en-US" sz="1600" dirty="0"/>
              <a:t>(STROBE) latches the discriminated hits in next available register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2EDE3-C891-3A49-A152-2F2CDC838632}"/>
              </a:ext>
            </a:extLst>
          </p:cNvPr>
          <p:cNvSpPr txBox="1"/>
          <p:nvPr/>
        </p:nvSpPr>
        <p:spPr>
          <a:xfrm>
            <a:off x="267770" y="2206660"/>
            <a:ext cx="15851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1400" baseline="-25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</a:t>
            </a:r>
            <a:r>
              <a:rPr lang="en-US" sz="14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~2.5 </a:t>
            </a:r>
            <a:r>
              <a:rPr lang="en-US" sz="14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fF</a:t>
            </a:r>
            <a:r>
              <a:rPr lang="en-US" sz="14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@ -3 </a:t>
            </a:r>
            <a:r>
              <a:rPr lang="en-US" sz="14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1400" baseline="-25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bb</a:t>
            </a:r>
            <a:endParaRPr lang="en-GB" sz="1400" baseline="-25000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4A4061-DD22-BC4C-99D2-2B45B7D6FAB7}"/>
              </a:ext>
            </a:extLst>
          </p:cNvPr>
          <p:cNvSpPr txBox="1"/>
          <p:nvPr/>
        </p:nvSpPr>
        <p:spPr>
          <a:xfrm>
            <a:off x="3764970" y="2224364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1400" baseline="-25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lang="en-US" sz="14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~1.6 </a:t>
            </a:r>
            <a:r>
              <a:rPr lang="en-US" sz="14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fF</a:t>
            </a:r>
            <a:endParaRPr lang="en-GB" sz="1400" baseline="-25000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3DA89-D502-D445-8AEA-42C98C614466}"/>
              </a:ext>
            </a:extLst>
          </p:cNvPr>
          <p:cNvSpPr txBox="1"/>
          <p:nvPr/>
        </p:nvSpPr>
        <p:spPr>
          <a:xfrm>
            <a:off x="8567669" y="1396598"/>
            <a:ext cx="3260123" cy="1042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Aft>
                <a:spcPts val="200"/>
              </a:spcAft>
              <a:buClr>
                <a:srgbClr val="002060"/>
              </a:buClr>
            </a:pPr>
            <a:r>
              <a:rPr lang="en-US" dirty="0"/>
              <a:t>3 in pixel Multi Event Buffers</a:t>
            </a:r>
          </a:p>
          <a:p>
            <a:pPr>
              <a:lnSpc>
                <a:spcPct val="110000"/>
              </a:lnSpc>
              <a:spcAft>
                <a:spcPts val="200"/>
              </a:spcAft>
              <a:buClr>
                <a:srgbClr val="002060"/>
              </a:buClr>
            </a:pPr>
            <a:r>
              <a:rPr lang="en-US" dirty="0"/>
              <a:t>In-pixel Pulsing (Analog/Digital) </a:t>
            </a:r>
          </a:p>
          <a:p>
            <a:pPr>
              <a:lnSpc>
                <a:spcPct val="110000"/>
              </a:lnSpc>
              <a:spcAft>
                <a:spcPts val="200"/>
              </a:spcAft>
              <a:buClr>
                <a:srgbClr val="002060"/>
              </a:buClr>
            </a:pPr>
            <a:r>
              <a:rPr lang="en-US" dirty="0"/>
              <a:t>Pixel masking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614B2C-D256-AE40-AB1C-F81B8EF525A9}"/>
              </a:ext>
            </a:extLst>
          </p:cNvPr>
          <p:cNvSpPr txBox="1"/>
          <p:nvPr/>
        </p:nvSpPr>
        <p:spPr>
          <a:xfrm>
            <a:off x="8567669" y="3268836"/>
            <a:ext cx="3516604" cy="712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Aft>
                <a:spcPts val="200"/>
              </a:spcAft>
              <a:buClr>
                <a:srgbClr val="002060"/>
              </a:buClr>
            </a:pPr>
            <a:r>
              <a:rPr lang="en-US" dirty="0"/>
              <a:t>max hit rate (limited by input node)</a:t>
            </a:r>
          </a:p>
          <a:p>
            <a:pPr>
              <a:lnSpc>
                <a:spcPct val="110000"/>
              </a:lnSpc>
              <a:spcAft>
                <a:spcPts val="200"/>
              </a:spcAft>
              <a:buClr>
                <a:srgbClr val="002060"/>
              </a:buClr>
            </a:pPr>
            <a:r>
              <a:rPr lang="en-US" dirty="0"/>
              <a:t>~ 100 MHz / 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06B861-DE36-A947-A2D2-41C77A8427E4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7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1168555-814A-D648-A808-9235D35CAEA8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cern_logo_white.gif">
            <a:extLst>
              <a:ext uri="{FF2B5EF4-FFF2-40B4-BE49-F238E27FC236}">
                <a16:creationId xmlns:a16="http://schemas.microsoft.com/office/drawing/2014/main" id="{1005E80C-0F01-2F41-8239-DF5D2382A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A2EB873-34D2-A44D-8533-31121D1F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pic>
        <p:nvPicPr>
          <p:cNvPr id="15" name="Picture 14" descr="ThresholdHisto.png">
            <a:extLst>
              <a:ext uri="{FF2B5EF4-FFF2-40B4-BE49-F238E27FC236}">
                <a16:creationId xmlns:a16="http://schemas.microsoft.com/office/drawing/2014/main" id="{DF66039D-B9EC-7F46-AD21-6E781C6C0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18" y="3766793"/>
            <a:ext cx="3811778" cy="2588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A9CF08-6465-8E4A-828F-4A09E918449F}"/>
              </a:ext>
            </a:extLst>
          </p:cNvPr>
          <p:cNvSpPr txBox="1"/>
          <p:nvPr/>
        </p:nvSpPr>
        <p:spPr>
          <a:xfrm>
            <a:off x="438060" y="965432"/>
            <a:ext cx="2197912" cy="369332"/>
          </a:xfrm>
          <a:prstGeom prst="rect">
            <a:avLst/>
          </a:prstGeom>
          <a:solidFill>
            <a:srgbClr val="FDEADA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Thresholds and Noise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78DDF4-FAEB-AF4E-82F6-8B62FE3983D7}"/>
              </a:ext>
            </a:extLst>
          </p:cNvPr>
          <p:cNvSpPr txBox="1"/>
          <p:nvPr/>
        </p:nvSpPr>
        <p:spPr>
          <a:xfrm>
            <a:off x="9921714" y="5115504"/>
            <a:ext cx="12115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Thresholds </a:t>
            </a:r>
          </a:p>
        </p:txBody>
      </p:sp>
      <p:pic>
        <p:nvPicPr>
          <p:cNvPr id="18" name="Picture 17" descr="NoiseHisto.png">
            <a:extLst>
              <a:ext uri="{FF2B5EF4-FFF2-40B4-BE49-F238E27FC236}">
                <a16:creationId xmlns:a16="http://schemas.microsoft.com/office/drawing/2014/main" id="{21D4BEAB-1121-AA4A-9B07-4D3CFD1F3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18" y="942157"/>
            <a:ext cx="3811778" cy="25885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95B92F-78D1-554A-8F9A-CAD706D5B21F}"/>
              </a:ext>
            </a:extLst>
          </p:cNvPr>
          <p:cNvSpPr txBox="1"/>
          <p:nvPr/>
        </p:nvSpPr>
        <p:spPr>
          <a:xfrm>
            <a:off x="10223217" y="2277757"/>
            <a:ext cx="71350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Noise</a:t>
            </a:r>
          </a:p>
        </p:txBody>
      </p:sp>
      <p:pic>
        <p:nvPicPr>
          <p:cNvPr id="20" name="Picture 19" descr="NoiseMap.png">
            <a:extLst>
              <a:ext uri="{FF2B5EF4-FFF2-40B4-BE49-F238E27FC236}">
                <a16:creationId xmlns:a16="http://schemas.microsoft.com/office/drawing/2014/main" id="{1520F7C1-1ACD-F74A-8FDF-6B317D3DF9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1"/>
          <a:stretch/>
        </p:blipFill>
        <p:spPr>
          <a:xfrm>
            <a:off x="3692500" y="1150098"/>
            <a:ext cx="3811778" cy="2396421"/>
          </a:xfrm>
          <a:prstGeom prst="rect">
            <a:avLst/>
          </a:prstGeom>
        </p:spPr>
      </p:pic>
      <p:pic>
        <p:nvPicPr>
          <p:cNvPr id="21" name="Picture 20" descr="ThresholdMap.png">
            <a:extLst>
              <a:ext uri="{FF2B5EF4-FFF2-40B4-BE49-F238E27FC236}">
                <a16:creationId xmlns:a16="http://schemas.microsoft.com/office/drawing/2014/main" id="{140B9B1B-6CCD-5A49-BB72-D61A4D70B5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3"/>
          <a:stretch/>
        </p:blipFill>
        <p:spPr>
          <a:xfrm>
            <a:off x="3692500" y="4005725"/>
            <a:ext cx="3811778" cy="2365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31D09D-23A8-3D48-A52B-3463D1A88BF2}"/>
              </a:ext>
            </a:extLst>
          </p:cNvPr>
          <p:cNvSpPr txBox="1"/>
          <p:nvPr/>
        </p:nvSpPr>
        <p:spPr>
          <a:xfrm>
            <a:off x="5080704" y="900281"/>
            <a:ext cx="970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Noise Map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7BB92-164B-B74D-AC2A-D7FB0EA57739}"/>
              </a:ext>
            </a:extLst>
          </p:cNvPr>
          <p:cNvSpPr txBox="1"/>
          <p:nvPr/>
        </p:nvSpPr>
        <p:spPr>
          <a:xfrm>
            <a:off x="5088513" y="3727032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Thresholds MAP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2BCB7-3B41-4449-B4AC-49376FB7E8C7}"/>
              </a:ext>
            </a:extLst>
          </p:cNvPr>
          <p:cNvSpPr txBox="1"/>
          <p:nvPr/>
        </p:nvSpPr>
        <p:spPr>
          <a:xfrm rot="16200000">
            <a:off x="7072928" y="2235573"/>
            <a:ext cx="101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noise in electrons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540750-CBC7-0447-91F1-CA8690FF9D47}"/>
              </a:ext>
            </a:extLst>
          </p:cNvPr>
          <p:cNvSpPr txBox="1"/>
          <p:nvPr/>
        </p:nvSpPr>
        <p:spPr>
          <a:xfrm rot="16200000">
            <a:off x="6950271" y="5103161"/>
            <a:ext cx="12555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thresholds in electrons </a:t>
            </a:r>
          </a:p>
        </p:txBody>
      </p:sp>
      <p:pic>
        <p:nvPicPr>
          <p:cNvPr id="26" name="Picture 25" descr="PastedGraphic-2.tiff">
            <a:extLst>
              <a:ext uri="{FF2B5EF4-FFF2-40B4-BE49-F238E27FC236}">
                <a16:creationId xmlns:a16="http://schemas.microsoft.com/office/drawing/2014/main" id="{F94392D9-5B4D-4644-938B-C108F7C5CC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3" y="4266329"/>
            <a:ext cx="3066624" cy="20611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B19D1E-B781-2542-B281-5873C2455550}"/>
              </a:ext>
            </a:extLst>
          </p:cNvPr>
          <p:cNvSpPr txBox="1"/>
          <p:nvPr/>
        </p:nvSpPr>
        <p:spPr>
          <a:xfrm>
            <a:off x="371217" y="1399019"/>
            <a:ext cx="276093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F81BD"/>
                </a:solidFill>
              </a:rPr>
              <a:t>S-curve scan </a:t>
            </a:r>
            <a:r>
              <a:rPr lang="en-US" sz="1600" dirty="0">
                <a:solidFill>
                  <a:srgbClr val="00B050"/>
                </a:solidFill>
              </a:rPr>
              <a:t>using internal charge injection  circuit</a:t>
            </a:r>
          </a:p>
          <a:p>
            <a:pPr marL="285750" indent="-285750">
              <a:spcBef>
                <a:spcPts val="600"/>
              </a:spcBef>
              <a:buSzPct val="70000"/>
              <a:buFont typeface="Wingdings" charset="2"/>
              <a:buChar char=""/>
            </a:pPr>
            <a:r>
              <a:rPr lang="en-US" sz="1400" dirty="0"/>
              <a:t>keep comparator threshold fixed</a:t>
            </a:r>
          </a:p>
          <a:p>
            <a:pPr marL="285750" indent="-285750">
              <a:spcBef>
                <a:spcPts val="600"/>
              </a:spcBef>
              <a:buSzPct val="70000"/>
              <a:buFont typeface="Wingdings" charset="2"/>
              <a:buChar char=""/>
            </a:pPr>
            <a:r>
              <a:rPr lang="en-US" sz="1400" dirty="0"/>
              <a:t>inject varying charges</a:t>
            </a:r>
          </a:p>
          <a:p>
            <a:pPr marL="285750" indent="-285750">
              <a:spcBef>
                <a:spcPts val="600"/>
              </a:spcBef>
              <a:buSzPct val="70000"/>
              <a:buFont typeface="Wingdings" charset="2"/>
              <a:buChar char=""/>
            </a:pPr>
            <a:r>
              <a:rPr lang="en-US" sz="1400" dirty="0">
                <a:solidFill>
                  <a:srgbClr val="C00000"/>
                </a:solidFill>
              </a:rPr>
              <a:t>extract threshold and noise from error-function fit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B005DC0D-25BF-264D-875E-0D120F9078A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8821" y="3556196"/>
          <a:ext cx="2041741" cy="590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9" imgW="1447800" imgH="419100" progId="Equation.3">
                  <p:embed/>
                </p:oleObj>
              </mc:Choice>
              <mc:Fallback>
                <p:oleObj name="Equation" r:id="rId9" imgW="1447800" imgH="419100" progId="Equation.3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B005DC0D-25BF-264D-875E-0D120F9078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8821" y="3556196"/>
                        <a:ext cx="2041741" cy="590785"/>
                      </a:xfrm>
                      <a:prstGeom prst="rect">
                        <a:avLst/>
                      </a:prstGeom>
                      <a:solidFill>
                        <a:srgbClr val="FDEADA"/>
                      </a:solidFill>
                      <a:ln>
                        <a:solidFill>
                          <a:srgbClr val="4F81B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C7B0390-F33D-5648-8C88-8830DBE13A95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8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3FACCB5B-5C63-7448-A378-20E35EBE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B05ABE75-3A06-1141-804F-7F82E7DBD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23" y="102979"/>
            <a:ext cx="10433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>
                <a:solidFill>
                  <a:srgbClr val="FFFFFF"/>
                </a:solidFill>
              </a:rPr>
              <a:t>The rise of silicon detectors in HEP</a:t>
            </a:r>
            <a:endParaRPr lang="en-US" sz="1600" b="0" dirty="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4CE9B-52D6-4241-B97D-D5A6F77BFDB9}"/>
              </a:ext>
            </a:extLst>
          </p:cNvPr>
          <p:cNvSpPr txBox="1"/>
          <p:nvPr/>
        </p:nvSpPr>
        <p:spPr>
          <a:xfrm>
            <a:off x="279336" y="838204"/>
            <a:ext cx="114442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The next step forward came with the advent of the VLSI technology that allowed coupling ASIC amplifier chips directly to the detectors 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C0504D"/>
                </a:solidFill>
              </a:rPr>
              <a:t>1990s -</a:t>
            </a:r>
            <a:r>
              <a:rPr lang="en-US" sz="2000" dirty="0">
                <a:solidFill>
                  <a:srgbClr val="008000"/>
                </a:solidFill>
              </a:rPr>
              <a:t> LEP</a:t>
            </a:r>
            <a:r>
              <a:rPr lang="en-US" sz="2000" dirty="0"/>
              <a:t>, first silicon vertex detectors were installed in </a:t>
            </a:r>
            <a:r>
              <a:rPr lang="en-US" sz="2000" dirty="0">
                <a:solidFill>
                  <a:srgbClr val="008000"/>
                </a:solidFill>
              </a:rPr>
              <a:t>DELPHI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8000"/>
                </a:solidFill>
              </a:rPr>
              <a:t>ALEPH</a:t>
            </a:r>
            <a:r>
              <a:rPr lang="en-US" sz="2000" dirty="0"/>
              <a:t> experiments, then </a:t>
            </a:r>
            <a:r>
              <a:rPr lang="en-US" sz="2000" dirty="0">
                <a:solidFill>
                  <a:srgbClr val="008000"/>
                </a:solidFill>
              </a:rPr>
              <a:t>OPAL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8000"/>
                </a:solidFill>
              </a:rPr>
              <a:t>L3</a:t>
            </a:r>
            <a:r>
              <a:rPr lang="en-US" sz="2000" dirty="0"/>
              <a:t> 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accent2"/>
                </a:solidFill>
              </a:rPr>
              <a:t>1989 -</a:t>
            </a:r>
            <a:r>
              <a:rPr lang="en-US" sz="2000" dirty="0">
                <a:solidFill>
                  <a:srgbClr val="4F81BD"/>
                </a:solidFill>
              </a:rPr>
              <a:t> first DELPHI vertex detector, consisting of two layers of single-sided strip detectors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BC8A9B-19D3-D54A-AA8C-0F0D6D31981E}"/>
              </a:ext>
            </a:extLst>
          </p:cNvPr>
          <p:cNvSpPr txBox="1"/>
          <p:nvPr/>
        </p:nvSpPr>
        <p:spPr>
          <a:xfrm>
            <a:off x="4382230" y="2938917"/>
            <a:ext cx="74383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Projective  geometry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>
                <a:solidFill>
                  <a:schemeClr val="accent2"/>
                </a:solidFill>
                <a:sym typeface="Wingdings"/>
              </a:rPr>
              <a:t>ambiguity </a:t>
            </a:r>
            <a:r>
              <a:rPr lang="en-US" dirty="0">
                <a:solidFill>
                  <a:schemeClr val="accent2"/>
                </a:solidFill>
              </a:rPr>
              <a:t>at high multiplicities </a:t>
            </a:r>
            <a:r>
              <a:rPr lang="en-US" dirty="0"/>
              <a:t>(high occupancy)</a:t>
            </a:r>
          </a:p>
          <a:p>
            <a:pPr>
              <a:spcBef>
                <a:spcPts val="1200"/>
              </a:spcBef>
            </a:pPr>
            <a:r>
              <a:rPr lang="en-US" dirty="0"/>
              <a:t>This started to become apparent already at DELPHI: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4F81BD"/>
                </a:solidFill>
              </a:rPr>
              <a:t>High number of ambiguities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>
                <a:solidFill>
                  <a:srgbClr val="4F81BD"/>
                </a:solidFill>
              </a:rPr>
              <a:t>reconstruction efficiency suffered a lot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especially in the forward direction</a:t>
            </a:r>
            <a:r>
              <a:rPr lang="en-US" dirty="0"/>
              <a:t>  </a:t>
            </a:r>
          </a:p>
          <a:p>
            <a:pPr>
              <a:spcBef>
                <a:spcPts val="1200"/>
              </a:spcBef>
            </a:pPr>
            <a:r>
              <a:rPr lang="en-US" dirty="0"/>
              <a:t>Not usable close to IP in hadron colliders (LHC) or HI experiments at SPS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25A20F-1070-3D40-B068-E44284B19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94" y="2926223"/>
            <a:ext cx="3643952" cy="1951601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60CF6E-62F9-6942-9378-40EED4BCE438}"/>
              </a:ext>
            </a:extLst>
          </p:cNvPr>
          <p:cNvSpPr txBox="1"/>
          <p:nvPr/>
        </p:nvSpPr>
        <p:spPr>
          <a:xfrm>
            <a:off x="431686" y="5282425"/>
            <a:ext cx="11388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Another problem at (very) high particle load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degradation of the sensor by the high radiation dose </a:t>
            </a:r>
          </a:p>
          <a:p>
            <a:pPr>
              <a:spcBef>
                <a:spcPts val="1200"/>
              </a:spcBef>
            </a:pPr>
            <a:r>
              <a:rPr lang="en-US" dirty="0"/>
              <a:t>This implies starting with a very large signal-to-noise ratio, which can only be obtained with detector with small capacitance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A3E37D-4E59-1340-9324-91365A57185C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8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66F2A57-574D-E44B-BD11-99FDB01121E2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2AFE4F40-C48E-DD4F-B57B-D42D678E6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A2EB873-34D2-A44D-8533-31121D1F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pic>
        <p:nvPicPr>
          <p:cNvPr id="8" name="Picture 7" descr="Noise.pdf">
            <a:extLst>
              <a:ext uri="{FF2B5EF4-FFF2-40B4-BE49-F238E27FC236}">
                <a16:creationId xmlns:a16="http://schemas.microsoft.com/office/drawing/2014/main" id="{73270195-5BEB-A04E-A08B-F4789420A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092" y="1295321"/>
            <a:ext cx="4826481" cy="4975663"/>
          </a:xfrm>
          <a:prstGeom prst="rect">
            <a:avLst/>
          </a:prstGeom>
        </p:spPr>
      </p:pic>
      <p:pic>
        <p:nvPicPr>
          <p:cNvPr id="9" name="Picture 8" descr="Threshold.pdf">
            <a:extLst>
              <a:ext uri="{FF2B5EF4-FFF2-40B4-BE49-F238E27FC236}">
                <a16:creationId xmlns:a16="http://schemas.microsoft.com/office/drawing/2014/main" id="{31AC8237-7DDB-AF4E-A14E-714E81D6F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5990" y="1295321"/>
            <a:ext cx="4826482" cy="4975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3BB891-38E9-D642-BD34-9EBA5D9BB0EE}"/>
              </a:ext>
            </a:extLst>
          </p:cNvPr>
          <p:cNvSpPr txBox="1"/>
          <p:nvPr/>
        </p:nvSpPr>
        <p:spPr>
          <a:xfrm>
            <a:off x="459248" y="875888"/>
            <a:ext cx="2344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Reception test at CERN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F6E612-A1E5-F446-A62C-1C43ACEFED05}"/>
              </a:ext>
            </a:extLst>
          </p:cNvPr>
          <p:cNvSpPr txBox="1"/>
          <p:nvPr/>
        </p:nvSpPr>
        <p:spPr>
          <a:xfrm>
            <a:off x="3428590" y="859860"/>
            <a:ext cx="5699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Comparison between full stave and stand-alone chip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D9203C-8C4E-DC49-B3C9-D26A8D128FD4}"/>
              </a:ext>
            </a:extLst>
          </p:cNvPr>
          <p:cNvSpPr txBox="1"/>
          <p:nvPr/>
        </p:nvSpPr>
        <p:spPr>
          <a:xfrm>
            <a:off x="3009899" y="2745439"/>
            <a:ext cx="2013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100 million pixels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5CF20-F64F-0148-BC7D-D34C8BAE2873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8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C3A9652-90F4-584E-867A-829998AA21C2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cern_logo_white.gif">
            <a:extLst>
              <a:ext uri="{FF2B5EF4-FFF2-40B4-BE49-F238E27FC236}">
                <a16:creationId xmlns:a16="http://schemas.microsoft.com/office/drawing/2014/main" id="{F910437B-BDC3-C347-806B-030CA9BBE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68721F-D369-9E40-B1F0-2DC76ED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1EA6E-7783-7741-9240-681696F93A7D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A2EB873-34D2-A44D-8533-31121D1F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92" y="106427"/>
            <a:ext cx="443557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PIxel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Calibri" charset="0"/>
                <a:cs typeface="Calibri" charset="0"/>
              </a:rPr>
              <a:t>DEtector</a:t>
            </a:r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 (ALPIDE)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E76D4-67FD-0D4B-A646-9AEC718E43A7}"/>
              </a:ext>
            </a:extLst>
          </p:cNvPr>
          <p:cNvSpPr txBox="1"/>
          <p:nvPr/>
        </p:nvSpPr>
        <p:spPr>
          <a:xfrm>
            <a:off x="2398660" y="1427747"/>
            <a:ext cx="3614579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Detector Construction and Assembly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Module: till March/April 19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Staves: till Jul/Aug 19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D8AA5-E7AA-6145-A226-BDC34DC6D4E6}"/>
              </a:ext>
            </a:extLst>
          </p:cNvPr>
          <p:cNvSpPr txBox="1"/>
          <p:nvPr/>
        </p:nvSpPr>
        <p:spPr>
          <a:xfrm>
            <a:off x="2398660" y="3220908"/>
            <a:ext cx="455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Commissioning on ground with final services full detector operation 24/7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EA53-BC4A-AD4C-B466-7DB1FCCD39C5}"/>
              </a:ext>
            </a:extLst>
          </p:cNvPr>
          <p:cNvSpPr txBox="1"/>
          <p:nvPr/>
        </p:nvSpPr>
        <p:spPr>
          <a:xfrm>
            <a:off x="2398660" y="4730902"/>
            <a:ext cx="127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Installation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0969CE-0DF7-544D-9638-5FBD457BA221}"/>
              </a:ext>
            </a:extLst>
          </p:cNvPr>
          <p:cNvSpPr txBox="1"/>
          <p:nvPr/>
        </p:nvSpPr>
        <p:spPr>
          <a:xfrm>
            <a:off x="2398660" y="5583613"/>
            <a:ext cx="318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6-month Global Commissioning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F59B0-E048-CA46-9E17-BA8E5A7316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8972" r="39632" b="10652"/>
          <a:stretch/>
        </p:blipFill>
        <p:spPr>
          <a:xfrm>
            <a:off x="6990545" y="2879980"/>
            <a:ext cx="4182183" cy="1236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93D4A4-AF08-3544-B34C-E7AB09710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383" y="4147724"/>
            <a:ext cx="2171272" cy="11941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4F36F6-FE0F-7E45-B866-46DF56ADDF11}"/>
              </a:ext>
            </a:extLst>
          </p:cNvPr>
          <p:cNvCxnSpPr>
            <a:cxnSpLocks/>
          </p:cNvCxnSpPr>
          <p:nvPr/>
        </p:nvCxnSpPr>
        <p:spPr>
          <a:xfrm flipH="1">
            <a:off x="635965" y="1902486"/>
            <a:ext cx="14851" cy="418271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9E21730-5F1E-2F41-BF1E-49DA3A622516}"/>
              </a:ext>
            </a:extLst>
          </p:cNvPr>
          <p:cNvSpPr>
            <a:spLocks/>
          </p:cNvSpPr>
          <p:nvPr/>
        </p:nvSpPr>
        <p:spPr>
          <a:xfrm>
            <a:off x="550265" y="3126130"/>
            <a:ext cx="201103" cy="192000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1C5302FB-7BBF-D84C-8DDA-A527684B6375}"/>
              </a:ext>
            </a:extLst>
          </p:cNvPr>
          <p:cNvSpPr/>
          <p:nvPr/>
        </p:nvSpPr>
        <p:spPr>
          <a:xfrm>
            <a:off x="1580263" y="986578"/>
            <a:ext cx="312038" cy="2235551"/>
          </a:xfrm>
          <a:prstGeom prst="rightBrace">
            <a:avLst>
              <a:gd name="adj1" fmla="val 16186"/>
              <a:gd name="adj2" fmla="val 5053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63E039-6FF7-B249-BEB9-B762312B8B26}"/>
              </a:ext>
            </a:extLst>
          </p:cNvPr>
          <p:cNvCxnSpPr>
            <a:cxnSpLocks/>
          </p:cNvCxnSpPr>
          <p:nvPr/>
        </p:nvCxnSpPr>
        <p:spPr>
          <a:xfrm flipH="1">
            <a:off x="648775" y="973879"/>
            <a:ext cx="14851" cy="8640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70715D69-14AD-104B-8ABA-D91D458AF4B0}"/>
              </a:ext>
            </a:extLst>
          </p:cNvPr>
          <p:cNvSpPr>
            <a:spLocks/>
          </p:cNvSpPr>
          <p:nvPr/>
        </p:nvSpPr>
        <p:spPr>
          <a:xfrm>
            <a:off x="550265" y="2491130"/>
            <a:ext cx="201103" cy="192000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2565C345-81F8-D845-B0B0-6095FFE423E6}"/>
              </a:ext>
            </a:extLst>
          </p:cNvPr>
          <p:cNvSpPr/>
          <p:nvPr/>
        </p:nvSpPr>
        <p:spPr>
          <a:xfrm>
            <a:off x="1925086" y="2516921"/>
            <a:ext cx="315432" cy="2213981"/>
          </a:xfrm>
          <a:prstGeom prst="rightBrace">
            <a:avLst>
              <a:gd name="adj1" fmla="val 16186"/>
              <a:gd name="adj2" fmla="val 50536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F74F70B-E805-224C-93CD-CD6681C774B1}"/>
              </a:ext>
            </a:extLst>
          </p:cNvPr>
          <p:cNvSpPr>
            <a:spLocks/>
          </p:cNvSpPr>
          <p:nvPr/>
        </p:nvSpPr>
        <p:spPr>
          <a:xfrm>
            <a:off x="550265" y="4815230"/>
            <a:ext cx="201103" cy="192000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DBAA3C-552B-834D-B8B8-D85196288CBC}"/>
              </a:ext>
            </a:extLst>
          </p:cNvPr>
          <p:cNvSpPr>
            <a:spLocks/>
          </p:cNvSpPr>
          <p:nvPr/>
        </p:nvSpPr>
        <p:spPr>
          <a:xfrm>
            <a:off x="550265" y="5970930"/>
            <a:ext cx="201103" cy="192000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85C603-44B3-D74C-B3D5-0679EF2A19A3}"/>
              </a:ext>
            </a:extLst>
          </p:cNvPr>
          <p:cNvSpPr txBox="1"/>
          <p:nvPr/>
        </p:nvSpPr>
        <p:spPr>
          <a:xfrm>
            <a:off x="735993" y="2397335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 ‘19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BA631B-DAF6-984F-8FB9-7B4DD6277DCD}"/>
              </a:ext>
            </a:extLst>
          </p:cNvPr>
          <p:cNvSpPr txBox="1"/>
          <p:nvPr/>
        </p:nvSpPr>
        <p:spPr>
          <a:xfrm>
            <a:off x="735993" y="3045035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Aug ‘19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8D5E15-AFD7-B144-A94C-A2C846E88447}"/>
              </a:ext>
            </a:extLst>
          </p:cNvPr>
          <p:cNvSpPr txBox="1"/>
          <p:nvPr/>
        </p:nvSpPr>
        <p:spPr>
          <a:xfrm>
            <a:off x="735993" y="4735005"/>
            <a:ext cx="844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May ‘20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AA06E2-5D34-6546-8896-2D33B66FDE00}"/>
              </a:ext>
            </a:extLst>
          </p:cNvPr>
          <p:cNvSpPr txBox="1"/>
          <p:nvPr/>
        </p:nvSpPr>
        <p:spPr>
          <a:xfrm>
            <a:off x="735993" y="5879484"/>
            <a:ext cx="789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Feb ‘21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1C10C67-5B2A-EB41-B66C-178584A2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83"/>
          <a:stretch/>
        </p:blipFill>
        <p:spPr>
          <a:xfrm>
            <a:off x="6990546" y="1307003"/>
            <a:ext cx="1843198" cy="1198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ADA002-732A-144E-9564-18A8EBC20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4149" y="4961590"/>
            <a:ext cx="1356436" cy="1244046"/>
          </a:xfrm>
          <a:prstGeom prst="rect">
            <a:avLst/>
          </a:prstGeom>
        </p:spPr>
      </p:pic>
      <p:pic>
        <p:nvPicPr>
          <p:cNvPr id="28" name="Picture 27" descr="A picture containing indoor, wall, floor, black&#13;&#10;&#13;&#10;Description automatically generated">
            <a:extLst>
              <a:ext uri="{FF2B5EF4-FFF2-40B4-BE49-F238E27FC236}">
                <a16:creationId xmlns:a16="http://schemas.microsoft.com/office/drawing/2014/main" id="{15FB5B0A-FD60-A04E-ACBA-7CA23F69F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1278" y="1290125"/>
            <a:ext cx="1614542" cy="1210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6C251A1-E72F-AC42-9620-B7211FA4F55F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8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8069"/>
          <a:stretch/>
        </p:blipFill>
        <p:spPr>
          <a:xfrm>
            <a:off x="106452" y="175236"/>
            <a:ext cx="11983948" cy="42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71" y="11728"/>
            <a:ext cx="782705" cy="1056652"/>
          </a:xfrm>
          <a:prstGeom prst="rect">
            <a:avLst/>
          </a:prstGeom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2892" y="93600"/>
            <a:ext cx="992153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chemeClr val="bg1"/>
                </a:solidFill>
                <a:latin typeface="Calibri" charset="0"/>
                <a:cs typeface="Calibri" charset="0"/>
              </a:rPr>
              <a:t>What’s next? - Future R&amp;D opportunities using CMOS technologies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8" y="1501598"/>
            <a:ext cx="4029291" cy="26397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76251" y="1399998"/>
            <a:ext cx="45705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Extremely compact design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Small Moliere radius (RM = 10.5 ± 0.5mm)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092" y="782114"/>
            <a:ext cx="55154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2"/>
                </a:solidFill>
              </a:rPr>
              <a:t>High-Granularity Digital Calorimeter Prototype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7300" y="820214"/>
            <a:ext cx="3954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R&amp;D in the context of </a:t>
            </a:r>
            <a:r>
              <a:rPr lang="en-US" sz="2000" dirty="0" err="1"/>
              <a:t>FoCal</a:t>
            </a:r>
            <a:r>
              <a:rPr lang="en-US" sz="2000" dirty="0"/>
              <a:t> in ALICE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1436" y="1525194"/>
            <a:ext cx="2505163" cy="369332"/>
          </a:xfrm>
          <a:prstGeom prst="rect">
            <a:avLst/>
          </a:prstGeom>
          <a:solidFill>
            <a:srgbClr val="EEECE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 x 4 x 10 cm</a:t>
            </a:r>
            <a:r>
              <a:rPr lang="en-US" baseline="30000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prototype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692" y="4479225"/>
            <a:ext cx="5609228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Prototype based on MIMOSA pixel chip 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/>
              <a:t>24 layers (1 X</a:t>
            </a:r>
            <a:r>
              <a:rPr lang="en-US" baseline="-25000" dirty="0"/>
              <a:t>0</a:t>
            </a:r>
            <a:r>
              <a:rPr lang="en-US" dirty="0"/>
              <a:t> W + MIMOSA23) 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/>
              <a:t>39M pixels, 30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 pitch 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/>
              <a:t>Beam tests from 2 to 250 </a:t>
            </a:r>
            <a:r>
              <a:rPr lang="en-US" dirty="0" err="1"/>
              <a:t>GeV</a:t>
            </a:r>
            <a:r>
              <a:rPr lang="en-US" dirty="0"/>
              <a:t>/c (DESY, CERN PS &amp; SPS)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/>
              <a:t>Cosmic </a:t>
            </a:r>
            <a:r>
              <a:rPr lang="en-US" dirty="0" err="1"/>
              <a:t>muons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2"/>
                </a:solidFill>
              </a:rPr>
              <a:t>Preparing next generation prototype with ALPIDE </a:t>
            </a:r>
          </a:p>
        </p:txBody>
      </p:sp>
      <p:pic>
        <p:nvPicPr>
          <p:cNvPr id="13" name="Twoshower3D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16600" y="2246137"/>
            <a:ext cx="1981200" cy="337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319" y="2438400"/>
            <a:ext cx="3293957" cy="3187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64300" y="5658534"/>
            <a:ext cx="451152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4F81BD"/>
                </a:solidFill>
              </a:rPr>
              <a:t>Very good energy linearity and resolution 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008000"/>
                </a:solidFill>
              </a:rPr>
              <a:t>Extremely good position resolution 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9DFA140C-BA44-ED47-BFB9-111D673B0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42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7FFF02-AE8A-4A40-A5DD-EFC86FFB7CC8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</p:spTree>
    <p:extLst>
      <p:ext uri="{BB962C8B-B14F-4D97-AF65-F5344CB8AC3E}">
        <p14:creationId xmlns:p14="http://schemas.microsoft.com/office/powerpoint/2010/main" val="38373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3FACCB5B-5C63-7448-A378-20E35EBE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8003" y="113822"/>
            <a:ext cx="5831405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The Inception of Silicon Pixel Detectors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5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99D8E-6DA1-394C-85AE-F4573E72A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5" t="12819" r="11909" b="14663"/>
          <a:stretch/>
        </p:blipFill>
        <p:spPr>
          <a:xfrm>
            <a:off x="8574474" y="1204041"/>
            <a:ext cx="3215051" cy="2203225"/>
          </a:xfrm>
          <a:prstGeom prst="rect">
            <a:avLst/>
          </a:prstGeom>
        </p:spPr>
      </p:pic>
      <p:pic>
        <p:nvPicPr>
          <p:cNvPr id="8" name="Picture 7" descr="WA97_pix.gif">
            <a:extLst>
              <a:ext uri="{FF2B5EF4-FFF2-40B4-BE49-F238E27FC236}">
                <a16:creationId xmlns:a16="http://schemas.microsoft.com/office/drawing/2014/main" id="{E67256C7-58CC-9B40-8A8F-2C334F9DE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66" y="3570494"/>
            <a:ext cx="2082258" cy="2740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A6F510-D3DF-8847-9C52-9AFCA4B8AB0D}"/>
              </a:ext>
            </a:extLst>
          </p:cNvPr>
          <p:cNvSpPr txBox="1"/>
          <p:nvPr/>
        </p:nvSpPr>
        <p:spPr>
          <a:xfrm>
            <a:off x="416059" y="787400"/>
            <a:ext cx="8518927" cy="4447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336699"/>
                </a:solidFill>
              </a:rPr>
              <a:t>“The silicon </a:t>
            </a:r>
            <a:r>
              <a:rPr lang="en-US" sz="2000" dirty="0" err="1">
                <a:solidFill>
                  <a:srgbClr val="336699"/>
                </a:solidFill>
              </a:rPr>
              <a:t>micropattern</a:t>
            </a:r>
            <a:r>
              <a:rPr lang="en-US" sz="2000" dirty="0">
                <a:solidFill>
                  <a:srgbClr val="336699"/>
                </a:solidFill>
              </a:rPr>
              <a:t> detector: a dream?”</a:t>
            </a:r>
          </a:p>
          <a:p>
            <a:pPr>
              <a:spcBef>
                <a:spcPts val="300"/>
              </a:spcBef>
            </a:pPr>
            <a:r>
              <a:rPr lang="en-US" u="sng" dirty="0"/>
              <a:t>E.H.M </a:t>
            </a:r>
            <a:r>
              <a:rPr lang="en-US" u="sng" dirty="0" err="1"/>
              <a:t>Heijine</a:t>
            </a:r>
            <a:r>
              <a:rPr lang="en-US" u="sng" dirty="0"/>
              <a:t>, P. </a:t>
            </a:r>
            <a:r>
              <a:rPr lang="en-US" u="sng" dirty="0" err="1"/>
              <a:t>Jarron</a:t>
            </a:r>
            <a:r>
              <a:rPr lang="en-US" u="sng" dirty="0"/>
              <a:t>, A. Olsen and N. </a:t>
            </a:r>
            <a:r>
              <a:rPr lang="en-US" u="sng" dirty="0" err="1"/>
              <a:t>Redaelli</a:t>
            </a:r>
            <a:r>
              <a:rPr lang="en-US" u="sng" dirty="0"/>
              <a:t> </a:t>
            </a:r>
            <a:r>
              <a:rPr lang="en-US" dirty="0"/>
              <a:t>, </a:t>
            </a:r>
            <a:r>
              <a:rPr lang="en-US" i="1" dirty="0" err="1"/>
              <a:t>Nucl</a:t>
            </a:r>
            <a:r>
              <a:rPr lang="en-US" i="1" dirty="0"/>
              <a:t>. </a:t>
            </a:r>
            <a:r>
              <a:rPr lang="en-US" i="1" dirty="0" err="1"/>
              <a:t>Instrum</a:t>
            </a:r>
            <a:r>
              <a:rPr lang="en-US" i="1" dirty="0"/>
              <a:t>. Meth. A 273 (1988) 615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336699"/>
                </a:solidFill>
              </a:rPr>
              <a:t>“Development of silicon </a:t>
            </a:r>
            <a:r>
              <a:rPr lang="en-US" sz="2000" dirty="0" err="1">
                <a:solidFill>
                  <a:srgbClr val="336699"/>
                </a:solidFill>
              </a:rPr>
              <a:t>micropattern</a:t>
            </a:r>
            <a:r>
              <a:rPr lang="en-US" sz="2000" dirty="0">
                <a:solidFill>
                  <a:srgbClr val="336699"/>
                </a:solidFill>
              </a:rPr>
              <a:t> detectors”</a:t>
            </a:r>
          </a:p>
          <a:p>
            <a:pPr>
              <a:spcBef>
                <a:spcPts val="300"/>
              </a:spcBef>
            </a:pPr>
            <a:r>
              <a:rPr lang="en-US" u="sng" dirty="0"/>
              <a:t>CERN RD19 collaboration</a:t>
            </a:r>
            <a:r>
              <a:rPr lang="en-US" dirty="0"/>
              <a:t>, </a:t>
            </a:r>
            <a:r>
              <a:rPr lang="en-US" i="1" dirty="0" err="1"/>
              <a:t>Nucl</a:t>
            </a:r>
            <a:r>
              <a:rPr lang="en-US" i="1" dirty="0"/>
              <a:t>. </a:t>
            </a:r>
            <a:r>
              <a:rPr lang="en-US" i="1" dirty="0" err="1"/>
              <a:t>Instrum</a:t>
            </a:r>
            <a:r>
              <a:rPr lang="en-US" i="1" dirty="0"/>
              <a:t>. Meth. A 348 (1994) 399</a:t>
            </a:r>
          </a:p>
          <a:p>
            <a:pPr>
              <a:spcBef>
                <a:spcPts val="300"/>
              </a:spcBef>
            </a:pPr>
            <a:endParaRPr lang="en-US" i="1" dirty="0"/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rgbClr val="008000"/>
                </a:solidFill>
              </a:rPr>
              <a:t>1995 – First Hybrid Pixel detector installed in WA97 (CERN, Omega facility)</a:t>
            </a:r>
          </a:p>
          <a:p>
            <a:pPr>
              <a:spcBef>
                <a:spcPts val="2400"/>
              </a:spcBef>
            </a:pPr>
            <a:r>
              <a:rPr lang="en-US" dirty="0"/>
              <a:t>1996/97 – First Collider Hybrid Pixel Detector installed in DELPHI (CERN, LEP)</a:t>
            </a:r>
          </a:p>
          <a:p>
            <a:pPr>
              <a:spcBef>
                <a:spcPts val="300"/>
              </a:spcBef>
            </a:pPr>
            <a:endParaRPr lang="en-US" dirty="0"/>
          </a:p>
          <a:p>
            <a:pPr>
              <a:spcBef>
                <a:spcPts val="300"/>
              </a:spcBef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3" descr="O2arrayr">
            <a:extLst>
              <a:ext uri="{FF2B5EF4-FFF2-40B4-BE49-F238E27FC236}">
                <a16:creationId xmlns:a16="http://schemas.microsoft.com/office/drawing/2014/main" id="{3F0C6B43-84DC-A646-AC9C-BCDF6EDE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118" y="4040394"/>
            <a:ext cx="2144778" cy="165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27379498-C1EE-2B47-A461-BB708C18F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00" y="6093589"/>
            <a:ext cx="4827681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 defTabSz="1042988" eaLnBrk="0" hangingPunct="0"/>
            <a:r>
              <a:rPr lang="en-US" sz="1400" dirty="0">
                <a:ea typeface="ＭＳ Ｐゴシック"/>
                <a:cs typeface="ＭＳ Ｐゴシック"/>
              </a:rPr>
              <a:t>Work carried out by RD19 for WA97 and NA57/CERN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90D00E-2D31-224C-BEEE-08ED0BDD074B}"/>
              </a:ext>
            </a:extLst>
          </p:cNvPr>
          <p:cNvSpPr txBox="1"/>
          <p:nvPr/>
        </p:nvSpPr>
        <p:spPr>
          <a:xfrm>
            <a:off x="7004945" y="3741472"/>
            <a:ext cx="327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CERN – WA97 Experiment (1995)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A558C-5D07-0746-BB03-20D9733880A3}"/>
              </a:ext>
            </a:extLst>
          </p:cNvPr>
          <p:cNvSpPr txBox="1"/>
          <p:nvPr/>
        </p:nvSpPr>
        <p:spPr>
          <a:xfrm>
            <a:off x="4951710" y="4266380"/>
            <a:ext cx="260772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5 x 5 cm</a:t>
            </a:r>
            <a:r>
              <a:rPr lang="en-US" baseline="30000" dirty="0">
                <a:solidFill>
                  <a:srgbClr val="336699"/>
                </a:solidFill>
              </a:rPr>
              <a:t>2</a:t>
            </a:r>
            <a:r>
              <a:rPr lang="en-US" dirty="0">
                <a:solidFill>
                  <a:srgbClr val="336699"/>
                </a:solidFill>
              </a:rPr>
              <a:t> area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7 detector planes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~0.5 M pixels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Pixel size 75 x 500 </a:t>
            </a:r>
            <a:r>
              <a:rPr lang="en-US" dirty="0">
                <a:solidFill>
                  <a:srgbClr val="336699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336699"/>
                </a:solidFill>
              </a:rPr>
              <a:t>m</a:t>
            </a:r>
            <a:r>
              <a:rPr lang="en-US" baseline="30000" dirty="0">
                <a:solidFill>
                  <a:srgbClr val="336699"/>
                </a:solidFill>
              </a:rPr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1 kHz trigger rate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Omega2 chip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947C5-D0BD-E84A-8FAB-73EAA23D2878}"/>
              </a:ext>
            </a:extLst>
          </p:cNvPr>
          <p:cNvSpPr txBox="1"/>
          <p:nvPr/>
        </p:nvSpPr>
        <p:spPr>
          <a:xfrm>
            <a:off x="672925" y="5696341"/>
            <a:ext cx="150317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E. </a:t>
            </a:r>
            <a:r>
              <a:rPr lang="en-US" sz="1400" i="1" dirty="0" err="1"/>
              <a:t>Heijne</a:t>
            </a:r>
            <a:r>
              <a:rPr lang="en-US" sz="1400" i="1" dirty="0"/>
              <a:t>, E. </a:t>
            </a:r>
            <a:r>
              <a:rPr lang="en-US" sz="1400" i="1" dirty="0" err="1"/>
              <a:t>Chesi</a:t>
            </a:r>
            <a:endParaRPr lang="en-US" sz="1400" i="1" dirty="0"/>
          </a:p>
        </p:txBody>
      </p:sp>
      <p:pic>
        <p:nvPicPr>
          <p:cNvPr id="17" name="Picture 16" descr="WA97_pb95evt.gif">
            <a:extLst>
              <a:ext uri="{FF2B5EF4-FFF2-40B4-BE49-F238E27FC236}">
                <a16:creationId xmlns:a16="http://schemas.microsoft.com/office/drawing/2014/main" id="{7344B0F3-E529-204A-AB35-41C575A8A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19" y="4180094"/>
            <a:ext cx="2087127" cy="1905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7E4A17-E205-0846-8AF3-65D92EA9C9A1}"/>
              </a:ext>
            </a:extLst>
          </p:cNvPr>
          <p:cNvSpPr txBox="1"/>
          <p:nvPr/>
        </p:nvSpPr>
        <p:spPr>
          <a:xfrm>
            <a:off x="7189518" y="6149295"/>
            <a:ext cx="3183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No-field, </a:t>
            </a:r>
            <a:r>
              <a:rPr lang="en-US" sz="1400" dirty="0" err="1"/>
              <a:t>Pb-Pb</a:t>
            </a:r>
            <a:r>
              <a:rPr lang="en-US" sz="1400" dirty="0"/>
              <a:t>, 153 reconstructed tracks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58B715-4B59-6C41-AFF8-E265E1347D73}"/>
              </a:ext>
            </a:extLst>
          </p:cNvPr>
          <p:cNvSpPr/>
          <p:nvPr/>
        </p:nvSpPr>
        <p:spPr>
          <a:xfrm>
            <a:off x="377325" y="2458041"/>
            <a:ext cx="7148238" cy="4826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9B7304-52EC-A040-9F31-A84604223D4A}"/>
              </a:ext>
            </a:extLst>
          </p:cNvPr>
          <p:cNvSpPr txBox="1"/>
          <p:nvPr/>
        </p:nvSpPr>
        <p:spPr>
          <a:xfrm>
            <a:off x="8735325" y="3256660"/>
            <a:ext cx="1723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Hybrid pixel detector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26BE1F-AB81-A647-AB9C-52937A644B3B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0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3FACCB5B-5C63-7448-A378-20E35EBE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8003" y="113822"/>
            <a:ext cx="401802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Pixel Detectors at the LHC 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8C0FB4-CC03-DC41-91B5-8EB7571EF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249" y="1128937"/>
            <a:ext cx="3891650" cy="260487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52BFFA-61D1-5942-8068-19E7EE3251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962487"/>
              </p:ext>
            </p:extLst>
          </p:nvPr>
        </p:nvGraphicFramePr>
        <p:xfrm>
          <a:off x="1532255" y="3932508"/>
          <a:ext cx="7914161" cy="238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7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6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336699"/>
                          </a:solidFill>
                        </a:rPr>
                        <a:t>Parameters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336699"/>
                          </a:solidFill>
                        </a:rPr>
                        <a:t>ALICE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336699"/>
                          </a:solidFill>
                        </a:rPr>
                        <a:t>ATLAS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336699"/>
                          </a:solidFill>
                        </a:rPr>
                        <a:t>CMS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789">
                <a:tc>
                  <a:txBody>
                    <a:bodyPr/>
                    <a:lstStyle/>
                    <a:p>
                      <a:r>
                        <a:rPr lang="en-US" sz="1600" dirty="0"/>
                        <a:t>Nr. layers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 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269">
                <a:tc>
                  <a:txBody>
                    <a:bodyPr/>
                    <a:lstStyle/>
                    <a:p>
                      <a:r>
                        <a:rPr lang="en-US" sz="1600" dirty="0"/>
                        <a:t>Radial coverage [mm]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39</a:t>
                      </a:r>
                      <a:r>
                        <a:rPr lang="en-US" sz="1600" dirty="0"/>
                        <a:t> - 76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50</a:t>
                      </a:r>
                      <a:r>
                        <a:rPr lang="en-US" sz="1600" dirty="0"/>
                        <a:t> - 120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44</a:t>
                      </a:r>
                      <a:r>
                        <a:rPr lang="en-US" sz="1600" dirty="0"/>
                        <a:t> – 102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478">
                <a:tc>
                  <a:txBody>
                    <a:bodyPr/>
                    <a:lstStyle/>
                    <a:p>
                      <a:r>
                        <a:rPr lang="en-US" sz="1600" dirty="0"/>
                        <a:t>Nr of pixels 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9.8 M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80 M 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66 M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891">
                <a:tc>
                  <a:txBody>
                    <a:bodyPr/>
                    <a:lstStyle/>
                    <a:p>
                      <a:r>
                        <a:rPr lang="en-US" sz="1600" dirty="0"/>
                        <a:t>Surface [m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baseline="0" dirty="0"/>
                        <a:t>]</a:t>
                      </a:r>
                      <a:endParaRPr lang="en-US" sz="1600" dirty="0"/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0.21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1.7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235">
                <a:tc>
                  <a:txBody>
                    <a:bodyPr/>
                    <a:lstStyle/>
                    <a:p>
                      <a:r>
                        <a:rPr lang="en-US" sz="1600" dirty="0"/>
                        <a:t>Cell size (</a:t>
                      </a:r>
                      <a:r>
                        <a:rPr lang="en-US" sz="1600" dirty="0" err="1"/>
                        <a:t>r</a:t>
                      </a:r>
                      <a:r>
                        <a:rPr lang="en-US" sz="1600" dirty="0" err="1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sz="1600" dirty="0"/>
                        <a:t> x z) [</a:t>
                      </a:r>
                      <a:r>
                        <a:rPr lang="en-US" sz="1600" dirty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/>
                        <a:t>m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baseline="0" dirty="0"/>
                        <a:t>]</a:t>
                      </a:r>
                      <a:endParaRPr lang="en-US" sz="1600" dirty="0"/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x 425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x 400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x 150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445">
                <a:tc>
                  <a:txBody>
                    <a:bodyPr/>
                    <a:lstStyle/>
                    <a:p>
                      <a:r>
                        <a:rPr lang="en-US" sz="1600" dirty="0"/>
                        <a:t>Silicon thickness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baseline="0" dirty="0" err="1"/>
                        <a:t>sens.</a:t>
                      </a:r>
                      <a:r>
                        <a:rPr lang="en-US" sz="1600" baseline="0" dirty="0"/>
                        <a:t> + ASIC) - x/X</a:t>
                      </a:r>
                      <a:r>
                        <a:rPr lang="en-US" sz="1600" baseline="-25000" dirty="0"/>
                        <a:t>0</a:t>
                      </a:r>
                      <a:r>
                        <a:rPr lang="en-US" sz="1600" baseline="0" dirty="0"/>
                        <a:t> [%]</a:t>
                      </a:r>
                      <a:endParaRPr lang="en-US" sz="1600" dirty="0"/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0.21 + 0.16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0.27 + 0.19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0.30 + 0.19</a:t>
                      </a:r>
                    </a:p>
                  </a:txBody>
                  <a:tcPr marL="91464" marR="91464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AAB76D0-0C14-1F4F-8814-5FD2386A6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9" t="13659" r="63000" b="46597"/>
          <a:stretch/>
        </p:blipFill>
        <p:spPr>
          <a:xfrm>
            <a:off x="408343" y="1121828"/>
            <a:ext cx="2937685" cy="2617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C21AD4-E03D-A34B-82FE-3C6E1C635115}"/>
              </a:ext>
            </a:extLst>
          </p:cNvPr>
          <p:cNvSpPr txBox="1"/>
          <p:nvPr/>
        </p:nvSpPr>
        <p:spPr>
          <a:xfrm>
            <a:off x="513172" y="3339495"/>
            <a:ext cx="1479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ATLAS Pixels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F975C-6368-DC44-B4BB-A00E81ECF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230" y="1121829"/>
            <a:ext cx="3489931" cy="26177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5B7CAC-B506-8C47-A917-F47249B373C7}"/>
              </a:ext>
            </a:extLst>
          </p:cNvPr>
          <p:cNvSpPr txBox="1"/>
          <p:nvPr/>
        </p:nvSpPr>
        <p:spPr>
          <a:xfrm>
            <a:off x="3861111" y="3311378"/>
            <a:ext cx="130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CMS Pixels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5B1A5B-BDC1-1D44-A6FE-17704F7C480F}"/>
              </a:ext>
            </a:extLst>
          </p:cNvPr>
          <p:cNvSpPr txBox="1"/>
          <p:nvPr/>
        </p:nvSpPr>
        <p:spPr>
          <a:xfrm>
            <a:off x="7536343" y="3339495"/>
            <a:ext cx="141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ALICE Pixels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F5618-1A0B-5445-B929-DC9556F31A28}"/>
              </a:ext>
            </a:extLst>
          </p:cNvPr>
          <p:cNvSpPr txBox="1"/>
          <p:nvPr/>
        </p:nvSpPr>
        <p:spPr>
          <a:xfrm>
            <a:off x="276480" y="641416"/>
            <a:ext cx="10202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accent1"/>
                </a:solidFill>
              </a:rPr>
              <a:t>10 years after the first use in WA97…  </a:t>
            </a:r>
            <a:r>
              <a:rPr lang="en-US" sz="2000" dirty="0">
                <a:solidFill>
                  <a:srgbClr val="008000"/>
                </a:solidFill>
              </a:rPr>
              <a:t>hybrid pixel detectors at the heart of the LHC experiments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BA3D54-A09E-1844-AE46-B92F8AD7006C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2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3FACCB5B-5C63-7448-A378-20E35EBE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8003" y="113822"/>
            <a:ext cx="493654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Beyond Hybrid Pixel Detectors …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73285FA-BB90-9D4C-8BFC-55501B47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3" y="1376185"/>
            <a:ext cx="1846799" cy="232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E7607B0-19B5-9C43-8F7F-53A6D09A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42" y="1447202"/>
            <a:ext cx="3218399" cy="202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E3522A-F2C1-A441-BABD-041A49E72126}"/>
              </a:ext>
            </a:extLst>
          </p:cNvPr>
          <p:cNvSpPr txBox="1"/>
          <p:nvPr/>
        </p:nvSpPr>
        <p:spPr>
          <a:xfrm>
            <a:off x="584200" y="1032252"/>
            <a:ext cx="217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Hybrid Pixel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812CF-2B48-0549-9CF0-CFF9784B1487}"/>
              </a:ext>
            </a:extLst>
          </p:cNvPr>
          <p:cNvSpPr txBox="1"/>
          <p:nvPr/>
        </p:nvSpPr>
        <p:spPr>
          <a:xfrm>
            <a:off x="4092641" y="1112045"/>
            <a:ext cx="257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Monolithic Pixel Detector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3DC4D-A241-7C46-BF09-CAA8D8C38850}"/>
              </a:ext>
            </a:extLst>
          </p:cNvPr>
          <p:cNvSpPr txBox="1"/>
          <p:nvPr/>
        </p:nvSpPr>
        <p:spPr>
          <a:xfrm>
            <a:off x="562481" y="3582863"/>
            <a:ext cx="2201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N. </a:t>
            </a:r>
            <a:r>
              <a:rPr lang="en-US" sz="1400" i="1" dirty="0" err="1"/>
              <a:t>Wermes</a:t>
            </a:r>
            <a:r>
              <a:rPr lang="en-US" sz="1400" i="1" dirty="0"/>
              <a:t>  (Univ. of Bonn)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2A3C3-21A7-6F41-B096-D0821DFDCA8B}"/>
              </a:ext>
            </a:extLst>
          </p:cNvPr>
          <p:cNvSpPr txBox="1"/>
          <p:nvPr/>
        </p:nvSpPr>
        <p:spPr>
          <a:xfrm>
            <a:off x="4258840" y="3567701"/>
            <a:ext cx="2201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N. </a:t>
            </a:r>
            <a:r>
              <a:rPr lang="en-US" sz="1400" i="1" dirty="0" err="1"/>
              <a:t>Wermes</a:t>
            </a:r>
            <a:r>
              <a:rPr lang="en-US" sz="1400" i="1" dirty="0"/>
              <a:t>  (Univ. of Bonn)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867E25D-D2C7-7F4C-B7C5-174C35996F31}"/>
              </a:ext>
            </a:extLst>
          </p:cNvPr>
          <p:cNvSpPr/>
          <p:nvPr/>
        </p:nvSpPr>
        <p:spPr>
          <a:xfrm>
            <a:off x="2763741" y="1989665"/>
            <a:ext cx="893860" cy="6985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F89CE9-085A-7649-9A6D-6C75EAD2EB0D}"/>
              </a:ext>
            </a:extLst>
          </p:cNvPr>
          <p:cNvSpPr txBox="1"/>
          <p:nvPr/>
        </p:nvSpPr>
        <p:spPr>
          <a:xfrm>
            <a:off x="7412345" y="1126651"/>
            <a:ext cx="3928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Since the very beginning of pixel development (CERN RD 19):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F58778-8FDF-9C43-BFB5-E6EA9BB643F0}"/>
              </a:ext>
            </a:extLst>
          </p:cNvPr>
          <p:cNvSpPr txBox="1"/>
          <p:nvPr/>
        </p:nvSpPr>
        <p:spPr>
          <a:xfrm>
            <a:off x="7425068" y="2968865"/>
            <a:ext cx="3916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Motivation to  reduce</a:t>
            </a:r>
            <a:r>
              <a:rPr lang="en-US" sz="2000" dirty="0"/>
              <a:t>: </a:t>
            </a:r>
            <a:r>
              <a:rPr lang="en-US" sz="2000" dirty="0">
                <a:solidFill>
                  <a:schemeClr val="accent1"/>
                </a:solidFill>
              </a:rPr>
              <a:t>cost, power, material budget, assembly and integration complexity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5D9A90-0592-5D45-BCDF-1D93E06A42D4}"/>
              </a:ext>
            </a:extLst>
          </p:cNvPr>
          <p:cNvSpPr txBox="1"/>
          <p:nvPr/>
        </p:nvSpPr>
        <p:spPr>
          <a:xfrm>
            <a:off x="571501" y="4060840"/>
            <a:ext cx="1075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Several major obstacles to overcome: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solidFill>
                  <a:srgbClr val="4F81BD"/>
                </a:solidFill>
              </a:rPr>
              <a:t>CMOS generally not available on high resistivity silicon </a:t>
            </a:r>
            <a:r>
              <a:rPr lang="en-US" sz="2000" dirty="0"/>
              <a:t>(needed as bulk material for the sensor)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Full CMOS circuitry not possible within the pixel area</a:t>
            </a:r>
            <a:r>
              <a:rPr lang="en-US" sz="2000" dirty="0"/>
              <a:t> (only one type of transistor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slow readout)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6600F2-1522-DA49-A406-3CF24C1E58D7}"/>
              </a:ext>
            </a:extLst>
          </p:cNvPr>
          <p:cNvSpPr txBox="1"/>
          <p:nvPr/>
        </p:nvSpPr>
        <p:spPr>
          <a:xfrm>
            <a:off x="7489471" y="2058544"/>
            <a:ext cx="3508477" cy="707886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dream to </a:t>
            </a:r>
            <a:r>
              <a:rPr lang="en-US" sz="2000" dirty="0">
                <a:solidFill>
                  <a:schemeClr val="accent4"/>
                </a:solidFill>
              </a:rPr>
              <a:t>integrate sensor and readout electronics in one chip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29D59-42C0-1D4C-8AA7-32B0E9CD7AD4}"/>
              </a:ext>
            </a:extLst>
          </p:cNvPr>
          <p:cNvSpPr txBox="1"/>
          <p:nvPr/>
        </p:nvSpPr>
        <p:spPr>
          <a:xfrm>
            <a:off x="11328400" y="451696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E3297-C640-E94F-8A80-8DB4788BCF53}"/>
              </a:ext>
            </a:extLst>
          </p:cNvPr>
          <p:cNvSpPr txBox="1"/>
          <p:nvPr/>
        </p:nvSpPr>
        <p:spPr>
          <a:xfrm>
            <a:off x="11341100" y="496146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B82F68-128A-DF49-815A-55F82FC8E083}"/>
              </a:ext>
            </a:extLst>
          </p:cNvPr>
          <p:cNvSpPr txBox="1"/>
          <p:nvPr/>
        </p:nvSpPr>
        <p:spPr>
          <a:xfrm>
            <a:off x="584223" y="5568434"/>
            <a:ext cx="10759612" cy="681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336699"/>
                </a:solidFill>
              </a:rPr>
              <a:t>MAPS exist in many different flavors: </a:t>
            </a:r>
            <a:r>
              <a:rPr lang="en-US" b="1" dirty="0">
                <a:solidFill>
                  <a:srgbClr val="008000"/>
                </a:solidFill>
              </a:rPr>
              <a:t>CMOS</a:t>
            </a:r>
            <a:r>
              <a:rPr lang="en-US" dirty="0">
                <a:solidFill>
                  <a:srgbClr val="336699"/>
                </a:solidFill>
              </a:rPr>
              <a:t>, HV CMOS, DEPFET, SOI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8000"/>
                </a:solidFill>
              </a:rPr>
              <a:t>The following will cover only CMOS Active Pixel Sensors (CMOS MAPS)  </a:t>
            </a:r>
            <a:r>
              <a:rPr lang="en-US" u="sng" dirty="0">
                <a:solidFill>
                  <a:srgbClr val="008000"/>
                </a:solidFill>
                <a:latin typeface="ＭＳ ゴシック"/>
                <a:ea typeface="ＭＳ ゴシック"/>
                <a:cs typeface="ＭＳ ゴシック"/>
              </a:rPr>
              <a:t>=</a:t>
            </a:r>
            <a:r>
              <a:rPr lang="en-US" u="sng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b="1" u="sng" dirty="0">
                <a:solidFill>
                  <a:srgbClr val="008000"/>
                </a:solidFill>
                <a:sym typeface="Wingdings"/>
              </a:rPr>
              <a:t>CMOS Active Pixel Sensors (CMOS APS)</a:t>
            </a:r>
            <a:endParaRPr lang="en-US" b="1" u="sng" dirty="0">
              <a:solidFill>
                <a:srgbClr val="0080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1EF5A8-A4CF-4147-8199-E2C670144AEF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85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1A909A-DCF4-CA44-9981-786C6ABC16CA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ern_logo_white.gif">
            <a:extLst>
              <a:ext uri="{FF2B5EF4-FFF2-40B4-BE49-F238E27FC236}">
                <a16:creationId xmlns:a16="http://schemas.microsoft.com/office/drawing/2014/main" id="{3FACCB5B-5C63-7448-A378-20E35EBE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8003" y="113822"/>
            <a:ext cx="290560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FFFFFF"/>
                </a:solidFill>
                <a:latin typeface="Calibri" charset="0"/>
                <a:cs typeface="Calibri" charset="0"/>
              </a:rPr>
              <a:t>ALICE LS2 Upgrade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1275A92-B283-384D-92E0-21D52741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75F04-09EC-0645-9C51-76BE8C15EF72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A8C28-71EB-9949-83FE-DF93628598DC}"/>
              </a:ext>
            </a:extLst>
          </p:cNvPr>
          <p:cNvSpPr txBox="1"/>
          <p:nvPr/>
        </p:nvSpPr>
        <p:spPr>
          <a:xfrm>
            <a:off x="207389" y="1031333"/>
            <a:ext cx="1175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99"/>
                </a:solidFill>
              </a:rPr>
              <a:t>Owing to the industrial development of CMOS imaging sensors and the intensive R&amp;D by HEP community</a:t>
            </a:r>
          </a:p>
        </p:txBody>
      </p:sp>
      <p:pic>
        <p:nvPicPr>
          <p:cNvPr id="8" name="Picture 7" descr="alice_technical_paper_ALICE-couleur-OK06_cut_named.png">
            <a:extLst>
              <a:ext uri="{FF2B5EF4-FFF2-40B4-BE49-F238E27FC236}">
                <a16:creationId xmlns:a16="http://schemas.microsoft.com/office/drawing/2014/main" id="{42ABAC90-3F3E-2141-9176-D19D6CC761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743" y="3737600"/>
            <a:ext cx="2428843" cy="176051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8" descr="F:\Work\CBM\STS-TDR\STS-TDR_Final-Full_3Dec2012\integration\system-integration\figs\CBM_STS_pic-overwiew-dimetric.png">
            <a:extLst>
              <a:ext uri="{FF2B5EF4-FFF2-40B4-BE49-F238E27FC236}">
                <a16:creationId xmlns:a16="http://schemas.microsoft.com/office/drawing/2014/main" id="{35DED448-B14B-F14E-8B93-BCAD02DB9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r="8724"/>
          <a:stretch/>
        </p:blipFill>
        <p:spPr bwMode="auto">
          <a:xfrm>
            <a:off x="3445210" y="3698879"/>
            <a:ext cx="1870150" cy="1837953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93B9D4DA-4808-1843-8AAD-8F3363FEB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0" y="3767254"/>
            <a:ext cx="2583557" cy="170119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DD0FD9-E931-A240-85C0-D4264E891A2C}"/>
              </a:ext>
            </a:extLst>
          </p:cNvPr>
          <p:cNvSpPr txBox="1"/>
          <p:nvPr/>
        </p:nvSpPr>
        <p:spPr>
          <a:xfrm>
            <a:off x="359743" y="5630338"/>
            <a:ext cx="236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6699"/>
                </a:solidFill>
              </a:rPr>
              <a:t>STAR HFT </a:t>
            </a:r>
          </a:p>
          <a:p>
            <a:r>
              <a:rPr lang="en-US" dirty="0">
                <a:solidFill>
                  <a:srgbClr val="336699"/>
                </a:solidFill>
              </a:rPr>
              <a:t>0.16 m</a:t>
            </a:r>
            <a:r>
              <a:rPr lang="en-US" baseline="30000" dirty="0">
                <a:solidFill>
                  <a:srgbClr val="336699"/>
                </a:solidFill>
              </a:rPr>
              <a:t>2</a:t>
            </a:r>
            <a:r>
              <a:rPr lang="en-US" dirty="0">
                <a:solidFill>
                  <a:srgbClr val="336699"/>
                </a:solidFill>
              </a:rPr>
              <a:t> –  356 M pixels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9EC0F-1C0C-EA47-8529-421F76874227}"/>
              </a:ext>
            </a:extLst>
          </p:cNvPr>
          <p:cNvSpPr txBox="1"/>
          <p:nvPr/>
        </p:nvSpPr>
        <p:spPr>
          <a:xfrm>
            <a:off x="3453964" y="5630338"/>
            <a:ext cx="227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6699"/>
                </a:solidFill>
              </a:rPr>
              <a:t>CBM MVD</a:t>
            </a:r>
          </a:p>
          <a:p>
            <a:r>
              <a:rPr lang="en-US" dirty="0">
                <a:solidFill>
                  <a:srgbClr val="336699"/>
                </a:solidFill>
              </a:rPr>
              <a:t>0.08 m</a:t>
            </a:r>
            <a:r>
              <a:rPr lang="en-US" baseline="30000" dirty="0">
                <a:solidFill>
                  <a:srgbClr val="336699"/>
                </a:solidFill>
              </a:rPr>
              <a:t>2</a:t>
            </a:r>
            <a:r>
              <a:rPr lang="en-US" dirty="0">
                <a:solidFill>
                  <a:srgbClr val="336699"/>
                </a:solidFill>
              </a:rPr>
              <a:t> –  146 M pixel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ABDF8C-A3EB-2E45-B903-2ACB41B783A4}"/>
              </a:ext>
            </a:extLst>
          </p:cNvPr>
          <p:cNvSpPr txBox="1"/>
          <p:nvPr/>
        </p:nvSpPr>
        <p:spPr>
          <a:xfrm>
            <a:off x="5895552" y="5638805"/>
            <a:ext cx="2958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6699"/>
                </a:solidFill>
              </a:rPr>
              <a:t>ALICE ITS Upgrade (and MFT) </a:t>
            </a:r>
          </a:p>
          <a:p>
            <a:r>
              <a:rPr lang="en-US" dirty="0">
                <a:solidFill>
                  <a:srgbClr val="336699"/>
                </a:solidFill>
              </a:rPr>
              <a:t>10 m</a:t>
            </a:r>
            <a:r>
              <a:rPr lang="en-US" baseline="30000" dirty="0">
                <a:solidFill>
                  <a:srgbClr val="336699"/>
                </a:solidFill>
              </a:rPr>
              <a:t>2</a:t>
            </a:r>
            <a:r>
              <a:rPr lang="en-US" dirty="0">
                <a:solidFill>
                  <a:srgbClr val="336699"/>
                </a:solidFill>
              </a:rPr>
              <a:t> –  12 G pixel</a:t>
            </a:r>
          </a:p>
        </p:txBody>
      </p:sp>
      <p:pic>
        <p:nvPicPr>
          <p:cNvPr id="16" name="Picture 11" descr="mimosa1">
            <a:extLst>
              <a:ext uri="{FF2B5EF4-FFF2-40B4-BE49-F238E27FC236}">
                <a16:creationId xmlns:a16="http://schemas.microsoft.com/office/drawing/2014/main" id="{1A44C8A8-D821-DB45-BA74-BF2F2FBD2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7" y="1681957"/>
            <a:ext cx="133156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0">
            <a:extLst>
              <a:ext uri="{FF2B5EF4-FFF2-40B4-BE49-F238E27FC236}">
                <a16:creationId xmlns:a16="http://schemas.microsoft.com/office/drawing/2014/main" id="{53FCFD0C-DEF4-9244-92FD-65DA78C1C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6284" y="1993107"/>
            <a:ext cx="103160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None/>
              <a:defRPr/>
            </a:pPr>
            <a:r>
              <a:rPr lang="fr-FR" sz="1600" dirty="0">
                <a:solidFill>
                  <a:schemeClr val="bg1"/>
                </a:solidFill>
                <a:latin typeface="Calibri" charset="0"/>
                <a:cs typeface="+mn-cs"/>
              </a:rPr>
              <a:t>Mimosa-1</a:t>
            </a:r>
          </a:p>
        </p:txBody>
      </p:sp>
      <p:pic>
        <p:nvPicPr>
          <p:cNvPr id="18" name="Picture 17" descr="mimosa2">
            <a:extLst>
              <a:ext uri="{FF2B5EF4-FFF2-40B4-BE49-F238E27FC236}">
                <a16:creationId xmlns:a16="http://schemas.microsoft.com/office/drawing/2014/main" id="{E2FD88E1-691B-D04B-A327-3B71130F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91" y="1789912"/>
            <a:ext cx="118555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1">
            <a:extLst>
              <a:ext uri="{FF2B5EF4-FFF2-40B4-BE49-F238E27FC236}">
                <a16:creationId xmlns:a16="http://schemas.microsoft.com/office/drawing/2014/main" id="{0DE2E978-C006-2D4F-99C3-210488157A7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932279" y="2013745"/>
            <a:ext cx="103160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None/>
              <a:defRPr/>
            </a:pPr>
            <a:r>
              <a:rPr lang="fr-FR" sz="1600">
                <a:solidFill>
                  <a:schemeClr val="bg1"/>
                </a:solidFill>
                <a:latin typeface="Calibri" charset="0"/>
                <a:cs typeface="+mn-cs"/>
              </a:rPr>
              <a:t>Mimosa-2</a:t>
            </a:r>
          </a:p>
        </p:txBody>
      </p:sp>
      <p:pic>
        <p:nvPicPr>
          <p:cNvPr id="22" name="Picture 21" descr="mimosa4">
            <a:extLst>
              <a:ext uri="{FF2B5EF4-FFF2-40B4-BE49-F238E27FC236}">
                <a16:creationId xmlns:a16="http://schemas.microsoft.com/office/drawing/2014/main" id="{F80316CF-C5DE-B94A-939D-7ED1265B9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16" y="1569245"/>
            <a:ext cx="1126831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2">
            <a:extLst>
              <a:ext uri="{FF2B5EF4-FFF2-40B4-BE49-F238E27FC236}">
                <a16:creationId xmlns:a16="http://schemas.microsoft.com/office/drawing/2014/main" id="{DEDD1F07-B923-6B45-B30B-043C27BEDB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436046" y="1920082"/>
            <a:ext cx="103160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None/>
              <a:defRPr/>
            </a:pPr>
            <a:r>
              <a:rPr lang="fr-FR" sz="1600" dirty="0">
                <a:solidFill>
                  <a:schemeClr val="bg1"/>
                </a:solidFill>
                <a:latin typeface="Calibri" charset="0"/>
                <a:cs typeface="+mn-cs"/>
              </a:rPr>
              <a:t>Mimosa-3</a:t>
            </a:r>
          </a:p>
        </p:txBody>
      </p:sp>
      <p:pic>
        <p:nvPicPr>
          <p:cNvPr id="24" name="Picture 24" descr="CPIX2014">
            <a:extLst>
              <a:ext uri="{FF2B5EF4-FFF2-40B4-BE49-F238E27FC236}">
                <a16:creationId xmlns:a16="http://schemas.microsoft.com/office/drawing/2014/main" id="{1585BCAB-3F85-5242-9A32-CB4C67A09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t="18071" r="16522" b="20128"/>
          <a:stretch>
            <a:fillRect/>
          </a:stretch>
        </p:blipFill>
        <p:spPr bwMode="auto">
          <a:xfrm>
            <a:off x="5175315" y="1493843"/>
            <a:ext cx="2092128" cy="14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3">
            <a:extLst>
              <a:ext uri="{FF2B5EF4-FFF2-40B4-BE49-F238E27FC236}">
                <a16:creationId xmlns:a16="http://schemas.microsoft.com/office/drawing/2014/main" id="{CBFE8E6C-BE32-1742-99C8-09E52409ABD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01321" y="1637512"/>
            <a:ext cx="1749643" cy="92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  <a:defRPr/>
            </a:pPr>
            <a:r>
              <a:rPr lang="fr-FR" sz="1600" dirty="0">
                <a:solidFill>
                  <a:schemeClr val="bg1"/>
                </a:solidFill>
                <a:latin typeface="Calibri" charset="0"/>
                <a:cs typeface="+mn-cs"/>
              </a:rPr>
              <a:t>Mimosa-26</a:t>
            </a:r>
          </a:p>
          <a:p>
            <a:pPr algn="ctr">
              <a:spcBef>
                <a:spcPct val="20000"/>
              </a:spcBef>
              <a:buFont typeface="Wingdings" charset="0"/>
              <a:buNone/>
              <a:defRPr/>
            </a:pPr>
            <a:r>
              <a:rPr lang="fr-FR" sz="1600" dirty="0">
                <a:solidFill>
                  <a:schemeClr val="bg1"/>
                </a:solidFill>
                <a:latin typeface="Calibri" charset="0"/>
              </a:rPr>
              <a:t>2.7 cm</a:t>
            </a:r>
            <a:r>
              <a:rPr lang="fr-FR" sz="1600" baseline="30000" dirty="0">
                <a:solidFill>
                  <a:schemeClr val="bg1"/>
                </a:solidFill>
                <a:latin typeface="Calibri" charset="0"/>
              </a:rPr>
              <a:t>2</a:t>
            </a:r>
          </a:p>
          <a:p>
            <a:pPr algn="ctr">
              <a:spcBef>
                <a:spcPct val="20000"/>
              </a:spcBef>
              <a:buFont typeface="Wingdings" charset="0"/>
              <a:buNone/>
              <a:defRPr/>
            </a:pPr>
            <a:r>
              <a:rPr lang="fr-FR" sz="1600" dirty="0">
                <a:solidFill>
                  <a:schemeClr val="bg1"/>
                </a:solidFill>
                <a:latin typeface="Calibri" charset="0"/>
              </a:rPr>
              <a:t>(EUDET </a:t>
            </a:r>
            <a:r>
              <a:rPr lang="fr-FR" sz="1600" dirty="0" err="1">
                <a:solidFill>
                  <a:schemeClr val="bg1"/>
                </a:solidFill>
                <a:latin typeface="Calibri" charset="0"/>
              </a:rPr>
              <a:t>Telescope</a:t>
            </a:r>
            <a:r>
              <a:rPr lang="fr-FR" sz="1600" dirty="0">
                <a:solidFill>
                  <a:schemeClr val="bg1"/>
                </a:solidFill>
                <a:latin typeface="Calibri" charset="0"/>
              </a:rPr>
              <a:t>)</a:t>
            </a:r>
            <a:endParaRPr lang="fr-FR" sz="1600" dirty="0">
              <a:solidFill>
                <a:schemeClr val="bg1"/>
              </a:solidFill>
              <a:latin typeface="Calibri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6BDE28-EF68-E64E-8AFE-BA0AD1E77F26}"/>
              </a:ext>
            </a:extLst>
          </p:cNvPr>
          <p:cNvSpPr txBox="1"/>
          <p:nvPr/>
        </p:nvSpPr>
        <p:spPr>
          <a:xfrm>
            <a:off x="4597028" y="1958182"/>
            <a:ext cx="50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. . 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C7B871-7E04-794B-8EE4-DB8B03D5B692}"/>
              </a:ext>
            </a:extLst>
          </p:cNvPr>
          <p:cNvSpPr txBox="1"/>
          <p:nvPr/>
        </p:nvSpPr>
        <p:spPr>
          <a:xfrm>
            <a:off x="273694" y="3162042"/>
            <a:ext cx="11857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… several HI experiments have selected CMOS pixel sensors for their inner trackers and intensive R&amp;D for ATLAS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BE733E-11B5-4542-9A1E-97F67232C1BF}"/>
              </a:ext>
            </a:extLst>
          </p:cNvPr>
          <p:cNvSpPr txBox="1"/>
          <p:nvPr/>
        </p:nvSpPr>
        <p:spPr>
          <a:xfrm>
            <a:off x="381336" y="5094907"/>
            <a:ext cx="251307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7964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2014 - First CPS Detector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D6F51CC-2973-BD4C-9700-0405C556F7D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791" t="34818" r="29531" b="25625"/>
          <a:stretch/>
        </p:blipFill>
        <p:spPr>
          <a:xfrm>
            <a:off x="7492814" y="1643781"/>
            <a:ext cx="1570864" cy="10922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538D8-650F-DA45-B0A7-7CC46B3341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94" t="22255" r="10159" b="4945"/>
          <a:stretch/>
        </p:blipFill>
        <p:spPr>
          <a:xfrm>
            <a:off x="9205105" y="1530629"/>
            <a:ext cx="2482530" cy="122503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 Box 22">
            <a:extLst>
              <a:ext uri="{FF2B5EF4-FFF2-40B4-BE49-F238E27FC236}">
                <a16:creationId xmlns:a16="http://schemas.microsoft.com/office/drawing/2014/main" id="{3E223139-1F5E-D64F-B61D-AAE60434709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03721" y="2088357"/>
            <a:ext cx="9182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None/>
              <a:defRPr/>
            </a:pPr>
            <a:r>
              <a:rPr lang="fr-FR" sz="1600" dirty="0" err="1">
                <a:solidFill>
                  <a:schemeClr val="bg1"/>
                </a:solidFill>
                <a:latin typeface="Calibri" charset="0"/>
                <a:cs typeface="+mn-cs"/>
              </a:rPr>
              <a:t>Cherwell</a:t>
            </a:r>
            <a:endParaRPr lang="fr-FR" sz="1600" dirty="0">
              <a:solidFill>
                <a:schemeClr val="bg1"/>
              </a:solidFill>
              <a:latin typeface="Calibri" charset="0"/>
              <a:cs typeface="+mn-cs"/>
            </a:endParaRP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7F92C32B-C4E4-C54F-8B92-2C3389B959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417772" y="2228438"/>
            <a:ext cx="7735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2635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None/>
              <a:defRPr/>
            </a:pPr>
            <a:r>
              <a:rPr lang="fr-FR" sz="1600" dirty="0">
                <a:solidFill>
                  <a:srgbClr val="C0504D"/>
                </a:solidFill>
                <a:latin typeface="Calibri" charset="0"/>
                <a:cs typeface="+mn-cs"/>
              </a:rPr>
              <a:t>ALPIDE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DC96F5E-3388-6C45-86F4-65DAB4DD0C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4951" y="3656524"/>
            <a:ext cx="2217991" cy="1969936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FAE3485-1810-314F-BEB6-D8AC5E54EEB6}"/>
              </a:ext>
            </a:extLst>
          </p:cNvPr>
          <p:cNvSpPr txBox="1"/>
          <p:nvPr/>
        </p:nvSpPr>
        <p:spPr>
          <a:xfrm>
            <a:off x="9142278" y="5659230"/>
            <a:ext cx="2157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336699"/>
                </a:solidFill>
              </a:rPr>
              <a:t>sPHENIX</a:t>
            </a:r>
            <a:endParaRPr lang="en-US" b="1" dirty="0">
              <a:solidFill>
                <a:srgbClr val="336699"/>
              </a:solidFill>
            </a:endParaRPr>
          </a:p>
          <a:p>
            <a:r>
              <a:rPr lang="en-US" dirty="0">
                <a:solidFill>
                  <a:srgbClr val="336699"/>
                </a:solidFill>
              </a:rPr>
              <a:t>0.2 m</a:t>
            </a:r>
            <a:r>
              <a:rPr lang="en-US" baseline="30000" dirty="0">
                <a:solidFill>
                  <a:srgbClr val="336699"/>
                </a:solidFill>
              </a:rPr>
              <a:t>2</a:t>
            </a:r>
            <a:r>
              <a:rPr lang="en-US" dirty="0">
                <a:solidFill>
                  <a:srgbClr val="336699"/>
                </a:solidFill>
              </a:rPr>
              <a:t> –  251 M pixel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524481-7FD8-4D42-AC14-E0D4DF87A616}"/>
              </a:ext>
            </a:extLst>
          </p:cNvPr>
          <p:cNvSpPr txBox="1"/>
          <p:nvPr/>
        </p:nvSpPr>
        <p:spPr>
          <a:xfrm>
            <a:off x="11462925" y="444500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29610B0-8B25-AC44-A348-B3A3BABDD63C}"/>
              </a:ext>
            </a:extLst>
          </p:cNvPr>
          <p:cNvSpPr/>
          <p:nvPr/>
        </p:nvSpPr>
        <p:spPr>
          <a:xfrm>
            <a:off x="356564" y="5659269"/>
            <a:ext cx="2368356" cy="65907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55C3048-0004-4546-926C-8E7A7BE9C713}"/>
              </a:ext>
            </a:extLst>
          </p:cNvPr>
          <p:cNvSpPr/>
          <p:nvPr/>
        </p:nvSpPr>
        <p:spPr>
          <a:xfrm>
            <a:off x="5854572" y="5638844"/>
            <a:ext cx="2986968" cy="666756"/>
          </a:xfrm>
          <a:prstGeom prst="roundRect">
            <a:avLst/>
          </a:prstGeom>
          <a:noFill/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23081C9-047B-004D-9ACC-FA9D00A1B079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2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B2C690-5F22-544A-9D09-05A6FA20718C}"/>
              </a:ext>
            </a:extLst>
          </p:cNvPr>
          <p:cNvSpPr txBox="1"/>
          <p:nvPr/>
        </p:nvSpPr>
        <p:spPr>
          <a:xfrm>
            <a:off x="407670" y="1124436"/>
            <a:ext cx="59588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rgbClr val="4F81BD"/>
                </a:solidFill>
              </a:rPr>
              <a:t>p-type crystalline epitaxial layer hosts  n-well charge collector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B050"/>
                </a:solidFill>
              </a:rPr>
              <a:t>Signal is generated in a high-resistivity (&gt; 1 </a:t>
            </a:r>
            <a:r>
              <a:rPr lang="en-US" dirty="0" err="1">
                <a:solidFill>
                  <a:srgbClr val="00B050"/>
                </a:solidFill>
              </a:rPr>
              <a:t>k</a:t>
            </a:r>
            <a:r>
              <a:rPr lang="en-US" dirty="0" err="1">
                <a:solidFill>
                  <a:srgbClr val="00B050"/>
                </a:solidFill>
                <a:latin typeface="Symbol" charset="2"/>
                <a:cs typeface="Symbol" charset="2"/>
              </a:rPr>
              <a:t>W</a:t>
            </a:r>
            <a:r>
              <a:rPr lang="en-US" dirty="0" err="1">
                <a:solidFill>
                  <a:srgbClr val="00B050"/>
                </a:solidFill>
              </a:rPr>
              <a:t>cm</a:t>
            </a:r>
            <a:r>
              <a:rPr lang="en-US" dirty="0">
                <a:solidFill>
                  <a:srgbClr val="00B050"/>
                </a:solidFill>
              </a:rPr>
              <a:t>) epi-layer ~20</a:t>
            </a:r>
            <a:r>
              <a:rPr lang="en-US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B050"/>
                </a:solidFill>
              </a:rPr>
              <a:t>m thick (larger values possible)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4F81BD"/>
                </a:solidFill>
              </a:rPr>
              <a:t>~80 e-h pairs per micron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E3822-71AA-CB4D-BCCA-02938BF2608C}"/>
              </a:ext>
            </a:extLst>
          </p:cNvPr>
          <p:cNvSpPr txBox="1"/>
          <p:nvPr/>
        </p:nvSpPr>
        <p:spPr>
          <a:xfrm>
            <a:off x="388181" y="2883749"/>
            <a:ext cx="62797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rgbClr val="00B050"/>
                </a:solidFill>
              </a:rPr>
              <a:t>Only one transistor type in the active area (NMOS)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4F81BD"/>
                </a:solidFill>
              </a:rPr>
              <a:t>Use rolling shutter architecture for matrix analogue readout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B050"/>
                </a:solidFill>
              </a:rPr>
              <a:t>Early versions with thin and low resistivity </a:t>
            </a:r>
            <a:r>
              <a:rPr lang="en-US" dirty="0" err="1">
                <a:solidFill>
                  <a:srgbClr val="00B050"/>
                </a:solidFill>
              </a:rPr>
              <a:t>epi</a:t>
            </a:r>
            <a:r>
              <a:rPr lang="en-US" dirty="0">
                <a:solidFill>
                  <a:srgbClr val="00B050"/>
                </a:solidFill>
              </a:rPr>
              <a:t>-layer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4F81BD"/>
                </a:solidFill>
              </a:rPr>
              <a:t>epi-layer not fully depleted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B050"/>
                </a:solidFill>
              </a:rPr>
              <a:t>Charge collected (mostly) by diffusion and drift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4F81BD"/>
                </a:solidFill>
              </a:rPr>
              <a:t>Long charge collection time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B050"/>
                </a:solidFill>
              </a:rPr>
              <a:t>Sensitive to radiation induced displacement damage in the epi layer (ok for applications with up to ~ 10</a:t>
            </a:r>
            <a:r>
              <a:rPr lang="en-US" baseline="30000" dirty="0">
                <a:solidFill>
                  <a:srgbClr val="00B050"/>
                </a:solidFill>
              </a:rPr>
              <a:t>12</a:t>
            </a:r>
            <a:r>
              <a:rPr lang="en-US" dirty="0">
                <a:solidFill>
                  <a:srgbClr val="00B050"/>
                </a:solidFill>
              </a:rPr>
              <a:t> 1MeV </a:t>
            </a:r>
            <a:r>
              <a:rPr lang="en-US" dirty="0" err="1">
                <a:solidFill>
                  <a:srgbClr val="00B050"/>
                </a:solidFill>
              </a:rPr>
              <a:t>N</a:t>
            </a:r>
            <a:r>
              <a:rPr lang="en-US" baseline="-25000" dirty="0" err="1">
                <a:solidFill>
                  <a:srgbClr val="00B050"/>
                </a:solidFill>
              </a:rPr>
              <a:t>eq</a:t>
            </a:r>
            <a:r>
              <a:rPr lang="en-US" dirty="0">
                <a:solidFill>
                  <a:srgbClr val="00B050"/>
                </a:solidFill>
              </a:rPr>
              <a:t>/cm</a:t>
            </a:r>
            <a:r>
              <a:rPr lang="en-US" baseline="30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F3E4A3-60E2-C043-AE41-94765405C9B6}"/>
              </a:ext>
            </a:extLst>
          </p:cNvPr>
          <p:cNvGrpSpPr/>
          <p:nvPr/>
        </p:nvGrpSpPr>
        <p:grpSpPr>
          <a:xfrm>
            <a:off x="6943574" y="3512142"/>
            <a:ext cx="3953719" cy="2880880"/>
            <a:chOff x="6943574" y="3512142"/>
            <a:chExt cx="3953719" cy="2880880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743DF21-0700-8442-869E-1836489474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6961" y="3518602"/>
              <a:ext cx="25905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rgbClr val="336699"/>
                  </a:solidFill>
                  <a:latin typeface="Calibri" charset="0"/>
                  <a:cs typeface="Calibri" charset="0"/>
                </a:rPr>
                <a:t>Rolling Shutter Architecture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DE6BAD-5799-CF41-BEFC-86F94A615059}"/>
                </a:ext>
              </a:extLst>
            </p:cNvPr>
            <p:cNvGrpSpPr/>
            <p:nvPr/>
          </p:nvGrpSpPr>
          <p:grpSpPr>
            <a:xfrm>
              <a:off x="7252587" y="3967153"/>
              <a:ext cx="2529580" cy="126981"/>
              <a:chOff x="474134" y="795885"/>
              <a:chExt cx="2529580" cy="126981"/>
            </a:xfrm>
          </p:grpSpPr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C6BCD4D4-A02A-B34C-911B-9EB7DBF32691}"/>
                  </a:ext>
                </a:extLst>
              </p:cNvPr>
              <p:cNvCxnSpPr/>
              <p:nvPr/>
            </p:nvCxnSpPr>
            <p:spPr>
              <a:xfrm>
                <a:off x="2999480" y="80855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C87272BD-C818-B743-A336-0FC66E396D4B}"/>
                  </a:ext>
                </a:extLst>
              </p:cNvPr>
              <p:cNvCxnSpPr/>
              <p:nvPr/>
            </p:nvCxnSpPr>
            <p:spPr>
              <a:xfrm>
                <a:off x="474134" y="910166"/>
                <a:ext cx="2529579" cy="1270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B13402E8-389C-DE42-99A5-6771D51B3E08}"/>
                  </a:ext>
                </a:extLst>
              </p:cNvPr>
              <p:cNvCxnSpPr/>
              <p:nvPr/>
            </p:nvCxnSpPr>
            <p:spPr>
              <a:xfrm>
                <a:off x="2671880" y="80432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6A282C5D-775A-6E44-B0BF-EB04D922774B}"/>
                  </a:ext>
                </a:extLst>
              </p:cNvPr>
              <p:cNvCxnSpPr/>
              <p:nvPr/>
            </p:nvCxnSpPr>
            <p:spPr>
              <a:xfrm>
                <a:off x="2344277" y="80433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D321681B-9337-0047-BA55-04DBD5FEF4B8}"/>
                  </a:ext>
                </a:extLst>
              </p:cNvPr>
              <p:cNvCxnSpPr/>
              <p:nvPr/>
            </p:nvCxnSpPr>
            <p:spPr>
              <a:xfrm>
                <a:off x="2016674" y="80433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2B6A0C8B-A5D8-E447-9A86-ACF989309532}"/>
                  </a:ext>
                </a:extLst>
              </p:cNvPr>
              <p:cNvCxnSpPr/>
              <p:nvPr/>
            </p:nvCxnSpPr>
            <p:spPr>
              <a:xfrm>
                <a:off x="1689071" y="800106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84296770-37BE-2248-82BA-9B0D82C6D6EC}"/>
                  </a:ext>
                </a:extLst>
              </p:cNvPr>
              <p:cNvCxnSpPr/>
              <p:nvPr/>
            </p:nvCxnSpPr>
            <p:spPr>
              <a:xfrm>
                <a:off x="1361468" y="80011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27F1130B-FA52-6640-9EE1-9B8A9FF2B2B0}"/>
                  </a:ext>
                </a:extLst>
              </p:cNvPr>
              <p:cNvCxnSpPr/>
              <p:nvPr/>
            </p:nvCxnSpPr>
            <p:spPr>
              <a:xfrm>
                <a:off x="1033865" y="795885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C01BD7BB-6CD2-E54E-B564-32041660A6C0}"/>
                  </a:ext>
                </a:extLst>
              </p:cNvPr>
              <p:cNvCxnSpPr/>
              <p:nvPr/>
            </p:nvCxnSpPr>
            <p:spPr>
              <a:xfrm>
                <a:off x="706262" y="79589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A0F29EF-2198-2149-9A48-8E5F5D60762A}"/>
                </a:ext>
              </a:extLst>
            </p:cNvPr>
            <p:cNvGrpSpPr/>
            <p:nvPr/>
          </p:nvGrpSpPr>
          <p:grpSpPr>
            <a:xfrm>
              <a:off x="7252599" y="4303260"/>
              <a:ext cx="2529580" cy="126981"/>
              <a:chOff x="474134" y="795885"/>
              <a:chExt cx="2529580" cy="126981"/>
            </a:xfrm>
          </p:grpSpPr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A8C9CE0F-ECEB-DE4D-9FCA-7BB0BCA637C4}"/>
                  </a:ext>
                </a:extLst>
              </p:cNvPr>
              <p:cNvCxnSpPr/>
              <p:nvPr/>
            </p:nvCxnSpPr>
            <p:spPr>
              <a:xfrm>
                <a:off x="2999480" y="80855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A965E9D-7B0F-0147-8269-DC205C2FF08E}"/>
                  </a:ext>
                </a:extLst>
              </p:cNvPr>
              <p:cNvCxnSpPr/>
              <p:nvPr/>
            </p:nvCxnSpPr>
            <p:spPr>
              <a:xfrm>
                <a:off x="474134" y="910166"/>
                <a:ext cx="2529579" cy="1270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6214C6A4-8E0A-6443-82C3-AA866DDDE78C}"/>
                  </a:ext>
                </a:extLst>
              </p:cNvPr>
              <p:cNvCxnSpPr/>
              <p:nvPr/>
            </p:nvCxnSpPr>
            <p:spPr>
              <a:xfrm>
                <a:off x="2671880" y="80432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41CC0A29-B283-FC4E-9271-83D0450D2C73}"/>
                  </a:ext>
                </a:extLst>
              </p:cNvPr>
              <p:cNvCxnSpPr/>
              <p:nvPr/>
            </p:nvCxnSpPr>
            <p:spPr>
              <a:xfrm>
                <a:off x="2344277" y="80433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BAA6BB88-4A83-2A44-BBAA-7F7534D10765}"/>
                  </a:ext>
                </a:extLst>
              </p:cNvPr>
              <p:cNvCxnSpPr/>
              <p:nvPr/>
            </p:nvCxnSpPr>
            <p:spPr>
              <a:xfrm>
                <a:off x="2016674" y="80433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E0935D51-A1C2-E942-A608-BEF9F6D54174}"/>
                  </a:ext>
                </a:extLst>
              </p:cNvPr>
              <p:cNvCxnSpPr/>
              <p:nvPr/>
            </p:nvCxnSpPr>
            <p:spPr>
              <a:xfrm>
                <a:off x="1689071" y="800106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E53A2223-24C5-2346-9FFA-308C4CAC01D2}"/>
                  </a:ext>
                </a:extLst>
              </p:cNvPr>
              <p:cNvCxnSpPr/>
              <p:nvPr/>
            </p:nvCxnSpPr>
            <p:spPr>
              <a:xfrm>
                <a:off x="1361468" y="80011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8F2EAD68-936C-C44F-B681-53826270C525}"/>
                  </a:ext>
                </a:extLst>
              </p:cNvPr>
              <p:cNvCxnSpPr/>
              <p:nvPr/>
            </p:nvCxnSpPr>
            <p:spPr>
              <a:xfrm>
                <a:off x="1033865" y="795885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BD370F23-ECD5-4048-BE3A-3F1E7D11920B}"/>
                  </a:ext>
                </a:extLst>
              </p:cNvPr>
              <p:cNvCxnSpPr/>
              <p:nvPr/>
            </p:nvCxnSpPr>
            <p:spPr>
              <a:xfrm>
                <a:off x="706262" y="79589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A5DF946-CD63-CC42-9425-B8E38CA5F8F7}"/>
                </a:ext>
              </a:extLst>
            </p:cNvPr>
            <p:cNvGrpSpPr/>
            <p:nvPr/>
          </p:nvGrpSpPr>
          <p:grpSpPr>
            <a:xfrm>
              <a:off x="7256832" y="4639367"/>
              <a:ext cx="2529580" cy="126981"/>
              <a:chOff x="474134" y="795885"/>
              <a:chExt cx="2529580" cy="126981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675F270D-F33A-A14A-8033-FD16CBB4D1C0}"/>
                  </a:ext>
                </a:extLst>
              </p:cNvPr>
              <p:cNvCxnSpPr/>
              <p:nvPr/>
            </p:nvCxnSpPr>
            <p:spPr>
              <a:xfrm>
                <a:off x="2999480" y="80855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2B6F800-CB7A-A447-849B-2F0391238841}"/>
                  </a:ext>
                </a:extLst>
              </p:cNvPr>
              <p:cNvCxnSpPr/>
              <p:nvPr/>
            </p:nvCxnSpPr>
            <p:spPr>
              <a:xfrm>
                <a:off x="474134" y="910166"/>
                <a:ext cx="2529579" cy="1270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A42DF4BA-4127-C14A-AEC0-3D238DDA119A}"/>
                  </a:ext>
                </a:extLst>
              </p:cNvPr>
              <p:cNvCxnSpPr/>
              <p:nvPr/>
            </p:nvCxnSpPr>
            <p:spPr>
              <a:xfrm>
                <a:off x="2671880" y="80432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C77099C-DBA5-794D-BBA1-02AA3E381C83}"/>
                  </a:ext>
                </a:extLst>
              </p:cNvPr>
              <p:cNvCxnSpPr/>
              <p:nvPr/>
            </p:nvCxnSpPr>
            <p:spPr>
              <a:xfrm>
                <a:off x="2344277" y="80433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31491B6C-1BD9-E646-B343-F2E08427078E}"/>
                  </a:ext>
                </a:extLst>
              </p:cNvPr>
              <p:cNvCxnSpPr/>
              <p:nvPr/>
            </p:nvCxnSpPr>
            <p:spPr>
              <a:xfrm>
                <a:off x="2016674" y="80433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04AF7DD9-0496-5F4C-AF83-C70DF8CB0847}"/>
                  </a:ext>
                </a:extLst>
              </p:cNvPr>
              <p:cNvCxnSpPr/>
              <p:nvPr/>
            </p:nvCxnSpPr>
            <p:spPr>
              <a:xfrm>
                <a:off x="1689071" y="800106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95C8C68A-62A6-A248-88E7-B3D94DA74B70}"/>
                  </a:ext>
                </a:extLst>
              </p:cNvPr>
              <p:cNvCxnSpPr/>
              <p:nvPr/>
            </p:nvCxnSpPr>
            <p:spPr>
              <a:xfrm>
                <a:off x="1361468" y="80011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872CE154-6D42-CD4B-A00E-9462BDEB7B56}"/>
                  </a:ext>
                </a:extLst>
              </p:cNvPr>
              <p:cNvCxnSpPr/>
              <p:nvPr/>
            </p:nvCxnSpPr>
            <p:spPr>
              <a:xfrm>
                <a:off x="1033865" y="795885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E501565D-54F1-D44C-802B-D8AC365C5E9D}"/>
                  </a:ext>
                </a:extLst>
              </p:cNvPr>
              <p:cNvCxnSpPr/>
              <p:nvPr/>
            </p:nvCxnSpPr>
            <p:spPr>
              <a:xfrm>
                <a:off x="706262" y="79589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DD3C77D-5759-2A40-A1E4-C5CC6D6306BD}"/>
                </a:ext>
              </a:extLst>
            </p:cNvPr>
            <p:cNvGrpSpPr/>
            <p:nvPr/>
          </p:nvGrpSpPr>
          <p:grpSpPr>
            <a:xfrm>
              <a:off x="7256844" y="4975474"/>
              <a:ext cx="2529580" cy="126981"/>
              <a:chOff x="474134" y="795885"/>
              <a:chExt cx="2529580" cy="126981"/>
            </a:xfrm>
          </p:grpSpPr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1E63463-78BF-8B4B-8922-005B5D42400C}"/>
                  </a:ext>
                </a:extLst>
              </p:cNvPr>
              <p:cNvCxnSpPr/>
              <p:nvPr/>
            </p:nvCxnSpPr>
            <p:spPr>
              <a:xfrm>
                <a:off x="2999480" y="80855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A046179A-5D74-9147-8F0D-C368CC07D5C8}"/>
                  </a:ext>
                </a:extLst>
              </p:cNvPr>
              <p:cNvCxnSpPr/>
              <p:nvPr/>
            </p:nvCxnSpPr>
            <p:spPr>
              <a:xfrm>
                <a:off x="474134" y="910166"/>
                <a:ext cx="2529579" cy="1270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12AAB5FE-35A5-EF49-B67B-6234BC669AD7}"/>
                  </a:ext>
                </a:extLst>
              </p:cNvPr>
              <p:cNvCxnSpPr/>
              <p:nvPr/>
            </p:nvCxnSpPr>
            <p:spPr>
              <a:xfrm>
                <a:off x="2671880" y="80432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73C8A593-693E-A347-85F3-2EACF9CCA34E}"/>
                  </a:ext>
                </a:extLst>
              </p:cNvPr>
              <p:cNvCxnSpPr/>
              <p:nvPr/>
            </p:nvCxnSpPr>
            <p:spPr>
              <a:xfrm>
                <a:off x="2344277" y="80433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EC665B8A-052E-6F4D-80BF-1EB62478A8ED}"/>
                  </a:ext>
                </a:extLst>
              </p:cNvPr>
              <p:cNvCxnSpPr/>
              <p:nvPr/>
            </p:nvCxnSpPr>
            <p:spPr>
              <a:xfrm>
                <a:off x="2016674" y="80433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2FCD24CE-D221-3341-BEA1-41581A90AF5E}"/>
                  </a:ext>
                </a:extLst>
              </p:cNvPr>
              <p:cNvCxnSpPr/>
              <p:nvPr/>
            </p:nvCxnSpPr>
            <p:spPr>
              <a:xfrm>
                <a:off x="1689071" y="800106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1544B967-208F-804A-9C54-395077C84CCC}"/>
                  </a:ext>
                </a:extLst>
              </p:cNvPr>
              <p:cNvCxnSpPr/>
              <p:nvPr/>
            </p:nvCxnSpPr>
            <p:spPr>
              <a:xfrm>
                <a:off x="1361468" y="80011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7AB1696E-AC50-4849-91A9-A62E683DA40B}"/>
                  </a:ext>
                </a:extLst>
              </p:cNvPr>
              <p:cNvCxnSpPr/>
              <p:nvPr/>
            </p:nvCxnSpPr>
            <p:spPr>
              <a:xfrm>
                <a:off x="1033865" y="795885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954FFA12-E5B5-7143-8AA0-2B57F6A37E8C}"/>
                  </a:ext>
                </a:extLst>
              </p:cNvPr>
              <p:cNvCxnSpPr/>
              <p:nvPr/>
            </p:nvCxnSpPr>
            <p:spPr>
              <a:xfrm>
                <a:off x="706262" y="79589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680A59-A553-A542-A23F-315A2B8B0EF9}"/>
                </a:ext>
              </a:extLst>
            </p:cNvPr>
            <p:cNvGrpSpPr/>
            <p:nvPr/>
          </p:nvGrpSpPr>
          <p:grpSpPr>
            <a:xfrm>
              <a:off x="7256844" y="5311581"/>
              <a:ext cx="2529580" cy="126981"/>
              <a:chOff x="474134" y="795885"/>
              <a:chExt cx="2529580" cy="126981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16F5DEB6-167D-E747-B5B1-44CEFA4AF502}"/>
                  </a:ext>
                </a:extLst>
              </p:cNvPr>
              <p:cNvCxnSpPr/>
              <p:nvPr/>
            </p:nvCxnSpPr>
            <p:spPr>
              <a:xfrm>
                <a:off x="2999480" y="80855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2EA0707-147C-6A44-AF4F-D86B0AFD372A}"/>
                  </a:ext>
                </a:extLst>
              </p:cNvPr>
              <p:cNvCxnSpPr/>
              <p:nvPr/>
            </p:nvCxnSpPr>
            <p:spPr>
              <a:xfrm>
                <a:off x="474134" y="910166"/>
                <a:ext cx="2529579" cy="1270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467B6C7A-91F5-B446-A70C-125AA584EF2A}"/>
                  </a:ext>
                </a:extLst>
              </p:cNvPr>
              <p:cNvCxnSpPr/>
              <p:nvPr/>
            </p:nvCxnSpPr>
            <p:spPr>
              <a:xfrm>
                <a:off x="2671880" y="80432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4EFA47DB-4D3B-9B49-AB4C-73ED9D5994F1}"/>
                  </a:ext>
                </a:extLst>
              </p:cNvPr>
              <p:cNvCxnSpPr/>
              <p:nvPr/>
            </p:nvCxnSpPr>
            <p:spPr>
              <a:xfrm>
                <a:off x="2344277" y="80433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E77C3C47-86D5-A340-8BE7-EB9D2CD3785C}"/>
                  </a:ext>
                </a:extLst>
              </p:cNvPr>
              <p:cNvCxnSpPr/>
              <p:nvPr/>
            </p:nvCxnSpPr>
            <p:spPr>
              <a:xfrm>
                <a:off x="2016674" y="80433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D030E7E5-E7A5-F64E-8000-80B3A433635F}"/>
                  </a:ext>
                </a:extLst>
              </p:cNvPr>
              <p:cNvCxnSpPr/>
              <p:nvPr/>
            </p:nvCxnSpPr>
            <p:spPr>
              <a:xfrm>
                <a:off x="1689071" y="800106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B7BF75B1-6504-DA45-BCA0-BB1A4357BEF2}"/>
                  </a:ext>
                </a:extLst>
              </p:cNvPr>
              <p:cNvCxnSpPr/>
              <p:nvPr/>
            </p:nvCxnSpPr>
            <p:spPr>
              <a:xfrm>
                <a:off x="1361468" y="80011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14532A4D-4841-C64C-A63E-D394900A5E19}"/>
                  </a:ext>
                </a:extLst>
              </p:cNvPr>
              <p:cNvCxnSpPr/>
              <p:nvPr/>
            </p:nvCxnSpPr>
            <p:spPr>
              <a:xfrm>
                <a:off x="1033865" y="795885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83D420DE-17F3-584A-9ED1-FE0FBC7A7403}"/>
                  </a:ext>
                </a:extLst>
              </p:cNvPr>
              <p:cNvCxnSpPr/>
              <p:nvPr/>
            </p:nvCxnSpPr>
            <p:spPr>
              <a:xfrm>
                <a:off x="706262" y="79589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59F8866-912A-834E-BAAB-48EED4BD3DFC}"/>
                </a:ext>
              </a:extLst>
            </p:cNvPr>
            <p:cNvGrpSpPr/>
            <p:nvPr/>
          </p:nvGrpSpPr>
          <p:grpSpPr>
            <a:xfrm>
              <a:off x="7256856" y="5647690"/>
              <a:ext cx="2529580" cy="126981"/>
              <a:chOff x="474134" y="795885"/>
              <a:chExt cx="2529580" cy="126981"/>
            </a:xfrm>
          </p:grpSpPr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0824962-D2A2-E240-91CD-8AE67907B422}"/>
                  </a:ext>
                </a:extLst>
              </p:cNvPr>
              <p:cNvCxnSpPr/>
              <p:nvPr/>
            </p:nvCxnSpPr>
            <p:spPr>
              <a:xfrm>
                <a:off x="2999480" y="80855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042EF70-5192-E046-9C00-1C60374C2A09}"/>
                  </a:ext>
                </a:extLst>
              </p:cNvPr>
              <p:cNvCxnSpPr/>
              <p:nvPr/>
            </p:nvCxnSpPr>
            <p:spPr>
              <a:xfrm>
                <a:off x="474134" y="910166"/>
                <a:ext cx="2529579" cy="1270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2FD95DA-A30C-294A-82CC-58E99D21A460}"/>
                  </a:ext>
                </a:extLst>
              </p:cNvPr>
              <p:cNvCxnSpPr/>
              <p:nvPr/>
            </p:nvCxnSpPr>
            <p:spPr>
              <a:xfrm>
                <a:off x="2671880" y="80432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8581C706-D8BB-DE43-B6CC-C5454A5AEE65}"/>
                  </a:ext>
                </a:extLst>
              </p:cNvPr>
              <p:cNvCxnSpPr/>
              <p:nvPr/>
            </p:nvCxnSpPr>
            <p:spPr>
              <a:xfrm>
                <a:off x="2344277" y="804339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3917979B-5A88-3541-BDA7-7F1BAF16E285}"/>
                  </a:ext>
                </a:extLst>
              </p:cNvPr>
              <p:cNvCxnSpPr/>
              <p:nvPr/>
            </p:nvCxnSpPr>
            <p:spPr>
              <a:xfrm>
                <a:off x="2016674" y="80433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0AE29713-9C69-384F-A1F3-97D32938BE34}"/>
                  </a:ext>
                </a:extLst>
              </p:cNvPr>
              <p:cNvCxnSpPr/>
              <p:nvPr/>
            </p:nvCxnSpPr>
            <p:spPr>
              <a:xfrm>
                <a:off x="1689071" y="800106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79004B53-07F8-C446-905B-54C446D1AD7E}"/>
                  </a:ext>
                </a:extLst>
              </p:cNvPr>
              <p:cNvCxnSpPr/>
              <p:nvPr/>
            </p:nvCxnSpPr>
            <p:spPr>
              <a:xfrm>
                <a:off x="1361468" y="800118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26795A4A-170B-BC46-B171-A8259657E95E}"/>
                  </a:ext>
                </a:extLst>
              </p:cNvPr>
              <p:cNvCxnSpPr/>
              <p:nvPr/>
            </p:nvCxnSpPr>
            <p:spPr>
              <a:xfrm>
                <a:off x="1033865" y="795885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E333FC3F-5D2A-E846-8201-F61137AD45BF}"/>
                  </a:ext>
                </a:extLst>
              </p:cNvPr>
              <p:cNvCxnSpPr/>
              <p:nvPr/>
            </p:nvCxnSpPr>
            <p:spPr>
              <a:xfrm>
                <a:off x="706262" y="795897"/>
                <a:ext cx="4234" cy="114306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977D2BE-BBF9-5B43-B29B-00605D76766A}"/>
                </a:ext>
              </a:extLst>
            </p:cNvPr>
            <p:cNvGrpSpPr/>
            <p:nvPr/>
          </p:nvGrpSpPr>
          <p:grpSpPr>
            <a:xfrm>
              <a:off x="7412817" y="3873995"/>
              <a:ext cx="2446905" cy="152400"/>
              <a:chOff x="643467" y="702727"/>
              <a:chExt cx="2446905" cy="152400"/>
            </a:xfrm>
            <a:solidFill>
              <a:srgbClr val="FFFFFF"/>
            </a:solidFill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EE7C515-6AA2-A54A-A89C-84A4CE3C8A0A}"/>
                  </a:ext>
                </a:extLst>
              </p:cNvPr>
              <p:cNvSpPr/>
              <p:nvPr/>
            </p:nvSpPr>
            <p:spPr>
              <a:xfrm>
                <a:off x="64346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CC2292B8-EEDF-9A45-AA3C-15373E5A70CC}"/>
                  </a:ext>
                </a:extLst>
              </p:cNvPr>
              <p:cNvSpPr/>
              <p:nvPr/>
            </p:nvSpPr>
            <p:spPr>
              <a:xfrm>
                <a:off x="97246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C8AD6C14-80F4-8D4C-9F40-18AC07CB73F1}"/>
                  </a:ext>
                </a:extLst>
              </p:cNvPr>
              <p:cNvSpPr/>
              <p:nvPr/>
            </p:nvSpPr>
            <p:spPr>
              <a:xfrm>
                <a:off x="130145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1EC78B3-A6FB-A04F-8FEC-6C1EFF799BBB}"/>
                  </a:ext>
                </a:extLst>
              </p:cNvPr>
              <p:cNvSpPr/>
              <p:nvPr/>
            </p:nvSpPr>
            <p:spPr>
              <a:xfrm>
                <a:off x="1630455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8ABC2290-B81D-A74F-BE33-919D42660DC9}"/>
                  </a:ext>
                </a:extLst>
              </p:cNvPr>
              <p:cNvSpPr/>
              <p:nvPr/>
            </p:nvSpPr>
            <p:spPr>
              <a:xfrm>
                <a:off x="1959451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3C08E959-91AF-B547-B2E3-87E5E57F99C2}"/>
                  </a:ext>
                </a:extLst>
              </p:cNvPr>
              <p:cNvSpPr/>
              <p:nvPr/>
            </p:nvSpPr>
            <p:spPr>
              <a:xfrm>
                <a:off x="228844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AB28B407-1B76-E247-9B88-79181D8128A8}"/>
                  </a:ext>
                </a:extLst>
              </p:cNvPr>
              <p:cNvSpPr/>
              <p:nvPr/>
            </p:nvSpPr>
            <p:spPr>
              <a:xfrm>
                <a:off x="261744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0F619EAC-5F09-4744-99AB-3F8ECFC57ACB}"/>
                  </a:ext>
                </a:extLst>
              </p:cNvPr>
              <p:cNvSpPr/>
              <p:nvPr/>
            </p:nvSpPr>
            <p:spPr>
              <a:xfrm>
                <a:off x="294643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A23B50-4C2A-9F47-A7B4-EC066C766125}"/>
                </a:ext>
              </a:extLst>
            </p:cNvPr>
            <p:cNvGrpSpPr/>
            <p:nvPr/>
          </p:nvGrpSpPr>
          <p:grpSpPr>
            <a:xfrm>
              <a:off x="7412817" y="4212664"/>
              <a:ext cx="2446905" cy="152400"/>
              <a:chOff x="643467" y="702727"/>
              <a:chExt cx="2446905" cy="152400"/>
            </a:xfrm>
            <a:solidFill>
              <a:srgbClr val="C00000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97EE8FD-7139-3841-9F95-94C6674EC4D9}"/>
                  </a:ext>
                </a:extLst>
              </p:cNvPr>
              <p:cNvSpPr/>
              <p:nvPr/>
            </p:nvSpPr>
            <p:spPr>
              <a:xfrm>
                <a:off x="64346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AD065859-CD88-2848-B107-9FE2F8A522DB}"/>
                  </a:ext>
                </a:extLst>
              </p:cNvPr>
              <p:cNvSpPr/>
              <p:nvPr/>
            </p:nvSpPr>
            <p:spPr>
              <a:xfrm>
                <a:off x="97246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C6642E53-5569-EC4D-BF76-4B665521D7A0}"/>
                  </a:ext>
                </a:extLst>
              </p:cNvPr>
              <p:cNvSpPr/>
              <p:nvPr/>
            </p:nvSpPr>
            <p:spPr>
              <a:xfrm>
                <a:off x="130145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797A714-5E93-AA49-9964-C1689753366F}"/>
                  </a:ext>
                </a:extLst>
              </p:cNvPr>
              <p:cNvSpPr/>
              <p:nvPr/>
            </p:nvSpPr>
            <p:spPr>
              <a:xfrm>
                <a:off x="1630455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3CFCC64D-CC5B-9B4F-B266-B90C88930922}"/>
                  </a:ext>
                </a:extLst>
              </p:cNvPr>
              <p:cNvSpPr/>
              <p:nvPr/>
            </p:nvSpPr>
            <p:spPr>
              <a:xfrm>
                <a:off x="1959451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250C66ED-A165-9147-827A-FDCDDAEB8E07}"/>
                  </a:ext>
                </a:extLst>
              </p:cNvPr>
              <p:cNvSpPr/>
              <p:nvPr/>
            </p:nvSpPr>
            <p:spPr>
              <a:xfrm>
                <a:off x="228844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3A8FC02D-94A4-604C-88B6-2EF8D88FC506}"/>
                  </a:ext>
                </a:extLst>
              </p:cNvPr>
              <p:cNvSpPr/>
              <p:nvPr/>
            </p:nvSpPr>
            <p:spPr>
              <a:xfrm>
                <a:off x="261744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0E0AB563-6E9E-0B43-8CF0-73550CE0510A}"/>
                  </a:ext>
                </a:extLst>
              </p:cNvPr>
              <p:cNvSpPr/>
              <p:nvPr/>
            </p:nvSpPr>
            <p:spPr>
              <a:xfrm>
                <a:off x="294643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E5A5C34-E29C-2140-B726-D38EE1748B7B}"/>
                </a:ext>
              </a:extLst>
            </p:cNvPr>
            <p:cNvGrpSpPr/>
            <p:nvPr/>
          </p:nvGrpSpPr>
          <p:grpSpPr>
            <a:xfrm>
              <a:off x="7412817" y="4551333"/>
              <a:ext cx="2446905" cy="152400"/>
              <a:chOff x="643467" y="702727"/>
              <a:chExt cx="2446905" cy="152400"/>
            </a:xfrm>
            <a:solidFill>
              <a:srgbClr val="C00000"/>
            </a:solidFill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1C8F061-0804-CB43-AE91-A0C6CD8F982C}"/>
                  </a:ext>
                </a:extLst>
              </p:cNvPr>
              <p:cNvSpPr/>
              <p:nvPr/>
            </p:nvSpPr>
            <p:spPr>
              <a:xfrm>
                <a:off x="643467" y="702727"/>
                <a:ext cx="143933" cy="152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0CA27F96-AADC-5343-989E-5C9703F40F3D}"/>
                  </a:ext>
                </a:extLst>
              </p:cNvPr>
              <p:cNvSpPr/>
              <p:nvPr/>
            </p:nvSpPr>
            <p:spPr>
              <a:xfrm>
                <a:off x="972463" y="702727"/>
                <a:ext cx="143933" cy="152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1536E7A-5E74-2F47-B837-17E8E854D981}"/>
                  </a:ext>
                </a:extLst>
              </p:cNvPr>
              <p:cNvSpPr/>
              <p:nvPr/>
            </p:nvSpPr>
            <p:spPr>
              <a:xfrm>
                <a:off x="1301459" y="702727"/>
                <a:ext cx="143933" cy="152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224BC468-7358-C848-AD00-095E9836D0F6}"/>
                  </a:ext>
                </a:extLst>
              </p:cNvPr>
              <p:cNvSpPr/>
              <p:nvPr/>
            </p:nvSpPr>
            <p:spPr>
              <a:xfrm>
                <a:off x="1630455" y="702727"/>
                <a:ext cx="143933" cy="152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9591B9A0-1886-8847-A714-EA5114E46CF1}"/>
                  </a:ext>
                </a:extLst>
              </p:cNvPr>
              <p:cNvSpPr/>
              <p:nvPr/>
            </p:nvSpPr>
            <p:spPr>
              <a:xfrm>
                <a:off x="1959451" y="702727"/>
                <a:ext cx="143933" cy="152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50103A95-4710-B149-A717-72674F44797F}"/>
                  </a:ext>
                </a:extLst>
              </p:cNvPr>
              <p:cNvSpPr/>
              <p:nvPr/>
            </p:nvSpPr>
            <p:spPr>
              <a:xfrm>
                <a:off x="2288447" y="702727"/>
                <a:ext cx="143933" cy="152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7078235F-C885-6F41-AA95-DD9827B236D9}"/>
                  </a:ext>
                </a:extLst>
              </p:cNvPr>
              <p:cNvSpPr/>
              <p:nvPr/>
            </p:nvSpPr>
            <p:spPr>
              <a:xfrm>
                <a:off x="2617443" y="702727"/>
                <a:ext cx="143933" cy="152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4CC2D498-59EB-9246-9E9B-5500C2A2EF02}"/>
                  </a:ext>
                </a:extLst>
              </p:cNvPr>
              <p:cNvSpPr/>
              <p:nvPr/>
            </p:nvSpPr>
            <p:spPr>
              <a:xfrm>
                <a:off x="2946439" y="702727"/>
                <a:ext cx="143933" cy="152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DBCFB8-1A39-E640-87DA-DD4113B5B3AB}"/>
                </a:ext>
              </a:extLst>
            </p:cNvPr>
            <p:cNvGrpSpPr/>
            <p:nvPr/>
          </p:nvGrpSpPr>
          <p:grpSpPr>
            <a:xfrm>
              <a:off x="7412817" y="4890002"/>
              <a:ext cx="2446905" cy="152400"/>
              <a:chOff x="643467" y="702727"/>
              <a:chExt cx="2446905" cy="152400"/>
            </a:xfrm>
            <a:solidFill>
              <a:srgbClr val="FFFFFF"/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43BD0E16-C3DC-7A4D-881E-DA2EEA897456}"/>
                  </a:ext>
                </a:extLst>
              </p:cNvPr>
              <p:cNvSpPr/>
              <p:nvPr/>
            </p:nvSpPr>
            <p:spPr>
              <a:xfrm>
                <a:off x="64346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207E628-992B-BC48-A73D-F459CA4E3BF8}"/>
                  </a:ext>
                </a:extLst>
              </p:cNvPr>
              <p:cNvSpPr/>
              <p:nvPr/>
            </p:nvSpPr>
            <p:spPr>
              <a:xfrm>
                <a:off x="97246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A368266-ACC7-1F42-B31B-347930FAF710}"/>
                  </a:ext>
                </a:extLst>
              </p:cNvPr>
              <p:cNvSpPr/>
              <p:nvPr/>
            </p:nvSpPr>
            <p:spPr>
              <a:xfrm>
                <a:off x="130145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483FEA1-60F5-9D40-9ED3-D8B0FBFC30B9}"/>
                  </a:ext>
                </a:extLst>
              </p:cNvPr>
              <p:cNvSpPr/>
              <p:nvPr/>
            </p:nvSpPr>
            <p:spPr>
              <a:xfrm>
                <a:off x="1630455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2AC1B3A-EF7A-304A-893A-5929592472BB}"/>
                  </a:ext>
                </a:extLst>
              </p:cNvPr>
              <p:cNvSpPr/>
              <p:nvPr/>
            </p:nvSpPr>
            <p:spPr>
              <a:xfrm>
                <a:off x="1959451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C565ACB6-E0EE-2142-99C2-201406273265}"/>
                  </a:ext>
                </a:extLst>
              </p:cNvPr>
              <p:cNvSpPr/>
              <p:nvPr/>
            </p:nvSpPr>
            <p:spPr>
              <a:xfrm>
                <a:off x="228844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43407F4B-ACFB-2740-8439-4076AC69CC99}"/>
                  </a:ext>
                </a:extLst>
              </p:cNvPr>
              <p:cNvSpPr/>
              <p:nvPr/>
            </p:nvSpPr>
            <p:spPr>
              <a:xfrm>
                <a:off x="261744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D34C01D-C162-3A45-96AC-389AE1E159CF}"/>
                  </a:ext>
                </a:extLst>
              </p:cNvPr>
              <p:cNvSpPr/>
              <p:nvPr/>
            </p:nvSpPr>
            <p:spPr>
              <a:xfrm>
                <a:off x="294643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A6C7311-9EFB-2D44-B5B1-355C2E679D7C}"/>
                </a:ext>
              </a:extLst>
            </p:cNvPr>
            <p:cNvGrpSpPr/>
            <p:nvPr/>
          </p:nvGrpSpPr>
          <p:grpSpPr>
            <a:xfrm>
              <a:off x="7412817" y="5228671"/>
              <a:ext cx="2446905" cy="152400"/>
              <a:chOff x="643467" y="702727"/>
              <a:chExt cx="2446905" cy="152400"/>
            </a:xfrm>
            <a:solidFill>
              <a:srgbClr val="FFFFFF"/>
            </a:solidFill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1EF180DB-5C0B-1E42-BD30-E46149CA397B}"/>
                  </a:ext>
                </a:extLst>
              </p:cNvPr>
              <p:cNvSpPr/>
              <p:nvPr/>
            </p:nvSpPr>
            <p:spPr>
              <a:xfrm>
                <a:off x="64346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D4C53AD1-B2FA-D842-99CF-D01EA83AAFE0}"/>
                  </a:ext>
                </a:extLst>
              </p:cNvPr>
              <p:cNvSpPr/>
              <p:nvPr/>
            </p:nvSpPr>
            <p:spPr>
              <a:xfrm>
                <a:off x="97246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146A02E-0B34-8946-970B-03D024CD8F36}"/>
                  </a:ext>
                </a:extLst>
              </p:cNvPr>
              <p:cNvSpPr/>
              <p:nvPr/>
            </p:nvSpPr>
            <p:spPr>
              <a:xfrm>
                <a:off x="130145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D042830-FF1B-5B4D-B917-3988A7023AC2}"/>
                  </a:ext>
                </a:extLst>
              </p:cNvPr>
              <p:cNvSpPr/>
              <p:nvPr/>
            </p:nvSpPr>
            <p:spPr>
              <a:xfrm>
                <a:off x="1630455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9FCC9C6-84E6-324E-9795-0C29BFE0A5F6}"/>
                  </a:ext>
                </a:extLst>
              </p:cNvPr>
              <p:cNvSpPr/>
              <p:nvPr/>
            </p:nvSpPr>
            <p:spPr>
              <a:xfrm>
                <a:off x="1959451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F840FBB-A96C-BA44-8EE3-CCC33C204497}"/>
                  </a:ext>
                </a:extLst>
              </p:cNvPr>
              <p:cNvSpPr/>
              <p:nvPr/>
            </p:nvSpPr>
            <p:spPr>
              <a:xfrm>
                <a:off x="228844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1E82988-537E-C345-910D-2ACA626E4B35}"/>
                  </a:ext>
                </a:extLst>
              </p:cNvPr>
              <p:cNvSpPr/>
              <p:nvPr/>
            </p:nvSpPr>
            <p:spPr>
              <a:xfrm>
                <a:off x="261744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277E4C0E-B192-D449-98CA-FC19B544AF80}"/>
                  </a:ext>
                </a:extLst>
              </p:cNvPr>
              <p:cNvSpPr/>
              <p:nvPr/>
            </p:nvSpPr>
            <p:spPr>
              <a:xfrm>
                <a:off x="294643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142742-E48B-E545-AAC3-D4CCA3B649EC}"/>
                </a:ext>
              </a:extLst>
            </p:cNvPr>
            <p:cNvGrpSpPr/>
            <p:nvPr/>
          </p:nvGrpSpPr>
          <p:grpSpPr>
            <a:xfrm>
              <a:off x="7412817" y="5567340"/>
              <a:ext cx="2446905" cy="152400"/>
              <a:chOff x="643467" y="702727"/>
              <a:chExt cx="2446905" cy="152400"/>
            </a:xfrm>
            <a:solidFill>
              <a:srgbClr val="FFFFFF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D2DFECB-3260-D149-BF28-AF19B726B826}"/>
                  </a:ext>
                </a:extLst>
              </p:cNvPr>
              <p:cNvSpPr/>
              <p:nvPr/>
            </p:nvSpPr>
            <p:spPr>
              <a:xfrm>
                <a:off x="64346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289B205-E725-C64E-BC35-7BEE79F9EF8A}"/>
                  </a:ext>
                </a:extLst>
              </p:cNvPr>
              <p:cNvSpPr/>
              <p:nvPr/>
            </p:nvSpPr>
            <p:spPr>
              <a:xfrm>
                <a:off x="97246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EB0F5C0B-51E6-AC4B-B9B4-4941F070A1DC}"/>
                  </a:ext>
                </a:extLst>
              </p:cNvPr>
              <p:cNvSpPr/>
              <p:nvPr/>
            </p:nvSpPr>
            <p:spPr>
              <a:xfrm>
                <a:off x="130145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9A59D6CC-993D-C249-8112-5CF943639A4F}"/>
                  </a:ext>
                </a:extLst>
              </p:cNvPr>
              <p:cNvSpPr/>
              <p:nvPr/>
            </p:nvSpPr>
            <p:spPr>
              <a:xfrm>
                <a:off x="1630455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9D38C8E-1541-F447-BB37-1D44C213560B}"/>
                  </a:ext>
                </a:extLst>
              </p:cNvPr>
              <p:cNvSpPr/>
              <p:nvPr/>
            </p:nvSpPr>
            <p:spPr>
              <a:xfrm>
                <a:off x="1959451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4EEF50A1-870D-B440-B368-938051424BB5}"/>
                  </a:ext>
                </a:extLst>
              </p:cNvPr>
              <p:cNvSpPr/>
              <p:nvPr/>
            </p:nvSpPr>
            <p:spPr>
              <a:xfrm>
                <a:off x="2288447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D228E1FB-D66E-504E-9F96-FCFEB28FC0FF}"/>
                  </a:ext>
                </a:extLst>
              </p:cNvPr>
              <p:cNvSpPr/>
              <p:nvPr/>
            </p:nvSpPr>
            <p:spPr>
              <a:xfrm>
                <a:off x="2617443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D3288F28-A661-B349-B11D-C5FCEF8F8AF7}"/>
                  </a:ext>
                </a:extLst>
              </p:cNvPr>
              <p:cNvSpPr/>
              <p:nvPr/>
            </p:nvSpPr>
            <p:spPr>
              <a:xfrm>
                <a:off x="2946439" y="702727"/>
                <a:ext cx="143933" cy="152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0765775-E2F3-6948-8C34-A9EAC495C9E2}"/>
                </a:ext>
              </a:extLst>
            </p:cNvPr>
            <p:cNvGrpSpPr/>
            <p:nvPr/>
          </p:nvGrpSpPr>
          <p:grpSpPr>
            <a:xfrm>
              <a:off x="7351260" y="3946002"/>
              <a:ext cx="325880" cy="2154737"/>
              <a:chOff x="572807" y="770501"/>
              <a:chExt cx="325880" cy="2154737"/>
            </a:xfrm>
          </p:grpSpPr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A90DD4F4-233F-D649-A288-D091B5BE7F1F}"/>
                  </a:ext>
                </a:extLst>
              </p:cNvPr>
              <p:cNvCxnSpPr>
                <a:endCxn id="129" idx="5"/>
              </p:cNvCxnSpPr>
              <p:nvPr/>
            </p:nvCxnSpPr>
            <p:spPr>
              <a:xfrm>
                <a:off x="850902" y="770501"/>
                <a:ext cx="1519" cy="2074303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EAAF6BA-F6E4-DB40-8048-CCDDB286F131}"/>
                  </a:ext>
                </a:extLst>
              </p:cNvPr>
              <p:cNvCxnSpPr/>
              <p:nvPr/>
            </p:nvCxnSpPr>
            <p:spPr>
              <a:xfrm>
                <a:off x="778297" y="112182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EE7C265-137F-224B-82DB-C55D058BC7ED}"/>
                  </a:ext>
                </a:extLst>
              </p:cNvPr>
              <p:cNvCxnSpPr/>
              <p:nvPr/>
            </p:nvCxnSpPr>
            <p:spPr>
              <a:xfrm>
                <a:off x="778297" y="1458361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03F5D18-B4E2-014E-AA31-A2EE864C3CF0}"/>
                  </a:ext>
                </a:extLst>
              </p:cNvPr>
              <p:cNvCxnSpPr/>
              <p:nvPr/>
            </p:nvCxnSpPr>
            <p:spPr>
              <a:xfrm>
                <a:off x="778297" y="1794893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2E9F22DC-92FD-0A41-836C-DC5951ABA31B}"/>
                  </a:ext>
                </a:extLst>
              </p:cNvPr>
              <p:cNvCxnSpPr/>
              <p:nvPr/>
            </p:nvCxnSpPr>
            <p:spPr>
              <a:xfrm>
                <a:off x="778297" y="213142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35BEBDD-1CF9-8341-80AF-48FBF0C050AE}"/>
                  </a:ext>
                </a:extLst>
              </p:cNvPr>
              <p:cNvCxnSpPr/>
              <p:nvPr/>
            </p:nvCxnSpPr>
            <p:spPr>
              <a:xfrm>
                <a:off x="778297" y="246795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61BBAAD-54BE-C644-BE54-4F6B50EB48F6}"/>
                  </a:ext>
                </a:extLst>
              </p:cNvPr>
              <p:cNvCxnSpPr/>
              <p:nvPr/>
            </p:nvCxnSpPr>
            <p:spPr>
              <a:xfrm>
                <a:off x="782542" y="77473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06F7C82-7F9E-564D-80D6-E586EF78B93A}"/>
                  </a:ext>
                </a:extLst>
              </p:cNvPr>
              <p:cNvCxnSpPr/>
              <p:nvPr/>
            </p:nvCxnSpPr>
            <p:spPr>
              <a:xfrm>
                <a:off x="677899" y="2713560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3C674CF6-F65C-B341-AC1D-021B6A9306FD}"/>
                  </a:ext>
                </a:extLst>
              </p:cNvPr>
              <p:cNvCxnSpPr/>
              <p:nvPr/>
            </p:nvCxnSpPr>
            <p:spPr>
              <a:xfrm rot="16200000">
                <a:off x="728707" y="2768601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7848B585-C8E9-5844-9A63-92C2F9963A79}"/>
                  </a:ext>
                </a:extLst>
              </p:cNvPr>
              <p:cNvSpPr txBox="1"/>
              <p:nvPr/>
            </p:nvSpPr>
            <p:spPr>
              <a:xfrm>
                <a:off x="572807" y="2547779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336699"/>
                    </a:solidFill>
                  </a:rPr>
                  <a:t>TH</a:t>
                </a:r>
              </a:p>
            </p:txBody>
          </p:sp>
          <p:sp>
            <p:nvSpPr>
              <p:cNvPr id="129" name="Isosceles Triangle 132">
                <a:extLst>
                  <a:ext uri="{FF2B5EF4-FFF2-40B4-BE49-F238E27FC236}">
                    <a16:creationId xmlns:a16="http://schemas.microsoft.com/office/drawing/2014/main" id="{B01B7AE7-C965-E74B-9E97-CC5E13AA0BC7}"/>
                  </a:ext>
                </a:extLst>
              </p:cNvPr>
              <p:cNvSpPr/>
              <p:nvPr/>
            </p:nvSpPr>
            <p:spPr>
              <a:xfrm flipV="1">
                <a:off x="713624" y="2764371"/>
                <a:ext cx="185063" cy="160867"/>
              </a:xfrm>
              <a:prstGeom prst="triangl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6274660-6D30-5C4F-8A9E-5E78B93DF267}"/>
                </a:ext>
              </a:extLst>
            </p:cNvPr>
            <p:cNvGrpSpPr/>
            <p:nvPr/>
          </p:nvGrpSpPr>
          <p:grpSpPr>
            <a:xfrm>
              <a:off x="7685679" y="3946014"/>
              <a:ext cx="325880" cy="2154737"/>
              <a:chOff x="572807" y="770501"/>
              <a:chExt cx="325880" cy="2154737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77E79C4-A0D0-1544-90F1-88CBDED454F1}"/>
                  </a:ext>
                </a:extLst>
              </p:cNvPr>
              <p:cNvCxnSpPr>
                <a:endCxn id="118" idx="5"/>
              </p:cNvCxnSpPr>
              <p:nvPr/>
            </p:nvCxnSpPr>
            <p:spPr>
              <a:xfrm>
                <a:off x="850902" y="770501"/>
                <a:ext cx="1519" cy="2074303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5D93BD3-0D28-3E47-9EB0-599488C0F12E}"/>
                  </a:ext>
                </a:extLst>
              </p:cNvPr>
              <p:cNvCxnSpPr/>
              <p:nvPr/>
            </p:nvCxnSpPr>
            <p:spPr>
              <a:xfrm>
                <a:off x="778297" y="112182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1E1FB5B-7222-D946-8347-889088D9C67C}"/>
                  </a:ext>
                </a:extLst>
              </p:cNvPr>
              <p:cNvCxnSpPr/>
              <p:nvPr/>
            </p:nvCxnSpPr>
            <p:spPr>
              <a:xfrm>
                <a:off x="778297" y="1458361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D707C5B-19FD-6F41-AEC6-6873DF20DE51}"/>
                  </a:ext>
                </a:extLst>
              </p:cNvPr>
              <p:cNvCxnSpPr/>
              <p:nvPr/>
            </p:nvCxnSpPr>
            <p:spPr>
              <a:xfrm>
                <a:off x="778297" y="1794893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41D4952-60D0-4045-83CC-C5A809A9FABE}"/>
                  </a:ext>
                </a:extLst>
              </p:cNvPr>
              <p:cNvCxnSpPr/>
              <p:nvPr/>
            </p:nvCxnSpPr>
            <p:spPr>
              <a:xfrm>
                <a:off x="778297" y="213142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4B1497C-997F-9345-9624-CF7A422D7694}"/>
                  </a:ext>
                </a:extLst>
              </p:cNvPr>
              <p:cNvCxnSpPr/>
              <p:nvPr/>
            </p:nvCxnSpPr>
            <p:spPr>
              <a:xfrm>
                <a:off x="778297" y="246795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561DE85-57FD-E842-8C31-7493E24C38E4}"/>
                  </a:ext>
                </a:extLst>
              </p:cNvPr>
              <p:cNvCxnSpPr/>
              <p:nvPr/>
            </p:nvCxnSpPr>
            <p:spPr>
              <a:xfrm>
                <a:off x="782542" y="77473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D6EE73E1-1D79-1547-82D5-9114EDE71E1A}"/>
                  </a:ext>
                </a:extLst>
              </p:cNvPr>
              <p:cNvCxnSpPr/>
              <p:nvPr/>
            </p:nvCxnSpPr>
            <p:spPr>
              <a:xfrm>
                <a:off x="677899" y="2713560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5D08AC75-C37E-DB44-8899-AA507C058EFF}"/>
                  </a:ext>
                </a:extLst>
              </p:cNvPr>
              <p:cNvCxnSpPr/>
              <p:nvPr/>
            </p:nvCxnSpPr>
            <p:spPr>
              <a:xfrm rot="16200000">
                <a:off x="728707" y="2768601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87DBF96-DBA1-5347-BD7A-87A40EDA97B0}"/>
                  </a:ext>
                </a:extLst>
              </p:cNvPr>
              <p:cNvSpPr txBox="1"/>
              <p:nvPr/>
            </p:nvSpPr>
            <p:spPr>
              <a:xfrm>
                <a:off x="572807" y="2547779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336699"/>
                    </a:solidFill>
                  </a:rPr>
                  <a:t>TH</a:t>
                </a:r>
              </a:p>
            </p:txBody>
          </p:sp>
          <p:sp>
            <p:nvSpPr>
              <p:cNvPr id="118" name="Isosceles Triangle 121">
                <a:extLst>
                  <a:ext uri="{FF2B5EF4-FFF2-40B4-BE49-F238E27FC236}">
                    <a16:creationId xmlns:a16="http://schemas.microsoft.com/office/drawing/2014/main" id="{0053E713-A370-2345-BA15-B4DBB0684842}"/>
                  </a:ext>
                </a:extLst>
              </p:cNvPr>
              <p:cNvSpPr/>
              <p:nvPr/>
            </p:nvSpPr>
            <p:spPr>
              <a:xfrm flipV="1">
                <a:off x="713624" y="2764371"/>
                <a:ext cx="185063" cy="160867"/>
              </a:xfrm>
              <a:prstGeom prst="triangl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617F01A-80BB-1346-8371-FDADB21B341F}"/>
                </a:ext>
              </a:extLst>
            </p:cNvPr>
            <p:cNvGrpSpPr/>
            <p:nvPr/>
          </p:nvGrpSpPr>
          <p:grpSpPr>
            <a:xfrm>
              <a:off x="8007387" y="3946014"/>
              <a:ext cx="325880" cy="2154737"/>
              <a:chOff x="572807" y="770501"/>
              <a:chExt cx="325880" cy="2154737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5D3196E-921D-7344-9369-53FB57DCA579}"/>
                  </a:ext>
                </a:extLst>
              </p:cNvPr>
              <p:cNvCxnSpPr>
                <a:endCxn id="107" idx="5"/>
              </p:cNvCxnSpPr>
              <p:nvPr/>
            </p:nvCxnSpPr>
            <p:spPr>
              <a:xfrm>
                <a:off x="850902" y="770501"/>
                <a:ext cx="1519" cy="2074303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5613450-9D89-2746-B5FE-6067CFAF33C0}"/>
                  </a:ext>
                </a:extLst>
              </p:cNvPr>
              <p:cNvCxnSpPr/>
              <p:nvPr/>
            </p:nvCxnSpPr>
            <p:spPr>
              <a:xfrm>
                <a:off x="778297" y="112182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FE897A2-8469-2641-A687-BD406239A335}"/>
                  </a:ext>
                </a:extLst>
              </p:cNvPr>
              <p:cNvCxnSpPr/>
              <p:nvPr/>
            </p:nvCxnSpPr>
            <p:spPr>
              <a:xfrm>
                <a:off x="778297" y="1458361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2DB9861C-9158-5049-A064-9D0B6776EED2}"/>
                  </a:ext>
                </a:extLst>
              </p:cNvPr>
              <p:cNvCxnSpPr/>
              <p:nvPr/>
            </p:nvCxnSpPr>
            <p:spPr>
              <a:xfrm>
                <a:off x="778297" y="1794893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C7877CC-E1A7-2247-B819-3709088A84BD}"/>
                  </a:ext>
                </a:extLst>
              </p:cNvPr>
              <p:cNvCxnSpPr/>
              <p:nvPr/>
            </p:nvCxnSpPr>
            <p:spPr>
              <a:xfrm>
                <a:off x="778297" y="213142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5566AC9-5673-D845-A99D-480451C9A820}"/>
                  </a:ext>
                </a:extLst>
              </p:cNvPr>
              <p:cNvCxnSpPr/>
              <p:nvPr/>
            </p:nvCxnSpPr>
            <p:spPr>
              <a:xfrm>
                <a:off x="778297" y="246795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A860012-47D6-8E4D-B1F7-AAB93C142507}"/>
                  </a:ext>
                </a:extLst>
              </p:cNvPr>
              <p:cNvCxnSpPr/>
              <p:nvPr/>
            </p:nvCxnSpPr>
            <p:spPr>
              <a:xfrm>
                <a:off x="782542" y="77473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192C3D2-1BEE-C74A-BD75-04705C68E296}"/>
                  </a:ext>
                </a:extLst>
              </p:cNvPr>
              <p:cNvCxnSpPr/>
              <p:nvPr/>
            </p:nvCxnSpPr>
            <p:spPr>
              <a:xfrm>
                <a:off x="677899" y="2713560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23A0FBA-686D-B34E-9593-2D3130154B76}"/>
                  </a:ext>
                </a:extLst>
              </p:cNvPr>
              <p:cNvCxnSpPr/>
              <p:nvPr/>
            </p:nvCxnSpPr>
            <p:spPr>
              <a:xfrm rot="16200000">
                <a:off x="728707" y="2768601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DA88018-292F-8B45-81F3-E41D39A44A73}"/>
                  </a:ext>
                </a:extLst>
              </p:cNvPr>
              <p:cNvSpPr txBox="1"/>
              <p:nvPr/>
            </p:nvSpPr>
            <p:spPr>
              <a:xfrm>
                <a:off x="572807" y="2547779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336699"/>
                    </a:solidFill>
                  </a:rPr>
                  <a:t>TH</a:t>
                </a:r>
              </a:p>
            </p:txBody>
          </p:sp>
          <p:sp>
            <p:nvSpPr>
              <p:cNvPr id="107" name="Isosceles Triangle 110">
                <a:extLst>
                  <a:ext uri="{FF2B5EF4-FFF2-40B4-BE49-F238E27FC236}">
                    <a16:creationId xmlns:a16="http://schemas.microsoft.com/office/drawing/2014/main" id="{4DDC5443-7796-A14D-8879-37871BA1C91A}"/>
                  </a:ext>
                </a:extLst>
              </p:cNvPr>
              <p:cNvSpPr/>
              <p:nvPr/>
            </p:nvSpPr>
            <p:spPr>
              <a:xfrm flipV="1">
                <a:off x="713624" y="2764371"/>
                <a:ext cx="185063" cy="160867"/>
              </a:xfrm>
              <a:prstGeom prst="triangl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FAFDBCA-9879-EC41-9C17-79E147A1FB9B}"/>
                </a:ext>
              </a:extLst>
            </p:cNvPr>
            <p:cNvGrpSpPr/>
            <p:nvPr/>
          </p:nvGrpSpPr>
          <p:grpSpPr>
            <a:xfrm>
              <a:off x="8341806" y="3946026"/>
              <a:ext cx="325880" cy="2154737"/>
              <a:chOff x="572807" y="770501"/>
              <a:chExt cx="325880" cy="2154737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C57DED2-6085-6D4B-A2A7-91A081750B4A}"/>
                  </a:ext>
                </a:extLst>
              </p:cNvPr>
              <p:cNvCxnSpPr>
                <a:endCxn id="96" idx="5"/>
              </p:cNvCxnSpPr>
              <p:nvPr/>
            </p:nvCxnSpPr>
            <p:spPr>
              <a:xfrm>
                <a:off x="850902" y="770501"/>
                <a:ext cx="1519" cy="2074303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9AF08AA-D34E-E341-A552-7F82615108FB}"/>
                  </a:ext>
                </a:extLst>
              </p:cNvPr>
              <p:cNvCxnSpPr/>
              <p:nvPr/>
            </p:nvCxnSpPr>
            <p:spPr>
              <a:xfrm>
                <a:off x="778297" y="112182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1B11F4A-4083-4F44-9D79-0CEA243F415D}"/>
                  </a:ext>
                </a:extLst>
              </p:cNvPr>
              <p:cNvCxnSpPr/>
              <p:nvPr/>
            </p:nvCxnSpPr>
            <p:spPr>
              <a:xfrm>
                <a:off x="778297" y="1458361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688368C-2A36-1B44-8521-3BFFD99D1C90}"/>
                  </a:ext>
                </a:extLst>
              </p:cNvPr>
              <p:cNvCxnSpPr/>
              <p:nvPr/>
            </p:nvCxnSpPr>
            <p:spPr>
              <a:xfrm>
                <a:off x="778297" y="1794893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9B98D7A-0532-0342-AB82-54228934BCCD}"/>
                  </a:ext>
                </a:extLst>
              </p:cNvPr>
              <p:cNvCxnSpPr/>
              <p:nvPr/>
            </p:nvCxnSpPr>
            <p:spPr>
              <a:xfrm>
                <a:off x="778297" y="213142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9C41A3E-8EF4-C64B-8D1C-4AE8D5E416E3}"/>
                  </a:ext>
                </a:extLst>
              </p:cNvPr>
              <p:cNvCxnSpPr/>
              <p:nvPr/>
            </p:nvCxnSpPr>
            <p:spPr>
              <a:xfrm>
                <a:off x="778297" y="246795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43399F7-751C-814B-BA70-99321E378C4E}"/>
                  </a:ext>
                </a:extLst>
              </p:cNvPr>
              <p:cNvCxnSpPr/>
              <p:nvPr/>
            </p:nvCxnSpPr>
            <p:spPr>
              <a:xfrm>
                <a:off x="782542" y="77473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2B5C394-8A45-EE42-9B85-443A84078D5B}"/>
                  </a:ext>
                </a:extLst>
              </p:cNvPr>
              <p:cNvCxnSpPr/>
              <p:nvPr/>
            </p:nvCxnSpPr>
            <p:spPr>
              <a:xfrm>
                <a:off x="677899" y="2713560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E0F86B5-06BC-3641-A6BF-9AF1EF598F5E}"/>
                  </a:ext>
                </a:extLst>
              </p:cNvPr>
              <p:cNvCxnSpPr/>
              <p:nvPr/>
            </p:nvCxnSpPr>
            <p:spPr>
              <a:xfrm rot="16200000">
                <a:off x="728707" y="2768601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2D6B1DA-8601-1C47-B24B-AE9348E56A3A}"/>
                  </a:ext>
                </a:extLst>
              </p:cNvPr>
              <p:cNvSpPr txBox="1"/>
              <p:nvPr/>
            </p:nvSpPr>
            <p:spPr>
              <a:xfrm>
                <a:off x="572807" y="2547779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336699"/>
                    </a:solidFill>
                  </a:rPr>
                  <a:t>TH</a:t>
                </a:r>
              </a:p>
            </p:txBody>
          </p:sp>
          <p:sp>
            <p:nvSpPr>
              <p:cNvPr id="96" name="Isosceles Triangle 99">
                <a:extLst>
                  <a:ext uri="{FF2B5EF4-FFF2-40B4-BE49-F238E27FC236}">
                    <a16:creationId xmlns:a16="http://schemas.microsoft.com/office/drawing/2014/main" id="{45347175-E1DB-0047-B92B-A750FC6BD190}"/>
                  </a:ext>
                </a:extLst>
              </p:cNvPr>
              <p:cNvSpPr/>
              <p:nvPr/>
            </p:nvSpPr>
            <p:spPr>
              <a:xfrm flipV="1">
                <a:off x="713624" y="2764371"/>
                <a:ext cx="185063" cy="160867"/>
              </a:xfrm>
              <a:prstGeom prst="triangl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D25713-50B0-9645-B070-744421E1F4FC}"/>
                </a:ext>
              </a:extLst>
            </p:cNvPr>
            <p:cNvGrpSpPr/>
            <p:nvPr/>
          </p:nvGrpSpPr>
          <p:grpSpPr>
            <a:xfrm>
              <a:off x="8663502" y="3946014"/>
              <a:ext cx="325880" cy="2154737"/>
              <a:chOff x="572807" y="770501"/>
              <a:chExt cx="325880" cy="2154737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3EB6BA5-B69F-EF46-AEDB-7049479326CA}"/>
                  </a:ext>
                </a:extLst>
              </p:cNvPr>
              <p:cNvCxnSpPr>
                <a:endCxn id="85" idx="5"/>
              </p:cNvCxnSpPr>
              <p:nvPr/>
            </p:nvCxnSpPr>
            <p:spPr>
              <a:xfrm>
                <a:off x="850902" y="770501"/>
                <a:ext cx="1519" cy="2074303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B3CCC93-00B6-244B-BAAB-538C512E5BE1}"/>
                  </a:ext>
                </a:extLst>
              </p:cNvPr>
              <p:cNvCxnSpPr/>
              <p:nvPr/>
            </p:nvCxnSpPr>
            <p:spPr>
              <a:xfrm>
                <a:off x="778297" y="112182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2103A73-E9D2-EF43-B91B-F87568C76835}"/>
                  </a:ext>
                </a:extLst>
              </p:cNvPr>
              <p:cNvCxnSpPr/>
              <p:nvPr/>
            </p:nvCxnSpPr>
            <p:spPr>
              <a:xfrm>
                <a:off x="778297" y="1458361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186C826-DC0E-9B40-9AAF-C2B6FE494705}"/>
                  </a:ext>
                </a:extLst>
              </p:cNvPr>
              <p:cNvCxnSpPr/>
              <p:nvPr/>
            </p:nvCxnSpPr>
            <p:spPr>
              <a:xfrm>
                <a:off x="778297" y="1794893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BF090D4-879E-1646-84AF-7303BFEB60C2}"/>
                  </a:ext>
                </a:extLst>
              </p:cNvPr>
              <p:cNvCxnSpPr/>
              <p:nvPr/>
            </p:nvCxnSpPr>
            <p:spPr>
              <a:xfrm>
                <a:off x="778297" y="213142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E103724-DBB8-DA4C-96C2-89BFD93A0D39}"/>
                  </a:ext>
                </a:extLst>
              </p:cNvPr>
              <p:cNvCxnSpPr/>
              <p:nvPr/>
            </p:nvCxnSpPr>
            <p:spPr>
              <a:xfrm>
                <a:off x="778297" y="246795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9927DC9-FBAB-5B46-A62D-745ECF5A3DCC}"/>
                  </a:ext>
                </a:extLst>
              </p:cNvPr>
              <p:cNvCxnSpPr/>
              <p:nvPr/>
            </p:nvCxnSpPr>
            <p:spPr>
              <a:xfrm>
                <a:off x="782542" y="77473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687A04C-A4D5-2C4F-90C8-C2AC98A5F0B1}"/>
                  </a:ext>
                </a:extLst>
              </p:cNvPr>
              <p:cNvCxnSpPr/>
              <p:nvPr/>
            </p:nvCxnSpPr>
            <p:spPr>
              <a:xfrm>
                <a:off x="677899" y="2713560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606858C-77CF-704C-B19A-1CB6754A5C76}"/>
                  </a:ext>
                </a:extLst>
              </p:cNvPr>
              <p:cNvCxnSpPr/>
              <p:nvPr/>
            </p:nvCxnSpPr>
            <p:spPr>
              <a:xfrm rot="16200000">
                <a:off x="728707" y="2768601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E0F26C6-7CE6-6B4B-9842-73284C9145F4}"/>
                  </a:ext>
                </a:extLst>
              </p:cNvPr>
              <p:cNvSpPr txBox="1"/>
              <p:nvPr/>
            </p:nvSpPr>
            <p:spPr>
              <a:xfrm>
                <a:off x="572807" y="2547779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336699"/>
                    </a:solidFill>
                  </a:rPr>
                  <a:t>TH</a:t>
                </a:r>
              </a:p>
            </p:txBody>
          </p:sp>
          <p:sp>
            <p:nvSpPr>
              <p:cNvPr id="85" name="Isosceles Triangle 88">
                <a:extLst>
                  <a:ext uri="{FF2B5EF4-FFF2-40B4-BE49-F238E27FC236}">
                    <a16:creationId xmlns:a16="http://schemas.microsoft.com/office/drawing/2014/main" id="{7C5ADEFA-A9FF-664C-9D46-8AA078C16ABA}"/>
                  </a:ext>
                </a:extLst>
              </p:cNvPr>
              <p:cNvSpPr/>
              <p:nvPr/>
            </p:nvSpPr>
            <p:spPr>
              <a:xfrm flipV="1">
                <a:off x="713624" y="2764371"/>
                <a:ext cx="185063" cy="160867"/>
              </a:xfrm>
              <a:prstGeom prst="triangl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A1B8C3C-5C29-2B44-8D34-A8E6A50024BC}"/>
                </a:ext>
              </a:extLst>
            </p:cNvPr>
            <p:cNvGrpSpPr/>
            <p:nvPr/>
          </p:nvGrpSpPr>
          <p:grpSpPr>
            <a:xfrm>
              <a:off x="8997921" y="3946026"/>
              <a:ext cx="325880" cy="2154737"/>
              <a:chOff x="572807" y="770501"/>
              <a:chExt cx="325880" cy="2154737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1291CB-8BFA-714C-9E4E-8A7AF21343D7}"/>
                  </a:ext>
                </a:extLst>
              </p:cNvPr>
              <p:cNvCxnSpPr>
                <a:endCxn id="74" idx="5"/>
              </p:cNvCxnSpPr>
              <p:nvPr/>
            </p:nvCxnSpPr>
            <p:spPr>
              <a:xfrm>
                <a:off x="850902" y="770501"/>
                <a:ext cx="1519" cy="2074303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9D06FDA-6E9E-4A4F-855E-9A1CF2688D46}"/>
                  </a:ext>
                </a:extLst>
              </p:cNvPr>
              <p:cNvCxnSpPr/>
              <p:nvPr/>
            </p:nvCxnSpPr>
            <p:spPr>
              <a:xfrm>
                <a:off x="778297" y="112182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628AAD5-FFC3-5444-997D-C89C0A3F2062}"/>
                  </a:ext>
                </a:extLst>
              </p:cNvPr>
              <p:cNvCxnSpPr/>
              <p:nvPr/>
            </p:nvCxnSpPr>
            <p:spPr>
              <a:xfrm>
                <a:off x="778297" y="1458361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C97189F-213B-2D43-B846-E3FD977274A4}"/>
                  </a:ext>
                </a:extLst>
              </p:cNvPr>
              <p:cNvCxnSpPr/>
              <p:nvPr/>
            </p:nvCxnSpPr>
            <p:spPr>
              <a:xfrm>
                <a:off x="778297" y="1794893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9DB4667-415A-FD45-B6A4-6A5BF6A6BF3E}"/>
                  </a:ext>
                </a:extLst>
              </p:cNvPr>
              <p:cNvCxnSpPr/>
              <p:nvPr/>
            </p:nvCxnSpPr>
            <p:spPr>
              <a:xfrm>
                <a:off x="778297" y="213142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EB6247D-6D7B-9141-9BC4-D65BBA5BC9B0}"/>
                  </a:ext>
                </a:extLst>
              </p:cNvPr>
              <p:cNvCxnSpPr/>
              <p:nvPr/>
            </p:nvCxnSpPr>
            <p:spPr>
              <a:xfrm>
                <a:off x="778297" y="246795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CCC0275-AC21-134C-80E7-2766925491E3}"/>
                  </a:ext>
                </a:extLst>
              </p:cNvPr>
              <p:cNvCxnSpPr/>
              <p:nvPr/>
            </p:nvCxnSpPr>
            <p:spPr>
              <a:xfrm>
                <a:off x="782542" y="77473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79B27EF-C842-B443-A5E5-15783C17BDAD}"/>
                  </a:ext>
                </a:extLst>
              </p:cNvPr>
              <p:cNvCxnSpPr/>
              <p:nvPr/>
            </p:nvCxnSpPr>
            <p:spPr>
              <a:xfrm>
                <a:off x="677899" y="2713560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01AEA95-B576-AF4F-B1A5-FBC7BE4F51A0}"/>
                  </a:ext>
                </a:extLst>
              </p:cNvPr>
              <p:cNvCxnSpPr/>
              <p:nvPr/>
            </p:nvCxnSpPr>
            <p:spPr>
              <a:xfrm rot="16200000">
                <a:off x="728707" y="2768601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E291E90-41A5-3D45-906F-642D05D08DBD}"/>
                  </a:ext>
                </a:extLst>
              </p:cNvPr>
              <p:cNvSpPr txBox="1"/>
              <p:nvPr/>
            </p:nvSpPr>
            <p:spPr>
              <a:xfrm>
                <a:off x="572807" y="2547779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336699"/>
                    </a:solidFill>
                  </a:rPr>
                  <a:t>TH</a:t>
                </a:r>
              </a:p>
            </p:txBody>
          </p:sp>
          <p:sp>
            <p:nvSpPr>
              <p:cNvPr id="74" name="Isosceles Triangle 77">
                <a:extLst>
                  <a:ext uri="{FF2B5EF4-FFF2-40B4-BE49-F238E27FC236}">
                    <a16:creationId xmlns:a16="http://schemas.microsoft.com/office/drawing/2014/main" id="{AA7C1DC9-C78D-FD47-8A90-AD033492CF61}"/>
                  </a:ext>
                </a:extLst>
              </p:cNvPr>
              <p:cNvSpPr/>
              <p:nvPr/>
            </p:nvSpPr>
            <p:spPr>
              <a:xfrm flipV="1">
                <a:off x="713624" y="2764371"/>
                <a:ext cx="185063" cy="160867"/>
              </a:xfrm>
              <a:prstGeom prst="triangl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322EC96-0EE5-E34E-B3E6-A3639567D174}"/>
                </a:ext>
              </a:extLst>
            </p:cNvPr>
            <p:cNvGrpSpPr/>
            <p:nvPr/>
          </p:nvGrpSpPr>
          <p:grpSpPr>
            <a:xfrm>
              <a:off x="9319629" y="3946026"/>
              <a:ext cx="325880" cy="2154737"/>
              <a:chOff x="572807" y="770501"/>
              <a:chExt cx="325880" cy="2154737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3B4D0DC-6381-FD44-A252-DFFBB6519305}"/>
                  </a:ext>
                </a:extLst>
              </p:cNvPr>
              <p:cNvCxnSpPr>
                <a:endCxn id="63" idx="5"/>
              </p:cNvCxnSpPr>
              <p:nvPr/>
            </p:nvCxnSpPr>
            <p:spPr>
              <a:xfrm>
                <a:off x="850902" y="770501"/>
                <a:ext cx="1519" cy="2074303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106ABFC-D6D9-8C4F-942A-AB15488FA8D4}"/>
                  </a:ext>
                </a:extLst>
              </p:cNvPr>
              <p:cNvCxnSpPr/>
              <p:nvPr/>
            </p:nvCxnSpPr>
            <p:spPr>
              <a:xfrm>
                <a:off x="778297" y="112182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B10AD90-9917-F446-8C3D-4A1BC9AD5C6E}"/>
                  </a:ext>
                </a:extLst>
              </p:cNvPr>
              <p:cNvCxnSpPr/>
              <p:nvPr/>
            </p:nvCxnSpPr>
            <p:spPr>
              <a:xfrm>
                <a:off x="778297" y="1458361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4AB510A-FB39-9E4A-82AE-CF9446EB50C1}"/>
                  </a:ext>
                </a:extLst>
              </p:cNvPr>
              <p:cNvCxnSpPr/>
              <p:nvPr/>
            </p:nvCxnSpPr>
            <p:spPr>
              <a:xfrm>
                <a:off x="778297" y="1794893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A75BD6D-950F-F942-B965-4FA2C15DE031}"/>
                  </a:ext>
                </a:extLst>
              </p:cNvPr>
              <p:cNvCxnSpPr/>
              <p:nvPr/>
            </p:nvCxnSpPr>
            <p:spPr>
              <a:xfrm>
                <a:off x="778297" y="213142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02C76BE-80FD-2F4C-AE76-EB9612E89C6A}"/>
                  </a:ext>
                </a:extLst>
              </p:cNvPr>
              <p:cNvCxnSpPr/>
              <p:nvPr/>
            </p:nvCxnSpPr>
            <p:spPr>
              <a:xfrm>
                <a:off x="778297" y="246795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DDDA6E1-9B78-644C-8701-03FB90D17F6A}"/>
                  </a:ext>
                </a:extLst>
              </p:cNvPr>
              <p:cNvCxnSpPr/>
              <p:nvPr/>
            </p:nvCxnSpPr>
            <p:spPr>
              <a:xfrm>
                <a:off x="782542" y="77473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E6EB316-E67E-F642-98FE-61CEBC8F0D9F}"/>
                  </a:ext>
                </a:extLst>
              </p:cNvPr>
              <p:cNvCxnSpPr/>
              <p:nvPr/>
            </p:nvCxnSpPr>
            <p:spPr>
              <a:xfrm>
                <a:off x="677899" y="2713560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55E55D7-D658-E641-B8A8-EEDEFFE10AD4}"/>
                  </a:ext>
                </a:extLst>
              </p:cNvPr>
              <p:cNvCxnSpPr/>
              <p:nvPr/>
            </p:nvCxnSpPr>
            <p:spPr>
              <a:xfrm rot="16200000">
                <a:off x="728707" y="2768601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4D0ABEC-D429-1047-973B-F4E77624135A}"/>
                  </a:ext>
                </a:extLst>
              </p:cNvPr>
              <p:cNvSpPr txBox="1"/>
              <p:nvPr/>
            </p:nvSpPr>
            <p:spPr>
              <a:xfrm>
                <a:off x="572807" y="2547779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336699"/>
                    </a:solidFill>
                  </a:rPr>
                  <a:t>TH</a:t>
                </a:r>
              </a:p>
            </p:txBody>
          </p:sp>
          <p:sp>
            <p:nvSpPr>
              <p:cNvPr id="63" name="Isosceles Triangle 66">
                <a:extLst>
                  <a:ext uri="{FF2B5EF4-FFF2-40B4-BE49-F238E27FC236}">
                    <a16:creationId xmlns:a16="http://schemas.microsoft.com/office/drawing/2014/main" id="{2110EBD4-DBD7-3E4F-BB34-62D1D6FF38B0}"/>
                  </a:ext>
                </a:extLst>
              </p:cNvPr>
              <p:cNvSpPr/>
              <p:nvPr/>
            </p:nvSpPr>
            <p:spPr>
              <a:xfrm flipV="1">
                <a:off x="713624" y="2764371"/>
                <a:ext cx="185063" cy="160867"/>
              </a:xfrm>
              <a:prstGeom prst="triangl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A5E348D-1D03-2F48-AB9C-95D4BC207BCE}"/>
                </a:ext>
              </a:extLst>
            </p:cNvPr>
            <p:cNvGrpSpPr/>
            <p:nvPr/>
          </p:nvGrpSpPr>
          <p:grpSpPr>
            <a:xfrm>
              <a:off x="9654048" y="3946038"/>
              <a:ext cx="325880" cy="2154737"/>
              <a:chOff x="572807" y="770501"/>
              <a:chExt cx="325880" cy="2154737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8408201-BCD1-2B45-A75D-920151A09A97}"/>
                  </a:ext>
                </a:extLst>
              </p:cNvPr>
              <p:cNvCxnSpPr>
                <a:endCxn id="52" idx="5"/>
              </p:cNvCxnSpPr>
              <p:nvPr/>
            </p:nvCxnSpPr>
            <p:spPr>
              <a:xfrm>
                <a:off x="850902" y="770501"/>
                <a:ext cx="1519" cy="2074303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8272809-BE22-BF4A-B0B4-941053D33162}"/>
                  </a:ext>
                </a:extLst>
              </p:cNvPr>
              <p:cNvCxnSpPr/>
              <p:nvPr/>
            </p:nvCxnSpPr>
            <p:spPr>
              <a:xfrm>
                <a:off x="778297" y="112182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EDCD43F-DE3D-4F44-A740-8D4D2A54A12C}"/>
                  </a:ext>
                </a:extLst>
              </p:cNvPr>
              <p:cNvCxnSpPr/>
              <p:nvPr/>
            </p:nvCxnSpPr>
            <p:spPr>
              <a:xfrm>
                <a:off x="778297" y="1458361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65C2A6A-26AF-8D4B-8F03-0E924D455BB8}"/>
                  </a:ext>
                </a:extLst>
              </p:cNvPr>
              <p:cNvCxnSpPr/>
              <p:nvPr/>
            </p:nvCxnSpPr>
            <p:spPr>
              <a:xfrm>
                <a:off x="778297" y="1794893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A116F0B-3FF8-454C-904B-287006DD1ACA}"/>
                  </a:ext>
                </a:extLst>
              </p:cNvPr>
              <p:cNvCxnSpPr/>
              <p:nvPr/>
            </p:nvCxnSpPr>
            <p:spPr>
              <a:xfrm>
                <a:off x="778297" y="213142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F6B5244-A5C3-EF40-81CC-70728A54C780}"/>
                  </a:ext>
                </a:extLst>
              </p:cNvPr>
              <p:cNvCxnSpPr/>
              <p:nvPr/>
            </p:nvCxnSpPr>
            <p:spPr>
              <a:xfrm>
                <a:off x="778297" y="2467959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FF9F16D-E487-C64F-965D-566FB908ECE8}"/>
                  </a:ext>
                </a:extLst>
              </p:cNvPr>
              <p:cNvCxnSpPr/>
              <p:nvPr/>
            </p:nvCxnSpPr>
            <p:spPr>
              <a:xfrm>
                <a:off x="782542" y="774735"/>
                <a:ext cx="68370" cy="4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31EB35E-C764-9A4A-9DCD-A3F851912D01}"/>
                  </a:ext>
                </a:extLst>
              </p:cNvPr>
              <p:cNvCxnSpPr/>
              <p:nvPr/>
            </p:nvCxnSpPr>
            <p:spPr>
              <a:xfrm>
                <a:off x="677899" y="2713560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C70D2C5-BACA-EE45-B108-56658233911C}"/>
                  </a:ext>
                </a:extLst>
              </p:cNvPr>
              <p:cNvCxnSpPr/>
              <p:nvPr/>
            </p:nvCxnSpPr>
            <p:spPr>
              <a:xfrm rot="16200000">
                <a:off x="728707" y="2768601"/>
                <a:ext cx="108877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52DFD00-E0AD-4841-B296-A41A1E004589}"/>
                  </a:ext>
                </a:extLst>
              </p:cNvPr>
              <p:cNvSpPr txBox="1"/>
              <p:nvPr/>
            </p:nvSpPr>
            <p:spPr>
              <a:xfrm>
                <a:off x="572807" y="2547779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336699"/>
                    </a:solidFill>
                  </a:rPr>
                  <a:t>TH</a:t>
                </a:r>
              </a:p>
            </p:txBody>
          </p:sp>
          <p:sp>
            <p:nvSpPr>
              <p:cNvPr id="52" name="Isosceles Triangle 55">
                <a:extLst>
                  <a:ext uri="{FF2B5EF4-FFF2-40B4-BE49-F238E27FC236}">
                    <a16:creationId xmlns:a16="http://schemas.microsoft.com/office/drawing/2014/main" id="{5D0EC86E-880F-EE48-9C60-8E4FF15F907A}"/>
                  </a:ext>
                </a:extLst>
              </p:cNvPr>
              <p:cNvSpPr/>
              <p:nvPr/>
            </p:nvSpPr>
            <p:spPr>
              <a:xfrm flipV="1">
                <a:off x="713624" y="2764371"/>
                <a:ext cx="185063" cy="160867"/>
              </a:xfrm>
              <a:prstGeom prst="triangl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E5BAD2-5A4E-484D-B7AD-6C55F0957A53}"/>
                </a:ext>
              </a:extLst>
            </p:cNvPr>
            <p:cNvSpPr txBox="1"/>
            <p:nvPr/>
          </p:nvSpPr>
          <p:spPr>
            <a:xfrm>
              <a:off x="6943574" y="4199974"/>
              <a:ext cx="4796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336699"/>
                  </a:solidFill>
                </a:rPr>
                <a:t>SEL = 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470279F-DFBB-9E47-AA0C-A9896223ADA1}"/>
                </a:ext>
              </a:extLst>
            </p:cNvPr>
            <p:cNvSpPr txBox="1"/>
            <p:nvPr/>
          </p:nvSpPr>
          <p:spPr>
            <a:xfrm>
              <a:off x="7560202" y="4041456"/>
              <a:ext cx="2366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336699"/>
                  </a:solidFill>
                </a:rPr>
                <a:t>2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A604D6E-8D97-1843-9F37-26174F6B4B13}"/>
                </a:ext>
              </a:extLst>
            </p:cNvPr>
            <p:cNvCxnSpPr/>
            <p:nvPr/>
          </p:nvCxnSpPr>
          <p:spPr>
            <a:xfrm>
              <a:off x="7572901" y="4149178"/>
              <a:ext cx="118332" cy="107722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8D0437-9BA9-044F-915F-00D45F7B61A5}"/>
                </a:ext>
              </a:extLst>
            </p:cNvPr>
            <p:cNvSpPr txBox="1"/>
            <p:nvPr/>
          </p:nvSpPr>
          <p:spPr>
            <a:xfrm>
              <a:off x="7299478" y="590062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336699"/>
                  </a:solidFill>
                </a:rPr>
                <a:t>2x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9EEDB9-6D2E-AD4A-BFCB-599D3580024B}"/>
                </a:ext>
              </a:extLst>
            </p:cNvPr>
            <p:cNvSpPr/>
            <p:nvPr/>
          </p:nvSpPr>
          <p:spPr>
            <a:xfrm>
              <a:off x="7423192" y="6164235"/>
              <a:ext cx="2556736" cy="22013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680D4D-E01E-0645-8CE7-C9D2EB486DFE}"/>
                </a:ext>
              </a:extLst>
            </p:cNvPr>
            <p:cNvSpPr txBox="1"/>
            <p:nvPr/>
          </p:nvSpPr>
          <p:spPr>
            <a:xfrm>
              <a:off x="7575746" y="6146801"/>
              <a:ext cx="21853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4F81BD"/>
                  </a:solidFill>
                </a:rPr>
                <a:t>SUZE (Zero Suppression and Encoding)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A6B182E-0BCD-AF4D-BA26-FBC32FB46C4F}"/>
                </a:ext>
              </a:extLst>
            </p:cNvPr>
            <p:cNvCxnSpPr/>
            <p:nvPr/>
          </p:nvCxnSpPr>
          <p:spPr>
            <a:xfrm>
              <a:off x="9868876" y="4036837"/>
              <a:ext cx="68370" cy="4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237EF7-2028-3C4F-9792-331A9D0BA523}"/>
                </a:ext>
              </a:extLst>
            </p:cNvPr>
            <p:cNvGrpSpPr/>
            <p:nvPr/>
          </p:nvGrpSpPr>
          <p:grpSpPr>
            <a:xfrm>
              <a:off x="9868876" y="3512142"/>
              <a:ext cx="875291" cy="473301"/>
              <a:chOff x="3090423" y="340874"/>
              <a:chExt cx="875291" cy="47330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6FB2B9E-4F89-0740-8630-1D34BF36C763}"/>
                  </a:ext>
                </a:extLst>
              </p:cNvPr>
              <p:cNvCxnSpPr/>
              <p:nvPr/>
            </p:nvCxnSpPr>
            <p:spPr>
              <a:xfrm>
                <a:off x="3395802" y="606323"/>
                <a:ext cx="519112" cy="0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Isosceles Triangle 13">
                <a:extLst>
                  <a:ext uri="{FF2B5EF4-FFF2-40B4-BE49-F238E27FC236}">
                    <a16:creationId xmlns:a16="http://schemas.microsoft.com/office/drawing/2014/main" id="{4021EF38-79CA-5647-A462-BCF26CCCD565}"/>
                  </a:ext>
                </a:extLst>
              </p:cNvPr>
              <p:cNvSpPr/>
              <p:nvPr/>
            </p:nvSpPr>
            <p:spPr>
              <a:xfrm rot="16200000" flipV="1">
                <a:off x="3575149" y="527548"/>
                <a:ext cx="185063" cy="160867"/>
              </a:xfrm>
              <a:prstGeom prst="triangl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47058A-1F54-F54D-AD33-EEE98787095D}"/>
                  </a:ext>
                </a:extLst>
              </p:cNvPr>
              <p:cNvSpPr txBox="1"/>
              <p:nvPr/>
            </p:nvSpPr>
            <p:spPr>
              <a:xfrm>
                <a:off x="3395802" y="340874"/>
                <a:ext cx="3847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336699"/>
                    </a:solidFill>
                  </a:rPr>
                  <a:t>AMP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A75909B-56FE-B24C-AE07-89EDF882DF96}"/>
                  </a:ext>
                </a:extLst>
              </p:cNvPr>
              <p:cNvCxnSpPr>
                <a:endCxn id="13" idx="1"/>
              </p:cNvCxnSpPr>
              <p:nvPr/>
            </p:nvCxnSpPr>
            <p:spPr>
              <a:xfrm flipV="1">
                <a:off x="3090423" y="598690"/>
                <a:ext cx="243743" cy="104037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42666AB-6FD1-7744-AB51-B64068666E5B}"/>
                  </a:ext>
                </a:extLst>
              </p:cNvPr>
              <p:cNvSpPr/>
              <p:nvPr/>
            </p:nvSpPr>
            <p:spPr>
              <a:xfrm>
                <a:off x="3334166" y="383204"/>
                <a:ext cx="631548" cy="430971"/>
              </a:xfrm>
              <a:prstGeom prst="rect">
                <a:avLst/>
              </a:prstGeom>
              <a:noFill/>
              <a:ln w="31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F11D83DC-A8E8-3847-82FB-9B10415A4788}"/>
                </a:ext>
              </a:extLst>
            </p:cNvPr>
            <p:cNvSpPr txBox="1"/>
            <p:nvPr/>
          </p:nvSpPr>
          <p:spPr>
            <a:xfrm>
              <a:off x="10113004" y="4639367"/>
              <a:ext cx="78428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rolling </a:t>
              </a:r>
            </a:p>
            <a:p>
              <a:r>
                <a:rPr lang="en-US" sz="1600" dirty="0"/>
                <a:t>shutter</a:t>
              </a:r>
            </a:p>
          </p:txBody>
        </p:sp>
      </p:grpSp>
      <p:pic>
        <p:nvPicPr>
          <p:cNvPr id="233" name="Picture 232">
            <a:extLst>
              <a:ext uri="{FF2B5EF4-FFF2-40B4-BE49-F238E27FC236}">
                <a16:creationId xmlns:a16="http://schemas.microsoft.com/office/drawing/2014/main" id="{3661EF30-18B2-E442-8609-655CB0F1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197" y="670718"/>
            <a:ext cx="3741970" cy="2535767"/>
          </a:xfrm>
          <a:prstGeom prst="rect">
            <a:avLst/>
          </a:prstGeom>
        </p:spPr>
      </p:pic>
      <p:sp>
        <p:nvSpPr>
          <p:cNvPr id="234" name="Rectangle 233">
            <a:extLst>
              <a:ext uri="{FF2B5EF4-FFF2-40B4-BE49-F238E27FC236}">
                <a16:creationId xmlns:a16="http://schemas.microsoft.com/office/drawing/2014/main" id="{A9163652-45A2-F54D-AAE1-4C0DA8114928}"/>
              </a:ext>
            </a:extLst>
          </p:cNvPr>
          <p:cNvSpPr/>
          <p:nvPr/>
        </p:nvSpPr>
        <p:spPr>
          <a:xfrm>
            <a:off x="45028" y="175236"/>
            <a:ext cx="11983948" cy="429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</a:schemeClr>
              </a:gs>
              <a:gs pos="8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5" name="Picture 234" descr="cern_logo_white.gif">
            <a:extLst>
              <a:ext uri="{FF2B5EF4-FFF2-40B4-BE49-F238E27FC236}">
                <a16:creationId xmlns:a16="http://schemas.microsoft.com/office/drawing/2014/main" id="{524D8AC0-D04C-3142-B50C-C84115FDA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49" y="39131"/>
            <a:ext cx="878111" cy="85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6" name="Slide Number Placeholder 1">
            <a:extLst>
              <a:ext uri="{FF2B5EF4-FFF2-40B4-BE49-F238E27FC236}">
                <a16:creationId xmlns:a16="http://schemas.microsoft.com/office/drawing/2014/main" id="{08FDB599-128C-754E-9284-CE8FE615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92262"/>
            <a:ext cx="28448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9</a:t>
            </a:fld>
            <a:endParaRPr lang="en-US" dirty="0"/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96A980DE-5F8D-3646-9D79-4F971C32C401}"/>
              </a:ext>
            </a:extLst>
          </p:cNvPr>
          <p:cNvSpPr txBox="1"/>
          <p:nvPr/>
        </p:nvSpPr>
        <p:spPr>
          <a:xfrm>
            <a:off x="356565" y="6455843"/>
            <a:ext cx="578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Musa (CERN) – International Winter Meeting on Nuclear Physics, Bormio, 8-11 Jan 2019</a:t>
            </a:r>
          </a:p>
        </p:txBody>
      </p: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2B34B840-A53E-754C-A84B-BB7BEF3B03FC}"/>
              </a:ext>
            </a:extLst>
          </p:cNvPr>
          <p:cNvCxnSpPr>
            <a:cxnSpLocks/>
          </p:cNvCxnSpPr>
          <p:nvPr/>
        </p:nvCxnSpPr>
        <p:spPr>
          <a:xfrm flipH="1">
            <a:off x="59096" y="634511"/>
            <a:ext cx="10940215" cy="0"/>
          </a:xfrm>
          <a:prstGeom prst="line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9" name="Text Box 2">
            <a:extLst>
              <a:ext uri="{FF2B5EF4-FFF2-40B4-BE49-F238E27FC236}">
                <a16:creationId xmlns:a16="http://schemas.microsoft.com/office/drawing/2014/main" id="{C6BDF0A6-6F05-2B40-85C3-C00958FDC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23" y="109134"/>
            <a:ext cx="10433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>
                <a:solidFill>
                  <a:srgbClr val="FFFFFF"/>
                </a:solidFill>
                <a:latin typeface="+mn-lt"/>
              </a:rPr>
              <a:t>CMOS MAPS – state-of-the-art in 2010</a:t>
            </a:r>
            <a:endParaRPr lang="en-US" sz="1600" b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24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144356</TotalTime>
  <Words>3881</Words>
  <Application>Microsoft Macintosh PowerPoint</Application>
  <PresentationFormat>Widescreen</PresentationFormat>
  <Paragraphs>612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5" baseType="lpstr">
      <vt:lpstr>ＭＳ ゴシック</vt:lpstr>
      <vt:lpstr>Arial</vt:lpstr>
      <vt:lpstr>Bradley Hand ITC</vt:lpstr>
      <vt:lpstr>Calibri</vt:lpstr>
      <vt:lpstr>Calibri Light</vt:lpstr>
      <vt:lpstr>Century Gothic</vt:lpstr>
      <vt:lpstr>Helvetica</vt:lpstr>
      <vt:lpstr>Lucida Grande</vt:lpstr>
      <vt:lpstr>Symbol</vt:lpstr>
      <vt:lpstr>Times New Roman</vt:lpstr>
      <vt:lpstr>Wingdings</vt:lpstr>
      <vt:lpstr>Wingdings 3</vt:lpstr>
      <vt:lpstr>Zapf Dingbats</vt:lpstr>
      <vt:lpstr>Office Theme</vt:lpstr>
      <vt:lpstr>2_Custom Design</vt:lpstr>
      <vt:lpstr>3_Custom Design</vt:lpstr>
      <vt:lpstr>4_Custom Design</vt:lpstr>
      <vt:lpstr>5_Custom Design</vt:lpstr>
      <vt:lpstr>Custom Design</vt:lpstr>
      <vt:lpstr>1_Custom Design</vt:lpstr>
      <vt:lpstr>6_Custom Design</vt:lpstr>
      <vt:lpstr>Equation.DSMT4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Corrado Gargiulo</dc:creator>
  <cp:lastModifiedBy>Luciano Musa</cp:lastModifiedBy>
  <cp:revision>3948</cp:revision>
  <cp:lastPrinted>2019-01-10T15:35:27Z</cp:lastPrinted>
  <dcterms:created xsi:type="dcterms:W3CDTF">2012-05-02T18:49:20Z</dcterms:created>
  <dcterms:modified xsi:type="dcterms:W3CDTF">2019-01-25T06:36:09Z</dcterms:modified>
</cp:coreProperties>
</file>