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9" r:id="rId2"/>
    <p:sldId id="289" r:id="rId3"/>
    <p:sldId id="321" r:id="rId4"/>
    <p:sldId id="299" r:id="rId5"/>
    <p:sldId id="284" r:id="rId6"/>
    <p:sldId id="313" r:id="rId7"/>
    <p:sldId id="314" r:id="rId8"/>
    <p:sldId id="306" r:id="rId9"/>
    <p:sldId id="300" r:id="rId10"/>
    <p:sldId id="301" r:id="rId11"/>
    <p:sldId id="302" r:id="rId12"/>
    <p:sldId id="307" r:id="rId13"/>
    <p:sldId id="309" r:id="rId14"/>
    <p:sldId id="290" r:id="rId15"/>
    <p:sldId id="308" r:id="rId16"/>
    <p:sldId id="322" r:id="rId17"/>
    <p:sldId id="316" r:id="rId18"/>
    <p:sldId id="311" r:id="rId19"/>
    <p:sldId id="317" r:id="rId20"/>
    <p:sldId id="305" r:id="rId21"/>
    <p:sldId id="312" r:id="rId22"/>
    <p:sldId id="282" r:id="rId2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2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2227F-3DC4-DF47-89A0-C91B3CE3BB1B}" type="datetimeFigureOut">
              <a:rPr lang="de-DE" smtClean="0"/>
              <a:t>23.01.19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8B25B-0C3F-814F-AF10-8EFE726ADC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445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E32E-2941-304C-80A8-7FEBCC8601F9}" type="datetimeFigureOut">
              <a:rPr lang="de-DE" smtClean="0"/>
              <a:t>23.01.19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B821F-4B8D-3941-AB8B-19BC2BF00D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735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0436C-F31D-3743-92F4-CF13003F7E66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1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D5EA-B26A-4F4F-AE7A-47764BCE3794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2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50D0-415D-D94E-86DC-CF0B029088ED}" type="datetime1">
              <a:rPr lang="de-DE" smtClean="0"/>
              <a:t>23.01.19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12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B430-4474-C34D-90B6-B8617B241AE9}" type="datetime1">
              <a:rPr lang="de-DE" smtClean="0"/>
              <a:t>23.01.19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07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36F7-CA35-5848-A5D9-C40BE91D3C70}" type="datetime1">
              <a:rPr lang="de-DE" smtClean="0"/>
              <a:t>23.01.19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87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FA2-8741-2644-806E-F9E181ADFA4C}" type="datetime1">
              <a:rPr lang="de-DE" smtClean="0"/>
              <a:t>23.01.19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38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575D-CB3E-524F-AF34-A54645310355}" type="datetime1">
              <a:rPr lang="de-DE" smtClean="0"/>
              <a:t>23.01.19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65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A7D4-D2DD-6346-B4E0-3119B519DD4C}" type="datetime1">
              <a:rPr lang="de-DE" smtClean="0"/>
              <a:t>23.01.19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6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DB01-3078-184F-82A2-46E764E0AB84}" type="datetime1">
              <a:rPr lang="de-DE" smtClean="0"/>
              <a:t>23.01.19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49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2E63-437A-3F4C-AB5F-05CDD74B6EB3}" type="datetime1">
              <a:rPr lang="de-DE" smtClean="0"/>
              <a:t>23.01.19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30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E00D-F28A-B64A-BCF8-132D8A88333F}" type="datetime1">
              <a:rPr lang="de-DE" smtClean="0"/>
              <a:t>23.01.19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47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79BB-AE25-894B-8898-7AEFD9B1AB99}" type="datetime1">
              <a:rPr lang="de-DE" smtClean="0"/>
              <a:t>23.01.19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20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6031-58BD-0941-A483-B65C9AD47A3B}" type="datetime1">
              <a:rPr lang="de-DE" smtClean="0"/>
              <a:t>23.01.19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52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0280E-FE6F-5A44-BBD7-5C942956E0FC}" type="datetime1">
              <a:rPr lang="de-DE" smtClean="0"/>
              <a:t>23.01.19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4AB95-8F3C-E24E-9B4F-637DAC2C70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22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gif"/><Relationship Id="rId5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5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ea typeface="ＭＳ Ｐゴシック" pitchFamily="-65" charset="-128"/>
                <a:cs typeface="ＭＳ Ｐゴシック" pitchFamily="-65" charset="-128"/>
              </a:rPr>
              <a:t>Bormio_2019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528052" y="762000"/>
            <a:ext cx="10287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3200" dirty="0"/>
              <a:t> </a:t>
            </a:r>
          </a:p>
          <a:p>
            <a:pPr algn="ctr"/>
            <a:endParaRPr lang="de-DE" sz="3200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de-DE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Local</a:t>
            </a:r>
            <a:r>
              <a:rPr lang="de-DE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equilibration</a:t>
            </a:r>
            <a:r>
              <a:rPr lang="de-DE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of</a:t>
            </a:r>
            <a:r>
              <a:rPr lang="de-DE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fermions</a:t>
            </a:r>
            <a:r>
              <a:rPr lang="de-DE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and</a:t>
            </a:r>
            <a:r>
              <a:rPr lang="de-DE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latin typeface="Arial"/>
                <a:cs typeface="Arial"/>
              </a:rPr>
              <a:t>bosons</a:t>
            </a:r>
            <a:endParaRPr lang="en-US" sz="3200" dirty="0">
              <a:solidFill>
                <a:srgbClr val="0000FF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384992" y="298818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rPr>
              <a:t>Georg </a:t>
            </a:r>
            <a:r>
              <a:rPr lang="en-US" sz="2800" b="1" dirty="0" smtClean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rPr>
              <a:t>Wolschin</a:t>
            </a:r>
          </a:p>
          <a:p>
            <a:pPr algn="ctr" eaLnBrk="1" hangingPunct="1">
              <a:spcBef>
                <a:spcPct val="20000"/>
              </a:spcBef>
              <a:defRPr/>
            </a:pPr>
            <a:endParaRPr lang="de-DE" sz="2400" b="1" dirty="0">
              <a:solidFill>
                <a:srgbClr val="003300"/>
              </a:solidFill>
              <a:latin typeface="Arial"/>
              <a:ea typeface="ＭＳ Ｐゴシック" charset="-128"/>
              <a:cs typeface="Arial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Heidelberg University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 err="1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Institut</a:t>
            </a:r>
            <a:r>
              <a:rPr lang="en-US" sz="2400" dirty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für</a:t>
            </a:r>
            <a:r>
              <a:rPr lang="en-US" sz="2400" dirty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Theoretische</a:t>
            </a:r>
            <a:r>
              <a:rPr lang="en-US" sz="2400" dirty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Physik</a:t>
            </a:r>
            <a:endParaRPr lang="en-US" sz="2400" dirty="0">
              <a:solidFill>
                <a:srgbClr val="003300"/>
              </a:solidFill>
              <a:latin typeface="Arial"/>
              <a:ea typeface="ＭＳ Ｐゴシック" charset="-128"/>
              <a:cs typeface="Arial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                    </a:t>
            </a:r>
            <a:r>
              <a:rPr lang="en-US" sz="2400" dirty="0" err="1" smtClean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Philosophenweg</a:t>
            </a:r>
            <a:r>
              <a:rPr lang="en-US" sz="2400" dirty="0" smtClean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 12-16</a:t>
            </a:r>
            <a:endParaRPr lang="en-US" sz="2400" dirty="0">
              <a:solidFill>
                <a:srgbClr val="003300"/>
              </a:solidFill>
              <a:latin typeface="Arial"/>
              <a:ea typeface="ＭＳ Ｐゴシック" charset="-128"/>
              <a:cs typeface="Arial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                      D</a:t>
            </a:r>
            <a:r>
              <a:rPr lang="en-US" sz="2400" dirty="0">
                <a:solidFill>
                  <a:srgbClr val="003300"/>
                </a:solidFill>
                <a:latin typeface="Arial"/>
                <a:ea typeface="ＭＳ Ｐゴシック" charset="-128"/>
                <a:cs typeface="Arial"/>
              </a:rPr>
              <a:t>-69120 Heidelberg</a:t>
            </a:r>
            <a:endParaRPr lang="en-US" sz="2400" dirty="0">
              <a:solidFill>
                <a:srgbClr val="FF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 flipV="1">
            <a:off x="3275856" y="5805264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1800">
              <a:solidFill>
                <a:schemeClr val="hlink"/>
              </a:solidFill>
              <a:ea typeface="GulimChe" pitchFamily="49" charset="-128"/>
              <a:cs typeface="GulimChe" pitchFamily="49" charset="-128"/>
            </a:endParaRP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1" y="4162732"/>
            <a:ext cx="1642532" cy="164253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77" y="3911600"/>
            <a:ext cx="2032229" cy="23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5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863598" y="6119626"/>
            <a:ext cx="8246576" cy="900185"/>
          </a:xfrm>
        </p:spPr>
        <p:txBody>
          <a:bodyPr/>
          <a:lstStyle/>
          <a:p>
            <a:pPr lvl="0" algn="l"/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Phys.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Rev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. 48, 1004 (1982)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;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Physica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A 499, 1 (2018)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endParaRPr lang="de-DE" sz="1400" b="1" dirty="0">
              <a:solidFill>
                <a:srgbClr val="008000"/>
              </a:solidFill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862921" y="5754501"/>
            <a:ext cx="21336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60400" y="577334"/>
            <a:ext cx="844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Introduce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transport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coefficients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via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moments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transition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probability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(x=</a:t>
            </a:r>
            <a:r>
              <a:rPr lang="de-DE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smtClean="0">
                <a:solidFill>
                  <a:srgbClr val="000090"/>
                </a:solidFill>
                <a:latin typeface="Arial"/>
                <a:cs typeface="Arial"/>
              </a:rPr>
              <a:t>4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de-DE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smtClean="0">
                <a:solidFill>
                  <a:srgbClr val="000090"/>
                </a:solidFill>
                <a:latin typeface="Arial"/>
                <a:cs typeface="Arial"/>
              </a:rPr>
              <a:t>1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29733" y="2102935"/>
            <a:ext cx="780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arrive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partial differential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endParaRPr lang="de-DE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occupation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numbers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   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29733" y="3698500"/>
            <a:ext cx="79522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Dissipative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effects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expressed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through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drift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term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           ,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diffusive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e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ffects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through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diffusion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term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limit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constant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transport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coefficients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diffusion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occupation-number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/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becomes</a:t>
            </a:r>
            <a:endParaRPr lang="de-DE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757767"/>
            <a:ext cx="685800" cy="3302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044201"/>
            <a:ext cx="850900" cy="2921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879599" y="5348215"/>
            <a:ext cx="5046133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3" descr="D^pm(_epsilon_1,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6" y="1139098"/>
            <a:ext cx="7557188" cy="626693"/>
          </a:xfrm>
          <a:prstGeom prst="rect">
            <a:avLst/>
          </a:prstGeom>
        </p:spPr>
      </p:pic>
      <p:pic>
        <p:nvPicPr>
          <p:cNvPr id="15" name="Bild 14" descr="$n^pm_equiv_n^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66" y="2437601"/>
            <a:ext cx="3496733" cy="311665"/>
          </a:xfrm>
          <a:prstGeom prst="rect">
            <a:avLst/>
          </a:prstGeom>
        </p:spPr>
      </p:pic>
      <p:pic>
        <p:nvPicPr>
          <p:cNvPr id="16" name="Bild 15" descr="frac_partial_n^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2" y="2901001"/>
            <a:ext cx="5672667" cy="684371"/>
          </a:xfrm>
          <a:prstGeom prst="rect">
            <a:avLst/>
          </a:prstGeom>
        </p:spPr>
      </p:pic>
      <p:pic>
        <p:nvPicPr>
          <p:cNvPr id="18" name="Bild 17" descr="frac_partial_n^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29" y="5368454"/>
            <a:ext cx="4800171" cy="7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5853997" y="6436304"/>
            <a:ext cx="2548467" cy="570341"/>
          </a:xfrm>
        </p:spPr>
        <p:txBody>
          <a:bodyPr/>
          <a:lstStyle/>
          <a:p>
            <a:pPr lvl="0" algn="l"/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EPL 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123, 20009 (2018) 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11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45067" y="762000"/>
            <a:ext cx="7777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Bose-Einstein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Fermi-Dirac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</a:t>
            </a:r>
            <a:r>
              <a:rPr lang="de-DE" baseline="30000" dirty="0" err="1" smtClean="0">
                <a:solidFill>
                  <a:srgbClr val="000090"/>
                </a:solidFill>
                <a:latin typeface="Arial"/>
                <a:cs typeface="Arial"/>
              </a:rPr>
              <a:t>±</a:t>
            </a:r>
            <a:r>
              <a:rPr lang="de-DE" baseline="-25000" dirty="0" err="1">
                <a:solidFill>
                  <a:srgbClr val="000090"/>
                </a:solidFill>
                <a:latin typeface="Arial"/>
                <a:cs typeface="Arial"/>
              </a:rPr>
              <a:t>eq</a:t>
            </a:r>
            <a:r>
              <a:rPr lang="de-DE" baseline="-25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stationary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equilibrium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temperature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67" y="1591733"/>
            <a:ext cx="2882900" cy="342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45067" y="2001335"/>
            <a:ext cx="80976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drift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towards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infrared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region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).</a:t>
            </a:r>
          </a:p>
          <a:p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: The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evolution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pushes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certain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fraction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particles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from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thermal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cloud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condensate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provided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T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below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de-DE" baseline="-25000" dirty="0" err="1" smtClean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diffusion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can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also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written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form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continuity</a:t>
            </a:r>
            <a:endParaRPr lang="de-DE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48267" y="4880001"/>
            <a:ext cx="289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probability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current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015063" y="5469872"/>
            <a:ext cx="4360334" cy="761485"/>
          </a:xfrm>
          <a:prstGeom prst="rect">
            <a:avLst/>
          </a:prstGeom>
          <a:solidFill>
            <a:schemeClr val="tx2">
              <a:lumMod val="40000"/>
              <a:lumOff val="60000"/>
              <a:alpha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Bild 11" descr="j^pm(_epsilon,t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64" y="5550928"/>
            <a:ext cx="4182530" cy="632834"/>
          </a:xfrm>
          <a:prstGeom prst="rect">
            <a:avLst/>
          </a:prstGeom>
        </p:spPr>
      </p:pic>
      <p:pic>
        <p:nvPicPr>
          <p:cNvPr id="14" name="Bild 13" descr="frac_partial_n^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7" y="4032660"/>
            <a:ext cx="2353733" cy="6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12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669640" y="341826"/>
            <a:ext cx="60878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.3 Exact solution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of the nonlinear equation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08650" y="1171601"/>
            <a:ext cx="238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a) The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transformation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9957" y="2146406"/>
            <a:ext cx="877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educes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diffusion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linear Fokker-Planck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P(</a:t>
            </a:r>
            <a:r>
              <a:rPr lang="de-DE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,t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10" y="2667000"/>
            <a:ext cx="2374900" cy="508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58678" y="3183467"/>
            <a:ext cx="429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b)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Alternatively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linear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transformation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706" y="4964152"/>
            <a:ext cx="2197100" cy="54610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879191" y="4501171"/>
            <a:ext cx="503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y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ields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Burgers‘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,t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de-DE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50" y="5916083"/>
            <a:ext cx="2349500" cy="4826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976988" y="5510252"/>
            <a:ext cx="4675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can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solved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using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Hopf‘s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transformation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2182284" y="3654106"/>
            <a:ext cx="3845983" cy="702839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Bild 15" descr="n^pm_(_epsilon,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72" y="1367131"/>
            <a:ext cx="3560233" cy="644970"/>
          </a:xfrm>
          <a:prstGeom prst="rect">
            <a:avLst/>
          </a:prstGeom>
        </p:spPr>
      </p:pic>
      <p:pic>
        <p:nvPicPr>
          <p:cNvPr id="17" name="Bild 16" descr="n^pm_(_epsilon,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3730693"/>
            <a:ext cx="3554406" cy="6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7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376558" y="365668"/>
            <a:ext cx="548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This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reduces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Burgers‘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heat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884767"/>
            <a:ext cx="1244600" cy="3683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96756" y="1280068"/>
            <a:ext cx="618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Solving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transforming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back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results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final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016000" y="2875002"/>
            <a:ext cx="6928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Where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Z</a:t>
            </a:r>
            <a:r>
              <a:rPr lang="de-DE" baseline="30000" dirty="0" smtClean="0">
                <a:solidFill>
                  <a:srgbClr val="000090"/>
                </a:solidFill>
                <a:latin typeface="Arial"/>
                <a:cs typeface="Arial"/>
              </a:rPr>
              <a:t>±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ε,t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generalized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(time-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dependent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partition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function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016000" y="1682216"/>
            <a:ext cx="6952788" cy="914400"/>
          </a:xfrm>
          <a:prstGeom prst="rect">
            <a:avLst/>
          </a:prstGeom>
          <a:solidFill>
            <a:schemeClr val="tx2">
              <a:lumMod val="60000"/>
              <a:lumOff val="40000"/>
              <a:alpha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51240" y="5119120"/>
            <a:ext cx="8135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   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Here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, n</a:t>
            </a:r>
            <a:r>
              <a:rPr lang="de-DE" baseline="-25000" dirty="0" smtClean="0">
                <a:solidFill>
                  <a:srgbClr val="000090"/>
                </a:solidFill>
                <a:latin typeface="Arial"/>
                <a:cs typeface="Arial"/>
              </a:rPr>
              <a:t>0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arbitrary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initial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condition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This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analytical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solution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well-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suited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replace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linear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relaxation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ansatz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integrals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can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solved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closed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form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schematic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initial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conditions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3" name="Bild 12" descr="n^pm_(_epsilon,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87" y="1837154"/>
            <a:ext cx="6754492" cy="687439"/>
          </a:xfrm>
          <a:prstGeom prst="rect">
            <a:avLst/>
          </a:prstGeom>
        </p:spPr>
      </p:pic>
      <p:pic>
        <p:nvPicPr>
          <p:cNvPr id="15" name="Bild 14" descr="Z^pm_(_epsilon,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244334"/>
            <a:ext cx="7264400" cy="153530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124200" y="6379315"/>
            <a:ext cx="2546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Physica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A 499, 1 (2018)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03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950375" y="881106"/>
            <a:ext cx="184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87007" y="5702590"/>
            <a:ext cx="89365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GW, Phys.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Rev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. 48, 1004 (1982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);</a:t>
            </a:r>
          </a:p>
          <a:p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      </a:t>
            </a:r>
            <a:r>
              <a:rPr lang="de-DE" sz="1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8000"/>
                </a:solidFill>
                <a:latin typeface="Arial"/>
                <a:cs typeface="Arial"/>
              </a:rPr>
              <a:t>Using</a:t>
            </a:r>
            <a:r>
              <a:rPr lang="de-DE" sz="1400" b="1" dirty="0" smtClean="0">
                <a:solidFill>
                  <a:srgbClr val="008000"/>
                </a:solidFill>
                <a:latin typeface="Arial"/>
                <a:cs typeface="Arial"/>
              </a:rPr>
              <a:t> a different </a:t>
            </a:r>
            <a:r>
              <a:rPr lang="de-DE" sz="1400" b="1" dirty="0" err="1" smtClean="0">
                <a:solidFill>
                  <a:srgbClr val="008000"/>
                </a:solidFill>
                <a:latin typeface="Arial"/>
                <a:cs typeface="Arial"/>
              </a:rPr>
              <a:t>method</a:t>
            </a:r>
            <a:r>
              <a:rPr lang="de-DE" sz="1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8000"/>
                </a:solidFill>
                <a:latin typeface="Arial"/>
                <a:cs typeface="Arial"/>
              </a:rPr>
              <a:t>recalculated</a:t>
            </a:r>
            <a:r>
              <a:rPr lang="de-DE" sz="1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8000"/>
                </a:solidFill>
                <a:latin typeface="Arial"/>
                <a:cs typeface="Arial"/>
              </a:rPr>
              <a:t>analytically</a:t>
            </a:r>
            <a:r>
              <a:rPr lang="de-DE" sz="1400" b="1" dirty="0" smtClean="0">
                <a:solidFill>
                  <a:srgbClr val="008000"/>
                </a:solidFill>
                <a:latin typeface="Arial"/>
                <a:cs typeface="Arial"/>
              </a:rPr>
              <a:t>  in</a:t>
            </a:r>
          </a:p>
          <a:p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       T. Bartsch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GW,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Annals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Physics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400, 21 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2019). </a:t>
            </a:r>
            <a:endParaRPr lang="de-DE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de-DE" sz="16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35" y="1245248"/>
            <a:ext cx="7253329" cy="436750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088728" y="5412696"/>
            <a:ext cx="1053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err="1">
                <a:latin typeface="Symbol" charset="2"/>
                <a:cs typeface="Symbol" charset="2"/>
              </a:rPr>
              <a:t>e</a:t>
            </a:r>
            <a:r>
              <a:rPr lang="de-DE" sz="2000" dirty="0"/>
              <a:t> </a:t>
            </a:r>
            <a:r>
              <a:rPr lang="de-DE" sz="2000" dirty="0">
                <a:latin typeface="Arial"/>
                <a:cs typeface="Arial"/>
              </a:rPr>
              <a:t>(</a:t>
            </a:r>
            <a:r>
              <a:rPr lang="de-DE" sz="2000" dirty="0" err="1">
                <a:latin typeface="Arial"/>
                <a:cs typeface="Arial"/>
              </a:rPr>
              <a:t>MeV</a:t>
            </a:r>
            <a:r>
              <a:rPr lang="de-DE" sz="2000" dirty="0">
                <a:latin typeface="Arial"/>
                <a:cs typeface="Arial"/>
              </a:rPr>
              <a:t>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01832" y="865717"/>
            <a:ext cx="788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n</a:t>
            </a:r>
            <a:r>
              <a:rPr lang="de-DE" sz="2000" dirty="0" smtClean="0"/>
              <a:t> (</a:t>
            </a:r>
            <a:r>
              <a:rPr lang="de-DE" sz="2000" dirty="0" err="1" smtClean="0">
                <a:latin typeface="Symbol" charset="2"/>
                <a:cs typeface="Symbol" charset="2"/>
              </a:rPr>
              <a:t>e,</a:t>
            </a:r>
            <a:r>
              <a:rPr lang="de-DE" sz="2000" dirty="0" err="1" smtClean="0">
                <a:latin typeface="Arial"/>
                <a:cs typeface="Arial"/>
              </a:rPr>
              <a:t>t</a:t>
            </a:r>
            <a:r>
              <a:rPr lang="de-DE" sz="2000" dirty="0" smtClean="0">
                <a:latin typeface="Symbol" charset="2"/>
                <a:cs typeface="Symbol" charset="2"/>
              </a:rPr>
              <a:t>)</a:t>
            </a:r>
            <a:endParaRPr lang="de-DE" sz="2000" dirty="0"/>
          </a:p>
        </p:txBody>
      </p:sp>
      <p:sp>
        <p:nvSpPr>
          <p:cNvPr id="4" name="Rechteck 3"/>
          <p:cNvSpPr/>
          <p:nvPr/>
        </p:nvSpPr>
        <p:spPr>
          <a:xfrm>
            <a:off x="1494921" y="198688"/>
            <a:ext cx="50090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3. Application to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fermions: Baryons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 flipH="1">
            <a:off x="7058089" y="1389827"/>
            <a:ext cx="2179549" cy="238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Arial"/>
                <a:cs typeface="Arial"/>
              </a:rPr>
              <a:t>Analytical </a:t>
            </a:r>
            <a:r>
              <a:rPr lang="de-DE" dirty="0" err="1">
                <a:solidFill>
                  <a:srgbClr val="0000FF"/>
                </a:solidFill>
                <a:latin typeface="Arial"/>
                <a:cs typeface="Arial"/>
              </a:rPr>
              <a:t>solutions</a:t>
            </a:r>
            <a:r>
              <a:rPr lang="de-DE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r>
              <a:rPr lang="de-DE" dirty="0" err="1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lang="de-DE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baryons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MeV</a:t>
            </a:r>
            <a:endParaRPr lang="de-DE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energies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endParaRPr lang="de-DE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T = - D/v = 4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MeV</a:t>
            </a: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dirty="0" err="1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eq</a:t>
            </a:r>
            <a:r>
              <a:rPr lang="de-DE" baseline="30000" dirty="0" smtClean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3.2·10</a:t>
            </a:r>
            <a:r>
              <a:rPr lang="de-DE" baseline="30000" dirty="0" smtClean="0">
                <a:solidFill>
                  <a:srgbClr val="FF0000"/>
                </a:solidFill>
                <a:latin typeface="Arial"/>
                <a:cs typeface="Arial"/>
              </a:rPr>
              <a:t>-23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214533" y="5612751"/>
            <a:ext cx="1942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Occupied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states</a:t>
            </a:r>
            <a:endParaRPr lang="de-DE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lvl="0"/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continuum</a:t>
            </a:r>
            <a:endParaRPr lang="de-DE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6214534" y="4690534"/>
            <a:ext cx="491066" cy="922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45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15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313052" y="278637"/>
            <a:ext cx="7240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err="1">
                <a:solidFill>
                  <a:srgbClr val="0000FF"/>
                </a:solidFill>
                <a:latin typeface="Arial"/>
                <a:cs typeface="Arial"/>
              </a:rPr>
              <a:t>Equilibration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in a </a:t>
            </a:r>
            <a:r>
              <a:rPr lang="de-DE" sz="2000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ermi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system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MeV-scale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energies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(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baryons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817574" y="865717"/>
            <a:ext cx="686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Comparison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analytical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dashed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numerical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(solid)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01832" y="865717"/>
            <a:ext cx="72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</a:t>
            </a:r>
            <a:r>
              <a:rPr lang="de-DE" dirty="0" smtClean="0"/>
              <a:t> (</a:t>
            </a:r>
            <a:r>
              <a:rPr lang="de-DE" dirty="0" err="1" smtClean="0">
                <a:latin typeface="Symbol" charset="2"/>
                <a:cs typeface="Symbol" charset="2"/>
              </a:rPr>
              <a:t>e,</a:t>
            </a:r>
            <a:r>
              <a:rPr lang="de-DE" dirty="0" err="1" smtClean="0">
                <a:latin typeface="Arial"/>
                <a:cs typeface="Arial"/>
              </a:rPr>
              <a:t>t</a:t>
            </a:r>
            <a:r>
              <a:rPr lang="de-DE" dirty="0" smtClean="0">
                <a:latin typeface="Symbol" charset="2"/>
                <a:cs typeface="Symbol" charset="2"/>
              </a:rPr>
              <a:t>)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32" y="1269896"/>
            <a:ext cx="6633501" cy="431820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642343" y="5791880"/>
            <a:ext cx="70033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400" dirty="0" err="1" smtClean="0">
                <a:solidFill>
                  <a:srgbClr val="000090"/>
                </a:solidFill>
                <a:latin typeface="Arial"/>
                <a:cs typeface="Arial"/>
              </a:rPr>
              <a:t>Occupied</a:t>
            </a:r>
            <a:r>
              <a:rPr lang="de-DE" sz="1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000090"/>
                </a:solidFill>
                <a:latin typeface="Arial"/>
                <a:cs typeface="Arial"/>
              </a:rPr>
              <a:t>states</a:t>
            </a:r>
            <a:r>
              <a:rPr lang="de-DE" sz="1400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sz="1400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000090"/>
                </a:solidFill>
                <a:latin typeface="Arial"/>
                <a:cs typeface="Arial"/>
              </a:rPr>
              <a:t>continuum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76133" y="5417631"/>
            <a:ext cx="96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Symbol" charset="2"/>
                <a:cs typeface="Symbol" charset="2"/>
              </a:rPr>
              <a:t>e</a:t>
            </a:r>
            <a:r>
              <a:rPr lang="de-DE" dirty="0"/>
              <a:t> </a:t>
            </a:r>
            <a:r>
              <a:rPr lang="de-DE" dirty="0">
                <a:latin typeface="Arial"/>
                <a:cs typeface="Arial"/>
              </a:rPr>
              <a:t>(</a:t>
            </a:r>
            <a:r>
              <a:rPr lang="de-DE" dirty="0" err="1">
                <a:latin typeface="Arial"/>
                <a:cs typeface="Arial"/>
              </a:rPr>
              <a:t>MeV</a:t>
            </a:r>
            <a:r>
              <a:rPr lang="de-DE" dirty="0">
                <a:latin typeface="Arial"/>
                <a:cs typeface="Arial"/>
              </a:rPr>
              <a:t>)</a:t>
            </a:r>
          </a:p>
          <a:p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6019800" y="4690533"/>
            <a:ext cx="279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7072554" y="2700403"/>
            <a:ext cx="20056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T =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- D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/v = 4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MeV</a:t>
            </a: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dirty="0" err="1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-25000" dirty="0" err="1">
                <a:solidFill>
                  <a:srgbClr val="FF0000"/>
                </a:solidFill>
                <a:latin typeface="Arial"/>
                <a:cs typeface="Arial"/>
              </a:rPr>
              <a:t>eq</a:t>
            </a:r>
            <a:r>
              <a:rPr lang="de-DE" baseline="300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= 3.2·10</a:t>
            </a:r>
            <a:r>
              <a:rPr lang="de-DE" baseline="30000" dirty="0">
                <a:solidFill>
                  <a:srgbClr val="FF0000"/>
                </a:solidFill>
                <a:latin typeface="Arial"/>
                <a:cs typeface="Arial"/>
              </a:rPr>
              <a:t>-23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</a:p>
          <a:p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02985" y="6187073"/>
            <a:ext cx="558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T. Bartsch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 GW,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Annals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Physics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400, 21 (2019)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1447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16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953509" y="261705"/>
            <a:ext cx="8974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fermionic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analytical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solution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at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LHC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energies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(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quarks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                      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antiparticle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creation</a:t>
            </a: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016030" y="5911335"/>
            <a:ext cx="5020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(Analytical </a:t>
            </a:r>
            <a:r>
              <a:rPr lang="de-DE" sz="1600" dirty="0" err="1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Arial"/>
                <a:cs typeface="Arial"/>
              </a:rPr>
              <a:t>agree</a:t>
            </a:r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Arial"/>
                <a:cs typeface="Arial"/>
              </a:rPr>
              <a:t>numerical</a:t>
            </a:r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Arial"/>
                <a:cs typeface="Arial"/>
              </a:rPr>
              <a:t>results</a:t>
            </a:r>
            <a:r>
              <a:rPr lang="de-DE" sz="1600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de-DE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809394" y="3614751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Dirac </a:t>
            </a:r>
            <a:r>
              <a:rPr lang="de-DE" dirty="0" err="1" smtClean="0">
                <a:latin typeface="Arial"/>
                <a:cs typeface="Arial"/>
              </a:rPr>
              <a:t>sea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91867" y="2506755"/>
            <a:ext cx="47161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Arial"/>
                <a:cs typeface="Arial"/>
              </a:rPr>
              <a:t>Analytical </a:t>
            </a:r>
            <a:r>
              <a:rPr lang="de-DE" dirty="0" err="1">
                <a:solidFill>
                  <a:srgbClr val="0000FF"/>
                </a:solidFill>
                <a:latin typeface="Arial"/>
                <a:cs typeface="Arial"/>
              </a:rPr>
              <a:t>solutions</a:t>
            </a:r>
            <a:r>
              <a:rPr lang="de-DE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r>
              <a:rPr lang="de-DE" dirty="0" err="1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lang="de-DE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quarks</a:t>
            </a: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= - D/v =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510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MeV</a:t>
            </a: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300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de-DE" baseline="-25000" dirty="0" err="1">
                <a:solidFill>
                  <a:srgbClr val="FF0000"/>
                </a:solidFill>
                <a:latin typeface="Arial"/>
                <a:cs typeface="Arial"/>
              </a:rPr>
              <a:t>eq</a:t>
            </a:r>
            <a:r>
              <a:rPr lang="de-DE" baseline="30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= 0.9</a:t>
            </a:r>
            <a:r>
              <a:rPr lang="de-DE" baseline="30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fm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de-DE" i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</a:p>
          <a:p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/>
          </a:p>
        </p:txBody>
      </p:sp>
      <p:pic>
        <p:nvPicPr>
          <p:cNvPr id="9" name="Bild 8" descr="fig1_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1301587"/>
            <a:ext cx="6468534" cy="4229426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 flipH="1">
            <a:off x="2404534" y="2081821"/>
            <a:ext cx="253999" cy="424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1066365" y="1712489"/>
            <a:ext cx="2224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latin typeface="Arial"/>
                <a:cs typeface="Arial"/>
              </a:rPr>
              <a:t>Antiparticle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creation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891867" y="4209534"/>
            <a:ext cx="2208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t = 0.003 </a:t>
            </a:r>
            <a:r>
              <a:rPr lang="mr-IN" dirty="0" smtClean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 0.6 </a:t>
            </a:r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fm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lang="de-DE" i="1" dirty="0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90050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17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43263" y="244771"/>
            <a:ext cx="833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Video: The </a:t>
            </a:r>
            <a:r>
              <a:rPr lang="de-DE" sz="2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fermionic</a:t>
            </a:r>
            <a:r>
              <a:rPr lang="de-DE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solution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at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LHC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energies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with</a:t>
            </a:r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antiparticle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creation</a:t>
            </a: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016030" y="5911335"/>
            <a:ext cx="568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(Analytical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agree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numerical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results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19033" y="934534"/>
            <a:ext cx="222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Antiparticle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creation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549677" y="2205209"/>
            <a:ext cx="16520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T = - D/v </a:t>
            </a: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   =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510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MeV</a:t>
            </a: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de-DE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eq</a:t>
            </a:r>
            <a:r>
              <a:rPr lang="de-DE" baseline="30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= 0.9</a:t>
            </a:r>
            <a:r>
              <a:rPr lang="de-DE" baseline="30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fm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de-DE" i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</a:p>
          <a:p>
            <a:endParaRPr lang="de-DE" dirty="0">
              <a:latin typeface="Arial"/>
              <a:cs typeface="Arial"/>
            </a:endParaRPr>
          </a:p>
        </p:txBody>
      </p:sp>
      <p:pic>
        <p:nvPicPr>
          <p:cNvPr id="1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76" y="1476981"/>
            <a:ext cx="7374330" cy="49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mit Pfeil 13"/>
          <p:cNvCxnSpPr/>
          <p:nvPr/>
        </p:nvCxnSpPr>
        <p:spPr>
          <a:xfrm flipH="1">
            <a:off x="2556933" y="1340933"/>
            <a:ext cx="1562102" cy="1188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2016030" y="3703366"/>
            <a:ext cx="115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/>
                <a:cs typeface="Arial"/>
              </a:rPr>
              <a:t>Dirac </a:t>
            </a:r>
            <a:r>
              <a:rPr lang="de-DE" dirty="0" err="1">
                <a:latin typeface="Arial"/>
                <a:cs typeface="Arial"/>
              </a:rPr>
              <a:t>sea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30324" y="6423927"/>
            <a:ext cx="667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The total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particle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number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particles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-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antiparticles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conserved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20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248400" y="5991225"/>
            <a:ext cx="2895600" cy="365125"/>
          </a:xfrm>
        </p:spPr>
        <p:txBody>
          <a:bodyPr/>
          <a:lstStyle/>
          <a:p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Physica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A 499, 1 (2018)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18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706551" y="670467"/>
            <a:ext cx="4874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Equilibration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time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bosons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vs. </a:t>
            </a:r>
            <a:r>
              <a:rPr lang="de-DE" sz="2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fermions</a:t>
            </a:r>
            <a:endParaRPr lang="de-DE" sz="2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43467" y="1437901"/>
            <a:ext cx="8165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An explicit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expression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bosonic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equilibration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time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follows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from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an</a:t>
            </a:r>
          </a:p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symptotic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expansion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error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functions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occuring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analytical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34" y="2286000"/>
            <a:ext cx="5740400" cy="762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467" y="3578767"/>
            <a:ext cx="4114800" cy="9906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05742" y="3052802"/>
            <a:ext cx="428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argument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z</a:t>
            </a:r>
            <a:r>
              <a:rPr lang="de-DE" baseline="-25000" dirty="0" err="1" smtClean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boundary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x</a:t>
            </a:r>
            <a:r>
              <a:rPr lang="de-DE" baseline="-25000" dirty="0" err="1" smtClean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= </a:t>
            </a:r>
            <a:r>
              <a:rPr lang="de-DE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090100" y="4384701"/>
            <a:ext cx="544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Deviations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from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thermal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thus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scale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1146262" y="5318667"/>
            <a:ext cx="659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equilibration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time in a Bose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system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becomes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</a:t>
            </a:r>
            <a:r>
              <a:rPr lang="de-DE" baseline="-25000" dirty="0" err="1" smtClean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= 1</a:t>
            </a:r>
          </a:p>
        </p:txBody>
      </p:sp>
      <p:pic>
        <p:nvPicPr>
          <p:cNvPr id="14" name="Bild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67" y="5966883"/>
            <a:ext cx="2870200" cy="2921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882901" y="5899150"/>
            <a:ext cx="3217333" cy="457200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4955117"/>
            <a:ext cx="4445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19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371599" y="245189"/>
            <a:ext cx="643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4</a:t>
            </a:r>
            <a:r>
              <a:rPr lang="en-US" sz="2400" dirty="0"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. 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Application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to </a:t>
            </a:r>
            <a:r>
              <a:rPr lang="en-US" sz="2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CQG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vaporative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cooling</a:t>
            </a:r>
          </a:p>
          <a:p>
            <a:pPr lvl="0"/>
            <a:endParaRPr lang="de-DE" sz="24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2" y="805252"/>
            <a:ext cx="5414432" cy="522045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79159" y="6025709"/>
            <a:ext cx="3407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Europhys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. 123, 20009 (2018)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165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-65" charset="-128"/>
                <a:cs typeface="ＭＳ Ｐゴシック" pitchFamily="-65" charset="-128"/>
              </a:rPr>
              <a:t>Bormio_2019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67544" y="14909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352B99"/>
                </a:solidFill>
                <a:latin typeface="Arial"/>
                <a:ea typeface="ＭＳ Ｐゴシック" charset="-128"/>
                <a:cs typeface="Arial"/>
              </a:rPr>
              <a:t>Topics</a:t>
            </a:r>
            <a:endParaRPr lang="en-US" sz="2400" b="1" dirty="0">
              <a:solidFill>
                <a:srgbClr val="352B99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15144" y="1232826"/>
            <a:ext cx="9372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en-US" sz="2200" dirty="0" smtClean="0">
                <a:solidFill>
                  <a:srgbClr val="003300"/>
                </a:solidFill>
                <a:latin typeface="Arial"/>
                <a:cs typeface="Arial"/>
              </a:rPr>
              <a:t>Introduction 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An analytical model for the equilibration of 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fermions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lang="en-US" sz="2200" dirty="0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2.1  Linear relaxation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ansatz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       2.2  Derivation of the nonlinear diffusion equation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       2.3 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Exact s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olution of the nonlinear equation</a:t>
            </a: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AutoNum type="arabicPeriod" startAt="3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Application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: Baryons and quarks</a:t>
            </a:r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4.   Application to </a:t>
            </a:r>
            <a:r>
              <a:rPr lang="en-US" sz="2200" dirty="0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vaporative cooling of cold quantum gases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003300"/>
                </a:solidFill>
                <a:latin typeface="Arial"/>
                <a:cs typeface="Arial"/>
              </a:rPr>
              <a:t>5</a:t>
            </a:r>
            <a:r>
              <a:rPr lang="en-US" sz="2200" dirty="0">
                <a:solidFill>
                  <a:srgbClr val="003300"/>
                </a:solidFill>
                <a:latin typeface="Arial"/>
                <a:cs typeface="Arial"/>
              </a:rPr>
              <a:t>. </a:t>
            </a:r>
            <a:r>
              <a:rPr lang="en-US" sz="2200" dirty="0" smtClean="0">
                <a:solidFill>
                  <a:srgbClr val="003300"/>
                </a:solidFill>
                <a:latin typeface="Arial"/>
                <a:cs typeface="Arial"/>
              </a:rPr>
              <a:t>  Summary and Conclusion</a:t>
            </a:r>
            <a:endParaRPr lang="en-US" sz="2200" dirty="0">
              <a:solidFill>
                <a:srgbClr val="003300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26D49E-E37F-2249-8151-AC31A5FC67BE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2</a:t>
            </a:fld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21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20</a:t>
            </a:fld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87669"/>
            <a:ext cx="4504267" cy="480228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659467" y="269556"/>
            <a:ext cx="7027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Integrands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an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initial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truncated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BE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distribution</a:t>
            </a:r>
            <a:endParaRPr lang="de-DE" sz="2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 flipH="1">
            <a:off x="5430519" y="1347169"/>
            <a:ext cx="32562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particle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content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thermal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reduced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with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time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because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particles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move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into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condensed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state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discontinuity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= </a:t>
            </a:r>
            <a:r>
              <a:rPr lang="de-DE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smtClean="0">
                <a:solidFill>
                  <a:srgbClr val="008000"/>
                </a:solidFill>
                <a:latin typeface="Arial"/>
                <a:cs typeface="Arial"/>
              </a:rPr>
              <a:t>t</a:t>
            </a:r>
          </a:p>
          <a:p>
            <a:r>
              <a:rPr lang="de-DE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disappears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a thermal </a:t>
            </a:r>
          </a:p>
          <a:p>
            <a:r>
              <a:rPr lang="de-DE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tail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develops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within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the</a:t>
            </a:r>
            <a:endParaRPr lang="de-DE" dirty="0">
              <a:solidFill>
                <a:srgbClr val="008000"/>
              </a:solidFill>
            </a:endParaRPr>
          </a:p>
          <a:p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   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equilibration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time </a:t>
            </a: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eq</a:t>
            </a:r>
            <a:r>
              <a:rPr lang="de-DE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endParaRPr lang="de-DE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evolution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Arial"/>
                <a:cs typeface="Arial"/>
              </a:rPr>
              <a:t>nonlinear</a:t>
            </a:r>
            <a:endParaRPr lang="de-DE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66489" y="6079351"/>
            <a:ext cx="3407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Europhys</a:t>
            </a:r>
            <a:r>
              <a:rPr lang="de-DE" sz="1400" b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de-DE" sz="1400" b="1" dirty="0" err="1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de-DE" sz="1400" b="1" dirty="0" smtClean="0">
                <a:solidFill>
                  <a:prstClr val="black"/>
                </a:solidFill>
                <a:latin typeface="Arial"/>
                <a:cs typeface="Arial"/>
              </a:rPr>
              <a:t>. 123, 20009 (2018) </a:t>
            </a:r>
            <a:endParaRPr lang="de-DE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05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21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416881" y="636601"/>
            <a:ext cx="4136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.  Summary and Conclusion</a:t>
            </a:r>
            <a:endParaRPr lang="en-US" sz="24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1422400"/>
            <a:ext cx="900544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From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fermionic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bosonic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Boltzmann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collision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term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partial</a:t>
            </a:r>
          </a:p>
          <a:p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   differential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time-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dependent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occupation-number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  <a:endParaRPr lang="de-DE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   in a finite 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Fermi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Bose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system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derived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Wingdings" charset="2"/>
              <a:buChar char="Ø"/>
            </a:pPr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nonlinear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diffusion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equation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solved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analytically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. </a:t>
            </a:r>
          </a:p>
          <a:p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solution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applied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relativistic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heavy-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ion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collisions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endParaRPr lang="de-DE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   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cold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quantum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  <a:latin typeface="Arial"/>
                <a:cs typeface="Arial"/>
              </a:rPr>
              <a:t>gases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local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equilibration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time in a 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Bose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system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calculated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analytically</a:t>
            </a:r>
            <a:endParaRPr lang="de-DE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   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within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nonlinear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found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be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~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one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order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magnitude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r>
              <a:rPr lang="de-DE" sz="20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shorter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than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due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statistical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properties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de-DE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98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Bormio_2019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2043095" y="1340768"/>
            <a:ext cx="518457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60000"/>
              </a:spcBef>
              <a:spcAft>
                <a:spcPts val="1800"/>
              </a:spcAft>
              <a:buSzPct val="120000"/>
              <a:defRPr/>
            </a:pP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       Thank </a:t>
            </a: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you for </a:t>
            </a:r>
            <a:r>
              <a:rPr lang="en-US" dirty="0" smtClean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your attention </a:t>
            </a: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! </a:t>
            </a:r>
          </a:p>
        </p:txBody>
      </p:sp>
      <p:pic>
        <p:nvPicPr>
          <p:cNvPr id="6" name="Picture 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228" y="3454399"/>
            <a:ext cx="2222885" cy="225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3" y="2902583"/>
            <a:ext cx="3386667" cy="22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3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07346" y="235346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AutoNum type="arabicPeriod"/>
            </a:pP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Introduction</a:t>
            </a:r>
            <a:endParaRPr lang="de-DE" sz="2000" dirty="0">
              <a:solidFill>
                <a:prstClr val="black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850900"/>
            <a:ext cx="3179233" cy="2657861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4727154" y="1648821"/>
            <a:ext cx="4510294" cy="2862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cs typeface="Arial"/>
              </a:rPr>
              <a:t>           Initial </a:t>
            </a:r>
            <a:r>
              <a:rPr lang="de-DE" b="1" dirty="0" err="1" smtClean="0">
                <a:cs typeface="Arial"/>
              </a:rPr>
              <a:t>stages</a:t>
            </a:r>
            <a:r>
              <a:rPr lang="de-DE" b="1" dirty="0" smtClean="0">
                <a:cs typeface="Arial"/>
              </a:rPr>
              <a:t> </a:t>
            </a:r>
            <a:r>
              <a:rPr lang="de-DE" b="1" dirty="0" err="1" smtClean="0">
                <a:cs typeface="Arial"/>
              </a:rPr>
              <a:t>of</a:t>
            </a:r>
            <a:r>
              <a:rPr lang="de-DE" b="1" dirty="0" smtClean="0">
                <a:cs typeface="Arial"/>
              </a:rPr>
              <a:t> </a:t>
            </a:r>
            <a:r>
              <a:rPr lang="de-DE" b="1" dirty="0" err="1" smtClean="0">
                <a:cs typeface="Arial"/>
              </a:rPr>
              <a:t>the</a:t>
            </a:r>
            <a:r>
              <a:rPr lang="de-DE" b="1" dirty="0" smtClean="0">
                <a:cs typeface="Arial"/>
              </a:rPr>
              <a:t> </a:t>
            </a:r>
            <a:r>
              <a:rPr lang="de-DE" b="1" dirty="0" err="1" smtClean="0">
                <a:cs typeface="Arial"/>
              </a:rPr>
              <a:t>collision</a:t>
            </a:r>
            <a:r>
              <a:rPr lang="de-DE" b="1" dirty="0" smtClean="0">
                <a:cs typeface="Arial"/>
              </a:rPr>
              <a:t>:</a:t>
            </a:r>
          </a:p>
          <a:p>
            <a:endParaRPr lang="de-DE" dirty="0">
              <a:cs typeface="Arial"/>
            </a:endParaRPr>
          </a:p>
          <a:p>
            <a:r>
              <a:rPr lang="de-DE" dirty="0" err="1" smtClean="0">
                <a:cs typeface="Arial"/>
              </a:rPr>
              <a:t>Local</a:t>
            </a:r>
            <a:r>
              <a:rPr lang="de-DE" dirty="0" smtClean="0">
                <a:cs typeface="Arial"/>
              </a:rPr>
              <a:t> </a:t>
            </a:r>
            <a:r>
              <a:rPr lang="de-DE" dirty="0" err="1" smtClean="0">
                <a:cs typeface="Arial"/>
              </a:rPr>
              <a:t>equilibration</a:t>
            </a:r>
            <a:r>
              <a:rPr lang="de-DE" dirty="0" smtClean="0">
                <a:cs typeface="Arial"/>
              </a:rPr>
              <a:t> time </a:t>
            </a:r>
            <a:r>
              <a:rPr lang="de-DE" dirty="0" err="1">
                <a:cs typeface="Arial"/>
              </a:rPr>
              <a:t>of</a:t>
            </a:r>
            <a:r>
              <a:rPr lang="de-DE" dirty="0"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cs typeface="Arial"/>
              </a:rPr>
              <a:t>quarks</a:t>
            </a:r>
            <a:r>
              <a:rPr lang="de-DE" dirty="0" smtClean="0">
                <a:cs typeface="Arial"/>
              </a:rPr>
              <a:t> </a:t>
            </a:r>
            <a:r>
              <a:rPr lang="de-DE" dirty="0" err="1" smtClean="0">
                <a:cs typeface="Arial"/>
              </a:rPr>
              <a:t>towards</a:t>
            </a:r>
            <a:r>
              <a:rPr lang="de-DE" dirty="0" smtClean="0">
                <a:cs typeface="Arial"/>
              </a:rPr>
              <a:t> </a:t>
            </a:r>
            <a:r>
              <a:rPr lang="de-DE" dirty="0" err="1" smtClean="0">
                <a:cs typeface="Arial"/>
              </a:rPr>
              <a:t>the</a:t>
            </a:r>
            <a:endParaRPr lang="de-DE" dirty="0" smtClean="0">
              <a:cs typeface="Arial"/>
            </a:endParaRPr>
          </a:p>
          <a:p>
            <a:r>
              <a:rPr lang="de-DE" dirty="0">
                <a:cs typeface="Arial"/>
              </a:rPr>
              <a:t> </a:t>
            </a:r>
            <a:r>
              <a:rPr lang="de-DE" dirty="0" smtClean="0">
                <a:cs typeface="Arial"/>
              </a:rPr>
              <a:t>          FD-distribution</a:t>
            </a:r>
          </a:p>
          <a:p>
            <a:pPr marL="285750" indent="-285750">
              <a:buFont typeface="Symbol" charset="0"/>
              <a:buChar char=" "/>
            </a:pPr>
            <a:r>
              <a:rPr lang="de-DE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    t</a:t>
            </a:r>
            <a:r>
              <a:rPr lang="de-DE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de-DE" baseline="-25000" dirty="0" err="1" smtClean="0">
                <a:solidFill>
                  <a:srgbClr val="FF0000"/>
                </a:solidFill>
              </a:rPr>
              <a:t>eq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≈ </a:t>
            </a:r>
            <a:r>
              <a:rPr lang="de-DE" dirty="0" smtClean="0">
                <a:solidFill>
                  <a:srgbClr val="FF0000"/>
                </a:solidFill>
                <a:cs typeface="Arial"/>
              </a:rPr>
              <a:t>1 </a:t>
            </a:r>
            <a:r>
              <a:rPr lang="de-DE" dirty="0" err="1">
                <a:solidFill>
                  <a:srgbClr val="FF0000"/>
                </a:solidFill>
                <a:cs typeface="Arial"/>
              </a:rPr>
              <a:t>fm</a:t>
            </a:r>
            <a:r>
              <a:rPr lang="de-DE" dirty="0">
                <a:solidFill>
                  <a:srgbClr val="FF0000"/>
                </a:solidFill>
              </a:rPr>
              <a:t>/</a:t>
            </a:r>
            <a:r>
              <a:rPr lang="de-DE" i="1" dirty="0" smtClean="0">
                <a:solidFill>
                  <a:srgbClr val="FF0000"/>
                </a:solidFill>
              </a:rPr>
              <a:t>c</a:t>
            </a:r>
          </a:p>
          <a:p>
            <a:pPr marL="285750" indent="-285750">
              <a:buFont typeface="Symbol" charset="0"/>
              <a:buChar char=" "/>
            </a:pPr>
            <a:endParaRPr lang="de-DE" i="1" dirty="0">
              <a:solidFill>
                <a:srgbClr val="FF0000"/>
              </a:solidFill>
            </a:endParaRPr>
          </a:p>
          <a:p>
            <a:r>
              <a:rPr lang="de-DE" dirty="0">
                <a:cs typeface="Arial"/>
              </a:rPr>
              <a:t>Short </a:t>
            </a:r>
            <a:r>
              <a:rPr lang="de-DE" dirty="0" err="1">
                <a:cs typeface="Arial"/>
              </a:rPr>
              <a:t>local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equilibration</a:t>
            </a:r>
            <a:r>
              <a:rPr lang="de-DE" dirty="0">
                <a:cs typeface="Arial"/>
              </a:rPr>
              <a:t> time </a:t>
            </a:r>
            <a:r>
              <a:rPr lang="de-DE" dirty="0" err="1">
                <a:cs typeface="Arial"/>
              </a:rPr>
              <a:t>of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solidFill>
                  <a:srgbClr val="008000"/>
                </a:solidFill>
                <a:cs typeface="Arial"/>
              </a:rPr>
              <a:t>gluons</a:t>
            </a:r>
            <a:r>
              <a:rPr lang="de-DE" dirty="0">
                <a:cs typeface="Arial"/>
              </a:rPr>
              <a:t> in </a:t>
            </a:r>
            <a:r>
              <a:rPr lang="de-DE" dirty="0" err="1">
                <a:cs typeface="Arial"/>
              </a:rPr>
              <a:t>the</a:t>
            </a:r>
            <a:r>
              <a:rPr lang="de-DE" dirty="0">
                <a:cs typeface="Arial"/>
              </a:rPr>
              <a:t> </a:t>
            </a:r>
          </a:p>
          <a:p>
            <a:r>
              <a:rPr lang="de-DE" dirty="0" err="1">
                <a:cs typeface="Arial"/>
              </a:rPr>
              <a:t>fireball</a:t>
            </a:r>
            <a:r>
              <a:rPr lang="de-DE" dirty="0">
                <a:cs typeface="Arial"/>
              </a:rPr>
              <a:t> (</a:t>
            </a:r>
            <a:r>
              <a:rPr lang="de-DE" dirty="0" err="1">
                <a:cs typeface="Arial"/>
              </a:rPr>
              <a:t>yellow</a:t>
            </a:r>
            <a:r>
              <a:rPr lang="de-DE" dirty="0">
                <a:cs typeface="Arial"/>
              </a:rPr>
              <a:t>) </a:t>
            </a:r>
            <a:r>
              <a:rPr lang="de-DE" dirty="0" err="1">
                <a:cs typeface="Arial"/>
              </a:rPr>
              <a:t>towards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the</a:t>
            </a:r>
            <a:r>
              <a:rPr lang="de-DE" dirty="0">
                <a:cs typeface="Arial"/>
              </a:rPr>
              <a:t> BE-distribution</a:t>
            </a:r>
          </a:p>
          <a:p>
            <a:r>
              <a:rPr lang="de-DE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</a:t>
            </a: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300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de-DE" baseline="-25000" dirty="0" err="1">
                <a:solidFill>
                  <a:srgbClr val="008000"/>
                </a:solidFill>
              </a:rPr>
              <a:t>eq</a:t>
            </a:r>
            <a:r>
              <a:rPr lang="de-DE" dirty="0">
                <a:solidFill>
                  <a:srgbClr val="008000"/>
                </a:solidFill>
              </a:rPr>
              <a:t> ≈ 0.1 </a:t>
            </a:r>
            <a:r>
              <a:rPr lang="de-DE" dirty="0" err="1">
                <a:solidFill>
                  <a:srgbClr val="008000"/>
                </a:solidFill>
              </a:rPr>
              <a:t>fm</a:t>
            </a:r>
            <a:r>
              <a:rPr lang="de-DE" dirty="0">
                <a:solidFill>
                  <a:srgbClr val="008000"/>
                </a:solidFill>
              </a:rPr>
              <a:t>/</a:t>
            </a:r>
            <a:r>
              <a:rPr lang="de-DE" i="1" dirty="0">
                <a:solidFill>
                  <a:srgbClr val="008000"/>
                </a:solidFill>
              </a:rPr>
              <a:t>c</a:t>
            </a:r>
          </a:p>
          <a:p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690664" y="4294201"/>
            <a:ext cx="2964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1.2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Cold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quantum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gases</a:t>
            </a:r>
            <a:endParaRPr lang="de-DE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64" y="4961880"/>
            <a:ext cx="2387599" cy="1343877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127246" y="6429087"/>
            <a:ext cx="1249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1400" dirty="0" smtClean="0">
                <a:solidFill>
                  <a:srgbClr val="0000FF"/>
                </a:solidFill>
                <a:latin typeface="Arial"/>
                <a:cs typeface="Arial"/>
              </a:rPr>
              <a:t>© NASA CAL</a:t>
            </a:r>
            <a:endParaRPr lang="de-DE" sz="14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4295069" y="4995540"/>
            <a:ext cx="4942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equilibration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8000"/>
                </a:solidFill>
              </a:rPr>
              <a:t>thermal </a:t>
            </a:r>
            <a:r>
              <a:rPr lang="de-DE" dirty="0" err="1" smtClean="0">
                <a:solidFill>
                  <a:srgbClr val="008000"/>
                </a:solidFill>
              </a:rPr>
              <a:t>cloud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</a:p>
          <a:p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Bose-Einstein </a:t>
            </a:r>
            <a:r>
              <a:rPr lang="de-DE" dirty="0" err="1" smtClean="0"/>
              <a:t>condensate</a:t>
            </a:r>
            <a:r>
              <a:rPr lang="de-DE" dirty="0" smtClean="0"/>
              <a:t> </a:t>
            </a:r>
            <a:r>
              <a:rPr lang="de-DE" dirty="0" err="1" smtClean="0"/>
              <a:t>emerges</a:t>
            </a:r>
            <a:endParaRPr lang="de-DE" dirty="0" smtClean="0"/>
          </a:p>
          <a:p>
            <a:r>
              <a:rPr lang="de-DE" dirty="0" err="1"/>
              <a:t>d</a:t>
            </a:r>
            <a:r>
              <a:rPr lang="de-DE" dirty="0" err="1" smtClean="0"/>
              <a:t>uring</a:t>
            </a:r>
            <a:r>
              <a:rPr lang="de-DE" dirty="0" smtClean="0"/>
              <a:t> </a:t>
            </a:r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 smtClean="0"/>
          </a:p>
          <a:p>
            <a:r>
              <a:rPr lang="de-DE" dirty="0" err="1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30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de-DE" baseline="-25000" dirty="0" err="1" smtClean="0">
                <a:solidFill>
                  <a:srgbClr val="008000"/>
                </a:solidFill>
              </a:rPr>
              <a:t>eq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dirty="0">
                <a:solidFill>
                  <a:srgbClr val="008000"/>
                </a:solidFill>
              </a:rPr>
              <a:t>≈ </a:t>
            </a:r>
            <a:r>
              <a:rPr lang="de-DE" dirty="0" smtClean="0">
                <a:solidFill>
                  <a:srgbClr val="008000"/>
                </a:solidFill>
              </a:rPr>
              <a:t>3 </a:t>
            </a:r>
            <a:r>
              <a:rPr lang="de-DE" dirty="0" err="1" smtClean="0">
                <a:solidFill>
                  <a:srgbClr val="008000"/>
                </a:solidFill>
              </a:rPr>
              <a:t>ms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124200" y="631559"/>
            <a:ext cx="601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      1.1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Relativistic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heavy-</a:t>
            </a:r>
            <a:r>
              <a:rPr lang="de-DE" sz="2000" dirty="0" err="1">
                <a:solidFill>
                  <a:srgbClr val="0000FF"/>
                </a:solidFill>
                <a:latin typeface="Arial"/>
                <a:cs typeface="Arial"/>
              </a:rPr>
              <a:t>ion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collisions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(</a:t>
            </a:r>
            <a:r>
              <a:rPr lang="de-DE" sz="2000" dirty="0" err="1">
                <a:solidFill>
                  <a:srgbClr val="0000FF"/>
                </a:solidFill>
                <a:latin typeface="Arial"/>
                <a:cs typeface="Arial"/>
              </a:rPr>
              <a:t>schematic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de-DE" sz="20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de-DE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54610" y="1154890"/>
            <a:ext cx="495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cs typeface="Arial"/>
              </a:rPr>
              <a:t>Interaction time (</a:t>
            </a:r>
            <a:r>
              <a:rPr lang="de-DE" dirty="0" err="1" smtClean="0">
                <a:cs typeface="Arial"/>
              </a:rPr>
              <a:t>freeze</a:t>
            </a:r>
            <a:r>
              <a:rPr lang="de-DE" dirty="0" smtClean="0">
                <a:cs typeface="Arial"/>
              </a:rPr>
              <a:t>-out time)   </a:t>
            </a:r>
            <a:r>
              <a:rPr lang="de-DE" dirty="0" err="1" smtClean="0">
                <a:solidFill>
                  <a:srgbClr val="AF00FF"/>
                </a:solidFill>
                <a:latin typeface="Symbol" charset="2"/>
                <a:cs typeface="Symbol" charset="2"/>
              </a:rPr>
              <a:t>t</a:t>
            </a:r>
            <a:r>
              <a:rPr lang="de-DE" baseline="-25000" dirty="0" err="1" smtClean="0">
                <a:solidFill>
                  <a:srgbClr val="AF00FF"/>
                </a:solidFill>
              </a:rPr>
              <a:t>int</a:t>
            </a:r>
            <a:r>
              <a:rPr lang="de-DE" dirty="0" smtClean="0">
                <a:solidFill>
                  <a:srgbClr val="AF00FF"/>
                </a:solidFill>
              </a:rPr>
              <a:t> </a:t>
            </a:r>
            <a:r>
              <a:rPr lang="de-DE" dirty="0">
                <a:solidFill>
                  <a:srgbClr val="AF00FF"/>
                </a:solidFill>
              </a:rPr>
              <a:t>≈ </a:t>
            </a:r>
            <a:r>
              <a:rPr lang="de-DE" dirty="0" smtClean="0">
                <a:solidFill>
                  <a:srgbClr val="AF00FF"/>
                </a:solidFill>
                <a:cs typeface="Arial"/>
              </a:rPr>
              <a:t>5-10 </a:t>
            </a:r>
            <a:r>
              <a:rPr lang="de-DE" dirty="0" err="1">
                <a:solidFill>
                  <a:srgbClr val="AF00FF"/>
                </a:solidFill>
                <a:cs typeface="Arial"/>
              </a:rPr>
              <a:t>fm</a:t>
            </a:r>
            <a:r>
              <a:rPr lang="de-DE" dirty="0">
                <a:solidFill>
                  <a:srgbClr val="AF00FF"/>
                </a:solidFill>
                <a:cs typeface="Arial"/>
              </a:rPr>
              <a:t>/</a:t>
            </a:r>
            <a:r>
              <a:rPr lang="de-DE" i="1" dirty="0">
                <a:solidFill>
                  <a:srgbClr val="AF00FF"/>
                </a:solidFill>
              </a:rPr>
              <a:t>c</a:t>
            </a:r>
          </a:p>
          <a:p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34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41133" y="6356350"/>
            <a:ext cx="2895600" cy="365125"/>
          </a:xfrm>
        </p:spPr>
        <p:txBody>
          <a:bodyPr/>
          <a:lstStyle/>
          <a:p>
            <a:r>
              <a:rPr lang="de-DE" smtClean="0"/>
              <a:t>Bormio_2019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4</a:t>
            </a:fld>
            <a:endParaRPr lang="de-DE"/>
          </a:p>
        </p:txBody>
      </p:sp>
      <p:sp>
        <p:nvSpPr>
          <p:cNvPr id="4" name="Fußzeilenplatzhalter 1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5" name="Foliennummernplatzhalt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94AB95-8F3C-E24E-9B4F-637DAC2C706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470727" y="385540"/>
            <a:ext cx="660048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. An </a:t>
            </a: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analytical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model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for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local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equilibration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       </a:t>
            </a:r>
            <a:r>
              <a:rPr lang="de-DE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       </a:t>
            </a:r>
            <a:r>
              <a:rPr lang="de-DE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.1 Relaxation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ansatz</a:t>
            </a:r>
            <a:endParaRPr lang="de-DE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endParaRPr lang="en-US" sz="2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FF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4482" y="1610267"/>
            <a:ext cx="7081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system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relaxes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from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initial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nonequilibrium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n</a:t>
            </a:r>
            <a:r>
              <a:rPr lang="de-DE" baseline="-25000" dirty="0">
                <a:solidFill>
                  <a:srgbClr val="000090"/>
                </a:solidFill>
                <a:latin typeface="Arial"/>
                <a:cs typeface="Arial"/>
              </a:rPr>
              <a:t>0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towards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Bose-Einstein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/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Fermi-Dirac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978788" y="2957892"/>
            <a:ext cx="340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ccording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linear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023067" y="3992602"/>
            <a:ext cx="185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54482" y="5225534"/>
            <a:ext cx="83573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Apply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bosonic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fermionic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cold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quantum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gas (CQG),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fast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local</a:t>
            </a:r>
            <a:endParaRPr lang="de-DE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equilibration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relativistic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heavy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ion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collisions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quarks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gluons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,  </a:t>
            </a:r>
          </a:p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appropriate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initial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conditions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 n</a:t>
            </a:r>
            <a:r>
              <a:rPr lang="de-DE" baseline="-25000" dirty="0">
                <a:solidFill>
                  <a:srgbClr val="000090"/>
                </a:solidFill>
                <a:latin typeface="Arial"/>
                <a:cs typeface="Arial"/>
              </a:rPr>
              <a:t>0</a:t>
            </a:r>
            <a:r>
              <a:rPr lang="de-DE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). 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8" name="Bild 17" descr="n_text_eq^pm_(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24" y="2311864"/>
            <a:ext cx="2847310" cy="646028"/>
          </a:xfrm>
          <a:prstGeom prst="rect">
            <a:avLst/>
          </a:prstGeom>
        </p:spPr>
      </p:pic>
      <p:pic>
        <p:nvPicPr>
          <p:cNvPr id="9" name="Bild 8" descr="hspace_.2cm_$n^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75" y="2512909"/>
            <a:ext cx="2893875" cy="288586"/>
          </a:xfrm>
          <a:prstGeom prst="rect">
            <a:avLst/>
          </a:prstGeom>
        </p:spPr>
      </p:pic>
      <p:pic>
        <p:nvPicPr>
          <p:cNvPr id="8" name="Bild 7" descr="$_partial_,n_t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57" y="3506204"/>
            <a:ext cx="3420443" cy="308733"/>
          </a:xfrm>
          <a:prstGeom prst="rect">
            <a:avLst/>
          </a:prstGeom>
        </p:spPr>
      </p:pic>
      <p:pic>
        <p:nvPicPr>
          <p:cNvPr id="10" name="Bild 9" descr="$n_text_rel_(_e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2" y="4575825"/>
            <a:ext cx="6244023" cy="38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6" name="Titel 1"/>
          <p:cNvSpPr txBox="1">
            <a:spLocks/>
          </p:cNvSpPr>
          <p:nvPr/>
        </p:nvSpPr>
        <p:spPr>
          <a:xfrm>
            <a:off x="-103433" y="373667"/>
            <a:ext cx="9247433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Example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1: Linear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relaxation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ansatz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a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bosonic</a:t>
            </a:r>
            <a:r>
              <a:rPr lang="de-DE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</a:p>
          <a:p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cold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quantum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gas</a:t>
            </a:r>
            <a:r>
              <a:rPr lang="de-DE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de-DE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7" name="Textplatzhalter 2"/>
          <p:cNvSpPr txBox="1">
            <a:spLocks/>
          </p:cNvSpPr>
          <p:nvPr/>
        </p:nvSpPr>
        <p:spPr>
          <a:xfrm>
            <a:off x="-1612" y="3645024"/>
            <a:ext cx="10297003" cy="60041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/>
              <a:t>        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43600" y="5383900"/>
            <a:ext cx="3600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Bosons</a:t>
            </a:r>
            <a:r>
              <a:rPr lang="de-DE" dirty="0" smtClean="0"/>
              <a:t> </a:t>
            </a:r>
            <a:r>
              <a:rPr lang="de-DE" dirty="0" err="1" smtClean="0"/>
              <a:t>equilibrate</a:t>
            </a:r>
            <a:r>
              <a:rPr lang="de-DE" dirty="0" smtClean="0"/>
              <a:t> </a:t>
            </a:r>
            <a:r>
              <a:rPr lang="de-DE" dirty="0" err="1" smtClean="0"/>
              <a:t>quickly</a:t>
            </a:r>
            <a:r>
              <a:rPr lang="de-DE" dirty="0" smtClean="0"/>
              <a:t> </a:t>
            </a:r>
            <a:r>
              <a:rPr lang="de-DE" dirty="0" err="1" smtClean="0"/>
              <a:t>towards</a:t>
            </a:r>
            <a:endParaRPr lang="de-DE" dirty="0" smtClean="0"/>
          </a:p>
          <a:p>
            <a:r>
              <a:rPr lang="de-DE" dirty="0" smtClean="0"/>
              <a:t>a Bose-Einstein </a:t>
            </a:r>
            <a:r>
              <a:rPr lang="de-DE" dirty="0" err="1" smtClean="0"/>
              <a:t>distribution</a:t>
            </a:r>
            <a:r>
              <a:rPr lang="de-DE" dirty="0" smtClean="0"/>
              <a:t>.</a:t>
            </a:r>
          </a:p>
          <a:p>
            <a:r>
              <a:rPr lang="de-DE" dirty="0" smtClean="0">
                <a:solidFill>
                  <a:srgbClr val="008000"/>
                </a:solidFill>
              </a:rPr>
              <a:t> (</a:t>
            </a: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-25000" dirty="0" err="1" smtClean="0">
                <a:solidFill>
                  <a:srgbClr val="008000"/>
                </a:solidFill>
              </a:rPr>
              <a:t>eq</a:t>
            </a:r>
            <a:r>
              <a:rPr lang="de-DE" dirty="0" smtClean="0">
                <a:solidFill>
                  <a:srgbClr val="008000"/>
                </a:solidFill>
              </a:rPr>
              <a:t> ~ 9x </a:t>
            </a:r>
            <a:r>
              <a:rPr lang="de-DE" dirty="0" err="1" smtClean="0">
                <a:solidFill>
                  <a:srgbClr val="008000"/>
                </a:solidFill>
              </a:rPr>
              <a:t>faster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dirty="0" err="1" smtClean="0">
                <a:solidFill>
                  <a:srgbClr val="008000"/>
                </a:solidFill>
              </a:rPr>
              <a:t>for</a:t>
            </a:r>
            <a:endParaRPr lang="de-DE" dirty="0" smtClean="0">
              <a:solidFill>
                <a:srgbClr val="008000"/>
              </a:solidFill>
            </a:endParaRPr>
          </a:p>
          <a:p>
            <a:r>
              <a:rPr lang="de-DE" dirty="0" err="1">
                <a:solidFill>
                  <a:srgbClr val="008000"/>
                </a:solidFill>
              </a:rPr>
              <a:t>b</a:t>
            </a:r>
            <a:r>
              <a:rPr lang="de-DE" dirty="0" err="1" smtClean="0">
                <a:solidFill>
                  <a:srgbClr val="008000"/>
                </a:solidFill>
              </a:rPr>
              <a:t>osons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dirty="0" err="1" smtClean="0">
                <a:solidFill>
                  <a:srgbClr val="008000"/>
                </a:solidFill>
              </a:rPr>
              <a:t>than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dirty="0" err="1" smtClean="0">
                <a:solidFill>
                  <a:srgbClr val="008000"/>
                </a:solidFill>
              </a:rPr>
              <a:t>for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fermions</a:t>
            </a:r>
            <a:r>
              <a:rPr lang="de-DE" dirty="0" smtClean="0">
                <a:solidFill>
                  <a:srgbClr val="008000"/>
                </a:solidFill>
              </a:rPr>
              <a:t>)</a:t>
            </a:r>
          </a:p>
          <a:p>
            <a:endParaRPr lang="de-DE" sz="1600" dirty="0"/>
          </a:p>
          <a:p>
            <a:r>
              <a:rPr lang="de-DE" sz="16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.</a:t>
            </a:r>
          </a:p>
        </p:txBody>
      </p:sp>
      <p:pic>
        <p:nvPicPr>
          <p:cNvPr id="7" name="Bild 6" descr="fig1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5" y="1968810"/>
            <a:ext cx="5242113" cy="3363384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 bwMode="auto">
          <a:xfrm flipH="1">
            <a:off x="6248401" y="4407673"/>
            <a:ext cx="4571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Bild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68" y="2391449"/>
            <a:ext cx="2694543" cy="303034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 bwMode="auto">
          <a:xfrm flipH="1">
            <a:off x="4966388" y="2573867"/>
            <a:ext cx="1282012" cy="2187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Bild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974" y="4060926"/>
            <a:ext cx="2387437" cy="693494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97467" y="5613244"/>
            <a:ext cx="300595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0">
              <a:spcBef>
                <a:spcPts val="600"/>
              </a:spcBef>
            </a:pPr>
            <a:r>
              <a:rPr lang="de-DE" dirty="0" smtClean="0">
                <a:latin typeface="Arial"/>
                <a:cs typeface="Arial"/>
              </a:rPr>
              <a:t>T= 8 </a:t>
            </a:r>
            <a:r>
              <a:rPr lang="de-DE" dirty="0" err="1" smtClean="0">
                <a:latin typeface="Arial"/>
                <a:cs typeface="Arial"/>
              </a:rPr>
              <a:t>peV</a:t>
            </a:r>
            <a:r>
              <a:rPr lang="de-DE" dirty="0" smtClean="0">
                <a:latin typeface="Arial"/>
                <a:cs typeface="Arial"/>
              </a:rPr>
              <a:t> ≈ 90 </a:t>
            </a:r>
            <a:r>
              <a:rPr lang="de-DE" dirty="0" err="1" smtClean="0">
                <a:latin typeface="Arial"/>
                <a:cs typeface="Arial"/>
              </a:rPr>
              <a:t>nK</a:t>
            </a:r>
            <a:r>
              <a:rPr lang="de-DE" dirty="0" smtClean="0">
                <a:latin typeface="Arial"/>
                <a:cs typeface="Arial"/>
              </a:rPr>
              <a:t> &lt; </a:t>
            </a:r>
            <a:r>
              <a:rPr lang="de-DE" dirty="0" err="1" smtClean="0">
                <a:latin typeface="Arial"/>
                <a:cs typeface="Arial"/>
              </a:rPr>
              <a:t>T</a:t>
            </a:r>
            <a:r>
              <a:rPr lang="de-DE" baseline="-25000" dirty="0" err="1" smtClean="0">
                <a:latin typeface="Arial"/>
                <a:cs typeface="Arial"/>
              </a:rPr>
              <a:t>c</a:t>
            </a:r>
            <a:endParaRPr lang="de-DE" dirty="0" smtClean="0">
              <a:latin typeface="Arial"/>
              <a:cs typeface="Arial"/>
            </a:endParaRPr>
          </a:p>
          <a:p>
            <a:pPr marL="321750" indent="-285750">
              <a:spcBef>
                <a:spcPts val="600"/>
              </a:spcBef>
              <a:buFont typeface="Symbol" charset="0"/>
              <a:buChar char="m"/>
            </a:pPr>
            <a:r>
              <a:rPr lang="de-DE" dirty="0" smtClean="0">
                <a:latin typeface="Arial"/>
                <a:cs typeface="Arial"/>
              </a:rPr>
              <a:t>= - 4.3 </a:t>
            </a:r>
            <a:r>
              <a:rPr lang="de-DE" dirty="0" err="1" smtClean="0">
                <a:latin typeface="Arial"/>
                <a:cs typeface="Arial"/>
              </a:rPr>
              <a:t>peV</a:t>
            </a:r>
            <a:r>
              <a:rPr lang="de-DE" dirty="0" smtClean="0">
                <a:latin typeface="Arial"/>
                <a:cs typeface="Arial"/>
              </a:rPr>
              <a:t>, </a:t>
            </a: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30000" dirty="0" err="1">
                <a:solidFill>
                  <a:srgbClr val="008000"/>
                </a:solidFill>
                <a:latin typeface="Arial"/>
                <a:cs typeface="Arial"/>
              </a:rPr>
              <a:t>+</a:t>
            </a:r>
            <a:r>
              <a:rPr lang="de-DE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eq</a:t>
            </a:r>
            <a:r>
              <a:rPr lang="de-DE" baseline="30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= </a:t>
            </a:r>
            <a:r>
              <a:rPr lang="de-DE" dirty="0">
                <a:solidFill>
                  <a:srgbClr val="008000"/>
                </a:solidFill>
                <a:latin typeface="Arial"/>
                <a:cs typeface="Arial"/>
              </a:rPr>
              <a:t>3.6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ms</a:t>
            </a:r>
            <a:endParaRPr lang="de-DE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36000">
              <a:spcBef>
                <a:spcPts val="600"/>
              </a:spcBef>
            </a:pPr>
            <a:r>
              <a:rPr lang="de-DE" dirty="0" smtClean="0">
                <a:solidFill>
                  <a:srgbClr val="008000"/>
                </a:solidFill>
                <a:cs typeface="Arial"/>
              </a:rPr>
              <a:t>(</a:t>
            </a:r>
            <a:r>
              <a:rPr lang="de-DE" dirty="0" err="1" smtClean="0">
                <a:solidFill>
                  <a:srgbClr val="008000"/>
                </a:solidFill>
                <a:cs typeface="Arial"/>
              </a:rPr>
              <a:t>from</a:t>
            </a:r>
            <a:r>
              <a:rPr lang="de-DE" dirty="0" smtClean="0">
                <a:solidFill>
                  <a:srgbClr val="008000"/>
                </a:solidFill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cs typeface="Arial"/>
              </a:rPr>
              <a:t>the</a:t>
            </a:r>
            <a:r>
              <a:rPr lang="de-DE" dirty="0" smtClean="0">
                <a:solidFill>
                  <a:srgbClr val="008000"/>
                </a:solidFill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cs typeface="Arial"/>
              </a:rPr>
              <a:t>nonlinear</a:t>
            </a:r>
            <a:r>
              <a:rPr lang="de-DE" dirty="0" smtClean="0">
                <a:solidFill>
                  <a:srgbClr val="008000"/>
                </a:solidFill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cs typeface="Arial"/>
              </a:rPr>
              <a:t>model</a:t>
            </a:r>
            <a:r>
              <a:rPr lang="de-DE" dirty="0" smtClean="0">
                <a:solidFill>
                  <a:srgbClr val="008000"/>
                </a:solidFill>
                <a:cs typeface="Arial"/>
              </a:rPr>
              <a:t>)</a:t>
            </a:r>
            <a:endParaRPr lang="de-DE" dirty="0">
              <a:solidFill>
                <a:srgbClr val="008000"/>
              </a:solidFill>
              <a:cs typeface="Arial"/>
            </a:endParaRPr>
          </a:p>
          <a:p>
            <a:pPr marL="36000">
              <a:spcBef>
                <a:spcPts val="600"/>
              </a:spcBef>
            </a:pPr>
            <a:endParaRPr lang="de-DE" dirty="0">
              <a:latin typeface="Arial"/>
              <a:cs typeface="Arial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792151" y="293814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r>
              <a:rPr lang="de-DE" dirty="0" smtClean="0"/>
              <a:t>1 </a:t>
            </a:r>
            <a:r>
              <a:rPr lang="de-DE" dirty="0" err="1" smtClean="0"/>
              <a:t>ms</a:t>
            </a:r>
            <a:endParaRPr lang="de-DE" dirty="0"/>
          </a:p>
        </p:txBody>
      </p:sp>
      <p:sp>
        <p:nvSpPr>
          <p:cNvPr id="24" name="Pfeil nach unten 23"/>
          <p:cNvSpPr/>
          <p:nvPr/>
        </p:nvSpPr>
        <p:spPr>
          <a:xfrm>
            <a:off x="7416800" y="3114113"/>
            <a:ext cx="287867" cy="53638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4843447" y="3718595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6</a:t>
            </a:r>
            <a:r>
              <a:rPr lang="de-DE" dirty="0" smtClean="0"/>
              <a:t> </a:t>
            </a:r>
            <a:r>
              <a:rPr lang="de-DE" dirty="0" err="1"/>
              <a:t>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734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6" name="Titel 1"/>
          <p:cNvSpPr txBox="1">
            <a:spLocks/>
          </p:cNvSpPr>
          <p:nvPr/>
        </p:nvSpPr>
        <p:spPr>
          <a:xfrm>
            <a:off x="179512" y="260648"/>
            <a:ext cx="8797753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Video: </a:t>
            </a:r>
            <a:r>
              <a:rPr lang="de-DE" sz="200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elaxation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ansatz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(CQG)</a:t>
            </a:r>
          </a:p>
          <a:p>
            <a:endParaRPr lang="de-DE" sz="2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de-DE" sz="28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7" name="Textplatzhalter 2"/>
          <p:cNvSpPr txBox="1">
            <a:spLocks/>
          </p:cNvSpPr>
          <p:nvPr/>
        </p:nvSpPr>
        <p:spPr>
          <a:xfrm>
            <a:off x="-33866" y="3354299"/>
            <a:ext cx="10297003" cy="60041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/>
              <a:t>        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12933" y="5571973"/>
            <a:ext cx="360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/>
          </a:p>
          <a:p>
            <a:r>
              <a:rPr lang="de-DE" sz="16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8667" y="5336936"/>
            <a:ext cx="2462859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0">
              <a:spcBef>
                <a:spcPts val="600"/>
              </a:spcBef>
            </a:pPr>
            <a:r>
              <a:rPr lang="de-DE" dirty="0" smtClean="0">
                <a:latin typeface="Arial"/>
                <a:cs typeface="Arial"/>
              </a:rPr>
              <a:t>T= 8 </a:t>
            </a:r>
            <a:r>
              <a:rPr lang="de-DE" dirty="0" err="1" smtClean="0">
                <a:latin typeface="Arial"/>
                <a:cs typeface="Arial"/>
              </a:rPr>
              <a:t>peV</a:t>
            </a:r>
            <a:r>
              <a:rPr lang="de-DE" dirty="0" smtClean="0">
                <a:latin typeface="Arial"/>
                <a:cs typeface="Arial"/>
              </a:rPr>
              <a:t> ≈ 90 </a:t>
            </a:r>
            <a:r>
              <a:rPr lang="de-DE" dirty="0" err="1" smtClean="0">
                <a:latin typeface="Arial"/>
                <a:cs typeface="Arial"/>
              </a:rPr>
              <a:t>nK</a:t>
            </a:r>
            <a:r>
              <a:rPr lang="de-DE" dirty="0" smtClean="0">
                <a:latin typeface="Arial"/>
                <a:cs typeface="Arial"/>
              </a:rPr>
              <a:t> &lt; </a:t>
            </a:r>
            <a:r>
              <a:rPr lang="de-DE" dirty="0" err="1" smtClean="0">
                <a:latin typeface="Arial"/>
                <a:cs typeface="Arial"/>
              </a:rPr>
              <a:t>T</a:t>
            </a:r>
            <a:r>
              <a:rPr lang="de-DE" baseline="-25000" dirty="0" err="1" smtClean="0">
                <a:latin typeface="Arial"/>
                <a:cs typeface="Arial"/>
              </a:rPr>
              <a:t>c</a:t>
            </a:r>
            <a:endParaRPr lang="de-DE" baseline="-25000" dirty="0" smtClean="0">
              <a:latin typeface="Arial"/>
              <a:cs typeface="Arial"/>
            </a:endParaRPr>
          </a:p>
          <a:p>
            <a:pPr marL="321750" indent="-285750">
              <a:spcBef>
                <a:spcPts val="600"/>
              </a:spcBef>
              <a:buFont typeface="Symbol" charset="0"/>
              <a:buChar char="m"/>
            </a:pPr>
            <a:r>
              <a:rPr lang="de-DE" dirty="0" smtClean="0">
                <a:latin typeface="Arial"/>
                <a:cs typeface="Arial"/>
              </a:rPr>
              <a:t>= - 4.3 </a:t>
            </a:r>
            <a:r>
              <a:rPr lang="de-DE" dirty="0" err="1" smtClean="0">
                <a:latin typeface="Arial"/>
                <a:cs typeface="Arial"/>
              </a:rPr>
              <a:t>peV</a:t>
            </a:r>
            <a:r>
              <a:rPr lang="de-DE" dirty="0">
                <a:latin typeface="Arial"/>
                <a:cs typeface="Arial"/>
              </a:rPr>
              <a:t>, </a:t>
            </a:r>
            <a:r>
              <a:rPr lang="de-DE" dirty="0" smtClean="0">
                <a:latin typeface="Arial"/>
                <a:cs typeface="Arial"/>
              </a:rPr>
              <a:t> </a:t>
            </a:r>
          </a:p>
          <a:p>
            <a:pPr marL="36000">
              <a:spcBef>
                <a:spcPts val="600"/>
              </a:spcBef>
            </a:pP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de-DE" baseline="30000" dirty="0" err="1">
                <a:solidFill>
                  <a:srgbClr val="008000"/>
                </a:solidFill>
                <a:latin typeface="Arial"/>
                <a:cs typeface="Arial"/>
              </a:rPr>
              <a:t>+</a:t>
            </a:r>
            <a:r>
              <a:rPr lang="de-DE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eq</a:t>
            </a:r>
            <a:r>
              <a:rPr lang="de-DE" baseline="30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= </a:t>
            </a:r>
            <a:r>
              <a:rPr lang="de-DE" dirty="0">
                <a:solidFill>
                  <a:srgbClr val="008000"/>
                </a:solidFill>
                <a:latin typeface="Arial"/>
                <a:cs typeface="Arial"/>
              </a:rPr>
              <a:t>3.6 </a:t>
            </a:r>
            <a:r>
              <a:rPr lang="de-DE" dirty="0" err="1">
                <a:solidFill>
                  <a:srgbClr val="008000"/>
                </a:solidFill>
                <a:latin typeface="Arial"/>
                <a:cs typeface="Arial"/>
              </a:rPr>
              <a:t>ms</a:t>
            </a:r>
            <a:endParaRPr lang="de-DE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6000">
              <a:spcBef>
                <a:spcPts val="600"/>
              </a:spcBef>
            </a:pPr>
            <a:endParaRPr lang="de-DE" dirty="0">
              <a:latin typeface="Arial"/>
              <a:cs typeface="Arial"/>
            </a:endParaRPr>
          </a:p>
        </p:txBody>
      </p:sp>
      <p:pic>
        <p:nvPicPr>
          <p:cNvPr id="8" name="animate_new_rela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0" y="827420"/>
            <a:ext cx="6282267" cy="390896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871222" y="4367054"/>
            <a:ext cx="99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Symbol" charset="2"/>
                <a:cs typeface="Symbol" charset="2"/>
              </a:rPr>
              <a:t>e</a:t>
            </a:r>
            <a:r>
              <a:rPr lang="de-DE" sz="2000" dirty="0" smtClean="0">
                <a:latin typeface="Arial"/>
                <a:cs typeface="Arial"/>
              </a:rPr>
              <a:t> (</a:t>
            </a:r>
            <a:r>
              <a:rPr lang="de-DE" sz="2000" dirty="0" err="1" smtClean="0">
                <a:latin typeface="Arial"/>
                <a:cs typeface="Arial"/>
              </a:rPr>
              <a:t>neV</a:t>
            </a:r>
            <a:r>
              <a:rPr lang="de-DE" sz="2000" dirty="0" smtClean="0">
                <a:latin typeface="Arial"/>
                <a:cs typeface="Arial"/>
              </a:rPr>
              <a:t>)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298364" y="2298963"/>
            <a:ext cx="990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Arial"/>
                <a:cs typeface="Arial"/>
              </a:rPr>
              <a:t>n</a:t>
            </a:r>
            <a:r>
              <a:rPr lang="de-DE" sz="2000" baseline="-25000" dirty="0" err="1" smtClean="0">
                <a:latin typeface="Arial"/>
                <a:cs typeface="Arial"/>
              </a:rPr>
              <a:t>rel</a:t>
            </a:r>
            <a:r>
              <a:rPr lang="de-DE" sz="2000" baseline="-25000" dirty="0" smtClean="0">
                <a:latin typeface="Arial"/>
                <a:cs typeface="Arial"/>
              </a:rPr>
              <a:t> </a:t>
            </a:r>
            <a:r>
              <a:rPr lang="de-DE" sz="2000" dirty="0" smtClean="0">
                <a:latin typeface="Arial"/>
                <a:cs typeface="Arial"/>
              </a:rPr>
              <a:t>(</a:t>
            </a:r>
            <a:r>
              <a:rPr lang="de-DE" sz="2000" dirty="0" err="1" smtClean="0">
                <a:latin typeface="Symbol" charset="2"/>
                <a:cs typeface="Symbol" charset="2"/>
              </a:rPr>
              <a:t>e</a:t>
            </a:r>
            <a:r>
              <a:rPr lang="de-DE" sz="2000" dirty="0" err="1" smtClean="0">
                <a:latin typeface="Arial"/>
                <a:cs typeface="Arial"/>
              </a:rPr>
              <a:t>,t</a:t>
            </a:r>
            <a:r>
              <a:rPr lang="de-DE" sz="2000" dirty="0" smtClean="0">
                <a:latin typeface="Arial"/>
                <a:cs typeface="Arial"/>
              </a:rPr>
              <a:t>)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08039" y="5325728"/>
            <a:ext cx="57768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The time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evolution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discontinuous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baseline="-25000" dirty="0" smtClean="0">
                <a:solidFill>
                  <a:srgbClr val="008000"/>
                </a:solidFill>
              </a:rPr>
              <a:t>t</a:t>
            </a:r>
            <a:endParaRPr lang="de-DE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BEC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formation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not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included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only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thermal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relaxation</a:t>
            </a:r>
            <a:endParaRPr lang="de-DE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evolution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lang="de-DE" dirty="0">
                <a:solidFill>
                  <a:srgbClr val="008000"/>
                </a:solidFill>
                <a:latin typeface="Arial"/>
                <a:cs typeface="Arial"/>
              </a:rPr>
              <a:t> linear</a:t>
            </a: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548" y="2951530"/>
            <a:ext cx="2387437" cy="693494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6358549" y="3505200"/>
            <a:ext cx="482518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34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7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62090" y="440974"/>
            <a:ext cx="833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Example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2: Video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relaxation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ansatz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endParaRPr lang="de-DE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grpSp>
        <p:nvGrpSpPr>
          <p:cNvPr id="13" name="Gruppieren 6"/>
          <p:cNvGrpSpPr/>
          <p:nvPr/>
        </p:nvGrpSpPr>
        <p:grpSpPr>
          <a:xfrm>
            <a:off x="862090" y="1870288"/>
            <a:ext cx="7067132" cy="4486062"/>
            <a:chOff x="418854" y="1476981"/>
            <a:chExt cx="7374335" cy="4946949"/>
          </a:xfrm>
        </p:grpSpPr>
        <p:pic>
          <p:nvPicPr>
            <p:cNvPr id="14" name="Picture 2" descr="C:\Users\Thomas\Documents\Heidelberg\Bachelor-Arbeit\Präsentation\Diagramme\Animationen\Zeitentwicklung\relaxation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54" y="1476981"/>
              <a:ext cx="7374334" cy="494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fik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844824"/>
              <a:ext cx="1781029" cy="610743"/>
            </a:xfrm>
            <a:prstGeom prst="rect">
              <a:avLst/>
            </a:prstGeom>
          </p:spPr>
        </p:pic>
      </p:grpSp>
      <p:sp>
        <p:nvSpPr>
          <p:cNvPr id="4" name="Rechteck 3"/>
          <p:cNvSpPr/>
          <p:nvPr/>
        </p:nvSpPr>
        <p:spPr>
          <a:xfrm>
            <a:off x="1447799" y="1102107"/>
            <a:ext cx="7239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evolution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linear,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distribution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discontinuous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err="1" smtClean="0">
                <a:solidFill>
                  <a:srgbClr val="FF0000"/>
                </a:solidFill>
              </a:rPr>
              <a:t>F</a:t>
            </a: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78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6261100"/>
            <a:ext cx="21336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ußzeilenplatzhalter 1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5" name="Foliennummernplatzhalt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94AB95-8F3C-E24E-9B4F-637DAC2C706F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982909" y="349347"/>
            <a:ext cx="6783678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.2 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Derivation of the nonlinear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diffusion equation</a:t>
            </a:r>
            <a:endParaRPr lang="de-DE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         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Boltzmann </a:t>
            </a:r>
            <a:r>
              <a:rPr lang="de-DE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collision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term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for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bosons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/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fermions</a:t>
            </a: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127109"/>
            <a:ext cx="5300132" cy="331752"/>
          </a:xfrm>
          <a:prstGeom prst="rect">
            <a:avLst/>
          </a:prstGeom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589731"/>
            <a:ext cx="5554133" cy="6757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4482" y="5064667"/>
            <a:ext cx="713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dirty="0" smtClean="0">
                <a:solidFill>
                  <a:srgbClr val="008000"/>
                </a:solidFill>
                <a:latin typeface="Arial"/>
                <a:cs typeface="Arial"/>
              </a:rPr>
              <a:t>Bose-Einstein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/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Fermi-Dirac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stationary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6535" y="1476785"/>
            <a:ext cx="7136451" cy="1437640"/>
          </a:xfrm>
          <a:prstGeom prst="rect">
            <a:avLst/>
          </a:prstGeom>
          <a:solidFill>
            <a:schemeClr val="tx2">
              <a:lumMod val="40000"/>
              <a:lumOff val="60000"/>
              <a:alpha val="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3" descr="frac_partial_n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2" y="1514983"/>
            <a:ext cx="8465891" cy="1345033"/>
          </a:xfrm>
          <a:prstGeom prst="rect">
            <a:avLst/>
          </a:prstGeom>
        </p:spPr>
      </p:pic>
      <p:pic>
        <p:nvPicPr>
          <p:cNvPr id="24" name="Bild 23" descr="n_text_eq^pm_(_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24" y="5552533"/>
            <a:ext cx="2847310" cy="646028"/>
          </a:xfrm>
          <a:prstGeom prst="rect">
            <a:avLst/>
          </a:prstGeom>
        </p:spPr>
      </p:pic>
      <p:pic>
        <p:nvPicPr>
          <p:cNvPr id="10" name="Bild 9" descr="$n_j^pm_equiv_n^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" y="4495069"/>
            <a:ext cx="6730051" cy="3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Bormio_2019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9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24934" y="728133"/>
            <a:ext cx="84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Write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collision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term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in form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Master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(ME)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gain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loss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term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46667" y="2243667"/>
            <a:ext cx="311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</a:rPr>
              <a:t>w</a:t>
            </a:r>
            <a:r>
              <a:rPr lang="de-DE" dirty="0" err="1" smtClean="0">
                <a:solidFill>
                  <a:srgbClr val="000090"/>
                </a:solidFill>
              </a:rPr>
              <a:t>ith</a:t>
            </a:r>
            <a:r>
              <a:rPr lang="de-DE" dirty="0" smtClean="0">
                <a:solidFill>
                  <a:srgbClr val="000090"/>
                </a:solidFill>
              </a:rPr>
              <a:t> </a:t>
            </a:r>
            <a:r>
              <a:rPr lang="de-DE" dirty="0" err="1" smtClean="0">
                <a:solidFill>
                  <a:srgbClr val="000090"/>
                </a:solidFill>
              </a:rPr>
              <a:t>the</a:t>
            </a:r>
            <a:r>
              <a:rPr lang="de-DE" dirty="0" smtClean="0">
                <a:solidFill>
                  <a:srgbClr val="000090"/>
                </a:solidFill>
              </a:rPr>
              <a:t> </a:t>
            </a:r>
            <a:r>
              <a:rPr lang="de-DE" dirty="0" err="1" smtClean="0">
                <a:solidFill>
                  <a:srgbClr val="000090"/>
                </a:solidFill>
              </a:rPr>
              <a:t>transition</a:t>
            </a:r>
            <a:r>
              <a:rPr lang="de-DE" dirty="0" smtClean="0">
                <a:solidFill>
                  <a:srgbClr val="000090"/>
                </a:solidFill>
              </a:rPr>
              <a:t> </a:t>
            </a:r>
            <a:r>
              <a:rPr lang="de-DE" dirty="0" err="1" smtClean="0">
                <a:solidFill>
                  <a:srgbClr val="000090"/>
                </a:solidFill>
              </a:rPr>
              <a:t>probability</a:t>
            </a:r>
            <a:r>
              <a:rPr lang="de-DE" dirty="0" smtClean="0">
                <a:solidFill>
                  <a:srgbClr val="000090"/>
                </a:solidFill>
              </a:rPr>
              <a:t> ( </a:t>
            </a:r>
            <a:endParaRPr lang="de-DE" dirty="0">
              <a:solidFill>
                <a:srgbClr val="000090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766" y="2252134"/>
            <a:ext cx="685800" cy="4064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97566" y="2252134"/>
            <a:ext cx="142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ccordingly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46667" y="3434266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Introduce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density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states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de-DE" baseline="-25000" dirty="0" err="1" smtClean="0">
                <a:solidFill>
                  <a:srgbClr val="000090"/>
                </a:solidFill>
                <a:latin typeface="Arial"/>
                <a:cs typeface="Arial"/>
              </a:rPr>
              <a:t>j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=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err="1" smtClean="0">
                <a:solidFill>
                  <a:srgbClr val="000090"/>
                </a:solidFill>
                <a:latin typeface="Arial"/>
                <a:cs typeface="Arial"/>
              </a:rPr>
              <a:t>j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);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omit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± 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66" y="4097867"/>
            <a:ext cx="3619500" cy="3556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10166" y="5306536"/>
            <a:ext cx="235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W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peaked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smtClean="0">
                <a:solidFill>
                  <a:srgbClr val="000090"/>
                </a:solidFill>
              </a:rPr>
              <a:t>1</a:t>
            </a:r>
            <a:r>
              <a:rPr lang="de-DE" dirty="0" smtClean="0">
                <a:solidFill>
                  <a:srgbClr val="000090"/>
                </a:solidFill>
              </a:rPr>
              <a:t> = </a:t>
            </a:r>
            <a:r>
              <a:rPr lang="de-DE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smtClean="0">
                <a:solidFill>
                  <a:srgbClr val="000090"/>
                </a:solidFill>
              </a:rPr>
              <a:t>4</a:t>
            </a:r>
            <a:endParaRPr lang="de-DE" baseline="-25000" dirty="0">
              <a:solidFill>
                <a:srgbClr val="00009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925932" y="5303335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  .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Obtain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an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approximation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ME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through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a Taylor 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76520" y="5675868"/>
            <a:ext cx="594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  <a:latin typeface="Arial"/>
                <a:cs typeface="Arial"/>
              </a:rPr>
              <a:t>e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xpansion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n</a:t>
            </a:r>
            <a:r>
              <a:rPr lang="de-DE" baseline="-25000" dirty="0" smtClean="0">
                <a:solidFill>
                  <a:srgbClr val="000090"/>
                </a:solidFill>
                <a:latin typeface="Arial"/>
                <a:cs typeface="Arial"/>
              </a:rPr>
              <a:t>4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g</a:t>
            </a:r>
            <a:r>
              <a:rPr lang="de-DE" baseline="-25000" dirty="0" smtClean="0">
                <a:solidFill>
                  <a:srgbClr val="000090"/>
                </a:solidFill>
                <a:latin typeface="Arial"/>
                <a:cs typeface="Arial"/>
              </a:rPr>
              <a:t>4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n</a:t>
            </a:r>
            <a:r>
              <a:rPr lang="de-DE" baseline="-25000" dirty="0" smtClean="0">
                <a:solidFill>
                  <a:srgbClr val="000090"/>
                </a:solidFill>
                <a:latin typeface="Arial"/>
                <a:cs typeface="Arial"/>
              </a:rPr>
              <a:t>4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around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de-DE" dirty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>
                <a:solidFill>
                  <a:srgbClr val="000090"/>
                </a:solidFill>
              </a:rPr>
              <a:t>1</a:t>
            </a:r>
            <a:r>
              <a:rPr lang="de-DE" dirty="0">
                <a:solidFill>
                  <a:srgbClr val="000090"/>
                </a:solidFill>
              </a:rPr>
              <a:t> = </a:t>
            </a:r>
            <a:r>
              <a:rPr lang="de-DE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de-DE" baseline="-25000" dirty="0" smtClean="0">
                <a:solidFill>
                  <a:srgbClr val="000090"/>
                </a:solidFill>
              </a:rPr>
              <a:t>4 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second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Arial"/>
                <a:cs typeface="Arial"/>
              </a:rPr>
              <a:t>order</a:t>
            </a:r>
            <a:r>
              <a:rPr lang="de-DE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673600"/>
            <a:ext cx="4419600" cy="3556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112325" y="301135"/>
            <a:ext cx="4234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3366FF">
                      <a:alpha val="43000"/>
                    </a:srgbClr>
                  </a:outerShdw>
                </a:effectLst>
                <a:latin typeface="Arial"/>
                <a:cs typeface="Arial"/>
              </a:rPr>
              <a:t>Derivation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3366FF">
                      <a:alpha val="43000"/>
                    </a:srgbClr>
                  </a:outerShdw>
                </a:effectLst>
                <a:latin typeface="Arial"/>
                <a:cs typeface="Arial"/>
              </a:rPr>
              <a:t>of the nonlinear equation</a:t>
            </a:r>
            <a:endParaRPr lang="de-DE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3366FF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151305" y="1288069"/>
            <a:ext cx="6557434" cy="885799"/>
          </a:xfrm>
          <a:prstGeom prst="rect">
            <a:avLst/>
          </a:prstGeom>
          <a:solidFill>
            <a:schemeClr val="tx2">
              <a:lumMod val="40000"/>
              <a:lumOff val="60000"/>
              <a:alpha val="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frac_partial_n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19" y="1342023"/>
            <a:ext cx="6375481" cy="811711"/>
          </a:xfrm>
          <a:prstGeom prst="rect">
            <a:avLst/>
          </a:prstGeom>
        </p:spPr>
      </p:pic>
      <p:pic>
        <p:nvPicPr>
          <p:cNvPr id="15" name="Bild 14" descr="W^pm_4_rightarr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1" y="2795104"/>
            <a:ext cx="7569200" cy="6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6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5,7031"/>
  <p:tag name="ORIGINALWIDTH" val="1095,613"/>
  <p:tag name="LATEXADDIN" val="\documentclass[oneside,12pt]{report}&#10;\usepackage[eulerchapternumbers,linedheaders]{classicthesis}&#10;&#10;\newtheorem{thm}{Theorem}&#10;\usepackage[ngerman,english]{babel}&#10;\usepackage{titling}&#10;\usepackage[utf8]{inputenc}&#10;\usepackage{graphicx,caption}&#10;\usepackage{braket}&#10;\usepackage[colorinlistoftodos]{todonotes}&#10;\usepackage{authblk}&#10;\usepackage{amsmath}&#10;\usepackage{mathtools}&#10;\usepackage{mathrsfs}&#10;\usepackage{amssymb}&#10;\usepackage{dsfont}&#10;\usepackage{slashed}&#10;\usepackage{empheq}&#10;\usepackage{relsize}&#10;\usepackage{nicefrac}&#10;\usepackage{enumerate}&#10;\usepackage{bibgerm}&#10;\usepackage{tocloft}&#10;\usepackage{subfig}&#10;\usepackage[labelfont=it]{caption}&#10;\usepackage[nottoc,notlot,notlof]{tocbibind}&#10;&#10;\renewcommand{\cftchapdotsep}{\cftdotsep}&#10;\renewcommand{\cftchapleader}{\cftdotfill{\cftchapdotsep}}&#10;\renewcommand{\cftsecdotsep}{\cftdotsep}&#10;\renewcommand{\cftsecleader}{\cftdotfill{\cftchapdotsep}}&#10;\newcommand{\bigast}{\ensuremath{\displaystyle\mathop{\mathlarger {\ast}}}}&#10;\newcommand*\myPM{\ensuremath{\substack{+\\[-0.25em]-}\,}}&#10;\newcommand*\myPMbM{\ensuremath{\substack{+\\[-0.25em]&#10;\mathsmaller(-\mathsmaller)}\,}}&#10;\newcommand*\myPMbP{\ensuremath{\substack{\mathsmaller(+\mathsmaller)\\[-0.25em]-}\,}}&#10;\renewcommand\bibname{New Title}&#10;&#10;\DeclarePairedDelimiter{\abs}{\lvert}{\rvert}&#10;\DeclarePairedDelimiter{\norm}{\lVert}{\rVert}&#10;\DeclareMathOperator{\Tr}{Tr}&#10;&#10;\usepackage{lmodern}&#10;\usepackage{lipsum}&#10;\numberwithin{equation}{chapter}&#10;&#10;\titleformat*{\section}{\fontsize{13}{20}\selectfont}&#10;&#10;\pagestyle{empty}&#10;\begin{document}&#10;\begin{align}&#10;&amp;n_0 (\epsilon) = \Theta(\mu - \epsilon) \nonumber \\&#10;&amp;\mu \in \mathbb{R} \, , \;\; \mu\beta = 5&#10;\nonumber&#10;\end{align}&#10;\end{document}"/>
  <p:tag name="IGUANATEXSIZE" val="16"/>
  <p:tag name="IGUANATEXCURSOR" val="152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1437</Words>
  <Application>Microsoft Macintosh PowerPoint</Application>
  <PresentationFormat>Bildschirmpräsentation (4:3)</PresentationFormat>
  <Paragraphs>232</Paragraphs>
  <Slides>22</Slides>
  <Notes>2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ITP, Universität Heidelberg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Georg Wolschin</dc:creator>
  <cp:keywords/>
  <dc:description/>
  <cp:lastModifiedBy>Georg Wolschin</cp:lastModifiedBy>
  <cp:revision>314</cp:revision>
  <cp:lastPrinted>2019-01-19T13:30:41Z</cp:lastPrinted>
  <dcterms:created xsi:type="dcterms:W3CDTF">2017-06-01T10:05:27Z</dcterms:created>
  <dcterms:modified xsi:type="dcterms:W3CDTF">2019-01-23T06:22:53Z</dcterms:modified>
  <cp:category/>
</cp:coreProperties>
</file>