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57" r:id="rId2"/>
    <p:sldId id="664" r:id="rId3"/>
    <p:sldId id="681" r:id="rId4"/>
    <p:sldId id="682" r:id="rId5"/>
    <p:sldId id="683" r:id="rId6"/>
    <p:sldId id="618" r:id="rId7"/>
    <p:sldId id="686" r:id="rId8"/>
    <p:sldId id="781" r:id="rId9"/>
    <p:sldId id="624" r:id="rId10"/>
    <p:sldId id="633" r:id="rId11"/>
    <p:sldId id="637" r:id="rId12"/>
    <p:sldId id="627" r:id="rId13"/>
    <p:sldId id="638" r:id="rId14"/>
    <p:sldId id="645" r:id="rId15"/>
    <p:sldId id="646" r:id="rId16"/>
    <p:sldId id="647" r:id="rId17"/>
    <p:sldId id="648" r:id="rId18"/>
    <p:sldId id="732" r:id="rId19"/>
    <p:sldId id="787" r:id="rId20"/>
    <p:sldId id="733" r:id="rId21"/>
    <p:sldId id="734" r:id="rId22"/>
    <p:sldId id="795" r:id="rId23"/>
    <p:sldId id="736" r:id="rId24"/>
    <p:sldId id="737" r:id="rId25"/>
    <p:sldId id="738" r:id="rId26"/>
    <p:sldId id="739" r:id="rId27"/>
    <p:sldId id="740" r:id="rId28"/>
    <p:sldId id="741" r:id="rId29"/>
    <p:sldId id="742" r:id="rId30"/>
    <p:sldId id="788" r:id="rId31"/>
    <p:sldId id="743" r:id="rId32"/>
    <p:sldId id="744" r:id="rId33"/>
    <p:sldId id="745" r:id="rId34"/>
    <p:sldId id="746" r:id="rId35"/>
    <p:sldId id="747" r:id="rId36"/>
    <p:sldId id="775" r:id="rId37"/>
    <p:sldId id="750" r:id="rId38"/>
    <p:sldId id="751" r:id="rId39"/>
    <p:sldId id="752" r:id="rId40"/>
    <p:sldId id="754" r:id="rId41"/>
    <p:sldId id="776" r:id="rId42"/>
    <p:sldId id="758" r:id="rId43"/>
    <p:sldId id="759" r:id="rId44"/>
    <p:sldId id="760" r:id="rId45"/>
    <p:sldId id="790" r:id="rId46"/>
    <p:sldId id="789" r:id="rId47"/>
    <p:sldId id="784" r:id="rId48"/>
    <p:sldId id="772" r:id="rId49"/>
    <p:sldId id="785" r:id="rId50"/>
    <p:sldId id="796" r:id="rId51"/>
    <p:sldId id="773" r:id="rId52"/>
    <p:sldId id="7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1155CC"/>
    <a:srgbClr val="800080"/>
    <a:srgbClr val="FF00FF"/>
    <a:srgbClr val="2E75B6"/>
    <a:srgbClr val="4F81BD"/>
    <a:srgbClr val="7F7F7F"/>
    <a:srgbClr val="ED0202"/>
    <a:srgbClr val="41719C"/>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64" autoAdjust="0"/>
    <p:restoredTop sz="91171" autoAdjust="0"/>
  </p:normalViewPr>
  <p:slideViewPr>
    <p:cSldViewPr snapToGrid="0">
      <p:cViewPr varScale="1">
        <p:scale>
          <a:sx n="101" d="100"/>
          <a:sy n="101" d="100"/>
        </p:scale>
        <p:origin x="-744" y="-104"/>
      </p:cViewPr>
      <p:guideLst>
        <p:guide orient="horz" pos="2160"/>
        <p:guide pos="3840"/>
      </p:guideLst>
    </p:cSldViewPr>
  </p:slideViewPr>
  <p:notesTextViewPr>
    <p:cViewPr>
      <p:scale>
        <a:sx n="1" d="1"/>
        <a:sy n="1" d="1"/>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888132-8B2C-184A-BAAE-DF0D7E0B9123}" type="datetimeFigureOut">
              <a:rPr lang="en-US" smtClean="0"/>
              <a:t>20/01/19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258976-FBEE-D045-A4E0-E1C2C1A5C04A}" type="slidenum">
              <a:rPr lang="en-US" smtClean="0"/>
              <a:t>‹#›</a:t>
            </a:fld>
            <a:endParaRPr lang="en-US"/>
          </a:p>
        </p:txBody>
      </p:sp>
    </p:spTree>
    <p:extLst>
      <p:ext uri="{BB962C8B-B14F-4D97-AF65-F5344CB8AC3E}">
        <p14:creationId xmlns:p14="http://schemas.microsoft.com/office/powerpoint/2010/main" val="11466678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9100CC-7E80-0A4E-A694-EC391BAE0D0E}" type="datetimeFigureOut">
              <a:rPr lang="en-US" smtClean="0"/>
              <a:t>20/01/19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C2FEBE-04E2-2949-ACFA-1F7B99823A82}" type="slidenum">
              <a:rPr lang="en-US" smtClean="0"/>
              <a:t>‹#›</a:t>
            </a:fld>
            <a:endParaRPr lang="en-US"/>
          </a:p>
        </p:txBody>
      </p:sp>
    </p:spTree>
    <p:extLst>
      <p:ext uri="{BB962C8B-B14F-4D97-AF65-F5344CB8AC3E}">
        <p14:creationId xmlns:p14="http://schemas.microsoft.com/office/powerpoint/2010/main" val="344709406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1</a:t>
            </a:fld>
            <a:endParaRPr lang="en-US"/>
          </a:p>
        </p:txBody>
      </p:sp>
    </p:spTree>
    <p:extLst>
      <p:ext uri="{BB962C8B-B14F-4D97-AF65-F5344CB8AC3E}">
        <p14:creationId xmlns:p14="http://schemas.microsoft.com/office/powerpoint/2010/main" val="229998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the first protons in the plasma create a wake which acts back onto the proton bunch. The proton bunch feels the focusing and defocusing fields of the plasma waves and the protons start to radially move towards, and away from the axis periodically creating this </a:t>
            </a:r>
            <a:r>
              <a:rPr lang="en-GB" sz="1200" dirty="0" err="1" smtClean="0"/>
              <a:t>microbunch</a:t>
            </a:r>
            <a:r>
              <a:rPr lang="en-GB" sz="1200" dirty="0" smtClean="0"/>
              <a:t> structure. The protons bunch is also subjected to the accelerating and decelerating fields but the velocity change is so little that this does not affect the bunch structure.</a:t>
            </a:r>
            <a:endParaRPr lang="en-US" dirty="0" smtClean="0"/>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18</a:t>
            </a:fld>
            <a:endParaRPr lang="en-US"/>
          </a:p>
        </p:txBody>
      </p:sp>
    </p:spTree>
    <p:extLst>
      <p:ext uri="{BB962C8B-B14F-4D97-AF65-F5344CB8AC3E}">
        <p14:creationId xmlns:p14="http://schemas.microsoft.com/office/powerpoint/2010/main" val="4226995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20</a:t>
            </a:fld>
            <a:endParaRPr lang="en-US"/>
          </a:p>
        </p:txBody>
      </p:sp>
    </p:spTree>
    <p:extLst>
      <p:ext uri="{BB962C8B-B14F-4D97-AF65-F5344CB8AC3E}">
        <p14:creationId xmlns:p14="http://schemas.microsoft.com/office/powerpoint/2010/main" val="3439722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2584A-54F9-FC4D-9734-1385F3BCF650}" type="slidenum">
              <a:rPr lang="en-US" smtClean="0"/>
              <a:pPr/>
              <a:t>21</a:t>
            </a:fld>
            <a:endParaRPr lang="en-US"/>
          </a:p>
        </p:txBody>
      </p:sp>
    </p:spTree>
    <p:extLst>
      <p:ext uri="{BB962C8B-B14F-4D97-AF65-F5344CB8AC3E}">
        <p14:creationId xmlns:p14="http://schemas.microsoft.com/office/powerpoint/2010/main" val="361529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Mandate from Freddy: to write the design report for Run 2. </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22</a:t>
            </a:fld>
            <a:endParaRPr lang="en-US"/>
          </a:p>
        </p:txBody>
      </p:sp>
    </p:spTree>
    <p:extLst>
      <p:ext uri="{BB962C8B-B14F-4D97-AF65-F5344CB8AC3E}">
        <p14:creationId xmlns:p14="http://schemas.microsoft.com/office/powerpoint/2010/main" val="474298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Application: add your fitness certificate</a:t>
            </a:r>
          </a:p>
          <a:p>
            <a:r>
              <a:rPr lang="en-US" dirty="0" smtClean="0"/>
              <a:t>Have</a:t>
            </a:r>
            <a:r>
              <a:rPr lang="en-US" baseline="0" dirty="0" smtClean="0"/>
              <a:t> also an iron man with us. </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23</a:t>
            </a:fld>
            <a:endParaRPr lang="en-US"/>
          </a:p>
        </p:txBody>
      </p:sp>
    </p:spTree>
    <p:extLst>
      <p:ext uri="{BB962C8B-B14F-4D97-AF65-F5344CB8AC3E}">
        <p14:creationId xmlns:p14="http://schemas.microsoft.com/office/powerpoint/2010/main" val="231318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25</a:t>
            </a:fld>
            <a:endParaRPr lang="en-US"/>
          </a:p>
        </p:txBody>
      </p:sp>
    </p:spTree>
    <p:extLst>
      <p:ext uri="{BB962C8B-B14F-4D97-AF65-F5344CB8AC3E}">
        <p14:creationId xmlns:p14="http://schemas.microsoft.com/office/powerpoint/2010/main" val="372253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3400" dirty="0" smtClean="0">
                <a:sym typeface="Wingdings"/>
              </a:rPr>
              <a:t>Ionization potential </a:t>
            </a:r>
            <a:r>
              <a:rPr lang="en-US" sz="3400" dirty="0" err="1" smtClean="0">
                <a:latin typeface="Symbol" charset="2"/>
                <a:cs typeface="Symbol" charset="2"/>
                <a:sym typeface="Wingdings"/>
              </a:rPr>
              <a:t>F</a:t>
            </a:r>
            <a:r>
              <a:rPr lang="en-US" sz="3400" baseline="-25000" dirty="0" err="1" smtClean="0">
                <a:cs typeface="Symbol" charset="2"/>
                <a:sym typeface="Wingdings"/>
              </a:rPr>
              <a:t>Rb</a:t>
            </a:r>
            <a:r>
              <a:rPr lang="en-US" sz="3400" dirty="0" smtClean="0">
                <a:sym typeface="Wingdings"/>
              </a:rPr>
              <a:t> = 4.177eV</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3400" dirty="0" smtClean="0">
              <a:sym typeface="Wingdings"/>
            </a:endParaRPr>
          </a:p>
          <a:p>
            <a:r>
              <a:rPr lang="en-GB" dirty="0" smtClean="0"/>
              <a:t>There was one acceptable solution found, which relies on the following physics principle. If gas expands through an aperture to an infinite volume, the length of the ramp is in the order of the opening of the aperture. Of course we cannot make an </a:t>
            </a:r>
            <a:r>
              <a:rPr lang="en-GB" dirty="0" err="1" smtClean="0"/>
              <a:t>infinte</a:t>
            </a:r>
            <a:r>
              <a:rPr lang="en-GB" dirty="0" smtClean="0"/>
              <a:t> expansion volume, but what is possible is to cool the expansion volume below the condensation point of rubidium so that the rubidium sticks as soon as it touches the wall. Simulations showed that in this case the vapour density drops within 2 orders of magnitudes in a few cm. Which is not optimum but acceptable.</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26</a:t>
            </a:fld>
            <a:endParaRPr lang="en-US"/>
          </a:p>
        </p:txBody>
      </p:sp>
    </p:spTree>
    <p:extLst>
      <p:ext uri="{BB962C8B-B14F-4D97-AF65-F5344CB8AC3E}">
        <p14:creationId xmlns:p14="http://schemas.microsoft.com/office/powerpoint/2010/main" val="3114067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dirty="0" smtClean="0"/>
              <a:t>.</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27</a:t>
            </a:fld>
            <a:endParaRPr lang="en-US"/>
          </a:p>
        </p:txBody>
      </p:sp>
    </p:spTree>
    <p:extLst>
      <p:ext uri="{BB962C8B-B14F-4D97-AF65-F5344CB8AC3E}">
        <p14:creationId xmlns:p14="http://schemas.microsoft.com/office/powerpoint/2010/main" val="3114067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smtClean="0">
                <a:solidFill>
                  <a:srgbClr val="00B050"/>
                </a:solidFill>
              </a:rPr>
              <a:t>Diagnostic beam line (“virtual plasma”)</a:t>
            </a:r>
          </a:p>
          <a:p>
            <a:pPr lvl="1">
              <a:buFontTx/>
              <a:buChar char="-"/>
            </a:pPr>
            <a:r>
              <a:rPr lang="en-GB" sz="1600" dirty="0" smtClean="0">
                <a:solidFill>
                  <a:srgbClr val="00B050"/>
                </a:solidFill>
                <a:latin typeface="Symbol" panose="05050102010706020507" pitchFamily="18" charset="2"/>
              </a:rPr>
              <a:t>l </a:t>
            </a:r>
            <a:r>
              <a:rPr lang="en-GB" sz="1600" dirty="0" smtClean="0">
                <a:solidFill>
                  <a:srgbClr val="00B050"/>
                </a:solidFill>
              </a:rPr>
              <a:t>= 780 nm </a:t>
            </a:r>
          </a:p>
          <a:p>
            <a:pPr lvl="1">
              <a:buFontTx/>
              <a:buChar char="-"/>
            </a:pPr>
            <a:r>
              <a:rPr lang="en-GB" sz="1600" dirty="0" smtClean="0">
                <a:solidFill>
                  <a:srgbClr val="00B050"/>
                </a:solidFill>
              </a:rPr>
              <a:t>t pulse = 100-120 </a:t>
            </a:r>
            <a:r>
              <a:rPr lang="en-GB" sz="1600" dirty="0" err="1" smtClean="0">
                <a:solidFill>
                  <a:srgbClr val="00B050"/>
                </a:solidFill>
              </a:rPr>
              <a:t>fs</a:t>
            </a:r>
            <a:r>
              <a:rPr lang="en-GB" sz="1600" dirty="0" smtClean="0">
                <a:solidFill>
                  <a:srgbClr val="00B050"/>
                </a:solidFill>
              </a:rPr>
              <a:t>,</a:t>
            </a:r>
          </a:p>
          <a:p>
            <a:pPr lvl="1">
              <a:buFontTx/>
              <a:buChar char="-"/>
            </a:pPr>
            <a:r>
              <a:rPr lang="en-GB" sz="1600" dirty="0" smtClean="0">
                <a:solidFill>
                  <a:srgbClr val="00B050"/>
                </a:solidFill>
              </a:rPr>
              <a:t>E ≈ 5 </a:t>
            </a:r>
            <a:r>
              <a:rPr lang="en-GB" sz="1600" dirty="0" err="1" smtClean="0">
                <a:solidFill>
                  <a:srgbClr val="00B050"/>
                </a:solidFill>
              </a:rPr>
              <a:t>mJ</a:t>
            </a:r>
            <a:r>
              <a:rPr lang="en-GB" sz="1600" dirty="0" smtClean="0">
                <a:solidFill>
                  <a:srgbClr val="00B050"/>
                </a:solidFill>
              </a:rPr>
              <a:t> </a:t>
            </a:r>
          </a:p>
          <a:p>
            <a:r>
              <a:rPr lang="en-GB" sz="1600" b="1" i="1" dirty="0" smtClean="0">
                <a:solidFill>
                  <a:srgbClr val="0070C0"/>
                </a:solidFill>
              </a:rPr>
              <a:t>Laser beam line to electron gun (installed in 2017)</a:t>
            </a:r>
          </a:p>
          <a:p>
            <a:pPr lvl="1"/>
            <a:r>
              <a:rPr lang="en-GB" sz="1600" i="1" dirty="0" smtClean="0">
                <a:solidFill>
                  <a:srgbClr val="0070C0"/>
                </a:solidFill>
                <a:latin typeface="Symbol" panose="05050102010706020507" pitchFamily="18" charset="2"/>
              </a:rPr>
              <a:t>l</a:t>
            </a:r>
            <a:r>
              <a:rPr lang="en-GB" sz="1600" i="1" dirty="0" smtClean="0">
                <a:solidFill>
                  <a:srgbClr val="0070C0"/>
                </a:solidFill>
              </a:rPr>
              <a:t> = 260 nm  </a:t>
            </a:r>
          </a:p>
          <a:p>
            <a:pPr lvl="1"/>
            <a:r>
              <a:rPr lang="en-GB" sz="1600" i="1" dirty="0" smtClean="0">
                <a:solidFill>
                  <a:srgbClr val="0070C0"/>
                </a:solidFill>
              </a:rPr>
              <a:t>t pulse = 0.3-10 </a:t>
            </a:r>
            <a:r>
              <a:rPr lang="en-GB" sz="1600" i="1" dirty="0" err="1" smtClean="0">
                <a:solidFill>
                  <a:srgbClr val="0070C0"/>
                </a:solidFill>
              </a:rPr>
              <a:t>ps</a:t>
            </a:r>
            <a:r>
              <a:rPr lang="en-GB" sz="1600" i="1" dirty="0" smtClean="0">
                <a:solidFill>
                  <a:srgbClr val="0070C0"/>
                </a:solidFill>
              </a:rPr>
              <a:t> </a:t>
            </a:r>
          </a:p>
          <a:p>
            <a:pPr lvl="1"/>
            <a:r>
              <a:rPr lang="en-GB" sz="1600" i="1" dirty="0" smtClean="0">
                <a:solidFill>
                  <a:srgbClr val="0070C0"/>
                </a:solidFill>
              </a:rPr>
              <a:t>E = 0.5 </a:t>
            </a:r>
            <a:r>
              <a:rPr lang="en-GB" sz="1600" i="1" dirty="0" err="1" smtClean="0">
                <a:solidFill>
                  <a:srgbClr val="0070C0"/>
                </a:solidFill>
              </a:rPr>
              <a:t>mJ</a:t>
            </a:r>
            <a:r>
              <a:rPr lang="en-GB" sz="1600" i="1" dirty="0" smtClean="0">
                <a:solidFill>
                  <a:srgbClr val="0070C0"/>
                </a:solidFill>
              </a:rPr>
              <a:t> </a:t>
            </a: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28</a:t>
            </a:fld>
            <a:endParaRPr lang="en-US"/>
          </a:p>
        </p:txBody>
      </p:sp>
    </p:spTree>
    <p:extLst>
      <p:ext uri="{BB962C8B-B14F-4D97-AF65-F5344CB8AC3E}">
        <p14:creationId xmlns:p14="http://schemas.microsoft.com/office/powerpoint/2010/main" val="2471409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ym typeface="Wingdings"/>
              </a:rPr>
              <a:t> </a:t>
            </a:r>
            <a:r>
              <a:rPr lang="en-US" dirty="0" smtClean="0"/>
              <a:t>Laser on Cs</a:t>
            </a:r>
            <a:r>
              <a:rPr lang="en-US" baseline="-25000" dirty="0" smtClean="0"/>
              <a:t>2</a:t>
            </a:r>
            <a:r>
              <a:rPr lang="en-US" dirty="0" smtClean="0"/>
              <a:t>Te cathode produces electron bunch with </a:t>
            </a:r>
            <a:r>
              <a:rPr lang="en-US" dirty="0" err="1" smtClean="0"/>
              <a:t>σ</a:t>
            </a:r>
            <a:r>
              <a:rPr lang="en-US" dirty="0" smtClean="0"/>
              <a:t> ~2ps, ~650pC. </a:t>
            </a:r>
            <a:r>
              <a:rPr lang="en-US" dirty="0" smtClean="0">
                <a:sym typeface="Wingdings"/>
              </a:rPr>
              <a:t> </a:t>
            </a:r>
            <a:r>
              <a:rPr lang="en-US" dirty="0" smtClean="0"/>
              <a:t>2.5 cell RF-gun accelerates to 5.5MeV </a:t>
            </a:r>
            <a:r>
              <a:rPr lang="en-US" dirty="0" smtClean="0">
                <a:sym typeface="Wingdings"/>
              </a:rPr>
              <a:t></a:t>
            </a:r>
            <a:r>
              <a:rPr lang="en-US" dirty="0" smtClean="0"/>
              <a:t> 30 cell travelling wave structure accelerates up to 20 MeV </a:t>
            </a:r>
            <a:r>
              <a:rPr lang="en-US" dirty="0" smtClean="0">
                <a:sym typeface="Wingdings"/>
              </a:rPr>
              <a:t> </a:t>
            </a:r>
            <a:r>
              <a:rPr lang="en-US" dirty="0" smtClean="0"/>
              <a:t>18m long beam line to plasma cell.  </a:t>
            </a: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29</a:t>
            </a:fld>
            <a:endParaRPr lang="en-US"/>
          </a:p>
        </p:txBody>
      </p:sp>
    </p:spTree>
    <p:extLst>
      <p:ext uri="{BB962C8B-B14F-4D97-AF65-F5344CB8AC3E}">
        <p14:creationId xmlns:p14="http://schemas.microsoft.com/office/powerpoint/2010/main" val="270016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 increase size</a:t>
            </a:r>
          </a:p>
          <a:p>
            <a:r>
              <a:rPr lang="en-US" dirty="0" smtClean="0"/>
              <a:t>Or develop new technique</a:t>
            </a:r>
          </a:p>
          <a:p>
            <a:endParaRPr lang="en-US" dirty="0" smtClean="0"/>
          </a:p>
          <a:p>
            <a:r>
              <a:rPr lang="en-US" dirty="0" smtClean="0"/>
              <a:t> Access new particles in &gt; TeV range</a:t>
            </a:r>
          </a:p>
          <a:p>
            <a:r>
              <a:rPr lang="en-US" dirty="0" smtClean="0"/>
              <a:t>Precision measurements as much increased rates w.r.t. LHC</a:t>
            </a:r>
          </a:p>
          <a:p>
            <a:endParaRPr lang="en-US" dirty="0"/>
          </a:p>
        </p:txBody>
      </p:sp>
      <p:sp>
        <p:nvSpPr>
          <p:cNvPr id="4" name="Slide Number Placeholder 3"/>
          <p:cNvSpPr>
            <a:spLocks noGrp="1"/>
          </p:cNvSpPr>
          <p:nvPr>
            <p:ph type="sldNum" sz="quarter" idx="10"/>
          </p:nvPr>
        </p:nvSpPr>
        <p:spPr/>
        <p:txBody>
          <a:bodyPr/>
          <a:lstStyle/>
          <a:p>
            <a:fld id="{B4B2584A-54F9-FC4D-9734-1385F3BCF650}" type="slidenum">
              <a:rPr lang="en-US" smtClean="0"/>
              <a:pPr/>
              <a:t>4</a:t>
            </a:fld>
            <a:endParaRPr lang="en-US"/>
          </a:p>
        </p:txBody>
      </p:sp>
    </p:spTree>
    <p:extLst>
      <p:ext uri="{BB962C8B-B14F-4D97-AF65-F5344CB8AC3E}">
        <p14:creationId xmlns:p14="http://schemas.microsoft.com/office/powerpoint/2010/main" val="95555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To show the longitudinal structure of the proton bunch, we send it through a thin metal foil and image the emitted backward optical transition radiation onto the slit of a streak camera. Since the emission of the OTR is instantaneous, we can get a longitudinal proton density image. In case there is no plasma present, we expect to see a uniform density over this timescale, but if the bunch self-modulates we expect to see periodically regions of high and low proton  density.</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32</a:t>
            </a:fld>
            <a:endParaRPr lang="en-US"/>
          </a:p>
        </p:txBody>
      </p:sp>
    </p:spTree>
    <p:extLst>
      <p:ext uri="{BB962C8B-B14F-4D97-AF65-F5344CB8AC3E}">
        <p14:creationId xmlns:p14="http://schemas.microsoft.com/office/powerpoint/2010/main" val="3482233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To show the longitudinal structure of the proton bunch, we send it through a thin metal foil and image the emitted backward optical transition radiation onto the slit of a streak camera. Since the emission of the OTR is instantaneous, we can get a longitudinal proton density image. In case there is no plasma present, we expect to see a uniform density over this timescale, but if the bunch self-modulates we expect to see periodically regions of high and low proton  density.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r>
              <a:rPr lang="en-US" dirty="0" smtClean="0"/>
              <a:t>5 sets of 10 events each</a:t>
            </a:r>
          </a:p>
          <a:p>
            <a:r>
              <a:rPr lang="en-US" dirty="0" smtClean="0"/>
              <a:t>Possible because: marker laser pulse synchronized with ionization laser pulse at the </a:t>
            </a:r>
            <a:r>
              <a:rPr lang="en-US" dirty="0" err="1" smtClean="0"/>
              <a:t>ps</a:t>
            </a:r>
            <a:r>
              <a:rPr lang="en-US" dirty="0" smtClean="0"/>
              <a:t> time scale.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 main idea of this diagnostics is to image the micro-bunches and from that determine the modulation frequency,</a:t>
            </a:r>
          </a:p>
          <a:p>
            <a:endParaRPr lang="en-US" dirty="0" smtClean="0"/>
          </a:p>
          <a:p>
            <a:r>
              <a:rPr lang="en-GB" dirty="0" smtClean="0"/>
              <a:t>We see again the timing between the proton and the laser bunch, where the laser is as sketched in the middle of the proton bunch like indicated in this schematic drawing here. If we look at an event where there was a high power laser shot and rubidium we can see that after the laser pulse the proton beam distribution changes visibly. If we look at the integrated profile the number of protons drops, which is what one expects, because part of the protons defocus and we are imaging through a slit. It becomes really interesting when we go to slower timescales, meaning zooming into this picture here. In this picture we can see the periodic density modulation of the proton bunch and the formation of what I called micro bunches before. Summing up, the timing between the laser and the protons is at the picosecond scale, we see an effect on the proton bunch after the laser bunch- how it should be and we see a density modulation at the pico-second scale. </a:t>
            </a: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33</a:t>
            </a:fld>
            <a:endParaRPr lang="en-US"/>
          </a:p>
        </p:txBody>
      </p:sp>
    </p:spTree>
    <p:extLst>
      <p:ext uri="{BB962C8B-B14F-4D97-AF65-F5344CB8AC3E}">
        <p14:creationId xmlns:p14="http://schemas.microsoft.com/office/powerpoint/2010/main" val="3482233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To show the longitudinal structure of the proton bunch, we send it through a thin metal foil and image the emitted backward optical transition radiation onto the slit of a streak camera. Since the emission of the OTR is instantaneous, we can get a longitudinal proton density image. In case there is no plasma present, we expect to see a uniform density over this timescale, but if the bunch self-modulates we expect to see periodically regions of high and low proton  density.</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34</a:t>
            </a:fld>
            <a:endParaRPr lang="en-US"/>
          </a:p>
        </p:txBody>
      </p:sp>
    </p:spTree>
    <p:extLst>
      <p:ext uri="{BB962C8B-B14F-4D97-AF65-F5344CB8AC3E}">
        <p14:creationId xmlns:p14="http://schemas.microsoft.com/office/powerpoint/2010/main" val="348223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Shape 5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dirty="0"/>
              <a:t>Here I show images of the imaging stations, once if there is no plasma and SM and then the next one where we turned on the high power laser, and the difference is clearly visible. We can see the defocused protons. It becomes even clearer when we combine the projections of those two images and compare them. We see that charge that used to be in the core moves out radially to form a halo. This image is </a:t>
            </a:r>
            <a:r>
              <a:rPr lang="en-GB" dirty="0" err="1"/>
              <a:t>ment</a:t>
            </a:r>
            <a:r>
              <a:rPr lang="en-GB" dirty="0"/>
              <a:t> to show the halo, so it is on a log scale and the small area here corresponds to the area in the wing. From the maximum radius we can show that the transverse wakefields must have reached a level higher than the initial seed fields and since the halo is symmetric there is no sign that the non-</a:t>
            </a:r>
            <a:r>
              <a:rPr lang="en-GB" dirty="0" smtClean="0"/>
              <a:t>axis </a:t>
            </a:r>
            <a:r>
              <a:rPr lang="en-GB" dirty="0" err="1" smtClean="0"/>
              <a:t>symetric</a:t>
            </a:r>
            <a:r>
              <a:rPr lang="en-GB" dirty="0" smtClean="0"/>
              <a:t> </a:t>
            </a:r>
            <a:r>
              <a:rPr lang="en-GB" dirty="0"/>
              <a:t>mode which is known as the hose instability developed</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To avoid losing the low energy electrons, instead of injecting them colinear, we cross the electron and proton bunch at a defined location inside the plasma, where we hope that they are trapped after the wakefield phase stopped to evolve strongly. Experimentally this crossing is challenging because the radial size of the bunches is on the order of 100um and  cannot have any bunch diagnostics  inside the plasma.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To avoid losing the low energy electrons, instead of injecting them </a:t>
            </a:r>
            <a:r>
              <a:rPr lang="en-GB" dirty="0" err="1"/>
              <a:t>colinear</a:t>
            </a:r>
            <a:r>
              <a:rPr lang="en-GB" dirty="0"/>
              <a:t>, we cross the electron and proton bunch at a defined location inside the plasma, where we hope that they are trapped after the wakefield phase stopped to evolve strongly. Experimentally this crossing is challenging because the radial size of the bunches is on the order of 100um and  cannot have any bunch diagnostics  inside the plasma</a:t>
            </a:r>
            <a:r>
              <a:rPr lang="en-GB" dirty="0" smtClean="0"/>
              <a:t>.</a:t>
            </a:r>
          </a:p>
          <a:p>
            <a:pPr marL="0" lvl="0" indent="0" rtl="0">
              <a:spcBef>
                <a:spcPts val="0"/>
              </a:spcBef>
              <a:spcAft>
                <a:spcPts val="0"/>
              </a:spcAft>
              <a:buNone/>
            </a:pPr>
            <a:endParaRPr lang="en-GB" dirty="0" smtClean="0"/>
          </a:p>
          <a:p>
            <a:r>
              <a:rPr lang="en-US" sz="1200" kern="1200" dirty="0" smtClean="0">
                <a:solidFill>
                  <a:schemeClr val="tx1"/>
                </a:solidFill>
                <a:latin typeface="+mn-lt"/>
                <a:ea typeface="+mn-ea"/>
                <a:cs typeface="+mn-cs"/>
              </a:rPr>
              <a:t>The numbers in May were roughly:</a:t>
            </a:r>
          </a:p>
          <a:p>
            <a:r>
              <a:rPr lang="en-US" sz="1200" kern="1200" dirty="0" smtClean="0">
                <a:solidFill>
                  <a:schemeClr val="tx1"/>
                </a:solidFill>
                <a:latin typeface="+mn-lt"/>
                <a:ea typeface="+mn-ea"/>
                <a:cs typeface="+mn-cs"/>
              </a:rPr>
              <a:t>Momentum: 19 MeV/c</a:t>
            </a:r>
          </a:p>
          <a:p>
            <a:r>
              <a:rPr lang="en-US" sz="1200" kern="1200" dirty="0" smtClean="0">
                <a:solidFill>
                  <a:schemeClr val="tx1"/>
                </a:solidFill>
                <a:latin typeface="+mn-lt"/>
                <a:ea typeface="+mn-ea"/>
                <a:cs typeface="+mn-cs"/>
              </a:rPr>
              <a:t>Bunch charge 0.6 </a:t>
            </a:r>
            <a:r>
              <a:rPr lang="en-US" sz="1200" kern="1200" dirty="0" err="1" smtClean="0">
                <a:solidFill>
                  <a:schemeClr val="tx1"/>
                </a:solidFill>
                <a:latin typeface="+mn-lt"/>
                <a:ea typeface="+mn-ea"/>
                <a:cs typeface="+mn-cs"/>
              </a:rPr>
              <a:t>nC</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Bunch length: 2 </a:t>
            </a:r>
            <a:r>
              <a:rPr lang="en-US" sz="1200" kern="1200" dirty="0" err="1" smtClean="0">
                <a:solidFill>
                  <a:schemeClr val="tx1"/>
                </a:solidFill>
                <a:latin typeface="+mn-lt"/>
                <a:ea typeface="+mn-ea"/>
                <a:cs typeface="+mn-cs"/>
              </a:rPr>
              <a:t>ps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Bunch size focus (?): Chiara mentioned that she believes it is around 650 um but it is not something we measured</a:t>
            </a:r>
          </a:p>
          <a:p>
            <a:r>
              <a:rPr lang="en-US" sz="1200" kern="1200" dirty="0" smtClean="0">
                <a:solidFill>
                  <a:schemeClr val="tx1"/>
                </a:solidFill>
                <a:latin typeface="+mn-lt"/>
                <a:ea typeface="+mn-ea"/>
                <a:cs typeface="+mn-cs"/>
              </a:rPr>
              <a:t>Emittance: 14 mm mrad</a:t>
            </a:r>
          </a:p>
          <a:p>
            <a:r>
              <a:rPr lang="en-US" sz="1200" kern="1200" dirty="0" smtClean="0">
                <a:solidFill>
                  <a:schemeClr val="tx1"/>
                </a:solidFill>
                <a:latin typeface="+mn-lt"/>
                <a:ea typeface="+mn-ea"/>
                <a:cs typeface="+mn-cs"/>
              </a:rPr>
              <a:t>Energy spread 0.5 % sigma</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Shape 6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0" name="Shape 6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To avoid losing the low energy electrons, instead of injecting them </a:t>
            </a:r>
            <a:r>
              <a:rPr lang="en-GB" dirty="0" err="1"/>
              <a:t>colinear</a:t>
            </a:r>
            <a:r>
              <a:rPr lang="en-GB" dirty="0"/>
              <a:t>, we cross the electron and proton bunch at a defined location inside the plasma, where we hope that they are trapped after the wakefield phase stopped to evolve strongly. Experimentally this crossing is challenging because the radial size of the bunches is on the order of 100um and  cannot have any bunch diagnostics  inside the plasma</a:t>
            </a:r>
            <a:r>
              <a:rPr lang="en-GB" dirty="0" smtClean="0"/>
              <a:t>.</a:t>
            </a:r>
          </a:p>
          <a:p>
            <a:pPr marL="0" lvl="0" indent="0" rtl="0">
              <a:spcBef>
                <a:spcPts val="0"/>
              </a:spcBef>
              <a:spcAft>
                <a:spcPts val="0"/>
              </a:spcAft>
              <a:buNone/>
            </a:pPr>
            <a:endParaRPr lang="en-GB" dirty="0" smtClean="0"/>
          </a:p>
          <a:p>
            <a:r>
              <a:rPr lang="en-US" sz="1200" kern="1200" dirty="0" smtClean="0">
                <a:solidFill>
                  <a:schemeClr val="tx1"/>
                </a:solidFill>
                <a:latin typeface="+mn-lt"/>
                <a:ea typeface="+mn-ea"/>
                <a:cs typeface="+mn-cs"/>
              </a:rPr>
              <a:t>The numbers in May were roughly:</a:t>
            </a:r>
          </a:p>
          <a:p>
            <a:r>
              <a:rPr lang="en-US" sz="1200" kern="1200" dirty="0" smtClean="0">
                <a:solidFill>
                  <a:schemeClr val="tx1"/>
                </a:solidFill>
                <a:latin typeface="+mn-lt"/>
                <a:ea typeface="+mn-ea"/>
                <a:cs typeface="+mn-cs"/>
              </a:rPr>
              <a:t>Momentum: 19 MeV/c</a:t>
            </a:r>
          </a:p>
          <a:p>
            <a:r>
              <a:rPr lang="en-US" sz="1200" kern="1200" dirty="0" smtClean="0">
                <a:solidFill>
                  <a:schemeClr val="tx1"/>
                </a:solidFill>
                <a:latin typeface="+mn-lt"/>
                <a:ea typeface="+mn-ea"/>
                <a:cs typeface="+mn-cs"/>
              </a:rPr>
              <a:t>Bunch charge 0.6 </a:t>
            </a:r>
            <a:r>
              <a:rPr lang="en-US" sz="1200" kern="1200" dirty="0" err="1" smtClean="0">
                <a:solidFill>
                  <a:schemeClr val="tx1"/>
                </a:solidFill>
                <a:latin typeface="+mn-lt"/>
                <a:ea typeface="+mn-ea"/>
                <a:cs typeface="+mn-cs"/>
              </a:rPr>
              <a:t>nC</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Bunch length: 2 </a:t>
            </a:r>
            <a:r>
              <a:rPr lang="en-US" sz="1200" kern="1200" dirty="0" err="1" smtClean="0">
                <a:solidFill>
                  <a:schemeClr val="tx1"/>
                </a:solidFill>
                <a:latin typeface="+mn-lt"/>
                <a:ea typeface="+mn-ea"/>
                <a:cs typeface="+mn-cs"/>
              </a:rPr>
              <a:t>ps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Bunch size focus (?): Chiara mentioned that she believes it is around 650 um but it is not something we measured</a:t>
            </a:r>
          </a:p>
          <a:p>
            <a:r>
              <a:rPr lang="en-US" sz="1200" kern="1200" dirty="0" smtClean="0">
                <a:solidFill>
                  <a:schemeClr val="tx1"/>
                </a:solidFill>
                <a:latin typeface="+mn-lt"/>
                <a:ea typeface="+mn-ea"/>
                <a:cs typeface="+mn-cs"/>
              </a:rPr>
              <a:t>Emittance: 14 mm mrad</a:t>
            </a:r>
          </a:p>
          <a:p>
            <a:r>
              <a:rPr lang="en-US" sz="1200" kern="1200" dirty="0" smtClean="0">
                <a:solidFill>
                  <a:schemeClr val="tx1"/>
                </a:solidFill>
                <a:latin typeface="+mn-lt"/>
                <a:ea typeface="+mn-ea"/>
                <a:cs typeface="+mn-cs"/>
              </a:rPr>
              <a:t>Energy spread 0.5 % sigma</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If we accelerate electrons, we measure their energy with an imaging spectrometer. Depending on the current setting in the magnet we can detect electrons with energies ranging from 30 MeV to 8.5 GeV. The spectrometer setup is fully commissioned and ready to detect accelerated electrons as </a:t>
            </a:r>
            <a:r>
              <a:rPr lang="en-GB" dirty="0" err="1" smtClean="0"/>
              <a:t>fearghus</a:t>
            </a:r>
            <a:r>
              <a:rPr lang="en-GB" dirty="0" smtClean="0"/>
              <a:t> explains in his proceedings for this conference.</a:t>
            </a: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40</a:t>
            </a:fld>
            <a:endParaRPr lang="en-US"/>
          </a:p>
        </p:txBody>
      </p:sp>
    </p:spTree>
    <p:extLst>
      <p:ext uri="{BB962C8B-B14F-4D97-AF65-F5344CB8AC3E}">
        <p14:creationId xmlns:p14="http://schemas.microsoft.com/office/powerpoint/2010/main" val="902440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ym typeface="Wingdings"/>
              </a:rPr>
              <a:t>Charge response corrected for AWAKE system (optical system, camera position) </a:t>
            </a:r>
          </a:p>
          <a:p>
            <a:r>
              <a:rPr lang="en-US" sz="1200" dirty="0" smtClean="0">
                <a:sym typeface="Wingdings"/>
              </a:rPr>
              <a:t>Charge response</a:t>
            </a:r>
            <a:r>
              <a:rPr lang="en-US" sz="1200" b="1" dirty="0" smtClean="0">
                <a:sym typeface="Wingdings"/>
              </a:rPr>
              <a:t>:                                           6.9 ± 2.1 x 10</a:t>
            </a:r>
            <a:r>
              <a:rPr lang="en-US" sz="1200" b="1" baseline="30000" dirty="0" smtClean="0">
                <a:sym typeface="Wingdings"/>
              </a:rPr>
              <a:t>6</a:t>
            </a:r>
            <a:r>
              <a:rPr lang="en-US" sz="1200" b="1" dirty="0" smtClean="0">
                <a:sym typeface="Wingdings"/>
              </a:rPr>
              <a:t> CCD counts/</a:t>
            </a:r>
            <a:r>
              <a:rPr lang="en-US" sz="1200" b="1" dirty="0" err="1" smtClean="0">
                <a:sym typeface="Wingdings"/>
              </a:rPr>
              <a:t>pC</a:t>
            </a:r>
            <a:r>
              <a:rPr lang="en-US" sz="1200" b="1" dirty="0" smtClean="0">
                <a:sym typeface="Wingdings"/>
              </a:rPr>
              <a:t>.</a:t>
            </a: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41</a:t>
            </a:fld>
            <a:endParaRPr lang="en-US"/>
          </a:p>
        </p:txBody>
      </p:sp>
    </p:spTree>
    <p:extLst>
      <p:ext uri="{BB962C8B-B14F-4D97-AF65-F5344CB8AC3E}">
        <p14:creationId xmlns:p14="http://schemas.microsoft.com/office/powerpoint/2010/main" val="234262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656</a:t>
            </a:r>
            <a:r>
              <a:rPr lang="en-US" baseline="0" dirty="0" smtClean="0"/>
              <a:t> </a:t>
            </a:r>
            <a:r>
              <a:rPr lang="en-US" baseline="0" dirty="0" err="1" smtClean="0"/>
              <a:t>pC</a:t>
            </a:r>
            <a:r>
              <a:rPr lang="en-US" baseline="0" dirty="0" smtClean="0"/>
              <a:t> at the source, we measure 0.2pC </a:t>
            </a:r>
            <a:r>
              <a:rPr lang="en-US" baseline="0" dirty="0" smtClean="0">
                <a:sym typeface="Wingdings"/>
              </a:rPr>
              <a:t> less than a </a:t>
            </a:r>
            <a:r>
              <a:rPr lang="en-US" baseline="0" dirty="0" err="1" smtClean="0">
                <a:sym typeface="Wingdings"/>
              </a:rPr>
              <a:t>permille</a:t>
            </a:r>
            <a:r>
              <a:rPr lang="en-US" baseline="0" dirty="0" smtClean="0">
                <a:sym typeface="Wingdings"/>
              </a:rPr>
              <a:t>.</a:t>
            </a:r>
          </a:p>
          <a:p>
            <a:endParaRPr lang="en-US" baseline="0" dirty="0" smtClean="0">
              <a:sym typeface="Wingdings"/>
            </a:endParaRPr>
          </a:p>
          <a:p>
            <a:r>
              <a:rPr lang="en-US" baseline="0" dirty="0" smtClean="0">
                <a:sym typeface="Wingdings"/>
              </a:rPr>
              <a:t>Lot of loss in the electron line. </a:t>
            </a:r>
          </a:p>
          <a:p>
            <a:r>
              <a:rPr lang="en-US" baseline="0" dirty="0" smtClean="0">
                <a:sym typeface="Wingdings"/>
              </a:rPr>
              <a:t>400pC at electron source. </a:t>
            </a:r>
          </a:p>
          <a:p>
            <a:endParaRPr lang="en-US" baseline="0"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42</a:t>
            </a:fld>
            <a:endParaRPr lang="en-US"/>
          </a:p>
        </p:txBody>
      </p:sp>
    </p:spTree>
    <p:extLst>
      <p:ext uri="{BB962C8B-B14F-4D97-AF65-F5344CB8AC3E}">
        <p14:creationId xmlns:p14="http://schemas.microsoft.com/office/powerpoint/2010/main" val="394743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Livingston plot</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6</a:t>
            </a:fld>
            <a:endParaRPr lang="en-US"/>
          </a:p>
        </p:txBody>
      </p:sp>
    </p:spTree>
    <p:extLst>
      <p:ext uri="{BB962C8B-B14F-4D97-AF65-F5344CB8AC3E}">
        <p14:creationId xmlns:p14="http://schemas.microsoft.com/office/powerpoint/2010/main" val="2344358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400MeV</a:t>
            </a:r>
            <a:r>
              <a:rPr lang="en-US" baseline="0" dirty="0" smtClean="0"/>
              <a:t> to 700 MeV</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43</a:t>
            </a:fld>
            <a:endParaRPr lang="en-US"/>
          </a:p>
        </p:txBody>
      </p:sp>
    </p:spTree>
    <p:extLst>
      <p:ext uri="{BB962C8B-B14F-4D97-AF65-F5344CB8AC3E}">
        <p14:creationId xmlns:p14="http://schemas.microsoft.com/office/powerpoint/2010/main" val="805552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Heating the downstream (FIG. 1; right side)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ask to a higher temperature than the upstream (left</a:t>
            </a:r>
          </a:p>
          <a:p>
            <a:r>
              <a:rPr lang="en-US" sz="1200" b="0" i="0" u="none" strike="noStrike" kern="1200" baseline="0" dirty="0" smtClean="0">
                <a:solidFill>
                  <a:schemeClr val="tx1"/>
                </a:solidFill>
                <a:latin typeface="+mn-lt"/>
                <a:ea typeface="+mn-ea"/>
                <a:cs typeface="+mn-cs"/>
              </a:rPr>
              <a:t>side) </a:t>
            </a:r>
          </a:p>
          <a:p>
            <a:r>
              <a:rPr lang="en-US" sz="1200" b="0" i="0" u="none" strike="noStrike" kern="1200" baseline="0" dirty="0" smtClean="0">
                <a:solidFill>
                  <a:schemeClr val="tx1"/>
                </a:solidFill>
                <a:latin typeface="+mn-lt"/>
                <a:ea typeface="+mn-ea"/>
                <a:cs typeface="+mn-cs"/>
              </a:rPr>
              <a:t>ask creates a positive density gradient and vice</a:t>
            </a:r>
          </a:p>
          <a:p>
            <a:r>
              <a:rPr lang="en-US" sz="1200" b="0" i="0" u="none" strike="noStrike" kern="1200" baseline="0" dirty="0" smtClean="0">
                <a:solidFill>
                  <a:schemeClr val="tx1"/>
                </a:solidFill>
                <a:latin typeface="+mn-lt"/>
                <a:ea typeface="+mn-ea"/>
                <a:cs typeface="+mn-cs"/>
              </a:rPr>
              <a:t>versa. Plasma density gradients have been shown in simulation</a:t>
            </a:r>
          </a:p>
          <a:p>
            <a:r>
              <a:rPr lang="en-US" sz="1200" b="0" i="0" u="none" strike="noStrike" kern="1200" baseline="0" dirty="0" smtClean="0">
                <a:solidFill>
                  <a:schemeClr val="tx1"/>
                </a:solidFill>
                <a:latin typeface="+mn-lt"/>
                <a:ea typeface="+mn-ea"/>
                <a:cs typeface="+mn-cs"/>
              </a:rPr>
              <a:t>to produce </a:t>
            </a:r>
            <a:r>
              <a:rPr lang="en-US" sz="1200" b="0" i="0" u="none" strike="noStrike" kern="1200" baseline="0" dirty="0" err="1" smtClean="0">
                <a:solidFill>
                  <a:schemeClr val="tx1"/>
                </a:solidFill>
                <a:latin typeface="+mn-lt"/>
                <a:ea typeface="+mn-ea"/>
                <a:cs typeface="+mn-cs"/>
              </a:rPr>
              <a:t>signicant</a:t>
            </a:r>
            <a:r>
              <a:rPr lang="en-US" sz="1200" b="0" i="0" u="none" strike="noStrike" kern="1200" baseline="0" dirty="0" smtClean="0">
                <a:solidFill>
                  <a:schemeClr val="tx1"/>
                </a:solidFill>
                <a:latin typeface="+mn-lt"/>
                <a:ea typeface="+mn-ea"/>
                <a:cs typeface="+mn-cs"/>
              </a:rPr>
              <a:t> increases in the maximum</a:t>
            </a:r>
          </a:p>
          <a:p>
            <a:r>
              <a:rPr lang="en-US" sz="1200" b="0" i="0" u="none" strike="noStrike" kern="1200" baseline="0" dirty="0" smtClean="0">
                <a:solidFill>
                  <a:schemeClr val="tx1"/>
                </a:solidFill>
                <a:latin typeface="+mn-lt"/>
                <a:ea typeface="+mn-ea"/>
                <a:cs typeface="+mn-cs"/>
              </a:rPr>
              <a:t>energy attainable by the injected electrons [26</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44</a:t>
            </a:fld>
            <a:endParaRPr lang="en-US"/>
          </a:p>
        </p:txBody>
      </p:sp>
    </p:spTree>
    <p:extLst>
      <p:ext uri="{BB962C8B-B14F-4D97-AF65-F5344CB8AC3E}">
        <p14:creationId xmlns:p14="http://schemas.microsoft.com/office/powerpoint/2010/main" val="3949267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Heating the downstream (FIG. 1; right side)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ask to a higher temperature than the upstream (left</a:t>
            </a:r>
          </a:p>
          <a:p>
            <a:r>
              <a:rPr lang="en-US" sz="1200" b="0" i="0" u="none" strike="noStrike" kern="1200" baseline="0" dirty="0" smtClean="0">
                <a:solidFill>
                  <a:schemeClr val="tx1"/>
                </a:solidFill>
                <a:latin typeface="+mn-lt"/>
                <a:ea typeface="+mn-ea"/>
                <a:cs typeface="+mn-cs"/>
              </a:rPr>
              <a:t>side) </a:t>
            </a:r>
          </a:p>
          <a:p>
            <a:r>
              <a:rPr lang="en-US" sz="1200" b="0" i="0" u="none" strike="noStrike" kern="1200" baseline="0" dirty="0" smtClean="0">
                <a:solidFill>
                  <a:schemeClr val="tx1"/>
                </a:solidFill>
                <a:latin typeface="+mn-lt"/>
                <a:ea typeface="+mn-ea"/>
                <a:cs typeface="+mn-cs"/>
              </a:rPr>
              <a:t>ask creates a positive density gradient and vice</a:t>
            </a:r>
          </a:p>
          <a:p>
            <a:r>
              <a:rPr lang="en-US" sz="1200" b="0" i="0" u="none" strike="noStrike" kern="1200" baseline="0" dirty="0" smtClean="0">
                <a:solidFill>
                  <a:schemeClr val="tx1"/>
                </a:solidFill>
                <a:latin typeface="+mn-lt"/>
                <a:ea typeface="+mn-ea"/>
                <a:cs typeface="+mn-cs"/>
              </a:rPr>
              <a:t>versa. Plasma density gradients have been shown in simulation</a:t>
            </a:r>
          </a:p>
          <a:p>
            <a:r>
              <a:rPr lang="en-US" sz="1200" b="0" i="0" u="none" strike="noStrike" kern="1200" baseline="0" dirty="0" smtClean="0">
                <a:solidFill>
                  <a:schemeClr val="tx1"/>
                </a:solidFill>
                <a:latin typeface="+mn-lt"/>
                <a:ea typeface="+mn-ea"/>
                <a:cs typeface="+mn-cs"/>
              </a:rPr>
              <a:t>to produce </a:t>
            </a:r>
            <a:r>
              <a:rPr lang="en-US" sz="1200" b="0" i="0" u="none" strike="noStrike" kern="1200" baseline="0" dirty="0" err="1" smtClean="0">
                <a:solidFill>
                  <a:schemeClr val="tx1"/>
                </a:solidFill>
                <a:latin typeface="+mn-lt"/>
                <a:ea typeface="+mn-ea"/>
                <a:cs typeface="+mn-cs"/>
              </a:rPr>
              <a:t>signicant</a:t>
            </a:r>
            <a:r>
              <a:rPr lang="en-US" sz="1200" b="0" i="0" u="none" strike="noStrike" kern="1200" baseline="0" dirty="0" smtClean="0">
                <a:solidFill>
                  <a:schemeClr val="tx1"/>
                </a:solidFill>
                <a:latin typeface="+mn-lt"/>
                <a:ea typeface="+mn-ea"/>
                <a:cs typeface="+mn-cs"/>
              </a:rPr>
              <a:t> increases in the maximum</a:t>
            </a:r>
          </a:p>
          <a:p>
            <a:r>
              <a:rPr lang="en-US" sz="1200" b="0" i="0" u="none" strike="noStrike" kern="1200" baseline="0" dirty="0" smtClean="0">
                <a:solidFill>
                  <a:schemeClr val="tx1"/>
                </a:solidFill>
                <a:latin typeface="+mn-lt"/>
                <a:ea typeface="+mn-ea"/>
                <a:cs typeface="+mn-cs"/>
              </a:rPr>
              <a:t>energy attainable by the injected electrons [26</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45</a:t>
            </a:fld>
            <a:endParaRPr lang="en-US"/>
          </a:p>
        </p:txBody>
      </p:sp>
    </p:spTree>
    <p:extLst>
      <p:ext uri="{BB962C8B-B14F-4D97-AF65-F5344CB8AC3E}">
        <p14:creationId xmlns:p14="http://schemas.microsoft.com/office/powerpoint/2010/main" val="3949267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47</a:t>
            </a:fld>
            <a:endParaRPr lang="en-US"/>
          </a:p>
        </p:txBody>
      </p:sp>
    </p:spTree>
    <p:extLst>
      <p:ext uri="{BB962C8B-B14F-4D97-AF65-F5344CB8AC3E}">
        <p14:creationId xmlns:p14="http://schemas.microsoft.com/office/powerpoint/2010/main" val="3237372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ym typeface="Wingdings"/>
              </a:rPr>
              <a:t></a:t>
            </a:r>
            <a:r>
              <a:rPr lang="en-US" dirty="0" smtClean="0"/>
              <a:t>Technological breakthrough leads to scientific breakthrough</a:t>
            </a:r>
          </a:p>
          <a:p>
            <a:r>
              <a:rPr lang="en-US" sz="1200" kern="1200" dirty="0" smtClean="0">
                <a:solidFill>
                  <a:schemeClr val="tx1"/>
                </a:solidFill>
                <a:effectLst/>
                <a:latin typeface="+mn-lt"/>
                <a:ea typeface="+mn-ea"/>
                <a:cs typeface="+mn-cs"/>
              </a:rPr>
              <a:t>Having a look at nature with new tools has unlocked many of nature’s secrets, and in particle physics the key tools are the accelerators.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ym typeface="Wingdings"/>
              </a:rPr>
              <a:t>New Technology required to accelerate particles</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7</a:t>
            </a:fld>
            <a:endParaRPr lang="en-US"/>
          </a:p>
        </p:txBody>
      </p:sp>
    </p:spTree>
    <p:extLst>
      <p:ext uri="{BB962C8B-B14F-4D97-AF65-F5344CB8AC3E}">
        <p14:creationId xmlns:p14="http://schemas.microsoft.com/office/powerpoint/2010/main" val="3888660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12</a:t>
            </a:fld>
            <a:endParaRPr lang="en-US"/>
          </a:p>
        </p:txBody>
      </p:sp>
    </p:spTree>
    <p:extLst>
      <p:ext uri="{BB962C8B-B14F-4D97-AF65-F5344CB8AC3E}">
        <p14:creationId xmlns:p14="http://schemas.microsoft.com/office/powerpoint/2010/main" val="1471118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transformer</a:t>
            </a:r>
            <a:r>
              <a:rPr lang="en-US" baseline="0" dirty="0" smtClean="0"/>
              <a:t> ratio is 2 and E+ = 42 GV/85cm, then E- is 25 GV/m -&gt; would mean particles of 42-21 = 21 GeV after plasma gave energy to particles at 84 GeV</a:t>
            </a:r>
            <a:endParaRPr lang="en-US" dirty="0"/>
          </a:p>
        </p:txBody>
      </p:sp>
      <p:sp>
        <p:nvSpPr>
          <p:cNvPr id="4" name="Slide Number Placeholder 3"/>
          <p:cNvSpPr>
            <a:spLocks noGrp="1"/>
          </p:cNvSpPr>
          <p:nvPr>
            <p:ph type="sldNum" sz="quarter" idx="10"/>
          </p:nvPr>
        </p:nvSpPr>
        <p:spPr/>
        <p:txBody>
          <a:bodyPr/>
          <a:lstStyle/>
          <a:p>
            <a:fld id="{BBC2FEBE-04E2-2949-ACFA-1F7B99823A82}" type="slidenum">
              <a:rPr lang="en-US" smtClean="0"/>
              <a:t>14</a:t>
            </a:fld>
            <a:endParaRPr lang="en-US"/>
          </a:p>
        </p:txBody>
      </p:sp>
    </p:spTree>
    <p:extLst>
      <p:ext uri="{BB962C8B-B14F-4D97-AF65-F5344CB8AC3E}">
        <p14:creationId xmlns:p14="http://schemas.microsoft.com/office/powerpoint/2010/main" val="112196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15</a:t>
            </a:fld>
            <a:endParaRPr lang="en-US"/>
          </a:p>
        </p:txBody>
      </p:sp>
    </p:spTree>
    <p:extLst>
      <p:ext uri="{BB962C8B-B14F-4D97-AF65-F5344CB8AC3E}">
        <p14:creationId xmlns:p14="http://schemas.microsoft.com/office/powerpoint/2010/main" val="297710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2584A-54F9-FC4D-9734-1385F3BCF650}" type="slidenum">
              <a:rPr lang="en-US" smtClean="0"/>
              <a:pPr/>
              <a:t>16</a:t>
            </a:fld>
            <a:endParaRPr lang="en-US"/>
          </a:p>
        </p:txBody>
      </p:sp>
    </p:spTree>
    <p:extLst>
      <p:ext uri="{BB962C8B-B14F-4D97-AF65-F5344CB8AC3E}">
        <p14:creationId xmlns:p14="http://schemas.microsoft.com/office/powerpoint/2010/main" val="8604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C2FEBE-04E2-2949-ACFA-1F7B99823A82}" type="slidenum">
              <a:rPr lang="en-US" smtClean="0"/>
              <a:t>17</a:t>
            </a:fld>
            <a:endParaRPr lang="en-US"/>
          </a:p>
        </p:txBody>
      </p:sp>
    </p:spTree>
    <p:extLst>
      <p:ext uri="{BB962C8B-B14F-4D97-AF65-F5344CB8AC3E}">
        <p14:creationId xmlns:p14="http://schemas.microsoft.com/office/powerpoint/2010/main" val="2786174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5ADD75-35EA-EA42-A9B9-F4CAF35E61B5}" type="datetime1">
              <a:rPr lang="en-US" smtClean="0"/>
              <a:t>20/01/19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193459829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9C4228-A435-CF4A-AB1E-A6957B1B34D6}" type="datetime1">
              <a:rPr lang="en-US" smtClean="0"/>
              <a:t>20/01/19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4030802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833FF9-F8D0-A64E-BAA5-F88E466D267A}" type="datetime1">
              <a:rPr lang="en-US" smtClean="0"/>
              <a:t>20/01/19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48989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8E15D9-E517-F64D-8595-7BEC0356D83D}" type="datetime1">
              <a:rPr lang="en-US" smtClean="0"/>
              <a:t>20/01/19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273648336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D2C5AD-4902-8747-9B57-E99CBA4FF034}" type="datetime1">
              <a:rPr lang="en-US" smtClean="0"/>
              <a:t>20/01/19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1357087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D33EF3-4619-F44A-9167-B3445F4395B1}" type="datetime1">
              <a:rPr lang="en-US" smtClean="0"/>
              <a:t>20/01/19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3046261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1AA866-3CFE-054A-91A8-222A7BC51759}" type="datetime1">
              <a:rPr lang="en-US" smtClean="0"/>
              <a:t>20/01/19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212029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B98234-DED0-6A49-990A-20F492ACC1A2}" type="datetime1">
              <a:rPr lang="en-US" smtClean="0"/>
              <a:t>20/01/19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2665975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3FD2B9-9BAD-4140-A444-DF4A71B50114}" type="datetime1">
              <a:rPr lang="en-US" smtClean="0"/>
              <a:t>20/01/19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3472035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F9A4AD-10ED-DE4A-AA8B-87CACE40C81A}" type="datetime1">
              <a:rPr lang="en-US" smtClean="0"/>
              <a:t>20/01/19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2812184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525E3-D914-6E48-9FB3-BF8773628134}" type="datetime1">
              <a:rPr lang="en-US" smtClean="0"/>
              <a:t>20/01/19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351EE0-6949-4F2E-8F68-46F7424C488D}" type="slidenum">
              <a:rPr lang="en-US" smtClean="0"/>
              <a:t>‹#›</a:t>
            </a:fld>
            <a:endParaRPr lang="en-US"/>
          </a:p>
        </p:txBody>
      </p:sp>
    </p:spTree>
    <p:extLst>
      <p:ext uri="{BB962C8B-B14F-4D97-AF65-F5344CB8AC3E}">
        <p14:creationId xmlns:p14="http://schemas.microsoft.com/office/powerpoint/2010/main" val="24876153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9243" y="122171"/>
            <a:ext cx="10515600" cy="7171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199" y="1174060"/>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4697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F3518-A001-374A-BBBB-2286D010B2D1}" type="datetime1">
              <a:rPr lang="en-US" smtClean="0"/>
              <a:t>20/01/19</a:t>
            </a:fld>
            <a:endParaRPr lang="en-US"/>
          </a:p>
        </p:txBody>
      </p:sp>
      <p:sp>
        <p:nvSpPr>
          <p:cNvPr id="5" name="Footer Placeholder 4"/>
          <p:cNvSpPr>
            <a:spLocks noGrp="1"/>
          </p:cNvSpPr>
          <p:nvPr>
            <p:ph type="ftr" sz="quarter" idx="3"/>
          </p:nvPr>
        </p:nvSpPr>
        <p:spPr>
          <a:xfrm>
            <a:off x="4038600" y="64697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4697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351EE0-6949-4F2E-8F68-46F7424C488D}" type="slidenum">
              <a:rPr lang="en-US" smtClean="0"/>
              <a:t>‹#›</a:t>
            </a:fld>
            <a:endParaRPr lang="en-US"/>
          </a:p>
        </p:txBody>
      </p:sp>
    </p:spTree>
    <p:extLst>
      <p:ext uri="{BB962C8B-B14F-4D97-AF65-F5344CB8AC3E}">
        <p14:creationId xmlns:p14="http://schemas.microsoft.com/office/powerpoint/2010/main" val="2954666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rgbClr val="1155CC"/>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55C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4" Type="http://schemas.microsoft.com/office/2007/relationships/hdphoto" Target="../media/hdphoto1.wdp"/><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0.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 Id="rId3"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98" y="2016674"/>
            <a:ext cx="10715625" cy="1714500"/>
          </a:xfrm>
        </p:spPr>
        <p:txBody>
          <a:bodyPr anchor="ctr">
            <a:normAutofit fontScale="90000"/>
          </a:bodyPr>
          <a:lstStyle/>
          <a:p>
            <a:r>
              <a:rPr lang="en-US" sz="4800" b="1" dirty="0" smtClean="0">
                <a:solidFill>
                  <a:srgbClr val="1155CC"/>
                </a:solidFill>
              </a:rPr>
              <a:t>AWAKE, the Advanced Proton Driven Plasma Wakefield Acceleration Experiment at CERN</a:t>
            </a:r>
            <a:endParaRPr lang="en-US" sz="4800" b="1" dirty="0">
              <a:solidFill>
                <a:srgbClr val="1155CC"/>
              </a:solidFill>
            </a:endParaRPr>
          </a:p>
        </p:txBody>
      </p:sp>
      <p:sp>
        <p:nvSpPr>
          <p:cNvPr id="3" name="Subtitle 2"/>
          <p:cNvSpPr>
            <a:spLocks noGrp="1"/>
          </p:cNvSpPr>
          <p:nvPr>
            <p:ph type="subTitle" idx="1"/>
          </p:nvPr>
        </p:nvSpPr>
        <p:spPr>
          <a:xfrm>
            <a:off x="1249892" y="3829800"/>
            <a:ext cx="9144000" cy="1614269"/>
          </a:xfrm>
        </p:spPr>
        <p:txBody>
          <a:bodyPr>
            <a:noAutofit/>
          </a:bodyPr>
          <a:lstStyle/>
          <a:p>
            <a:r>
              <a:rPr lang="en-US" dirty="0" smtClean="0"/>
              <a:t>Edda Gschwendtner, CERN</a:t>
            </a:r>
          </a:p>
          <a:p>
            <a:endParaRPr lang="en-US" sz="1800" dirty="0" smtClean="0"/>
          </a:p>
          <a:p>
            <a:r>
              <a:rPr lang="en-US" sz="1800" dirty="0" smtClean="0"/>
              <a:t>57</a:t>
            </a:r>
            <a:r>
              <a:rPr lang="en-US" sz="1800" baseline="30000" dirty="0" smtClean="0"/>
              <a:t>th</a:t>
            </a:r>
            <a:r>
              <a:rPr lang="en-US" sz="1800" dirty="0" smtClean="0"/>
              <a:t> International Winter Meeting on Nuclear Physics</a:t>
            </a:r>
          </a:p>
          <a:p>
            <a:r>
              <a:rPr lang="en-US" sz="1800" dirty="0" smtClean="0"/>
              <a:t>21 – 25 January 2019, </a:t>
            </a:r>
            <a:r>
              <a:rPr lang="en-US" sz="1800" dirty="0" err="1" smtClean="0"/>
              <a:t>Bormio</a:t>
            </a:r>
            <a:r>
              <a:rPr lang="en-US" sz="1800" dirty="0" smtClean="0"/>
              <a:t>, Italy</a:t>
            </a:r>
            <a:endParaRPr lang="en-US" sz="2000" dirty="0" smtClean="0"/>
          </a:p>
        </p:txBody>
      </p:sp>
      <p:pic>
        <p:nvPicPr>
          <p:cNvPr id="6" name="Shape 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160000" y="188772"/>
            <a:ext cx="1815852" cy="906603"/>
          </a:xfrm>
          <a:prstGeom prst="rect">
            <a:avLst/>
          </a:prstGeom>
          <a:noFill/>
          <a:ln>
            <a:noFill/>
          </a:ln>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199" y="220135"/>
            <a:ext cx="1093375" cy="1075266"/>
          </a:xfrm>
          <a:prstGeom prst="rect">
            <a:avLst/>
          </a:prstGeom>
        </p:spPr>
      </p:pic>
    </p:spTree>
    <p:extLst>
      <p:ext uri="{BB962C8B-B14F-4D97-AF65-F5344CB8AC3E}">
        <p14:creationId xmlns:p14="http://schemas.microsoft.com/office/powerpoint/2010/main" val="22819121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0"/>
            <a:ext cx="10515600" cy="1325563"/>
          </a:xfrm>
        </p:spPr>
        <p:txBody>
          <a:bodyPr/>
          <a:lstStyle/>
          <a:p>
            <a:r>
              <a:rPr lang="en-US" b="1" dirty="0" smtClean="0"/>
              <a:t>How to Create a Plasma </a:t>
            </a:r>
            <a:r>
              <a:rPr lang="en-US" dirty="0"/>
              <a:t>W</a:t>
            </a:r>
            <a:r>
              <a:rPr lang="en-US" b="1" dirty="0" smtClean="0"/>
              <a:t>akefield?</a:t>
            </a:r>
            <a:endParaRPr lang="en-US" b="1" dirty="0"/>
          </a:p>
        </p:txBody>
      </p:sp>
      <p:sp>
        <p:nvSpPr>
          <p:cNvPr id="4" name="Slide Number Placeholder 3"/>
          <p:cNvSpPr>
            <a:spLocks noGrp="1"/>
          </p:cNvSpPr>
          <p:nvPr>
            <p:ph type="sldNum" sz="quarter" idx="12"/>
          </p:nvPr>
        </p:nvSpPr>
        <p:spPr/>
        <p:txBody>
          <a:bodyPr/>
          <a:lstStyle/>
          <a:p>
            <a:fld id="{3D351EE0-6949-4F2E-8F68-46F7424C488D}" type="slidenum">
              <a:rPr lang="en-US" smtClean="0"/>
              <a:t>10</a:t>
            </a:fld>
            <a:endParaRPr lang="en-US"/>
          </a:p>
        </p:txBody>
      </p:sp>
      <p:grpSp>
        <p:nvGrpSpPr>
          <p:cNvPr id="10" name="Group 9"/>
          <p:cNvGrpSpPr/>
          <p:nvPr/>
        </p:nvGrpSpPr>
        <p:grpSpPr>
          <a:xfrm>
            <a:off x="1726722" y="1064656"/>
            <a:ext cx="8156070" cy="5195531"/>
            <a:chOff x="797696" y="1111689"/>
            <a:chExt cx="8156070" cy="5195531"/>
          </a:xfrm>
        </p:grpSpPr>
        <p:grpSp>
          <p:nvGrpSpPr>
            <p:cNvPr id="9" name="Group 8"/>
            <p:cNvGrpSpPr/>
            <p:nvPr/>
          </p:nvGrpSpPr>
          <p:grpSpPr>
            <a:xfrm>
              <a:off x="797696" y="1111689"/>
              <a:ext cx="7822258" cy="5195531"/>
              <a:chOff x="797696" y="1111689"/>
              <a:chExt cx="7822258" cy="5195531"/>
            </a:xfrm>
          </p:grpSpPr>
          <p:pic>
            <p:nvPicPr>
              <p:cNvPr id="3" name="surf-4.jpeg"/>
              <p:cNvPicPr/>
              <p:nvPr/>
            </p:nvPicPr>
            <p:blipFill>
              <a:blip r:embed="rId2">
                <a:extLst/>
              </a:blip>
              <a:stretch>
                <a:fillRect/>
              </a:stretch>
            </p:blipFill>
            <p:spPr>
              <a:xfrm>
                <a:off x="797696" y="1352200"/>
                <a:ext cx="7822258" cy="4955020"/>
              </a:xfrm>
              <a:prstGeom prst="rect">
                <a:avLst/>
              </a:prstGeom>
              <a:ln w="12700">
                <a:miter lim="400000"/>
              </a:ln>
            </p:spPr>
          </p:pic>
          <p:sp>
            <p:nvSpPr>
              <p:cNvPr id="6" name="TextBox 5"/>
              <p:cNvSpPr txBox="1"/>
              <p:nvPr/>
            </p:nvSpPr>
            <p:spPr>
              <a:xfrm>
                <a:off x="2588246" y="1111689"/>
                <a:ext cx="3330948" cy="523214"/>
              </a:xfrm>
              <a:prstGeom prst="rect">
                <a:avLst/>
              </a:prstGeom>
              <a:noFill/>
            </p:spPr>
            <p:txBody>
              <a:bodyPr wrap="none" lIns="243834" tIns="121917" rIns="243834" bIns="121917" rtlCol="0">
                <a:spAutoFit/>
              </a:bodyPr>
              <a:lstStyle/>
              <a:p>
                <a:r>
                  <a:rPr lang="en-US" b="1" dirty="0">
                    <a:solidFill>
                      <a:srgbClr val="1155CC"/>
                    </a:solidFill>
                  </a:rPr>
                  <a:t>accelerated particles (surfers)</a:t>
                </a:r>
              </a:p>
            </p:txBody>
          </p:sp>
          <p:sp>
            <p:nvSpPr>
              <p:cNvPr id="7" name="TextBox 6"/>
              <p:cNvSpPr txBox="1"/>
              <p:nvPr/>
            </p:nvSpPr>
            <p:spPr>
              <a:xfrm>
                <a:off x="6403260" y="4579076"/>
                <a:ext cx="1774407" cy="523214"/>
              </a:xfrm>
              <a:prstGeom prst="rect">
                <a:avLst/>
              </a:prstGeom>
              <a:noFill/>
            </p:spPr>
            <p:txBody>
              <a:bodyPr wrap="none" lIns="243834" tIns="121917" rIns="243834" bIns="121917" rtlCol="0">
                <a:spAutoFit/>
              </a:bodyPr>
              <a:lstStyle/>
              <a:p>
                <a:r>
                  <a:rPr lang="en-US" b="1" dirty="0">
                    <a:solidFill>
                      <a:srgbClr val="1155CC"/>
                    </a:solidFill>
                  </a:rPr>
                  <a:t>p</a:t>
                </a:r>
                <a:r>
                  <a:rPr lang="en-US" b="1" dirty="0" smtClean="0">
                    <a:solidFill>
                      <a:srgbClr val="1155CC"/>
                    </a:solidFill>
                  </a:rPr>
                  <a:t>lasma </a:t>
                </a:r>
                <a:r>
                  <a:rPr lang="en-US" b="1" dirty="0">
                    <a:solidFill>
                      <a:srgbClr val="1155CC"/>
                    </a:solidFill>
                  </a:rPr>
                  <a:t>(lake)</a:t>
                </a:r>
              </a:p>
            </p:txBody>
          </p:sp>
          <p:sp>
            <p:nvSpPr>
              <p:cNvPr id="8" name="TextBox 7"/>
              <p:cNvSpPr txBox="1"/>
              <p:nvPr/>
            </p:nvSpPr>
            <p:spPr>
              <a:xfrm>
                <a:off x="2697767" y="3068191"/>
                <a:ext cx="1095886" cy="523214"/>
              </a:xfrm>
              <a:prstGeom prst="rect">
                <a:avLst/>
              </a:prstGeom>
              <a:noFill/>
            </p:spPr>
            <p:txBody>
              <a:bodyPr wrap="none" lIns="243834" tIns="121917" rIns="243834" bIns="121917" rtlCol="0">
                <a:spAutoFit/>
              </a:bodyPr>
              <a:lstStyle/>
              <a:p>
                <a:r>
                  <a:rPr lang="en-US" b="1" dirty="0" smtClean="0">
                    <a:solidFill>
                      <a:srgbClr val="1155CC"/>
                    </a:solidFill>
                  </a:rPr>
                  <a:t>waves</a:t>
                </a:r>
                <a:endParaRPr lang="en-US" b="1" dirty="0">
                  <a:solidFill>
                    <a:srgbClr val="1155CC"/>
                  </a:solidFill>
                </a:endParaRPr>
              </a:p>
            </p:txBody>
          </p:sp>
        </p:grpSp>
        <p:sp>
          <p:nvSpPr>
            <p:cNvPr id="5" name="TextBox 4"/>
            <p:cNvSpPr txBox="1"/>
            <p:nvPr/>
          </p:nvSpPr>
          <p:spPr>
            <a:xfrm>
              <a:off x="6741364" y="2131309"/>
              <a:ext cx="2212402" cy="523214"/>
            </a:xfrm>
            <a:prstGeom prst="rect">
              <a:avLst/>
            </a:prstGeom>
            <a:noFill/>
          </p:spPr>
          <p:txBody>
            <a:bodyPr wrap="none" lIns="243834" tIns="121917" rIns="243834" bIns="121917" rtlCol="0">
              <a:spAutoFit/>
            </a:bodyPr>
            <a:lstStyle/>
            <a:p>
              <a:r>
                <a:rPr lang="en-US" b="1" dirty="0">
                  <a:solidFill>
                    <a:srgbClr val="1155CC"/>
                  </a:solidFill>
                </a:rPr>
                <a:t>drive beam (boat)</a:t>
              </a:r>
            </a:p>
          </p:txBody>
        </p:sp>
      </p:grpSp>
    </p:spTree>
    <p:extLst>
      <p:ext uri="{BB962C8B-B14F-4D97-AF65-F5344CB8AC3E}">
        <p14:creationId xmlns:p14="http://schemas.microsoft.com/office/powerpoint/2010/main" val="29296168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69" y="97590"/>
            <a:ext cx="10515600" cy="717134"/>
          </a:xfrm>
        </p:spPr>
        <p:txBody>
          <a:bodyPr/>
          <a:lstStyle/>
          <a:p>
            <a:r>
              <a:rPr lang="en-US" dirty="0" smtClean="0"/>
              <a:t>Principle of Plasma Wakefield Acceleration</a:t>
            </a:r>
            <a:endParaRPr lang="en-US" dirty="0"/>
          </a:p>
        </p:txBody>
      </p:sp>
      <p:sp>
        <p:nvSpPr>
          <p:cNvPr id="316" name="Slide Number Placeholder 315"/>
          <p:cNvSpPr>
            <a:spLocks noGrp="1"/>
          </p:cNvSpPr>
          <p:nvPr>
            <p:ph type="sldNum" sz="quarter" idx="12"/>
          </p:nvPr>
        </p:nvSpPr>
        <p:spPr/>
        <p:txBody>
          <a:bodyPr/>
          <a:lstStyle/>
          <a:p>
            <a:fld id="{3D351EE0-6949-4F2E-8F68-46F7424C488D}" type="slidenum">
              <a:rPr lang="en-US" smtClean="0"/>
              <a:t>11</a:t>
            </a:fld>
            <a:endParaRPr lang="en-US"/>
          </a:p>
        </p:txBody>
      </p:sp>
      <p:pic>
        <p:nvPicPr>
          <p:cNvPr id="324" name="Picture 323" descr="sketch-e-wakefiel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609" y="2330272"/>
            <a:ext cx="7187545" cy="1867109"/>
          </a:xfrm>
          <a:prstGeom prst="rect">
            <a:avLst/>
          </a:prstGeom>
        </p:spPr>
      </p:pic>
      <p:sp>
        <p:nvSpPr>
          <p:cNvPr id="337" name="Content Placeholder 2"/>
          <p:cNvSpPr txBox="1">
            <a:spLocks/>
          </p:cNvSpPr>
          <p:nvPr/>
        </p:nvSpPr>
        <p:spPr>
          <a:xfrm>
            <a:off x="7642087" y="2405638"/>
            <a:ext cx="4251740" cy="341243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Plasma wave/wake excited by relativistic particle bunch</a:t>
            </a:r>
          </a:p>
          <a:p>
            <a:pPr lvl="1"/>
            <a:endParaRPr lang="en-US" dirty="0" smtClean="0"/>
          </a:p>
          <a:p>
            <a:r>
              <a:rPr lang="en-US" dirty="0" smtClean="0">
                <a:solidFill>
                  <a:schemeClr val="tx1"/>
                </a:solidFill>
              </a:rPr>
              <a:t>Plasma e</a:t>
            </a:r>
            <a:r>
              <a:rPr lang="en-US" baseline="30000" dirty="0" smtClean="0">
                <a:solidFill>
                  <a:schemeClr val="tx1"/>
                </a:solidFill>
              </a:rPr>
              <a:t>-</a:t>
            </a:r>
            <a:r>
              <a:rPr lang="en-US" dirty="0" smtClean="0">
                <a:solidFill>
                  <a:schemeClr val="tx1"/>
                </a:solidFill>
              </a:rPr>
              <a:t> are expelled by space charge force</a:t>
            </a:r>
          </a:p>
          <a:p>
            <a:pPr lvl="1"/>
            <a:endParaRPr lang="en-US" dirty="0" smtClean="0"/>
          </a:p>
          <a:p>
            <a:r>
              <a:rPr lang="en-US" dirty="0" smtClean="0"/>
              <a:t>Plasma e</a:t>
            </a:r>
            <a:r>
              <a:rPr lang="en-US" baseline="30000" dirty="0" smtClean="0"/>
              <a:t>-</a:t>
            </a:r>
            <a:r>
              <a:rPr lang="en-US" dirty="0" smtClean="0"/>
              <a:t> rush back on axis</a:t>
            </a:r>
          </a:p>
          <a:p>
            <a:pPr lvl="1"/>
            <a:endParaRPr lang="en-US" dirty="0" smtClean="0">
              <a:solidFill>
                <a:schemeClr val="tx1"/>
              </a:solidFill>
            </a:endParaRPr>
          </a:p>
          <a:p>
            <a:r>
              <a:rPr lang="en-US" dirty="0" smtClean="0">
                <a:solidFill>
                  <a:schemeClr val="tx1"/>
                </a:solidFill>
              </a:rPr>
              <a:t>Ultra-relativistic driver – </a:t>
            </a:r>
            <a:r>
              <a:rPr lang="en-US" dirty="0" smtClean="0">
                <a:solidFill>
                  <a:schemeClr val="tx1"/>
                </a:solidFill>
                <a:sym typeface="Wingdings"/>
              </a:rPr>
              <a:t>ultra-relativistic wake   no </a:t>
            </a:r>
            <a:r>
              <a:rPr lang="en-US" dirty="0" err="1" smtClean="0">
                <a:solidFill>
                  <a:schemeClr val="tx1"/>
                </a:solidFill>
                <a:sym typeface="Wingdings"/>
              </a:rPr>
              <a:t>dephasing</a:t>
            </a:r>
            <a:endParaRPr lang="en-US" dirty="0" smtClean="0">
              <a:solidFill>
                <a:schemeClr val="tx1"/>
              </a:solidFill>
              <a:sym typeface="Wingdings"/>
            </a:endParaRPr>
          </a:p>
          <a:p>
            <a:pPr lvl="1"/>
            <a:endParaRPr lang="en-US" dirty="0" smtClean="0">
              <a:sym typeface="Wingdings"/>
            </a:endParaRPr>
          </a:p>
          <a:p>
            <a:r>
              <a:rPr lang="en-US" dirty="0" smtClean="0">
                <a:sym typeface="Wingdings"/>
              </a:rPr>
              <a:t>Acceleration physics identical for LWFA, PWFA</a:t>
            </a:r>
            <a:endParaRPr lang="en-US" dirty="0">
              <a:solidFill>
                <a:schemeClr val="tx1"/>
              </a:solidFill>
            </a:endParaRPr>
          </a:p>
        </p:txBody>
      </p:sp>
      <p:grpSp>
        <p:nvGrpSpPr>
          <p:cNvPr id="338" name="Group 337"/>
          <p:cNvGrpSpPr/>
          <p:nvPr/>
        </p:nvGrpSpPr>
        <p:grpSpPr>
          <a:xfrm>
            <a:off x="546000" y="4040815"/>
            <a:ext cx="5677506" cy="2266557"/>
            <a:chOff x="581744" y="2707550"/>
            <a:chExt cx="5677506" cy="2266557"/>
          </a:xfrm>
        </p:grpSpPr>
        <p:grpSp>
          <p:nvGrpSpPr>
            <p:cNvPr id="339" name="Group 338"/>
            <p:cNvGrpSpPr/>
            <p:nvPr/>
          </p:nvGrpSpPr>
          <p:grpSpPr>
            <a:xfrm>
              <a:off x="581744" y="2707550"/>
              <a:ext cx="5677506" cy="2110253"/>
              <a:chOff x="639098" y="4288905"/>
              <a:chExt cx="5677506" cy="2110253"/>
            </a:xfrm>
          </p:grpSpPr>
          <p:pic>
            <p:nvPicPr>
              <p:cNvPr id="341" name="Picture 340" descr="sketch-p-wakefie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098" y="4288905"/>
                <a:ext cx="5677506" cy="1775877"/>
              </a:xfrm>
              <a:prstGeom prst="rect">
                <a:avLst/>
              </a:prstGeom>
            </p:spPr>
          </p:pic>
          <p:cxnSp>
            <p:nvCxnSpPr>
              <p:cNvPr id="342" name="Straight Connector 341"/>
              <p:cNvCxnSpPr/>
              <p:nvPr/>
            </p:nvCxnSpPr>
            <p:spPr>
              <a:xfrm>
                <a:off x="5030839" y="6071416"/>
                <a:ext cx="0" cy="3277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3" name="Straight Connector 342"/>
              <p:cNvCxnSpPr/>
              <p:nvPr/>
            </p:nvCxnSpPr>
            <p:spPr>
              <a:xfrm>
                <a:off x="1070079" y="6059948"/>
                <a:ext cx="0" cy="3277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4" name="Straight Connector 343"/>
              <p:cNvCxnSpPr/>
              <p:nvPr/>
            </p:nvCxnSpPr>
            <p:spPr>
              <a:xfrm>
                <a:off x="1073355" y="6235290"/>
                <a:ext cx="3949290" cy="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40" name="TextBox 339"/>
            <p:cNvSpPr txBox="1"/>
            <p:nvPr/>
          </p:nvSpPr>
          <p:spPr>
            <a:xfrm>
              <a:off x="1786193" y="4604775"/>
              <a:ext cx="2314418" cy="369332"/>
            </a:xfrm>
            <a:prstGeom prst="rect">
              <a:avLst/>
            </a:prstGeom>
            <a:noFill/>
          </p:spPr>
          <p:txBody>
            <a:bodyPr wrap="none" rtlCol="0">
              <a:spAutoFit/>
            </a:bodyPr>
            <a:lstStyle/>
            <a:p>
              <a:r>
                <a:rPr lang="en-US" dirty="0"/>
                <a:t>p</a:t>
              </a:r>
              <a:r>
                <a:rPr lang="en-US" dirty="0" smtClean="0"/>
                <a:t>lasma wavelength </a:t>
              </a:r>
              <a:r>
                <a:rPr lang="en-US" dirty="0" err="1" smtClean="0"/>
                <a:t>λ</a:t>
              </a:r>
              <a:r>
                <a:rPr lang="en-US" baseline="-25000" dirty="0" err="1" smtClean="0"/>
                <a:t>pe</a:t>
              </a:r>
              <a:endParaRPr lang="en-US" dirty="0"/>
            </a:p>
          </p:txBody>
        </p:sp>
      </p:grpSp>
      <p:sp>
        <p:nvSpPr>
          <p:cNvPr id="14" name="TextBox 13"/>
          <p:cNvSpPr txBox="1"/>
          <p:nvPr/>
        </p:nvSpPr>
        <p:spPr>
          <a:xfrm>
            <a:off x="407645" y="770429"/>
            <a:ext cx="5661300" cy="1200329"/>
          </a:xfrm>
          <a:prstGeom prst="rect">
            <a:avLst/>
          </a:prstGeom>
          <a:noFill/>
        </p:spPr>
        <p:txBody>
          <a:bodyPr wrap="none" rtlCol="0">
            <a:spAutoFit/>
          </a:bodyPr>
          <a:lstStyle/>
          <a:p>
            <a:r>
              <a:rPr lang="en-US" dirty="0" smtClean="0"/>
              <a:t>Different ways to excite the </a:t>
            </a:r>
            <a:r>
              <a:rPr lang="en-US" dirty="0" smtClean="0"/>
              <a:t>wakes -  </a:t>
            </a:r>
            <a:r>
              <a:rPr lang="en-US" dirty="0" smtClean="0"/>
              <a:t>most commonly used:</a:t>
            </a:r>
          </a:p>
          <a:p>
            <a:pPr marL="285750" indent="-285750">
              <a:buFontTx/>
              <a:buChar char="-"/>
            </a:pPr>
            <a:r>
              <a:rPr lang="en-US" dirty="0" smtClean="0"/>
              <a:t>Laser bunches</a:t>
            </a:r>
          </a:p>
          <a:p>
            <a:pPr marL="285750" indent="-285750">
              <a:buFontTx/>
              <a:buChar char="-"/>
            </a:pPr>
            <a:r>
              <a:rPr lang="en-US" dirty="0" smtClean="0"/>
              <a:t>Electron beams</a:t>
            </a:r>
          </a:p>
          <a:p>
            <a:r>
              <a:rPr lang="en-US" b="1" dirty="0" smtClean="0"/>
              <a:t>-    Protons bunches (first time done at CERN)</a:t>
            </a:r>
            <a:endParaRPr lang="en-US" b="1" dirty="0"/>
          </a:p>
        </p:txBody>
      </p:sp>
    </p:spTree>
    <p:extLst>
      <p:ext uri="{BB962C8B-B14F-4D97-AF65-F5344CB8AC3E}">
        <p14:creationId xmlns:p14="http://schemas.microsoft.com/office/powerpoint/2010/main" val="18334135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Baseline Parameters</a:t>
            </a:r>
            <a:endParaRPr lang="en-US" dirty="0"/>
          </a:p>
        </p:txBody>
      </p:sp>
      <p:sp>
        <p:nvSpPr>
          <p:cNvPr id="3" name="Content Placeholder 2"/>
          <p:cNvSpPr>
            <a:spLocks noGrp="1"/>
          </p:cNvSpPr>
          <p:nvPr>
            <p:ph idx="1"/>
          </p:nvPr>
        </p:nvSpPr>
        <p:spPr>
          <a:xfrm>
            <a:off x="497295" y="1922648"/>
            <a:ext cx="10515600" cy="736740"/>
          </a:xfrm>
        </p:spPr>
        <p:txBody>
          <a:bodyPr>
            <a:normAutofit/>
          </a:bodyPr>
          <a:lstStyle/>
          <a:p>
            <a:r>
              <a:rPr lang="en-US" sz="2000" dirty="0" smtClean="0">
                <a:solidFill>
                  <a:srgbClr val="1155CC"/>
                </a:solidFill>
              </a:rPr>
              <a:t>A plasma of density </a:t>
            </a:r>
            <a:r>
              <a:rPr lang="en-US" sz="2000" dirty="0" err="1" smtClean="0">
                <a:solidFill>
                  <a:srgbClr val="1155CC"/>
                </a:solidFill>
              </a:rPr>
              <a:t>n</a:t>
            </a:r>
            <a:r>
              <a:rPr lang="en-US" sz="2000" baseline="-25000" dirty="0" err="1" smtClean="0">
                <a:solidFill>
                  <a:srgbClr val="1155CC"/>
                </a:solidFill>
              </a:rPr>
              <a:t>pe</a:t>
            </a:r>
            <a:r>
              <a:rPr lang="en-US" sz="2000" dirty="0" smtClean="0">
                <a:solidFill>
                  <a:srgbClr val="1155CC"/>
                </a:solidFill>
              </a:rPr>
              <a:t> is characterized by the plasma frequency</a:t>
            </a:r>
          </a:p>
        </p:txBody>
      </p:sp>
      <p:grpSp>
        <p:nvGrpSpPr>
          <p:cNvPr id="6" name="Group 5"/>
          <p:cNvGrpSpPr/>
          <p:nvPr/>
        </p:nvGrpSpPr>
        <p:grpSpPr>
          <a:xfrm>
            <a:off x="1379142" y="2502484"/>
            <a:ext cx="1823223" cy="766251"/>
            <a:chOff x="1655655" y="1619262"/>
            <a:chExt cx="1823223" cy="766251"/>
          </a:xfrm>
        </p:grpSpPr>
        <p:sp>
          <p:nvSpPr>
            <p:cNvPr id="4" name="TextBox 3"/>
            <p:cNvSpPr txBox="1"/>
            <p:nvPr/>
          </p:nvSpPr>
          <p:spPr>
            <a:xfrm>
              <a:off x="1655655" y="1775864"/>
              <a:ext cx="538161" cy="400110"/>
            </a:xfrm>
            <a:prstGeom prst="rect">
              <a:avLst/>
            </a:prstGeom>
            <a:noFill/>
          </p:spPr>
          <p:txBody>
            <a:bodyPr wrap="none" rtlCol="0">
              <a:spAutoFit/>
            </a:bodyPr>
            <a:lstStyle/>
            <a:p>
              <a:r>
                <a:rPr lang="en-US" sz="2000" dirty="0" err="1" smtClean="0"/>
                <a:t>ω</a:t>
              </a:r>
              <a:r>
                <a:rPr lang="en-US" sz="2000" baseline="-25000" dirty="0" err="1" smtClean="0"/>
                <a:t>pe</a:t>
              </a:r>
              <a:r>
                <a:rPr lang="en-US" sz="2000" baseline="-25000" dirty="0" smtClean="0"/>
                <a:t> </a:t>
              </a:r>
              <a:endParaRPr lang="en-US" sz="2000" dirty="0"/>
            </a:p>
          </p:txBody>
        </p:sp>
        <p:grpSp>
          <p:nvGrpSpPr>
            <p:cNvPr id="23" name="Group 22"/>
            <p:cNvGrpSpPr/>
            <p:nvPr/>
          </p:nvGrpSpPr>
          <p:grpSpPr>
            <a:xfrm>
              <a:off x="2398961" y="1619262"/>
              <a:ext cx="1079917" cy="766251"/>
              <a:chOff x="2826144" y="3867368"/>
              <a:chExt cx="1079917" cy="766251"/>
            </a:xfrm>
          </p:grpSpPr>
          <p:sp>
            <p:nvSpPr>
              <p:cNvPr id="9" name="TextBox 8"/>
              <p:cNvSpPr txBox="1"/>
              <p:nvPr/>
            </p:nvSpPr>
            <p:spPr>
              <a:xfrm>
                <a:off x="3123440" y="3867368"/>
                <a:ext cx="766589" cy="400110"/>
              </a:xfrm>
              <a:prstGeom prst="rect">
                <a:avLst/>
              </a:prstGeom>
              <a:noFill/>
            </p:spPr>
            <p:txBody>
              <a:bodyPr wrap="none" rtlCol="0">
                <a:spAutoFit/>
              </a:bodyPr>
              <a:lstStyle/>
              <a:p>
                <a:r>
                  <a:rPr lang="en-US" sz="2000" dirty="0" err="1" smtClean="0"/>
                  <a:t>n</a:t>
                </a:r>
                <a:r>
                  <a:rPr lang="en-US" sz="2000" baseline="-25000" dirty="0" err="1" smtClean="0"/>
                  <a:t>pe</a:t>
                </a:r>
                <a:r>
                  <a:rPr lang="en-US" sz="2000" dirty="0" smtClean="0"/>
                  <a:t> </a:t>
                </a:r>
                <a:r>
                  <a:rPr lang="en-US" sz="2000" dirty="0"/>
                  <a:t>e</a:t>
                </a:r>
                <a:r>
                  <a:rPr lang="en-US" sz="2000" baseline="30000" dirty="0"/>
                  <a:t>2</a:t>
                </a:r>
                <a:endParaRPr lang="en-US" sz="2000" dirty="0"/>
              </a:p>
            </p:txBody>
          </p:sp>
          <p:cxnSp>
            <p:nvCxnSpPr>
              <p:cNvPr id="11" name="Straight Connector 10"/>
              <p:cNvCxnSpPr/>
              <p:nvPr/>
            </p:nvCxnSpPr>
            <p:spPr>
              <a:xfrm flipV="1">
                <a:off x="3123440" y="4290719"/>
                <a:ext cx="617824" cy="1144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11999" y="4233509"/>
                <a:ext cx="736115" cy="400110"/>
              </a:xfrm>
              <a:prstGeom prst="rect">
                <a:avLst/>
              </a:prstGeom>
              <a:noFill/>
            </p:spPr>
            <p:txBody>
              <a:bodyPr wrap="none" rtlCol="0">
                <a:spAutoFit/>
              </a:bodyPr>
              <a:lstStyle/>
              <a:p>
                <a:r>
                  <a:rPr lang="en-US" sz="2000" dirty="0"/>
                  <a:t>m</a:t>
                </a:r>
                <a:r>
                  <a:rPr lang="en-US" sz="2000" baseline="-25000" dirty="0"/>
                  <a:t>e</a:t>
                </a:r>
                <a:r>
                  <a:rPr lang="en-US" sz="2000" dirty="0"/>
                  <a:t> ε</a:t>
                </a:r>
                <a:r>
                  <a:rPr lang="en-US" sz="2000" baseline="-25000" dirty="0"/>
                  <a:t>0</a:t>
                </a:r>
                <a:endParaRPr lang="en-US" sz="2000" dirty="0"/>
              </a:p>
            </p:txBody>
          </p:sp>
          <p:grpSp>
            <p:nvGrpSpPr>
              <p:cNvPr id="21" name="Group 20"/>
              <p:cNvGrpSpPr/>
              <p:nvPr/>
            </p:nvGrpSpPr>
            <p:grpSpPr>
              <a:xfrm>
                <a:off x="2826144" y="3959447"/>
                <a:ext cx="1079917" cy="669781"/>
                <a:chOff x="2857697" y="5008607"/>
                <a:chExt cx="1079917" cy="669781"/>
              </a:xfrm>
            </p:grpSpPr>
            <p:sp>
              <p:nvSpPr>
                <p:cNvPr id="14" name="TextBox 13"/>
                <p:cNvSpPr txBox="1"/>
                <p:nvPr/>
              </p:nvSpPr>
              <p:spPr>
                <a:xfrm>
                  <a:off x="2857697" y="5278278"/>
                  <a:ext cx="312405" cy="400110"/>
                </a:xfrm>
                <a:prstGeom prst="rect">
                  <a:avLst/>
                </a:prstGeom>
                <a:noFill/>
              </p:spPr>
              <p:txBody>
                <a:bodyPr wrap="none" rtlCol="0">
                  <a:spAutoFit/>
                </a:bodyPr>
                <a:lstStyle/>
                <a:p>
                  <a:r>
                    <a:rPr lang="en-US" sz="2000" dirty="0"/>
                    <a:t>√</a:t>
                  </a:r>
                </a:p>
              </p:txBody>
            </p:sp>
            <p:cxnSp>
              <p:nvCxnSpPr>
                <p:cNvPr id="16" name="Straight Connector 15"/>
                <p:cNvCxnSpPr/>
                <p:nvPr/>
              </p:nvCxnSpPr>
              <p:spPr>
                <a:xfrm flipV="1">
                  <a:off x="3139216" y="5008607"/>
                  <a:ext cx="798398" cy="7288"/>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3043352" y="5027336"/>
                  <a:ext cx="102971" cy="43479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grpSp>
        <p:sp>
          <p:nvSpPr>
            <p:cNvPr id="22" name="TextBox 21"/>
            <p:cNvSpPr txBox="1"/>
            <p:nvPr/>
          </p:nvSpPr>
          <p:spPr>
            <a:xfrm>
              <a:off x="2155109" y="1817765"/>
              <a:ext cx="312405" cy="400110"/>
            </a:xfrm>
            <a:prstGeom prst="rect">
              <a:avLst/>
            </a:prstGeom>
            <a:noFill/>
          </p:spPr>
          <p:txBody>
            <a:bodyPr wrap="none" rtlCol="0">
              <a:spAutoFit/>
            </a:bodyPr>
            <a:lstStyle/>
            <a:p>
              <a:r>
                <a:rPr lang="en-US" sz="2000" dirty="0" smtClean="0"/>
                <a:t>=</a:t>
              </a:r>
              <a:endParaRPr lang="en-US" sz="2000" dirty="0"/>
            </a:p>
          </p:txBody>
        </p:sp>
      </p:grpSp>
      <p:sp>
        <p:nvSpPr>
          <p:cNvPr id="27" name="TextBox 26"/>
          <p:cNvSpPr txBox="1"/>
          <p:nvPr/>
        </p:nvSpPr>
        <p:spPr>
          <a:xfrm>
            <a:off x="4012395" y="2792119"/>
            <a:ext cx="434764" cy="369332"/>
          </a:xfrm>
          <a:prstGeom prst="rect">
            <a:avLst/>
          </a:prstGeom>
          <a:noFill/>
        </p:spPr>
        <p:txBody>
          <a:bodyPr wrap="square" rtlCol="0">
            <a:spAutoFit/>
          </a:bodyPr>
          <a:lstStyle/>
          <a:p>
            <a:r>
              <a:rPr lang="en-US" dirty="0" smtClean="0">
                <a:sym typeface="Wingdings"/>
              </a:rPr>
              <a:t> </a:t>
            </a:r>
            <a:endParaRPr lang="en-US" dirty="0"/>
          </a:p>
        </p:txBody>
      </p:sp>
      <p:grpSp>
        <p:nvGrpSpPr>
          <p:cNvPr id="34" name="Group 33"/>
          <p:cNvGrpSpPr/>
          <p:nvPr/>
        </p:nvGrpSpPr>
        <p:grpSpPr>
          <a:xfrm>
            <a:off x="4622960" y="2475942"/>
            <a:ext cx="546518" cy="753571"/>
            <a:chOff x="5903645" y="2070987"/>
            <a:chExt cx="546518" cy="753571"/>
          </a:xfrm>
        </p:grpSpPr>
        <p:sp>
          <p:nvSpPr>
            <p:cNvPr id="28" name="TextBox 27"/>
            <p:cNvSpPr txBox="1"/>
            <p:nvPr/>
          </p:nvSpPr>
          <p:spPr>
            <a:xfrm>
              <a:off x="5960851" y="2070987"/>
              <a:ext cx="293119" cy="400110"/>
            </a:xfrm>
            <a:prstGeom prst="rect">
              <a:avLst/>
            </a:prstGeom>
            <a:noFill/>
          </p:spPr>
          <p:txBody>
            <a:bodyPr wrap="none" rtlCol="0">
              <a:spAutoFit/>
            </a:bodyPr>
            <a:lstStyle/>
            <a:p>
              <a:r>
                <a:rPr lang="en-US" sz="2000" dirty="0" smtClean="0"/>
                <a:t>c</a:t>
              </a:r>
              <a:endParaRPr lang="en-US" sz="2000" dirty="0"/>
            </a:p>
          </p:txBody>
        </p:sp>
        <p:sp>
          <p:nvSpPr>
            <p:cNvPr id="29" name="TextBox 28"/>
            <p:cNvSpPr txBox="1"/>
            <p:nvPr/>
          </p:nvSpPr>
          <p:spPr>
            <a:xfrm>
              <a:off x="5912002" y="2424448"/>
              <a:ext cx="538161" cy="400110"/>
            </a:xfrm>
            <a:prstGeom prst="rect">
              <a:avLst/>
            </a:prstGeom>
            <a:noFill/>
          </p:spPr>
          <p:txBody>
            <a:bodyPr wrap="none" rtlCol="0">
              <a:spAutoFit/>
            </a:bodyPr>
            <a:lstStyle/>
            <a:p>
              <a:r>
                <a:rPr lang="en-US" sz="2000" dirty="0" err="1" smtClean="0"/>
                <a:t>ω</a:t>
              </a:r>
              <a:r>
                <a:rPr lang="en-US" sz="2000" baseline="-25000" dirty="0" err="1" smtClean="0"/>
                <a:t>pe</a:t>
              </a:r>
              <a:r>
                <a:rPr lang="en-US" sz="2000" baseline="-25000" dirty="0" smtClean="0"/>
                <a:t> </a:t>
              </a:r>
              <a:endParaRPr lang="en-US" sz="2000" dirty="0"/>
            </a:p>
          </p:txBody>
        </p:sp>
        <p:cxnSp>
          <p:nvCxnSpPr>
            <p:cNvPr id="31" name="Straight Connector 30"/>
            <p:cNvCxnSpPr/>
            <p:nvPr/>
          </p:nvCxnSpPr>
          <p:spPr>
            <a:xfrm>
              <a:off x="5903645" y="2505780"/>
              <a:ext cx="423324"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5121784" y="2810429"/>
            <a:ext cx="2113830" cy="369332"/>
          </a:xfrm>
          <a:prstGeom prst="rect">
            <a:avLst/>
          </a:prstGeom>
          <a:noFill/>
        </p:spPr>
        <p:txBody>
          <a:bodyPr wrap="none" rtlCol="0">
            <a:spAutoFit/>
          </a:bodyPr>
          <a:lstStyle/>
          <a:p>
            <a:r>
              <a:rPr lang="en-US" dirty="0" smtClean="0"/>
              <a:t>… unit of plasma [m]</a:t>
            </a:r>
            <a:endParaRPr lang="en-US" dirty="0"/>
          </a:p>
        </p:txBody>
      </p:sp>
      <p:sp>
        <p:nvSpPr>
          <p:cNvPr id="36" name="Content Placeholder 2"/>
          <p:cNvSpPr txBox="1">
            <a:spLocks/>
          </p:cNvSpPr>
          <p:nvPr/>
        </p:nvSpPr>
        <p:spPr>
          <a:xfrm>
            <a:off x="534615" y="4379838"/>
            <a:ext cx="10515600" cy="630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rgbClr val="1155CC"/>
                </a:solidFill>
              </a:rPr>
              <a:t>This translates into a wavelength of the plasma oscillation</a:t>
            </a:r>
          </a:p>
        </p:txBody>
      </p:sp>
      <p:grpSp>
        <p:nvGrpSpPr>
          <p:cNvPr id="12" name="Group 11"/>
          <p:cNvGrpSpPr/>
          <p:nvPr/>
        </p:nvGrpSpPr>
        <p:grpSpPr>
          <a:xfrm>
            <a:off x="1937472" y="5041363"/>
            <a:ext cx="1762948" cy="753571"/>
            <a:chOff x="1430146" y="3779488"/>
            <a:chExt cx="1762948" cy="753571"/>
          </a:xfrm>
        </p:grpSpPr>
        <p:grpSp>
          <p:nvGrpSpPr>
            <p:cNvPr id="38" name="Group 37"/>
            <p:cNvGrpSpPr/>
            <p:nvPr/>
          </p:nvGrpSpPr>
          <p:grpSpPr>
            <a:xfrm>
              <a:off x="2646576" y="3779488"/>
              <a:ext cx="546518" cy="753571"/>
              <a:chOff x="5903645" y="2070987"/>
              <a:chExt cx="546518" cy="753571"/>
            </a:xfrm>
          </p:grpSpPr>
          <p:sp>
            <p:nvSpPr>
              <p:cNvPr id="39" name="TextBox 38"/>
              <p:cNvSpPr txBox="1"/>
              <p:nvPr/>
            </p:nvSpPr>
            <p:spPr>
              <a:xfrm>
                <a:off x="5960851" y="2070987"/>
                <a:ext cx="293119" cy="400110"/>
              </a:xfrm>
              <a:prstGeom prst="rect">
                <a:avLst/>
              </a:prstGeom>
              <a:noFill/>
            </p:spPr>
            <p:txBody>
              <a:bodyPr wrap="none" rtlCol="0">
                <a:spAutoFit/>
              </a:bodyPr>
              <a:lstStyle/>
              <a:p>
                <a:r>
                  <a:rPr lang="en-US" sz="2000" dirty="0" smtClean="0"/>
                  <a:t>c</a:t>
                </a:r>
                <a:endParaRPr lang="en-US" sz="2000" dirty="0"/>
              </a:p>
            </p:txBody>
          </p:sp>
          <p:sp>
            <p:nvSpPr>
              <p:cNvPr id="40" name="TextBox 39"/>
              <p:cNvSpPr txBox="1"/>
              <p:nvPr/>
            </p:nvSpPr>
            <p:spPr>
              <a:xfrm>
                <a:off x="5912002" y="2424448"/>
                <a:ext cx="538161" cy="400110"/>
              </a:xfrm>
              <a:prstGeom prst="rect">
                <a:avLst/>
              </a:prstGeom>
              <a:noFill/>
            </p:spPr>
            <p:txBody>
              <a:bodyPr wrap="none" rtlCol="0">
                <a:spAutoFit/>
              </a:bodyPr>
              <a:lstStyle/>
              <a:p>
                <a:r>
                  <a:rPr lang="en-US" sz="2000" dirty="0" err="1" smtClean="0"/>
                  <a:t>ω</a:t>
                </a:r>
                <a:r>
                  <a:rPr lang="en-US" sz="2000" baseline="-25000" dirty="0" err="1" smtClean="0"/>
                  <a:t>pe</a:t>
                </a:r>
                <a:r>
                  <a:rPr lang="en-US" sz="2000" baseline="-25000" dirty="0" smtClean="0"/>
                  <a:t> </a:t>
                </a:r>
                <a:endParaRPr lang="en-US" sz="2000" dirty="0"/>
              </a:p>
            </p:txBody>
          </p:sp>
          <p:cxnSp>
            <p:nvCxnSpPr>
              <p:cNvPr id="41" name="Straight Connector 40"/>
              <p:cNvCxnSpPr/>
              <p:nvPr/>
            </p:nvCxnSpPr>
            <p:spPr>
              <a:xfrm>
                <a:off x="5903645" y="2505780"/>
                <a:ext cx="423324"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2139500" y="3947461"/>
              <a:ext cx="456425" cy="400110"/>
            </a:xfrm>
            <a:prstGeom prst="rect">
              <a:avLst/>
            </a:prstGeom>
            <a:noFill/>
          </p:spPr>
          <p:txBody>
            <a:bodyPr wrap="none" rtlCol="0">
              <a:spAutoFit/>
            </a:bodyPr>
            <a:lstStyle/>
            <a:p>
              <a:r>
                <a:rPr lang="en-US" sz="2000" dirty="0" smtClean="0"/>
                <a:t>2π</a:t>
              </a:r>
              <a:endParaRPr lang="en-US" sz="2000" dirty="0"/>
            </a:p>
          </p:txBody>
        </p:sp>
        <p:grpSp>
          <p:nvGrpSpPr>
            <p:cNvPr id="46" name="Group 45"/>
            <p:cNvGrpSpPr/>
            <p:nvPr/>
          </p:nvGrpSpPr>
          <p:grpSpPr>
            <a:xfrm>
              <a:off x="1430146" y="3951130"/>
              <a:ext cx="700468" cy="401779"/>
              <a:chOff x="1430146" y="3951130"/>
              <a:chExt cx="700468" cy="401779"/>
            </a:xfrm>
          </p:grpSpPr>
          <p:sp>
            <p:nvSpPr>
              <p:cNvPr id="37" name="TextBox 36"/>
              <p:cNvSpPr txBox="1"/>
              <p:nvPr/>
            </p:nvSpPr>
            <p:spPr>
              <a:xfrm>
                <a:off x="1430146" y="3952799"/>
                <a:ext cx="478299" cy="400110"/>
              </a:xfrm>
              <a:prstGeom prst="rect">
                <a:avLst/>
              </a:prstGeom>
              <a:noFill/>
            </p:spPr>
            <p:txBody>
              <a:bodyPr wrap="none" rtlCol="0">
                <a:spAutoFit/>
              </a:bodyPr>
              <a:lstStyle/>
              <a:p>
                <a:r>
                  <a:rPr lang="en-US" sz="2000" dirty="0" err="1" smtClean="0"/>
                  <a:t>λ</a:t>
                </a:r>
                <a:r>
                  <a:rPr lang="en-US" sz="2000" baseline="-25000" dirty="0" err="1" smtClean="0"/>
                  <a:t>pe</a:t>
                </a:r>
                <a:endParaRPr lang="en-US" sz="2000" dirty="0"/>
              </a:p>
            </p:txBody>
          </p:sp>
          <p:sp>
            <p:nvSpPr>
              <p:cNvPr id="43" name="TextBox 42"/>
              <p:cNvSpPr txBox="1"/>
              <p:nvPr/>
            </p:nvSpPr>
            <p:spPr>
              <a:xfrm>
                <a:off x="1818209" y="3951130"/>
                <a:ext cx="312405" cy="400110"/>
              </a:xfrm>
              <a:prstGeom prst="rect">
                <a:avLst/>
              </a:prstGeom>
              <a:noFill/>
            </p:spPr>
            <p:txBody>
              <a:bodyPr wrap="none" rtlCol="0">
                <a:spAutoFit/>
              </a:bodyPr>
              <a:lstStyle/>
              <a:p>
                <a:r>
                  <a:rPr lang="en-US" sz="2000" dirty="0" smtClean="0"/>
                  <a:t>=</a:t>
                </a:r>
                <a:endParaRPr lang="en-US" sz="2000" dirty="0"/>
              </a:p>
            </p:txBody>
          </p:sp>
        </p:grpSp>
      </p:grpSp>
      <p:sp>
        <p:nvSpPr>
          <p:cNvPr id="44" name="TextBox 43"/>
          <p:cNvSpPr txBox="1"/>
          <p:nvPr/>
        </p:nvSpPr>
        <p:spPr>
          <a:xfrm>
            <a:off x="4248310" y="5274458"/>
            <a:ext cx="434764" cy="369332"/>
          </a:xfrm>
          <a:prstGeom prst="rect">
            <a:avLst/>
          </a:prstGeom>
          <a:noFill/>
        </p:spPr>
        <p:txBody>
          <a:bodyPr wrap="square" rtlCol="0">
            <a:spAutoFit/>
          </a:bodyPr>
          <a:lstStyle/>
          <a:p>
            <a:r>
              <a:rPr lang="en-US" dirty="0" smtClean="0">
                <a:sym typeface="Wingdings"/>
              </a:rPr>
              <a:t> </a:t>
            </a:r>
            <a:endParaRPr lang="en-US" dirty="0"/>
          </a:p>
        </p:txBody>
      </p:sp>
      <p:grpSp>
        <p:nvGrpSpPr>
          <p:cNvPr id="15" name="Group 14"/>
          <p:cNvGrpSpPr/>
          <p:nvPr/>
        </p:nvGrpSpPr>
        <p:grpSpPr>
          <a:xfrm>
            <a:off x="5304751" y="5051124"/>
            <a:ext cx="3268511" cy="823461"/>
            <a:chOff x="6456486" y="3916248"/>
            <a:chExt cx="3268511" cy="823461"/>
          </a:xfrm>
        </p:grpSpPr>
        <p:grpSp>
          <p:nvGrpSpPr>
            <p:cNvPr id="47" name="Group 46"/>
            <p:cNvGrpSpPr/>
            <p:nvPr/>
          </p:nvGrpSpPr>
          <p:grpSpPr>
            <a:xfrm>
              <a:off x="6456486" y="4076978"/>
              <a:ext cx="700468" cy="412552"/>
              <a:chOff x="1430146" y="3924577"/>
              <a:chExt cx="700468" cy="412552"/>
            </a:xfrm>
          </p:grpSpPr>
          <p:sp>
            <p:nvSpPr>
              <p:cNvPr id="48" name="TextBox 47"/>
              <p:cNvSpPr txBox="1"/>
              <p:nvPr/>
            </p:nvSpPr>
            <p:spPr>
              <a:xfrm>
                <a:off x="1430146" y="3924577"/>
                <a:ext cx="478299" cy="400110"/>
              </a:xfrm>
              <a:prstGeom prst="rect">
                <a:avLst/>
              </a:prstGeom>
              <a:noFill/>
            </p:spPr>
            <p:txBody>
              <a:bodyPr wrap="none" rtlCol="0">
                <a:spAutoFit/>
              </a:bodyPr>
              <a:lstStyle/>
              <a:p>
                <a:r>
                  <a:rPr lang="en-US" sz="2000" dirty="0" err="1" smtClean="0"/>
                  <a:t>λ</a:t>
                </a:r>
                <a:r>
                  <a:rPr lang="en-US" sz="2000" baseline="-25000" dirty="0" err="1" smtClean="0"/>
                  <a:t>pe</a:t>
                </a:r>
                <a:endParaRPr lang="en-US" sz="2000" dirty="0"/>
              </a:p>
            </p:txBody>
          </p:sp>
          <p:sp>
            <p:nvSpPr>
              <p:cNvPr id="49" name="TextBox 48"/>
              <p:cNvSpPr txBox="1"/>
              <p:nvPr/>
            </p:nvSpPr>
            <p:spPr>
              <a:xfrm>
                <a:off x="1818209" y="3937019"/>
                <a:ext cx="312405" cy="400110"/>
              </a:xfrm>
              <a:prstGeom prst="rect">
                <a:avLst/>
              </a:prstGeom>
              <a:noFill/>
            </p:spPr>
            <p:txBody>
              <a:bodyPr wrap="none" rtlCol="0">
                <a:spAutoFit/>
              </a:bodyPr>
              <a:lstStyle/>
              <a:p>
                <a:r>
                  <a:rPr lang="en-US" sz="2000" dirty="0" smtClean="0"/>
                  <a:t>≈</a:t>
                </a:r>
                <a:endParaRPr lang="en-US" sz="2000" dirty="0"/>
              </a:p>
            </p:txBody>
          </p:sp>
        </p:grpSp>
        <p:sp>
          <p:nvSpPr>
            <p:cNvPr id="50" name="TextBox 49"/>
            <p:cNvSpPr txBox="1"/>
            <p:nvPr/>
          </p:nvSpPr>
          <p:spPr>
            <a:xfrm>
              <a:off x="7288027" y="4061881"/>
              <a:ext cx="782411" cy="400110"/>
            </a:xfrm>
            <a:prstGeom prst="rect">
              <a:avLst/>
            </a:prstGeom>
            <a:noFill/>
          </p:spPr>
          <p:txBody>
            <a:bodyPr wrap="none" rtlCol="0">
              <a:spAutoFit/>
            </a:bodyPr>
            <a:lstStyle/>
            <a:p>
              <a:r>
                <a:rPr lang="en-US" sz="2000" dirty="0" smtClean="0"/>
                <a:t>1 mm </a:t>
              </a:r>
              <a:endParaRPr lang="en-US" sz="2000" dirty="0"/>
            </a:p>
          </p:txBody>
        </p:sp>
        <p:grpSp>
          <p:nvGrpSpPr>
            <p:cNvPr id="51" name="Group 50"/>
            <p:cNvGrpSpPr/>
            <p:nvPr/>
          </p:nvGrpSpPr>
          <p:grpSpPr>
            <a:xfrm>
              <a:off x="8179656" y="3916248"/>
              <a:ext cx="1545341" cy="823461"/>
              <a:chOff x="2826144" y="3867368"/>
              <a:chExt cx="1545341" cy="823461"/>
            </a:xfrm>
          </p:grpSpPr>
          <p:sp>
            <p:nvSpPr>
              <p:cNvPr id="52" name="TextBox 51"/>
              <p:cNvSpPr txBox="1"/>
              <p:nvPr/>
            </p:nvSpPr>
            <p:spPr>
              <a:xfrm>
                <a:off x="3123440" y="3867368"/>
                <a:ext cx="1128308" cy="400110"/>
              </a:xfrm>
              <a:prstGeom prst="rect">
                <a:avLst/>
              </a:prstGeom>
              <a:noFill/>
            </p:spPr>
            <p:txBody>
              <a:bodyPr wrap="none" rtlCol="0">
                <a:spAutoFit/>
              </a:bodyPr>
              <a:lstStyle/>
              <a:p>
                <a:r>
                  <a:rPr lang="en-US" sz="2000" dirty="0" smtClean="0"/>
                  <a:t>10</a:t>
                </a:r>
                <a:r>
                  <a:rPr lang="en-US" sz="2000" baseline="30000" dirty="0" smtClean="0"/>
                  <a:t>15</a:t>
                </a:r>
                <a:r>
                  <a:rPr lang="en-US" sz="2000" dirty="0" smtClean="0"/>
                  <a:t> cm</a:t>
                </a:r>
                <a:r>
                  <a:rPr lang="en-US" sz="2000" baseline="30000" dirty="0" smtClean="0"/>
                  <a:t>-3</a:t>
                </a:r>
                <a:endParaRPr lang="en-US" sz="2000" dirty="0"/>
              </a:p>
            </p:txBody>
          </p:sp>
          <p:cxnSp>
            <p:nvCxnSpPr>
              <p:cNvPr id="53" name="Straight Connector 52"/>
              <p:cNvCxnSpPr/>
              <p:nvPr/>
            </p:nvCxnSpPr>
            <p:spPr>
              <a:xfrm flipV="1">
                <a:off x="3123440" y="4299049"/>
                <a:ext cx="1225163" cy="3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558205" y="4290719"/>
                <a:ext cx="494329" cy="400110"/>
              </a:xfrm>
              <a:prstGeom prst="rect">
                <a:avLst/>
              </a:prstGeom>
              <a:noFill/>
            </p:spPr>
            <p:txBody>
              <a:bodyPr wrap="none" rtlCol="0">
                <a:spAutoFit/>
              </a:bodyPr>
              <a:lstStyle/>
              <a:p>
                <a:r>
                  <a:rPr lang="en-US" sz="2000" dirty="0" err="1" smtClean="0"/>
                  <a:t>n</a:t>
                </a:r>
                <a:r>
                  <a:rPr lang="en-US" sz="2000" baseline="-25000" dirty="0" err="1" smtClean="0"/>
                  <a:t>pe</a:t>
                </a:r>
                <a:endParaRPr lang="en-US" sz="2000" dirty="0"/>
              </a:p>
            </p:txBody>
          </p:sp>
          <p:grpSp>
            <p:nvGrpSpPr>
              <p:cNvPr id="55" name="Group 54"/>
              <p:cNvGrpSpPr/>
              <p:nvPr/>
            </p:nvGrpSpPr>
            <p:grpSpPr>
              <a:xfrm>
                <a:off x="2826144" y="3955792"/>
                <a:ext cx="1545341" cy="673436"/>
                <a:chOff x="2857697" y="5004952"/>
                <a:chExt cx="1545341" cy="673436"/>
              </a:xfrm>
            </p:grpSpPr>
            <p:sp>
              <p:nvSpPr>
                <p:cNvPr id="56" name="TextBox 55"/>
                <p:cNvSpPr txBox="1"/>
                <p:nvPr/>
              </p:nvSpPr>
              <p:spPr>
                <a:xfrm>
                  <a:off x="2857697" y="5278278"/>
                  <a:ext cx="312405" cy="400110"/>
                </a:xfrm>
                <a:prstGeom prst="rect">
                  <a:avLst/>
                </a:prstGeom>
                <a:noFill/>
              </p:spPr>
              <p:txBody>
                <a:bodyPr wrap="none" rtlCol="0">
                  <a:spAutoFit/>
                </a:bodyPr>
                <a:lstStyle/>
                <a:p>
                  <a:r>
                    <a:rPr lang="en-US" sz="2000" dirty="0"/>
                    <a:t>√</a:t>
                  </a:r>
                </a:p>
              </p:txBody>
            </p:sp>
            <p:cxnSp>
              <p:nvCxnSpPr>
                <p:cNvPr id="57" name="Straight Connector 56"/>
                <p:cNvCxnSpPr/>
                <p:nvPr/>
              </p:nvCxnSpPr>
              <p:spPr>
                <a:xfrm flipV="1">
                  <a:off x="3139216" y="5004952"/>
                  <a:ext cx="1263822" cy="10943"/>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3043352" y="5027336"/>
                  <a:ext cx="102971" cy="434794"/>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grpSp>
      </p:grpSp>
      <p:sp>
        <p:nvSpPr>
          <p:cNvPr id="5" name="Slide Number Placeholder 4"/>
          <p:cNvSpPr>
            <a:spLocks noGrp="1"/>
          </p:cNvSpPr>
          <p:nvPr>
            <p:ph type="sldNum" sz="quarter" idx="12"/>
          </p:nvPr>
        </p:nvSpPr>
        <p:spPr/>
        <p:txBody>
          <a:bodyPr/>
          <a:lstStyle/>
          <a:p>
            <a:fld id="{3D351EE0-6949-4F2E-8F68-46F7424C488D}" type="slidenum">
              <a:rPr lang="en-US" smtClean="0"/>
              <a:t>12</a:t>
            </a:fld>
            <a:endParaRPr lang="en-US"/>
          </a:p>
        </p:txBody>
      </p:sp>
      <p:grpSp>
        <p:nvGrpSpPr>
          <p:cNvPr id="10" name="Group 9"/>
          <p:cNvGrpSpPr/>
          <p:nvPr/>
        </p:nvGrpSpPr>
        <p:grpSpPr>
          <a:xfrm>
            <a:off x="7823265" y="2459009"/>
            <a:ext cx="1357462" cy="795904"/>
            <a:chOff x="8057445" y="1618121"/>
            <a:chExt cx="1357462" cy="795904"/>
          </a:xfrm>
        </p:grpSpPr>
        <p:grpSp>
          <p:nvGrpSpPr>
            <p:cNvPr id="45" name="Group 44"/>
            <p:cNvGrpSpPr/>
            <p:nvPr/>
          </p:nvGrpSpPr>
          <p:grpSpPr>
            <a:xfrm>
              <a:off x="8876746" y="1618121"/>
              <a:ext cx="538161" cy="795904"/>
              <a:chOff x="5876185" y="2028654"/>
              <a:chExt cx="538161" cy="795904"/>
            </a:xfrm>
          </p:grpSpPr>
          <p:sp>
            <p:nvSpPr>
              <p:cNvPr id="60" name="TextBox 59"/>
              <p:cNvSpPr txBox="1"/>
              <p:nvPr/>
            </p:nvSpPr>
            <p:spPr>
              <a:xfrm>
                <a:off x="5876185" y="2028654"/>
                <a:ext cx="538161" cy="400110"/>
              </a:xfrm>
              <a:prstGeom prst="rect">
                <a:avLst/>
              </a:prstGeom>
              <a:noFill/>
            </p:spPr>
            <p:txBody>
              <a:bodyPr wrap="none" rtlCol="0">
                <a:spAutoFit/>
              </a:bodyPr>
              <a:lstStyle/>
              <a:p>
                <a:r>
                  <a:rPr lang="en-US" sz="2000" dirty="0" err="1"/>
                  <a:t>ω</a:t>
                </a:r>
                <a:r>
                  <a:rPr lang="en-US" sz="2000" baseline="-25000" dirty="0" err="1"/>
                  <a:t>pe</a:t>
                </a:r>
                <a:endParaRPr lang="en-US" sz="2000" dirty="0"/>
              </a:p>
            </p:txBody>
          </p:sp>
          <p:sp>
            <p:nvSpPr>
              <p:cNvPr id="61" name="TextBox 60"/>
              <p:cNvSpPr txBox="1"/>
              <p:nvPr/>
            </p:nvSpPr>
            <p:spPr>
              <a:xfrm>
                <a:off x="5912002" y="2424448"/>
                <a:ext cx="293119" cy="400110"/>
              </a:xfrm>
              <a:prstGeom prst="rect">
                <a:avLst/>
              </a:prstGeom>
              <a:noFill/>
            </p:spPr>
            <p:txBody>
              <a:bodyPr wrap="none" rtlCol="0">
                <a:spAutoFit/>
              </a:bodyPr>
              <a:lstStyle/>
              <a:p>
                <a:r>
                  <a:rPr lang="en-US" sz="2000" dirty="0" smtClean="0"/>
                  <a:t>c</a:t>
                </a:r>
                <a:r>
                  <a:rPr lang="en-US" sz="2000" baseline="-25000" dirty="0" smtClean="0"/>
                  <a:t> </a:t>
                </a:r>
                <a:endParaRPr lang="en-US" sz="2000" dirty="0"/>
              </a:p>
            </p:txBody>
          </p:sp>
          <p:cxnSp>
            <p:nvCxnSpPr>
              <p:cNvPr id="62" name="Straight Connector 61"/>
              <p:cNvCxnSpPr/>
              <p:nvPr/>
            </p:nvCxnSpPr>
            <p:spPr>
              <a:xfrm>
                <a:off x="5903645" y="2505780"/>
                <a:ext cx="423324"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057445" y="1848557"/>
              <a:ext cx="661893" cy="400110"/>
            </a:xfrm>
            <a:prstGeom prst="rect">
              <a:avLst/>
            </a:prstGeom>
            <a:noFill/>
          </p:spPr>
          <p:txBody>
            <a:bodyPr wrap="none" rtlCol="0">
              <a:spAutoFit/>
            </a:bodyPr>
            <a:lstStyle/>
            <a:p>
              <a:r>
                <a:rPr lang="en-US" sz="2000" dirty="0" err="1"/>
                <a:t>k</a:t>
              </a:r>
              <a:r>
                <a:rPr lang="en-US" sz="2000" baseline="-25000" dirty="0" err="1" smtClean="0"/>
                <a:t>pe</a:t>
              </a:r>
              <a:r>
                <a:rPr lang="en-US" sz="2000" dirty="0" smtClean="0"/>
                <a:t> = </a:t>
              </a:r>
              <a:endParaRPr lang="en-US" sz="2000" dirty="0"/>
            </a:p>
          </p:txBody>
        </p:sp>
      </p:grpSp>
      <p:grpSp>
        <p:nvGrpSpPr>
          <p:cNvPr id="26" name="Group 25"/>
          <p:cNvGrpSpPr/>
          <p:nvPr/>
        </p:nvGrpSpPr>
        <p:grpSpPr>
          <a:xfrm>
            <a:off x="556044" y="3298634"/>
            <a:ext cx="10254592" cy="663897"/>
            <a:chOff x="493890" y="2577675"/>
            <a:chExt cx="10254592" cy="663897"/>
          </a:xfrm>
        </p:grpSpPr>
        <p:sp>
          <p:nvSpPr>
            <p:cNvPr id="18" name="TextBox 17"/>
            <p:cNvSpPr txBox="1"/>
            <p:nvPr/>
          </p:nvSpPr>
          <p:spPr>
            <a:xfrm>
              <a:off x="816108" y="2735203"/>
              <a:ext cx="6247473" cy="369332"/>
            </a:xfrm>
            <a:prstGeom prst="rect">
              <a:avLst/>
            </a:prstGeom>
            <a:noFill/>
          </p:spPr>
          <p:txBody>
            <a:bodyPr wrap="none" rtlCol="0">
              <a:spAutoFit/>
            </a:bodyPr>
            <a:lstStyle/>
            <a:p>
              <a:r>
                <a:rPr lang="en-US" b="1" dirty="0" smtClean="0">
                  <a:solidFill>
                    <a:srgbClr val="ED0202"/>
                  </a:solidFill>
                </a:rPr>
                <a:t>Example: </a:t>
              </a:r>
              <a:r>
                <a:rPr lang="en-US" b="1" dirty="0" err="1" smtClean="0">
                  <a:solidFill>
                    <a:srgbClr val="ED0202"/>
                  </a:solidFill>
                </a:rPr>
                <a:t>n</a:t>
              </a:r>
              <a:r>
                <a:rPr lang="en-US" b="1" baseline="-25000" dirty="0" err="1" smtClean="0">
                  <a:solidFill>
                    <a:srgbClr val="ED0202"/>
                  </a:solidFill>
                </a:rPr>
                <a:t>pe</a:t>
              </a:r>
              <a:r>
                <a:rPr lang="en-US" b="1" dirty="0" smtClean="0">
                  <a:solidFill>
                    <a:srgbClr val="ED0202"/>
                  </a:solidFill>
                </a:rPr>
                <a:t> = 7x10</a:t>
              </a:r>
              <a:r>
                <a:rPr lang="en-US" b="1" baseline="30000" dirty="0" smtClean="0">
                  <a:solidFill>
                    <a:srgbClr val="ED0202"/>
                  </a:solidFill>
                </a:rPr>
                <a:t>14</a:t>
              </a:r>
              <a:r>
                <a:rPr lang="en-US" b="1" dirty="0" smtClean="0">
                  <a:solidFill>
                    <a:srgbClr val="ED0202"/>
                  </a:solidFill>
                </a:rPr>
                <a:t> cm</a:t>
              </a:r>
              <a:r>
                <a:rPr lang="en-US" b="1" baseline="30000" dirty="0" smtClean="0">
                  <a:solidFill>
                    <a:srgbClr val="ED0202"/>
                  </a:solidFill>
                </a:rPr>
                <a:t>-3</a:t>
              </a:r>
              <a:r>
                <a:rPr lang="en-US" b="1" dirty="0" smtClean="0">
                  <a:solidFill>
                    <a:srgbClr val="ED0202"/>
                  </a:solidFill>
                </a:rPr>
                <a:t> (AWAKE</a:t>
              </a:r>
              <a:r>
                <a:rPr lang="en-US" dirty="0" smtClean="0"/>
                <a:t>) </a:t>
              </a:r>
              <a:r>
                <a:rPr lang="en-US" dirty="0" smtClean="0">
                  <a:sym typeface="Wingdings"/>
                </a:rPr>
                <a:t> </a:t>
              </a:r>
              <a:r>
                <a:rPr lang="en-US" dirty="0" err="1" smtClean="0"/>
                <a:t>ω</a:t>
              </a:r>
              <a:r>
                <a:rPr lang="en-US" baseline="-25000" dirty="0" err="1" smtClean="0"/>
                <a:t>pe</a:t>
              </a:r>
              <a:r>
                <a:rPr lang="en-US" dirty="0" smtClean="0"/>
                <a:t> = 1.25x10</a:t>
              </a:r>
              <a:r>
                <a:rPr lang="en-US" baseline="30000" dirty="0" smtClean="0"/>
                <a:t>12</a:t>
              </a:r>
              <a:r>
                <a:rPr lang="en-US" dirty="0" smtClean="0"/>
                <a:t> rad/s </a:t>
              </a:r>
              <a:r>
                <a:rPr lang="en-US" dirty="0" smtClean="0">
                  <a:solidFill>
                    <a:srgbClr val="ED0202"/>
                  </a:solidFill>
                  <a:sym typeface="Wingdings"/>
                </a:rPr>
                <a:t>  </a:t>
              </a:r>
              <a:endParaRPr lang="en-US" dirty="0">
                <a:solidFill>
                  <a:srgbClr val="ED0202"/>
                </a:solidFill>
              </a:endParaRPr>
            </a:p>
          </p:txBody>
        </p:sp>
        <p:grpSp>
          <p:nvGrpSpPr>
            <p:cNvPr id="20" name="Group 19"/>
            <p:cNvGrpSpPr/>
            <p:nvPr/>
          </p:nvGrpSpPr>
          <p:grpSpPr>
            <a:xfrm>
              <a:off x="7351984" y="2577675"/>
              <a:ext cx="2998321" cy="652238"/>
              <a:chOff x="5813873" y="2620009"/>
              <a:chExt cx="2998321" cy="652238"/>
            </a:xfrm>
          </p:grpSpPr>
          <p:grpSp>
            <p:nvGrpSpPr>
              <p:cNvPr id="63" name="Group 62"/>
              <p:cNvGrpSpPr/>
              <p:nvPr/>
            </p:nvGrpSpPr>
            <p:grpSpPr>
              <a:xfrm>
                <a:off x="5813873" y="2620009"/>
                <a:ext cx="518758" cy="652238"/>
                <a:chOff x="5903645" y="2141542"/>
                <a:chExt cx="518758" cy="652238"/>
              </a:xfrm>
            </p:grpSpPr>
            <p:sp>
              <p:nvSpPr>
                <p:cNvPr id="64" name="TextBox 63"/>
                <p:cNvSpPr txBox="1"/>
                <p:nvPr/>
              </p:nvSpPr>
              <p:spPr>
                <a:xfrm>
                  <a:off x="5960851" y="2141542"/>
                  <a:ext cx="281259" cy="369332"/>
                </a:xfrm>
                <a:prstGeom prst="rect">
                  <a:avLst/>
                </a:prstGeom>
                <a:noFill/>
              </p:spPr>
              <p:txBody>
                <a:bodyPr wrap="none" rtlCol="0">
                  <a:spAutoFit/>
                </a:bodyPr>
                <a:lstStyle/>
                <a:p>
                  <a:r>
                    <a:rPr lang="en-US" b="1" dirty="0" smtClean="0">
                      <a:solidFill>
                        <a:srgbClr val="ED0202"/>
                      </a:solidFill>
                    </a:rPr>
                    <a:t>c</a:t>
                  </a:r>
                  <a:endParaRPr lang="en-US" b="1" dirty="0">
                    <a:solidFill>
                      <a:srgbClr val="ED0202"/>
                    </a:solidFill>
                  </a:endParaRPr>
                </a:p>
              </p:txBody>
            </p:sp>
            <p:sp>
              <p:nvSpPr>
                <p:cNvPr id="65" name="TextBox 64"/>
                <p:cNvSpPr txBox="1"/>
                <p:nvPr/>
              </p:nvSpPr>
              <p:spPr>
                <a:xfrm>
                  <a:off x="5912002" y="2424448"/>
                  <a:ext cx="510401" cy="369332"/>
                </a:xfrm>
                <a:prstGeom prst="rect">
                  <a:avLst/>
                </a:prstGeom>
                <a:noFill/>
              </p:spPr>
              <p:txBody>
                <a:bodyPr wrap="none" rtlCol="0">
                  <a:spAutoFit/>
                </a:bodyPr>
                <a:lstStyle/>
                <a:p>
                  <a:r>
                    <a:rPr lang="en-US" b="1" dirty="0" err="1" smtClean="0">
                      <a:solidFill>
                        <a:srgbClr val="ED0202"/>
                      </a:solidFill>
                    </a:rPr>
                    <a:t>ω</a:t>
                  </a:r>
                  <a:r>
                    <a:rPr lang="en-US" b="1" baseline="-25000" dirty="0" err="1" smtClean="0">
                      <a:solidFill>
                        <a:srgbClr val="ED0202"/>
                      </a:solidFill>
                    </a:rPr>
                    <a:t>pe</a:t>
                  </a:r>
                  <a:r>
                    <a:rPr lang="en-US" baseline="-25000" dirty="0" smtClean="0">
                      <a:solidFill>
                        <a:srgbClr val="ED0202"/>
                      </a:solidFill>
                    </a:rPr>
                    <a:t> </a:t>
                  </a:r>
                  <a:endParaRPr lang="en-US" dirty="0">
                    <a:solidFill>
                      <a:srgbClr val="ED0202"/>
                    </a:solidFill>
                  </a:endParaRPr>
                </a:p>
              </p:txBody>
            </p:sp>
            <p:cxnSp>
              <p:nvCxnSpPr>
                <p:cNvPr id="66" name="Straight Connector 65"/>
                <p:cNvCxnSpPr/>
                <p:nvPr/>
              </p:nvCxnSpPr>
              <p:spPr>
                <a:xfrm>
                  <a:off x="5903645" y="2505780"/>
                  <a:ext cx="423324" cy="0"/>
                </a:xfrm>
                <a:prstGeom prst="line">
                  <a:avLst/>
                </a:prstGeom>
                <a:ln w="28575" cmpd="sng">
                  <a:solidFill>
                    <a:srgbClr val="ED0202"/>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6293556" y="2751668"/>
                <a:ext cx="2518638" cy="369332"/>
              </a:xfrm>
              <a:prstGeom prst="rect">
                <a:avLst/>
              </a:prstGeom>
              <a:noFill/>
            </p:spPr>
            <p:txBody>
              <a:bodyPr wrap="none" rtlCol="0">
                <a:spAutoFit/>
              </a:bodyPr>
              <a:lstStyle/>
              <a:p>
                <a:r>
                  <a:rPr lang="en-US" b="1" dirty="0" smtClean="0">
                    <a:solidFill>
                      <a:srgbClr val="ED0202"/>
                    </a:solidFill>
                  </a:rPr>
                  <a:t>= 0.2mm </a:t>
                </a:r>
                <a:r>
                  <a:rPr lang="en-US" dirty="0" smtClean="0">
                    <a:sym typeface="Wingdings"/>
                  </a:rPr>
                  <a:t> </a:t>
                </a:r>
                <a:r>
                  <a:rPr lang="en-US" dirty="0" err="1" smtClean="0">
                    <a:sym typeface="Wingdings"/>
                  </a:rPr>
                  <a:t>k</a:t>
                </a:r>
                <a:r>
                  <a:rPr lang="en-US" baseline="-25000" dirty="0" err="1" smtClean="0">
                    <a:sym typeface="Wingdings"/>
                  </a:rPr>
                  <a:t>pe</a:t>
                </a:r>
                <a:r>
                  <a:rPr lang="en-US" dirty="0" smtClean="0">
                    <a:sym typeface="Wingdings"/>
                  </a:rPr>
                  <a:t> = 5 mm</a:t>
                </a:r>
                <a:r>
                  <a:rPr lang="en-US" baseline="30000" dirty="0" smtClean="0">
                    <a:sym typeface="Wingdings"/>
                  </a:rPr>
                  <a:t>-1</a:t>
                </a:r>
                <a:endParaRPr lang="en-US" dirty="0"/>
              </a:p>
            </p:txBody>
          </p:sp>
        </p:grpSp>
        <p:sp>
          <p:nvSpPr>
            <p:cNvPr id="24" name="Rectangle 23"/>
            <p:cNvSpPr/>
            <p:nvPr/>
          </p:nvSpPr>
          <p:spPr>
            <a:xfrm>
              <a:off x="493890" y="2692639"/>
              <a:ext cx="10254592" cy="548933"/>
            </a:xfrm>
            <a:prstGeom prst="rect">
              <a:avLst/>
            </a:prstGeom>
            <a:noFill/>
            <a:ln>
              <a:solidFill>
                <a:srgbClr val="ED02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2076708" y="5986089"/>
            <a:ext cx="1605502" cy="400110"/>
          </a:xfrm>
          <a:prstGeom prst="rect">
            <a:avLst/>
          </a:prstGeom>
          <a:noFill/>
          <a:ln>
            <a:solidFill>
              <a:srgbClr val="ED0202"/>
            </a:solidFill>
          </a:ln>
        </p:spPr>
        <p:txBody>
          <a:bodyPr wrap="none" rtlCol="0">
            <a:spAutoFit/>
          </a:bodyPr>
          <a:lstStyle/>
          <a:p>
            <a:r>
              <a:rPr lang="en-US" sz="2000" b="1" dirty="0" err="1" smtClean="0">
                <a:solidFill>
                  <a:srgbClr val="FF0000"/>
                </a:solidFill>
              </a:rPr>
              <a:t>λ</a:t>
            </a:r>
            <a:r>
              <a:rPr lang="en-US" sz="2000" b="1" baseline="-25000" dirty="0" err="1" smtClean="0">
                <a:solidFill>
                  <a:srgbClr val="FF0000"/>
                </a:solidFill>
              </a:rPr>
              <a:t>pe</a:t>
            </a:r>
            <a:r>
              <a:rPr lang="en-US" sz="2000" b="1" dirty="0" smtClean="0">
                <a:solidFill>
                  <a:srgbClr val="FF0000"/>
                </a:solidFill>
              </a:rPr>
              <a:t>  = 1.2 mm</a:t>
            </a:r>
            <a:endParaRPr lang="en-US" sz="2000" b="1" dirty="0">
              <a:solidFill>
                <a:srgbClr val="FF0000"/>
              </a:solidFill>
            </a:endParaRPr>
          </a:p>
        </p:txBody>
      </p:sp>
      <p:sp>
        <p:nvSpPr>
          <p:cNvPr id="30" name="TextBox 29"/>
          <p:cNvSpPr txBox="1"/>
          <p:nvPr/>
        </p:nvSpPr>
        <p:spPr>
          <a:xfrm>
            <a:off x="3887634" y="5979032"/>
            <a:ext cx="3780778" cy="400110"/>
          </a:xfrm>
          <a:prstGeom prst="rect">
            <a:avLst/>
          </a:prstGeom>
          <a:noFill/>
        </p:spPr>
        <p:txBody>
          <a:bodyPr wrap="none" rtlCol="0">
            <a:spAutoFit/>
          </a:bodyPr>
          <a:lstStyle/>
          <a:p>
            <a:r>
              <a:rPr lang="en-US" sz="2000" b="1" dirty="0" smtClean="0">
                <a:sym typeface="Wingdings"/>
              </a:rPr>
              <a:t> </a:t>
            </a:r>
            <a:r>
              <a:rPr lang="en-US" sz="2000" b="1" dirty="0" smtClean="0"/>
              <a:t>Produce cavities with mm size!</a:t>
            </a:r>
            <a:endParaRPr lang="en-US" sz="2000" b="1" dirty="0"/>
          </a:p>
        </p:txBody>
      </p:sp>
      <p:sp>
        <p:nvSpPr>
          <p:cNvPr id="8" name="TextBox 7"/>
          <p:cNvSpPr txBox="1"/>
          <p:nvPr/>
        </p:nvSpPr>
        <p:spPr>
          <a:xfrm>
            <a:off x="471714" y="798212"/>
            <a:ext cx="10946191" cy="707886"/>
          </a:xfrm>
          <a:prstGeom prst="rect">
            <a:avLst/>
          </a:prstGeom>
          <a:noFill/>
        </p:spPr>
        <p:txBody>
          <a:bodyPr wrap="square" rtlCol="0">
            <a:spAutoFit/>
          </a:bodyPr>
          <a:lstStyle/>
          <a:p>
            <a:pPr marL="342900" indent="-342900">
              <a:buFont typeface="Arial"/>
              <a:buChar char="•"/>
            </a:pPr>
            <a:r>
              <a:rPr lang="en-US" sz="2000" dirty="0">
                <a:solidFill>
                  <a:srgbClr val="1155CC"/>
                </a:solidFill>
              </a:rPr>
              <a:t>Plasma is already ionized or “broken-down” and can sustain </a:t>
            </a:r>
            <a:r>
              <a:rPr lang="en-US" sz="2000" b="1" dirty="0">
                <a:solidFill>
                  <a:srgbClr val="1155CC"/>
                </a:solidFill>
              </a:rPr>
              <a:t>electric fields up to three orders of magnitude higher gradients </a:t>
            </a:r>
            <a:r>
              <a:rPr lang="en-US" sz="2000" dirty="0">
                <a:solidFill>
                  <a:srgbClr val="1155CC"/>
                </a:solidFill>
                <a:sym typeface="Wingdings"/>
              </a:rPr>
              <a:t> </a:t>
            </a:r>
            <a:r>
              <a:rPr lang="en-US" sz="2000" dirty="0">
                <a:solidFill>
                  <a:srgbClr val="1155CC"/>
                </a:solidFill>
              </a:rPr>
              <a:t>order of </a:t>
            </a:r>
            <a:r>
              <a:rPr lang="en-US" sz="2000" b="1" dirty="0">
                <a:solidFill>
                  <a:srgbClr val="1155CC"/>
                </a:solidFill>
              </a:rPr>
              <a:t>100 GV/m</a:t>
            </a:r>
            <a:r>
              <a:rPr lang="en-US" sz="2000" b="1" dirty="0" smtClean="0">
                <a:solidFill>
                  <a:srgbClr val="1155CC"/>
                </a:solidFill>
              </a:rPr>
              <a:t>.</a:t>
            </a:r>
            <a:endParaRPr lang="en-US" sz="2000" b="1" dirty="0">
              <a:solidFill>
                <a:srgbClr val="1155CC"/>
              </a:solidFill>
            </a:endParaRPr>
          </a:p>
        </p:txBody>
      </p:sp>
    </p:spTree>
    <p:extLst>
      <p:ext uri="{BB962C8B-B14F-4D97-AF65-F5344CB8AC3E}">
        <p14:creationId xmlns:p14="http://schemas.microsoft.com/office/powerpoint/2010/main" val="1776258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7" grpId="0"/>
      <p:bldP spid="33" grpId="0"/>
      <p:bldP spid="36" grpId="0"/>
      <p:bldP spid="44" grpId="0"/>
      <p:bldP spid="25"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Place the Witness Beam (Surfer)?</a:t>
            </a:r>
            <a:endParaRPr lang="en-US" dirty="0"/>
          </a:p>
        </p:txBody>
      </p:sp>
      <p:sp>
        <p:nvSpPr>
          <p:cNvPr id="4" name="Slide Number Placeholder 3"/>
          <p:cNvSpPr>
            <a:spLocks noGrp="1"/>
          </p:cNvSpPr>
          <p:nvPr>
            <p:ph type="sldNum" sz="quarter" idx="12"/>
          </p:nvPr>
        </p:nvSpPr>
        <p:spPr/>
        <p:txBody>
          <a:bodyPr/>
          <a:lstStyle/>
          <a:p>
            <a:fld id="{3D351EE0-6949-4F2E-8F68-46F7424C488D}" type="slidenum">
              <a:rPr lang="en-US" smtClean="0"/>
              <a:t>13</a:t>
            </a:fld>
            <a:endParaRPr lang="en-US"/>
          </a:p>
        </p:txBody>
      </p:sp>
      <p:grpSp>
        <p:nvGrpSpPr>
          <p:cNvPr id="6" name="Group 5"/>
          <p:cNvGrpSpPr/>
          <p:nvPr/>
        </p:nvGrpSpPr>
        <p:grpSpPr>
          <a:xfrm>
            <a:off x="8757081" y="1133717"/>
            <a:ext cx="2523773" cy="1759061"/>
            <a:chOff x="8799414" y="1317161"/>
            <a:chExt cx="2523773" cy="2002766"/>
          </a:xfrm>
        </p:grpSpPr>
        <p:sp>
          <p:nvSpPr>
            <p:cNvPr id="7" name="Up Arrow 6"/>
            <p:cNvSpPr/>
            <p:nvPr/>
          </p:nvSpPr>
          <p:spPr>
            <a:xfrm rot="16200000">
              <a:off x="8999146" y="1214428"/>
              <a:ext cx="220133" cy="619597"/>
            </a:xfrm>
            <a:prstGeom prst="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9009265" y="1533952"/>
              <a:ext cx="220133" cy="59936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a:off x="8999145" y="2001518"/>
              <a:ext cx="220133" cy="587802"/>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rot="10800000">
              <a:off x="9009264" y="2706869"/>
              <a:ext cx="220133" cy="613058"/>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419011" y="1317161"/>
              <a:ext cx="1900970" cy="369332"/>
            </a:xfrm>
            <a:prstGeom prst="rect">
              <a:avLst/>
            </a:prstGeom>
            <a:noFill/>
          </p:spPr>
          <p:txBody>
            <a:bodyPr wrap="none" rtlCol="0">
              <a:spAutoFit/>
            </a:bodyPr>
            <a:lstStyle/>
            <a:p>
              <a:r>
                <a:rPr lang="en-US" dirty="0" smtClean="0"/>
                <a:t>Accelerating for e</a:t>
              </a:r>
              <a:r>
                <a:rPr lang="en-US" baseline="30000" dirty="0" smtClean="0"/>
                <a:t>-</a:t>
              </a:r>
              <a:endParaRPr lang="en-US" baseline="30000" dirty="0"/>
            </a:p>
          </p:txBody>
        </p:sp>
        <p:sp>
          <p:nvSpPr>
            <p:cNvPr id="12" name="TextBox 11"/>
            <p:cNvSpPr txBox="1"/>
            <p:nvPr/>
          </p:nvSpPr>
          <p:spPr>
            <a:xfrm>
              <a:off x="9419011" y="1651905"/>
              <a:ext cx="1904176" cy="369332"/>
            </a:xfrm>
            <a:prstGeom prst="rect">
              <a:avLst/>
            </a:prstGeom>
            <a:noFill/>
          </p:spPr>
          <p:txBody>
            <a:bodyPr wrap="none" rtlCol="0">
              <a:spAutoFit/>
            </a:bodyPr>
            <a:lstStyle/>
            <a:p>
              <a:r>
                <a:rPr lang="en-US" dirty="0" smtClean="0"/>
                <a:t>Decelerating for e</a:t>
              </a:r>
              <a:r>
                <a:rPr lang="en-US" baseline="30000" dirty="0" smtClean="0"/>
                <a:t>-</a:t>
              </a:r>
              <a:endParaRPr lang="en-US" baseline="30000" dirty="0"/>
            </a:p>
          </p:txBody>
        </p:sp>
        <p:sp>
          <p:nvSpPr>
            <p:cNvPr id="13" name="TextBox 12"/>
            <p:cNvSpPr txBox="1"/>
            <p:nvPr/>
          </p:nvSpPr>
          <p:spPr>
            <a:xfrm>
              <a:off x="9435283" y="2137321"/>
              <a:ext cx="1537600" cy="369332"/>
            </a:xfrm>
            <a:prstGeom prst="rect">
              <a:avLst/>
            </a:prstGeom>
            <a:noFill/>
          </p:spPr>
          <p:txBody>
            <a:bodyPr wrap="none" rtlCol="0">
              <a:spAutoFit/>
            </a:bodyPr>
            <a:lstStyle/>
            <a:p>
              <a:r>
                <a:rPr lang="en-US" dirty="0" smtClean="0"/>
                <a:t>Focusing for e</a:t>
              </a:r>
              <a:r>
                <a:rPr lang="en-US" baseline="30000" dirty="0" smtClean="0"/>
                <a:t>-</a:t>
              </a:r>
              <a:endParaRPr lang="en-US" baseline="30000" dirty="0"/>
            </a:p>
          </p:txBody>
        </p:sp>
        <p:sp>
          <p:nvSpPr>
            <p:cNvPr id="14" name="TextBox 13"/>
            <p:cNvSpPr txBox="1"/>
            <p:nvPr/>
          </p:nvSpPr>
          <p:spPr>
            <a:xfrm>
              <a:off x="9435283" y="2836764"/>
              <a:ext cx="1756635" cy="369332"/>
            </a:xfrm>
            <a:prstGeom prst="rect">
              <a:avLst/>
            </a:prstGeom>
            <a:noFill/>
          </p:spPr>
          <p:txBody>
            <a:bodyPr wrap="none" rtlCol="0">
              <a:spAutoFit/>
            </a:bodyPr>
            <a:lstStyle/>
            <a:p>
              <a:r>
                <a:rPr lang="en-US" dirty="0" smtClean="0"/>
                <a:t>Defocusing for e</a:t>
              </a:r>
              <a:r>
                <a:rPr lang="en-US" baseline="30000" dirty="0" smtClean="0"/>
                <a:t>-</a:t>
              </a:r>
              <a:endParaRPr lang="en-US" baseline="30000" dirty="0"/>
            </a:p>
          </p:txBody>
        </p:sp>
      </p:grpSp>
      <p:grpSp>
        <p:nvGrpSpPr>
          <p:cNvPr id="148" name="Group 147"/>
          <p:cNvGrpSpPr/>
          <p:nvPr/>
        </p:nvGrpSpPr>
        <p:grpSpPr>
          <a:xfrm>
            <a:off x="4504014" y="2535765"/>
            <a:ext cx="3280992" cy="2437975"/>
            <a:chOff x="3372556" y="2982349"/>
            <a:chExt cx="5174910" cy="3551095"/>
          </a:xfrm>
        </p:grpSpPr>
        <p:pic>
          <p:nvPicPr>
            <p:cNvPr id="5" name="Picture 4" descr="acc-grad-phas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2556" y="2982349"/>
              <a:ext cx="5174910" cy="3551095"/>
            </a:xfrm>
            <a:prstGeom prst="rect">
              <a:avLst/>
            </a:prstGeom>
          </p:spPr>
        </p:pic>
        <p:cxnSp>
          <p:nvCxnSpPr>
            <p:cNvPr id="144" name="Straight Arrow Connector 143"/>
            <p:cNvCxnSpPr/>
            <p:nvPr/>
          </p:nvCxnSpPr>
          <p:spPr>
            <a:xfrm flipH="1">
              <a:off x="4261556" y="3273777"/>
              <a:ext cx="6914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785529" y="726735"/>
            <a:ext cx="7093555" cy="1813047"/>
            <a:chOff x="785529" y="726735"/>
            <a:chExt cx="7093555" cy="1813047"/>
          </a:xfrm>
        </p:grpSpPr>
        <p:pic>
          <p:nvPicPr>
            <p:cNvPr id="150" name="Picture 149" descr="sketch-e-wakefiel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529" y="726735"/>
              <a:ext cx="7093555" cy="1813047"/>
            </a:xfrm>
            <a:prstGeom prst="rect">
              <a:avLst/>
            </a:prstGeom>
          </p:spPr>
        </p:pic>
        <p:sp>
          <p:nvSpPr>
            <p:cNvPr id="151" name="Up Arrow 150"/>
            <p:cNvSpPr/>
            <p:nvPr/>
          </p:nvSpPr>
          <p:spPr>
            <a:xfrm rot="5400000">
              <a:off x="4899376" y="1363642"/>
              <a:ext cx="179962" cy="63632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Up Arrow 151"/>
            <p:cNvSpPr/>
            <p:nvPr/>
          </p:nvSpPr>
          <p:spPr>
            <a:xfrm rot="16200000">
              <a:off x="5774205" y="1299052"/>
              <a:ext cx="146829" cy="778742"/>
            </a:xfrm>
            <a:prstGeom prst="up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Up Arrow 152"/>
            <p:cNvSpPr/>
            <p:nvPr/>
          </p:nvSpPr>
          <p:spPr>
            <a:xfrm rot="16200000">
              <a:off x="3791457" y="1359910"/>
              <a:ext cx="200638" cy="672753"/>
            </a:xfrm>
            <a:prstGeom prst="upArrow">
              <a:avLst>
                <a:gd name="adj1" fmla="val 42556"/>
                <a:gd name="adj2"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Up Arrow 153"/>
            <p:cNvSpPr/>
            <p:nvPr/>
          </p:nvSpPr>
          <p:spPr>
            <a:xfrm>
              <a:off x="4343556" y="1127649"/>
              <a:ext cx="198622" cy="496935"/>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Up Arrow 154"/>
            <p:cNvSpPr/>
            <p:nvPr/>
          </p:nvSpPr>
          <p:spPr>
            <a:xfrm>
              <a:off x="6282286" y="1126774"/>
              <a:ext cx="198622" cy="425446"/>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Up Arrow 155"/>
            <p:cNvSpPr/>
            <p:nvPr/>
          </p:nvSpPr>
          <p:spPr>
            <a:xfrm rot="10800000">
              <a:off x="4340829" y="1729253"/>
              <a:ext cx="198622" cy="501183"/>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Up Arrow 156"/>
            <p:cNvSpPr/>
            <p:nvPr/>
          </p:nvSpPr>
          <p:spPr>
            <a:xfrm rot="10800000">
              <a:off x="6278336" y="1841599"/>
              <a:ext cx="198622" cy="443986"/>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Up Arrow 157"/>
            <p:cNvSpPr/>
            <p:nvPr/>
          </p:nvSpPr>
          <p:spPr>
            <a:xfrm rot="10800000">
              <a:off x="5290046" y="1056838"/>
              <a:ext cx="198622" cy="50118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Up Arrow 158"/>
            <p:cNvSpPr/>
            <p:nvPr/>
          </p:nvSpPr>
          <p:spPr>
            <a:xfrm>
              <a:off x="5285912" y="1837458"/>
              <a:ext cx="198622" cy="496935"/>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Up Arrow 160"/>
            <p:cNvSpPr/>
            <p:nvPr/>
          </p:nvSpPr>
          <p:spPr>
            <a:xfrm rot="5400000">
              <a:off x="2846944" y="1361336"/>
              <a:ext cx="179962" cy="63632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Up Arrow 161"/>
            <p:cNvSpPr/>
            <p:nvPr/>
          </p:nvSpPr>
          <p:spPr>
            <a:xfrm rot="16200000">
              <a:off x="1739025" y="1357605"/>
              <a:ext cx="200638" cy="672753"/>
            </a:xfrm>
            <a:prstGeom prst="upArrow">
              <a:avLst>
                <a:gd name="adj1" fmla="val 42556"/>
                <a:gd name="adj2"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Up Arrow 162"/>
            <p:cNvSpPr/>
            <p:nvPr/>
          </p:nvSpPr>
          <p:spPr>
            <a:xfrm>
              <a:off x="2291124" y="1125343"/>
              <a:ext cx="198622" cy="496935"/>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Up Arrow 163"/>
            <p:cNvSpPr/>
            <p:nvPr/>
          </p:nvSpPr>
          <p:spPr>
            <a:xfrm rot="10800000">
              <a:off x="2288397" y="1726947"/>
              <a:ext cx="198622" cy="501183"/>
            </a:xfrm>
            <a:prstGeom prst="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Up Arrow 164"/>
            <p:cNvSpPr/>
            <p:nvPr/>
          </p:nvSpPr>
          <p:spPr>
            <a:xfrm rot="10800000">
              <a:off x="3237614" y="1054531"/>
              <a:ext cx="198622" cy="50118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Up Arrow 165"/>
            <p:cNvSpPr/>
            <p:nvPr/>
          </p:nvSpPr>
          <p:spPr>
            <a:xfrm>
              <a:off x="3233481" y="1835152"/>
              <a:ext cx="198622" cy="496935"/>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Content Placeholder 2"/>
          <p:cNvSpPr>
            <a:spLocks noGrp="1"/>
          </p:cNvSpPr>
          <p:nvPr>
            <p:ph idx="1"/>
          </p:nvPr>
        </p:nvSpPr>
        <p:spPr>
          <a:xfrm>
            <a:off x="258716" y="3921733"/>
            <a:ext cx="3986581" cy="640468"/>
          </a:xfrm>
        </p:spPr>
        <p:txBody>
          <a:bodyPr>
            <a:noAutofit/>
          </a:bodyPr>
          <a:lstStyle/>
          <a:p>
            <a:pPr marL="0" indent="0">
              <a:buNone/>
            </a:pPr>
            <a:r>
              <a:rPr lang="en-US" sz="1800" dirty="0" smtClean="0">
                <a:solidFill>
                  <a:srgbClr val="1155CC"/>
                </a:solidFill>
              </a:rPr>
              <a:t>Maximum accelerating electric field reached with drive beam of N and </a:t>
            </a:r>
            <a:r>
              <a:rPr lang="en-US" sz="1800" dirty="0" err="1" smtClean="0">
                <a:solidFill>
                  <a:srgbClr val="1155CC"/>
                </a:solidFill>
              </a:rPr>
              <a:t>σ</a:t>
            </a:r>
            <a:r>
              <a:rPr lang="en-US" sz="1800" baseline="-25000" dirty="0" err="1" smtClean="0">
                <a:solidFill>
                  <a:srgbClr val="1155CC"/>
                </a:solidFill>
              </a:rPr>
              <a:t>z</a:t>
            </a:r>
            <a:r>
              <a:rPr lang="en-US" sz="1800" dirty="0" smtClean="0">
                <a:solidFill>
                  <a:srgbClr val="1155CC"/>
                </a:solidFill>
              </a:rPr>
              <a:t>:</a:t>
            </a:r>
            <a:endParaRPr lang="en-US" sz="1800" dirty="0">
              <a:solidFill>
                <a:srgbClr val="1155CC"/>
              </a:solidFill>
            </a:endParaRPr>
          </a:p>
        </p:txBody>
      </p:sp>
      <p:grpSp>
        <p:nvGrpSpPr>
          <p:cNvPr id="52" name="Group 51"/>
          <p:cNvGrpSpPr/>
          <p:nvPr/>
        </p:nvGrpSpPr>
        <p:grpSpPr>
          <a:xfrm>
            <a:off x="294742" y="4543096"/>
            <a:ext cx="3530784" cy="710991"/>
            <a:chOff x="1594521" y="2842260"/>
            <a:chExt cx="3530784" cy="710991"/>
          </a:xfrm>
        </p:grpSpPr>
        <p:sp>
          <p:nvSpPr>
            <p:cNvPr id="53" name="TextBox 52"/>
            <p:cNvSpPr txBox="1"/>
            <p:nvPr/>
          </p:nvSpPr>
          <p:spPr>
            <a:xfrm>
              <a:off x="1594521" y="3005391"/>
              <a:ext cx="569387" cy="338554"/>
            </a:xfrm>
            <a:prstGeom prst="rect">
              <a:avLst/>
            </a:prstGeom>
            <a:noFill/>
          </p:spPr>
          <p:txBody>
            <a:bodyPr wrap="none" rtlCol="0">
              <a:spAutoFit/>
            </a:bodyPr>
            <a:lstStyle/>
            <a:p>
              <a:r>
                <a:rPr lang="en-US" sz="1600" dirty="0" err="1" smtClean="0"/>
                <a:t>E</a:t>
              </a:r>
              <a:r>
                <a:rPr lang="en-US" sz="1600" baseline="-25000" dirty="0" err="1" smtClean="0"/>
                <a:t>acc</a:t>
              </a:r>
              <a:r>
                <a:rPr lang="en-US" sz="1600" dirty="0" smtClean="0"/>
                <a:t>=</a:t>
              </a:r>
              <a:endParaRPr lang="en-US" sz="1600" dirty="0"/>
            </a:p>
          </p:txBody>
        </p:sp>
        <p:grpSp>
          <p:nvGrpSpPr>
            <p:cNvPr id="54" name="Group 53"/>
            <p:cNvGrpSpPr/>
            <p:nvPr/>
          </p:nvGrpSpPr>
          <p:grpSpPr>
            <a:xfrm>
              <a:off x="3515345" y="2842260"/>
              <a:ext cx="1609960" cy="696914"/>
              <a:chOff x="3012388" y="2829685"/>
              <a:chExt cx="1609960" cy="696914"/>
            </a:xfrm>
          </p:grpSpPr>
          <p:sp>
            <p:nvSpPr>
              <p:cNvPr id="60" name="TextBox 59"/>
              <p:cNvSpPr txBox="1"/>
              <p:nvPr/>
            </p:nvSpPr>
            <p:spPr>
              <a:xfrm>
                <a:off x="3148294" y="2829685"/>
                <a:ext cx="1153080" cy="338554"/>
              </a:xfrm>
              <a:prstGeom prst="rect">
                <a:avLst/>
              </a:prstGeom>
              <a:noFill/>
            </p:spPr>
            <p:txBody>
              <a:bodyPr wrap="none" rtlCol="0">
                <a:spAutoFit/>
              </a:bodyPr>
              <a:lstStyle/>
              <a:p>
                <a:r>
                  <a:rPr lang="en-US" sz="1600" dirty="0" smtClean="0"/>
                  <a:t>N/(2 x 10</a:t>
                </a:r>
                <a:r>
                  <a:rPr lang="en-US" sz="1600" baseline="30000" dirty="0" smtClean="0"/>
                  <a:t>10</a:t>
                </a:r>
                <a:r>
                  <a:rPr lang="en-US" sz="1600" dirty="0" smtClean="0"/>
                  <a:t>)</a:t>
                </a:r>
                <a:endParaRPr lang="en-US" sz="1600" dirty="0"/>
              </a:p>
            </p:txBody>
          </p:sp>
          <p:sp>
            <p:nvSpPr>
              <p:cNvPr id="61" name="TextBox 60"/>
              <p:cNvSpPr txBox="1"/>
              <p:nvPr/>
            </p:nvSpPr>
            <p:spPr>
              <a:xfrm>
                <a:off x="3096057" y="3188045"/>
                <a:ext cx="1301191" cy="338554"/>
              </a:xfrm>
              <a:prstGeom prst="rect">
                <a:avLst/>
              </a:prstGeom>
              <a:noFill/>
            </p:spPr>
            <p:txBody>
              <a:bodyPr wrap="none" rtlCol="0">
                <a:spAutoFit/>
              </a:bodyPr>
              <a:lstStyle/>
              <a:p>
                <a:r>
                  <a:rPr lang="en-US" sz="1600" dirty="0" smtClean="0"/>
                  <a:t>(</a:t>
                </a:r>
                <a:r>
                  <a:rPr lang="en-US" sz="1600" dirty="0" err="1" smtClean="0"/>
                  <a:t>σ</a:t>
                </a:r>
                <a:r>
                  <a:rPr lang="en-US" sz="1600" baseline="-25000" dirty="0" err="1" smtClean="0"/>
                  <a:t>z</a:t>
                </a:r>
                <a:r>
                  <a:rPr lang="en-US" sz="1600" dirty="0" smtClean="0"/>
                  <a:t> / 0.6mm)</a:t>
                </a:r>
                <a:r>
                  <a:rPr lang="en-US" sz="1600" baseline="30000" dirty="0" smtClean="0"/>
                  <a:t>2</a:t>
                </a:r>
                <a:r>
                  <a:rPr lang="en-US" sz="1600" baseline="-25000" dirty="0" smtClean="0"/>
                  <a:t> </a:t>
                </a:r>
                <a:endParaRPr lang="en-US" sz="1600" dirty="0"/>
              </a:p>
            </p:txBody>
          </p:sp>
          <p:cxnSp>
            <p:nvCxnSpPr>
              <p:cNvPr id="62" name="Straight Connector 61"/>
              <p:cNvCxnSpPr/>
              <p:nvPr/>
            </p:nvCxnSpPr>
            <p:spPr>
              <a:xfrm flipV="1">
                <a:off x="3012388" y="3219688"/>
                <a:ext cx="1609960" cy="70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351325" y="2855520"/>
              <a:ext cx="1068785" cy="697731"/>
              <a:chOff x="2728543" y="4540548"/>
              <a:chExt cx="1068785" cy="697731"/>
            </a:xfrm>
          </p:grpSpPr>
          <p:sp>
            <p:nvSpPr>
              <p:cNvPr id="56" name="TextBox 55"/>
              <p:cNvSpPr txBox="1"/>
              <p:nvPr/>
            </p:nvSpPr>
            <p:spPr>
              <a:xfrm>
                <a:off x="3285679" y="4540548"/>
                <a:ext cx="492443" cy="338554"/>
              </a:xfrm>
              <a:prstGeom prst="rect">
                <a:avLst/>
              </a:prstGeom>
              <a:noFill/>
            </p:spPr>
            <p:txBody>
              <a:bodyPr wrap="none" rtlCol="0">
                <a:spAutoFit/>
              </a:bodyPr>
              <a:lstStyle/>
              <a:p>
                <a:r>
                  <a:rPr lang="en-US" sz="1600" dirty="0" smtClean="0"/>
                  <a:t>MV</a:t>
                </a:r>
                <a:endParaRPr lang="en-US" sz="1600" dirty="0"/>
              </a:p>
            </p:txBody>
          </p:sp>
          <p:sp>
            <p:nvSpPr>
              <p:cNvPr id="57" name="TextBox 56"/>
              <p:cNvSpPr txBox="1"/>
              <p:nvPr/>
            </p:nvSpPr>
            <p:spPr>
              <a:xfrm>
                <a:off x="3336474" y="4899725"/>
                <a:ext cx="348573" cy="338554"/>
              </a:xfrm>
              <a:prstGeom prst="rect">
                <a:avLst/>
              </a:prstGeom>
              <a:noFill/>
            </p:spPr>
            <p:txBody>
              <a:bodyPr wrap="none" rtlCol="0">
                <a:spAutoFit/>
              </a:bodyPr>
              <a:lstStyle/>
              <a:p>
                <a:r>
                  <a:rPr lang="en-US" sz="1600" dirty="0" smtClean="0"/>
                  <a:t>m</a:t>
                </a:r>
                <a:endParaRPr lang="en-US" sz="1600" dirty="0"/>
              </a:p>
            </p:txBody>
          </p:sp>
          <p:cxnSp>
            <p:nvCxnSpPr>
              <p:cNvPr id="58" name="Straight Connector 57"/>
              <p:cNvCxnSpPr/>
              <p:nvPr/>
            </p:nvCxnSpPr>
            <p:spPr>
              <a:xfrm>
                <a:off x="3306944" y="4916760"/>
                <a:ext cx="490384" cy="1"/>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728543" y="4690413"/>
                <a:ext cx="496650" cy="338554"/>
              </a:xfrm>
              <a:prstGeom prst="rect">
                <a:avLst/>
              </a:prstGeom>
              <a:noFill/>
            </p:spPr>
            <p:txBody>
              <a:bodyPr wrap="none" rtlCol="0">
                <a:spAutoFit/>
              </a:bodyPr>
              <a:lstStyle/>
              <a:p>
                <a:r>
                  <a:rPr lang="en-US" sz="1600" dirty="0" smtClean="0"/>
                  <a:t>110</a:t>
                </a:r>
                <a:endParaRPr lang="en-US" sz="1600" dirty="0"/>
              </a:p>
            </p:txBody>
          </p:sp>
        </p:grpSp>
      </p:grpSp>
      <p:sp>
        <p:nvSpPr>
          <p:cNvPr id="63" name="TextBox 62"/>
          <p:cNvSpPr txBox="1"/>
          <p:nvPr/>
        </p:nvSpPr>
        <p:spPr>
          <a:xfrm>
            <a:off x="337515" y="5532235"/>
            <a:ext cx="8877851" cy="369332"/>
          </a:xfrm>
          <a:prstGeom prst="rect">
            <a:avLst/>
          </a:prstGeom>
          <a:noFill/>
        </p:spPr>
        <p:txBody>
          <a:bodyPr wrap="none" rtlCol="0">
            <a:spAutoFit/>
          </a:bodyPr>
          <a:lstStyle/>
          <a:p>
            <a:r>
              <a:rPr lang="en-US" b="1" dirty="0" smtClean="0">
                <a:solidFill>
                  <a:srgbClr val="1155CC"/>
                </a:solidFill>
              </a:rPr>
              <a:t>Examples</a:t>
            </a:r>
            <a:r>
              <a:rPr lang="en-US" dirty="0" smtClean="0">
                <a:solidFill>
                  <a:srgbClr val="1155CC"/>
                </a:solidFill>
              </a:rPr>
              <a:t> of accelerating fields for different beam parameters and plasma parameters fields: </a:t>
            </a:r>
            <a:endParaRPr lang="en-US" dirty="0">
              <a:solidFill>
                <a:srgbClr val="1155CC"/>
              </a:solidFill>
            </a:endParaRPr>
          </a:p>
        </p:txBody>
      </p:sp>
      <p:sp>
        <p:nvSpPr>
          <p:cNvPr id="66" name="TextBox 65"/>
          <p:cNvSpPr txBox="1"/>
          <p:nvPr/>
        </p:nvSpPr>
        <p:spPr>
          <a:xfrm>
            <a:off x="3309140" y="5961833"/>
            <a:ext cx="5855201" cy="646331"/>
          </a:xfrm>
          <a:prstGeom prst="rect">
            <a:avLst/>
          </a:prstGeom>
          <a:noFill/>
          <a:ln>
            <a:solidFill>
              <a:srgbClr val="FF0000"/>
            </a:solidFill>
          </a:ln>
        </p:spPr>
        <p:txBody>
          <a:bodyPr wrap="none" rtlCol="0">
            <a:spAutoFit/>
          </a:bodyPr>
          <a:lstStyle/>
          <a:p>
            <a:r>
              <a:rPr lang="en-US" dirty="0" smtClean="0"/>
              <a:t>N = 3x10</a:t>
            </a:r>
            <a:r>
              <a:rPr lang="en-US" baseline="30000" dirty="0" smtClean="0"/>
              <a:t>10</a:t>
            </a:r>
            <a:r>
              <a:rPr lang="en-US" dirty="0" smtClean="0"/>
              <a:t>, </a:t>
            </a:r>
            <a:r>
              <a:rPr lang="en-US" dirty="0" err="1"/>
              <a:t>σ</a:t>
            </a:r>
            <a:r>
              <a:rPr lang="en-US" baseline="-25000" dirty="0" err="1"/>
              <a:t>z</a:t>
            </a:r>
            <a:r>
              <a:rPr lang="en-US" baseline="-25000" dirty="0"/>
              <a:t> </a:t>
            </a:r>
            <a:r>
              <a:rPr lang="en-US" dirty="0"/>
              <a:t>= </a:t>
            </a:r>
            <a:r>
              <a:rPr lang="en-US" dirty="0" smtClean="0"/>
              <a:t>300µm, </a:t>
            </a:r>
            <a:r>
              <a:rPr lang="en-US" dirty="0" err="1" smtClean="0"/>
              <a:t>n</a:t>
            </a:r>
            <a:r>
              <a:rPr lang="en-US" baseline="-25000" dirty="0" err="1" smtClean="0"/>
              <a:t>pe</a:t>
            </a:r>
            <a:r>
              <a:rPr lang="en-US" dirty="0" smtClean="0"/>
              <a:t>= 7x10</a:t>
            </a:r>
            <a:r>
              <a:rPr lang="en-US" baseline="30000" dirty="0" smtClean="0"/>
              <a:t>14</a:t>
            </a:r>
            <a:r>
              <a:rPr lang="en-US" dirty="0" smtClean="0"/>
              <a:t> cm</a:t>
            </a:r>
            <a:r>
              <a:rPr lang="en-US" baseline="30000" dirty="0" smtClean="0"/>
              <a:t>-3</a:t>
            </a:r>
            <a:r>
              <a:rPr lang="en-US" dirty="0" smtClean="0"/>
              <a:t> </a:t>
            </a:r>
            <a:r>
              <a:rPr lang="en-US" b="1" dirty="0" smtClean="0">
                <a:solidFill>
                  <a:srgbClr val="FF0000"/>
                </a:solidFill>
                <a:sym typeface="Wingdings"/>
              </a:rPr>
              <a:t> </a:t>
            </a:r>
            <a:r>
              <a:rPr lang="en-US" b="1" dirty="0" err="1" smtClean="0">
                <a:solidFill>
                  <a:srgbClr val="FF0000"/>
                </a:solidFill>
                <a:sym typeface="Wingdings"/>
              </a:rPr>
              <a:t>E</a:t>
            </a:r>
            <a:r>
              <a:rPr lang="en-US" b="1" baseline="-25000" dirty="0" err="1" smtClean="0">
                <a:solidFill>
                  <a:srgbClr val="FF0000"/>
                </a:solidFill>
                <a:sym typeface="Wingdings"/>
              </a:rPr>
              <a:t>acc</a:t>
            </a:r>
            <a:r>
              <a:rPr lang="en-US" b="1" dirty="0" smtClean="0">
                <a:solidFill>
                  <a:srgbClr val="FF0000"/>
                </a:solidFill>
                <a:sym typeface="Wingdings"/>
              </a:rPr>
              <a:t> = 600 </a:t>
            </a:r>
            <a:r>
              <a:rPr lang="en-US" b="1" dirty="0">
                <a:solidFill>
                  <a:srgbClr val="FF0000"/>
                </a:solidFill>
                <a:sym typeface="Wingdings"/>
              </a:rPr>
              <a:t>M</a:t>
            </a:r>
            <a:r>
              <a:rPr lang="en-US" b="1" dirty="0" smtClean="0">
                <a:solidFill>
                  <a:srgbClr val="FF0000"/>
                </a:solidFill>
                <a:sym typeface="Wingdings"/>
              </a:rPr>
              <a:t>V/m</a:t>
            </a:r>
          </a:p>
          <a:p>
            <a:r>
              <a:rPr lang="en-US" dirty="0"/>
              <a:t>N = 3x10</a:t>
            </a:r>
            <a:r>
              <a:rPr lang="en-US" baseline="30000" dirty="0"/>
              <a:t>10</a:t>
            </a:r>
            <a:r>
              <a:rPr lang="en-US" dirty="0"/>
              <a:t>, </a:t>
            </a:r>
            <a:r>
              <a:rPr lang="en-US" dirty="0" err="1"/>
              <a:t>σ</a:t>
            </a:r>
            <a:r>
              <a:rPr lang="en-US" baseline="-25000" dirty="0" err="1"/>
              <a:t>z</a:t>
            </a:r>
            <a:r>
              <a:rPr lang="en-US" baseline="-25000" dirty="0"/>
              <a:t> </a:t>
            </a:r>
            <a:r>
              <a:rPr lang="en-US" dirty="0"/>
              <a:t>= </a:t>
            </a:r>
            <a:r>
              <a:rPr lang="en-US" dirty="0" smtClean="0"/>
              <a:t> 20µm</a:t>
            </a:r>
            <a:r>
              <a:rPr lang="en-US" dirty="0"/>
              <a:t>, </a:t>
            </a:r>
            <a:r>
              <a:rPr lang="en-US" dirty="0" err="1"/>
              <a:t>n</a:t>
            </a:r>
            <a:r>
              <a:rPr lang="en-US" baseline="-25000" dirty="0" err="1"/>
              <a:t>pe</a:t>
            </a:r>
            <a:r>
              <a:rPr lang="en-US" dirty="0"/>
              <a:t>= </a:t>
            </a:r>
            <a:r>
              <a:rPr lang="en-US" dirty="0" smtClean="0"/>
              <a:t>2x10</a:t>
            </a:r>
            <a:r>
              <a:rPr lang="en-US" baseline="30000" dirty="0" smtClean="0"/>
              <a:t>17</a:t>
            </a:r>
            <a:r>
              <a:rPr lang="en-US" dirty="0" smtClean="0"/>
              <a:t> </a:t>
            </a:r>
            <a:r>
              <a:rPr lang="en-US" dirty="0"/>
              <a:t>cm</a:t>
            </a:r>
            <a:r>
              <a:rPr lang="en-US" baseline="30000" dirty="0"/>
              <a:t>-3</a:t>
            </a:r>
            <a:r>
              <a:rPr lang="en-US" dirty="0"/>
              <a:t> </a:t>
            </a:r>
            <a:r>
              <a:rPr lang="en-US" b="1" dirty="0">
                <a:solidFill>
                  <a:srgbClr val="FF0000"/>
                </a:solidFill>
                <a:sym typeface="Wingdings"/>
              </a:rPr>
              <a:t> </a:t>
            </a:r>
            <a:r>
              <a:rPr lang="en-US" b="1" dirty="0" err="1">
                <a:solidFill>
                  <a:srgbClr val="FF0000"/>
                </a:solidFill>
                <a:sym typeface="Wingdings"/>
              </a:rPr>
              <a:t>E</a:t>
            </a:r>
            <a:r>
              <a:rPr lang="en-US" b="1" baseline="-25000" dirty="0" err="1">
                <a:solidFill>
                  <a:srgbClr val="FF0000"/>
                </a:solidFill>
                <a:sym typeface="Wingdings"/>
              </a:rPr>
              <a:t>acc</a:t>
            </a:r>
            <a:r>
              <a:rPr lang="en-US" b="1" dirty="0">
                <a:solidFill>
                  <a:srgbClr val="FF0000"/>
                </a:solidFill>
                <a:sym typeface="Wingdings"/>
              </a:rPr>
              <a:t> = </a:t>
            </a:r>
            <a:r>
              <a:rPr lang="en-US" b="1" dirty="0" smtClean="0">
                <a:solidFill>
                  <a:srgbClr val="FF0000"/>
                </a:solidFill>
                <a:sym typeface="Wingdings"/>
              </a:rPr>
              <a:t>15 GV</a:t>
            </a:r>
            <a:r>
              <a:rPr lang="en-US" b="1" dirty="0">
                <a:solidFill>
                  <a:srgbClr val="FF0000"/>
                </a:solidFill>
                <a:sym typeface="Wingdings"/>
              </a:rPr>
              <a:t>/</a:t>
            </a:r>
            <a:r>
              <a:rPr lang="en-US" b="1" dirty="0" smtClean="0">
                <a:solidFill>
                  <a:srgbClr val="FF0000"/>
                </a:solidFill>
                <a:sym typeface="Wingdings"/>
              </a:rPr>
              <a:t>m </a:t>
            </a:r>
            <a:r>
              <a:rPr lang="en-US" b="1" dirty="0" smtClean="0">
                <a:solidFill>
                  <a:srgbClr val="FF0000"/>
                </a:solidFill>
              </a:rPr>
              <a:t> </a:t>
            </a:r>
            <a:endParaRPr lang="en-US" b="1" dirty="0">
              <a:solidFill>
                <a:srgbClr val="FF0000"/>
              </a:solidFill>
            </a:endParaRPr>
          </a:p>
        </p:txBody>
      </p:sp>
      <p:grpSp>
        <p:nvGrpSpPr>
          <p:cNvPr id="160" name="Group 159"/>
          <p:cNvGrpSpPr/>
          <p:nvPr/>
        </p:nvGrpSpPr>
        <p:grpSpPr>
          <a:xfrm>
            <a:off x="5651727" y="1517138"/>
            <a:ext cx="544199" cy="301934"/>
            <a:chOff x="5408198" y="4621615"/>
            <a:chExt cx="603136" cy="369332"/>
          </a:xfrm>
        </p:grpSpPr>
        <p:sp>
          <p:nvSpPr>
            <p:cNvPr id="167" name="Oval 166"/>
            <p:cNvSpPr/>
            <p:nvPr/>
          </p:nvSpPr>
          <p:spPr>
            <a:xfrm>
              <a:off x="5408198" y="4673053"/>
              <a:ext cx="352323" cy="311355"/>
            </a:xfrm>
            <a:prstGeom prst="ellipse">
              <a:avLst/>
            </a:prstGeom>
            <a:solidFill>
              <a:srgbClr val="ED020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TextBox 167"/>
            <p:cNvSpPr txBox="1"/>
            <p:nvPr/>
          </p:nvSpPr>
          <p:spPr>
            <a:xfrm>
              <a:off x="5432780" y="4621615"/>
              <a:ext cx="578554" cy="369332"/>
            </a:xfrm>
            <a:prstGeom prst="rect">
              <a:avLst/>
            </a:prstGeom>
            <a:noFill/>
          </p:spPr>
          <p:txBody>
            <a:bodyPr wrap="square" rtlCol="0">
              <a:spAutoFit/>
            </a:bodyPr>
            <a:lstStyle/>
            <a:p>
              <a:r>
                <a:rPr lang="en-US" b="1" dirty="0">
                  <a:solidFill>
                    <a:schemeClr val="bg1"/>
                  </a:solidFill>
                </a:rPr>
                <a:t>e</a:t>
              </a:r>
              <a:r>
                <a:rPr lang="en-US" b="1" baseline="30000" dirty="0" smtClean="0">
                  <a:solidFill>
                    <a:schemeClr val="bg1"/>
                  </a:solidFill>
                </a:rPr>
                <a:t>-</a:t>
              </a:r>
              <a:endParaRPr lang="en-US" b="1" dirty="0">
                <a:solidFill>
                  <a:schemeClr val="bg1"/>
                </a:solidFill>
              </a:endParaRPr>
            </a:p>
          </p:txBody>
        </p:sp>
      </p:grpSp>
    </p:spTree>
    <p:extLst>
      <p:ext uri="{BB962C8B-B14F-4D97-AF65-F5344CB8AC3E}">
        <p14:creationId xmlns:p14="http://schemas.microsoft.com/office/powerpoint/2010/main" val="1802107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63" grpId="0"/>
      <p:bldP spid="6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4" name="Slide Number Placeholder 3"/>
          <p:cNvSpPr>
            <a:spLocks noGrp="1"/>
          </p:cNvSpPr>
          <p:nvPr>
            <p:ph type="sldNum" sz="quarter" idx="12"/>
          </p:nvPr>
        </p:nvSpPr>
        <p:spPr/>
        <p:txBody>
          <a:bodyPr/>
          <a:lstStyle/>
          <a:p>
            <a:fld id="{3D351EE0-6949-4F2E-8F68-46F7424C488D}" type="slidenum">
              <a:rPr lang="en-US" smtClean="0"/>
              <a:t>14</a:t>
            </a:fld>
            <a:endParaRPr lang="en-US"/>
          </a:p>
        </p:txBody>
      </p:sp>
      <p:sp>
        <p:nvSpPr>
          <p:cNvPr id="5" name="Content Placeholder 2"/>
          <p:cNvSpPr>
            <a:spLocks noGrp="1"/>
          </p:cNvSpPr>
          <p:nvPr>
            <p:ph idx="1"/>
          </p:nvPr>
        </p:nvSpPr>
        <p:spPr>
          <a:xfrm>
            <a:off x="321962" y="912610"/>
            <a:ext cx="5267622" cy="1046181"/>
          </a:xfrm>
        </p:spPr>
        <p:txBody>
          <a:bodyPr>
            <a:normAutofit fontScale="55000" lnSpcReduction="20000"/>
          </a:bodyPr>
          <a:lstStyle/>
          <a:p>
            <a:pPr marL="0" indent="0">
              <a:buNone/>
            </a:pPr>
            <a:r>
              <a:rPr lang="en-US" dirty="0">
                <a:sym typeface="Wingdings"/>
              </a:rPr>
              <a:t> </a:t>
            </a:r>
            <a:r>
              <a:rPr lang="en-US" dirty="0" smtClean="0">
                <a:sym typeface="Wingdings"/>
              </a:rPr>
              <a:t>    SLAC Experiment, I. </a:t>
            </a:r>
            <a:r>
              <a:rPr lang="en-US" dirty="0" err="1" smtClean="0">
                <a:sym typeface="Wingdings"/>
              </a:rPr>
              <a:t>Blumenfeld</a:t>
            </a:r>
            <a:r>
              <a:rPr lang="en-US" dirty="0" smtClean="0">
                <a:sym typeface="Wingdings"/>
              </a:rPr>
              <a:t> et al, Nature 455, p 741 (2007)</a:t>
            </a:r>
            <a:endParaRPr lang="en-US" dirty="0">
              <a:sym typeface="Wingdings"/>
            </a:endParaRPr>
          </a:p>
          <a:p>
            <a:pPr marL="628650" lvl="1"/>
            <a:r>
              <a:rPr lang="en-US" dirty="0" smtClean="0"/>
              <a:t>Gaussian electron beam with 42 GeV, 3nC </a:t>
            </a:r>
            <a:r>
              <a:rPr lang="en-US" dirty="0"/>
              <a:t>@ 10 </a:t>
            </a:r>
            <a:r>
              <a:rPr lang="en-US" dirty="0" smtClean="0"/>
              <a:t>Hz, </a:t>
            </a:r>
            <a:r>
              <a:rPr lang="en-US" dirty="0" err="1" smtClean="0">
                <a:latin typeface="Symbol" charset="2"/>
                <a:cs typeface="Symbol" charset="2"/>
              </a:rPr>
              <a:t>s</a:t>
            </a:r>
            <a:r>
              <a:rPr lang="en-US" baseline="-25000" dirty="0" err="1" smtClean="0"/>
              <a:t>x</a:t>
            </a:r>
            <a:r>
              <a:rPr lang="en-US" dirty="0" smtClean="0"/>
              <a:t> =  10µm, 50 </a:t>
            </a:r>
            <a:r>
              <a:rPr lang="en-US" dirty="0" err="1" smtClean="0"/>
              <a:t>fs</a:t>
            </a:r>
            <a:endParaRPr lang="en-US" dirty="0" smtClean="0"/>
          </a:p>
          <a:p>
            <a:pPr marL="628650" lvl="1"/>
            <a:r>
              <a:rPr lang="en-US" dirty="0" smtClean="0">
                <a:solidFill>
                  <a:srgbClr val="FF0000"/>
                </a:solidFill>
              </a:rPr>
              <a:t>Reached accelerating gradient of </a:t>
            </a:r>
            <a:r>
              <a:rPr lang="en-US" b="1" dirty="0" smtClean="0">
                <a:solidFill>
                  <a:srgbClr val="FF0000"/>
                </a:solidFill>
              </a:rPr>
              <a:t>50 GeV/m </a:t>
            </a:r>
          </a:p>
          <a:p>
            <a:pPr marL="628650" lvl="1"/>
            <a:r>
              <a:rPr lang="en-US" dirty="0" smtClean="0"/>
              <a:t>Accelerated electrons from 42 GeV to 85 GeV in 85 cm.</a:t>
            </a:r>
            <a:endParaRPr lang="en-US" dirty="0"/>
          </a:p>
        </p:txBody>
      </p:sp>
      <p:pic>
        <p:nvPicPr>
          <p:cNvPr id="7" name="Picture 6"/>
          <p:cNvPicPr>
            <a:picLocks noChangeAspect="1"/>
          </p:cNvPicPr>
          <p:nvPr/>
        </p:nvPicPr>
        <p:blipFill>
          <a:blip r:embed="rId3"/>
          <a:stretch>
            <a:fillRect/>
          </a:stretch>
        </p:blipFill>
        <p:spPr>
          <a:xfrm>
            <a:off x="858516" y="2067167"/>
            <a:ext cx="3863126" cy="4263123"/>
          </a:xfrm>
          <a:prstGeom prst="rect">
            <a:avLst/>
          </a:prstGeom>
        </p:spPr>
      </p:pic>
      <p:sp>
        <p:nvSpPr>
          <p:cNvPr id="6" name="Content Placeholder 2"/>
          <p:cNvSpPr txBox="1">
            <a:spLocks/>
          </p:cNvSpPr>
          <p:nvPr/>
        </p:nvSpPr>
        <p:spPr>
          <a:xfrm>
            <a:off x="6635953" y="902750"/>
            <a:ext cx="5437547" cy="8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dirty="0" smtClean="0"/>
              <a:t>High-Efficiency acceleration of an electron beam </a:t>
            </a:r>
            <a:r>
              <a:rPr lang="en-US" sz="1500" dirty="0" smtClean="0"/>
              <a:t>in a plasma wakefield accelerator, M. </a:t>
            </a:r>
            <a:r>
              <a:rPr lang="en-US" sz="1500" dirty="0" err="1" smtClean="0"/>
              <a:t>Litos</a:t>
            </a:r>
            <a:r>
              <a:rPr lang="en-US" sz="1500" dirty="0" smtClean="0"/>
              <a:t> et al., </a:t>
            </a:r>
            <a:r>
              <a:rPr lang="en-US" sz="1500" dirty="0" err="1" smtClean="0"/>
              <a:t>doi</a:t>
            </a:r>
            <a:r>
              <a:rPr lang="en-US" sz="1500" dirty="0" smtClean="0"/>
              <a:t>,  Nature, 6 Nov 2014, 10.1038/nature 13992</a:t>
            </a:r>
            <a:endParaRPr lang="en-US" sz="1500" dirty="0"/>
          </a:p>
        </p:txBody>
      </p:sp>
      <p:sp>
        <p:nvSpPr>
          <p:cNvPr id="8" name="Content Placeholder 2"/>
          <p:cNvSpPr txBox="1">
            <a:spLocks/>
          </p:cNvSpPr>
          <p:nvPr/>
        </p:nvSpPr>
        <p:spPr>
          <a:xfrm>
            <a:off x="6448143" y="1521248"/>
            <a:ext cx="5410718" cy="10368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4F81BD"/>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accent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a:buChar char="•"/>
            </a:pPr>
            <a:r>
              <a:rPr lang="en-US" sz="1300" dirty="0" smtClean="0">
                <a:solidFill>
                  <a:srgbClr val="1155CC"/>
                </a:solidFill>
              </a:rPr>
              <a:t>1.7 GeV energy gain in 30 cm of pre-ionized Li </a:t>
            </a:r>
            <a:r>
              <a:rPr lang="en-US" sz="1300" dirty="0" err="1" smtClean="0">
                <a:solidFill>
                  <a:srgbClr val="1155CC"/>
                </a:solidFill>
              </a:rPr>
              <a:t>vapour</a:t>
            </a:r>
            <a:r>
              <a:rPr lang="en-US" sz="1300" dirty="0" smtClean="0">
                <a:solidFill>
                  <a:srgbClr val="1155CC"/>
                </a:solidFill>
              </a:rPr>
              <a:t> plasma</a:t>
            </a:r>
          </a:p>
          <a:p>
            <a:pPr lvl="1">
              <a:buFont typeface="Arial"/>
              <a:buChar char="•"/>
            </a:pPr>
            <a:r>
              <a:rPr lang="en-US" sz="1300" dirty="0" smtClean="0">
                <a:solidFill>
                  <a:srgbClr val="1155CC"/>
                </a:solidFill>
              </a:rPr>
              <a:t>6 GeV energy in 1.3 m of plasma</a:t>
            </a:r>
          </a:p>
          <a:p>
            <a:pPr lvl="1">
              <a:buFont typeface="Arial"/>
              <a:buChar char="•"/>
            </a:pPr>
            <a:r>
              <a:rPr lang="en-US" sz="1300" dirty="0" smtClean="0">
                <a:solidFill>
                  <a:srgbClr val="1155CC"/>
                </a:solidFill>
              </a:rPr>
              <a:t>Total efficiency is &lt;29.1%&gt;  with a maximum of 50%. </a:t>
            </a:r>
          </a:p>
          <a:p>
            <a:pPr lvl="1">
              <a:buFont typeface="Arial"/>
              <a:buChar char="•"/>
            </a:pPr>
            <a:r>
              <a:rPr lang="en-US" sz="1300" dirty="0" smtClean="0">
                <a:solidFill>
                  <a:srgbClr val="1155CC"/>
                </a:solidFill>
              </a:rPr>
              <a:t>Final energy spread of 0.7 % (2% average)</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38239" y="2584886"/>
            <a:ext cx="3138333" cy="3112117"/>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44987" y="3059840"/>
            <a:ext cx="2247013" cy="2192693"/>
          </a:xfrm>
          <a:prstGeom prst="rect">
            <a:avLst/>
          </a:prstGeom>
        </p:spPr>
      </p:pic>
      <p:sp>
        <p:nvSpPr>
          <p:cNvPr id="11" name="Rectangle 10"/>
          <p:cNvSpPr/>
          <p:nvPr/>
        </p:nvSpPr>
        <p:spPr>
          <a:xfrm>
            <a:off x="6754010" y="5824667"/>
            <a:ext cx="5223666" cy="523220"/>
          </a:xfrm>
          <a:prstGeom prst="rect">
            <a:avLst/>
          </a:prstGeom>
        </p:spPr>
        <p:txBody>
          <a:bodyPr wrap="square">
            <a:spAutoFit/>
          </a:bodyPr>
          <a:lstStyle/>
          <a:p>
            <a:r>
              <a:rPr lang="en-US" sz="1400" dirty="0"/>
              <a:t>• Electric field in plasma wake is loaded by presence </a:t>
            </a:r>
            <a:r>
              <a:rPr lang="en-US" sz="1400" dirty="0" smtClean="0"/>
              <a:t>of witness </a:t>
            </a:r>
            <a:r>
              <a:rPr lang="en-US" sz="1400" dirty="0"/>
              <a:t>bunch</a:t>
            </a:r>
          </a:p>
          <a:p>
            <a:r>
              <a:rPr lang="en-US" sz="1400" dirty="0"/>
              <a:t>• Allows efficient energy extraction from the plasma wake</a:t>
            </a:r>
          </a:p>
        </p:txBody>
      </p:sp>
    </p:spTree>
    <p:extLst>
      <p:ext uri="{BB962C8B-B14F-4D97-AF65-F5344CB8AC3E}">
        <p14:creationId xmlns:p14="http://schemas.microsoft.com/office/powerpoint/2010/main" val="4122723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90" y="122171"/>
            <a:ext cx="12046671" cy="611257"/>
          </a:xfrm>
        </p:spPr>
        <p:txBody>
          <a:bodyPr>
            <a:noAutofit/>
          </a:bodyPr>
          <a:lstStyle/>
          <a:p>
            <a:r>
              <a:rPr lang="en-US" sz="2800" dirty="0" smtClean="0"/>
              <a:t>Many, Many Electron and Laser Driven Plasma Wakefield Experiments…! </a:t>
            </a:r>
            <a:endParaRPr lang="en-US" sz="2800" dirty="0"/>
          </a:p>
        </p:txBody>
      </p:sp>
      <p:sp>
        <p:nvSpPr>
          <p:cNvPr id="4" name="Slide Number Placeholder 3"/>
          <p:cNvSpPr>
            <a:spLocks noGrp="1"/>
          </p:cNvSpPr>
          <p:nvPr>
            <p:ph type="sldNum" sz="quarter" idx="12"/>
          </p:nvPr>
        </p:nvSpPr>
        <p:spPr/>
        <p:txBody>
          <a:bodyPr/>
          <a:lstStyle/>
          <a:p>
            <a:fld id="{3D351EE0-6949-4F2E-8F68-46F7424C488D}" type="slidenum">
              <a:rPr lang="en-US" smtClean="0"/>
              <a:t>15</a:t>
            </a:fld>
            <a:endParaRPr lang="en-US"/>
          </a:p>
        </p:txBody>
      </p:sp>
      <p:pic>
        <p:nvPicPr>
          <p:cNvPr id="8" name="Picture 7"/>
          <p:cNvPicPr>
            <a:picLocks noChangeAspect="1"/>
          </p:cNvPicPr>
          <p:nvPr/>
        </p:nvPicPr>
        <p:blipFill>
          <a:blip r:embed="rId3"/>
          <a:stretch>
            <a:fillRect/>
          </a:stretch>
        </p:blipFill>
        <p:spPr>
          <a:xfrm rot="16200000">
            <a:off x="8845550" y="1455049"/>
            <a:ext cx="4152900" cy="25400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200000">
            <a:off x="4201495" y="1270409"/>
            <a:ext cx="2578049" cy="2045534"/>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49413" y="1297952"/>
            <a:ext cx="2650467" cy="2043734"/>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91820" y="1011575"/>
            <a:ext cx="1948544" cy="2525890"/>
          </a:xfrm>
          <a:prstGeom prst="rect">
            <a:avLst/>
          </a:prstGeom>
        </p:spPr>
      </p:pic>
      <p:grpSp>
        <p:nvGrpSpPr>
          <p:cNvPr id="16" name="Group 15"/>
          <p:cNvGrpSpPr/>
          <p:nvPr/>
        </p:nvGrpSpPr>
        <p:grpSpPr>
          <a:xfrm>
            <a:off x="169334" y="3471333"/>
            <a:ext cx="9807222" cy="3135279"/>
            <a:chOff x="0" y="1721556"/>
            <a:chExt cx="12192000" cy="4574611"/>
          </a:xfrm>
        </p:grpSpPr>
        <p:grpSp>
          <p:nvGrpSpPr>
            <p:cNvPr id="14" name="Group 13"/>
            <p:cNvGrpSpPr/>
            <p:nvPr/>
          </p:nvGrpSpPr>
          <p:grpSpPr>
            <a:xfrm>
              <a:off x="0" y="1735667"/>
              <a:ext cx="12192000" cy="4560500"/>
              <a:chOff x="0" y="1735667"/>
              <a:chExt cx="12192000" cy="4560500"/>
            </a:xfrm>
          </p:grpSpPr>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828800"/>
                <a:ext cx="12192000" cy="4467367"/>
              </a:xfrm>
              <a:prstGeom prst="rect">
                <a:avLst/>
              </a:prstGeom>
            </p:spPr>
          </p:pic>
          <p:sp>
            <p:nvSpPr>
              <p:cNvPr id="13" name="Rectangle 12"/>
              <p:cNvSpPr/>
              <p:nvPr/>
            </p:nvSpPr>
            <p:spPr>
              <a:xfrm>
                <a:off x="7747000" y="1735667"/>
                <a:ext cx="3175000" cy="1975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p:cNvSpPr/>
            <p:nvPr/>
          </p:nvSpPr>
          <p:spPr>
            <a:xfrm>
              <a:off x="98778" y="1721556"/>
              <a:ext cx="4007555" cy="790222"/>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696502" y="4699001"/>
            <a:ext cx="1592983" cy="1842646"/>
          </a:xfrm>
          <a:prstGeom prst="rect">
            <a:avLst/>
          </a:prstGeom>
        </p:spPr>
      </p:pic>
      <p:pic>
        <p:nvPicPr>
          <p:cNvPr id="7" name="Picture 6" descr="7723.jp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09966" y="704189"/>
            <a:ext cx="2239758" cy="2967679"/>
          </a:xfrm>
          <a:prstGeom prst="rect">
            <a:avLst/>
          </a:prstGeom>
        </p:spPr>
      </p:pic>
      <p:sp>
        <p:nvSpPr>
          <p:cNvPr id="5" name="Oval 4"/>
          <p:cNvSpPr/>
          <p:nvPr/>
        </p:nvSpPr>
        <p:spPr>
          <a:xfrm>
            <a:off x="7063671" y="3015006"/>
            <a:ext cx="771922" cy="69732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endCxn id="5" idx="1"/>
          </p:cNvCxnSpPr>
          <p:nvPr/>
        </p:nvCxnSpPr>
        <p:spPr>
          <a:xfrm>
            <a:off x="6022914" y="1056286"/>
            <a:ext cx="1153802" cy="206084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15241" y="621862"/>
            <a:ext cx="5256555" cy="369332"/>
          </a:xfrm>
          <a:prstGeom prst="rect">
            <a:avLst/>
          </a:prstGeom>
          <a:solidFill>
            <a:srgbClr val="FFFFFF"/>
          </a:solidFill>
          <a:ln>
            <a:solidFill>
              <a:srgbClr val="FF0000"/>
            </a:solidFill>
          </a:ln>
        </p:spPr>
        <p:txBody>
          <a:bodyPr wrap="none" rtlCol="0">
            <a:spAutoFit/>
          </a:bodyPr>
          <a:lstStyle/>
          <a:p>
            <a:r>
              <a:rPr lang="en-US" dirty="0" smtClean="0">
                <a:solidFill>
                  <a:srgbClr val="FF0000"/>
                </a:solidFill>
              </a:rPr>
              <a:t>Now first Proton Driven Plasma Wakefield Experiment</a:t>
            </a:r>
            <a:endParaRPr lang="en-US" dirty="0">
              <a:solidFill>
                <a:srgbClr val="FF0000"/>
              </a:solidFill>
            </a:endParaRPr>
          </a:p>
        </p:txBody>
      </p:sp>
    </p:spTree>
    <p:extLst>
      <p:ext uri="{BB962C8B-B14F-4D97-AF65-F5344CB8AC3E}">
        <p14:creationId xmlns:p14="http://schemas.microsoft.com/office/powerpoint/2010/main" val="25457953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11" y="85931"/>
            <a:ext cx="11856885" cy="579479"/>
          </a:xfrm>
        </p:spPr>
        <p:txBody>
          <a:bodyPr>
            <a:noAutofit/>
          </a:bodyPr>
          <a:lstStyle/>
          <a:p>
            <a:r>
              <a:rPr lang="en-US" sz="3200" dirty="0" smtClean="0"/>
              <a:t>Beam-Driven Wakefield Acceleration: Landscape</a:t>
            </a:r>
            <a:endParaRPr lang="en-US" sz="3200"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16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727148274"/>
              </p:ext>
            </p:extLst>
          </p:nvPr>
        </p:nvGraphicFramePr>
        <p:xfrm>
          <a:off x="159603" y="826213"/>
          <a:ext cx="11860105" cy="5547359"/>
        </p:xfrm>
        <a:graphic>
          <a:graphicData uri="http://schemas.openxmlformats.org/drawingml/2006/table">
            <a:tbl>
              <a:tblPr firstRow="1" bandRow="1">
                <a:tableStyleId>{5C22544A-7EE6-4342-B048-85BDC9FD1C3A}</a:tableStyleId>
              </a:tblPr>
              <a:tblGrid>
                <a:gridCol w="1387992"/>
                <a:gridCol w="1341799"/>
                <a:gridCol w="1054271"/>
                <a:gridCol w="2318863"/>
                <a:gridCol w="794515"/>
                <a:gridCol w="831185"/>
                <a:gridCol w="4131480"/>
              </a:tblGrid>
              <a:tr h="270775">
                <a:tc>
                  <a:txBody>
                    <a:bodyPr/>
                    <a:lstStyle/>
                    <a:p>
                      <a:r>
                        <a:rPr lang="en-US" sz="1400" dirty="0" smtClean="0"/>
                        <a:t>Facility</a:t>
                      </a:r>
                      <a:endParaRPr lang="en-US" sz="1400" dirty="0"/>
                    </a:p>
                  </a:txBody>
                  <a:tcPr marL="121920" marR="121920" anchor="ctr"/>
                </a:tc>
                <a:tc>
                  <a:txBody>
                    <a:bodyPr/>
                    <a:lstStyle/>
                    <a:p>
                      <a:r>
                        <a:rPr lang="en-US" sz="1400" dirty="0" smtClean="0"/>
                        <a:t>Where</a:t>
                      </a:r>
                      <a:endParaRPr lang="en-US" sz="1400" dirty="0"/>
                    </a:p>
                  </a:txBody>
                  <a:tcPr marL="121920" marR="121920" anchor="ctr"/>
                </a:tc>
                <a:tc>
                  <a:txBody>
                    <a:bodyPr/>
                    <a:lstStyle/>
                    <a:p>
                      <a:r>
                        <a:rPr lang="en-US" sz="1400" dirty="0" smtClean="0"/>
                        <a:t>Drive</a:t>
                      </a:r>
                      <a:r>
                        <a:rPr lang="en-US" sz="1400" baseline="0" dirty="0" smtClean="0"/>
                        <a:t> (D) beam</a:t>
                      </a:r>
                      <a:endParaRPr lang="en-US" sz="1400" dirty="0"/>
                    </a:p>
                  </a:txBody>
                  <a:tcPr marL="121920" marR="121920" anchor="ctr"/>
                </a:tc>
                <a:tc>
                  <a:txBody>
                    <a:bodyPr/>
                    <a:lstStyle/>
                    <a:p>
                      <a:r>
                        <a:rPr lang="en-US" sz="1400" dirty="0" smtClean="0"/>
                        <a:t>Witness (W) beam</a:t>
                      </a:r>
                      <a:endParaRPr lang="en-US" sz="1400" dirty="0"/>
                    </a:p>
                  </a:txBody>
                  <a:tcPr marL="121920" marR="121920" anchor="ctr"/>
                </a:tc>
                <a:tc>
                  <a:txBody>
                    <a:bodyPr/>
                    <a:lstStyle/>
                    <a:p>
                      <a:r>
                        <a:rPr lang="en-US" sz="1400" dirty="0" smtClean="0"/>
                        <a:t>Start</a:t>
                      </a:r>
                      <a:endParaRPr lang="en-US" sz="1400" dirty="0"/>
                    </a:p>
                  </a:txBody>
                  <a:tcPr marL="121920" marR="121920" anchor="ctr"/>
                </a:tc>
                <a:tc>
                  <a:txBody>
                    <a:bodyPr/>
                    <a:lstStyle/>
                    <a:p>
                      <a:r>
                        <a:rPr lang="en-US" sz="1400" dirty="0" smtClean="0"/>
                        <a:t>End</a:t>
                      </a:r>
                      <a:endParaRPr lang="en-US" sz="1400" dirty="0"/>
                    </a:p>
                  </a:txBody>
                  <a:tcPr marL="121920" marR="121920" anchor="ctr"/>
                </a:tc>
                <a:tc>
                  <a:txBody>
                    <a:bodyPr/>
                    <a:lstStyle/>
                    <a:p>
                      <a:r>
                        <a:rPr lang="en-US" sz="1400" dirty="0" smtClean="0"/>
                        <a:t>Goal</a:t>
                      </a:r>
                      <a:endParaRPr lang="en-US" sz="1400" dirty="0"/>
                    </a:p>
                  </a:txBody>
                  <a:tcPr marL="121920" marR="121920" anchor="ctr"/>
                </a:tc>
              </a:tr>
              <a:tr h="851006">
                <a:tc>
                  <a:txBody>
                    <a:bodyPr/>
                    <a:lstStyle/>
                    <a:p>
                      <a:r>
                        <a:rPr lang="en-US" sz="1400" dirty="0" smtClean="0">
                          <a:solidFill>
                            <a:schemeClr val="tx1"/>
                          </a:solidFill>
                        </a:rPr>
                        <a:t>AWAKE</a:t>
                      </a:r>
                      <a:endParaRPr lang="en-US" sz="1400" dirty="0">
                        <a:solidFill>
                          <a:schemeClr val="tx1"/>
                        </a:solidFill>
                      </a:endParaRPr>
                    </a:p>
                  </a:txBody>
                  <a:tcPr marL="121920" marR="121920" anchor="ctr"/>
                </a:tc>
                <a:tc>
                  <a:txBody>
                    <a:bodyPr/>
                    <a:lstStyle/>
                    <a:p>
                      <a:r>
                        <a:rPr lang="en-US" sz="1400" b="0" dirty="0" smtClean="0"/>
                        <a:t>CERN, Geneva, Switzerland</a:t>
                      </a:r>
                      <a:endParaRPr lang="en-US" sz="1400" b="0" dirty="0"/>
                    </a:p>
                  </a:txBody>
                  <a:tcPr marL="121920" marR="121920" anchor="ctr"/>
                </a:tc>
                <a:tc>
                  <a:txBody>
                    <a:bodyPr/>
                    <a:lstStyle/>
                    <a:p>
                      <a:r>
                        <a:rPr lang="en-US" sz="1400" baseline="0" dirty="0" smtClean="0"/>
                        <a:t>400 GeV </a:t>
                      </a:r>
                      <a:r>
                        <a:rPr lang="en-US" sz="1400" b="1" baseline="0" dirty="0" smtClean="0">
                          <a:solidFill>
                            <a:srgbClr val="000000"/>
                          </a:solidFill>
                        </a:rPr>
                        <a:t>protons</a:t>
                      </a:r>
                      <a:endParaRPr lang="en-US" sz="1400" b="1" dirty="0">
                        <a:solidFill>
                          <a:srgbClr val="000000"/>
                        </a:solidFill>
                      </a:endParaRPr>
                    </a:p>
                  </a:txBody>
                  <a:tcPr marL="121920" marR="121920" anchor="ctr"/>
                </a:tc>
                <a:tc>
                  <a:txBody>
                    <a:bodyPr/>
                    <a:lstStyle/>
                    <a:p>
                      <a:r>
                        <a:rPr lang="en-US" sz="1400" dirty="0" smtClean="0"/>
                        <a:t>Externally</a:t>
                      </a:r>
                      <a:r>
                        <a:rPr lang="en-US" sz="1400" baseline="0" dirty="0" smtClean="0"/>
                        <a:t> injected electron beam (PHIN 15 MeV)</a:t>
                      </a:r>
                      <a:endParaRPr lang="en-US" sz="1400" dirty="0"/>
                    </a:p>
                  </a:txBody>
                  <a:tcPr marL="121920" marR="121920" anchor="ctr"/>
                </a:tc>
                <a:tc>
                  <a:txBody>
                    <a:bodyPr/>
                    <a:lstStyle/>
                    <a:p>
                      <a:r>
                        <a:rPr lang="en-US" sz="1400" dirty="0" smtClean="0"/>
                        <a:t>2016</a:t>
                      </a:r>
                      <a:endParaRPr lang="en-US" sz="1400" dirty="0"/>
                    </a:p>
                  </a:txBody>
                  <a:tcPr marL="121920" marR="121920" anchor="ctr"/>
                </a:tc>
                <a:tc>
                  <a:txBody>
                    <a:bodyPr/>
                    <a:lstStyle/>
                    <a:p>
                      <a:r>
                        <a:rPr lang="en-US" sz="1400" dirty="0" smtClean="0"/>
                        <a:t>2020+</a:t>
                      </a:r>
                      <a:endParaRPr lang="en-US" sz="1400" dirty="0"/>
                    </a:p>
                  </a:txBody>
                  <a:tcPr marL="121920" marR="121920" anchor="ctr"/>
                </a:tc>
                <a:tc>
                  <a:txBody>
                    <a:bodyPr/>
                    <a:lstStyle/>
                    <a:p>
                      <a:pPr marL="0" indent="0">
                        <a:buFont typeface="Arial"/>
                        <a:buNone/>
                      </a:pPr>
                      <a:r>
                        <a:rPr lang="en-US" sz="1400" b="1" dirty="0" smtClean="0">
                          <a:solidFill>
                            <a:srgbClr val="000000"/>
                          </a:solidFill>
                        </a:rPr>
                        <a:t>Use</a:t>
                      </a:r>
                      <a:r>
                        <a:rPr lang="en-US" sz="1400" b="1" baseline="0" dirty="0" smtClean="0">
                          <a:solidFill>
                            <a:srgbClr val="000000"/>
                          </a:solidFill>
                        </a:rPr>
                        <a:t> for f</a:t>
                      </a:r>
                      <a:r>
                        <a:rPr lang="en-US" sz="1400" b="1" dirty="0" smtClean="0">
                          <a:solidFill>
                            <a:srgbClr val="000000"/>
                          </a:solidFill>
                        </a:rPr>
                        <a:t>uture</a:t>
                      </a:r>
                      <a:r>
                        <a:rPr lang="en-US" sz="1400" b="1" baseline="0" dirty="0" smtClean="0">
                          <a:solidFill>
                            <a:srgbClr val="000000"/>
                          </a:solidFill>
                        </a:rPr>
                        <a:t> high energy e-/e+ collider.</a:t>
                      </a:r>
                      <a:endParaRPr lang="en-US" sz="1400" b="1" dirty="0" smtClean="0">
                        <a:solidFill>
                          <a:srgbClr val="000000"/>
                        </a:solidFill>
                      </a:endParaRPr>
                    </a:p>
                    <a:p>
                      <a:pPr marL="285750" indent="-285750">
                        <a:buFontTx/>
                        <a:buChar char="-"/>
                      </a:pPr>
                      <a:r>
                        <a:rPr lang="en-US" sz="1400" dirty="0" smtClean="0"/>
                        <a:t>Study</a:t>
                      </a:r>
                      <a:r>
                        <a:rPr lang="en-US" sz="1400" baseline="0" dirty="0" smtClean="0"/>
                        <a:t> Self-Modulation Instability (SMI). </a:t>
                      </a:r>
                    </a:p>
                    <a:p>
                      <a:pPr marL="285750" indent="-285750">
                        <a:buFontTx/>
                        <a:buChar char="-"/>
                      </a:pPr>
                      <a:r>
                        <a:rPr lang="en-US" sz="1400" baseline="0" dirty="0" smtClean="0"/>
                        <a:t>Accelerate externally injected electrons.</a:t>
                      </a:r>
                    </a:p>
                    <a:p>
                      <a:pPr marL="285750" indent="-285750">
                        <a:buFontTx/>
                        <a:buChar char="-"/>
                      </a:pPr>
                      <a:r>
                        <a:rPr lang="en-US" sz="1400" dirty="0" smtClean="0"/>
                        <a:t>Demonstrate</a:t>
                      </a:r>
                      <a:r>
                        <a:rPr lang="en-US" sz="1400" baseline="0" dirty="0" smtClean="0"/>
                        <a:t> scalability of acceleration scheme. </a:t>
                      </a:r>
                      <a:endParaRPr lang="en-US" sz="1400" dirty="0"/>
                    </a:p>
                  </a:txBody>
                  <a:tcPr marL="121920" marR="121920" anchor="ctr"/>
                </a:tc>
              </a:tr>
              <a:tr h="166278">
                <a:tc>
                  <a:txBody>
                    <a:bodyPr/>
                    <a:lstStyle/>
                    <a:p>
                      <a:r>
                        <a:rPr lang="en-US" sz="1400" dirty="0" smtClean="0"/>
                        <a:t>SLAC-FACET</a:t>
                      </a:r>
                      <a:endParaRPr lang="en-US" sz="1400" dirty="0"/>
                    </a:p>
                  </a:txBody>
                  <a:tcPr marL="121920" marR="121920" anchor="ctr"/>
                </a:tc>
                <a:tc>
                  <a:txBody>
                    <a:bodyPr/>
                    <a:lstStyle/>
                    <a:p>
                      <a:r>
                        <a:rPr lang="en-US" sz="1400" dirty="0" smtClean="0"/>
                        <a:t>SLAC,</a:t>
                      </a:r>
                      <a:r>
                        <a:rPr lang="en-US" sz="1400" baseline="0" dirty="0" smtClean="0"/>
                        <a:t> Stanford, USA</a:t>
                      </a:r>
                      <a:endParaRPr lang="en-US" sz="1400" dirty="0"/>
                    </a:p>
                  </a:txBody>
                  <a:tcPr marL="121920" marR="121920" anchor="ctr"/>
                </a:tc>
                <a:tc>
                  <a:txBody>
                    <a:bodyPr/>
                    <a:lstStyle/>
                    <a:p>
                      <a:r>
                        <a:rPr lang="en-US" sz="1400" dirty="0" smtClean="0">
                          <a:solidFill>
                            <a:schemeClr val="tx1"/>
                          </a:solidFill>
                        </a:rPr>
                        <a:t>20 GeV</a:t>
                      </a:r>
                      <a:r>
                        <a:rPr lang="en-US" sz="1400" baseline="0" dirty="0" smtClean="0">
                          <a:solidFill>
                            <a:schemeClr val="tx1"/>
                          </a:solidFill>
                        </a:rPr>
                        <a:t> </a:t>
                      </a:r>
                      <a:r>
                        <a:rPr lang="en-US" sz="1400" b="1" baseline="0" dirty="0" smtClean="0">
                          <a:solidFill>
                            <a:schemeClr val="tx1"/>
                          </a:solidFill>
                        </a:rPr>
                        <a:t>electrons</a:t>
                      </a:r>
                      <a:r>
                        <a:rPr lang="en-US" sz="1400" baseline="0" dirty="0" smtClean="0">
                          <a:solidFill>
                            <a:schemeClr val="tx1"/>
                          </a:solidFill>
                        </a:rPr>
                        <a:t> and </a:t>
                      </a:r>
                      <a:r>
                        <a:rPr lang="en-US" sz="1400" b="1" baseline="0" dirty="0" smtClean="0">
                          <a:solidFill>
                            <a:schemeClr val="tx1"/>
                          </a:solidFill>
                        </a:rPr>
                        <a:t>positrons</a:t>
                      </a:r>
                      <a:endParaRPr lang="en-US" sz="1400" b="1" dirty="0">
                        <a:solidFill>
                          <a:schemeClr val="tx1"/>
                        </a:solidFill>
                      </a:endParaRPr>
                    </a:p>
                  </a:txBody>
                  <a:tcPr marL="121920" marR="121920" anchor="ctr"/>
                </a:tc>
                <a:tc>
                  <a:txBody>
                    <a:bodyPr/>
                    <a:lstStyle/>
                    <a:p>
                      <a:r>
                        <a:rPr lang="en-US" sz="1400" dirty="0" smtClean="0">
                          <a:solidFill>
                            <a:schemeClr val="tx1"/>
                          </a:solidFill>
                        </a:rPr>
                        <a:t>Two-bunch formed</a:t>
                      </a:r>
                      <a:r>
                        <a:rPr lang="en-US" sz="1400" baseline="0" dirty="0" smtClean="0">
                          <a:solidFill>
                            <a:schemeClr val="tx1"/>
                          </a:solidFill>
                        </a:rPr>
                        <a:t> with mask</a:t>
                      </a:r>
                    </a:p>
                    <a:p>
                      <a:r>
                        <a:rPr lang="en-US" sz="1400" baseline="0" dirty="0" smtClean="0">
                          <a:solidFill>
                            <a:schemeClr val="tx1"/>
                          </a:solidFill>
                        </a:rPr>
                        <a:t>(e</a:t>
                      </a:r>
                      <a:r>
                        <a:rPr lang="en-US" sz="1400" baseline="30000" dirty="0" smtClean="0">
                          <a:solidFill>
                            <a:schemeClr val="tx1"/>
                          </a:solidFill>
                        </a:rPr>
                        <a:t>-</a:t>
                      </a:r>
                      <a:r>
                        <a:rPr lang="en-US" sz="1400" baseline="0" dirty="0" smtClean="0">
                          <a:solidFill>
                            <a:schemeClr val="tx1"/>
                          </a:solidFill>
                        </a:rPr>
                        <a:t>/e</a:t>
                      </a:r>
                      <a:r>
                        <a:rPr lang="en-US" sz="1400" baseline="30000" dirty="0" smtClean="0">
                          <a:solidFill>
                            <a:schemeClr val="tx1"/>
                          </a:solidFill>
                        </a:rPr>
                        <a:t>+</a:t>
                      </a:r>
                      <a:r>
                        <a:rPr lang="en-US" sz="1400" baseline="0" dirty="0" smtClean="0">
                          <a:solidFill>
                            <a:schemeClr val="tx1"/>
                          </a:solidFill>
                        </a:rPr>
                        <a:t> and e</a:t>
                      </a:r>
                      <a:r>
                        <a:rPr lang="en-US" sz="1400" baseline="30000" dirty="0" smtClean="0">
                          <a:solidFill>
                            <a:schemeClr val="tx1"/>
                          </a:solidFill>
                        </a:rPr>
                        <a:t>-</a:t>
                      </a:r>
                      <a:r>
                        <a:rPr lang="en-US" sz="1400" baseline="0" dirty="0" smtClean="0">
                          <a:solidFill>
                            <a:schemeClr val="tx1"/>
                          </a:solidFill>
                        </a:rPr>
                        <a:t>-e</a:t>
                      </a:r>
                      <a:r>
                        <a:rPr lang="en-US" sz="1400" baseline="30000" dirty="0" smtClean="0">
                          <a:solidFill>
                            <a:schemeClr val="tx1"/>
                          </a:solidFill>
                        </a:rPr>
                        <a:t>+</a:t>
                      </a:r>
                      <a:r>
                        <a:rPr lang="en-US" sz="1400" baseline="0" dirty="0" smtClean="0">
                          <a:solidFill>
                            <a:schemeClr val="tx1"/>
                          </a:solidFill>
                        </a:rPr>
                        <a:t> bunches) </a:t>
                      </a:r>
                      <a:endParaRPr lang="en-US" sz="1400" dirty="0">
                        <a:solidFill>
                          <a:schemeClr val="tx1"/>
                        </a:solidFill>
                      </a:endParaRPr>
                    </a:p>
                  </a:txBody>
                  <a:tcPr marL="121920" marR="121920" anchor="ctr"/>
                </a:tc>
                <a:tc>
                  <a:txBody>
                    <a:bodyPr/>
                    <a:lstStyle/>
                    <a:p>
                      <a:r>
                        <a:rPr lang="en-US" sz="1400" dirty="0" smtClean="0">
                          <a:solidFill>
                            <a:schemeClr val="tx1"/>
                          </a:solidFill>
                        </a:rPr>
                        <a:t>2012</a:t>
                      </a:r>
                      <a:endParaRPr lang="en-US" sz="1400" dirty="0">
                        <a:solidFill>
                          <a:schemeClr val="tx1"/>
                        </a:solidFill>
                      </a:endParaRPr>
                    </a:p>
                  </a:txBody>
                  <a:tcPr marL="121920" marR="121920" anchor="ctr"/>
                </a:tc>
                <a:tc>
                  <a:txBody>
                    <a:bodyPr/>
                    <a:lstStyle/>
                    <a:p>
                      <a:r>
                        <a:rPr lang="en-US" sz="1400" dirty="0" smtClean="0">
                          <a:solidFill>
                            <a:schemeClr val="tx1"/>
                          </a:solidFill>
                        </a:rPr>
                        <a:t>Sept 2016</a:t>
                      </a:r>
                      <a:endParaRPr lang="en-US" sz="1400" dirty="0">
                        <a:solidFill>
                          <a:schemeClr val="tx1"/>
                        </a:solidFill>
                      </a:endParaRPr>
                    </a:p>
                  </a:txBody>
                  <a:tcPr marL="121920" marR="121920" anchor="ctr"/>
                </a:tc>
                <a:tc>
                  <a:txBody>
                    <a:bodyPr/>
                    <a:lstStyle/>
                    <a:p>
                      <a:pPr marL="285750" indent="-285750">
                        <a:buFontTx/>
                        <a:buChar char="-"/>
                      </a:pPr>
                      <a:r>
                        <a:rPr lang="en-US" sz="1400" dirty="0" smtClean="0">
                          <a:solidFill>
                            <a:schemeClr val="tx1"/>
                          </a:solidFill>
                        </a:rPr>
                        <a:t>Acceleration of witness bunch with high</a:t>
                      </a:r>
                      <a:r>
                        <a:rPr lang="en-US" sz="1400" baseline="0" dirty="0" smtClean="0">
                          <a:solidFill>
                            <a:schemeClr val="tx1"/>
                          </a:solidFill>
                        </a:rPr>
                        <a:t> </a:t>
                      </a:r>
                      <a:r>
                        <a:rPr lang="en-US" sz="1400" b="1" baseline="0" dirty="0" smtClean="0">
                          <a:solidFill>
                            <a:schemeClr val="tx1"/>
                          </a:solidFill>
                        </a:rPr>
                        <a:t>quality and efficiency </a:t>
                      </a:r>
                    </a:p>
                    <a:p>
                      <a:pPr marL="285750" indent="-285750">
                        <a:buFontTx/>
                        <a:buChar char="-"/>
                      </a:pPr>
                      <a:r>
                        <a:rPr lang="en-US" sz="1400" baseline="0" dirty="0" smtClean="0">
                          <a:solidFill>
                            <a:schemeClr val="tx1"/>
                          </a:solidFill>
                        </a:rPr>
                        <a:t>Acceleration of positrons</a:t>
                      </a:r>
                    </a:p>
                    <a:p>
                      <a:pPr marL="285750" indent="-285750">
                        <a:buFontTx/>
                        <a:buChar char="-"/>
                      </a:pPr>
                      <a:r>
                        <a:rPr lang="en-US" sz="1400" baseline="0" dirty="0" smtClean="0">
                          <a:solidFill>
                            <a:schemeClr val="tx1"/>
                          </a:solidFill>
                        </a:rPr>
                        <a:t>FACET II preparation, starting 2018</a:t>
                      </a:r>
                      <a:endParaRPr lang="en-US" sz="1400" dirty="0">
                        <a:solidFill>
                          <a:schemeClr val="tx1"/>
                        </a:solidFill>
                      </a:endParaRPr>
                    </a:p>
                  </a:txBody>
                  <a:tcPr marL="121920" marR="121920" anchor="ctr"/>
                </a:tc>
              </a:tr>
              <a:tr h="166278">
                <a:tc>
                  <a:txBody>
                    <a:bodyPr/>
                    <a:lstStyle/>
                    <a:p>
                      <a:r>
                        <a:rPr lang="en-US" sz="1400" dirty="0" smtClean="0">
                          <a:solidFill>
                            <a:srgbClr val="000000"/>
                          </a:solidFill>
                        </a:rPr>
                        <a:t>DESY-</a:t>
                      </a:r>
                      <a:r>
                        <a:rPr lang="en-US" sz="1400" dirty="0" err="1" smtClean="0">
                          <a:solidFill>
                            <a:srgbClr val="000000"/>
                          </a:solidFill>
                        </a:rPr>
                        <a:t>Zeuthen</a:t>
                      </a:r>
                      <a:endParaRPr lang="en-US" sz="1400" dirty="0">
                        <a:solidFill>
                          <a:srgbClr val="000000"/>
                        </a:solidFill>
                      </a:endParaRPr>
                    </a:p>
                  </a:txBody>
                  <a:tcPr marL="121920" marR="121920" anchor="ctr"/>
                </a:tc>
                <a:tc>
                  <a:txBody>
                    <a:bodyPr/>
                    <a:lstStyle/>
                    <a:p>
                      <a:r>
                        <a:rPr lang="en-US" sz="1400" dirty="0" smtClean="0">
                          <a:solidFill>
                            <a:srgbClr val="000000"/>
                          </a:solidFill>
                        </a:rPr>
                        <a:t>PITZ, DESY, </a:t>
                      </a:r>
                      <a:r>
                        <a:rPr lang="en-US" sz="1400" dirty="0" err="1" smtClean="0">
                          <a:solidFill>
                            <a:srgbClr val="000000"/>
                          </a:solidFill>
                        </a:rPr>
                        <a:t>Zeuthen</a:t>
                      </a:r>
                      <a:r>
                        <a:rPr lang="en-US" sz="1400" dirty="0" smtClean="0">
                          <a:solidFill>
                            <a:srgbClr val="000000"/>
                          </a:solidFill>
                        </a:rPr>
                        <a:t>,</a:t>
                      </a:r>
                      <a:r>
                        <a:rPr lang="en-US" sz="1400" baseline="0" dirty="0" smtClean="0">
                          <a:solidFill>
                            <a:srgbClr val="000000"/>
                          </a:solidFill>
                        </a:rPr>
                        <a:t> </a:t>
                      </a:r>
                    </a:p>
                    <a:p>
                      <a:r>
                        <a:rPr lang="en-US" sz="1400" baseline="0" dirty="0" smtClean="0">
                          <a:solidFill>
                            <a:srgbClr val="000000"/>
                          </a:solidFill>
                        </a:rPr>
                        <a:t>Germany</a:t>
                      </a:r>
                      <a:endParaRPr lang="en-US" sz="1400" dirty="0">
                        <a:solidFill>
                          <a:srgbClr val="000000"/>
                        </a:solidFill>
                      </a:endParaRPr>
                    </a:p>
                  </a:txBody>
                  <a:tcPr marL="121920" marR="121920" anchor="ctr"/>
                </a:tc>
                <a:tc>
                  <a:txBody>
                    <a:bodyPr/>
                    <a:lstStyle/>
                    <a:p>
                      <a:r>
                        <a:rPr lang="en-US" sz="1400" dirty="0" smtClean="0">
                          <a:solidFill>
                            <a:srgbClr val="000000"/>
                          </a:solidFill>
                        </a:rPr>
                        <a:t>20 MeV </a:t>
                      </a:r>
                      <a:r>
                        <a:rPr lang="en-US" sz="1400" b="1" dirty="0" smtClean="0">
                          <a:solidFill>
                            <a:srgbClr val="000000"/>
                          </a:solidFill>
                        </a:rPr>
                        <a:t>electron</a:t>
                      </a:r>
                      <a:r>
                        <a:rPr lang="en-US" sz="1400" dirty="0" smtClean="0">
                          <a:solidFill>
                            <a:srgbClr val="000000"/>
                          </a:solidFill>
                        </a:rPr>
                        <a:t> beam</a:t>
                      </a:r>
                      <a:endParaRPr lang="en-US" sz="1400" dirty="0">
                        <a:solidFill>
                          <a:srgbClr val="000000"/>
                        </a:solidFill>
                      </a:endParaRPr>
                    </a:p>
                  </a:txBody>
                  <a:tcPr marL="121920" marR="121920" anchor="ctr"/>
                </a:tc>
                <a:tc>
                  <a:txBody>
                    <a:bodyPr/>
                    <a:lstStyle/>
                    <a:p>
                      <a:r>
                        <a:rPr lang="en-US" sz="1400" dirty="0" smtClean="0">
                          <a:solidFill>
                            <a:srgbClr val="000000"/>
                          </a:solidFill>
                        </a:rPr>
                        <a:t>No witness (W) beam, only D beam from RF-gun.</a:t>
                      </a:r>
                      <a:endParaRPr lang="en-US" sz="1400" dirty="0">
                        <a:solidFill>
                          <a:srgbClr val="000000"/>
                        </a:solidFill>
                      </a:endParaRPr>
                    </a:p>
                  </a:txBody>
                  <a:tcPr marL="121920" marR="121920" anchor="ctr"/>
                </a:tc>
                <a:tc>
                  <a:txBody>
                    <a:bodyPr/>
                    <a:lstStyle/>
                    <a:p>
                      <a:r>
                        <a:rPr lang="en-US" sz="1400" dirty="0" smtClean="0">
                          <a:solidFill>
                            <a:srgbClr val="000000"/>
                          </a:solidFill>
                        </a:rPr>
                        <a:t>2015</a:t>
                      </a:r>
                      <a:endParaRPr lang="en-US" sz="1400" dirty="0">
                        <a:solidFill>
                          <a:srgbClr val="000000"/>
                        </a:solidFill>
                      </a:endParaRPr>
                    </a:p>
                  </a:txBody>
                  <a:tcPr marL="121920" marR="121920" anchor="ctr"/>
                </a:tc>
                <a:tc>
                  <a:txBody>
                    <a:bodyPr/>
                    <a:lstStyle/>
                    <a:p>
                      <a:r>
                        <a:rPr lang="en-US" sz="1400" dirty="0" smtClean="0">
                          <a:solidFill>
                            <a:srgbClr val="000000"/>
                          </a:solidFill>
                        </a:rPr>
                        <a:t>~2017</a:t>
                      </a:r>
                      <a:endParaRPr lang="en-US" sz="1400" dirty="0">
                        <a:solidFill>
                          <a:srgbClr val="000000"/>
                        </a:solidFill>
                      </a:endParaRPr>
                    </a:p>
                  </a:txBody>
                  <a:tcPr marL="121920" marR="121920" anchor="ctr"/>
                </a:tc>
                <a:tc>
                  <a:txBody>
                    <a:bodyPr/>
                    <a:lstStyle/>
                    <a:p>
                      <a:pPr marL="285750" indent="-285750">
                        <a:buFontTx/>
                        <a:buChar char="-"/>
                      </a:pPr>
                      <a:r>
                        <a:rPr lang="en-US" sz="1400" dirty="0" smtClean="0">
                          <a:solidFill>
                            <a:srgbClr val="000000"/>
                          </a:solidFill>
                        </a:rPr>
                        <a:t>Study Self-Modulation</a:t>
                      </a:r>
                      <a:r>
                        <a:rPr lang="en-US" sz="1400" baseline="0" dirty="0" smtClean="0">
                          <a:solidFill>
                            <a:srgbClr val="000000"/>
                          </a:solidFill>
                        </a:rPr>
                        <a:t> Instability </a:t>
                      </a:r>
                      <a:r>
                        <a:rPr lang="en-US" sz="1400" b="1" baseline="0" dirty="0" smtClean="0">
                          <a:solidFill>
                            <a:srgbClr val="000000"/>
                          </a:solidFill>
                        </a:rPr>
                        <a:t>(SMI)</a:t>
                      </a:r>
                      <a:endParaRPr lang="en-US" sz="1400" b="1" dirty="0" smtClean="0">
                        <a:solidFill>
                          <a:srgbClr val="000000"/>
                        </a:solidFill>
                      </a:endParaRPr>
                    </a:p>
                  </a:txBody>
                  <a:tcPr marL="121920" marR="121920" anchor="ctr"/>
                </a:tc>
              </a:tr>
              <a:tr h="166278">
                <a:tc>
                  <a:txBody>
                    <a:bodyPr/>
                    <a:lstStyle/>
                    <a:p>
                      <a:r>
                        <a:rPr lang="en-US" sz="1400" dirty="0" smtClean="0">
                          <a:solidFill>
                            <a:srgbClr val="000000"/>
                          </a:solidFill>
                        </a:rPr>
                        <a:t>DESY-FLASH</a:t>
                      </a:r>
                      <a:r>
                        <a:rPr lang="en-US" sz="1400" baseline="0" dirty="0" smtClean="0">
                          <a:solidFill>
                            <a:srgbClr val="000000"/>
                          </a:solidFill>
                        </a:rPr>
                        <a:t> Forward</a:t>
                      </a:r>
                      <a:endParaRPr lang="en-US" sz="1400" dirty="0">
                        <a:solidFill>
                          <a:srgbClr val="000000"/>
                        </a:solidFill>
                      </a:endParaRPr>
                    </a:p>
                  </a:txBody>
                  <a:tcPr marL="121920" marR="121920" anchor="ctr"/>
                </a:tc>
                <a:tc>
                  <a:txBody>
                    <a:bodyPr/>
                    <a:lstStyle/>
                    <a:p>
                      <a:r>
                        <a:rPr lang="en-US" sz="1400" dirty="0" smtClean="0">
                          <a:solidFill>
                            <a:srgbClr val="000000"/>
                          </a:solidFill>
                        </a:rPr>
                        <a:t>DESY, Hamburg,</a:t>
                      </a:r>
                      <a:r>
                        <a:rPr lang="en-US" sz="1400" baseline="0" dirty="0" smtClean="0">
                          <a:solidFill>
                            <a:srgbClr val="000000"/>
                          </a:solidFill>
                        </a:rPr>
                        <a:t> Germany</a:t>
                      </a:r>
                      <a:endParaRPr lang="en-US" sz="1400" dirty="0">
                        <a:solidFill>
                          <a:srgbClr val="000000"/>
                        </a:solidFill>
                      </a:endParaRPr>
                    </a:p>
                  </a:txBody>
                  <a:tcPr marL="121920" marR="121920" anchor="ctr"/>
                </a:tc>
                <a:tc>
                  <a:txBody>
                    <a:bodyPr/>
                    <a:lstStyle/>
                    <a:p>
                      <a:r>
                        <a:rPr lang="en-US" sz="1400" dirty="0" smtClean="0">
                          <a:solidFill>
                            <a:srgbClr val="000000"/>
                          </a:solidFill>
                        </a:rPr>
                        <a:t>X-ray FEL type </a:t>
                      </a:r>
                      <a:r>
                        <a:rPr lang="en-US" sz="1400" b="1" dirty="0" smtClean="0">
                          <a:solidFill>
                            <a:srgbClr val="000000"/>
                          </a:solidFill>
                        </a:rPr>
                        <a:t>electron </a:t>
                      </a:r>
                      <a:r>
                        <a:rPr lang="en-US" sz="1400" dirty="0" smtClean="0">
                          <a:solidFill>
                            <a:srgbClr val="000000"/>
                          </a:solidFill>
                        </a:rPr>
                        <a:t>beam 1 GeV</a:t>
                      </a:r>
                      <a:endParaRPr lang="en-US" sz="1400" dirty="0">
                        <a:solidFill>
                          <a:srgbClr val="000000"/>
                        </a:solidFill>
                      </a:endParaRPr>
                    </a:p>
                  </a:txBody>
                  <a:tcPr marL="121920" marR="121920" anchor="ctr"/>
                </a:tc>
                <a:tc>
                  <a:txBody>
                    <a:bodyPr/>
                    <a:lstStyle/>
                    <a:p>
                      <a:pPr marL="0" indent="0">
                        <a:buFontTx/>
                        <a:buNone/>
                      </a:pPr>
                      <a:r>
                        <a:rPr lang="en-US" sz="1400" dirty="0" smtClean="0">
                          <a:solidFill>
                            <a:srgbClr val="000000"/>
                          </a:solidFill>
                        </a:rPr>
                        <a:t>D</a:t>
                      </a:r>
                      <a:r>
                        <a:rPr lang="en-US" sz="1400" baseline="0" dirty="0" smtClean="0">
                          <a:solidFill>
                            <a:srgbClr val="000000"/>
                          </a:solidFill>
                        </a:rPr>
                        <a:t> + W in </a:t>
                      </a:r>
                      <a:r>
                        <a:rPr lang="en-US" sz="1400" dirty="0" smtClean="0">
                          <a:solidFill>
                            <a:srgbClr val="000000"/>
                          </a:solidFill>
                        </a:rPr>
                        <a:t>FEL</a:t>
                      </a:r>
                      <a:r>
                        <a:rPr lang="en-US" sz="1400" baseline="0" dirty="0" smtClean="0">
                          <a:solidFill>
                            <a:srgbClr val="000000"/>
                          </a:solidFill>
                        </a:rPr>
                        <a:t> bunch.</a:t>
                      </a:r>
                    </a:p>
                    <a:p>
                      <a:pPr marL="0" indent="0">
                        <a:buFontTx/>
                        <a:buNone/>
                      </a:pPr>
                      <a:r>
                        <a:rPr lang="en-US" sz="1400" baseline="0" dirty="0" smtClean="0">
                          <a:solidFill>
                            <a:srgbClr val="000000"/>
                          </a:solidFill>
                        </a:rPr>
                        <a:t>Or independent W-bunch (LWFA).</a:t>
                      </a:r>
                      <a:endParaRPr lang="en-US" sz="1400" dirty="0">
                        <a:solidFill>
                          <a:srgbClr val="000000"/>
                        </a:solidFill>
                      </a:endParaRPr>
                    </a:p>
                  </a:txBody>
                  <a:tcPr marL="121920" marR="121920" anchor="ctr"/>
                </a:tc>
                <a:tc>
                  <a:txBody>
                    <a:bodyPr/>
                    <a:lstStyle/>
                    <a:p>
                      <a:r>
                        <a:rPr lang="en-US" sz="1400" dirty="0" smtClean="0">
                          <a:solidFill>
                            <a:srgbClr val="000000"/>
                          </a:solidFill>
                        </a:rPr>
                        <a:t>2016</a:t>
                      </a:r>
                      <a:endParaRPr lang="en-US" sz="1400" dirty="0">
                        <a:solidFill>
                          <a:srgbClr val="000000"/>
                        </a:solidFill>
                      </a:endParaRPr>
                    </a:p>
                  </a:txBody>
                  <a:tcPr marL="121920" marR="121920" anchor="ctr"/>
                </a:tc>
                <a:tc>
                  <a:txBody>
                    <a:bodyPr/>
                    <a:lstStyle/>
                    <a:p>
                      <a:r>
                        <a:rPr lang="en-US" sz="1400" dirty="0" smtClean="0">
                          <a:solidFill>
                            <a:srgbClr val="000000"/>
                          </a:solidFill>
                        </a:rPr>
                        <a:t>2020+</a:t>
                      </a:r>
                      <a:endParaRPr lang="en-US" sz="1400" dirty="0">
                        <a:solidFill>
                          <a:srgbClr val="000000"/>
                        </a:solidFill>
                      </a:endParaRPr>
                    </a:p>
                  </a:txBody>
                  <a:tcPr marL="121920" marR="121920" anchor="ctr"/>
                </a:tc>
                <a:tc>
                  <a:txBody>
                    <a:bodyPr/>
                    <a:lstStyle/>
                    <a:p>
                      <a:pPr marL="171450" indent="-171450">
                        <a:buFontTx/>
                        <a:buChar char="-"/>
                      </a:pPr>
                      <a:r>
                        <a:rPr lang="en-US" sz="1400" b="1" dirty="0" smtClean="0">
                          <a:solidFill>
                            <a:srgbClr val="000000"/>
                          </a:solidFill>
                        </a:rPr>
                        <a:t>Application (mostly) for x-ray FEL </a:t>
                      </a:r>
                    </a:p>
                    <a:p>
                      <a:pPr marL="171450" indent="-171450">
                        <a:buFontTx/>
                        <a:buChar char="-"/>
                      </a:pPr>
                      <a:r>
                        <a:rPr lang="en-US" sz="1400" dirty="0" smtClean="0">
                          <a:solidFill>
                            <a:srgbClr val="000000"/>
                          </a:solidFill>
                        </a:rPr>
                        <a:t>Energy-doubling of Flash-beam energy</a:t>
                      </a:r>
                    </a:p>
                    <a:p>
                      <a:pPr marL="171450" indent="-171450">
                        <a:buFontTx/>
                        <a:buChar char="-"/>
                      </a:pPr>
                      <a:r>
                        <a:rPr lang="en-US" sz="1400" dirty="0" smtClean="0">
                          <a:solidFill>
                            <a:srgbClr val="000000"/>
                          </a:solidFill>
                        </a:rPr>
                        <a:t>Upgrade</a:t>
                      </a:r>
                      <a:r>
                        <a:rPr lang="en-US" sz="1400" baseline="0" dirty="0" smtClean="0">
                          <a:solidFill>
                            <a:srgbClr val="000000"/>
                          </a:solidFill>
                        </a:rPr>
                        <a:t>-stage: use 2 GeV FEL D beam</a:t>
                      </a:r>
                      <a:endParaRPr lang="en-US" sz="1400" dirty="0">
                        <a:solidFill>
                          <a:srgbClr val="000000"/>
                        </a:solidFill>
                      </a:endParaRPr>
                    </a:p>
                  </a:txBody>
                  <a:tcPr marL="121920" marR="121920" anchor="ctr"/>
                </a:tc>
              </a:tr>
              <a:tr h="166278">
                <a:tc>
                  <a:txBody>
                    <a:bodyPr/>
                    <a:lstStyle/>
                    <a:p>
                      <a:r>
                        <a:rPr lang="en-US" sz="1400" dirty="0" smtClean="0">
                          <a:solidFill>
                            <a:srgbClr val="000000"/>
                          </a:solidFill>
                        </a:rPr>
                        <a:t>Brookhaven ATF</a:t>
                      </a:r>
                      <a:endParaRPr lang="en-US" sz="1400" dirty="0">
                        <a:solidFill>
                          <a:srgbClr val="000000"/>
                        </a:solidFill>
                      </a:endParaRPr>
                    </a:p>
                  </a:txBody>
                  <a:tcPr marL="121920" marR="121920" anchor="ctr"/>
                </a:tc>
                <a:tc>
                  <a:txBody>
                    <a:bodyPr/>
                    <a:lstStyle/>
                    <a:p>
                      <a:r>
                        <a:rPr lang="en-US" sz="1400" dirty="0" smtClean="0">
                          <a:solidFill>
                            <a:srgbClr val="000000"/>
                          </a:solidFill>
                        </a:rPr>
                        <a:t>BNL, Brookhaven, USA</a:t>
                      </a:r>
                      <a:endParaRPr lang="en-US" sz="1400" dirty="0">
                        <a:solidFill>
                          <a:srgbClr val="000000"/>
                        </a:solidFill>
                      </a:endParaRPr>
                    </a:p>
                  </a:txBody>
                  <a:tcPr marL="121920" marR="121920" anchor="ctr"/>
                </a:tc>
                <a:tc>
                  <a:txBody>
                    <a:bodyPr/>
                    <a:lstStyle/>
                    <a:p>
                      <a:r>
                        <a:rPr lang="en-US" sz="1400" dirty="0" smtClean="0">
                          <a:solidFill>
                            <a:srgbClr val="000000"/>
                          </a:solidFill>
                        </a:rPr>
                        <a:t>60 MeV </a:t>
                      </a:r>
                      <a:r>
                        <a:rPr lang="en-US" sz="1400" b="1" dirty="0" smtClean="0">
                          <a:solidFill>
                            <a:srgbClr val="000000"/>
                          </a:solidFill>
                        </a:rPr>
                        <a:t>electrons</a:t>
                      </a:r>
                      <a:endParaRPr lang="en-US" sz="1400" b="1" dirty="0">
                        <a:solidFill>
                          <a:srgbClr val="000000"/>
                        </a:solidFill>
                      </a:endParaRPr>
                    </a:p>
                  </a:txBody>
                  <a:tcPr marL="121920" marR="121920" anchor="ctr"/>
                </a:tc>
                <a:tc>
                  <a:txBody>
                    <a:bodyPr/>
                    <a:lstStyle/>
                    <a:p>
                      <a:r>
                        <a:rPr lang="en-US" sz="1400" dirty="0" smtClean="0">
                          <a:solidFill>
                            <a:srgbClr val="000000"/>
                          </a:solidFill>
                        </a:rPr>
                        <a:t>Several</a:t>
                      </a:r>
                      <a:r>
                        <a:rPr lang="en-US" sz="1400" baseline="0" dirty="0" smtClean="0">
                          <a:solidFill>
                            <a:srgbClr val="000000"/>
                          </a:solidFill>
                        </a:rPr>
                        <a:t> bunches</a:t>
                      </a:r>
                      <a:r>
                        <a:rPr lang="en-US" sz="1400" dirty="0" smtClean="0">
                          <a:solidFill>
                            <a:srgbClr val="000000"/>
                          </a:solidFill>
                        </a:rPr>
                        <a:t>, D+W formed with mask.</a:t>
                      </a:r>
                      <a:endParaRPr lang="en-US" sz="1400" dirty="0">
                        <a:solidFill>
                          <a:srgbClr val="000000"/>
                        </a:solidFill>
                      </a:endParaRPr>
                    </a:p>
                  </a:txBody>
                  <a:tcPr marL="121920" marR="121920" anchor="ctr"/>
                </a:tc>
                <a:tc>
                  <a:txBody>
                    <a:bodyPr/>
                    <a:lstStyle/>
                    <a:p>
                      <a:r>
                        <a:rPr lang="en-US" sz="1400" dirty="0" smtClean="0">
                          <a:solidFill>
                            <a:srgbClr val="000000"/>
                          </a:solidFill>
                        </a:rPr>
                        <a:t>On going</a:t>
                      </a:r>
                      <a:endParaRPr lang="en-US" sz="1400" dirty="0">
                        <a:solidFill>
                          <a:srgbClr val="000000"/>
                        </a:solidFill>
                      </a:endParaRPr>
                    </a:p>
                  </a:txBody>
                  <a:tcPr marL="121920" marR="121920" anchor="ctr"/>
                </a:tc>
                <a:tc>
                  <a:txBody>
                    <a:bodyPr/>
                    <a:lstStyle/>
                    <a:p>
                      <a:endParaRPr lang="en-US" sz="1400" dirty="0">
                        <a:solidFill>
                          <a:srgbClr val="000000"/>
                        </a:solidFill>
                      </a:endParaRPr>
                    </a:p>
                  </a:txBody>
                  <a:tcPr marL="121920" marR="121920" anchor="ctr"/>
                </a:tc>
                <a:tc>
                  <a:txBody>
                    <a:bodyPr/>
                    <a:lstStyle/>
                    <a:p>
                      <a:pPr marL="285750" indent="-285750">
                        <a:buFontTx/>
                        <a:buChar char="-"/>
                      </a:pPr>
                      <a:r>
                        <a:rPr lang="en-US" sz="1400" b="1" dirty="0" smtClean="0">
                          <a:solidFill>
                            <a:srgbClr val="000000"/>
                          </a:solidFill>
                        </a:rPr>
                        <a:t>Study</a:t>
                      </a:r>
                      <a:r>
                        <a:rPr lang="en-US" sz="1400" b="1" baseline="0" dirty="0" smtClean="0">
                          <a:solidFill>
                            <a:srgbClr val="000000"/>
                          </a:solidFill>
                        </a:rPr>
                        <a:t> quasi-nonlinear PWFA regime.</a:t>
                      </a:r>
                    </a:p>
                    <a:p>
                      <a:pPr marL="285750" indent="-285750">
                        <a:buFontTx/>
                        <a:buChar char="-"/>
                      </a:pPr>
                      <a:r>
                        <a:rPr lang="en-US" sz="1400" baseline="0" dirty="0" smtClean="0">
                          <a:solidFill>
                            <a:srgbClr val="000000"/>
                          </a:solidFill>
                        </a:rPr>
                        <a:t>Study PWFA driven by multiple bunches</a:t>
                      </a:r>
                    </a:p>
                    <a:p>
                      <a:pPr marL="285750" indent="-285750">
                        <a:buFontTx/>
                        <a:buChar char="-"/>
                      </a:pPr>
                      <a:r>
                        <a:rPr lang="en-US" sz="1400" baseline="0" dirty="0" err="1" smtClean="0">
                          <a:solidFill>
                            <a:srgbClr val="000000"/>
                          </a:solidFill>
                        </a:rPr>
                        <a:t>Visualisation</a:t>
                      </a:r>
                      <a:r>
                        <a:rPr lang="en-US" sz="1400" baseline="0" dirty="0" smtClean="0">
                          <a:solidFill>
                            <a:srgbClr val="000000"/>
                          </a:solidFill>
                        </a:rPr>
                        <a:t> with optical techniques</a:t>
                      </a:r>
                    </a:p>
                  </a:txBody>
                  <a:tcPr marL="121920" marR="121920" anchor="ctr"/>
                </a:tc>
              </a:tr>
              <a:tr h="166278">
                <a:tc>
                  <a:txBody>
                    <a:bodyPr/>
                    <a:lstStyle/>
                    <a:p>
                      <a:r>
                        <a:rPr lang="en-US" sz="1400" dirty="0" smtClean="0">
                          <a:solidFill>
                            <a:srgbClr val="000000"/>
                          </a:solidFill>
                        </a:rPr>
                        <a:t>SPARC</a:t>
                      </a:r>
                      <a:r>
                        <a:rPr lang="en-US" sz="1400" baseline="0" dirty="0" smtClean="0">
                          <a:solidFill>
                            <a:srgbClr val="000000"/>
                          </a:solidFill>
                        </a:rPr>
                        <a:t> Lab</a:t>
                      </a:r>
                      <a:endParaRPr lang="en-US" sz="1400" dirty="0">
                        <a:solidFill>
                          <a:srgbClr val="000000"/>
                        </a:solidFill>
                      </a:endParaRPr>
                    </a:p>
                  </a:txBody>
                  <a:tcPr marL="121920" marR="121920" anchor="ctr"/>
                </a:tc>
                <a:tc>
                  <a:txBody>
                    <a:bodyPr/>
                    <a:lstStyle/>
                    <a:p>
                      <a:r>
                        <a:rPr lang="en-US" sz="1400" dirty="0" smtClean="0">
                          <a:solidFill>
                            <a:srgbClr val="000000"/>
                          </a:solidFill>
                        </a:rPr>
                        <a:t>Frascati, Italy</a:t>
                      </a:r>
                      <a:endParaRPr lang="en-US" sz="1400" dirty="0">
                        <a:solidFill>
                          <a:srgbClr val="000000"/>
                        </a:solidFill>
                      </a:endParaRPr>
                    </a:p>
                  </a:txBody>
                  <a:tcPr marL="121920" marR="121920" anchor="ctr"/>
                </a:tc>
                <a:tc>
                  <a:txBody>
                    <a:bodyPr/>
                    <a:lstStyle/>
                    <a:p>
                      <a:r>
                        <a:rPr lang="en-US" sz="1400" b="0" dirty="0" smtClean="0">
                          <a:solidFill>
                            <a:srgbClr val="000000"/>
                          </a:solidFill>
                        </a:rPr>
                        <a:t>150</a:t>
                      </a:r>
                      <a:r>
                        <a:rPr lang="en-US" sz="1400" b="0" baseline="0" dirty="0" smtClean="0">
                          <a:solidFill>
                            <a:srgbClr val="000000"/>
                          </a:solidFill>
                        </a:rPr>
                        <a:t> MeV</a:t>
                      </a:r>
                      <a:endParaRPr lang="en-US" sz="1400" b="0" dirty="0">
                        <a:solidFill>
                          <a:srgbClr val="000000"/>
                        </a:solidFill>
                      </a:endParaRPr>
                    </a:p>
                  </a:txBody>
                  <a:tcPr marL="121920" marR="121920" anchor="ctr"/>
                </a:tc>
                <a:tc>
                  <a:txBody>
                    <a:bodyPr/>
                    <a:lstStyle/>
                    <a:p>
                      <a:r>
                        <a:rPr lang="en-US" sz="1400" dirty="0" smtClean="0">
                          <a:solidFill>
                            <a:srgbClr val="000000"/>
                          </a:solidFill>
                        </a:rPr>
                        <a:t>Several bunches</a:t>
                      </a:r>
                      <a:endParaRPr lang="en-US" sz="1400" dirty="0">
                        <a:solidFill>
                          <a:srgbClr val="000000"/>
                        </a:solidFill>
                      </a:endParaRPr>
                    </a:p>
                  </a:txBody>
                  <a:tcPr marL="121920" marR="121920" anchor="ctr"/>
                </a:tc>
                <a:tc>
                  <a:txBody>
                    <a:bodyPr/>
                    <a:lstStyle/>
                    <a:p>
                      <a:r>
                        <a:rPr lang="en-US" sz="1400" dirty="0" smtClean="0">
                          <a:solidFill>
                            <a:srgbClr val="000000"/>
                          </a:solidFill>
                        </a:rPr>
                        <a:t>On</a:t>
                      </a:r>
                      <a:r>
                        <a:rPr lang="en-US" sz="1400" baseline="0" dirty="0" smtClean="0">
                          <a:solidFill>
                            <a:srgbClr val="000000"/>
                          </a:solidFill>
                        </a:rPr>
                        <a:t> going</a:t>
                      </a:r>
                      <a:endParaRPr lang="en-US" sz="1400" dirty="0">
                        <a:solidFill>
                          <a:srgbClr val="000000"/>
                        </a:solidFill>
                      </a:endParaRPr>
                    </a:p>
                  </a:txBody>
                  <a:tcPr marL="121920" marR="121920" anchor="ctr"/>
                </a:tc>
                <a:tc>
                  <a:txBody>
                    <a:bodyPr/>
                    <a:lstStyle/>
                    <a:p>
                      <a:endParaRPr lang="en-US" sz="1400" dirty="0">
                        <a:solidFill>
                          <a:srgbClr val="000000"/>
                        </a:solidFill>
                      </a:endParaRPr>
                    </a:p>
                  </a:txBody>
                  <a:tcPr marL="121920" marR="121920" anchor="ctr"/>
                </a:tc>
                <a:tc>
                  <a:txBody>
                    <a:bodyPr/>
                    <a:lstStyle/>
                    <a:p>
                      <a:pPr marL="285750" indent="-285750">
                        <a:buFontTx/>
                        <a:buChar char="-"/>
                      </a:pPr>
                      <a:r>
                        <a:rPr lang="en-US" sz="1400" baseline="0" dirty="0" smtClean="0">
                          <a:solidFill>
                            <a:srgbClr val="000000"/>
                          </a:solidFill>
                        </a:rPr>
                        <a:t>Multi-purpose user facility: includes laser- and beam-driven plasma wakefield experiments</a:t>
                      </a:r>
                    </a:p>
                  </a:txBody>
                  <a:tcPr marL="121920" marR="121920" anchor="ctr"/>
                </a:tc>
              </a:tr>
            </a:tbl>
          </a:graphicData>
        </a:graphic>
      </p:graphicFrame>
    </p:spTree>
    <p:extLst>
      <p:ext uri="{BB962C8B-B14F-4D97-AF65-F5344CB8AC3E}">
        <p14:creationId xmlns:p14="http://schemas.microsoft.com/office/powerpoint/2010/main" val="33765811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917" y="122171"/>
            <a:ext cx="11992083" cy="717134"/>
          </a:xfrm>
        </p:spPr>
        <p:txBody>
          <a:bodyPr>
            <a:normAutofit/>
          </a:bodyPr>
          <a:lstStyle/>
          <a:p>
            <a:r>
              <a:rPr lang="en-US" dirty="0" smtClean="0"/>
              <a:t>High Energy Plasma Wakefield Accelerators</a:t>
            </a:r>
            <a:endParaRPr lang="en-US" dirty="0"/>
          </a:p>
        </p:txBody>
      </p:sp>
      <p:sp>
        <p:nvSpPr>
          <p:cNvPr id="5" name="Content Placeholder 4"/>
          <p:cNvSpPr>
            <a:spLocks noGrp="1"/>
          </p:cNvSpPr>
          <p:nvPr>
            <p:ph idx="1"/>
          </p:nvPr>
        </p:nvSpPr>
        <p:spPr>
          <a:xfrm>
            <a:off x="349343" y="3042807"/>
            <a:ext cx="11443129" cy="769661"/>
          </a:xfrm>
        </p:spPr>
        <p:txBody>
          <a:bodyPr>
            <a:normAutofit fontScale="70000" lnSpcReduction="20000"/>
          </a:bodyPr>
          <a:lstStyle/>
          <a:p>
            <a:r>
              <a:rPr lang="en-US" b="1" dirty="0"/>
              <a:t>E</a:t>
            </a:r>
            <a:r>
              <a:rPr lang="en-US" b="1" dirty="0" smtClean="0"/>
              <a:t>lectron/laser </a:t>
            </a:r>
            <a:r>
              <a:rPr lang="en-US" b="1" dirty="0"/>
              <a:t>driven PWA</a:t>
            </a:r>
            <a:r>
              <a:rPr lang="en-US" dirty="0"/>
              <a:t>: </a:t>
            </a:r>
            <a:r>
              <a:rPr lang="en-US" dirty="0" smtClean="0">
                <a:solidFill>
                  <a:srgbClr val="000000"/>
                </a:solidFill>
              </a:rPr>
              <a:t>need </a:t>
            </a:r>
            <a:r>
              <a:rPr lang="en-US" dirty="0">
                <a:solidFill>
                  <a:srgbClr val="000000"/>
                </a:solidFill>
              </a:rPr>
              <a:t>several stages, </a:t>
            </a:r>
            <a:r>
              <a:rPr lang="en-US" dirty="0" smtClean="0"/>
              <a:t>and challenging wrt to relative timing, tolerances, matching, etc…</a:t>
            </a:r>
            <a:endParaRPr lang="en-US" dirty="0"/>
          </a:p>
          <a:p>
            <a:pPr lvl="1"/>
            <a:r>
              <a:rPr lang="en-US" dirty="0" smtClean="0"/>
              <a:t>effective </a:t>
            </a:r>
            <a:r>
              <a:rPr lang="en-US" dirty="0"/>
              <a:t>gradient reduced because of long sections between accelerating elements….</a:t>
            </a:r>
          </a:p>
          <a:p>
            <a:pPr lvl="1"/>
            <a:endParaRPr lang="en-US" dirty="0">
              <a:sym typeface="Wingdings"/>
            </a:endParaRPr>
          </a:p>
        </p:txBody>
      </p:sp>
      <p:sp>
        <p:nvSpPr>
          <p:cNvPr id="2" name="Slide Number Placeholder 1"/>
          <p:cNvSpPr>
            <a:spLocks noGrp="1"/>
          </p:cNvSpPr>
          <p:nvPr>
            <p:ph type="sldNum" sz="quarter" idx="12"/>
          </p:nvPr>
        </p:nvSpPr>
        <p:spPr/>
        <p:txBody>
          <a:bodyPr/>
          <a:lstStyle/>
          <a:p>
            <a:fld id="{3D351EE0-6949-4F2E-8F68-46F7424C488D}" type="slidenum">
              <a:rPr lang="en-US" smtClean="0"/>
              <a:t>17</a:t>
            </a:fld>
            <a:endParaRPr lang="en-US"/>
          </a:p>
        </p:txBody>
      </p:sp>
      <p:sp>
        <p:nvSpPr>
          <p:cNvPr id="3" name="TextBox 2"/>
          <p:cNvSpPr txBox="1"/>
          <p:nvPr/>
        </p:nvSpPr>
        <p:spPr>
          <a:xfrm>
            <a:off x="3178826" y="3624386"/>
            <a:ext cx="184666" cy="369332"/>
          </a:xfrm>
          <a:prstGeom prst="rect">
            <a:avLst/>
          </a:prstGeom>
          <a:noFill/>
        </p:spPr>
        <p:txBody>
          <a:bodyPr wrap="none" rtlCol="0">
            <a:spAutoFit/>
          </a:bodyPr>
          <a:lstStyle/>
          <a:p>
            <a:endParaRPr lang="en-US" dirty="0"/>
          </a:p>
        </p:txBody>
      </p:sp>
      <p:grpSp>
        <p:nvGrpSpPr>
          <p:cNvPr id="6" name="Group 5"/>
          <p:cNvGrpSpPr/>
          <p:nvPr/>
        </p:nvGrpSpPr>
        <p:grpSpPr>
          <a:xfrm>
            <a:off x="1688412" y="3865919"/>
            <a:ext cx="8015682" cy="669196"/>
            <a:chOff x="495999" y="5588364"/>
            <a:chExt cx="8343201" cy="799654"/>
          </a:xfrm>
        </p:grpSpPr>
        <p:sp>
          <p:nvSpPr>
            <p:cNvPr id="7" name="Rectangle 6"/>
            <p:cNvSpPr/>
            <p:nvPr/>
          </p:nvSpPr>
          <p:spPr>
            <a:xfrm>
              <a:off x="1314172" y="5867368"/>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95999" y="6020005"/>
              <a:ext cx="1345203"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570539" y="5590369"/>
              <a:ext cx="1116261" cy="276999"/>
            </a:xfrm>
            <a:prstGeom prst="rect">
              <a:avLst/>
            </a:prstGeom>
            <a:noFill/>
            <a:ln>
              <a:noFill/>
            </a:ln>
          </p:spPr>
          <p:txBody>
            <a:bodyPr wrap="none" rtlCol="0">
              <a:spAutoFit/>
            </a:bodyPr>
            <a:lstStyle/>
            <a:p>
              <a:r>
                <a:rPr lang="en-US" sz="1200" dirty="0" smtClean="0">
                  <a:solidFill>
                    <a:srgbClr val="008000"/>
                  </a:solidFill>
                </a:rPr>
                <a:t>Witness beam</a:t>
              </a:r>
              <a:endParaRPr lang="en-US" sz="1200" dirty="0">
                <a:solidFill>
                  <a:srgbClr val="008000"/>
                </a:solidFill>
              </a:endParaRPr>
            </a:p>
          </p:txBody>
        </p:sp>
        <p:sp>
          <p:nvSpPr>
            <p:cNvPr id="10" name="TextBox 9"/>
            <p:cNvSpPr txBox="1"/>
            <p:nvPr/>
          </p:nvSpPr>
          <p:spPr>
            <a:xfrm>
              <a:off x="5585513" y="6111019"/>
              <a:ext cx="1858802" cy="276999"/>
            </a:xfrm>
            <a:prstGeom prst="rect">
              <a:avLst/>
            </a:prstGeom>
            <a:noFill/>
            <a:ln>
              <a:noFill/>
            </a:ln>
          </p:spPr>
          <p:txBody>
            <a:bodyPr wrap="none" rtlCol="0">
              <a:spAutoFit/>
            </a:bodyPr>
            <a:lstStyle/>
            <a:p>
              <a:r>
                <a:rPr lang="en-US" sz="1200" dirty="0">
                  <a:solidFill>
                    <a:srgbClr val="0000FF"/>
                  </a:solidFill>
                </a:rPr>
                <a:t>D</a:t>
              </a:r>
              <a:r>
                <a:rPr lang="en-US" sz="1200" dirty="0" smtClean="0">
                  <a:solidFill>
                    <a:srgbClr val="0000FF"/>
                  </a:solidFill>
                </a:rPr>
                <a:t>rive beam: electron/laser</a:t>
              </a:r>
              <a:endParaRPr lang="en-US" sz="1200" dirty="0">
                <a:solidFill>
                  <a:srgbClr val="0000FF"/>
                </a:solidFill>
              </a:endParaRPr>
            </a:p>
          </p:txBody>
        </p:sp>
        <p:sp>
          <p:nvSpPr>
            <p:cNvPr id="11" name="TextBox 10"/>
            <p:cNvSpPr txBox="1"/>
            <p:nvPr/>
          </p:nvSpPr>
          <p:spPr>
            <a:xfrm>
              <a:off x="1120877" y="5600124"/>
              <a:ext cx="991993" cy="276999"/>
            </a:xfrm>
            <a:prstGeom prst="rect">
              <a:avLst/>
            </a:prstGeom>
            <a:noFill/>
          </p:spPr>
          <p:txBody>
            <a:bodyPr wrap="square" rtlCol="0">
              <a:spAutoFit/>
            </a:bodyPr>
            <a:lstStyle/>
            <a:p>
              <a:r>
                <a:rPr lang="en-US" sz="1200" dirty="0" smtClean="0"/>
                <a:t>Plasma cell</a:t>
              </a:r>
              <a:endParaRPr lang="en-US" sz="1200" dirty="0"/>
            </a:p>
          </p:txBody>
        </p:sp>
        <p:grpSp>
          <p:nvGrpSpPr>
            <p:cNvPr id="12" name="Group 11"/>
            <p:cNvGrpSpPr/>
            <p:nvPr/>
          </p:nvGrpSpPr>
          <p:grpSpPr>
            <a:xfrm>
              <a:off x="2141805" y="5866317"/>
              <a:ext cx="783669" cy="258681"/>
              <a:chOff x="2216955" y="5866317"/>
              <a:chExt cx="783669" cy="258681"/>
            </a:xfrm>
          </p:grpSpPr>
          <p:sp>
            <p:nvSpPr>
              <p:cNvPr id="46" name="Rectangle 45"/>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2216955" y="6017904"/>
                <a:ext cx="776155" cy="107094"/>
                <a:chOff x="2216955" y="6017904"/>
                <a:chExt cx="776155" cy="107094"/>
              </a:xfrm>
            </p:grpSpPr>
            <p:cxnSp>
              <p:nvCxnSpPr>
                <p:cNvPr id="48" name="Straight Arrow Connector 47"/>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3" name="Group 12"/>
            <p:cNvGrpSpPr/>
            <p:nvPr/>
          </p:nvGrpSpPr>
          <p:grpSpPr>
            <a:xfrm>
              <a:off x="3203532" y="5867368"/>
              <a:ext cx="783669" cy="258681"/>
              <a:chOff x="2216955" y="5866317"/>
              <a:chExt cx="783669" cy="258681"/>
            </a:xfrm>
          </p:grpSpPr>
          <p:sp>
            <p:nvSpPr>
              <p:cNvPr id="42" name="Rectangle 41"/>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3" name="Group 42"/>
              <p:cNvGrpSpPr/>
              <p:nvPr/>
            </p:nvGrpSpPr>
            <p:grpSpPr>
              <a:xfrm>
                <a:off x="2216955" y="6017904"/>
                <a:ext cx="776155" cy="107094"/>
                <a:chOff x="2216955" y="6017904"/>
                <a:chExt cx="776155" cy="107094"/>
              </a:xfrm>
            </p:grpSpPr>
            <p:cxnSp>
              <p:nvCxnSpPr>
                <p:cNvPr id="44" name="Straight Arrow Connector 43"/>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4" name="Group 13"/>
            <p:cNvGrpSpPr/>
            <p:nvPr/>
          </p:nvGrpSpPr>
          <p:grpSpPr>
            <a:xfrm>
              <a:off x="4207236" y="5867368"/>
              <a:ext cx="783669" cy="258681"/>
              <a:chOff x="2216955" y="5866317"/>
              <a:chExt cx="783669" cy="258681"/>
            </a:xfrm>
          </p:grpSpPr>
          <p:sp>
            <p:nvSpPr>
              <p:cNvPr id="38" name="Rectangle 37"/>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2216955" y="6017904"/>
                <a:ext cx="776155" cy="107094"/>
                <a:chOff x="2216955" y="6017904"/>
                <a:chExt cx="776155" cy="107094"/>
              </a:xfrm>
            </p:grpSpPr>
            <p:cxnSp>
              <p:nvCxnSpPr>
                <p:cNvPr id="40" name="Straight Arrow Connector 39"/>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5" name="Group 14"/>
            <p:cNvGrpSpPr/>
            <p:nvPr/>
          </p:nvGrpSpPr>
          <p:grpSpPr>
            <a:xfrm>
              <a:off x="5231387" y="5854568"/>
              <a:ext cx="783669" cy="258681"/>
              <a:chOff x="2216955" y="5866317"/>
              <a:chExt cx="783669" cy="258681"/>
            </a:xfrm>
          </p:grpSpPr>
          <p:sp>
            <p:nvSpPr>
              <p:cNvPr id="34" name="Rectangle 33"/>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2216955" y="6017904"/>
                <a:ext cx="776155" cy="107094"/>
                <a:chOff x="2216955" y="6017904"/>
                <a:chExt cx="776155" cy="107094"/>
              </a:xfrm>
            </p:grpSpPr>
            <p:cxnSp>
              <p:nvCxnSpPr>
                <p:cNvPr id="36" name="Straight Arrow Connector 35"/>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6" name="Group 15"/>
            <p:cNvGrpSpPr/>
            <p:nvPr/>
          </p:nvGrpSpPr>
          <p:grpSpPr>
            <a:xfrm>
              <a:off x="6260613" y="5865363"/>
              <a:ext cx="783669" cy="258681"/>
              <a:chOff x="2216955" y="5866317"/>
              <a:chExt cx="783669" cy="258681"/>
            </a:xfrm>
          </p:grpSpPr>
          <p:sp>
            <p:nvSpPr>
              <p:cNvPr id="30" name="Rectangle 29"/>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2216955" y="6017904"/>
                <a:ext cx="776155" cy="107094"/>
                <a:chOff x="2216955" y="6017904"/>
                <a:chExt cx="776155" cy="107094"/>
              </a:xfrm>
            </p:grpSpPr>
            <p:cxnSp>
              <p:nvCxnSpPr>
                <p:cNvPr id="32" name="Straight Arrow Connector 31"/>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7" name="Group 16"/>
            <p:cNvGrpSpPr/>
            <p:nvPr/>
          </p:nvGrpSpPr>
          <p:grpSpPr>
            <a:xfrm>
              <a:off x="7286498" y="5859853"/>
              <a:ext cx="783669" cy="258681"/>
              <a:chOff x="2216955" y="5866317"/>
              <a:chExt cx="783669" cy="258681"/>
            </a:xfrm>
          </p:grpSpPr>
          <p:sp>
            <p:nvSpPr>
              <p:cNvPr id="26" name="Rectangle 25"/>
              <p:cNvSpPr/>
              <p:nvPr/>
            </p:nvSpPr>
            <p:spPr>
              <a:xfrm>
                <a:off x="2466080" y="5866317"/>
                <a:ext cx="534544"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2216955" y="6017904"/>
                <a:ext cx="776155" cy="107094"/>
                <a:chOff x="2216955" y="6017904"/>
                <a:chExt cx="776155" cy="107094"/>
              </a:xfrm>
            </p:grpSpPr>
            <p:cxnSp>
              <p:nvCxnSpPr>
                <p:cNvPr id="28" name="Straight Arrow Connector 27"/>
                <p:cNvCxnSpPr/>
                <p:nvPr/>
              </p:nvCxnSpPr>
              <p:spPr>
                <a:xfrm flipV="1">
                  <a:off x="2367257" y="6018954"/>
                  <a:ext cx="625853" cy="1051"/>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2216955" y="6017904"/>
                  <a:ext cx="157817" cy="107094"/>
                </a:xfrm>
                <a:prstGeom prst="straightConnector1">
                  <a:avLst/>
                </a:prstGeom>
                <a:ln>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18" name="Group 17"/>
            <p:cNvGrpSpPr/>
            <p:nvPr/>
          </p:nvGrpSpPr>
          <p:grpSpPr>
            <a:xfrm>
              <a:off x="503513" y="5859853"/>
              <a:ext cx="8335687" cy="105745"/>
              <a:chOff x="503513" y="5859853"/>
              <a:chExt cx="8335687" cy="105745"/>
            </a:xfrm>
          </p:grpSpPr>
          <p:cxnSp>
            <p:nvCxnSpPr>
              <p:cNvPr id="24" name="Straight Arrow Connector 23"/>
              <p:cNvCxnSpPr/>
              <p:nvPr/>
            </p:nvCxnSpPr>
            <p:spPr>
              <a:xfrm>
                <a:off x="975987" y="5965598"/>
                <a:ext cx="786321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03513" y="5859853"/>
                <a:ext cx="489215" cy="105745"/>
              </a:xfrm>
              <a:prstGeom prst="straightConnector1">
                <a:avLst/>
              </a:prstGeom>
              <a:ln>
                <a:solidFill>
                  <a:srgbClr val="008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188020" y="5597899"/>
              <a:ext cx="991993" cy="276999"/>
            </a:xfrm>
            <a:prstGeom prst="rect">
              <a:avLst/>
            </a:prstGeom>
            <a:noFill/>
          </p:spPr>
          <p:txBody>
            <a:bodyPr wrap="square" rtlCol="0">
              <a:spAutoFit/>
            </a:bodyPr>
            <a:lstStyle/>
            <a:p>
              <a:r>
                <a:rPr lang="en-US" sz="1200" dirty="0" smtClean="0"/>
                <a:t>Plasma cell</a:t>
              </a:r>
              <a:endParaRPr lang="en-US" sz="1200" dirty="0"/>
            </a:p>
          </p:txBody>
        </p:sp>
        <p:sp>
          <p:nvSpPr>
            <p:cNvPr id="20" name="TextBox 19"/>
            <p:cNvSpPr txBox="1"/>
            <p:nvPr/>
          </p:nvSpPr>
          <p:spPr>
            <a:xfrm>
              <a:off x="3270193" y="5607038"/>
              <a:ext cx="991993" cy="276999"/>
            </a:xfrm>
            <a:prstGeom prst="rect">
              <a:avLst/>
            </a:prstGeom>
            <a:noFill/>
          </p:spPr>
          <p:txBody>
            <a:bodyPr wrap="square" rtlCol="0">
              <a:spAutoFit/>
            </a:bodyPr>
            <a:lstStyle/>
            <a:p>
              <a:r>
                <a:rPr lang="en-US" sz="1200" dirty="0" smtClean="0"/>
                <a:t>Plasma cell</a:t>
              </a:r>
              <a:endParaRPr lang="en-US" sz="1200" dirty="0"/>
            </a:p>
          </p:txBody>
        </p:sp>
        <p:sp>
          <p:nvSpPr>
            <p:cNvPr id="21" name="TextBox 20"/>
            <p:cNvSpPr txBox="1"/>
            <p:nvPr/>
          </p:nvSpPr>
          <p:spPr>
            <a:xfrm>
              <a:off x="4277216" y="5608663"/>
              <a:ext cx="991993" cy="276999"/>
            </a:xfrm>
            <a:prstGeom prst="rect">
              <a:avLst/>
            </a:prstGeom>
            <a:noFill/>
          </p:spPr>
          <p:txBody>
            <a:bodyPr wrap="square" rtlCol="0">
              <a:spAutoFit/>
            </a:bodyPr>
            <a:lstStyle/>
            <a:p>
              <a:r>
                <a:rPr lang="en-US" sz="1200" dirty="0" smtClean="0"/>
                <a:t>Plasma cell</a:t>
              </a:r>
              <a:endParaRPr lang="en-US" sz="1200" dirty="0"/>
            </a:p>
          </p:txBody>
        </p:sp>
        <p:sp>
          <p:nvSpPr>
            <p:cNvPr id="22" name="TextBox 21"/>
            <p:cNvSpPr txBox="1"/>
            <p:nvPr/>
          </p:nvSpPr>
          <p:spPr>
            <a:xfrm>
              <a:off x="5299022" y="5588364"/>
              <a:ext cx="991993" cy="276999"/>
            </a:xfrm>
            <a:prstGeom prst="rect">
              <a:avLst/>
            </a:prstGeom>
            <a:noFill/>
          </p:spPr>
          <p:txBody>
            <a:bodyPr wrap="square" rtlCol="0">
              <a:spAutoFit/>
            </a:bodyPr>
            <a:lstStyle/>
            <a:p>
              <a:r>
                <a:rPr lang="en-US" sz="1200" dirty="0" smtClean="0"/>
                <a:t>Plasma cell</a:t>
              </a:r>
              <a:endParaRPr lang="en-US" sz="1200" dirty="0"/>
            </a:p>
          </p:txBody>
        </p:sp>
        <p:sp>
          <p:nvSpPr>
            <p:cNvPr id="23" name="TextBox 22"/>
            <p:cNvSpPr txBox="1"/>
            <p:nvPr/>
          </p:nvSpPr>
          <p:spPr>
            <a:xfrm>
              <a:off x="6336639" y="5590369"/>
              <a:ext cx="991993" cy="276999"/>
            </a:xfrm>
            <a:prstGeom prst="rect">
              <a:avLst/>
            </a:prstGeom>
            <a:noFill/>
          </p:spPr>
          <p:txBody>
            <a:bodyPr wrap="square" rtlCol="0">
              <a:spAutoFit/>
            </a:bodyPr>
            <a:lstStyle/>
            <a:p>
              <a:r>
                <a:rPr lang="en-US" sz="1200" dirty="0" smtClean="0"/>
                <a:t>Plasma cell</a:t>
              </a:r>
              <a:endParaRPr lang="en-US" sz="1200" dirty="0"/>
            </a:p>
          </p:txBody>
        </p:sp>
      </p:grpSp>
      <p:grpSp>
        <p:nvGrpSpPr>
          <p:cNvPr id="50" name="Group 49"/>
          <p:cNvGrpSpPr/>
          <p:nvPr/>
        </p:nvGrpSpPr>
        <p:grpSpPr>
          <a:xfrm>
            <a:off x="1644281" y="5855988"/>
            <a:ext cx="8180949" cy="742482"/>
            <a:chOff x="317490" y="5582854"/>
            <a:chExt cx="8521710" cy="774988"/>
          </a:xfrm>
        </p:grpSpPr>
        <p:sp>
          <p:nvSpPr>
            <p:cNvPr id="51" name="Rectangle 50"/>
            <p:cNvSpPr/>
            <p:nvPr/>
          </p:nvSpPr>
          <p:spPr>
            <a:xfrm>
              <a:off x="1314171" y="5867368"/>
              <a:ext cx="6552521" cy="258681"/>
            </a:xfrm>
            <a:prstGeom prst="rect">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a:off x="317490" y="6014379"/>
              <a:ext cx="8369310" cy="0"/>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503513" y="5859853"/>
              <a:ext cx="8335687" cy="105745"/>
              <a:chOff x="503513" y="5859853"/>
              <a:chExt cx="8335687" cy="105745"/>
            </a:xfrm>
          </p:grpSpPr>
          <p:cxnSp>
            <p:nvCxnSpPr>
              <p:cNvPr id="57" name="Straight Arrow Connector 56"/>
              <p:cNvCxnSpPr/>
              <p:nvPr/>
            </p:nvCxnSpPr>
            <p:spPr>
              <a:xfrm>
                <a:off x="975987" y="5965598"/>
                <a:ext cx="7863213"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03513" y="5859853"/>
                <a:ext cx="489215" cy="105745"/>
              </a:xfrm>
              <a:prstGeom prst="straightConnector1">
                <a:avLst/>
              </a:prstGeom>
              <a:ln>
                <a:solidFill>
                  <a:srgbClr val="008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7442217" y="5582854"/>
              <a:ext cx="1116261" cy="276999"/>
            </a:xfrm>
            <a:prstGeom prst="rect">
              <a:avLst/>
            </a:prstGeom>
            <a:noFill/>
            <a:ln>
              <a:noFill/>
            </a:ln>
          </p:spPr>
          <p:txBody>
            <a:bodyPr wrap="none" rtlCol="0">
              <a:spAutoFit/>
            </a:bodyPr>
            <a:lstStyle/>
            <a:p>
              <a:r>
                <a:rPr lang="en-US" sz="1200" dirty="0" smtClean="0">
                  <a:solidFill>
                    <a:srgbClr val="008000"/>
                  </a:solidFill>
                </a:rPr>
                <a:t>Witness beam</a:t>
              </a:r>
              <a:endParaRPr lang="en-US" sz="1200" dirty="0">
                <a:solidFill>
                  <a:srgbClr val="008000"/>
                </a:solidFill>
              </a:endParaRPr>
            </a:p>
          </p:txBody>
        </p:sp>
        <p:sp>
          <p:nvSpPr>
            <p:cNvPr id="55" name="TextBox 54"/>
            <p:cNvSpPr txBox="1"/>
            <p:nvPr/>
          </p:nvSpPr>
          <p:spPr>
            <a:xfrm>
              <a:off x="7294437" y="6080843"/>
              <a:ext cx="1468596" cy="276999"/>
            </a:xfrm>
            <a:prstGeom prst="rect">
              <a:avLst/>
            </a:prstGeom>
            <a:noFill/>
            <a:ln>
              <a:noFill/>
            </a:ln>
          </p:spPr>
          <p:txBody>
            <a:bodyPr wrap="none" rtlCol="0">
              <a:spAutoFit/>
            </a:bodyPr>
            <a:lstStyle/>
            <a:p>
              <a:r>
                <a:rPr lang="en-US" sz="1200" dirty="0">
                  <a:solidFill>
                    <a:srgbClr val="0000FF"/>
                  </a:solidFill>
                </a:rPr>
                <a:t>D</a:t>
              </a:r>
              <a:r>
                <a:rPr lang="en-US" sz="1200" dirty="0" smtClean="0">
                  <a:solidFill>
                    <a:srgbClr val="0000FF"/>
                  </a:solidFill>
                </a:rPr>
                <a:t>rive beam: protons</a:t>
              </a:r>
              <a:endParaRPr lang="en-US" sz="1200" dirty="0">
                <a:solidFill>
                  <a:srgbClr val="0000FF"/>
                </a:solidFill>
              </a:endParaRPr>
            </a:p>
          </p:txBody>
        </p:sp>
        <p:sp>
          <p:nvSpPr>
            <p:cNvPr id="56" name="TextBox 55"/>
            <p:cNvSpPr txBox="1"/>
            <p:nvPr/>
          </p:nvSpPr>
          <p:spPr>
            <a:xfrm>
              <a:off x="3150927" y="5615360"/>
              <a:ext cx="1623262" cy="276999"/>
            </a:xfrm>
            <a:prstGeom prst="rect">
              <a:avLst/>
            </a:prstGeom>
            <a:noFill/>
          </p:spPr>
          <p:txBody>
            <a:bodyPr wrap="square" rtlCol="0">
              <a:spAutoFit/>
            </a:bodyPr>
            <a:lstStyle/>
            <a:p>
              <a:r>
                <a:rPr lang="en-US" sz="1200" dirty="0" smtClean="0"/>
                <a:t>Plasma cell</a:t>
              </a:r>
              <a:endParaRPr lang="en-US" sz="1200" dirty="0"/>
            </a:p>
          </p:txBody>
        </p:sp>
      </p:grpSp>
      <p:sp>
        <p:nvSpPr>
          <p:cNvPr id="59" name="Content Placeholder 2"/>
          <p:cNvSpPr txBox="1">
            <a:spLocks/>
          </p:cNvSpPr>
          <p:nvPr/>
        </p:nvSpPr>
        <p:spPr>
          <a:xfrm>
            <a:off x="408196" y="5290575"/>
            <a:ext cx="11239544" cy="72965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Proton </a:t>
            </a:r>
            <a:r>
              <a:rPr lang="en-US" b="1" dirty="0"/>
              <a:t>drivers</a:t>
            </a:r>
            <a:r>
              <a:rPr lang="en-US" dirty="0"/>
              <a:t>: large energy content in proton bunches </a:t>
            </a:r>
            <a:r>
              <a:rPr lang="en-US" dirty="0">
                <a:sym typeface="Wingdings"/>
              </a:rPr>
              <a:t> </a:t>
            </a:r>
            <a:r>
              <a:rPr lang="en-US" dirty="0"/>
              <a:t>allows to consider single stage </a:t>
            </a:r>
            <a:r>
              <a:rPr lang="en-US" dirty="0" smtClean="0"/>
              <a:t>acceleration:</a:t>
            </a:r>
          </a:p>
          <a:p>
            <a:pPr lvl="1"/>
            <a:r>
              <a:rPr lang="en-US" dirty="0" smtClean="0">
                <a:solidFill>
                  <a:srgbClr val="1155CC"/>
                </a:solidFill>
                <a:sym typeface="Wingdings"/>
              </a:rPr>
              <a:t>A single SPS/LHC bunch could produce an ILC bunch in a single PDWA stage.</a:t>
            </a:r>
          </a:p>
          <a:p>
            <a:pPr lvl="1"/>
            <a:endParaRPr lang="en-US" dirty="0"/>
          </a:p>
        </p:txBody>
      </p:sp>
      <p:sp>
        <p:nvSpPr>
          <p:cNvPr id="60" name="Rectangle 59"/>
          <p:cNvSpPr/>
          <p:nvPr/>
        </p:nvSpPr>
        <p:spPr>
          <a:xfrm>
            <a:off x="325579" y="923087"/>
            <a:ext cx="6799171" cy="1323439"/>
          </a:xfrm>
          <a:prstGeom prst="rect">
            <a:avLst/>
          </a:prstGeom>
        </p:spPr>
        <p:txBody>
          <a:bodyPr wrap="square">
            <a:spAutoFit/>
          </a:bodyPr>
          <a:lstStyle/>
          <a:p>
            <a:r>
              <a:rPr lang="en-US" sz="2000" b="1" dirty="0" smtClean="0">
                <a:solidFill>
                  <a:srgbClr val="1155CC"/>
                </a:solidFill>
                <a:sym typeface="Wingdings"/>
              </a:rPr>
              <a:t>Drive beams:</a:t>
            </a:r>
          </a:p>
          <a:p>
            <a:r>
              <a:rPr lang="en-US" sz="2000" dirty="0" smtClean="0">
                <a:solidFill>
                  <a:srgbClr val="1155CC"/>
                </a:solidFill>
                <a:sym typeface="Wingdings"/>
              </a:rPr>
              <a:t>Lasers</a:t>
            </a:r>
            <a:r>
              <a:rPr lang="en-US" sz="2000" dirty="0">
                <a:solidFill>
                  <a:srgbClr val="1155CC"/>
                </a:solidFill>
                <a:sym typeface="Wingdings"/>
              </a:rPr>
              <a:t>: ~40 J/pulse</a:t>
            </a:r>
          </a:p>
          <a:p>
            <a:r>
              <a:rPr lang="en-US" sz="2000" dirty="0">
                <a:solidFill>
                  <a:srgbClr val="1155CC"/>
                </a:solidFill>
                <a:sym typeface="Wingdings"/>
              </a:rPr>
              <a:t>Electron drive beam: 30 J/</a:t>
            </a:r>
            <a:r>
              <a:rPr lang="en-US" sz="2000" dirty="0" smtClean="0">
                <a:solidFill>
                  <a:srgbClr val="1155CC"/>
                </a:solidFill>
                <a:sym typeface="Wingdings"/>
              </a:rPr>
              <a:t>bunch</a:t>
            </a:r>
            <a:endParaRPr lang="en-US" sz="2000" dirty="0">
              <a:solidFill>
                <a:srgbClr val="1155CC"/>
              </a:solidFill>
              <a:sym typeface="Wingdings"/>
            </a:endParaRPr>
          </a:p>
          <a:p>
            <a:r>
              <a:rPr lang="en-US" sz="2000" dirty="0">
                <a:solidFill>
                  <a:srgbClr val="1155CC"/>
                </a:solidFill>
                <a:sym typeface="Wingdings"/>
              </a:rPr>
              <a:t>Proton drive beam: SPS 19kJ/pulse, LHC 300kJ/bunch</a:t>
            </a:r>
          </a:p>
        </p:txBody>
      </p:sp>
      <p:sp>
        <p:nvSpPr>
          <p:cNvPr id="61" name="Rectangle 60"/>
          <p:cNvSpPr/>
          <p:nvPr/>
        </p:nvSpPr>
        <p:spPr>
          <a:xfrm>
            <a:off x="6598746" y="939808"/>
            <a:ext cx="5204410" cy="707886"/>
          </a:xfrm>
          <a:prstGeom prst="rect">
            <a:avLst/>
          </a:prstGeom>
        </p:spPr>
        <p:txBody>
          <a:bodyPr wrap="square">
            <a:spAutoFit/>
          </a:bodyPr>
          <a:lstStyle/>
          <a:p>
            <a:r>
              <a:rPr lang="en-US" sz="2000" b="1" dirty="0" smtClean="0">
                <a:solidFill>
                  <a:srgbClr val="1155CC"/>
                </a:solidFill>
                <a:sym typeface="Wingdings"/>
              </a:rPr>
              <a:t>Witness beams:</a:t>
            </a:r>
          </a:p>
          <a:p>
            <a:r>
              <a:rPr lang="en-US" sz="2000" dirty="0" smtClean="0">
                <a:solidFill>
                  <a:srgbClr val="1155CC"/>
                </a:solidFill>
                <a:sym typeface="Wingdings"/>
              </a:rPr>
              <a:t>Electrons: 10</a:t>
            </a:r>
            <a:r>
              <a:rPr lang="en-US" sz="2000" baseline="30000" dirty="0" smtClean="0">
                <a:solidFill>
                  <a:srgbClr val="1155CC"/>
                </a:solidFill>
                <a:sym typeface="Wingdings"/>
              </a:rPr>
              <a:t>10</a:t>
            </a:r>
            <a:r>
              <a:rPr lang="en-US" sz="2000" dirty="0" smtClean="0">
                <a:solidFill>
                  <a:srgbClr val="1155CC"/>
                </a:solidFill>
                <a:sym typeface="Wingdings"/>
              </a:rPr>
              <a:t> particles @ 1 TeV  ~few kJ</a:t>
            </a:r>
            <a:endParaRPr lang="en-US" sz="2000" dirty="0">
              <a:solidFill>
                <a:srgbClr val="1155CC"/>
              </a:solidFill>
              <a:sym typeface="Wingdings"/>
            </a:endParaRPr>
          </a:p>
        </p:txBody>
      </p:sp>
      <p:sp>
        <p:nvSpPr>
          <p:cNvPr id="63" name="Rectangle 62"/>
          <p:cNvSpPr/>
          <p:nvPr/>
        </p:nvSpPr>
        <p:spPr>
          <a:xfrm>
            <a:off x="393684" y="2523494"/>
            <a:ext cx="2222233" cy="400110"/>
          </a:xfrm>
          <a:prstGeom prst="rect">
            <a:avLst/>
          </a:prstGeom>
        </p:spPr>
        <p:txBody>
          <a:bodyPr wrap="none">
            <a:spAutoFit/>
          </a:bodyPr>
          <a:lstStyle/>
          <a:p>
            <a:r>
              <a:rPr lang="en-US" sz="2000" b="1" dirty="0"/>
              <a:t>To reach TeV </a:t>
            </a:r>
            <a:r>
              <a:rPr lang="en-US" sz="2000" b="1" dirty="0" smtClean="0"/>
              <a:t>scale: </a:t>
            </a:r>
            <a:endParaRPr lang="en-US" sz="2000" b="1" dirty="0"/>
          </a:p>
        </p:txBody>
      </p:sp>
    </p:spTree>
    <p:extLst>
      <p:ext uri="{BB962C8B-B14F-4D97-AF65-F5344CB8AC3E}">
        <p14:creationId xmlns:p14="http://schemas.microsoft.com/office/powerpoint/2010/main" val="3022539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9"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Seeded Self-Modulation of the Proton Beam</a:t>
            </a:r>
            <a:endParaRPr lang="en-US" dirty="0"/>
          </a:p>
        </p:txBody>
      </p:sp>
      <p:sp>
        <p:nvSpPr>
          <p:cNvPr id="4" name="Slide Number Placeholder 3"/>
          <p:cNvSpPr>
            <a:spLocks noGrp="1"/>
          </p:cNvSpPr>
          <p:nvPr>
            <p:ph type="sldNum" sz="quarter" idx="12"/>
          </p:nvPr>
        </p:nvSpPr>
        <p:spPr/>
        <p:txBody>
          <a:bodyPr/>
          <a:lstStyle/>
          <a:p>
            <a:fld id="{3D351EE0-6949-4F2E-8F68-46F7424C488D}" type="slidenum">
              <a:rPr lang="en-US" smtClean="0"/>
              <a:t>18</a:t>
            </a:fld>
            <a:endParaRPr lang="en-US" dirty="0"/>
          </a:p>
        </p:txBody>
      </p:sp>
      <p:sp>
        <p:nvSpPr>
          <p:cNvPr id="6" name="Content Placeholder 2"/>
          <p:cNvSpPr txBox="1">
            <a:spLocks/>
          </p:cNvSpPr>
          <p:nvPr/>
        </p:nvSpPr>
        <p:spPr>
          <a:xfrm>
            <a:off x="-127001" y="834295"/>
            <a:ext cx="11889428" cy="89532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4F81BD"/>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accent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1600" dirty="0">
                <a:solidFill>
                  <a:schemeClr val="tx1"/>
                </a:solidFill>
              </a:rPr>
              <a:t>In order to create plasma wakefields efficiently, the drive bunch length has to be </a:t>
            </a:r>
            <a:r>
              <a:rPr lang="en-US" sz="1600" dirty="0" smtClean="0">
                <a:solidFill>
                  <a:schemeClr val="tx1"/>
                </a:solidFill>
              </a:rPr>
              <a:t> in </a:t>
            </a:r>
            <a:r>
              <a:rPr lang="en-US" sz="1600" dirty="0">
                <a:solidFill>
                  <a:schemeClr val="tx1"/>
                </a:solidFill>
              </a:rPr>
              <a:t>the order of the plasma wavelength</a:t>
            </a:r>
            <a:r>
              <a:rPr lang="en-US" sz="1600" dirty="0" smtClean="0">
                <a:solidFill>
                  <a:schemeClr val="tx1"/>
                </a:solidFill>
              </a:rPr>
              <a:t>.</a:t>
            </a:r>
            <a:endParaRPr lang="en-US" sz="700" dirty="0">
              <a:solidFill>
                <a:schemeClr val="tx1"/>
              </a:solidFill>
            </a:endParaRPr>
          </a:p>
          <a:p>
            <a:pPr marL="457200" lvl="1" indent="0">
              <a:buNone/>
            </a:pPr>
            <a:r>
              <a:rPr lang="en-US" sz="1600" b="1" dirty="0" smtClean="0">
                <a:solidFill>
                  <a:schemeClr val="tx1"/>
                </a:solidFill>
              </a:rPr>
              <a:t>CERN SPS proton bunch: very long! </a:t>
            </a:r>
            <a:r>
              <a:rPr lang="en-US" sz="1600" dirty="0">
                <a:solidFill>
                  <a:schemeClr val="tx1"/>
                </a:solidFill>
              </a:rPr>
              <a:t>(</a:t>
            </a:r>
            <a:r>
              <a:rPr lang="en-US" sz="1600" b="1" dirty="0" err="1">
                <a:solidFill>
                  <a:schemeClr val="tx1"/>
                </a:solidFill>
                <a:latin typeface="Symbol" charset="2"/>
                <a:cs typeface="Symbol" charset="2"/>
              </a:rPr>
              <a:t>s</a:t>
            </a:r>
            <a:r>
              <a:rPr lang="en-US" sz="1600" b="1" baseline="-25000" dirty="0" err="1">
                <a:solidFill>
                  <a:schemeClr val="tx1"/>
                </a:solidFill>
              </a:rPr>
              <a:t>z</a:t>
            </a:r>
            <a:r>
              <a:rPr lang="en-US" sz="1600" b="1" dirty="0">
                <a:solidFill>
                  <a:schemeClr val="tx1"/>
                </a:solidFill>
              </a:rPr>
              <a:t> = 12 cm</a:t>
            </a:r>
            <a:r>
              <a:rPr lang="en-US" sz="1600" dirty="0">
                <a:solidFill>
                  <a:schemeClr val="tx1"/>
                </a:solidFill>
              </a:rPr>
              <a:t>) </a:t>
            </a:r>
            <a:r>
              <a:rPr lang="en-US" sz="900" b="1" dirty="0">
                <a:solidFill>
                  <a:schemeClr val="tx1"/>
                </a:solidFill>
              </a:rPr>
              <a:t> </a:t>
            </a:r>
            <a:r>
              <a:rPr lang="en-US" sz="1600" dirty="0" smtClean="0">
                <a:solidFill>
                  <a:schemeClr val="tx1"/>
                </a:solidFill>
                <a:sym typeface="Wingdings"/>
              </a:rPr>
              <a:t> </a:t>
            </a:r>
            <a:r>
              <a:rPr lang="en-US" sz="1600" dirty="0" smtClean="0">
                <a:solidFill>
                  <a:schemeClr val="tx1"/>
                </a:solidFill>
              </a:rPr>
              <a:t>much longer than plasma wavelength </a:t>
            </a:r>
            <a:r>
              <a:rPr lang="en-US" sz="1600" b="1" dirty="0" smtClean="0">
                <a:solidFill>
                  <a:schemeClr val="tx1"/>
                </a:solidFill>
              </a:rPr>
              <a:t>(</a:t>
            </a:r>
            <a:r>
              <a:rPr lang="en-US" sz="1600" b="1" dirty="0" smtClean="0">
                <a:solidFill>
                  <a:schemeClr val="tx1"/>
                </a:solidFill>
                <a:latin typeface="Symbol" charset="2"/>
                <a:cs typeface="Symbol" charset="2"/>
              </a:rPr>
              <a:t>l</a:t>
            </a:r>
            <a:r>
              <a:rPr lang="en-US" sz="1600" b="1" dirty="0" smtClean="0">
                <a:solidFill>
                  <a:schemeClr val="tx1"/>
                </a:solidFill>
              </a:rPr>
              <a:t> = 1mm</a:t>
            </a:r>
            <a:r>
              <a:rPr lang="en-US" sz="1600" dirty="0" smtClean="0">
                <a:solidFill>
                  <a:schemeClr val="tx1"/>
                </a:solidFill>
              </a:rPr>
              <a:t>)</a:t>
            </a:r>
          </a:p>
        </p:txBody>
      </p:sp>
      <p:sp>
        <p:nvSpPr>
          <p:cNvPr id="3" name="TextBox 2"/>
          <p:cNvSpPr txBox="1"/>
          <p:nvPr/>
        </p:nvSpPr>
        <p:spPr>
          <a:xfrm>
            <a:off x="9743212" y="1226257"/>
            <a:ext cx="2082621" cy="461665"/>
          </a:xfrm>
          <a:prstGeom prst="rect">
            <a:avLst/>
          </a:prstGeom>
          <a:noFill/>
        </p:spPr>
        <p:txBody>
          <a:bodyPr wrap="none" rtlCol="0">
            <a:spAutoFit/>
          </a:bodyPr>
          <a:lstStyle/>
          <a:p>
            <a:r>
              <a:rPr lang="en-US" sz="1200" dirty="0" smtClean="0"/>
              <a:t>N. Kumar, A. </a:t>
            </a:r>
            <a:r>
              <a:rPr lang="en-US" sz="1200" dirty="0" err="1" smtClean="0"/>
              <a:t>Pukhov</a:t>
            </a:r>
            <a:r>
              <a:rPr lang="en-US" sz="1200" dirty="0" smtClean="0"/>
              <a:t>, K. </a:t>
            </a:r>
            <a:r>
              <a:rPr lang="en-US" sz="1200" dirty="0" err="1" smtClean="0"/>
              <a:t>Lotov</a:t>
            </a:r>
            <a:r>
              <a:rPr lang="en-US" sz="1200" dirty="0" smtClean="0"/>
              <a:t>,</a:t>
            </a:r>
          </a:p>
          <a:p>
            <a:r>
              <a:rPr lang="en-US" sz="1200" dirty="0" smtClean="0"/>
              <a:t> PRL 104, 255003 (2010)</a:t>
            </a:r>
            <a:endParaRPr lang="en-US" sz="1200" dirty="0"/>
          </a:p>
        </p:txBody>
      </p:sp>
      <p:sp>
        <p:nvSpPr>
          <p:cNvPr id="20" name="Content Placeholder 2"/>
          <p:cNvSpPr txBox="1">
            <a:spLocks/>
          </p:cNvSpPr>
          <p:nvPr/>
        </p:nvSpPr>
        <p:spPr>
          <a:xfrm>
            <a:off x="4416098" y="4473782"/>
            <a:ext cx="5546034" cy="7958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4F81BD"/>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accent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1600" dirty="0" smtClean="0">
              <a:solidFill>
                <a:schemeClr val="tx1"/>
              </a:solidFill>
            </a:endParaRPr>
          </a:p>
        </p:txBody>
      </p:sp>
      <p:sp>
        <p:nvSpPr>
          <p:cNvPr id="21" name="Content Placeholder 4"/>
          <p:cNvSpPr>
            <a:spLocks noGrp="1"/>
          </p:cNvSpPr>
          <p:nvPr>
            <p:ph idx="1"/>
          </p:nvPr>
        </p:nvSpPr>
        <p:spPr>
          <a:xfrm>
            <a:off x="241900" y="2037796"/>
            <a:ext cx="6833047" cy="2606776"/>
          </a:xfrm>
        </p:spPr>
        <p:txBody>
          <a:bodyPr>
            <a:noAutofit/>
          </a:bodyPr>
          <a:lstStyle/>
          <a:p>
            <a:pPr marL="0" indent="0">
              <a:buNone/>
            </a:pPr>
            <a:r>
              <a:rPr lang="en-US" sz="1800" b="1" dirty="0" smtClean="0">
                <a:solidFill>
                  <a:srgbClr val="FF0000"/>
                </a:solidFill>
              </a:rPr>
              <a:t>Self-Modulation: </a:t>
            </a:r>
          </a:p>
          <a:p>
            <a:pPr marL="514350" indent="-514350">
              <a:buAutoNum type="alphaLcParenR"/>
            </a:pPr>
            <a:r>
              <a:rPr lang="en-US" sz="1600" dirty="0" smtClean="0"/>
              <a:t>Bunch drives wakefields at the initial seed value when entering plasma. </a:t>
            </a:r>
          </a:p>
          <a:p>
            <a:pPr lvl="1"/>
            <a:r>
              <a:rPr lang="en-US" sz="1600" b="1" dirty="0" smtClean="0"/>
              <a:t>Initial wakefields act back </a:t>
            </a:r>
            <a:r>
              <a:rPr lang="en-US" sz="1600" dirty="0" smtClean="0"/>
              <a:t>on the proton bunch itself. </a:t>
            </a:r>
            <a:r>
              <a:rPr lang="en-US" sz="1600" dirty="0" smtClean="0">
                <a:sym typeface="Wingdings"/>
              </a:rPr>
              <a:t> On-axis density is modulated.  Contribution to the wakefields is </a:t>
            </a:r>
            <a:r>
              <a:rPr lang="en-GB" sz="1600" dirty="0" smtClean="0"/>
              <a:t>∝ </a:t>
            </a:r>
            <a:r>
              <a:rPr lang="en-GB" sz="1600" dirty="0" err="1"/>
              <a:t>n</a:t>
            </a:r>
            <a:r>
              <a:rPr lang="en-GB" sz="1600" baseline="-25000" dirty="0" err="1"/>
              <a:t>b</a:t>
            </a:r>
            <a:r>
              <a:rPr lang="en-US" sz="1600" dirty="0" smtClean="0">
                <a:sym typeface="Wingdings"/>
              </a:rPr>
              <a:t> .</a:t>
            </a:r>
          </a:p>
          <a:p>
            <a:pPr marL="514350" indent="-514350">
              <a:buAutoNum type="alphaLcParenR"/>
            </a:pPr>
            <a:r>
              <a:rPr lang="en-US" sz="1600" dirty="0" smtClean="0">
                <a:sym typeface="Wingdings"/>
              </a:rPr>
              <a:t>Density modulation on-axis  </a:t>
            </a:r>
            <a:r>
              <a:rPr lang="en-US" sz="1600" b="1" dirty="0" smtClean="0">
                <a:sym typeface="Wingdings"/>
              </a:rPr>
              <a:t>micro-bunches</a:t>
            </a:r>
            <a:r>
              <a:rPr lang="en-US" sz="1600" dirty="0" smtClean="0">
                <a:sym typeface="Wingdings"/>
              </a:rPr>
              <a:t>. </a:t>
            </a:r>
          </a:p>
          <a:p>
            <a:pPr lvl="1"/>
            <a:r>
              <a:rPr lang="en-US" sz="1600" dirty="0" smtClean="0">
                <a:sym typeface="Wingdings"/>
              </a:rPr>
              <a:t>Micro-bunches separated by plasma wavelength </a:t>
            </a:r>
            <a:r>
              <a:rPr lang="en-GB" sz="1600" dirty="0" err="1" smtClean="0"/>
              <a:t>λ</a:t>
            </a:r>
            <a:r>
              <a:rPr lang="en-GB" sz="1600" baseline="-25000" dirty="0" err="1" smtClean="0"/>
              <a:t>pe</a:t>
            </a:r>
            <a:r>
              <a:rPr lang="en-GB" sz="1600" dirty="0"/>
              <a:t>. </a:t>
            </a:r>
          </a:p>
          <a:p>
            <a:pPr lvl="1"/>
            <a:r>
              <a:rPr lang="en-GB" sz="1600" dirty="0"/>
              <a:t>d</a:t>
            </a:r>
            <a:r>
              <a:rPr lang="en-GB" sz="1600" dirty="0" smtClean="0"/>
              <a:t>rive wakefields resonantly. </a:t>
            </a:r>
            <a:endParaRPr lang="en-GB" sz="1600" dirty="0"/>
          </a:p>
        </p:txBody>
      </p:sp>
      <p:grpSp>
        <p:nvGrpSpPr>
          <p:cNvPr id="24" name="Group 23"/>
          <p:cNvGrpSpPr/>
          <p:nvPr/>
        </p:nvGrpSpPr>
        <p:grpSpPr>
          <a:xfrm>
            <a:off x="6756250" y="2279455"/>
            <a:ext cx="5212987" cy="2514946"/>
            <a:chOff x="7064096" y="3718468"/>
            <a:chExt cx="4640225" cy="2232741"/>
          </a:xfrm>
        </p:grpSpPr>
        <p:pic>
          <p:nvPicPr>
            <p:cNvPr id="18" name="Shape 2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064096" y="3718468"/>
              <a:ext cx="4640225" cy="2232741"/>
            </a:xfrm>
            <a:prstGeom prst="rect">
              <a:avLst/>
            </a:prstGeom>
            <a:noFill/>
            <a:ln>
              <a:noFill/>
            </a:ln>
          </p:spPr>
        </p:pic>
        <p:sp>
          <p:nvSpPr>
            <p:cNvPr id="22" name="TextBox 21"/>
            <p:cNvSpPr txBox="1"/>
            <p:nvPr/>
          </p:nvSpPr>
          <p:spPr>
            <a:xfrm>
              <a:off x="9263845" y="4233077"/>
              <a:ext cx="1037138" cy="276999"/>
            </a:xfrm>
            <a:prstGeom prst="rect">
              <a:avLst/>
            </a:prstGeom>
            <a:noFill/>
          </p:spPr>
          <p:txBody>
            <a:bodyPr wrap="none" rtlCol="0">
              <a:spAutoFit/>
            </a:bodyPr>
            <a:lstStyle/>
            <a:p>
              <a:r>
                <a:rPr lang="en-US" sz="1200" dirty="0"/>
                <a:t>p</a:t>
              </a:r>
              <a:r>
                <a:rPr lang="en-US" sz="1200" dirty="0" smtClean="0"/>
                <a:t>roton bunch</a:t>
              </a:r>
              <a:endParaRPr lang="en-US" sz="1200" dirty="0"/>
            </a:p>
          </p:txBody>
        </p:sp>
        <p:sp>
          <p:nvSpPr>
            <p:cNvPr id="23" name="TextBox 22"/>
            <p:cNvSpPr txBox="1"/>
            <p:nvPr/>
          </p:nvSpPr>
          <p:spPr>
            <a:xfrm>
              <a:off x="7937863" y="5121193"/>
              <a:ext cx="589900" cy="461665"/>
            </a:xfrm>
            <a:prstGeom prst="rect">
              <a:avLst/>
            </a:prstGeom>
            <a:noFill/>
          </p:spPr>
          <p:txBody>
            <a:bodyPr wrap="none" rtlCol="0">
              <a:spAutoFit/>
            </a:bodyPr>
            <a:lstStyle/>
            <a:p>
              <a:pPr algn="ctr"/>
              <a:r>
                <a:rPr lang="en-US" sz="1200" dirty="0" smtClean="0"/>
                <a:t>micro- </a:t>
              </a:r>
            </a:p>
            <a:p>
              <a:pPr algn="ctr"/>
              <a:r>
                <a:rPr lang="en-US" sz="1200" dirty="0" smtClean="0"/>
                <a:t>bunch</a:t>
              </a:r>
              <a:endParaRPr lang="en-US" sz="1200" dirty="0"/>
            </a:p>
          </p:txBody>
        </p:sp>
      </p:grpSp>
      <p:sp>
        <p:nvSpPr>
          <p:cNvPr id="26" name="Shape 272"/>
          <p:cNvSpPr txBox="1"/>
          <p:nvPr/>
        </p:nvSpPr>
        <p:spPr>
          <a:xfrm>
            <a:off x="1886857" y="5535691"/>
            <a:ext cx="4123376" cy="607200"/>
          </a:xfrm>
          <a:prstGeom prst="rect">
            <a:avLst/>
          </a:prstGeom>
          <a:noFill/>
          <a:ln>
            <a:noFill/>
          </a:ln>
        </p:spPr>
        <p:txBody>
          <a:bodyPr spcFirstLastPara="1" wrap="square" lIns="121897" tIns="121897" rIns="121897" bIns="121897" anchor="t" anchorCtr="0">
            <a:noAutofit/>
          </a:bodyPr>
          <a:lstStyle/>
          <a:p>
            <a:r>
              <a:rPr lang="en-GB" sz="2000" b="1" dirty="0">
                <a:solidFill>
                  <a:srgbClr val="1155CC"/>
                </a:solidFill>
              </a:rPr>
              <a:t>⇒ Seeded self-modulation (SSM)</a:t>
            </a:r>
            <a:endParaRPr sz="2000" b="1" dirty="0">
              <a:solidFill>
                <a:srgbClr val="1155CC"/>
              </a:solidFill>
            </a:endParaRPr>
          </a:p>
        </p:txBody>
      </p:sp>
      <p:sp>
        <p:nvSpPr>
          <p:cNvPr id="27" name="Content Placeholder 4"/>
          <p:cNvSpPr txBox="1">
            <a:spLocks/>
          </p:cNvSpPr>
          <p:nvPr/>
        </p:nvSpPr>
        <p:spPr>
          <a:xfrm>
            <a:off x="6764617" y="4884856"/>
            <a:ext cx="5330619" cy="1575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smtClean="0">
                <a:solidFill>
                  <a:srgbClr val="FF0000"/>
                </a:solidFill>
              </a:rPr>
              <a:t>AWAKE: </a:t>
            </a:r>
            <a:r>
              <a:rPr lang="en-US" sz="1800" b="1" dirty="0" smtClean="0"/>
              <a:t>Seeding of the instability</a:t>
            </a:r>
            <a:r>
              <a:rPr lang="en-US" sz="1800" dirty="0" smtClean="0"/>
              <a:t> </a:t>
            </a:r>
            <a:r>
              <a:rPr lang="en-US" sz="1600" dirty="0" smtClean="0"/>
              <a:t>by </a:t>
            </a:r>
          </a:p>
          <a:p>
            <a:r>
              <a:rPr lang="en-US" sz="1600" dirty="0"/>
              <a:t>Placing a</a:t>
            </a:r>
            <a:r>
              <a:rPr lang="en-US" sz="1600" b="1" dirty="0">
                <a:solidFill>
                  <a:srgbClr val="FF6600"/>
                </a:solidFill>
              </a:rPr>
              <a:t> laser </a:t>
            </a:r>
            <a:r>
              <a:rPr lang="en-US" sz="1600" dirty="0"/>
              <a:t>close to the center of the proton bunch</a:t>
            </a:r>
          </a:p>
          <a:p>
            <a:r>
              <a:rPr lang="en-US" sz="1600" dirty="0"/>
              <a:t>Laser ionizes </a:t>
            </a:r>
            <a:r>
              <a:rPr lang="en-US" sz="1600" dirty="0" err="1"/>
              <a:t>vapour</a:t>
            </a:r>
            <a:r>
              <a:rPr lang="en-US" sz="1600" dirty="0"/>
              <a:t> to produce plasma</a:t>
            </a:r>
          </a:p>
          <a:p>
            <a:r>
              <a:rPr lang="en-US" sz="1600" dirty="0"/>
              <a:t>Sharp start of beam/plasma interaction</a:t>
            </a:r>
          </a:p>
          <a:p>
            <a:r>
              <a:rPr lang="en-US" sz="1600" dirty="0">
                <a:sym typeface="Wingdings"/>
              </a:rPr>
              <a:t> Seeding with ionization front</a:t>
            </a:r>
            <a:endParaRPr lang="en-US" sz="1600" dirty="0"/>
          </a:p>
        </p:txBody>
      </p:sp>
      <p:grpSp>
        <p:nvGrpSpPr>
          <p:cNvPr id="41" name="Group 40"/>
          <p:cNvGrpSpPr/>
          <p:nvPr/>
        </p:nvGrpSpPr>
        <p:grpSpPr>
          <a:xfrm>
            <a:off x="10196286" y="2080379"/>
            <a:ext cx="1850572" cy="1814286"/>
            <a:chOff x="10184191" y="1886856"/>
            <a:chExt cx="1850572" cy="1814286"/>
          </a:xfrm>
        </p:grpSpPr>
        <p:grpSp>
          <p:nvGrpSpPr>
            <p:cNvPr id="31" name="Group 30"/>
            <p:cNvGrpSpPr/>
            <p:nvPr/>
          </p:nvGrpSpPr>
          <p:grpSpPr>
            <a:xfrm>
              <a:off x="11115525" y="1886856"/>
              <a:ext cx="730580" cy="1814286"/>
              <a:chOff x="11115525" y="1886856"/>
              <a:chExt cx="730580" cy="1814286"/>
            </a:xfrm>
          </p:grpSpPr>
          <p:sp>
            <p:nvSpPr>
              <p:cNvPr id="29" name="Oval 28"/>
              <p:cNvSpPr/>
              <p:nvPr/>
            </p:nvSpPr>
            <p:spPr>
              <a:xfrm>
                <a:off x="11115525" y="1886856"/>
                <a:ext cx="108856" cy="1814286"/>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1212285" y="2298095"/>
                <a:ext cx="633820" cy="369332"/>
              </a:xfrm>
              <a:prstGeom prst="rect">
                <a:avLst/>
              </a:prstGeom>
              <a:noFill/>
            </p:spPr>
            <p:txBody>
              <a:bodyPr wrap="none" rtlCol="0">
                <a:spAutoFit/>
              </a:bodyPr>
              <a:lstStyle/>
              <a:p>
                <a:r>
                  <a:rPr lang="en-US" dirty="0">
                    <a:solidFill>
                      <a:srgbClr val="FF6600"/>
                    </a:solidFill>
                  </a:rPr>
                  <a:t>l</a:t>
                </a:r>
                <a:r>
                  <a:rPr lang="en-US" dirty="0" smtClean="0">
                    <a:solidFill>
                      <a:srgbClr val="FF6600"/>
                    </a:solidFill>
                  </a:rPr>
                  <a:t>aser</a:t>
                </a:r>
                <a:endParaRPr lang="en-US" dirty="0">
                  <a:solidFill>
                    <a:srgbClr val="FF6600"/>
                  </a:solidFill>
                </a:endParaRPr>
              </a:p>
            </p:txBody>
          </p:sp>
        </p:grpSp>
        <p:sp>
          <p:nvSpPr>
            <p:cNvPr id="32" name="TextBox 31"/>
            <p:cNvSpPr txBox="1"/>
            <p:nvPr/>
          </p:nvSpPr>
          <p:spPr>
            <a:xfrm>
              <a:off x="11151811" y="1886857"/>
              <a:ext cx="844252" cy="369332"/>
            </a:xfrm>
            <a:prstGeom prst="rect">
              <a:avLst/>
            </a:prstGeom>
            <a:noFill/>
          </p:spPr>
          <p:txBody>
            <a:bodyPr wrap="none" rtlCol="0">
              <a:spAutoFit/>
            </a:bodyPr>
            <a:lstStyle/>
            <a:p>
              <a:r>
                <a:rPr lang="en-US" dirty="0" err="1">
                  <a:solidFill>
                    <a:srgbClr val="1155CC"/>
                  </a:solidFill>
                </a:rPr>
                <a:t>v</a:t>
              </a:r>
              <a:r>
                <a:rPr lang="en-US" dirty="0" err="1" smtClean="0">
                  <a:solidFill>
                    <a:srgbClr val="1155CC"/>
                  </a:solidFill>
                </a:rPr>
                <a:t>apour</a:t>
              </a:r>
              <a:endParaRPr lang="en-US" dirty="0" smtClean="0">
                <a:solidFill>
                  <a:srgbClr val="1155CC"/>
                </a:solidFill>
              </a:endParaRPr>
            </a:p>
          </p:txBody>
        </p:sp>
        <p:sp>
          <p:nvSpPr>
            <p:cNvPr id="33" name="TextBox 32"/>
            <p:cNvSpPr txBox="1"/>
            <p:nvPr/>
          </p:nvSpPr>
          <p:spPr>
            <a:xfrm>
              <a:off x="10329333" y="1898952"/>
              <a:ext cx="854734" cy="369332"/>
            </a:xfrm>
            <a:prstGeom prst="rect">
              <a:avLst/>
            </a:prstGeom>
            <a:noFill/>
          </p:spPr>
          <p:txBody>
            <a:bodyPr wrap="none" rtlCol="0">
              <a:spAutoFit/>
            </a:bodyPr>
            <a:lstStyle/>
            <a:p>
              <a:r>
                <a:rPr lang="en-US" dirty="0" smtClean="0">
                  <a:solidFill>
                    <a:srgbClr val="1155CC"/>
                  </a:solidFill>
                </a:rPr>
                <a:t>plasma</a:t>
              </a:r>
              <a:endParaRPr lang="en-US" dirty="0">
                <a:solidFill>
                  <a:srgbClr val="1155CC"/>
                </a:solidFill>
              </a:endParaRPr>
            </a:p>
          </p:txBody>
        </p:sp>
        <p:cxnSp>
          <p:nvCxnSpPr>
            <p:cNvPr id="38" name="Straight Arrow Connector 37"/>
            <p:cNvCxnSpPr/>
            <p:nvPr/>
          </p:nvCxnSpPr>
          <p:spPr>
            <a:xfrm flipH="1" flipV="1">
              <a:off x="10184191" y="1935238"/>
              <a:ext cx="810380" cy="12095"/>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11328401" y="1935238"/>
              <a:ext cx="706362" cy="7258"/>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4830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779399" y="1385253"/>
            <a:ext cx="10515600" cy="3987287"/>
          </a:xfrm>
        </p:spPr>
        <p:txBody>
          <a:bodyPr>
            <a:normAutofit/>
          </a:bodyPr>
          <a:lstStyle/>
          <a:p>
            <a:r>
              <a:rPr lang="en-US" dirty="0" smtClean="0">
                <a:solidFill>
                  <a:schemeClr val="bg1">
                    <a:lumMod val="65000"/>
                  </a:schemeClr>
                </a:solidFill>
              </a:rPr>
              <a:t>Plasma Wakefield Acceleration</a:t>
            </a:r>
          </a:p>
          <a:p>
            <a:endParaRPr lang="en-US" dirty="0" smtClean="0"/>
          </a:p>
          <a:p>
            <a:r>
              <a:rPr lang="en-US" dirty="0" smtClean="0"/>
              <a:t>AWAKE, The Advanced Wakefield Experiments</a:t>
            </a:r>
          </a:p>
          <a:p>
            <a:endParaRPr lang="en-US" dirty="0"/>
          </a:p>
          <a:p>
            <a:r>
              <a:rPr lang="en-US" dirty="0" smtClean="0">
                <a:solidFill>
                  <a:srgbClr val="A6A6A6"/>
                </a:solidFill>
              </a:rPr>
              <a:t>AWAKE Results</a:t>
            </a:r>
          </a:p>
          <a:p>
            <a:endParaRPr lang="en-US" dirty="0" smtClean="0">
              <a:solidFill>
                <a:srgbClr val="A6A6A6"/>
              </a:solidFill>
            </a:endParaRPr>
          </a:p>
          <a:p>
            <a:r>
              <a:rPr lang="en-US" dirty="0" smtClean="0">
                <a:solidFill>
                  <a:srgbClr val="A6A6A6"/>
                </a:solidFill>
              </a:rPr>
              <a:t>What’s Next</a:t>
            </a:r>
          </a:p>
        </p:txBody>
      </p:sp>
      <p:sp>
        <p:nvSpPr>
          <p:cNvPr id="4" name="Slide Number Placeholder 3"/>
          <p:cNvSpPr>
            <a:spLocks noGrp="1"/>
          </p:cNvSpPr>
          <p:nvPr>
            <p:ph type="sldNum" sz="quarter" idx="12"/>
          </p:nvPr>
        </p:nvSpPr>
        <p:spPr/>
        <p:txBody>
          <a:bodyPr/>
          <a:lstStyle/>
          <a:p>
            <a:fld id="{3D351EE0-6949-4F2E-8F68-46F7424C488D}" type="slidenum">
              <a:rPr lang="en-US" smtClean="0"/>
              <a:t>19</a:t>
            </a:fld>
            <a:endParaRPr lang="en-US"/>
          </a:p>
        </p:txBody>
      </p:sp>
    </p:spTree>
    <p:extLst>
      <p:ext uri="{BB962C8B-B14F-4D97-AF65-F5344CB8AC3E}">
        <p14:creationId xmlns:p14="http://schemas.microsoft.com/office/powerpoint/2010/main" val="14128892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155CC"/>
                </a:solidFill>
              </a:rPr>
              <a:t>Outline</a:t>
            </a:r>
            <a:endParaRPr lang="en-US" dirty="0">
              <a:solidFill>
                <a:srgbClr val="1155CC"/>
              </a:solidFill>
            </a:endParaRPr>
          </a:p>
        </p:txBody>
      </p:sp>
      <p:sp>
        <p:nvSpPr>
          <p:cNvPr id="3" name="Content Placeholder 2"/>
          <p:cNvSpPr>
            <a:spLocks noGrp="1"/>
          </p:cNvSpPr>
          <p:nvPr>
            <p:ph idx="1"/>
          </p:nvPr>
        </p:nvSpPr>
        <p:spPr>
          <a:xfrm>
            <a:off x="802919" y="1244154"/>
            <a:ext cx="10515600" cy="3987287"/>
          </a:xfrm>
        </p:spPr>
        <p:txBody>
          <a:bodyPr>
            <a:normAutofit/>
          </a:bodyPr>
          <a:lstStyle/>
          <a:p>
            <a:r>
              <a:rPr lang="en-US" dirty="0" smtClean="0"/>
              <a:t>Plasma Wakefield Acceleration</a:t>
            </a:r>
          </a:p>
          <a:p>
            <a:endParaRPr lang="en-US" dirty="0" smtClean="0"/>
          </a:p>
          <a:p>
            <a:r>
              <a:rPr lang="en-US" dirty="0" smtClean="0"/>
              <a:t>AWAKE, The Advanced Wakefield Experiments</a:t>
            </a:r>
          </a:p>
          <a:p>
            <a:endParaRPr lang="en-US" dirty="0"/>
          </a:p>
          <a:p>
            <a:r>
              <a:rPr lang="en-US" dirty="0" smtClean="0"/>
              <a:t>AWAKE Results</a:t>
            </a:r>
          </a:p>
          <a:p>
            <a:endParaRPr lang="en-US" dirty="0"/>
          </a:p>
          <a:p>
            <a:r>
              <a:rPr lang="en-US" dirty="0" smtClean="0"/>
              <a:t>What’s Next</a:t>
            </a:r>
          </a:p>
        </p:txBody>
      </p:sp>
      <p:sp>
        <p:nvSpPr>
          <p:cNvPr id="4" name="Slide Number Placeholder 3"/>
          <p:cNvSpPr>
            <a:spLocks noGrp="1"/>
          </p:cNvSpPr>
          <p:nvPr>
            <p:ph type="sldNum" sz="quarter" idx="12"/>
          </p:nvPr>
        </p:nvSpPr>
        <p:spPr/>
        <p:txBody>
          <a:bodyPr/>
          <a:lstStyle/>
          <a:p>
            <a:fld id="{3D351EE0-6949-4F2E-8F68-46F7424C488D}" type="slidenum">
              <a:rPr lang="en-US" smtClean="0"/>
              <a:t>2</a:t>
            </a:fld>
            <a:endParaRPr lang="en-US"/>
          </a:p>
        </p:txBody>
      </p:sp>
    </p:spTree>
    <p:extLst>
      <p:ext uri="{BB962C8B-B14F-4D97-AF65-F5344CB8AC3E}">
        <p14:creationId xmlns:p14="http://schemas.microsoft.com/office/powerpoint/2010/main" val="27829008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AWAKE at CERN</a:t>
            </a:r>
          </a:p>
        </p:txBody>
      </p:sp>
      <p:sp>
        <p:nvSpPr>
          <p:cNvPr id="4" name="Slide Number Placeholder 3"/>
          <p:cNvSpPr>
            <a:spLocks noGrp="1"/>
          </p:cNvSpPr>
          <p:nvPr>
            <p:ph type="sldNum" sz="quarter" idx="12"/>
          </p:nvPr>
        </p:nvSpPr>
        <p:spPr/>
        <p:txBody>
          <a:bodyPr/>
          <a:lstStyle/>
          <a:p>
            <a:fld id="{BF63DF78-E913-8A41-933F-B3580CE1A6D5}" type="slidenum">
              <a:rPr lang="en-US" smtClean="0"/>
              <a:pPr/>
              <a:t>20</a:t>
            </a:fld>
            <a:endParaRPr lang="en-US"/>
          </a:p>
        </p:txBody>
      </p:sp>
      <p:sp>
        <p:nvSpPr>
          <p:cNvPr id="67" name="Content Placeholder 2"/>
          <p:cNvSpPr>
            <a:spLocks noGrp="1"/>
          </p:cNvSpPr>
          <p:nvPr>
            <p:ph idx="4294967295"/>
          </p:nvPr>
        </p:nvSpPr>
        <p:spPr>
          <a:xfrm>
            <a:off x="6176125" y="1497907"/>
            <a:ext cx="5556258" cy="3244726"/>
          </a:xfrm>
        </p:spPr>
        <p:txBody>
          <a:bodyPr>
            <a:noAutofit/>
          </a:bodyPr>
          <a:lstStyle/>
          <a:p>
            <a:pPr marL="0" indent="0">
              <a:buNone/>
            </a:pPr>
            <a:r>
              <a:rPr lang="en-US" sz="2400" b="1" dirty="0" smtClean="0">
                <a:solidFill>
                  <a:srgbClr val="FF0000"/>
                </a:solidFill>
              </a:rPr>
              <a:t>A</a:t>
            </a:r>
            <a:r>
              <a:rPr lang="en-US" sz="2400" b="1" dirty="0" smtClean="0"/>
              <a:t>dvanced </a:t>
            </a:r>
            <a:r>
              <a:rPr lang="en-US" sz="2400" b="1" dirty="0" err="1" smtClean="0">
                <a:solidFill>
                  <a:srgbClr val="FF0000"/>
                </a:solidFill>
              </a:rPr>
              <a:t>WAKE</a:t>
            </a:r>
            <a:r>
              <a:rPr lang="en-US" sz="2400" b="1" dirty="0" err="1" smtClean="0"/>
              <a:t>field</a:t>
            </a:r>
            <a:r>
              <a:rPr lang="en-US" sz="2400" b="1" dirty="0" smtClean="0"/>
              <a:t> Experiment</a:t>
            </a:r>
          </a:p>
          <a:p>
            <a:r>
              <a:rPr lang="en-US" sz="1800" dirty="0" smtClean="0"/>
              <a:t>Proof</a:t>
            </a:r>
            <a:r>
              <a:rPr lang="en-US" sz="1800" dirty="0"/>
              <a:t>-of-Principle Accelerator R&amp;D experiment at </a:t>
            </a:r>
            <a:r>
              <a:rPr lang="en-US" sz="1800" dirty="0" smtClean="0"/>
              <a:t>CERN to study proton driven plasma wakefield acceleration.</a:t>
            </a:r>
          </a:p>
          <a:p>
            <a:pPr lvl="3"/>
            <a:endParaRPr lang="en-US" sz="800" dirty="0" smtClean="0"/>
          </a:p>
          <a:p>
            <a:r>
              <a:rPr lang="en-US" sz="1800" dirty="0" smtClean="0"/>
              <a:t>Final </a:t>
            </a:r>
            <a:r>
              <a:rPr lang="en-US" sz="1800" dirty="0"/>
              <a:t>Goal: Design high quality &amp; high energy electron accelerator based on acquired </a:t>
            </a:r>
            <a:r>
              <a:rPr lang="en-US" sz="1800" dirty="0" smtClean="0"/>
              <a:t>knowledge.</a:t>
            </a:r>
          </a:p>
          <a:p>
            <a:pPr lvl="2"/>
            <a:endParaRPr lang="en-US" sz="100" dirty="0" smtClean="0"/>
          </a:p>
          <a:p>
            <a:r>
              <a:rPr lang="en-US" sz="1800" dirty="0" smtClean="0"/>
              <a:t>Approved in August 2013</a:t>
            </a:r>
          </a:p>
          <a:p>
            <a:pPr lvl="3"/>
            <a:endParaRPr lang="en-US" sz="800" dirty="0" smtClean="0"/>
          </a:p>
          <a:p>
            <a:r>
              <a:rPr lang="en-US" sz="1800" dirty="0" smtClean="0"/>
              <a:t>First beam end 2016</a:t>
            </a:r>
          </a:p>
        </p:txBody>
      </p:sp>
      <p:pic>
        <p:nvPicPr>
          <p:cNvPr id="5" name="Picture 4" descr="FRIOA06f4.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43" y="945304"/>
            <a:ext cx="5399632" cy="4642695"/>
          </a:xfrm>
          <a:prstGeom prst="rect">
            <a:avLst/>
          </a:prstGeom>
        </p:spPr>
      </p:pic>
    </p:spTree>
    <p:extLst>
      <p:ext uri="{BB962C8B-B14F-4D97-AF65-F5344CB8AC3E}">
        <p14:creationId xmlns:p14="http://schemas.microsoft.com/office/powerpoint/2010/main" val="37284415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p:cNvSpPr>
            <a:spLocks noGrp="1"/>
          </p:cNvSpPr>
          <p:nvPr>
            <p:ph type="title"/>
          </p:nvPr>
        </p:nvSpPr>
        <p:spPr>
          <a:xfrm>
            <a:off x="1443087" y="123759"/>
            <a:ext cx="8937855" cy="579479"/>
          </a:xfrm>
        </p:spPr>
        <p:txBody>
          <a:bodyPr>
            <a:normAutofit fontScale="90000"/>
          </a:bodyPr>
          <a:lstStyle/>
          <a:p>
            <a:r>
              <a:rPr lang="en-US" dirty="0" smtClean="0"/>
              <a:t>AWAKE</a:t>
            </a:r>
            <a:endParaRPr lang="en-US" dirty="0"/>
          </a:p>
        </p:txBody>
      </p:sp>
      <p:sp>
        <p:nvSpPr>
          <p:cNvPr id="36" name="Slide Number Placeholder 35"/>
          <p:cNvSpPr>
            <a:spLocks noGrp="1"/>
          </p:cNvSpPr>
          <p:nvPr>
            <p:ph type="sldNum" sz="quarter" idx="12"/>
          </p:nvPr>
        </p:nvSpPr>
        <p:spPr/>
        <p:txBody>
          <a:bodyPr/>
          <a:lstStyle/>
          <a:p>
            <a:fld id="{39BB76B8-50B9-0D44-B76D-9AFB67E8FB11}" type="slidenum">
              <a:rPr lang="en-US" smtClean="0"/>
              <a:pPr/>
              <a:t>21</a:t>
            </a:fld>
            <a:endParaRPr lang="en-US"/>
          </a:p>
        </p:txBody>
      </p:sp>
      <p:sp>
        <p:nvSpPr>
          <p:cNvPr id="3" name="Content Placeholder 2"/>
          <p:cNvSpPr>
            <a:spLocks noGrp="1"/>
          </p:cNvSpPr>
          <p:nvPr>
            <p:ph idx="4294967295"/>
          </p:nvPr>
        </p:nvSpPr>
        <p:spPr>
          <a:xfrm>
            <a:off x="231249" y="703238"/>
            <a:ext cx="11275484" cy="555625"/>
          </a:xfrm>
        </p:spPr>
        <p:txBody>
          <a:bodyPr>
            <a:normAutofit/>
          </a:bodyPr>
          <a:lstStyle/>
          <a:p>
            <a:pPr marL="0" indent="0">
              <a:buNone/>
            </a:pPr>
            <a:r>
              <a:rPr lang="en-US" dirty="0" smtClean="0"/>
              <a:t>AWAKE Collaboration: 18+</a:t>
            </a:r>
            <a:r>
              <a:rPr lang="en-US" dirty="0"/>
              <a:t>3</a:t>
            </a:r>
            <a:r>
              <a:rPr lang="en-US" dirty="0" smtClean="0"/>
              <a:t> Institutes world-wide:</a:t>
            </a:r>
          </a:p>
          <a:p>
            <a:pPr lvl="3"/>
            <a:endParaRPr lang="en-US" dirty="0"/>
          </a:p>
        </p:txBody>
      </p:sp>
      <p:sp>
        <p:nvSpPr>
          <p:cNvPr id="6" name="TextBox 5"/>
          <p:cNvSpPr txBox="1"/>
          <p:nvPr/>
        </p:nvSpPr>
        <p:spPr>
          <a:xfrm>
            <a:off x="184475" y="1205154"/>
            <a:ext cx="5949155" cy="5016759"/>
          </a:xfrm>
          <a:prstGeom prst="rect">
            <a:avLst/>
          </a:prstGeom>
          <a:noFill/>
        </p:spPr>
        <p:txBody>
          <a:bodyPr wrap="square" rtlCol="0">
            <a:spAutoFit/>
          </a:bodyPr>
          <a:lstStyle/>
          <a:p>
            <a:r>
              <a:rPr lang="en-US" sz="1600" b="1" dirty="0" smtClean="0"/>
              <a:t>Collaboration members:</a:t>
            </a:r>
          </a:p>
          <a:p>
            <a:pPr marL="285750" indent="-285750">
              <a:buFont typeface="Arial"/>
              <a:buChar char="•"/>
            </a:pPr>
            <a:r>
              <a:rPr lang="en-GB" sz="1600" dirty="0" smtClean="0"/>
              <a:t>University </a:t>
            </a:r>
            <a:r>
              <a:rPr lang="en-GB" sz="1600" dirty="0"/>
              <a:t>of Oslo, Oslo, </a:t>
            </a:r>
            <a:r>
              <a:rPr lang="en-GB" sz="1600" dirty="0" smtClean="0"/>
              <a:t>Norway</a:t>
            </a:r>
          </a:p>
          <a:p>
            <a:pPr marL="285750" indent="-285750">
              <a:buFont typeface="Arial"/>
              <a:buChar char="•"/>
            </a:pPr>
            <a:r>
              <a:rPr lang="en-GB" sz="1600" dirty="0" smtClean="0"/>
              <a:t>CERN</a:t>
            </a:r>
            <a:r>
              <a:rPr lang="en-GB" sz="1600" dirty="0"/>
              <a:t>, Geneva, </a:t>
            </a:r>
            <a:r>
              <a:rPr lang="en-GB" sz="1600" dirty="0" smtClean="0"/>
              <a:t>Switzerland</a:t>
            </a:r>
          </a:p>
          <a:p>
            <a:pPr marL="285750" indent="-285750">
              <a:buFont typeface="Arial"/>
              <a:buChar char="•"/>
            </a:pPr>
            <a:r>
              <a:rPr lang="en-GB" sz="1600" dirty="0" smtClean="0"/>
              <a:t>University </a:t>
            </a:r>
            <a:r>
              <a:rPr lang="en-GB" sz="1600" dirty="0"/>
              <a:t>of Manchester, Manchester, </a:t>
            </a:r>
            <a:r>
              <a:rPr lang="en-GB" sz="1600" dirty="0" smtClean="0"/>
              <a:t>UK</a:t>
            </a:r>
          </a:p>
          <a:p>
            <a:pPr marL="285750" indent="-285750">
              <a:buFont typeface="Arial"/>
              <a:buChar char="•"/>
            </a:pPr>
            <a:r>
              <a:rPr lang="en-GB" sz="1600" dirty="0" smtClean="0"/>
              <a:t>Cockcroft </a:t>
            </a:r>
            <a:r>
              <a:rPr lang="en-GB" sz="1600" dirty="0"/>
              <a:t>Institute, </a:t>
            </a:r>
            <a:r>
              <a:rPr lang="en-GB" sz="1600" dirty="0" err="1"/>
              <a:t>Daresbury</a:t>
            </a:r>
            <a:r>
              <a:rPr lang="en-GB" sz="1600" dirty="0"/>
              <a:t>, </a:t>
            </a:r>
            <a:r>
              <a:rPr lang="en-GB" sz="1600" dirty="0" smtClean="0"/>
              <a:t>UK</a:t>
            </a:r>
          </a:p>
          <a:p>
            <a:pPr marL="285750" indent="-285750">
              <a:buFont typeface="Arial"/>
              <a:buChar char="•"/>
            </a:pPr>
            <a:r>
              <a:rPr lang="en-GB" sz="1600" dirty="0" smtClean="0"/>
              <a:t>Lancaster </a:t>
            </a:r>
            <a:r>
              <a:rPr lang="en-GB" sz="1600" dirty="0"/>
              <a:t>University, Lancaster, </a:t>
            </a:r>
            <a:r>
              <a:rPr lang="en-GB" sz="1600" dirty="0" smtClean="0"/>
              <a:t>UK</a:t>
            </a:r>
          </a:p>
          <a:p>
            <a:pPr marL="285750" indent="-285750">
              <a:buFont typeface="Arial"/>
              <a:buChar char="•"/>
            </a:pPr>
            <a:r>
              <a:rPr lang="en-GB" sz="1600" dirty="0" smtClean="0"/>
              <a:t>Max </a:t>
            </a:r>
            <a:r>
              <a:rPr lang="en-GB" sz="1600" dirty="0"/>
              <a:t>Planck Institute for Physics, Munich, </a:t>
            </a:r>
            <a:r>
              <a:rPr lang="en-GB" sz="1600" dirty="0" smtClean="0"/>
              <a:t>Germany</a:t>
            </a:r>
          </a:p>
          <a:p>
            <a:pPr marL="285750" indent="-285750">
              <a:buFont typeface="Arial"/>
              <a:buChar char="•"/>
            </a:pPr>
            <a:r>
              <a:rPr lang="en-GB" sz="1600" dirty="0" smtClean="0"/>
              <a:t>Max </a:t>
            </a:r>
            <a:r>
              <a:rPr lang="en-GB" sz="1600" dirty="0"/>
              <a:t>Planck Institute for Plasma Physics, Greifswald, </a:t>
            </a:r>
            <a:r>
              <a:rPr lang="en-GB" sz="1600" dirty="0" smtClean="0"/>
              <a:t>Germany</a:t>
            </a:r>
          </a:p>
          <a:p>
            <a:pPr marL="285750" indent="-285750">
              <a:buFont typeface="Arial"/>
              <a:buChar char="•"/>
            </a:pPr>
            <a:r>
              <a:rPr lang="en-GB" sz="1600" dirty="0" smtClean="0"/>
              <a:t>UCL</a:t>
            </a:r>
            <a:r>
              <a:rPr lang="en-GB" sz="1600" dirty="0"/>
              <a:t>, London, </a:t>
            </a:r>
            <a:r>
              <a:rPr lang="en-GB" sz="1600" dirty="0" smtClean="0"/>
              <a:t>UK</a:t>
            </a:r>
          </a:p>
          <a:p>
            <a:pPr marL="285750" indent="-285750">
              <a:buFont typeface="Arial"/>
              <a:buChar char="•"/>
            </a:pPr>
            <a:r>
              <a:rPr lang="en-GB" sz="1600" dirty="0" smtClean="0"/>
              <a:t>UNIST</a:t>
            </a:r>
            <a:r>
              <a:rPr lang="en-GB" sz="1600" dirty="0"/>
              <a:t>, Ulsan, Republic of </a:t>
            </a:r>
            <a:r>
              <a:rPr lang="en-GB" sz="1600" dirty="0" smtClean="0"/>
              <a:t>Korea</a:t>
            </a:r>
          </a:p>
          <a:p>
            <a:pPr marL="285750" indent="-285750">
              <a:buFont typeface="Arial"/>
              <a:buChar char="•"/>
            </a:pPr>
            <a:r>
              <a:rPr lang="en-GB" sz="1600" dirty="0" err="1" smtClean="0"/>
              <a:t>Philipps</a:t>
            </a:r>
            <a:r>
              <a:rPr lang="en-GB" sz="1600" dirty="0" err="1"/>
              <a:t>-Universität</a:t>
            </a:r>
            <a:r>
              <a:rPr lang="en-GB" sz="1600" dirty="0"/>
              <a:t> Marburg, Marburg, </a:t>
            </a:r>
            <a:r>
              <a:rPr lang="en-GB" sz="1600" dirty="0" smtClean="0"/>
              <a:t>Germany</a:t>
            </a:r>
          </a:p>
          <a:p>
            <a:pPr marL="285750" indent="-285750">
              <a:buFont typeface="Arial"/>
              <a:buChar char="•"/>
            </a:pPr>
            <a:r>
              <a:rPr lang="en-GB" sz="1600" dirty="0" smtClean="0"/>
              <a:t>Heinrich</a:t>
            </a:r>
            <a:r>
              <a:rPr lang="en-GB" sz="1600" dirty="0"/>
              <a:t>-Heine-University of Düsseldorf, Düsseldorf, </a:t>
            </a:r>
            <a:r>
              <a:rPr lang="en-GB" sz="1600" dirty="0" smtClean="0"/>
              <a:t>Germany</a:t>
            </a:r>
          </a:p>
          <a:p>
            <a:pPr marL="285750" indent="-285750">
              <a:buFont typeface="Arial"/>
              <a:buChar char="•"/>
            </a:pPr>
            <a:r>
              <a:rPr lang="en-GB" sz="1600" dirty="0" smtClean="0"/>
              <a:t>University </a:t>
            </a:r>
            <a:r>
              <a:rPr lang="en-GB" sz="1600" dirty="0"/>
              <a:t>of Liverpool, Liverpool, </a:t>
            </a:r>
            <a:r>
              <a:rPr lang="en-GB" sz="1600" dirty="0" smtClean="0"/>
              <a:t>UK</a:t>
            </a:r>
          </a:p>
          <a:p>
            <a:pPr marL="285750" indent="-285750">
              <a:buFont typeface="Arial"/>
              <a:buChar char="•"/>
            </a:pPr>
            <a:r>
              <a:rPr lang="en-GB" sz="1600" dirty="0" smtClean="0"/>
              <a:t>ISCTE </a:t>
            </a:r>
            <a:r>
              <a:rPr lang="en-GB" sz="1600" dirty="0"/>
              <a:t>- </a:t>
            </a:r>
            <a:r>
              <a:rPr lang="en-GB" sz="1600" dirty="0" err="1"/>
              <a:t>Instituto</a:t>
            </a:r>
            <a:r>
              <a:rPr lang="en-GB" sz="1600" dirty="0"/>
              <a:t> </a:t>
            </a:r>
            <a:r>
              <a:rPr lang="en-GB" sz="1600" dirty="0" err="1"/>
              <a:t>Universitéario</a:t>
            </a:r>
            <a:r>
              <a:rPr lang="en-GB" sz="1600" dirty="0"/>
              <a:t> de </a:t>
            </a:r>
            <a:r>
              <a:rPr lang="en-GB" sz="1600" dirty="0" err="1"/>
              <a:t>Lisboa</a:t>
            </a:r>
            <a:r>
              <a:rPr lang="en-GB" sz="1600" dirty="0"/>
              <a:t>, </a:t>
            </a:r>
            <a:r>
              <a:rPr lang="en-GB" sz="1600" dirty="0" smtClean="0"/>
              <a:t>Portugal</a:t>
            </a:r>
          </a:p>
          <a:p>
            <a:pPr marL="285750" indent="-285750">
              <a:buFont typeface="Arial"/>
              <a:buChar char="•"/>
            </a:pPr>
            <a:r>
              <a:rPr lang="en-GB" sz="1600" dirty="0" err="1" smtClean="0"/>
              <a:t>Budker</a:t>
            </a:r>
            <a:r>
              <a:rPr lang="en-GB" sz="1600" dirty="0" smtClean="0"/>
              <a:t> </a:t>
            </a:r>
            <a:r>
              <a:rPr lang="en-GB" sz="1600" dirty="0"/>
              <a:t>Institute of Nuclear Physics SB RAS, Novosibirsk, </a:t>
            </a:r>
            <a:r>
              <a:rPr lang="en-GB" sz="1600" dirty="0" smtClean="0"/>
              <a:t>Russia</a:t>
            </a:r>
          </a:p>
          <a:p>
            <a:pPr marL="285750" indent="-285750">
              <a:buFont typeface="Arial"/>
              <a:buChar char="•"/>
            </a:pPr>
            <a:r>
              <a:rPr lang="en-GB" sz="1600" dirty="0" smtClean="0"/>
              <a:t>Novosibirsk </a:t>
            </a:r>
            <a:r>
              <a:rPr lang="en-GB" sz="1600" dirty="0"/>
              <a:t>State University, Novosibirsk, </a:t>
            </a:r>
            <a:r>
              <a:rPr lang="en-GB" sz="1600" dirty="0" smtClean="0"/>
              <a:t>Russia</a:t>
            </a:r>
            <a:endParaRPr lang="en-GB" sz="1600" dirty="0"/>
          </a:p>
          <a:p>
            <a:pPr marL="285750" indent="-285750">
              <a:buFont typeface="Arial"/>
              <a:buChar char="•"/>
            </a:pPr>
            <a:r>
              <a:rPr lang="en-GB" sz="1600" dirty="0" err="1" smtClean="0"/>
              <a:t>GoLP</a:t>
            </a:r>
            <a:r>
              <a:rPr lang="en-GB" sz="1600" dirty="0"/>
              <a:t>/</a:t>
            </a:r>
            <a:r>
              <a:rPr lang="en-GB" sz="1600" dirty="0" err="1"/>
              <a:t>Instituto</a:t>
            </a:r>
            <a:r>
              <a:rPr lang="en-GB" sz="1600" dirty="0"/>
              <a:t> de Plasmas e </a:t>
            </a:r>
            <a:r>
              <a:rPr lang="en-GB" sz="1600" dirty="0" err="1"/>
              <a:t>Fusão</a:t>
            </a:r>
            <a:r>
              <a:rPr lang="en-GB" sz="1600" dirty="0"/>
              <a:t> Nuclear, </a:t>
            </a:r>
            <a:r>
              <a:rPr lang="en-GB" sz="1600" dirty="0" err="1"/>
              <a:t>Instituto</a:t>
            </a:r>
            <a:r>
              <a:rPr lang="en-GB" sz="1600" dirty="0"/>
              <a:t> </a:t>
            </a:r>
            <a:r>
              <a:rPr lang="en-GB" sz="1600" dirty="0" smtClean="0"/>
              <a:t>Superior </a:t>
            </a:r>
            <a:r>
              <a:rPr lang="en-GB" sz="1600" dirty="0" err="1" smtClean="0"/>
              <a:t>Técnico</a:t>
            </a:r>
            <a:r>
              <a:rPr lang="en-GB" sz="1600" dirty="0"/>
              <a:t>, </a:t>
            </a:r>
            <a:r>
              <a:rPr lang="en-GB" sz="1600" dirty="0" err="1"/>
              <a:t>Universidade</a:t>
            </a:r>
            <a:r>
              <a:rPr lang="en-GB" sz="1600" dirty="0"/>
              <a:t> de </a:t>
            </a:r>
            <a:r>
              <a:rPr lang="en-GB" sz="1600" dirty="0" err="1"/>
              <a:t>Lisboa</a:t>
            </a:r>
            <a:r>
              <a:rPr lang="en-GB" sz="1600" dirty="0"/>
              <a:t>, Lisbon, Portugal </a:t>
            </a:r>
            <a:endParaRPr lang="en-US" sz="1600" dirty="0"/>
          </a:p>
          <a:p>
            <a:pPr marL="285750" indent="-285750">
              <a:buFont typeface="Arial"/>
              <a:buChar char="•"/>
            </a:pPr>
            <a:r>
              <a:rPr lang="en-GB" sz="1600" dirty="0" smtClean="0"/>
              <a:t>TRIUMF</a:t>
            </a:r>
            <a:r>
              <a:rPr lang="en-GB" sz="1600" dirty="0"/>
              <a:t>, Vancouver, </a:t>
            </a:r>
            <a:r>
              <a:rPr lang="en-GB" sz="1600" dirty="0" smtClean="0"/>
              <a:t>Canada</a:t>
            </a:r>
          </a:p>
          <a:p>
            <a:pPr marL="285750" indent="-285750">
              <a:buFont typeface="Arial"/>
              <a:buChar char="•"/>
            </a:pPr>
            <a:r>
              <a:rPr lang="en-GB" sz="1600" dirty="0" smtClean="0"/>
              <a:t>Ludwig</a:t>
            </a:r>
            <a:r>
              <a:rPr lang="en-GB" sz="1600" dirty="0"/>
              <a:t>-Maximilians-Universität, Munich, </a:t>
            </a:r>
            <a:r>
              <a:rPr lang="en-GB" sz="1600" dirty="0" smtClean="0"/>
              <a:t>Germany</a:t>
            </a:r>
            <a:endParaRPr lang="en-US" sz="1600" dirty="0"/>
          </a:p>
        </p:txBody>
      </p:sp>
      <p:grpSp>
        <p:nvGrpSpPr>
          <p:cNvPr id="37" name="Group 36"/>
          <p:cNvGrpSpPr/>
          <p:nvPr/>
        </p:nvGrpSpPr>
        <p:grpSpPr>
          <a:xfrm>
            <a:off x="5456246" y="1491955"/>
            <a:ext cx="5941386" cy="2391545"/>
            <a:chOff x="138356" y="2011459"/>
            <a:chExt cx="4456040" cy="2391545"/>
          </a:xfrm>
        </p:grpSpPr>
        <p:pic>
          <p:nvPicPr>
            <p:cNvPr id="7" name="Picture 6" descr="Screen Shot 2014-07-01 at 10.29.05.png"/>
            <p:cNvPicPr>
              <a:picLocks noChangeAspect="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175440" y="2011459"/>
              <a:ext cx="3002652" cy="2391545"/>
            </a:xfrm>
            <a:prstGeom prst="rect">
              <a:avLst/>
            </a:prstGeom>
          </p:spPr>
        </p:pic>
        <p:sp>
          <p:nvSpPr>
            <p:cNvPr id="8" name="Oval 7"/>
            <p:cNvSpPr/>
            <p:nvPr/>
          </p:nvSpPr>
          <p:spPr>
            <a:xfrm>
              <a:off x="1988562" y="3573793"/>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221330" y="3802836"/>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183882" y="3506327"/>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14386" y="3187920"/>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05502" y="3340320"/>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819982" y="3164250"/>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786266" y="3174313"/>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752550" y="3085835"/>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1773574" y="2942612"/>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225930" y="3208932"/>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78092" y="2743236"/>
              <a:ext cx="73475" cy="703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277648" y="2778402"/>
              <a:ext cx="73475" cy="7033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3984614" y="2520357"/>
              <a:ext cx="609782" cy="246221"/>
            </a:xfrm>
            <a:prstGeom prst="rect">
              <a:avLst/>
            </a:prstGeom>
            <a:noFill/>
          </p:spPr>
          <p:txBody>
            <a:bodyPr wrap="none" rtlCol="0">
              <a:spAutoFit/>
            </a:bodyPr>
            <a:lstStyle/>
            <a:p>
              <a:r>
                <a:rPr lang="en-US" sz="1000" b="1" dirty="0" smtClean="0"/>
                <a:t>Novosibirsk</a:t>
              </a:r>
              <a:endParaRPr lang="ru-RU" sz="1000" b="1" dirty="0"/>
            </a:p>
          </p:txBody>
        </p:sp>
        <p:sp>
          <p:nvSpPr>
            <p:cNvPr id="22" name="TextBox 21"/>
            <p:cNvSpPr txBox="1"/>
            <p:nvPr/>
          </p:nvSpPr>
          <p:spPr>
            <a:xfrm>
              <a:off x="138356" y="2557370"/>
              <a:ext cx="571310" cy="246221"/>
            </a:xfrm>
            <a:prstGeom prst="rect">
              <a:avLst/>
            </a:prstGeom>
            <a:noFill/>
          </p:spPr>
          <p:txBody>
            <a:bodyPr wrap="none" rtlCol="0">
              <a:spAutoFit/>
            </a:bodyPr>
            <a:lstStyle/>
            <a:p>
              <a:r>
                <a:rPr lang="en-US" sz="1000" b="1" dirty="0"/>
                <a:t>Vancouver</a:t>
              </a:r>
              <a:endParaRPr lang="ru-RU" sz="1000" b="1" dirty="0"/>
            </a:p>
          </p:txBody>
        </p:sp>
        <p:sp>
          <p:nvSpPr>
            <p:cNvPr id="5" name="TextBox 4"/>
            <p:cNvSpPr txBox="1"/>
            <p:nvPr/>
          </p:nvSpPr>
          <p:spPr>
            <a:xfrm>
              <a:off x="2124920" y="2803591"/>
              <a:ext cx="317240" cy="246221"/>
            </a:xfrm>
            <a:prstGeom prst="rect">
              <a:avLst/>
            </a:prstGeom>
            <a:noFill/>
          </p:spPr>
          <p:txBody>
            <a:bodyPr wrap="none" rtlCol="0">
              <a:spAutoFit/>
            </a:bodyPr>
            <a:lstStyle/>
            <a:p>
              <a:r>
                <a:rPr lang="en-GB" sz="1000" b="1" dirty="0" smtClean="0"/>
                <a:t>Oslo</a:t>
              </a:r>
              <a:endParaRPr lang="en-GB" sz="1000" b="1" dirty="0"/>
            </a:p>
          </p:txBody>
        </p:sp>
        <p:sp>
          <p:nvSpPr>
            <p:cNvPr id="24" name="TextBox 23"/>
            <p:cNvSpPr txBox="1"/>
            <p:nvPr/>
          </p:nvSpPr>
          <p:spPr>
            <a:xfrm>
              <a:off x="2164381" y="3207232"/>
              <a:ext cx="1319840" cy="246221"/>
            </a:xfrm>
            <a:prstGeom prst="rect">
              <a:avLst/>
            </a:prstGeom>
            <a:noFill/>
          </p:spPr>
          <p:txBody>
            <a:bodyPr wrap="square" rtlCol="0">
              <a:spAutoFit/>
            </a:bodyPr>
            <a:lstStyle/>
            <a:p>
              <a:r>
                <a:rPr lang="en-GB" sz="1000" b="1" dirty="0" smtClean="0"/>
                <a:t>Hamburg, Greifswald</a:t>
              </a:r>
              <a:endParaRPr lang="en-GB" sz="1000" b="1" dirty="0"/>
            </a:p>
          </p:txBody>
        </p:sp>
        <p:sp>
          <p:nvSpPr>
            <p:cNvPr id="25" name="TextBox 24"/>
            <p:cNvSpPr txBox="1"/>
            <p:nvPr/>
          </p:nvSpPr>
          <p:spPr>
            <a:xfrm>
              <a:off x="1948481" y="3359632"/>
              <a:ext cx="567459" cy="246221"/>
            </a:xfrm>
            <a:prstGeom prst="rect">
              <a:avLst/>
            </a:prstGeom>
            <a:noFill/>
          </p:spPr>
          <p:txBody>
            <a:bodyPr wrap="none" rtlCol="0">
              <a:spAutoFit/>
            </a:bodyPr>
            <a:lstStyle/>
            <a:p>
              <a:r>
                <a:rPr lang="en-GB" sz="1000" b="1" dirty="0" smtClean="0"/>
                <a:t>Dusseldorf</a:t>
              </a:r>
              <a:endParaRPr lang="en-GB" sz="1000" b="1" dirty="0"/>
            </a:p>
          </p:txBody>
        </p:sp>
        <p:sp>
          <p:nvSpPr>
            <p:cNvPr id="26" name="TextBox 25"/>
            <p:cNvSpPr txBox="1"/>
            <p:nvPr/>
          </p:nvSpPr>
          <p:spPr>
            <a:xfrm>
              <a:off x="2031032" y="3518382"/>
              <a:ext cx="441270" cy="246221"/>
            </a:xfrm>
            <a:prstGeom prst="rect">
              <a:avLst/>
            </a:prstGeom>
            <a:noFill/>
          </p:spPr>
          <p:txBody>
            <a:bodyPr wrap="none" rtlCol="0">
              <a:spAutoFit/>
            </a:bodyPr>
            <a:lstStyle/>
            <a:p>
              <a:r>
                <a:rPr lang="en-GB" sz="1000" b="1" dirty="0" smtClean="0"/>
                <a:t>Munich</a:t>
              </a:r>
              <a:endParaRPr lang="en-GB" sz="1000" b="1" dirty="0"/>
            </a:p>
          </p:txBody>
        </p:sp>
        <p:sp>
          <p:nvSpPr>
            <p:cNvPr id="27" name="TextBox 26"/>
            <p:cNvSpPr txBox="1"/>
            <p:nvPr/>
          </p:nvSpPr>
          <p:spPr>
            <a:xfrm>
              <a:off x="1795229" y="3670782"/>
              <a:ext cx="353825" cy="246221"/>
            </a:xfrm>
            <a:prstGeom prst="rect">
              <a:avLst/>
            </a:prstGeom>
            <a:noFill/>
          </p:spPr>
          <p:txBody>
            <a:bodyPr wrap="none" rtlCol="0">
              <a:spAutoFit/>
            </a:bodyPr>
            <a:lstStyle/>
            <a:p>
              <a:r>
                <a:rPr lang="en-GB" sz="1000" b="1" dirty="0" smtClean="0"/>
                <a:t>CERN</a:t>
              </a:r>
              <a:endParaRPr lang="en-GB" sz="1000" b="1" dirty="0"/>
            </a:p>
          </p:txBody>
        </p:sp>
        <p:sp>
          <p:nvSpPr>
            <p:cNvPr id="28" name="TextBox 27"/>
            <p:cNvSpPr txBox="1"/>
            <p:nvPr/>
          </p:nvSpPr>
          <p:spPr>
            <a:xfrm>
              <a:off x="1070221" y="3828498"/>
              <a:ext cx="396092" cy="246221"/>
            </a:xfrm>
            <a:prstGeom prst="rect">
              <a:avLst/>
            </a:prstGeom>
            <a:noFill/>
          </p:spPr>
          <p:txBody>
            <a:bodyPr wrap="none" rtlCol="0">
              <a:spAutoFit/>
            </a:bodyPr>
            <a:lstStyle/>
            <a:p>
              <a:r>
                <a:rPr lang="en-GB" sz="1000" b="1" dirty="0" smtClean="0"/>
                <a:t>Lisbon</a:t>
              </a:r>
              <a:endParaRPr lang="en-GB" sz="1000" b="1" dirty="0"/>
            </a:p>
          </p:txBody>
        </p:sp>
        <p:sp>
          <p:nvSpPr>
            <p:cNvPr id="29" name="TextBox 28"/>
            <p:cNvSpPr txBox="1"/>
            <p:nvPr/>
          </p:nvSpPr>
          <p:spPr>
            <a:xfrm>
              <a:off x="853940" y="2885409"/>
              <a:ext cx="619400" cy="246221"/>
            </a:xfrm>
            <a:prstGeom prst="rect">
              <a:avLst/>
            </a:prstGeom>
            <a:noFill/>
          </p:spPr>
          <p:txBody>
            <a:bodyPr wrap="none" rtlCol="0">
              <a:spAutoFit/>
            </a:bodyPr>
            <a:lstStyle/>
            <a:p>
              <a:r>
                <a:rPr lang="en-GB" sz="1000" b="1" dirty="0" smtClean="0"/>
                <a:t>Manchester</a:t>
              </a:r>
              <a:endParaRPr lang="en-GB" sz="1000" b="1" dirty="0"/>
            </a:p>
          </p:txBody>
        </p:sp>
        <p:sp>
          <p:nvSpPr>
            <p:cNvPr id="30" name="TextBox 29"/>
            <p:cNvSpPr txBox="1"/>
            <p:nvPr/>
          </p:nvSpPr>
          <p:spPr>
            <a:xfrm>
              <a:off x="1184589" y="3133947"/>
              <a:ext cx="437419" cy="246221"/>
            </a:xfrm>
            <a:prstGeom prst="rect">
              <a:avLst/>
            </a:prstGeom>
            <a:noFill/>
          </p:spPr>
          <p:txBody>
            <a:bodyPr wrap="none" rtlCol="0">
              <a:spAutoFit/>
            </a:bodyPr>
            <a:lstStyle/>
            <a:p>
              <a:r>
                <a:rPr lang="en-GB" sz="1000" b="1" dirty="0" smtClean="0"/>
                <a:t>London</a:t>
              </a:r>
              <a:endParaRPr lang="en-GB" sz="1000" b="1" dirty="0"/>
            </a:p>
          </p:txBody>
        </p:sp>
        <p:sp>
          <p:nvSpPr>
            <p:cNvPr id="31" name="TextBox 30"/>
            <p:cNvSpPr txBox="1"/>
            <p:nvPr/>
          </p:nvSpPr>
          <p:spPr>
            <a:xfrm>
              <a:off x="1384135" y="2625533"/>
              <a:ext cx="484748" cy="246221"/>
            </a:xfrm>
            <a:prstGeom prst="rect">
              <a:avLst/>
            </a:prstGeom>
            <a:noFill/>
          </p:spPr>
          <p:txBody>
            <a:bodyPr wrap="none" rtlCol="0">
              <a:spAutoFit/>
            </a:bodyPr>
            <a:lstStyle/>
            <a:p>
              <a:r>
                <a:rPr lang="en-GB" sz="1000" b="1" dirty="0" smtClean="0"/>
                <a:t>Glasgow</a:t>
              </a:r>
              <a:endParaRPr lang="en-GB" sz="1000" b="1" dirty="0"/>
            </a:p>
          </p:txBody>
        </p:sp>
        <p:sp>
          <p:nvSpPr>
            <p:cNvPr id="32" name="Oval 31"/>
            <p:cNvSpPr/>
            <p:nvPr/>
          </p:nvSpPr>
          <p:spPr>
            <a:xfrm>
              <a:off x="406708" y="2845146"/>
              <a:ext cx="73475" cy="7033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p:cNvSpPr txBox="1"/>
          <p:nvPr/>
        </p:nvSpPr>
        <p:spPr>
          <a:xfrm>
            <a:off x="7215481" y="4147765"/>
            <a:ext cx="5192576" cy="1323439"/>
          </a:xfrm>
          <a:prstGeom prst="rect">
            <a:avLst/>
          </a:prstGeom>
          <a:noFill/>
        </p:spPr>
        <p:txBody>
          <a:bodyPr wrap="square" rtlCol="0">
            <a:spAutoFit/>
          </a:bodyPr>
          <a:lstStyle/>
          <a:p>
            <a:r>
              <a:rPr lang="en-US" sz="1600" b="1" dirty="0" smtClean="0"/>
              <a:t>Associated members:</a:t>
            </a:r>
          </a:p>
          <a:p>
            <a:pPr marL="285750" indent="-285750">
              <a:buFont typeface="Arial"/>
              <a:buChar char="•"/>
            </a:pPr>
            <a:r>
              <a:rPr lang="en-US" sz="1600" dirty="0" smtClean="0"/>
              <a:t>University of Wisconsin, Madison, US</a:t>
            </a:r>
          </a:p>
          <a:p>
            <a:pPr marL="285750" indent="-285750">
              <a:buFont typeface="Arial"/>
              <a:buChar char="•"/>
            </a:pPr>
            <a:r>
              <a:rPr lang="en-US" sz="1600" dirty="0" smtClean="0"/>
              <a:t>Wigner </a:t>
            </a:r>
            <a:r>
              <a:rPr lang="en-US" sz="1600" dirty="0"/>
              <a:t>Institute, </a:t>
            </a:r>
            <a:r>
              <a:rPr lang="en-US" sz="1600" dirty="0" smtClean="0"/>
              <a:t>Budapest</a:t>
            </a:r>
            <a:endParaRPr lang="en-US" sz="1600" dirty="0"/>
          </a:p>
          <a:p>
            <a:pPr marL="285750" indent="-285750">
              <a:buFont typeface="Arial"/>
              <a:buChar char="•"/>
            </a:pPr>
            <a:r>
              <a:rPr lang="en-US" sz="1600" dirty="0" smtClean="0"/>
              <a:t>Swiss </a:t>
            </a:r>
            <a:r>
              <a:rPr lang="en-US" sz="1600" dirty="0"/>
              <a:t>Plasma Center group of EPFL </a:t>
            </a:r>
            <a:endParaRPr lang="en-US" sz="1600" dirty="0" smtClean="0"/>
          </a:p>
          <a:p>
            <a:endParaRPr lang="en-US" sz="1600" dirty="0"/>
          </a:p>
        </p:txBody>
      </p:sp>
      <p:sp>
        <p:nvSpPr>
          <p:cNvPr id="33" name="TextBox 32"/>
          <p:cNvSpPr txBox="1"/>
          <p:nvPr/>
        </p:nvSpPr>
        <p:spPr>
          <a:xfrm>
            <a:off x="11244989" y="2292953"/>
            <a:ext cx="497189" cy="246221"/>
          </a:xfrm>
          <a:prstGeom prst="rect">
            <a:avLst/>
          </a:prstGeom>
          <a:noFill/>
        </p:spPr>
        <p:txBody>
          <a:bodyPr wrap="none" rtlCol="0">
            <a:spAutoFit/>
          </a:bodyPr>
          <a:lstStyle/>
          <a:p>
            <a:r>
              <a:rPr lang="en-US" sz="1000" b="1" dirty="0" smtClean="0"/>
              <a:t>Korea</a:t>
            </a:r>
            <a:endParaRPr lang="ru-RU" sz="1000" b="1" dirty="0"/>
          </a:p>
        </p:txBody>
      </p:sp>
    </p:spTree>
    <p:extLst>
      <p:ext uri="{BB962C8B-B14F-4D97-AF65-F5344CB8AC3E}">
        <p14:creationId xmlns:p14="http://schemas.microsoft.com/office/powerpoint/2010/main" val="11550511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AWAKE Timeline</a:t>
            </a:r>
            <a:endParaRPr lang="en-US"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22</a:t>
            </a:fld>
            <a:endParaRPr lang="en-US" dirty="0"/>
          </a:p>
        </p:txBody>
      </p:sp>
      <p:graphicFrame>
        <p:nvGraphicFramePr>
          <p:cNvPr id="71" name="Table 70"/>
          <p:cNvGraphicFramePr>
            <a:graphicFrameLocks noGrp="1"/>
          </p:cNvGraphicFramePr>
          <p:nvPr>
            <p:extLst>
              <p:ext uri="{D42A27DB-BD31-4B8C-83A1-F6EECF244321}">
                <p14:modId xmlns:p14="http://schemas.microsoft.com/office/powerpoint/2010/main" val="2145332599"/>
              </p:ext>
            </p:extLst>
          </p:nvPr>
        </p:nvGraphicFramePr>
        <p:xfrm>
          <a:off x="532679" y="888190"/>
          <a:ext cx="7787667" cy="2030217"/>
        </p:xfrm>
        <a:graphic>
          <a:graphicData uri="http://schemas.openxmlformats.org/drawingml/2006/table">
            <a:tbl>
              <a:tblPr firstRow="1" bandRow="1">
                <a:tableStyleId>{5C22544A-7EE6-4342-B048-85BDC9FD1C3A}</a:tableStyleId>
              </a:tblPr>
              <a:tblGrid>
                <a:gridCol w="934331"/>
                <a:gridCol w="664622"/>
                <a:gridCol w="641799"/>
                <a:gridCol w="641799"/>
                <a:gridCol w="641799"/>
                <a:gridCol w="641799"/>
                <a:gridCol w="641799"/>
                <a:gridCol w="641799"/>
                <a:gridCol w="641799"/>
                <a:gridCol w="641799"/>
                <a:gridCol w="1054322"/>
              </a:tblGrid>
              <a:tr h="284958">
                <a:tc>
                  <a:txBody>
                    <a:bodyPr/>
                    <a:lstStyle/>
                    <a:p>
                      <a:pPr algn="ctr"/>
                      <a:endParaRPr lang="en-US" sz="1200" dirty="0">
                        <a:solidFill>
                          <a:schemeClr val="tx1"/>
                        </a:solidFill>
                      </a:endParaRPr>
                    </a:p>
                  </a:txBody>
                  <a:tcPr marL="121920" marR="12192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2013</a:t>
                      </a:r>
                      <a:endParaRPr lang="en-US" sz="12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2014</a:t>
                      </a:r>
                      <a:endParaRPr lang="en-US" sz="12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2015</a:t>
                      </a:r>
                      <a:endParaRPr lang="en-US" sz="12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2016</a:t>
                      </a:r>
                      <a:endParaRPr lang="en-US" sz="12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2017</a:t>
                      </a:r>
                      <a:endParaRPr lang="en-US" sz="12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dirty="0" smtClean="0">
                          <a:solidFill>
                            <a:schemeClr val="tx1"/>
                          </a:solidFill>
                        </a:rPr>
                        <a:t>2018</a:t>
                      </a:r>
                      <a:endParaRPr lang="en-US" sz="1200" dirty="0">
                        <a:solidFill>
                          <a:schemeClr val="tx1"/>
                        </a:solidFill>
                      </a:endParaRPr>
                    </a:p>
                  </a:txBody>
                  <a:tcPr marL="121920" marR="12192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2019</a:t>
                      </a:r>
                    </a:p>
                  </a:txBody>
                  <a:tcPr marL="121920" marR="12192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2020</a:t>
                      </a:r>
                    </a:p>
                  </a:txBody>
                  <a:tcPr marL="121920" marR="12192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2021 </a:t>
                      </a:r>
                    </a:p>
                  </a:txBody>
                  <a:tcPr marL="121920" marR="121920">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2022/23/24</a:t>
                      </a:r>
                    </a:p>
                  </a:txBody>
                  <a:tcPr marL="121920" marR="121920">
                    <a:lnL w="12700" cap="flat" cmpd="sng" algn="ctr">
                      <a:solidFill>
                        <a:prstClr val="black"/>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6498">
                <a:tc>
                  <a:txBody>
                    <a:bodyPr/>
                    <a:lstStyle/>
                    <a:p>
                      <a:pPr algn="ctr"/>
                      <a:r>
                        <a:rPr lang="en-US" sz="900" b="1" dirty="0" smtClean="0">
                          <a:solidFill>
                            <a:schemeClr val="tx1"/>
                          </a:solidFill>
                        </a:rPr>
                        <a:t>Proton and laser beam-line</a:t>
                      </a:r>
                      <a:endParaRPr lang="en-US" sz="900" b="1" dirty="0">
                        <a:solidFill>
                          <a:schemeClr val="tx1"/>
                        </a:solidFill>
                      </a:endParaRPr>
                    </a:p>
                  </a:txBody>
                  <a:tcPr marL="121920" marR="12192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532263">
                <a:tc>
                  <a:txBody>
                    <a:bodyPr/>
                    <a:lstStyle/>
                    <a:p>
                      <a:pPr algn="ctr"/>
                      <a:r>
                        <a:rPr lang="en-US" sz="900" b="1" dirty="0" smtClean="0">
                          <a:solidFill>
                            <a:schemeClr val="tx1"/>
                          </a:solidFill>
                        </a:rPr>
                        <a:t>Experimental</a:t>
                      </a:r>
                      <a:r>
                        <a:rPr lang="en-US" sz="900" b="1" baseline="0" dirty="0" smtClean="0">
                          <a:solidFill>
                            <a:schemeClr val="tx1"/>
                          </a:solidFill>
                        </a:rPr>
                        <a:t> </a:t>
                      </a:r>
                    </a:p>
                    <a:p>
                      <a:pPr algn="ctr"/>
                      <a:r>
                        <a:rPr lang="en-US" sz="900" b="1" baseline="0" dirty="0" smtClean="0">
                          <a:solidFill>
                            <a:schemeClr val="tx1"/>
                          </a:solidFill>
                        </a:rPr>
                        <a:t>area</a:t>
                      </a:r>
                    </a:p>
                  </a:txBody>
                  <a:tcPr marL="121920" marR="12192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06498">
                <a:tc>
                  <a:txBody>
                    <a:bodyPr/>
                    <a:lstStyle/>
                    <a:p>
                      <a:pPr algn="ctr"/>
                      <a:r>
                        <a:rPr lang="en-US" sz="900" b="1" dirty="0" smtClean="0">
                          <a:solidFill>
                            <a:schemeClr val="tx1"/>
                          </a:solidFill>
                        </a:rPr>
                        <a:t>e</a:t>
                      </a:r>
                      <a:r>
                        <a:rPr lang="en-US" sz="900" b="1" baseline="30000" dirty="0" smtClean="0">
                          <a:solidFill>
                            <a:schemeClr val="tx1"/>
                          </a:solidFill>
                        </a:rPr>
                        <a:t>-</a:t>
                      </a:r>
                      <a:r>
                        <a:rPr lang="en-US" sz="900" b="1" baseline="0" dirty="0" smtClean="0">
                          <a:solidFill>
                            <a:schemeClr val="tx1"/>
                          </a:solidFill>
                        </a:rPr>
                        <a:t> </a:t>
                      </a:r>
                      <a:r>
                        <a:rPr lang="en-US" sz="900" b="1" dirty="0" smtClean="0">
                          <a:solidFill>
                            <a:schemeClr val="tx1"/>
                          </a:solidFill>
                        </a:rPr>
                        <a:t>source</a:t>
                      </a:r>
                      <a:r>
                        <a:rPr lang="en-US" sz="900" b="1" baseline="0" dirty="0" smtClean="0">
                          <a:solidFill>
                            <a:schemeClr val="tx1"/>
                          </a:solidFill>
                        </a:rPr>
                        <a:t> and beam-line</a:t>
                      </a:r>
                      <a:endParaRPr lang="en-US" sz="900" b="1" dirty="0">
                        <a:solidFill>
                          <a:schemeClr val="tx1"/>
                        </a:solidFill>
                      </a:endParaRPr>
                    </a:p>
                  </a:txBody>
                  <a:tcPr marL="121920" marR="121920" anchor="ctr"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sz="1000" dirty="0">
                        <a:solidFill>
                          <a:schemeClr val="tx1"/>
                        </a:solidFill>
                      </a:endParaRPr>
                    </a:p>
                  </a:txBody>
                  <a:tcPr marL="121920" marR="1219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grpSp>
        <p:nvGrpSpPr>
          <p:cNvPr id="72" name="Group 71"/>
          <p:cNvGrpSpPr/>
          <p:nvPr/>
        </p:nvGrpSpPr>
        <p:grpSpPr>
          <a:xfrm>
            <a:off x="1445385" y="1133524"/>
            <a:ext cx="6878668" cy="1804127"/>
            <a:chOff x="1229733" y="3971141"/>
            <a:chExt cx="8395683" cy="2254278"/>
          </a:xfrm>
        </p:grpSpPr>
        <p:sp>
          <p:nvSpPr>
            <p:cNvPr id="73" name="Rectangle 72"/>
            <p:cNvSpPr/>
            <p:nvPr/>
          </p:nvSpPr>
          <p:spPr>
            <a:xfrm>
              <a:off x="2799595" y="3985433"/>
              <a:ext cx="1697538" cy="305266"/>
            </a:xfrm>
            <a:prstGeom prst="rect">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grpSp>
          <p:nvGrpSpPr>
            <p:cNvPr id="74" name="Group 73"/>
            <p:cNvGrpSpPr/>
            <p:nvPr/>
          </p:nvGrpSpPr>
          <p:grpSpPr>
            <a:xfrm>
              <a:off x="1287460" y="3974587"/>
              <a:ext cx="8337956" cy="2250832"/>
              <a:chOff x="2030261" y="1842446"/>
              <a:chExt cx="12026566" cy="2250832"/>
            </a:xfrm>
          </p:grpSpPr>
          <p:sp>
            <p:nvSpPr>
              <p:cNvPr id="89" name="Rectangle 88"/>
              <p:cNvSpPr/>
              <p:nvPr/>
            </p:nvSpPr>
            <p:spPr>
              <a:xfrm>
                <a:off x="6248987" y="1850091"/>
                <a:ext cx="7800337" cy="1439030"/>
              </a:xfrm>
              <a:prstGeom prst="rect">
                <a:avLst/>
              </a:prstGeom>
              <a:solidFill>
                <a:srgbClr val="FF66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90" name="Rectangle 89"/>
              <p:cNvSpPr/>
              <p:nvPr/>
            </p:nvSpPr>
            <p:spPr>
              <a:xfrm>
                <a:off x="4025901" y="2529166"/>
                <a:ext cx="1922334" cy="767265"/>
              </a:xfrm>
              <a:prstGeom prst="rect">
                <a:avLst/>
              </a:prstGeom>
              <a:pattFill prst="dkDnDiag">
                <a:fgClr>
                  <a:schemeClr val="accent3">
                    <a:lumMod val="60000"/>
                    <a:lumOff val="40000"/>
                  </a:schemeClr>
                </a:fgClr>
                <a:bgClr>
                  <a:prstClr val="white"/>
                </a:bgClr>
              </a:pattFill>
              <a:ln>
                <a:noFill/>
              </a:ln>
            </p:spPr>
            <p:style>
              <a:lnRef idx="2">
                <a:schemeClr val="accent1"/>
              </a:lnRef>
              <a:fillRef idx="1">
                <a:schemeClr val="lt1"/>
              </a:fillRef>
              <a:effectRef idx="0">
                <a:schemeClr val="accent1"/>
              </a:effectRef>
              <a:fontRef idx="minor">
                <a:schemeClr val="dk1"/>
              </a:fontRef>
            </p:style>
            <p:txBody>
              <a:bodyPr rtlCol="0" anchor="b" anchorCtr="0"/>
              <a:lstStyle/>
              <a:p>
                <a:endParaRPr lang="en-US" sz="1000" dirty="0"/>
              </a:p>
            </p:txBody>
          </p:sp>
          <p:sp>
            <p:nvSpPr>
              <p:cNvPr id="91" name="Rectangle 90"/>
              <p:cNvSpPr/>
              <p:nvPr/>
            </p:nvSpPr>
            <p:spPr>
              <a:xfrm>
                <a:off x="2030261" y="1850090"/>
                <a:ext cx="2504286" cy="679076"/>
              </a:xfrm>
              <a:prstGeom prst="rect">
                <a:avLst/>
              </a:prstGeom>
              <a:solidFill>
                <a:srgbClr val="3366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92" name="Rectangle 91"/>
              <p:cNvSpPr/>
              <p:nvPr/>
            </p:nvSpPr>
            <p:spPr>
              <a:xfrm>
                <a:off x="2030261" y="2531686"/>
                <a:ext cx="1995639" cy="768774"/>
              </a:xfrm>
              <a:prstGeom prst="rect">
                <a:avLst/>
              </a:prstGeom>
              <a:solidFill>
                <a:srgbClr val="3366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smtClean="0"/>
              </a:p>
              <a:p>
                <a:pPr algn="ctr"/>
                <a:endParaRPr lang="en-US" sz="1000" dirty="0"/>
              </a:p>
            </p:txBody>
          </p:sp>
          <p:sp>
            <p:nvSpPr>
              <p:cNvPr id="93" name="Rectangle 92"/>
              <p:cNvSpPr/>
              <p:nvPr/>
            </p:nvSpPr>
            <p:spPr>
              <a:xfrm>
                <a:off x="2030261" y="3289120"/>
                <a:ext cx="2504286" cy="804156"/>
              </a:xfrm>
              <a:prstGeom prst="rect">
                <a:avLst/>
              </a:prstGeom>
              <a:solidFill>
                <a:srgbClr val="3366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Studies, design</a:t>
                </a:r>
                <a:endParaRPr lang="en-US" sz="1000" dirty="0"/>
              </a:p>
            </p:txBody>
          </p:sp>
          <p:sp>
            <p:nvSpPr>
              <p:cNvPr id="94" name="Rectangle 93"/>
              <p:cNvSpPr/>
              <p:nvPr/>
            </p:nvSpPr>
            <p:spPr>
              <a:xfrm>
                <a:off x="4534547" y="3287612"/>
                <a:ext cx="1556236" cy="805660"/>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Fabrication</a:t>
                </a:r>
                <a:endParaRPr lang="en-US" sz="1000" dirty="0"/>
              </a:p>
            </p:txBody>
          </p:sp>
          <p:sp>
            <p:nvSpPr>
              <p:cNvPr id="95" name="Rectangle 94"/>
              <p:cNvSpPr/>
              <p:nvPr/>
            </p:nvSpPr>
            <p:spPr>
              <a:xfrm>
                <a:off x="6090783" y="3287612"/>
                <a:ext cx="1135105" cy="805661"/>
              </a:xfrm>
              <a:prstGeom prst="rect">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Installation</a:t>
                </a:r>
                <a:endParaRPr lang="en-US" sz="1000" dirty="0"/>
              </a:p>
            </p:txBody>
          </p:sp>
          <p:sp>
            <p:nvSpPr>
              <p:cNvPr id="96" name="Rectangle 95"/>
              <p:cNvSpPr/>
              <p:nvPr/>
            </p:nvSpPr>
            <p:spPr>
              <a:xfrm rot="5400000">
                <a:off x="5543499" y="2410830"/>
                <a:ext cx="1437522" cy="300753"/>
              </a:xfrm>
              <a:prstGeom prst="rect">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a:t>Commissioning</a:t>
                </a:r>
              </a:p>
            </p:txBody>
          </p:sp>
          <p:sp>
            <p:nvSpPr>
              <p:cNvPr id="97" name="Rectangle 96"/>
              <p:cNvSpPr/>
              <p:nvPr/>
            </p:nvSpPr>
            <p:spPr>
              <a:xfrm rot="5400000">
                <a:off x="6988342" y="3517855"/>
                <a:ext cx="812971" cy="337876"/>
              </a:xfrm>
              <a:prstGeom prst="rect">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900" dirty="0"/>
                  <a:t>Commissioning</a:t>
                </a:r>
              </a:p>
            </p:txBody>
          </p:sp>
          <p:sp>
            <p:nvSpPr>
              <p:cNvPr id="98" name="Rectangle 97"/>
              <p:cNvSpPr/>
              <p:nvPr/>
            </p:nvSpPr>
            <p:spPr>
              <a:xfrm>
                <a:off x="7554380" y="3287610"/>
                <a:ext cx="6502447" cy="804639"/>
              </a:xfrm>
              <a:prstGeom prst="rect">
                <a:avLst/>
              </a:prstGeom>
              <a:solidFill>
                <a:srgbClr val="FF6666"/>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99" name="Rectangle 98"/>
              <p:cNvSpPr/>
              <p:nvPr/>
            </p:nvSpPr>
            <p:spPr>
              <a:xfrm>
                <a:off x="4672848" y="1850854"/>
                <a:ext cx="1413688" cy="308469"/>
              </a:xfrm>
              <a:prstGeom prst="rect">
                <a:avLst/>
              </a:prstGeom>
              <a:solidFill>
                <a:schemeClr val="accent3">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Installation</a:t>
                </a:r>
                <a:endParaRPr lang="en-US" sz="1000" dirty="0"/>
              </a:p>
            </p:txBody>
          </p:sp>
        </p:grpSp>
        <p:sp>
          <p:nvSpPr>
            <p:cNvPr id="75" name="Rectangle 74"/>
            <p:cNvSpPr/>
            <p:nvPr/>
          </p:nvSpPr>
          <p:spPr>
            <a:xfrm>
              <a:off x="1574162" y="4665629"/>
              <a:ext cx="2528438" cy="362482"/>
            </a:xfrm>
            <a:prstGeom prst="rect">
              <a:avLst/>
            </a:prstGeom>
            <a:pattFill prst="dkDnDiag">
              <a:fgClr>
                <a:schemeClr val="accent3">
                  <a:lumMod val="60000"/>
                  <a:lumOff val="40000"/>
                </a:schemeClr>
              </a:fgClr>
              <a:bgClr>
                <a:prstClr val="white"/>
              </a:bgClr>
            </a:pattFill>
            <a:ln>
              <a:noFill/>
            </a:ln>
          </p:spPr>
          <p:style>
            <a:lnRef idx="2">
              <a:schemeClr val="accent1"/>
            </a:lnRef>
            <a:fillRef idx="1">
              <a:schemeClr val="lt1"/>
            </a:fillRef>
            <a:effectRef idx="0">
              <a:schemeClr val="accent1"/>
            </a:effectRef>
            <a:fontRef idx="minor">
              <a:schemeClr val="dk1"/>
            </a:fontRef>
          </p:style>
          <p:txBody>
            <a:bodyPr rtlCol="0" anchor="b" anchorCtr="0"/>
            <a:lstStyle/>
            <a:p>
              <a:endParaRPr lang="en-US" sz="1000" dirty="0"/>
            </a:p>
          </p:txBody>
        </p:sp>
        <p:sp>
          <p:nvSpPr>
            <p:cNvPr id="76" name="TextBox 75"/>
            <p:cNvSpPr txBox="1"/>
            <p:nvPr/>
          </p:nvSpPr>
          <p:spPr>
            <a:xfrm>
              <a:off x="1573758" y="4672200"/>
              <a:ext cx="2557951" cy="269200"/>
            </a:xfrm>
            <a:prstGeom prst="rect">
              <a:avLst/>
            </a:prstGeom>
            <a:noFill/>
          </p:spPr>
          <p:txBody>
            <a:bodyPr wrap="square" rtlCol="0">
              <a:spAutoFit/>
            </a:bodyPr>
            <a:lstStyle/>
            <a:p>
              <a:pPr algn="r"/>
              <a:r>
                <a:rPr lang="en-US" sz="800" dirty="0" smtClean="0"/>
                <a:t>Modification, Civil Engineering and installation</a:t>
              </a:r>
              <a:endParaRPr lang="en-US" sz="800" dirty="0"/>
            </a:p>
          </p:txBody>
        </p:sp>
        <p:sp>
          <p:nvSpPr>
            <p:cNvPr id="77" name="Rectangle 76"/>
            <p:cNvSpPr/>
            <p:nvPr/>
          </p:nvSpPr>
          <p:spPr>
            <a:xfrm>
              <a:off x="2657841" y="4250692"/>
              <a:ext cx="1444759" cy="407995"/>
            </a:xfrm>
            <a:prstGeom prst="rect">
              <a:avLst/>
            </a:prstGeom>
            <a:solidFill>
              <a:srgbClr val="3366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78" name="Rectangle 77"/>
            <p:cNvSpPr/>
            <p:nvPr/>
          </p:nvSpPr>
          <p:spPr>
            <a:xfrm>
              <a:off x="2523060" y="5024084"/>
              <a:ext cx="1594167" cy="403574"/>
            </a:xfrm>
            <a:prstGeom prst="rect">
              <a:avLst/>
            </a:prstGeom>
            <a:solidFill>
              <a:srgbClr val="3366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79" name="TextBox 78"/>
            <p:cNvSpPr txBox="1"/>
            <p:nvPr/>
          </p:nvSpPr>
          <p:spPr>
            <a:xfrm>
              <a:off x="1419819" y="3971141"/>
              <a:ext cx="2642021" cy="548518"/>
            </a:xfrm>
            <a:prstGeom prst="rect">
              <a:avLst/>
            </a:prstGeom>
            <a:noFill/>
          </p:spPr>
          <p:txBody>
            <a:bodyPr wrap="square" rtlCol="0">
              <a:spAutoFit/>
            </a:bodyPr>
            <a:lstStyle/>
            <a:p>
              <a:r>
                <a:rPr lang="en-US" sz="1000" dirty="0" smtClean="0"/>
                <a:t>Study, Design, </a:t>
              </a:r>
            </a:p>
            <a:p>
              <a:r>
                <a:rPr lang="en-US" sz="1000" dirty="0" smtClean="0"/>
                <a:t>Procurement, Component preparation</a:t>
              </a:r>
              <a:endParaRPr lang="en-US" sz="1000" dirty="0"/>
            </a:p>
          </p:txBody>
        </p:sp>
        <p:sp>
          <p:nvSpPr>
            <p:cNvPr id="80" name="TextBox 79"/>
            <p:cNvSpPr txBox="1"/>
            <p:nvPr/>
          </p:nvSpPr>
          <p:spPr>
            <a:xfrm>
              <a:off x="1229733" y="4950442"/>
              <a:ext cx="3070791" cy="548518"/>
            </a:xfrm>
            <a:prstGeom prst="rect">
              <a:avLst/>
            </a:prstGeom>
            <a:noFill/>
          </p:spPr>
          <p:txBody>
            <a:bodyPr wrap="square" rtlCol="0">
              <a:spAutoFit/>
            </a:bodyPr>
            <a:lstStyle/>
            <a:p>
              <a:r>
                <a:rPr lang="en-US" sz="1000" dirty="0" smtClean="0"/>
                <a:t>Study, Design, </a:t>
              </a:r>
            </a:p>
            <a:p>
              <a:r>
                <a:rPr lang="en-US" sz="1000" dirty="0" smtClean="0"/>
                <a:t>Procurement, Component preparation</a:t>
              </a:r>
              <a:endParaRPr lang="en-US" sz="1000" dirty="0"/>
            </a:p>
          </p:txBody>
        </p:sp>
        <p:sp>
          <p:nvSpPr>
            <p:cNvPr id="81" name="Rectangle 80"/>
            <p:cNvSpPr/>
            <p:nvPr/>
          </p:nvSpPr>
          <p:spPr>
            <a:xfrm>
              <a:off x="6036454" y="3972291"/>
              <a:ext cx="1555252" cy="2252101"/>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00" dirty="0"/>
            </a:p>
          </p:txBody>
        </p:sp>
        <p:sp>
          <p:nvSpPr>
            <p:cNvPr id="82" name="TextBox 81"/>
            <p:cNvSpPr txBox="1"/>
            <p:nvPr/>
          </p:nvSpPr>
          <p:spPr>
            <a:xfrm>
              <a:off x="5074594" y="4048954"/>
              <a:ext cx="1102631" cy="325048"/>
            </a:xfrm>
            <a:prstGeom prst="rect">
              <a:avLst/>
            </a:prstGeom>
            <a:noFill/>
          </p:spPr>
          <p:txBody>
            <a:bodyPr wrap="square" rtlCol="0">
              <a:spAutoFit/>
            </a:bodyPr>
            <a:lstStyle/>
            <a:p>
              <a:r>
                <a:rPr lang="en-US" sz="1000" dirty="0" smtClean="0"/>
                <a:t>Data taking</a:t>
              </a:r>
              <a:endParaRPr lang="en-US" sz="1000" dirty="0"/>
            </a:p>
          </p:txBody>
        </p:sp>
        <p:sp>
          <p:nvSpPr>
            <p:cNvPr id="83" name="TextBox 82"/>
            <p:cNvSpPr txBox="1"/>
            <p:nvPr/>
          </p:nvSpPr>
          <p:spPr>
            <a:xfrm>
              <a:off x="7853896" y="4048954"/>
              <a:ext cx="969324" cy="325048"/>
            </a:xfrm>
            <a:prstGeom prst="rect">
              <a:avLst/>
            </a:prstGeom>
            <a:noFill/>
          </p:spPr>
          <p:txBody>
            <a:bodyPr wrap="square" rtlCol="0">
              <a:spAutoFit/>
            </a:bodyPr>
            <a:lstStyle/>
            <a:p>
              <a:r>
                <a:rPr lang="en-US" sz="1000" dirty="0" smtClean="0"/>
                <a:t>Data taking</a:t>
              </a:r>
            </a:p>
          </p:txBody>
        </p:sp>
        <p:sp>
          <p:nvSpPr>
            <p:cNvPr id="84" name="TextBox 83"/>
            <p:cNvSpPr txBox="1"/>
            <p:nvPr/>
          </p:nvSpPr>
          <p:spPr>
            <a:xfrm>
              <a:off x="4350219" y="4970037"/>
              <a:ext cx="612584" cy="365679"/>
            </a:xfrm>
            <a:prstGeom prst="rect">
              <a:avLst/>
            </a:prstGeom>
            <a:noFill/>
          </p:spPr>
          <p:txBody>
            <a:bodyPr wrap="none" rtlCol="0">
              <a:spAutoFit/>
            </a:bodyPr>
            <a:lstStyle/>
            <a:p>
              <a:r>
                <a:rPr lang="en-US" sz="1200" b="1" dirty="0" smtClean="0"/>
                <a:t>Phase 1</a:t>
              </a:r>
              <a:endParaRPr lang="en-US" sz="1200" b="1" dirty="0"/>
            </a:p>
          </p:txBody>
        </p:sp>
        <p:sp>
          <p:nvSpPr>
            <p:cNvPr id="85" name="TextBox 84"/>
            <p:cNvSpPr txBox="1"/>
            <p:nvPr/>
          </p:nvSpPr>
          <p:spPr>
            <a:xfrm>
              <a:off x="5154430" y="5610027"/>
              <a:ext cx="612584" cy="365679"/>
            </a:xfrm>
            <a:prstGeom prst="rect">
              <a:avLst/>
            </a:prstGeom>
            <a:noFill/>
          </p:spPr>
          <p:txBody>
            <a:bodyPr wrap="none" rtlCol="0">
              <a:spAutoFit/>
            </a:bodyPr>
            <a:lstStyle/>
            <a:p>
              <a:r>
                <a:rPr lang="en-US" sz="1200" b="1" dirty="0" smtClean="0"/>
                <a:t>Phase 2</a:t>
              </a:r>
              <a:endParaRPr lang="en-US" sz="1200" b="1" dirty="0"/>
            </a:p>
          </p:txBody>
        </p:sp>
        <p:cxnSp>
          <p:nvCxnSpPr>
            <p:cNvPr id="86" name="Straight Arrow Connector 85"/>
            <p:cNvCxnSpPr/>
            <p:nvPr/>
          </p:nvCxnSpPr>
          <p:spPr>
            <a:xfrm>
              <a:off x="6029799" y="4574188"/>
              <a:ext cx="1561907" cy="0"/>
            </a:xfrm>
            <a:prstGeom prst="straightConnector1">
              <a:avLst/>
            </a:prstGeom>
            <a:ln w="19050" cmpd="sng">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6218993" y="4250693"/>
              <a:ext cx="1147930" cy="609465"/>
            </a:xfrm>
            <a:prstGeom prst="rect">
              <a:avLst/>
            </a:prstGeom>
            <a:noFill/>
          </p:spPr>
          <p:txBody>
            <a:bodyPr wrap="none" rtlCol="0">
              <a:spAutoFit/>
            </a:bodyPr>
            <a:lstStyle/>
            <a:p>
              <a:pPr algn="ctr"/>
              <a:r>
                <a:rPr lang="en-US" sz="1200" dirty="0" smtClean="0"/>
                <a:t>Long Shutdown 2</a:t>
              </a:r>
            </a:p>
            <a:p>
              <a:pPr algn="ctr"/>
              <a:r>
                <a:rPr lang="en-US" sz="1200" dirty="0" smtClean="0"/>
                <a:t>24 months </a:t>
              </a:r>
              <a:endParaRPr lang="en-US" sz="1200" dirty="0"/>
            </a:p>
          </p:txBody>
        </p:sp>
        <p:sp>
          <p:nvSpPr>
            <p:cNvPr id="88" name="TextBox 87"/>
            <p:cNvSpPr txBox="1"/>
            <p:nvPr/>
          </p:nvSpPr>
          <p:spPr>
            <a:xfrm>
              <a:off x="7932303" y="4473498"/>
              <a:ext cx="1625931" cy="807598"/>
            </a:xfrm>
            <a:prstGeom prst="rect">
              <a:avLst/>
            </a:prstGeom>
            <a:noFill/>
          </p:spPr>
          <p:txBody>
            <a:bodyPr wrap="square" rtlCol="0">
              <a:spAutoFit/>
            </a:bodyPr>
            <a:lstStyle/>
            <a:p>
              <a:r>
                <a:rPr lang="en-US" b="1" i="1" dirty="0" smtClean="0"/>
                <a:t>AWAKE RUN 2</a:t>
              </a:r>
            </a:p>
          </p:txBody>
        </p:sp>
      </p:grpSp>
      <p:sp>
        <p:nvSpPr>
          <p:cNvPr id="100" name="TextBox 99"/>
          <p:cNvSpPr txBox="1"/>
          <p:nvPr/>
        </p:nvSpPr>
        <p:spPr>
          <a:xfrm>
            <a:off x="4292860" y="1401881"/>
            <a:ext cx="1165511" cy="646331"/>
          </a:xfrm>
          <a:prstGeom prst="rect">
            <a:avLst/>
          </a:prstGeom>
          <a:noFill/>
        </p:spPr>
        <p:txBody>
          <a:bodyPr wrap="square" rtlCol="0">
            <a:spAutoFit/>
          </a:bodyPr>
          <a:lstStyle/>
          <a:p>
            <a:r>
              <a:rPr lang="en-US" b="1" i="1" dirty="0" smtClean="0"/>
              <a:t>AWAKE RUN 1</a:t>
            </a:r>
          </a:p>
        </p:txBody>
      </p:sp>
      <p:sp>
        <p:nvSpPr>
          <p:cNvPr id="101" name="Right Arrow 100"/>
          <p:cNvSpPr/>
          <p:nvPr/>
        </p:nvSpPr>
        <p:spPr>
          <a:xfrm>
            <a:off x="8217407" y="1818444"/>
            <a:ext cx="671339" cy="390779"/>
          </a:xfrm>
          <a:prstGeom prst="rightArrow">
            <a:avLst/>
          </a:prstGeom>
          <a:solidFill>
            <a:srgbClr val="FF364B"/>
          </a:solidFill>
          <a:ln>
            <a:solidFill>
              <a:srgbClr val="FF36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FF"/>
              </a:solidFill>
            </a:endParaRPr>
          </a:p>
        </p:txBody>
      </p:sp>
      <p:sp>
        <p:nvSpPr>
          <p:cNvPr id="3" name="TextBox 2"/>
          <p:cNvSpPr txBox="1"/>
          <p:nvPr/>
        </p:nvSpPr>
        <p:spPr>
          <a:xfrm>
            <a:off x="8971642" y="1545480"/>
            <a:ext cx="2748644" cy="923330"/>
          </a:xfrm>
          <a:prstGeom prst="rect">
            <a:avLst/>
          </a:prstGeom>
          <a:noFill/>
          <a:ln w="6350" cmpd="sng">
            <a:solidFill>
              <a:srgbClr val="ED0202"/>
            </a:solidFill>
          </a:ln>
        </p:spPr>
        <p:txBody>
          <a:bodyPr wrap="square" rtlCol="0">
            <a:spAutoFit/>
          </a:bodyPr>
          <a:lstStyle/>
          <a:p>
            <a:r>
              <a:rPr lang="en-US" b="1" dirty="0" smtClean="0"/>
              <a:t>AWAKE++: After Run 2: </a:t>
            </a:r>
            <a:r>
              <a:rPr lang="en-US" dirty="0" smtClean="0"/>
              <a:t>kick-off particle physics driven applications</a:t>
            </a:r>
            <a:endParaRPr lang="en-US" dirty="0"/>
          </a:p>
        </p:txBody>
      </p:sp>
      <p:sp>
        <p:nvSpPr>
          <p:cNvPr id="6" name="Rectangle 5"/>
          <p:cNvSpPr/>
          <p:nvPr/>
        </p:nvSpPr>
        <p:spPr>
          <a:xfrm>
            <a:off x="247729" y="5354111"/>
            <a:ext cx="8618081" cy="923330"/>
          </a:xfrm>
          <a:prstGeom prst="rect">
            <a:avLst/>
          </a:prstGeom>
          <a:ln w="38100" cmpd="sng">
            <a:solidFill>
              <a:srgbClr val="008000"/>
            </a:solidFill>
          </a:ln>
        </p:spPr>
        <p:txBody>
          <a:bodyPr wrap="square">
            <a:spAutoFit/>
          </a:bodyPr>
          <a:lstStyle/>
          <a:p>
            <a:r>
              <a:rPr lang="en-US" b="1" dirty="0" smtClean="0"/>
              <a:t>AWAKE Run 2</a:t>
            </a:r>
            <a:r>
              <a:rPr lang="en-US" b="1" dirty="0" smtClean="0"/>
              <a:t>: proposed for after LS2:</a:t>
            </a:r>
          </a:p>
          <a:p>
            <a:r>
              <a:rPr lang="en-US" dirty="0"/>
              <a:t>achieve high-charge bunches of electrons accelerated to </a:t>
            </a:r>
            <a:r>
              <a:rPr lang="en-US" b="1" dirty="0"/>
              <a:t>high energy, about 10 GeV, </a:t>
            </a:r>
            <a:r>
              <a:rPr lang="en-US" dirty="0"/>
              <a:t>while maintaining </a:t>
            </a:r>
            <a:r>
              <a:rPr lang="en-US" b="1" dirty="0"/>
              <a:t>beam quality </a:t>
            </a:r>
            <a:r>
              <a:rPr lang="en-US" dirty="0"/>
              <a:t>through the plasma and showing that the process is </a:t>
            </a:r>
            <a:r>
              <a:rPr lang="en-US" b="1" dirty="0"/>
              <a:t>scalable</a:t>
            </a:r>
            <a:r>
              <a:rPr lang="en-US" dirty="0"/>
              <a:t>. </a:t>
            </a:r>
          </a:p>
        </p:txBody>
      </p:sp>
      <p:sp>
        <p:nvSpPr>
          <p:cNvPr id="2" name="TextBox 1"/>
          <p:cNvSpPr txBox="1"/>
          <p:nvPr/>
        </p:nvSpPr>
        <p:spPr>
          <a:xfrm>
            <a:off x="547522" y="3725243"/>
            <a:ext cx="5817180" cy="923330"/>
          </a:xfrm>
          <a:prstGeom prst="rect">
            <a:avLst/>
          </a:prstGeom>
          <a:noFill/>
          <a:ln w="28575" cmpd="sng">
            <a:solidFill>
              <a:srgbClr val="008000"/>
            </a:solidFill>
          </a:ln>
        </p:spPr>
        <p:txBody>
          <a:bodyPr wrap="none" rtlCol="0">
            <a:spAutoFit/>
          </a:bodyPr>
          <a:lstStyle/>
          <a:p>
            <a:r>
              <a:rPr lang="en-US" b="1" dirty="0" smtClean="0"/>
              <a:t>AWAKE Run 1: Proof-of Concept</a:t>
            </a:r>
          </a:p>
          <a:p>
            <a:r>
              <a:rPr lang="en-US" dirty="0" smtClean="0"/>
              <a:t>2016/17: Seeded Self-Modulation of proton beam in plasma</a:t>
            </a:r>
          </a:p>
          <a:p>
            <a:r>
              <a:rPr lang="en-US" b="1" dirty="0" smtClean="0"/>
              <a:t>2018: </a:t>
            </a:r>
            <a:r>
              <a:rPr lang="en-US" b="1" dirty="0"/>
              <a:t>E</a:t>
            </a:r>
            <a:r>
              <a:rPr lang="en-US" b="1" dirty="0" smtClean="0"/>
              <a:t>lectron acceleration in plasma</a:t>
            </a:r>
            <a:endParaRPr lang="en-US" b="1" dirty="0"/>
          </a:p>
        </p:txBody>
      </p:sp>
      <p:grpSp>
        <p:nvGrpSpPr>
          <p:cNvPr id="5" name="Group 4"/>
          <p:cNvGrpSpPr/>
          <p:nvPr/>
        </p:nvGrpSpPr>
        <p:grpSpPr>
          <a:xfrm>
            <a:off x="6364702" y="3080478"/>
            <a:ext cx="2544883" cy="1106430"/>
            <a:chOff x="6364702" y="3080478"/>
            <a:chExt cx="2544883" cy="1106430"/>
          </a:xfrm>
        </p:grpSpPr>
        <p:pic>
          <p:nvPicPr>
            <p:cNvPr id="40" name="Picture 39" descr="surfen_bali_aufmacher,17121_m_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3050" y="3080478"/>
              <a:ext cx="1946535" cy="1023350"/>
            </a:xfrm>
            <a:prstGeom prst="rect">
              <a:avLst/>
            </a:prstGeom>
          </p:spPr>
        </p:pic>
        <p:cxnSp>
          <p:nvCxnSpPr>
            <p:cNvPr id="8" name="Straight Arrow Connector 7"/>
            <p:cNvCxnSpPr>
              <a:stCxn id="2" idx="3"/>
            </p:cNvCxnSpPr>
            <p:nvPr/>
          </p:nvCxnSpPr>
          <p:spPr>
            <a:xfrm flipV="1">
              <a:off x="6364702" y="3827514"/>
              <a:ext cx="580586" cy="359394"/>
            </a:xfrm>
            <a:prstGeom prst="straightConnector1">
              <a:avLst/>
            </a:prstGeom>
            <a:ln w="57150" cmpd="sng">
              <a:solidFill>
                <a:srgbClr val="1F992E"/>
              </a:solidFill>
              <a:tailEnd type="arrow"/>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8865810" y="5256239"/>
            <a:ext cx="3193142" cy="1133351"/>
            <a:chOff x="8188477" y="4010429"/>
            <a:chExt cx="3193142" cy="1133351"/>
          </a:xfrm>
        </p:grpSpPr>
        <p:pic>
          <p:nvPicPr>
            <p:cNvPr id="39" name="Picture 38" descr="Sport-Surfen-Gehen-wir-Wellenreiten.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7746" y="4010429"/>
              <a:ext cx="2263873" cy="1133351"/>
            </a:xfrm>
            <a:prstGeom prst="rect">
              <a:avLst/>
            </a:prstGeom>
          </p:spPr>
        </p:pic>
        <p:cxnSp>
          <p:nvCxnSpPr>
            <p:cNvPr id="45" name="Straight Arrow Connector 44"/>
            <p:cNvCxnSpPr>
              <a:stCxn id="6" idx="3"/>
              <a:endCxn id="39" idx="1"/>
            </p:cNvCxnSpPr>
            <p:nvPr/>
          </p:nvCxnSpPr>
          <p:spPr>
            <a:xfrm>
              <a:off x="8188477" y="4569966"/>
              <a:ext cx="929269" cy="7139"/>
            </a:xfrm>
            <a:prstGeom prst="straightConnector1">
              <a:avLst/>
            </a:prstGeom>
            <a:ln w="57150" cmpd="sng">
              <a:solidFill>
                <a:srgbClr val="1F992E"/>
              </a:solidFill>
              <a:tailEnd type="arrow"/>
            </a:ln>
          </p:spPr>
          <p:style>
            <a:lnRef idx="2">
              <a:schemeClr val="accent1"/>
            </a:lnRef>
            <a:fillRef idx="0">
              <a:schemeClr val="accent1"/>
            </a:fillRef>
            <a:effectRef idx="1">
              <a:schemeClr val="accent1"/>
            </a:effectRef>
            <a:fontRef idx="minor">
              <a:schemeClr val="tx1"/>
            </a:fontRef>
          </p:style>
        </p:cxnSp>
      </p:grpSp>
      <p:cxnSp>
        <p:nvCxnSpPr>
          <p:cNvPr id="48" name="Straight Arrow Connector 47"/>
          <p:cNvCxnSpPr/>
          <p:nvPr/>
        </p:nvCxnSpPr>
        <p:spPr>
          <a:xfrm flipV="1">
            <a:off x="6362095" y="4361543"/>
            <a:ext cx="2910114" cy="41124"/>
          </a:xfrm>
          <a:prstGeom prst="straightConnector1">
            <a:avLst/>
          </a:prstGeom>
          <a:ln w="57150" cmpd="sng">
            <a:solidFill>
              <a:srgbClr val="1F992E"/>
            </a:solidFill>
            <a:tailEnd type="arrow"/>
          </a:ln>
        </p:spPr>
        <p:style>
          <a:lnRef idx="2">
            <a:schemeClr val="accent1"/>
          </a:lnRef>
          <a:fillRef idx="0">
            <a:schemeClr val="accent1"/>
          </a:fillRef>
          <a:effectRef idx="1">
            <a:schemeClr val="accent1"/>
          </a:effectRef>
          <a:fontRef idx="minor">
            <a:schemeClr val="tx1"/>
          </a:fontRef>
        </p:style>
      </p:cxnSp>
      <p:pic>
        <p:nvPicPr>
          <p:cNvPr id="50" name="Picture 49" descr="Wellenreiten-FreshSurf.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80572" y="3676953"/>
            <a:ext cx="2444897" cy="1197428"/>
          </a:xfrm>
          <a:prstGeom prst="rect">
            <a:avLst/>
          </a:prstGeom>
        </p:spPr>
      </p:pic>
    </p:spTree>
    <p:extLst>
      <p:ext uri="{BB962C8B-B14F-4D97-AF65-F5344CB8AC3E}">
        <p14:creationId xmlns:p14="http://schemas.microsoft.com/office/powerpoint/2010/main" val="1550443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746" y="77059"/>
            <a:ext cx="8937855" cy="579479"/>
          </a:xfrm>
        </p:spPr>
        <p:txBody>
          <a:bodyPr>
            <a:normAutofit fontScale="90000"/>
          </a:bodyPr>
          <a:lstStyle/>
          <a:p>
            <a:r>
              <a:rPr lang="en-US" dirty="0" smtClean="0"/>
              <a:t>AWAKE at CERN</a:t>
            </a:r>
            <a:endParaRPr lang="en-US"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23</a:t>
            </a:fld>
            <a:endParaRPr lang="en-US"/>
          </a:p>
        </p:txBody>
      </p:sp>
      <p:grpSp>
        <p:nvGrpSpPr>
          <p:cNvPr id="7" name="Group 6"/>
          <p:cNvGrpSpPr/>
          <p:nvPr/>
        </p:nvGrpSpPr>
        <p:grpSpPr>
          <a:xfrm>
            <a:off x="1441794" y="801732"/>
            <a:ext cx="8960112" cy="5257982"/>
            <a:chOff x="2905327" y="813415"/>
            <a:chExt cx="6566041" cy="4208178"/>
          </a:xfrm>
        </p:grpSpPr>
        <p:grpSp>
          <p:nvGrpSpPr>
            <p:cNvPr id="3" name="Group 2"/>
            <p:cNvGrpSpPr/>
            <p:nvPr/>
          </p:nvGrpSpPr>
          <p:grpSpPr>
            <a:xfrm>
              <a:off x="2905327" y="813415"/>
              <a:ext cx="6566041" cy="4208178"/>
              <a:chOff x="2905327" y="813415"/>
              <a:chExt cx="6566041" cy="4208178"/>
            </a:xfrm>
          </p:grpSpPr>
          <p:grpSp>
            <p:nvGrpSpPr>
              <p:cNvPr id="22" name="Group 21"/>
              <p:cNvGrpSpPr/>
              <p:nvPr/>
            </p:nvGrpSpPr>
            <p:grpSpPr>
              <a:xfrm>
                <a:off x="2905327" y="813415"/>
                <a:ext cx="6566041" cy="4208178"/>
                <a:chOff x="1542288" y="1616293"/>
                <a:chExt cx="4724403" cy="3623541"/>
              </a:xfrm>
            </p:grpSpPr>
            <p:grpSp>
              <p:nvGrpSpPr>
                <p:cNvPr id="23" name="Group 22"/>
                <p:cNvGrpSpPr/>
                <p:nvPr/>
              </p:nvGrpSpPr>
              <p:grpSpPr>
                <a:xfrm>
                  <a:off x="1542288" y="1616293"/>
                  <a:ext cx="4724403" cy="3623541"/>
                  <a:chOff x="2024693" y="1093934"/>
                  <a:chExt cx="5439103" cy="3856733"/>
                </a:xfrm>
              </p:grpSpPr>
              <p:grpSp>
                <p:nvGrpSpPr>
                  <p:cNvPr id="26" name="Group 25"/>
                  <p:cNvGrpSpPr/>
                  <p:nvPr/>
                </p:nvGrpSpPr>
                <p:grpSpPr>
                  <a:xfrm>
                    <a:off x="2024693" y="1093934"/>
                    <a:ext cx="5439103" cy="3856733"/>
                    <a:chOff x="2036177" y="727685"/>
                    <a:chExt cx="5439103" cy="3412967"/>
                  </a:xfrm>
                </p:grpSpPr>
                <p:grpSp>
                  <p:nvGrpSpPr>
                    <p:cNvPr id="29" name="Group 28"/>
                    <p:cNvGrpSpPr/>
                    <p:nvPr/>
                  </p:nvGrpSpPr>
                  <p:grpSpPr>
                    <a:xfrm>
                      <a:off x="2036177" y="727685"/>
                      <a:ext cx="5439103" cy="3412967"/>
                      <a:chOff x="2124812" y="869956"/>
                      <a:chExt cx="5528268" cy="4175103"/>
                    </a:xfrm>
                  </p:grpSpPr>
                  <p:pic>
                    <p:nvPicPr>
                      <p:cNvPr id="35" name="Picture 34" descr="CNGS_sump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24812" y="869956"/>
                        <a:ext cx="5528268" cy="4175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p:cNvSpPr/>
                      <p:nvPr/>
                    </p:nvSpPr>
                    <p:spPr>
                      <a:xfrm>
                        <a:off x="4957291" y="2509176"/>
                        <a:ext cx="582210" cy="393697"/>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p:cNvSpPr txBox="1"/>
                    <p:nvPr/>
                  </p:nvSpPr>
                  <p:spPr>
                    <a:xfrm>
                      <a:off x="5332329" y="2184356"/>
                      <a:ext cx="1450897" cy="299540"/>
                    </a:xfrm>
                    <a:prstGeom prst="rect">
                      <a:avLst/>
                    </a:prstGeom>
                    <a:noFill/>
                  </p:spPr>
                  <p:txBody>
                    <a:bodyPr wrap="none" rtlCol="0">
                      <a:spAutoFit/>
                    </a:bodyPr>
                    <a:lstStyle/>
                    <a:p>
                      <a:r>
                        <a:rPr lang="en-US" b="1" dirty="0" smtClean="0">
                          <a:solidFill>
                            <a:srgbClr val="FFFF00"/>
                          </a:solidFill>
                        </a:rPr>
                        <a:t>AWAKE experiment</a:t>
                      </a:r>
                      <a:endParaRPr lang="en-US" b="1" dirty="0">
                        <a:solidFill>
                          <a:srgbClr val="FFFF00"/>
                        </a:solidFill>
                      </a:endParaRPr>
                    </a:p>
                  </p:txBody>
                </p:sp>
                <p:sp>
                  <p:nvSpPr>
                    <p:cNvPr id="31" name="Oval 30"/>
                    <p:cNvSpPr/>
                    <p:nvPr/>
                  </p:nvSpPr>
                  <p:spPr>
                    <a:xfrm>
                      <a:off x="3437867" y="3766551"/>
                      <a:ext cx="341620" cy="321830"/>
                    </a:xfrm>
                    <a:prstGeom prst="ellipse">
                      <a:avLst/>
                    </a:prstGeom>
                    <a:noFill/>
                    <a:ln w="19050" cmpd="sng">
                      <a:solidFill>
                        <a:srgbClr val="FF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224241" y="3312517"/>
                      <a:ext cx="634139" cy="474272"/>
                    </a:xfrm>
                    <a:prstGeom prst="rect">
                      <a:avLst/>
                    </a:prstGeom>
                    <a:noFill/>
                  </p:spPr>
                  <p:txBody>
                    <a:bodyPr wrap="square" rtlCol="0">
                      <a:spAutoFit/>
                    </a:bodyPr>
                    <a:lstStyle/>
                    <a:p>
                      <a:r>
                        <a:rPr lang="en-US" sz="1600" b="1" dirty="0">
                          <a:solidFill>
                            <a:srgbClr val="FF9900"/>
                          </a:solidFill>
                        </a:rPr>
                        <a:t>b</a:t>
                      </a:r>
                      <a:r>
                        <a:rPr lang="en-US" sz="1600" b="1" dirty="0" smtClean="0">
                          <a:solidFill>
                            <a:srgbClr val="FF9900"/>
                          </a:solidFill>
                        </a:rPr>
                        <a:t>eam dump</a:t>
                      </a:r>
                      <a:endParaRPr lang="en-US" sz="1600" b="1" dirty="0">
                        <a:solidFill>
                          <a:srgbClr val="FF9900"/>
                        </a:solidFill>
                      </a:endParaRPr>
                    </a:p>
                  </p:txBody>
                </p:sp>
                <p:sp>
                  <p:nvSpPr>
                    <p:cNvPr id="33" name="Line 13"/>
                    <p:cNvSpPr>
                      <a:spLocks noChangeShapeType="1"/>
                    </p:cNvSpPr>
                    <p:nvPr/>
                  </p:nvSpPr>
                  <p:spPr bwMode="auto">
                    <a:xfrm flipV="1">
                      <a:off x="3769244" y="2430474"/>
                      <a:ext cx="1259983" cy="1377045"/>
                    </a:xfrm>
                    <a:prstGeom prst="line">
                      <a:avLst/>
                    </a:prstGeom>
                    <a:noFill/>
                    <a:ln w="28575" cmpd="sng">
                      <a:solidFill>
                        <a:srgbClr val="FF99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4" name="TextBox 33"/>
                    <p:cNvSpPr txBox="1"/>
                    <p:nvPr/>
                  </p:nvSpPr>
                  <p:spPr>
                    <a:xfrm>
                      <a:off x="4338351" y="3120220"/>
                      <a:ext cx="720473" cy="274578"/>
                    </a:xfrm>
                    <a:prstGeom prst="rect">
                      <a:avLst/>
                    </a:prstGeom>
                    <a:noFill/>
                  </p:spPr>
                  <p:txBody>
                    <a:bodyPr wrap="none" rtlCol="0">
                      <a:spAutoFit/>
                    </a:bodyPr>
                    <a:lstStyle/>
                    <a:p>
                      <a:r>
                        <a:rPr lang="en-US" sz="1600" b="1" dirty="0" smtClean="0">
                          <a:solidFill>
                            <a:srgbClr val="FF9900"/>
                          </a:solidFill>
                        </a:rPr>
                        <a:t>~1100m</a:t>
                      </a:r>
                      <a:endParaRPr lang="en-US" sz="1600" b="1" dirty="0">
                        <a:solidFill>
                          <a:srgbClr val="FF9900"/>
                        </a:solidFill>
                      </a:endParaRPr>
                    </a:p>
                  </p:txBody>
                </p:sp>
              </p:grpSp>
              <p:sp>
                <p:nvSpPr>
                  <p:cNvPr id="27" name="TextBox 26"/>
                  <p:cNvSpPr txBox="1"/>
                  <p:nvPr/>
                </p:nvSpPr>
                <p:spPr>
                  <a:xfrm>
                    <a:off x="4146586" y="1965171"/>
                    <a:ext cx="344564" cy="310280"/>
                  </a:xfrm>
                  <a:prstGeom prst="rect">
                    <a:avLst/>
                  </a:prstGeom>
                  <a:noFill/>
                </p:spPr>
                <p:txBody>
                  <a:bodyPr wrap="none" rtlCol="0">
                    <a:spAutoFit/>
                  </a:bodyPr>
                  <a:lstStyle/>
                  <a:p>
                    <a:r>
                      <a:rPr lang="en-US" sz="1600" b="1" dirty="0" smtClean="0">
                        <a:solidFill>
                          <a:srgbClr val="FFFF00"/>
                        </a:solidFill>
                      </a:rPr>
                      <a:t>SPS</a:t>
                    </a:r>
                    <a:endParaRPr lang="en-US" sz="1600" b="1" dirty="0">
                      <a:solidFill>
                        <a:srgbClr val="FFFF00"/>
                      </a:solidFill>
                    </a:endParaRPr>
                  </a:p>
                </p:txBody>
              </p:sp>
              <p:sp>
                <p:nvSpPr>
                  <p:cNvPr id="28" name="TextBox 27"/>
                  <p:cNvSpPr txBox="1"/>
                  <p:nvPr/>
                </p:nvSpPr>
                <p:spPr>
                  <a:xfrm>
                    <a:off x="2758926" y="3293459"/>
                    <a:ext cx="422032" cy="310280"/>
                  </a:xfrm>
                  <a:prstGeom prst="rect">
                    <a:avLst/>
                  </a:prstGeom>
                  <a:noFill/>
                </p:spPr>
                <p:txBody>
                  <a:bodyPr wrap="none" rtlCol="0">
                    <a:spAutoFit/>
                  </a:bodyPr>
                  <a:lstStyle/>
                  <a:p>
                    <a:r>
                      <a:rPr lang="en-US" sz="1600" b="1" dirty="0" smtClean="0">
                        <a:solidFill>
                          <a:srgbClr val="FF9900"/>
                        </a:solidFill>
                      </a:rPr>
                      <a:t>LHC</a:t>
                    </a:r>
                  </a:p>
                </p:txBody>
              </p:sp>
            </p:grpSp>
            <p:sp>
              <p:nvSpPr>
                <p:cNvPr id="24" name="Freeform 23"/>
                <p:cNvSpPr/>
                <p:nvPr/>
              </p:nvSpPr>
              <p:spPr>
                <a:xfrm>
                  <a:off x="4236831" y="2587177"/>
                  <a:ext cx="776677" cy="369736"/>
                </a:xfrm>
                <a:custGeom>
                  <a:avLst/>
                  <a:gdLst>
                    <a:gd name="connsiteX0" fmla="*/ 528317 w 528317"/>
                    <a:gd name="connsiteY0" fmla="*/ 0 h 326849"/>
                    <a:gd name="connsiteX1" fmla="*/ 61429 w 528317"/>
                    <a:gd name="connsiteY1" fmla="*/ 130739 h 326849"/>
                    <a:gd name="connsiteX2" fmla="*/ 5403 w 528317"/>
                    <a:gd name="connsiteY2" fmla="*/ 326849 h 326849"/>
                  </a:gdLst>
                  <a:ahLst/>
                  <a:cxnLst>
                    <a:cxn ang="0">
                      <a:pos x="connsiteX0" y="connsiteY0"/>
                    </a:cxn>
                    <a:cxn ang="0">
                      <a:pos x="connsiteX1" y="connsiteY1"/>
                    </a:cxn>
                    <a:cxn ang="0">
                      <a:pos x="connsiteX2" y="connsiteY2"/>
                    </a:cxn>
                  </a:cxnLst>
                  <a:rect l="l" t="t" r="r" b="b"/>
                  <a:pathLst>
                    <a:path w="528317" h="326849">
                      <a:moveTo>
                        <a:pt x="528317" y="0"/>
                      </a:moveTo>
                      <a:cubicBezTo>
                        <a:pt x="338449" y="38132"/>
                        <a:pt x="148581" y="76264"/>
                        <a:pt x="61429" y="130739"/>
                      </a:cubicBezTo>
                      <a:cubicBezTo>
                        <a:pt x="-25723" y="185214"/>
                        <a:pt x="5403" y="326849"/>
                        <a:pt x="5403" y="326849"/>
                      </a:cubicBezTo>
                    </a:path>
                  </a:pathLst>
                </a:custGeom>
                <a:ln w="28575"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4171942" y="2331980"/>
                  <a:ext cx="517518" cy="291519"/>
                </a:xfrm>
                <a:prstGeom prst="rect">
                  <a:avLst/>
                </a:prstGeom>
                <a:noFill/>
              </p:spPr>
              <p:txBody>
                <a:bodyPr wrap="none" rtlCol="0">
                  <a:spAutoFit/>
                </a:bodyPr>
                <a:lstStyle/>
                <a:p>
                  <a:r>
                    <a:rPr lang="en-US" sz="1600" b="1" dirty="0" smtClean="0">
                      <a:solidFill>
                        <a:srgbClr val="FFFF00"/>
                      </a:solidFill>
                    </a:rPr>
                    <a:t>protons</a:t>
                  </a:r>
                  <a:endParaRPr lang="en-US" sz="1600" b="1" dirty="0">
                    <a:solidFill>
                      <a:srgbClr val="FFFF00"/>
                    </a:solidFill>
                  </a:endParaRPr>
                </a:p>
              </p:txBody>
            </p:sp>
          </p:grpSp>
          <p:sp>
            <p:nvSpPr>
              <p:cNvPr id="19" name="Line 13"/>
              <p:cNvSpPr>
                <a:spLocks noChangeShapeType="1"/>
              </p:cNvSpPr>
              <p:nvPr/>
            </p:nvSpPr>
            <p:spPr bwMode="auto">
              <a:xfrm flipV="1">
                <a:off x="7022593" y="1884133"/>
                <a:ext cx="2100136" cy="805115"/>
              </a:xfrm>
              <a:prstGeom prst="line">
                <a:avLst/>
              </a:prstGeom>
              <a:noFill/>
              <a:ln w="28575" cmpd="sng">
                <a:solidFill>
                  <a:srgbClr val="FFFF00"/>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Box 19"/>
              <p:cNvSpPr txBox="1"/>
              <p:nvPr/>
            </p:nvSpPr>
            <p:spPr>
              <a:xfrm>
                <a:off x="8368678" y="2089771"/>
                <a:ext cx="869749" cy="338554"/>
              </a:xfrm>
              <a:prstGeom prst="rect">
                <a:avLst/>
              </a:prstGeom>
              <a:noFill/>
            </p:spPr>
            <p:txBody>
              <a:bodyPr wrap="none" rtlCol="0">
                <a:spAutoFit/>
              </a:bodyPr>
              <a:lstStyle/>
              <a:p>
                <a:r>
                  <a:rPr lang="en-US" sz="1600" b="1" dirty="0" smtClean="0">
                    <a:solidFill>
                      <a:srgbClr val="FFFF00"/>
                    </a:solidFill>
                  </a:rPr>
                  <a:t>~1000m</a:t>
                </a:r>
                <a:endParaRPr lang="en-US" sz="1600" b="1" dirty="0">
                  <a:solidFill>
                    <a:srgbClr val="FFFF00"/>
                  </a:solidFill>
                </a:endParaRPr>
              </a:p>
            </p:txBody>
          </p:sp>
          <p:sp>
            <p:nvSpPr>
              <p:cNvPr id="21" name="TextBox 20"/>
              <p:cNvSpPr txBox="1"/>
              <p:nvPr/>
            </p:nvSpPr>
            <p:spPr>
              <a:xfrm>
                <a:off x="8431212" y="1138247"/>
                <a:ext cx="660006" cy="461665"/>
              </a:xfrm>
              <a:prstGeom prst="rect">
                <a:avLst/>
              </a:prstGeom>
              <a:noFill/>
            </p:spPr>
            <p:txBody>
              <a:bodyPr wrap="none" rtlCol="0">
                <a:spAutoFit/>
              </a:bodyPr>
              <a:lstStyle/>
              <a:p>
                <a:pPr algn="ctr"/>
                <a:r>
                  <a:rPr lang="en-US" sz="1200" b="1" dirty="0" smtClean="0">
                    <a:solidFill>
                      <a:srgbClr val="FFFF00"/>
                    </a:solidFill>
                  </a:rPr>
                  <a:t>Control </a:t>
                </a:r>
              </a:p>
              <a:p>
                <a:pPr algn="ctr"/>
                <a:r>
                  <a:rPr lang="en-US" sz="1200" b="1" dirty="0" smtClean="0">
                    <a:solidFill>
                      <a:srgbClr val="FFFF00"/>
                    </a:solidFill>
                  </a:rPr>
                  <a:t>room</a:t>
                </a:r>
                <a:endParaRPr lang="en-US" sz="1200" b="1" dirty="0">
                  <a:solidFill>
                    <a:srgbClr val="FFFF00"/>
                  </a:solidFill>
                </a:endParaRPr>
              </a:p>
            </p:txBody>
          </p:sp>
          <p:sp>
            <p:nvSpPr>
              <p:cNvPr id="37" name="Oval 36"/>
              <p:cNvSpPr/>
              <p:nvPr/>
            </p:nvSpPr>
            <p:spPr>
              <a:xfrm>
                <a:off x="8912204" y="1510627"/>
                <a:ext cx="276932" cy="124503"/>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Line 13"/>
              <p:cNvSpPr>
                <a:spLocks noChangeShapeType="1"/>
              </p:cNvSpPr>
              <p:nvPr/>
            </p:nvSpPr>
            <p:spPr bwMode="auto">
              <a:xfrm flipV="1">
                <a:off x="9250228" y="1087319"/>
                <a:ext cx="5317" cy="584007"/>
              </a:xfrm>
              <a:prstGeom prst="line">
                <a:avLst/>
              </a:prstGeom>
              <a:noFill/>
              <a:ln w="28575" cmpd="sng">
                <a:solidFill>
                  <a:srgbClr val="FFFF00"/>
                </a:solidFill>
                <a:prstDash val="sys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TextBox 38"/>
              <p:cNvSpPr txBox="1"/>
              <p:nvPr/>
            </p:nvSpPr>
            <p:spPr>
              <a:xfrm>
                <a:off x="8894619" y="880948"/>
                <a:ext cx="542486" cy="276999"/>
              </a:xfrm>
              <a:prstGeom prst="rect">
                <a:avLst/>
              </a:prstGeom>
              <a:noFill/>
            </p:spPr>
            <p:txBody>
              <a:bodyPr wrap="none" rtlCol="0">
                <a:spAutoFit/>
              </a:bodyPr>
              <a:lstStyle/>
              <a:p>
                <a:r>
                  <a:rPr lang="en-US" sz="1200" b="1" dirty="0" smtClean="0">
                    <a:solidFill>
                      <a:srgbClr val="FFFF00"/>
                    </a:solidFill>
                  </a:rPr>
                  <a:t>~50m</a:t>
                </a:r>
                <a:endParaRPr lang="en-US" sz="1200" b="1" dirty="0">
                  <a:solidFill>
                    <a:srgbClr val="FFFF00"/>
                  </a:solidFill>
                </a:endParaRPr>
              </a:p>
            </p:txBody>
          </p:sp>
        </p:grpSp>
        <p:sp>
          <p:nvSpPr>
            <p:cNvPr id="6" name="Rectangle 5"/>
            <p:cNvSpPr/>
            <p:nvPr/>
          </p:nvSpPr>
          <p:spPr>
            <a:xfrm>
              <a:off x="2913627" y="896416"/>
              <a:ext cx="2274457" cy="489709"/>
            </a:xfrm>
            <a:prstGeom prst="rect">
              <a:avLst/>
            </a:prstGeom>
            <a:solidFill>
              <a:srgbClr val="1825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solidFill>
                    <a:srgbClr val="FFFF00"/>
                  </a:solidFill>
                  <a:cs typeface="Candara"/>
                </a:rPr>
                <a:t>AWAKE</a:t>
              </a:r>
              <a:endParaRPr lang="en-US" sz="3200" b="1" dirty="0">
                <a:solidFill>
                  <a:srgbClr val="FFFF00"/>
                </a:solidFill>
                <a:cs typeface="Candara"/>
              </a:endParaRPr>
            </a:p>
          </p:txBody>
        </p:sp>
      </p:grpSp>
      <p:sp>
        <p:nvSpPr>
          <p:cNvPr id="8" name="TextBox 7"/>
          <p:cNvSpPr txBox="1"/>
          <p:nvPr/>
        </p:nvSpPr>
        <p:spPr>
          <a:xfrm>
            <a:off x="1653125" y="6163009"/>
            <a:ext cx="4279913" cy="369332"/>
          </a:xfrm>
          <a:prstGeom prst="rect">
            <a:avLst/>
          </a:prstGeom>
          <a:noFill/>
        </p:spPr>
        <p:txBody>
          <a:bodyPr wrap="none" rtlCol="0">
            <a:spAutoFit/>
          </a:bodyPr>
          <a:lstStyle/>
          <a:p>
            <a:r>
              <a:rPr lang="en-US" dirty="0" smtClean="0"/>
              <a:t>AWAKE installed in CERN underground area</a:t>
            </a:r>
            <a:endParaRPr lang="en-US" dirty="0"/>
          </a:p>
        </p:txBody>
      </p:sp>
    </p:spTree>
    <p:extLst>
      <p:ext uri="{BB962C8B-B14F-4D97-AF65-F5344CB8AC3E}">
        <p14:creationId xmlns:p14="http://schemas.microsoft.com/office/powerpoint/2010/main" val="12311151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AWAKE Experiment</a:t>
            </a:r>
            <a:endParaRPr lang="en-US" dirty="0"/>
          </a:p>
        </p:txBody>
      </p:sp>
      <p:sp>
        <p:nvSpPr>
          <p:cNvPr id="3" name="Slide Number Placeholder 2"/>
          <p:cNvSpPr>
            <a:spLocks noGrp="1"/>
          </p:cNvSpPr>
          <p:nvPr>
            <p:ph type="sldNum" sz="quarter" idx="12"/>
          </p:nvPr>
        </p:nvSpPr>
        <p:spPr/>
        <p:txBody>
          <a:bodyPr/>
          <a:lstStyle/>
          <a:p>
            <a:fld id="{3D351EE0-6949-4F2E-8F68-46F7424C488D}" type="slidenum">
              <a:rPr lang="en-US" smtClean="0"/>
              <a:t>24</a:t>
            </a:fld>
            <a:endParaRPr lang="en-US"/>
          </a:p>
        </p:txBody>
      </p:sp>
      <p:pic>
        <p:nvPicPr>
          <p:cNvPr id="5" name="Picture 4" descr="Awake-schema-02.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073" y="811586"/>
            <a:ext cx="9428052" cy="5896818"/>
          </a:xfrm>
          <a:prstGeom prst="rect">
            <a:avLst/>
          </a:prstGeom>
        </p:spPr>
      </p:pic>
    </p:spTree>
    <p:extLst>
      <p:ext uri="{BB962C8B-B14F-4D97-AF65-F5344CB8AC3E}">
        <p14:creationId xmlns:p14="http://schemas.microsoft.com/office/powerpoint/2010/main" val="1182272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p:cNvSpPr>
            <a:spLocks noGrp="1"/>
          </p:cNvSpPr>
          <p:nvPr>
            <p:ph type="title"/>
          </p:nvPr>
        </p:nvSpPr>
        <p:spPr/>
        <p:txBody>
          <a:bodyPr>
            <a:normAutofit/>
          </a:bodyPr>
          <a:lstStyle/>
          <a:p>
            <a:r>
              <a:rPr lang="en-GB" dirty="0"/>
              <a:t>AWAKE </a:t>
            </a:r>
            <a:r>
              <a:rPr lang="en-GB" dirty="0" smtClean="0"/>
              <a:t>Proton Beam Line</a:t>
            </a:r>
            <a:endParaRPr lang="en-US"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9338" y="904633"/>
            <a:ext cx="4200986" cy="2959605"/>
          </a:xfrm>
          <a:prstGeom prst="rect">
            <a:avLst/>
          </a:prstGeom>
        </p:spPr>
      </p:pic>
      <p:sp>
        <p:nvSpPr>
          <p:cNvPr id="2" name="Slide Number Placeholder 1"/>
          <p:cNvSpPr>
            <a:spLocks noGrp="1"/>
          </p:cNvSpPr>
          <p:nvPr>
            <p:ph type="sldNum" sz="quarter" idx="12"/>
          </p:nvPr>
        </p:nvSpPr>
        <p:spPr/>
        <p:txBody>
          <a:bodyPr/>
          <a:lstStyle/>
          <a:p>
            <a:fld id="{BF63DF78-E913-8A41-933F-B3580CE1A6D5}" type="slidenum">
              <a:rPr lang="en-US" smtClean="0"/>
              <a:pPr/>
              <a:t>25</a:t>
            </a:fld>
            <a:endParaRPr lang="en-US"/>
          </a:p>
        </p:txBody>
      </p:sp>
      <p:grpSp>
        <p:nvGrpSpPr>
          <p:cNvPr id="15" name="Group 14"/>
          <p:cNvGrpSpPr/>
          <p:nvPr/>
        </p:nvGrpSpPr>
        <p:grpSpPr>
          <a:xfrm>
            <a:off x="428129" y="4046573"/>
            <a:ext cx="4046561" cy="2439105"/>
            <a:chOff x="644841" y="390510"/>
            <a:chExt cx="3365500" cy="2601912"/>
          </a:xfrm>
        </p:grpSpPr>
        <p:pic>
          <p:nvPicPr>
            <p:cNvPr id="16" name="Picture 15" descr="736-3621_IM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841" y="390510"/>
              <a:ext cx="3365500" cy="2601912"/>
            </a:xfrm>
            <a:prstGeom prst="rect">
              <a:avLst/>
            </a:prstGeom>
            <a:noFill/>
            <a:ln w="57150" cmpd="sng">
              <a:noFill/>
              <a:miter lim="800000"/>
              <a:headEnd/>
              <a:tailEnd/>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88370" y="2545562"/>
              <a:ext cx="1870935" cy="350948"/>
            </a:xfrm>
            <a:prstGeom prst="rect">
              <a:avLst/>
            </a:prstGeom>
            <a:noFill/>
            <a:ln>
              <a:noFill/>
            </a:ln>
          </p:spPr>
          <p:txBody>
            <a:bodyPr wrap="none" rtlCol="0">
              <a:spAutoFit/>
            </a:bodyPr>
            <a:lstStyle/>
            <a:p>
              <a:r>
                <a:rPr lang="en-US" b="1" kern="1200" dirty="0" smtClean="0">
                  <a:solidFill>
                    <a:schemeClr val="bg1"/>
                  </a:solidFill>
                </a:rPr>
                <a:t>750m proton beam line</a:t>
              </a:r>
              <a:endParaRPr lang="en-US" b="1" kern="1200" dirty="0">
                <a:solidFill>
                  <a:schemeClr val="bg1"/>
                </a:solidFill>
              </a:endParaRPr>
            </a:p>
          </p:txBody>
        </p:sp>
      </p:grpSp>
      <p:sp>
        <p:nvSpPr>
          <p:cNvPr id="24" name="TextBox 23"/>
          <p:cNvSpPr txBox="1"/>
          <p:nvPr/>
        </p:nvSpPr>
        <p:spPr>
          <a:xfrm>
            <a:off x="4629923" y="2539645"/>
            <a:ext cx="2733006" cy="1107996"/>
          </a:xfrm>
          <a:prstGeom prst="rect">
            <a:avLst/>
          </a:prstGeom>
          <a:noFill/>
          <a:ln>
            <a:solidFill>
              <a:srgbClr val="4F81BD"/>
            </a:solidFill>
          </a:ln>
        </p:spPr>
        <p:txBody>
          <a:bodyPr wrap="none" rtlCol="0">
            <a:spAutoFit/>
          </a:bodyPr>
          <a:lstStyle/>
          <a:p>
            <a:r>
              <a:rPr lang="en-US" sz="1600" dirty="0" smtClean="0"/>
              <a:t>Plasma linear theory: </a:t>
            </a:r>
            <a:r>
              <a:rPr lang="en-US" sz="1600" dirty="0" err="1" smtClean="0"/>
              <a:t>k</a:t>
            </a:r>
            <a:r>
              <a:rPr lang="en-US" sz="1600" baseline="-25000" dirty="0" err="1" smtClean="0"/>
              <a:t>pe</a:t>
            </a:r>
            <a:r>
              <a:rPr lang="en-US" sz="1600" dirty="0" smtClean="0"/>
              <a:t> </a:t>
            </a:r>
            <a:r>
              <a:rPr lang="en-US" sz="1600" dirty="0" err="1"/>
              <a:t>σ</a:t>
            </a:r>
            <a:r>
              <a:rPr lang="en-US" sz="1600" baseline="-25000" dirty="0" err="1"/>
              <a:t>r</a:t>
            </a:r>
            <a:r>
              <a:rPr lang="en-US" sz="1600" dirty="0"/>
              <a:t> ≤ </a:t>
            </a:r>
            <a:r>
              <a:rPr lang="en-US" sz="1600" dirty="0" smtClean="0"/>
              <a:t>1  </a:t>
            </a:r>
          </a:p>
          <a:p>
            <a:r>
              <a:rPr lang="en-US" sz="1600" dirty="0" smtClean="0"/>
              <a:t>With </a:t>
            </a:r>
            <a:r>
              <a:rPr lang="en-US" sz="1600" b="1" dirty="0" err="1" smtClean="0"/>
              <a:t>σ</a:t>
            </a:r>
            <a:r>
              <a:rPr lang="en-US" sz="1600" b="1" baseline="-25000" dirty="0" err="1" smtClean="0"/>
              <a:t>r</a:t>
            </a:r>
            <a:r>
              <a:rPr lang="en-US" sz="1600" b="1" dirty="0" smtClean="0"/>
              <a:t> </a:t>
            </a:r>
            <a:r>
              <a:rPr lang="en-US" sz="1600" b="1" dirty="0"/>
              <a:t>= 200 µm</a:t>
            </a:r>
            <a:endParaRPr lang="en-US" sz="1600" dirty="0">
              <a:solidFill>
                <a:srgbClr val="000000"/>
              </a:solidFill>
            </a:endParaRPr>
          </a:p>
          <a:p>
            <a:r>
              <a:rPr lang="en-US" sz="1600" dirty="0" err="1" smtClean="0"/>
              <a:t>k</a:t>
            </a:r>
            <a:r>
              <a:rPr lang="en-US" sz="1600" baseline="-25000" dirty="0" err="1" smtClean="0"/>
              <a:t>pe</a:t>
            </a:r>
            <a:r>
              <a:rPr lang="en-US" sz="1600" dirty="0" smtClean="0"/>
              <a:t> </a:t>
            </a:r>
            <a:r>
              <a:rPr lang="en-US" sz="1600" dirty="0"/>
              <a:t>= </a:t>
            </a:r>
            <a:r>
              <a:rPr lang="en-US" sz="1600" dirty="0" err="1"/>
              <a:t>ω</a:t>
            </a:r>
            <a:r>
              <a:rPr lang="en-US" sz="1600" baseline="-25000" dirty="0" err="1"/>
              <a:t>pe</a:t>
            </a:r>
            <a:r>
              <a:rPr lang="en-US" sz="1600" baseline="-25000" dirty="0"/>
              <a:t> </a:t>
            </a:r>
            <a:r>
              <a:rPr lang="en-US" sz="1600" dirty="0"/>
              <a:t>/c = 5 mm</a:t>
            </a:r>
            <a:r>
              <a:rPr lang="en-US" sz="1600" baseline="30000" dirty="0"/>
              <a:t>-1</a:t>
            </a:r>
            <a:endParaRPr lang="en-US" sz="1600" dirty="0"/>
          </a:p>
          <a:p>
            <a:r>
              <a:rPr lang="en-US" sz="1600" dirty="0" smtClean="0">
                <a:solidFill>
                  <a:srgbClr val="000000"/>
                </a:solidFill>
                <a:sym typeface="Wingdings"/>
              </a:rPr>
              <a:t> </a:t>
            </a:r>
            <a:r>
              <a:rPr lang="en-US" sz="1600" dirty="0"/>
              <a:t> </a:t>
            </a:r>
            <a:r>
              <a:rPr lang="en-US" sz="1600" b="1" dirty="0" err="1"/>
              <a:t>n</a:t>
            </a:r>
            <a:r>
              <a:rPr lang="en-US" sz="1600" b="1" baseline="-25000" dirty="0" err="1"/>
              <a:t>pe</a:t>
            </a:r>
            <a:r>
              <a:rPr lang="en-US" sz="1600" b="1" dirty="0"/>
              <a:t> = 7x</a:t>
            </a:r>
            <a:r>
              <a:rPr lang="en-US" sz="1600" b="1" dirty="0">
                <a:solidFill>
                  <a:srgbClr val="000000"/>
                </a:solidFill>
              </a:rPr>
              <a:t>10</a:t>
            </a:r>
            <a:r>
              <a:rPr lang="en-US" sz="1600" b="1" baseline="30000" dirty="0">
                <a:solidFill>
                  <a:srgbClr val="000000"/>
                </a:solidFill>
              </a:rPr>
              <a:t>14 </a:t>
            </a:r>
            <a:r>
              <a:rPr lang="en-US" sz="1600" b="1" dirty="0">
                <a:solidFill>
                  <a:srgbClr val="000000"/>
                </a:solidFill>
              </a:rPr>
              <a:t>cm</a:t>
            </a:r>
            <a:r>
              <a:rPr lang="en-US" sz="1600" b="1" baseline="30000" dirty="0">
                <a:solidFill>
                  <a:srgbClr val="000000"/>
                </a:solidFill>
              </a:rPr>
              <a:t>-3</a:t>
            </a:r>
            <a:r>
              <a:rPr lang="en-US" sz="1600" b="1" dirty="0">
                <a:solidFill>
                  <a:srgbClr val="000000"/>
                </a:solidFill>
              </a:rPr>
              <a:t> </a:t>
            </a:r>
          </a:p>
        </p:txBody>
      </p:sp>
      <p:sp>
        <p:nvSpPr>
          <p:cNvPr id="6" name="Oval 5"/>
          <p:cNvSpPr/>
          <p:nvPr/>
        </p:nvSpPr>
        <p:spPr>
          <a:xfrm>
            <a:off x="3292751" y="2951322"/>
            <a:ext cx="964306" cy="364506"/>
          </a:xfrm>
          <a:prstGeom prst="ellipse">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221714" y="2233611"/>
            <a:ext cx="1082382" cy="364506"/>
          </a:xfrm>
          <a:prstGeom prst="ellipse">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244756" y="1280736"/>
            <a:ext cx="1082382" cy="364506"/>
          </a:xfrm>
          <a:prstGeom prst="ellipse">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4292337" y="3126247"/>
            <a:ext cx="258420" cy="14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7400069" y="586171"/>
            <a:ext cx="4346859" cy="3232083"/>
            <a:chOff x="643072" y="811589"/>
            <a:chExt cx="4859772" cy="3271437"/>
          </a:xfrm>
        </p:grpSpPr>
        <p:pic>
          <p:nvPicPr>
            <p:cNvPr id="21" name="Picture 20" descr="Awake-schema-02.pdf"/>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3072" y="811589"/>
              <a:ext cx="4859772" cy="3271437"/>
            </a:xfrm>
            <a:prstGeom prst="rect">
              <a:avLst/>
            </a:prstGeom>
            <a:ln>
              <a:noFill/>
            </a:ln>
          </p:spPr>
        </p:pic>
        <p:sp>
          <p:nvSpPr>
            <p:cNvPr id="30" name="Rectangle 29"/>
            <p:cNvSpPr/>
            <p:nvPr/>
          </p:nvSpPr>
          <p:spPr>
            <a:xfrm>
              <a:off x="1967321" y="3759969"/>
              <a:ext cx="1377957" cy="2989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3012586" y="3375025"/>
              <a:ext cx="0" cy="425451"/>
            </a:xfrm>
            <a:prstGeom prst="line">
              <a:avLst/>
            </a:prstGeom>
            <a:ln w="57150" cmpd="sng">
              <a:noFill/>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059680" y="4775200"/>
            <a:ext cx="6878320" cy="1477328"/>
          </a:xfrm>
          <a:prstGeom prst="rect">
            <a:avLst/>
          </a:prstGeom>
          <a:noFill/>
        </p:spPr>
        <p:txBody>
          <a:bodyPr wrap="square" rtlCol="0">
            <a:spAutoFit/>
          </a:bodyPr>
          <a:lstStyle/>
          <a:p>
            <a:r>
              <a:rPr lang="en-US" dirty="0"/>
              <a:t>The AWAKE </a:t>
            </a:r>
            <a:r>
              <a:rPr lang="en-US" dirty="0" err="1"/>
              <a:t>beamline</a:t>
            </a:r>
            <a:r>
              <a:rPr lang="en-US" dirty="0"/>
              <a:t> </a:t>
            </a:r>
            <a:r>
              <a:rPr lang="en-US" dirty="0" smtClean="0"/>
              <a:t>is designed </a:t>
            </a:r>
            <a:r>
              <a:rPr lang="en-US" dirty="0"/>
              <a:t>to deliver </a:t>
            </a:r>
            <a:r>
              <a:rPr lang="en-US" b="1" dirty="0" smtClean="0"/>
              <a:t>a high</a:t>
            </a:r>
            <a:r>
              <a:rPr lang="en-US" b="1" dirty="0"/>
              <a:t>-quality beam</a:t>
            </a:r>
            <a:r>
              <a:rPr lang="en-US" dirty="0"/>
              <a:t> to </a:t>
            </a:r>
            <a:r>
              <a:rPr lang="en-US" dirty="0" smtClean="0"/>
              <a:t>the experiment. The </a:t>
            </a:r>
            <a:r>
              <a:rPr lang="en-US" dirty="0"/>
              <a:t>proton beam must </a:t>
            </a:r>
            <a:r>
              <a:rPr lang="en-US" dirty="0" smtClean="0"/>
              <a:t>be steered </a:t>
            </a:r>
            <a:r>
              <a:rPr lang="en-US" dirty="0"/>
              <a:t>around a </a:t>
            </a:r>
            <a:r>
              <a:rPr lang="en-US" dirty="0" smtClean="0"/>
              <a:t>mirror which </a:t>
            </a:r>
            <a:r>
              <a:rPr lang="en-US" b="1" dirty="0" smtClean="0"/>
              <a:t>couples a terawatt class laser </a:t>
            </a:r>
            <a:r>
              <a:rPr lang="en-US" dirty="0" smtClean="0"/>
              <a:t>into the </a:t>
            </a:r>
            <a:r>
              <a:rPr lang="en-US" dirty="0" err="1"/>
              <a:t>b</a:t>
            </a:r>
            <a:r>
              <a:rPr lang="en-US" dirty="0" err="1" smtClean="0"/>
              <a:t>eamline</a:t>
            </a:r>
            <a:r>
              <a:rPr lang="en-US" dirty="0" smtClean="0"/>
              <a:t>. </a:t>
            </a:r>
          </a:p>
          <a:p>
            <a:r>
              <a:rPr lang="en-US" dirty="0" smtClean="0"/>
              <a:t>Further </a:t>
            </a:r>
            <a:r>
              <a:rPr lang="en-US" dirty="0"/>
              <a:t>downstream, </a:t>
            </a:r>
            <a:r>
              <a:rPr lang="en-US" dirty="0" smtClean="0"/>
              <a:t>a </a:t>
            </a:r>
            <a:r>
              <a:rPr lang="en-US" b="1" dirty="0" smtClean="0"/>
              <a:t>trailing </a:t>
            </a:r>
            <a:r>
              <a:rPr lang="en-US" b="1" dirty="0"/>
              <a:t>electron beam </a:t>
            </a:r>
            <a:r>
              <a:rPr lang="en-US" dirty="0" smtClean="0"/>
              <a:t>will injected </a:t>
            </a:r>
            <a:r>
              <a:rPr lang="en-US" dirty="0"/>
              <a:t>into the </a:t>
            </a:r>
            <a:r>
              <a:rPr lang="en-US" dirty="0" smtClean="0"/>
              <a:t>same </a:t>
            </a:r>
            <a:r>
              <a:rPr lang="en-US" dirty="0" err="1" smtClean="0"/>
              <a:t>beamline</a:t>
            </a:r>
            <a:r>
              <a:rPr lang="en-US" dirty="0"/>
              <a:t>.</a:t>
            </a:r>
          </a:p>
        </p:txBody>
      </p:sp>
    </p:spTree>
    <p:extLst>
      <p:ext uri="{BB962C8B-B14F-4D97-AF65-F5344CB8AC3E}">
        <p14:creationId xmlns:p14="http://schemas.microsoft.com/office/powerpoint/2010/main" val="2201987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dirty="0" smtClean="0"/>
              <a:t>AWAKE Plasma Cell</a:t>
            </a:r>
            <a:endParaRPr lang="en-US" dirty="0"/>
          </a:p>
        </p:txBody>
      </p:sp>
      <p:grpSp>
        <p:nvGrpSpPr>
          <p:cNvPr id="13" name="Group 12"/>
          <p:cNvGrpSpPr/>
          <p:nvPr/>
        </p:nvGrpSpPr>
        <p:grpSpPr>
          <a:xfrm>
            <a:off x="3631717" y="3649447"/>
            <a:ext cx="5600860" cy="2908086"/>
            <a:chOff x="679784" y="2652242"/>
            <a:chExt cx="7337778" cy="3516811"/>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784" y="2652242"/>
              <a:ext cx="7337778" cy="3516811"/>
            </a:xfrm>
            <a:prstGeom prst="rect">
              <a:avLst/>
            </a:prstGeom>
          </p:spPr>
        </p:pic>
        <p:sp>
          <p:nvSpPr>
            <p:cNvPr id="15" name="TextBox 14"/>
            <p:cNvSpPr txBox="1"/>
            <p:nvPr/>
          </p:nvSpPr>
          <p:spPr>
            <a:xfrm>
              <a:off x="3762650" y="5060529"/>
              <a:ext cx="2664125" cy="781622"/>
            </a:xfrm>
            <a:prstGeom prst="rect">
              <a:avLst/>
            </a:prstGeom>
            <a:noFill/>
          </p:spPr>
          <p:txBody>
            <a:bodyPr wrap="square" rtlCol="0">
              <a:spAutoFit/>
            </a:bodyPr>
            <a:lstStyle/>
            <a:p>
              <a:r>
                <a:rPr lang="en-US" sz="1200" dirty="0" smtClean="0"/>
                <a:t>Circulation of </a:t>
              </a:r>
              <a:r>
                <a:rPr lang="en-US" sz="1200" dirty="0" err="1" smtClean="0"/>
                <a:t>Galden</a:t>
              </a:r>
              <a:r>
                <a:rPr lang="en-US" sz="1200" dirty="0" smtClean="0"/>
                <a:t> HT270 at 210 [</a:t>
              </a:r>
              <a:r>
                <a:rPr lang="en-US" sz="1200" dirty="0"/>
                <a:t>°C] in </a:t>
              </a:r>
              <a:r>
                <a:rPr lang="en-US" sz="1200" dirty="0" smtClean="0"/>
                <a:t>plasma </a:t>
              </a:r>
              <a:r>
                <a:rPr lang="en-US" sz="1200" dirty="0"/>
                <a:t>cell</a:t>
              </a:r>
            </a:p>
            <a:p>
              <a:r>
                <a:rPr lang="en-US" sz="1200" dirty="0" smtClean="0"/>
                <a:t> </a:t>
              </a:r>
              <a:endParaRPr lang="en-US" sz="1200" dirty="0"/>
            </a:p>
          </p:txBody>
        </p:sp>
      </p:grpSp>
      <p:sp>
        <p:nvSpPr>
          <p:cNvPr id="4" name="Slide Number Placeholder 3"/>
          <p:cNvSpPr>
            <a:spLocks noGrp="1"/>
          </p:cNvSpPr>
          <p:nvPr>
            <p:ph type="sldNum" sz="quarter" idx="12"/>
          </p:nvPr>
        </p:nvSpPr>
        <p:spPr/>
        <p:txBody>
          <a:bodyPr/>
          <a:lstStyle/>
          <a:p>
            <a:fld id="{3D351EE0-6949-4F2E-8F68-46F7424C488D}" type="slidenum">
              <a:rPr lang="en-US" smtClean="0"/>
              <a:t>26</a:t>
            </a:fld>
            <a:endParaRPr lang="en-US" dirty="0"/>
          </a:p>
        </p:txBody>
      </p:sp>
      <p:grpSp>
        <p:nvGrpSpPr>
          <p:cNvPr id="19" name="Group 18"/>
          <p:cNvGrpSpPr/>
          <p:nvPr/>
        </p:nvGrpSpPr>
        <p:grpSpPr>
          <a:xfrm>
            <a:off x="8156222" y="2118898"/>
            <a:ext cx="3346616" cy="1531175"/>
            <a:chOff x="431100" y="1957650"/>
            <a:chExt cx="2569800" cy="1275450"/>
          </a:xfrm>
        </p:grpSpPr>
        <p:cxnSp>
          <p:nvCxnSpPr>
            <p:cNvPr id="20" name="Shape 291"/>
            <p:cNvCxnSpPr/>
            <p:nvPr/>
          </p:nvCxnSpPr>
          <p:spPr>
            <a:xfrm>
              <a:off x="665400" y="3120600"/>
              <a:ext cx="2335500" cy="0"/>
            </a:xfrm>
            <a:prstGeom prst="straightConnector1">
              <a:avLst/>
            </a:prstGeom>
            <a:noFill/>
            <a:ln w="9525" cap="flat" cmpd="sng">
              <a:solidFill>
                <a:schemeClr val="dk2"/>
              </a:solidFill>
              <a:prstDash val="solid"/>
              <a:round/>
              <a:headEnd type="none" w="lg" len="lg"/>
              <a:tailEnd type="triangle" w="lg" len="lg"/>
            </a:ln>
          </p:spPr>
        </p:cxnSp>
        <p:grpSp>
          <p:nvGrpSpPr>
            <p:cNvPr id="21" name="Group 20"/>
            <p:cNvGrpSpPr/>
            <p:nvPr/>
          </p:nvGrpSpPr>
          <p:grpSpPr>
            <a:xfrm>
              <a:off x="431100" y="1957650"/>
              <a:ext cx="2489850" cy="1275450"/>
              <a:chOff x="431100" y="1957650"/>
              <a:chExt cx="2489850" cy="1275450"/>
            </a:xfrm>
          </p:grpSpPr>
          <p:cxnSp>
            <p:nvCxnSpPr>
              <p:cNvPr id="22" name="Shape 288"/>
              <p:cNvCxnSpPr/>
              <p:nvPr/>
            </p:nvCxnSpPr>
            <p:spPr>
              <a:xfrm rot="10800000" flipH="1">
                <a:off x="1009650" y="2769750"/>
                <a:ext cx="1471800" cy="20100"/>
              </a:xfrm>
              <a:prstGeom prst="straightConnector1">
                <a:avLst/>
              </a:prstGeom>
              <a:noFill/>
              <a:ln w="19050" cap="flat" cmpd="sng">
                <a:solidFill>
                  <a:srgbClr val="00FFFF"/>
                </a:solidFill>
                <a:prstDash val="solid"/>
                <a:round/>
                <a:headEnd type="none" w="lg" len="lg"/>
                <a:tailEnd type="none" w="lg" len="lg"/>
              </a:ln>
            </p:spPr>
          </p:cxnSp>
          <p:cxnSp>
            <p:nvCxnSpPr>
              <p:cNvPr id="23" name="Shape 290"/>
              <p:cNvCxnSpPr/>
              <p:nvPr/>
            </p:nvCxnSpPr>
            <p:spPr>
              <a:xfrm rot="10800000" flipH="1">
                <a:off x="665400" y="2168850"/>
                <a:ext cx="6900" cy="958500"/>
              </a:xfrm>
              <a:prstGeom prst="straightConnector1">
                <a:avLst/>
              </a:prstGeom>
              <a:noFill/>
              <a:ln w="9525" cap="flat" cmpd="sng">
                <a:solidFill>
                  <a:schemeClr val="dk2"/>
                </a:solidFill>
                <a:prstDash val="solid"/>
                <a:round/>
                <a:headEnd type="none" w="lg" len="lg"/>
                <a:tailEnd type="triangle" w="lg" len="lg"/>
              </a:ln>
            </p:spPr>
          </p:cxnSp>
          <p:cxnSp>
            <p:nvCxnSpPr>
              <p:cNvPr id="24" name="Shape 292"/>
              <p:cNvCxnSpPr/>
              <p:nvPr/>
            </p:nvCxnSpPr>
            <p:spPr>
              <a:xfrm>
                <a:off x="2455050" y="2763900"/>
                <a:ext cx="351000" cy="344400"/>
              </a:xfrm>
              <a:prstGeom prst="curvedConnector3">
                <a:avLst>
                  <a:gd name="adj1" fmla="val 50000"/>
                </a:avLst>
              </a:prstGeom>
              <a:noFill/>
              <a:ln w="19050" cap="flat" cmpd="sng">
                <a:solidFill>
                  <a:srgbClr val="00FFFF"/>
                </a:solidFill>
                <a:prstDash val="solid"/>
                <a:round/>
                <a:headEnd type="none" w="lg" len="lg"/>
                <a:tailEnd type="none" w="lg" len="lg"/>
              </a:ln>
            </p:spPr>
          </p:cxnSp>
          <p:cxnSp>
            <p:nvCxnSpPr>
              <p:cNvPr id="25" name="Shape 293"/>
              <p:cNvCxnSpPr/>
              <p:nvPr/>
            </p:nvCxnSpPr>
            <p:spPr>
              <a:xfrm flipH="1">
                <a:off x="668700" y="2786100"/>
                <a:ext cx="351000" cy="344400"/>
              </a:xfrm>
              <a:prstGeom prst="curvedConnector3">
                <a:avLst>
                  <a:gd name="adj1" fmla="val 50000"/>
                </a:avLst>
              </a:prstGeom>
              <a:noFill/>
              <a:ln w="19050" cap="flat" cmpd="sng">
                <a:solidFill>
                  <a:srgbClr val="00FFFF"/>
                </a:solidFill>
                <a:prstDash val="solid"/>
                <a:round/>
                <a:headEnd type="none" w="lg" len="lg"/>
                <a:tailEnd type="none" w="lg" len="lg"/>
              </a:ln>
            </p:spPr>
          </p:cxnSp>
          <p:sp>
            <p:nvSpPr>
              <p:cNvPr id="26" name="Shape 294"/>
              <p:cNvSpPr/>
              <p:nvPr/>
            </p:nvSpPr>
            <p:spPr>
              <a:xfrm>
                <a:off x="1666425" y="2656050"/>
                <a:ext cx="141900" cy="5601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cxnSp>
            <p:nvCxnSpPr>
              <p:cNvPr id="27" name="Shape 295"/>
              <p:cNvCxnSpPr/>
              <p:nvPr/>
            </p:nvCxnSpPr>
            <p:spPr>
              <a:xfrm flipH="1">
                <a:off x="1715550" y="2665050"/>
                <a:ext cx="121500" cy="229500"/>
              </a:xfrm>
              <a:prstGeom prst="straightConnector1">
                <a:avLst/>
              </a:prstGeom>
              <a:noFill/>
              <a:ln w="9525" cap="flat" cmpd="sng">
                <a:solidFill>
                  <a:schemeClr val="dk2"/>
                </a:solidFill>
                <a:prstDash val="solid"/>
                <a:round/>
                <a:headEnd type="none" w="lg" len="lg"/>
                <a:tailEnd type="none" w="lg" len="lg"/>
              </a:ln>
            </p:spPr>
          </p:cxnSp>
          <p:cxnSp>
            <p:nvCxnSpPr>
              <p:cNvPr id="28" name="Shape 296"/>
              <p:cNvCxnSpPr/>
              <p:nvPr/>
            </p:nvCxnSpPr>
            <p:spPr>
              <a:xfrm flipH="1">
                <a:off x="1656750" y="2665050"/>
                <a:ext cx="121500" cy="229500"/>
              </a:xfrm>
              <a:prstGeom prst="straightConnector1">
                <a:avLst/>
              </a:prstGeom>
              <a:noFill/>
              <a:ln w="9525" cap="flat" cmpd="sng">
                <a:solidFill>
                  <a:schemeClr val="dk2"/>
                </a:solidFill>
                <a:prstDash val="solid"/>
                <a:round/>
                <a:headEnd type="none" w="lg" len="lg"/>
                <a:tailEnd type="none" w="lg" len="lg"/>
              </a:ln>
            </p:spPr>
          </p:cxnSp>
          <p:cxnSp>
            <p:nvCxnSpPr>
              <p:cNvPr id="29" name="Shape 297"/>
              <p:cNvCxnSpPr/>
              <p:nvPr/>
            </p:nvCxnSpPr>
            <p:spPr>
              <a:xfrm flipH="1">
                <a:off x="1708800" y="3003600"/>
                <a:ext cx="121500" cy="229500"/>
              </a:xfrm>
              <a:prstGeom prst="straightConnector1">
                <a:avLst/>
              </a:prstGeom>
              <a:noFill/>
              <a:ln w="9525" cap="flat" cmpd="sng">
                <a:solidFill>
                  <a:schemeClr val="dk2"/>
                </a:solidFill>
                <a:prstDash val="solid"/>
                <a:round/>
                <a:headEnd type="none" w="lg" len="lg"/>
                <a:tailEnd type="none" w="lg" len="lg"/>
              </a:ln>
            </p:spPr>
          </p:cxnSp>
          <p:cxnSp>
            <p:nvCxnSpPr>
              <p:cNvPr id="30" name="Shape 298"/>
              <p:cNvCxnSpPr/>
              <p:nvPr/>
            </p:nvCxnSpPr>
            <p:spPr>
              <a:xfrm flipH="1">
                <a:off x="1650000" y="3003600"/>
                <a:ext cx="121500" cy="229500"/>
              </a:xfrm>
              <a:prstGeom prst="straightConnector1">
                <a:avLst/>
              </a:prstGeom>
              <a:noFill/>
              <a:ln w="9525" cap="flat" cmpd="sng">
                <a:solidFill>
                  <a:schemeClr val="dk2"/>
                </a:solidFill>
                <a:prstDash val="solid"/>
                <a:round/>
                <a:headEnd type="none" w="lg" len="lg"/>
                <a:tailEnd type="none" w="lg" len="lg"/>
              </a:ln>
            </p:spPr>
          </p:cxnSp>
          <p:sp>
            <p:nvSpPr>
              <p:cNvPr id="31" name="Shape 299"/>
              <p:cNvSpPr txBox="1"/>
              <p:nvPr/>
            </p:nvSpPr>
            <p:spPr>
              <a:xfrm rot="16200000">
                <a:off x="53100" y="2335650"/>
                <a:ext cx="1100400" cy="344400"/>
              </a:xfrm>
              <a:prstGeom prst="rect">
                <a:avLst/>
              </a:prstGeom>
              <a:noFill/>
              <a:ln>
                <a:noFill/>
              </a:ln>
            </p:spPr>
            <p:txBody>
              <a:bodyPr lIns="91425" tIns="91425" rIns="91425" bIns="91425" anchor="t" anchorCtr="0">
                <a:noAutofit/>
              </a:bodyPr>
              <a:lstStyle/>
              <a:p>
                <a:pPr lvl="0" rtl="0">
                  <a:spcBef>
                    <a:spcPts val="0"/>
                  </a:spcBef>
                  <a:buNone/>
                </a:pPr>
                <a:r>
                  <a:rPr lang="en-GB" sz="800" dirty="0"/>
                  <a:t>Plasma density</a:t>
                </a:r>
              </a:p>
            </p:txBody>
          </p:sp>
          <p:cxnSp>
            <p:nvCxnSpPr>
              <p:cNvPr id="32" name="Shape 300"/>
              <p:cNvCxnSpPr/>
              <p:nvPr/>
            </p:nvCxnSpPr>
            <p:spPr>
              <a:xfrm>
                <a:off x="982650" y="2438850"/>
                <a:ext cx="6900" cy="688500"/>
              </a:xfrm>
              <a:prstGeom prst="straightConnector1">
                <a:avLst/>
              </a:prstGeom>
              <a:noFill/>
              <a:ln w="9525" cap="flat" cmpd="sng">
                <a:solidFill>
                  <a:schemeClr val="dk2"/>
                </a:solidFill>
                <a:prstDash val="dot"/>
                <a:round/>
                <a:headEnd type="none" w="lg" len="lg"/>
                <a:tailEnd type="none" w="lg" len="lg"/>
              </a:ln>
            </p:spPr>
          </p:cxnSp>
          <p:cxnSp>
            <p:nvCxnSpPr>
              <p:cNvPr id="33" name="Shape 301"/>
              <p:cNvCxnSpPr/>
              <p:nvPr/>
            </p:nvCxnSpPr>
            <p:spPr>
              <a:xfrm>
                <a:off x="2486400" y="2438850"/>
                <a:ext cx="6900" cy="688500"/>
              </a:xfrm>
              <a:prstGeom prst="straightConnector1">
                <a:avLst/>
              </a:prstGeom>
              <a:noFill/>
              <a:ln w="9525" cap="flat" cmpd="sng">
                <a:solidFill>
                  <a:schemeClr val="dk2"/>
                </a:solidFill>
                <a:prstDash val="dot"/>
                <a:round/>
                <a:headEnd type="none" w="lg" len="lg"/>
                <a:tailEnd type="none" w="lg" len="lg"/>
              </a:ln>
            </p:spPr>
          </p:cxnSp>
          <p:cxnSp>
            <p:nvCxnSpPr>
              <p:cNvPr id="34" name="Shape 302"/>
              <p:cNvCxnSpPr/>
              <p:nvPr/>
            </p:nvCxnSpPr>
            <p:spPr>
              <a:xfrm rot="10800000" flipH="1">
                <a:off x="989400" y="2492850"/>
                <a:ext cx="1505400" cy="13500"/>
              </a:xfrm>
              <a:prstGeom prst="straightConnector1">
                <a:avLst/>
              </a:prstGeom>
              <a:noFill/>
              <a:ln w="9525" cap="flat" cmpd="sng">
                <a:solidFill>
                  <a:schemeClr val="dk2"/>
                </a:solidFill>
                <a:prstDash val="solid"/>
                <a:round/>
                <a:headEnd type="triangle" w="lg" len="lg"/>
                <a:tailEnd type="triangle" w="lg" len="lg"/>
              </a:ln>
            </p:spPr>
          </p:cxnSp>
          <p:sp>
            <p:nvSpPr>
              <p:cNvPr id="35" name="Shape 303"/>
              <p:cNvSpPr txBox="1"/>
              <p:nvPr/>
            </p:nvSpPr>
            <p:spPr>
              <a:xfrm>
                <a:off x="1518675" y="2280137"/>
                <a:ext cx="438600" cy="263400"/>
              </a:xfrm>
              <a:prstGeom prst="rect">
                <a:avLst/>
              </a:prstGeom>
              <a:noFill/>
              <a:ln>
                <a:noFill/>
              </a:ln>
            </p:spPr>
            <p:txBody>
              <a:bodyPr lIns="91425" tIns="91425" rIns="91425" bIns="91425" anchor="t" anchorCtr="0">
                <a:noAutofit/>
              </a:bodyPr>
              <a:lstStyle/>
              <a:p>
                <a:pPr lvl="0" rtl="0">
                  <a:spcBef>
                    <a:spcPts val="0"/>
                  </a:spcBef>
                  <a:buNone/>
                </a:pPr>
                <a:r>
                  <a:rPr lang="en-GB" sz="800" dirty="0"/>
                  <a:t>10 m</a:t>
                </a:r>
              </a:p>
            </p:txBody>
          </p:sp>
          <p:cxnSp>
            <p:nvCxnSpPr>
              <p:cNvPr id="36" name="Shape 304"/>
              <p:cNvCxnSpPr/>
              <p:nvPr/>
            </p:nvCxnSpPr>
            <p:spPr>
              <a:xfrm>
                <a:off x="2791200" y="2438850"/>
                <a:ext cx="6900" cy="688500"/>
              </a:xfrm>
              <a:prstGeom prst="straightConnector1">
                <a:avLst/>
              </a:prstGeom>
              <a:noFill/>
              <a:ln w="9525" cap="flat" cmpd="sng">
                <a:solidFill>
                  <a:schemeClr val="dk2"/>
                </a:solidFill>
                <a:prstDash val="dot"/>
                <a:round/>
                <a:headEnd type="none" w="lg" len="lg"/>
                <a:tailEnd type="none" w="lg" len="lg"/>
              </a:ln>
            </p:spPr>
          </p:cxnSp>
          <p:cxnSp>
            <p:nvCxnSpPr>
              <p:cNvPr id="37" name="Shape 305"/>
              <p:cNvCxnSpPr/>
              <p:nvPr/>
            </p:nvCxnSpPr>
            <p:spPr>
              <a:xfrm>
                <a:off x="2487900" y="2499600"/>
                <a:ext cx="317400" cy="0"/>
              </a:xfrm>
              <a:prstGeom prst="straightConnector1">
                <a:avLst/>
              </a:prstGeom>
              <a:noFill/>
              <a:ln w="9525" cap="flat" cmpd="sng">
                <a:solidFill>
                  <a:schemeClr val="dk2"/>
                </a:solidFill>
                <a:prstDash val="dot"/>
                <a:round/>
                <a:headEnd type="triangle" w="lg" len="lg"/>
                <a:tailEnd type="triangle" w="lg" len="lg"/>
              </a:ln>
            </p:spPr>
          </p:cxnSp>
          <p:sp>
            <p:nvSpPr>
              <p:cNvPr id="38" name="Shape 306"/>
              <p:cNvSpPr txBox="1"/>
              <p:nvPr/>
            </p:nvSpPr>
            <p:spPr>
              <a:xfrm>
                <a:off x="2372250" y="2239637"/>
                <a:ext cx="548700" cy="263400"/>
              </a:xfrm>
              <a:prstGeom prst="rect">
                <a:avLst/>
              </a:prstGeom>
              <a:noFill/>
              <a:ln>
                <a:noFill/>
              </a:ln>
            </p:spPr>
            <p:txBody>
              <a:bodyPr lIns="91425" tIns="91425" rIns="91425" bIns="91425" anchor="t" anchorCtr="0">
                <a:noAutofit/>
              </a:bodyPr>
              <a:lstStyle/>
              <a:p>
                <a:pPr lvl="0" rtl="0">
                  <a:spcBef>
                    <a:spcPts val="0"/>
                  </a:spcBef>
                  <a:buNone/>
                </a:pPr>
                <a:r>
                  <a:rPr lang="en-GB" sz="800"/>
                  <a:t>few cm</a:t>
                </a:r>
              </a:p>
            </p:txBody>
          </p:sp>
          <p:sp>
            <p:nvSpPr>
              <p:cNvPr id="39" name="Shape 307"/>
              <p:cNvSpPr txBox="1"/>
              <p:nvPr/>
            </p:nvSpPr>
            <p:spPr>
              <a:xfrm>
                <a:off x="592200" y="2232875"/>
                <a:ext cx="548700" cy="263400"/>
              </a:xfrm>
              <a:prstGeom prst="rect">
                <a:avLst/>
              </a:prstGeom>
              <a:noFill/>
              <a:ln>
                <a:noFill/>
              </a:ln>
            </p:spPr>
            <p:txBody>
              <a:bodyPr lIns="91425" tIns="91425" rIns="91425" bIns="91425" anchor="t" anchorCtr="0">
                <a:noAutofit/>
              </a:bodyPr>
              <a:lstStyle/>
              <a:p>
                <a:pPr lvl="0" rtl="0">
                  <a:spcBef>
                    <a:spcPts val="0"/>
                  </a:spcBef>
                  <a:buNone/>
                </a:pPr>
                <a:r>
                  <a:rPr lang="en-GB" sz="800" dirty="0"/>
                  <a:t>few cm</a:t>
                </a:r>
              </a:p>
            </p:txBody>
          </p:sp>
          <p:cxnSp>
            <p:nvCxnSpPr>
              <p:cNvPr id="40" name="Shape 308"/>
              <p:cNvCxnSpPr/>
              <p:nvPr/>
            </p:nvCxnSpPr>
            <p:spPr>
              <a:xfrm>
                <a:off x="672150" y="2506350"/>
                <a:ext cx="317400" cy="0"/>
              </a:xfrm>
              <a:prstGeom prst="straightConnector1">
                <a:avLst/>
              </a:prstGeom>
              <a:noFill/>
              <a:ln w="9525" cap="flat" cmpd="sng">
                <a:solidFill>
                  <a:schemeClr val="dk2"/>
                </a:solidFill>
                <a:prstDash val="dot"/>
                <a:round/>
                <a:headEnd type="triangle" w="lg" len="lg"/>
                <a:tailEnd type="triangle" w="lg" len="lg"/>
              </a:ln>
            </p:spPr>
          </p:cxnSp>
          <p:sp>
            <p:nvSpPr>
              <p:cNvPr id="41" name="Shape 311"/>
              <p:cNvSpPr txBox="1"/>
              <p:nvPr/>
            </p:nvSpPr>
            <p:spPr>
              <a:xfrm>
                <a:off x="940650" y="2023575"/>
                <a:ext cx="1431600" cy="263400"/>
              </a:xfrm>
              <a:prstGeom prst="rect">
                <a:avLst/>
              </a:prstGeom>
              <a:noFill/>
              <a:ln>
                <a:noFill/>
              </a:ln>
            </p:spPr>
            <p:txBody>
              <a:bodyPr lIns="91425" tIns="91425" rIns="91425" bIns="91425" anchor="t" anchorCtr="0">
                <a:noAutofit/>
              </a:bodyPr>
              <a:lstStyle/>
              <a:p>
                <a:pPr lvl="0" rtl="0">
                  <a:spcBef>
                    <a:spcPts val="0"/>
                  </a:spcBef>
                  <a:buNone/>
                </a:pPr>
                <a:r>
                  <a:rPr lang="en-GB" sz="1000" dirty="0"/>
                  <a:t>Plasma density profile</a:t>
                </a:r>
              </a:p>
            </p:txBody>
          </p:sp>
        </p:grpSp>
      </p:grpSp>
      <p:sp>
        <p:nvSpPr>
          <p:cNvPr id="2" name="Textplatzhalter 1"/>
          <p:cNvSpPr>
            <a:spLocks noGrp="1"/>
          </p:cNvSpPr>
          <p:nvPr>
            <p:ph idx="1"/>
          </p:nvPr>
        </p:nvSpPr>
        <p:spPr>
          <a:xfrm>
            <a:off x="286333" y="821583"/>
            <a:ext cx="6741001" cy="2758608"/>
          </a:xfrm>
        </p:spPr>
        <p:txBody>
          <a:bodyPr>
            <a:noAutofit/>
          </a:bodyPr>
          <a:lstStyle/>
          <a:p>
            <a:r>
              <a:rPr lang="en-US" sz="1600" b="1" dirty="0" smtClean="0"/>
              <a:t>10 m long</a:t>
            </a:r>
            <a:r>
              <a:rPr lang="en-US" sz="1600" dirty="0" smtClean="0"/>
              <a:t>, 4 cm diameter</a:t>
            </a:r>
          </a:p>
          <a:p>
            <a:r>
              <a:rPr lang="en-US" sz="1600" dirty="0" smtClean="0"/>
              <a:t>Rubidium vapor, field ionization </a:t>
            </a:r>
            <a:r>
              <a:rPr lang="en-US" sz="1600" dirty="0"/>
              <a:t>threshold </a:t>
            </a:r>
            <a:r>
              <a:rPr lang="en-US" sz="1600" dirty="0" smtClean="0"/>
              <a:t>~10</a:t>
            </a:r>
            <a:r>
              <a:rPr lang="en-US" sz="1600" baseline="30000" dirty="0" smtClean="0"/>
              <a:t>12</a:t>
            </a:r>
            <a:r>
              <a:rPr lang="en-US" sz="1600" dirty="0" smtClean="0"/>
              <a:t> W/cm</a:t>
            </a:r>
            <a:r>
              <a:rPr lang="en-US" sz="1600" baseline="30000" dirty="0"/>
              <a:t>2</a:t>
            </a:r>
            <a:r>
              <a:rPr lang="en-US" sz="1600" dirty="0" smtClean="0"/>
              <a:t> </a:t>
            </a:r>
          </a:p>
          <a:p>
            <a:r>
              <a:rPr lang="en-US" sz="1600" dirty="0"/>
              <a:t>Density adjustable from 10</a:t>
            </a:r>
            <a:r>
              <a:rPr lang="en-US" sz="1600" baseline="30000" dirty="0"/>
              <a:t>14</a:t>
            </a:r>
            <a:r>
              <a:rPr lang="en-US" sz="1600" dirty="0"/>
              <a:t> – 10</a:t>
            </a:r>
            <a:r>
              <a:rPr lang="en-US" sz="1600" baseline="30000" dirty="0"/>
              <a:t>15</a:t>
            </a:r>
            <a:r>
              <a:rPr lang="en-US" sz="1600" dirty="0"/>
              <a:t> cm</a:t>
            </a:r>
            <a:r>
              <a:rPr lang="en-US" sz="1600" baseline="30000" dirty="0"/>
              <a:t>-</a:t>
            </a:r>
            <a:r>
              <a:rPr lang="en-US" sz="1600" baseline="30000" dirty="0" smtClean="0"/>
              <a:t>3</a:t>
            </a:r>
            <a:r>
              <a:rPr lang="en-US" sz="1600" dirty="0" smtClean="0"/>
              <a:t> </a:t>
            </a:r>
            <a:r>
              <a:rPr lang="en-US" sz="1600" dirty="0" smtClean="0">
                <a:sym typeface="Wingdings"/>
              </a:rPr>
              <a:t> </a:t>
            </a:r>
            <a:r>
              <a:rPr lang="en-US" sz="1600" b="1" dirty="0" smtClean="0">
                <a:sym typeface="Wingdings"/>
              </a:rPr>
              <a:t>7x</a:t>
            </a:r>
            <a:r>
              <a:rPr lang="en-US" sz="1600" b="1" dirty="0" smtClean="0"/>
              <a:t> 10</a:t>
            </a:r>
            <a:r>
              <a:rPr lang="en-US" sz="1600" b="1" baseline="30000" dirty="0" smtClean="0"/>
              <a:t>14</a:t>
            </a:r>
            <a:r>
              <a:rPr lang="en-US" sz="1600" b="1" dirty="0" smtClean="0"/>
              <a:t> </a:t>
            </a:r>
            <a:r>
              <a:rPr lang="en-US" sz="1600" b="1" dirty="0"/>
              <a:t>cm</a:t>
            </a:r>
            <a:r>
              <a:rPr lang="en-US" sz="1600" b="1" baseline="30000" dirty="0"/>
              <a:t>-3</a:t>
            </a:r>
            <a:r>
              <a:rPr lang="en-US" sz="1600" b="1" dirty="0"/>
              <a:t> </a:t>
            </a:r>
            <a:endParaRPr lang="en-US" sz="1600" b="1" baseline="30000" dirty="0"/>
          </a:p>
          <a:p>
            <a:r>
              <a:rPr lang="en-GB" sz="1600" dirty="0" smtClean="0"/>
              <a:t>Requirements: </a:t>
            </a:r>
          </a:p>
          <a:p>
            <a:pPr lvl="1"/>
            <a:r>
              <a:rPr lang="en-GB" sz="1600" b="1" dirty="0" smtClean="0"/>
              <a:t>density uniformity </a:t>
            </a:r>
            <a:r>
              <a:rPr lang="en-GB" sz="1600" b="1" dirty="0"/>
              <a:t>better than 0.2%</a:t>
            </a:r>
          </a:p>
          <a:p>
            <a:pPr lvl="2"/>
            <a:r>
              <a:rPr lang="en-GB" sz="1600" dirty="0"/>
              <a:t>Fluid-heated </a:t>
            </a:r>
            <a:r>
              <a:rPr lang="en-GB" sz="1600" dirty="0" smtClean="0"/>
              <a:t>system (˜220 </a:t>
            </a:r>
            <a:r>
              <a:rPr lang="en-GB" sz="1600" dirty="0" err="1" smtClean="0"/>
              <a:t>deg</a:t>
            </a:r>
            <a:r>
              <a:rPr lang="en-GB" sz="1600" dirty="0" smtClean="0"/>
              <a:t>)</a:t>
            </a:r>
          </a:p>
          <a:p>
            <a:pPr lvl="2"/>
            <a:r>
              <a:rPr lang="en-GB" sz="1600" dirty="0" smtClean="0"/>
              <a:t>Complex control system: 79 Temperature probes, valves</a:t>
            </a:r>
          </a:p>
          <a:p>
            <a:pPr lvl="1"/>
            <a:r>
              <a:rPr lang="en-GB" sz="1600" b="1" dirty="0" smtClean="0"/>
              <a:t>Transition between plasma and vacuum as sharp as possible</a:t>
            </a:r>
            <a:endParaRPr lang="en-GB" sz="1600" b="1" dirty="0"/>
          </a:p>
        </p:txBody>
      </p:sp>
      <p:grpSp>
        <p:nvGrpSpPr>
          <p:cNvPr id="7" name="Group 6"/>
          <p:cNvGrpSpPr/>
          <p:nvPr/>
        </p:nvGrpSpPr>
        <p:grpSpPr>
          <a:xfrm>
            <a:off x="7832133" y="392984"/>
            <a:ext cx="4011392" cy="1712939"/>
            <a:chOff x="7993988" y="368437"/>
            <a:chExt cx="4011392" cy="1712939"/>
          </a:xfrm>
        </p:grpSpPr>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93988" y="368437"/>
              <a:ext cx="4011392" cy="1712939"/>
            </a:xfrm>
            <a:prstGeom prst="rect">
              <a:avLst/>
            </a:prstGeom>
          </p:spPr>
        </p:pic>
        <p:sp>
          <p:nvSpPr>
            <p:cNvPr id="6" name="Rectangle 5"/>
            <p:cNvSpPr/>
            <p:nvPr/>
          </p:nvSpPr>
          <p:spPr>
            <a:xfrm>
              <a:off x="8262377" y="1655195"/>
              <a:ext cx="485182" cy="3567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991" y="3963518"/>
            <a:ext cx="1276600" cy="2295088"/>
          </a:xfrm>
          <a:prstGeom prst="rect">
            <a:avLst/>
          </a:prstGeom>
          <a:ln w="38100" cmpd="sng">
            <a:solidFill>
              <a:srgbClr val="FFFFFF"/>
            </a:solidFill>
          </a:ln>
        </p:spPr>
      </p:pic>
    </p:spTree>
    <p:extLst>
      <p:ext uri="{BB962C8B-B14F-4D97-AF65-F5344CB8AC3E}">
        <p14:creationId xmlns:p14="http://schemas.microsoft.com/office/powerpoint/2010/main" val="397350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US" dirty="0" smtClean="0"/>
              <a:t>AWAKE Plasma Cell</a:t>
            </a:r>
            <a:endParaRPr lang="en-US" dirty="0"/>
          </a:p>
        </p:txBody>
      </p:sp>
      <p:sp>
        <p:nvSpPr>
          <p:cNvPr id="4" name="Slide Number Placeholder 3"/>
          <p:cNvSpPr>
            <a:spLocks noGrp="1"/>
          </p:cNvSpPr>
          <p:nvPr>
            <p:ph type="sldNum" sz="quarter" idx="12"/>
          </p:nvPr>
        </p:nvSpPr>
        <p:spPr/>
        <p:txBody>
          <a:bodyPr/>
          <a:lstStyle/>
          <a:p>
            <a:fld id="{3D351EE0-6949-4F2E-8F68-46F7424C488D}" type="slidenum">
              <a:rPr lang="en-US" smtClean="0"/>
              <a:t>27</a:t>
            </a:fld>
            <a:endParaRPr lang="en-US" dirty="0"/>
          </a:p>
        </p:txBody>
      </p:sp>
      <p:grpSp>
        <p:nvGrpSpPr>
          <p:cNvPr id="10" name="Group 9"/>
          <p:cNvGrpSpPr/>
          <p:nvPr/>
        </p:nvGrpSpPr>
        <p:grpSpPr>
          <a:xfrm>
            <a:off x="752605" y="968898"/>
            <a:ext cx="10263470" cy="5324657"/>
            <a:chOff x="7431464" y="3654776"/>
            <a:chExt cx="4547284" cy="3033891"/>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1464" y="3654776"/>
              <a:ext cx="4547284" cy="3033891"/>
            </a:xfrm>
            <a:prstGeom prst="rect">
              <a:avLst/>
            </a:prstGeom>
          </p:spPr>
        </p:pic>
        <p:sp>
          <p:nvSpPr>
            <p:cNvPr id="17" name="TextBox 16"/>
            <p:cNvSpPr txBox="1"/>
            <p:nvPr/>
          </p:nvSpPr>
          <p:spPr>
            <a:xfrm>
              <a:off x="8076528" y="6203773"/>
              <a:ext cx="3720360" cy="369332"/>
            </a:xfrm>
            <a:prstGeom prst="rect">
              <a:avLst/>
            </a:prstGeom>
            <a:noFill/>
          </p:spPr>
          <p:txBody>
            <a:bodyPr wrap="square" rtlCol="0">
              <a:spAutoFit/>
            </a:bodyPr>
            <a:lstStyle/>
            <a:p>
              <a:r>
                <a:rPr lang="en-US" dirty="0" smtClean="0">
                  <a:solidFill>
                    <a:schemeClr val="bg1"/>
                  </a:solidFill>
                </a:rPr>
                <a:t>Plasma cell in AWAKE tunnel</a:t>
              </a:r>
              <a:endParaRPr lang="en-US" dirty="0">
                <a:solidFill>
                  <a:schemeClr val="bg1"/>
                </a:solidFill>
              </a:endParaRPr>
            </a:p>
          </p:txBody>
        </p:sp>
      </p:grpSp>
    </p:spTree>
    <p:extLst>
      <p:ext uri="{BB962C8B-B14F-4D97-AF65-F5344CB8AC3E}">
        <p14:creationId xmlns:p14="http://schemas.microsoft.com/office/powerpoint/2010/main" val="2224782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97923" y="868519"/>
            <a:ext cx="9315777" cy="1015663"/>
          </a:xfrm>
          <a:prstGeom prst="rect">
            <a:avLst/>
          </a:prstGeom>
          <a:noFill/>
        </p:spPr>
        <p:txBody>
          <a:bodyPr wrap="square" rtlCol="0">
            <a:spAutoFit/>
          </a:bodyPr>
          <a:lstStyle/>
          <a:p>
            <a:r>
              <a:rPr lang="en-US" sz="2000" dirty="0"/>
              <a:t>AWAKE uses a short-</a:t>
            </a:r>
            <a:r>
              <a:rPr lang="en-US" sz="2000" b="1" dirty="0"/>
              <a:t>pulse </a:t>
            </a:r>
            <a:r>
              <a:rPr lang="en-US" sz="2000" b="1" dirty="0" err="1"/>
              <a:t>Titanium:Sapphire</a:t>
            </a:r>
            <a:r>
              <a:rPr lang="en-US" sz="2000" b="1" dirty="0"/>
              <a:t> laser </a:t>
            </a:r>
            <a:r>
              <a:rPr lang="en-US" sz="2000" dirty="0"/>
              <a:t>to ionize the rubidium </a:t>
            </a:r>
            <a:r>
              <a:rPr lang="en-US" sz="2000" dirty="0" smtClean="0"/>
              <a:t>source.</a:t>
            </a:r>
          </a:p>
          <a:p>
            <a:r>
              <a:rPr lang="en-US" sz="2000" dirty="0" smtClean="0">
                <a:sym typeface="Wingdings"/>
              </a:rPr>
              <a:t> Seeding of the self-modulation with the ionization front.</a:t>
            </a:r>
            <a:endParaRPr lang="en-US" sz="2000" dirty="0"/>
          </a:p>
          <a:p>
            <a:r>
              <a:rPr lang="en-US" sz="2000" dirty="0"/>
              <a:t>The laser can deliver up </a:t>
            </a:r>
            <a:r>
              <a:rPr lang="en-US" sz="2000" b="1" dirty="0"/>
              <a:t>to 500 </a:t>
            </a:r>
            <a:r>
              <a:rPr lang="en-US" sz="2000" b="1" dirty="0" err="1"/>
              <a:t>mJ</a:t>
            </a:r>
            <a:r>
              <a:rPr lang="en-US" sz="2000" b="1" dirty="0"/>
              <a:t> in a 120 </a:t>
            </a:r>
            <a:r>
              <a:rPr lang="en-US" sz="2000" b="1" dirty="0" err="1"/>
              <a:t>fs</a:t>
            </a:r>
            <a:r>
              <a:rPr lang="en-US" sz="2000" b="1" dirty="0"/>
              <a:t> pulse envelope</a:t>
            </a:r>
            <a:r>
              <a:rPr lang="en-US" sz="2000" dirty="0"/>
              <a:t>.</a:t>
            </a:r>
          </a:p>
        </p:txBody>
      </p:sp>
      <p:sp>
        <p:nvSpPr>
          <p:cNvPr id="30" name="Title 29"/>
          <p:cNvSpPr>
            <a:spLocks noGrp="1"/>
          </p:cNvSpPr>
          <p:nvPr>
            <p:ph type="title"/>
          </p:nvPr>
        </p:nvSpPr>
        <p:spPr/>
        <p:txBody>
          <a:bodyPr/>
          <a:lstStyle/>
          <a:p>
            <a:r>
              <a:rPr lang="en-US" dirty="0">
                <a:solidFill>
                  <a:srgbClr val="1155CC"/>
                </a:solidFill>
              </a:rPr>
              <a:t>Laser and Laser Line</a:t>
            </a:r>
          </a:p>
        </p:txBody>
      </p:sp>
      <p:sp>
        <p:nvSpPr>
          <p:cNvPr id="4" name="Slide Number Placeholder 3"/>
          <p:cNvSpPr>
            <a:spLocks noGrp="1"/>
          </p:cNvSpPr>
          <p:nvPr>
            <p:ph type="sldNum" sz="quarter" idx="12"/>
          </p:nvPr>
        </p:nvSpPr>
        <p:spPr/>
        <p:txBody>
          <a:bodyPr/>
          <a:lstStyle/>
          <a:p>
            <a:fld id="{39BB76B8-50B9-0D44-B76D-9AFB67E8FB11}" type="slidenum">
              <a:rPr lang="en-US" smtClean="0"/>
              <a:pPr/>
              <a:t>28</a:t>
            </a:fld>
            <a:endParaRPr lang="en-US"/>
          </a:p>
        </p:txBody>
      </p:sp>
      <p:grpSp>
        <p:nvGrpSpPr>
          <p:cNvPr id="3" name="Group 2"/>
          <p:cNvGrpSpPr/>
          <p:nvPr/>
        </p:nvGrpSpPr>
        <p:grpSpPr>
          <a:xfrm>
            <a:off x="6718294" y="2411745"/>
            <a:ext cx="4908313" cy="3542385"/>
            <a:chOff x="3569751" y="789809"/>
            <a:chExt cx="3949462" cy="2873928"/>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9751" y="789809"/>
              <a:ext cx="3949462" cy="2873928"/>
            </a:xfrm>
            <a:prstGeom prst="rect">
              <a:avLst/>
            </a:prstGeom>
          </p:spPr>
        </p:pic>
        <p:sp>
          <p:nvSpPr>
            <p:cNvPr id="31" name="TextBox 30"/>
            <p:cNvSpPr txBox="1"/>
            <p:nvPr/>
          </p:nvSpPr>
          <p:spPr>
            <a:xfrm>
              <a:off x="5021985" y="3272293"/>
              <a:ext cx="2415237" cy="274668"/>
            </a:xfrm>
            <a:prstGeom prst="rect">
              <a:avLst/>
            </a:prstGeom>
            <a:noFill/>
          </p:spPr>
          <p:txBody>
            <a:bodyPr wrap="square" rtlCol="0">
              <a:spAutoFit/>
            </a:bodyPr>
            <a:lstStyle/>
            <a:p>
              <a:r>
                <a:rPr lang="en-US" sz="1600" dirty="0" smtClean="0">
                  <a:solidFill>
                    <a:srgbClr val="FFFFFF"/>
                  </a:solidFill>
                </a:rPr>
                <a:t>Laser, compressor in laser room</a:t>
              </a:r>
              <a:endParaRPr lang="en-US" sz="1600" dirty="0">
                <a:solidFill>
                  <a:srgbClr val="FFFFFF"/>
                </a:solidFill>
              </a:endParaRPr>
            </a:p>
          </p:txBody>
        </p:sp>
      </p:grpSp>
      <p:grpSp>
        <p:nvGrpSpPr>
          <p:cNvPr id="2" name="Group 1"/>
          <p:cNvGrpSpPr/>
          <p:nvPr/>
        </p:nvGrpSpPr>
        <p:grpSpPr>
          <a:xfrm>
            <a:off x="408187" y="2860253"/>
            <a:ext cx="5471706" cy="2745670"/>
            <a:chOff x="525221" y="2973706"/>
            <a:chExt cx="5471706" cy="2745670"/>
          </a:xfrm>
        </p:grpSpPr>
        <p:grpSp>
          <p:nvGrpSpPr>
            <p:cNvPr id="55" name="Group 54"/>
            <p:cNvGrpSpPr/>
            <p:nvPr/>
          </p:nvGrpSpPr>
          <p:grpSpPr>
            <a:xfrm>
              <a:off x="525221" y="2973706"/>
              <a:ext cx="5471706" cy="2745670"/>
              <a:chOff x="2601186" y="1316346"/>
              <a:chExt cx="6144769" cy="2701860"/>
            </a:xfrm>
          </p:grpSpPr>
          <p:pic>
            <p:nvPicPr>
              <p:cNvPr id="56" name="Picture 55" descr="Awake-schema-02.pdf"/>
              <p:cNvPicPr>
                <a:picLocks noChangeAspect="1"/>
              </p:cNvPicPr>
              <p:nvPr/>
            </p:nvPicPr>
            <p:blipFill rotWithShape="1">
              <a:blip r:embed="rId4" cstate="print">
                <a:extLst>
                  <a:ext uri="{28A0092B-C50C-407E-A947-70E740481C1C}">
                    <a14:useLocalDpi xmlns:a14="http://schemas.microsoft.com/office/drawing/2010/main"/>
                  </a:ext>
                </a:extLst>
              </a:blip>
              <a:srcRect t="-5"/>
              <a:stretch/>
            </p:blipFill>
            <p:spPr>
              <a:xfrm>
                <a:off x="3508666" y="1316346"/>
                <a:ext cx="5237289" cy="2701860"/>
              </a:xfrm>
              <a:prstGeom prst="rect">
                <a:avLst/>
              </a:prstGeom>
              <a:ln>
                <a:noFill/>
              </a:ln>
            </p:spPr>
          </p:pic>
          <p:cxnSp>
            <p:nvCxnSpPr>
              <p:cNvPr id="57" name="Straight Connector 56"/>
              <p:cNvCxnSpPr/>
              <p:nvPr/>
            </p:nvCxnSpPr>
            <p:spPr>
              <a:xfrm flipV="1">
                <a:off x="4746952" y="2193925"/>
                <a:ext cx="1085523" cy="326694"/>
              </a:xfrm>
              <a:prstGeom prst="line">
                <a:avLst/>
              </a:prstGeom>
              <a:ln>
                <a:solidFill>
                  <a:srgbClr val="1F992E"/>
                </a:solidFill>
                <a:prstDash val="dash"/>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816600" y="2197100"/>
                <a:ext cx="599235" cy="189182"/>
              </a:xfrm>
              <a:prstGeom prst="line">
                <a:avLst/>
              </a:prstGeom>
              <a:ln>
                <a:solidFill>
                  <a:srgbClr val="1F992E"/>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3092450" y="2771775"/>
                <a:ext cx="1076653" cy="352094"/>
              </a:xfrm>
              <a:prstGeom prst="line">
                <a:avLst/>
              </a:prstGeom>
              <a:ln>
                <a:solidFill>
                  <a:srgbClr val="1F992E"/>
                </a:solidFill>
                <a:prstDash val="lgDashDot"/>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124200" y="2717800"/>
                <a:ext cx="41275" cy="136525"/>
              </a:xfrm>
              <a:prstGeom prst="line">
                <a:avLst/>
              </a:prstGeom>
              <a:ln w="57150" cmpd="sng">
                <a:solidFill>
                  <a:srgbClr val="1F992E"/>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2601186" y="2921120"/>
                <a:ext cx="1393490" cy="314214"/>
              </a:xfrm>
              <a:prstGeom prst="rect">
                <a:avLst/>
              </a:prstGeom>
              <a:noFill/>
              <a:ln>
                <a:noFill/>
              </a:ln>
            </p:spPr>
            <p:txBody>
              <a:bodyPr wrap="none" rtlCol="0">
                <a:spAutoFit/>
              </a:bodyPr>
              <a:lstStyle/>
              <a:p>
                <a:r>
                  <a:rPr lang="en-US" sz="1100" dirty="0" smtClean="0">
                    <a:solidFill>
                      <a:srgbClr val="1F992E"/>
                    </a:solidFill>
                    <a:latin typeface="Candara"/>
                    <a:cs typeface="Candara"/>
                  </a:rPr>
                  <a:t>Diagnostic laser</a:t>
                </a:r>
                <a:endParaRPr lang="en-US" sz="1100" dirty="0">
                  <a:solidFill>
                    <a:srgbClr val="1F992E"/>
                  </a:solidFill>
                  <a:latin typeface="Candara"/>
                  <a:cs typeface="Candara"/>
                </a:endParaRPr>
              </a:p>
            </p:txBody>
          </p:sp>
          <p:sp>
            <p:nvSpPr>
              <p:cNvPr id="62" name="TextBox 61"/>
              <p:cNvSpPr txBox="1"/>
              <p:nvPr/>
            </p:nvSpPr>
            <p:spPr>
              <a:xfrm>
                <a:off x="5078405" y="1874084"/>
                <a:ext cx="1246569" cy="314214"/>
              </a:xfrm>
              <a:prstGeom prst="rect">
                <a:avLst/>
              </a:prstGeom>
              <a:noFill/>
              <a:ln>
                <a:noFill/>
              </a:ln>
            </p:spPr>
            <p:txBody>
              <a:bodyPr wrap="none" rtlCol="0">
                <a:spAutoFit/>
              </a:bodyPr>
              <a:lstStyle/>
              <a:p>
                <a:r>
                  <a:rPr lang="en-US" sz="1100" dirty="0">
                    <a:solidFill>
                      <a:srgbClr val="1F992E"/>
                    </a:solidFill>
                    <a:latin typeface="Candara"/>
                    <a:cs typeface="Candara"/>
                  </a:rPr>
                  <a:t>e</a:t>
                </a:r>
                <a:r>
                  <a:rPr lang="en-US" sz="1100" dirty="0" smtClean="0">
                    <a:solidFill>
                      <a:srgbClr val="1F992E"/>
                    </a:solidFill>
                    <a:latin typeface="Candara"/>
                    <a:cs typeface="Candara"/>
                  </a:rPr>
                  <a:t>-source laser</a:t>
                </a:r>
                <a:endParaRPr lang="en-US" sz="1100" dirty="0">
                  <a:solidFill>
                    <a:srgbClr val="1F992E"/>
                  </a:solidFill>
                  <a:latin typeface="Candara"/>
                  <a:cs typeface="Candara"/>
                </a:endParaRPr>
              </a:p>
            </p:txBody>
          </p:sp>
        </p:grpSp>
        <p:sp>
          <p:nvSpPr>
            <p:cNvPr id="72" name="TextBox 71"/>
            <p:cNvSpPr txBox="1"/>
            <p:nvPr/>
          </p:nvSpPr>
          <p:spPr>
            <a:xfrm>
              <a:off x="1571250" y="3557127"/>
              <a:ext cx="1112088" cy="307777"/>
            </a:xfrm>
            <a:prstGeom prst="rect">
              <a:avLst/>
            </a:prstGeom>
            <a:solidFill>
              <a:schemeClr val="bg1"/>
            </a:solidFill>
            <a:ln>
              <a:noFill/>
            </a:ln>
          </p:spPr>
          <p:txBody>
            <a:bodyPr wrap="square" rtlCol="0">
              <a:spAutoFit/>
            </a:bodyPr>
            <a:lstStyle/>
            <a:p>
              <a:r>
                <a:rPr lang="en-US" sz="1400" dirty="0" smtClean="0">
                  <a:solidFill>
                    <a:srgbClr val="1F992E"/>
                  </a:solidFill>
                  <a:latin typeface="Candara"/>
                  <a:cs typeface="Candara"/>
                </a:rPr>
                <a:t>Laser beam</a:t>
              </a:r>
              <a:endParaRPr lang="en-US" sz="1400" dirty="0">
                <a:solidFill>
                  <a:srgbClr val="1F992E"/>
                </a:solidFill>
                <a:latin typeface="Candara"/>
                <a:cs typeface="Candara"/>
              </a:endParaRPr>
            </a:p>
          </p:txBody>
        </p:sp>
      </p:grpSp>
    </p:spTree>
    <p:extLst>
      <p:ext uri="{BB962C8B-B14F-4D97-AF65-F5344CB8AC3E}">
        <p14:creationId xmlns:p14="http://schemas.microsoft.com/office/powerpoint/2010/main" val="17258743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itle 1"/>
          <p:cNvSpPr txBox="1">
            <a:spLocks noGrp="1"/>
          </p:cNvSpPr>
          <p:nvPr>
            <p:ph type="title"/>
          </p:nvPr>
        </p:nvSpPr>
        <p:spPr>
          <a:xfrm>
            <a:off x="849243" y="122171"/>
            <a:ext cx="10515601" cy="717134"/>
          </a:xfrm>
          <a:prstGeom prst="rect">
            <a:avLst/>
          </a:prstGeom>
        </p:spPr>
        <p:txBody>
          <a:bodyPr/>
          <a:lstStyle>
            <a:lvl1pPr defTabSz="886968">
              <a:defRPr sz="4268"/>
            </a:lvl1pPr>
          </a:lstStyle>
          <a:p>
            <a:r>
              <a:rPr lang="en-US" dirty="0" smtClean="0">
                <a:solidFill>
                  <a:srgbClr val="1155CC"/>
                </a:solidFill>
              </a:rPr>
              <a:t>Electron Beam System</a:t>
            </a:r>
            <a:endParaRPr dirty="0">
              <a:solidFill>
                <a:srgbClr val="1155CC"/>
              </a:solidFill>
            </a:endParaRPr>
          </a:p>
        </p:txBody>
      </p:sp>
      <p:sp>
        <p:nvSpPr>
          <p:cNvPr id="339" name="Slide Number Placeholder 3"/>
          <p:cNvSpPr txBox="1">
            <a:spLocks noGrp="1"/>
          </p:cNvSpPr>
          <p:nvPr>
            <p:ph type="sldNum" sz="quarter" idx="4294967295"/>
          </p:nvPr>
        </p:nvSpPr>
        <p:spPr>
          <a:xfrm>
            <a:off x="10847413" y="6453064"/>
            <a:ext cx="506387" cy="22046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dirty="0"/>
          </a:p>
        </p:txBody>
      </p:sp>
      <p:grpSp>
        <p:nvGrpSpPr>
          <p:cNvPr id="349" name="Group 19"/>
          <p:cNvGrpSpPr/>
          <p:nvPr/>
        </p:nvGrpSpPr>
        <p:grpSpPr>
          <a:xfrm>
            <a:off x="290337" y="954494"/>
            <a:ext cx="9442943" cy="4338866"/>
            <a:chOff x="0" y="0"/>
            <a:chExt cx="11233389" cy="4443560"/>
          </a:xfrm>
        </p:grpSpPr>
        <p:pic>
          <p:nvPicPr>
            <p:cNvPr id="340" name="Picture 20" descr="Picture 20"/>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0" y="-1"/>
              <a:ext cx="11233390" cy="4443562"/>
            </a:xfrm>
            <a:prstGeom prst="rect">
              <a:avLst/>
            </a:prstGeom>
            <a:ln w="28575" cap="sq">
              <a:solidFill>
                <a:srgbClr val="008000"/>
              </a:solidFill>
              <a:prstDash val="solid"/>
              <a:miter lim="800000"/>
            </a:ln>
            <a:effectLst>
              <a:outerShdw blurRad="50800" dist="18000" dir="5400000" rotWithShape="0">
                <a:srgbClr val="000000">
                  <a:alpha val="40000"/>
                </a:srgbClr>
              </a:outerShdw>
            </a:effectLst>
          </p:spPr>
        </p:pic>
        <p:sp>
          <p:nvSpPr>
            <p:cNvPr id="341" name="TextBox 21"/>
            <p:cNvSpPr txBox="1"/>
            <p:nvPr/>
          </p:nvSpPr>
          <p:spPr>
            <a:xfrm>
              <a:off x="6583058" y="130716"/>
              <a:ext cx="1755355" cy="531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000" b="1">
                  <a:solidFill>
                    <a:srgbClr val="FFFFFF"/>
                  </a:solidFill>
                </a:defRPr>
              </a:lvl1pPr>
            </a:lstStyle>
            <a:p>
              <a:r>
                <a:rPr sz="1600"/>
                <a:t>Laser line</a:t>
              </a:r>
            </a:p>
          </p:txBody>
        </p:sp>
        <p:sp>
          <p:nvSpPr>
            <p:cNvPr id="342" name="Straight Arrow Connector 22"/>
            <p:cNvSpPr/>
            <p:nvPr/>
          </p:nvSpPr>
          <p:spPr>
            <a:xfrm flipH="1">
              <a:off x="6934724" y="677845"/>
              <a:ext cx="241710" cy="800851"/>
            </a:xfrm>
            <a:prstGeom prst="line">
              <a:avLst/>
            </a:prstGeom>
            <a:noFill/>
            <a:ln w="28575" cap="flat">
              <a:solidFill>
                <a:srgbClr val="F2F2F2"/>
              </a:solidFill>
              <a:prstDash val="solid"/>
              <a:miter lim="800000"/>
              <a:tailEnd type="triangle" w="med" len="med"/>
            </a:ln>
            <a:effectLst/>
          </p:spPr>
          <p:txBody>
            <a:bodyPr wrap="square" lIns="45719" tIns="45719" rIns="45719" bIns="45719" numCol="1" anchor="t">
              <a:noAutofit/>
            </a:bodyPr>
            <a:lstStyle/>
            <a:p>
              <a:endParaRPr sz="1400"/>
            </a:p>
          </p:txBody>
        </p:sp>
        <p:sp>
          <p:nvSpPr>
            <p:cNvPr id="343" name="TextBox 23"/>
            <p:cNvSpPr txBox="1"/>
            <p:nvPr/>
          </p:nvSpPr>
          <p:spPr>
            <a:xfrm>
              <a:off x="7272673" y="1202331"/>
              <a:ext cx="3241033" cy="619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2400" b="1">
                  <a:solidFill>
                    <a:srgbClr val="FFFFFF"/>
                  </a:solidFill>
                </a:defRPr>
              </a:lvl1pPr>
            </a:lstStyle>
            <a:p>
              <a:r>
                <a:rPr sz="1800"/>
                <a:t>Electron source</a:t>
              </a:r>
            </a:p>
          </p:txBody>
        </p:sp>
        <p:sp>
          <p:nvSpPr>
            <p:cNvPr id="344" name="Left Brace 24"/>
            <p:cNvSpPr/>
            <p:nvPr/>
          </p:nvSpPr>
          <p:spPr>
            <a:xfrm rot="5400000">
              <a:off x="8275971" y="-37433"/>
              <a:ext cx="511574" cy="395586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96"/>
                    <a:pt x="10800" y="21367"/>
                  </a:cubicBezTo>
                  <a:lnTo>
                    <a:pt x="10800" y="11033"/>
                  </a:lnTo>
                  <a:cubicBezTo>
                    <a:pt x="10800" y="10904"/>
                    <a:pt x="5965" y="10800"/>
                    <a:pt x="0" y="10800"/>
                  </a:cubicBezTo>
                  <a:cubicBezTo>
                    <a:pt x="5965" y="10800"/>
                    <a:pt x="10800" y="10696"/>
                    <a:pt x="10800" y="10567"/>
                  </a:cubicBezTo>
                  <a:lnTo>
                    <a:pt x="10800" y="233"/>
                  </a:lnTo>
                  <a:cubicBezTo>
                    <a:pt x="10800" y="104"/>
                    <a:pt x="15635" y="0"/>
                    <a:pt x="21600" y="0"/>
                  </a:cubicBezTo>
                </a:path>
              </a:pathLst>
            </a:custGeom>
            <a:noFill/>
            <a:ln w="28575" cap="flat">
              <a:solidFill>
                <a:srgbClr val="F2F2F2"/>
              </a:solidFill>
              <a:prstDash val="solid"/>
              <a:miter lim="800000"/>
            </a:ln>
            <a:effectLst/>
          </p:spPr>
          <p:txBody>
            <a:bodyPr wrap="square" lIns="45719" tIns="45719" rIns="45719" bIns="45719" numCol="1" anchor="ctr">
              <a:noAutofit/>
            </a:bodyPr>
            <a:lstStyle/>
            <a:p>
              <a:pPr algn="ctr">
                <a:defRPr sz="1200"/>
              </a:pPr>
              <a:endParaRPr sz="1050"/>
            </a:p>
          </p:txBody>
        </p:sp>
        <p:sp>
          <p:nvSpPr>
            <p:cNvPr id="345" name="Left Brace 25"/>
            <p:cNvSpPr/>
            <p:nvPr/>
          </p:nvSpPr>
          <p:spPr>
            <a:xfrm rot="5400000">
              <a:off x="4522037" y="294917"/>
              <a:ext cx="511574" cy="358206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85"/>
                    <a:pt x="10800" y="21343"/>
                  </a:cubicBezTo>
                  <a:lnTo>
                    <a:pt x="10800" y="11057"/>
                  </a:lnTo>
                  <a:cubicBezTo>
                    <a:pt x="10800" y="10915"/>
                    <a:pt x="5965" y="10800"/>
                    <a:pt x="0" y="10800"/>
                  </a:cubicBezTo>
                  <a:cubicBezTo>
                    <a:pt x="5965" y="10800"/>
                    <a:pt x="10800" y="10685"/>
                    <a:pt x="10800" y="10543"/>
                  </a:cubicBezTo>
                  <a:lnTo>
                    <a:pt x="10800" y="257"/>
                  </a:lnTo>
                  <a:cubicBezTo>
                    <a:pt x="10800" y="115"/>
                    <a:pt x="15635" y="0"/>
                    <a:pt x="21600" y="0"/>
                  </a:cubicBezTo>
                </a:path>
              </a:pathLst>
            </a:custGeom>
            <a:noFill/>
            <a:ln w="28575" cap="flat">
              <a:solidFill>
                <a:srgbClr val="F2F2F2"/>
              </a:solidFill>
              <a:prstDash val="solid"/>
              <a:miter lim="800000"/>
            </a:ln>
            <a:effectLst/>
          </p:spPr>
          <p:txBody>
            <a:bodyPr wrap="square" lIns="45719" tIns="45719" rIns="45719" bIns="45719" numCol="1" anchor="ctr">
              <a:noAutofit/>
            </a:bodyPr>
            <a:lstStyle/>
            <a:p>
              <a:pPr algn="ctr">
                <a:defRPr sz="1200"/>
              </a:pPr>
              <a:endParaRPr sz="1050"/>
            </a:p>
          </p:txBody>
        </p:sp>
        <p:sp>
          <p:nvSpPr>
            <p:cNvPr id="346" name="TextBox 26"/>
            <p:cNvSpPr txBox="1"/>
            <p:nvPr/>
          </p:nvSpPr>
          <p:spPr>
            <a:xfrm>
              <a:off x="3073469" y="958333"/>
              <a:ext cx="3582069" cy="16048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2400" b="1">
                  <a:solidFill>
                    <a:srgbClr val="FFFFFF"/>
                  </a:solidFill>
                </a:defRPr>
              </a:lvl1pPr>
            </a:lstStyle>
            <a:p>
              <a:r>
                <a:rPr sz="1800" dirty="0"/>
                <a:t>Diagnostics and booster structure</a:t>
              </a:r>
            </a:p>
          </p:txBody>
        </p:sp>
        <p:sp>
          <p:nvSpPr>
            <p:cNvPr id="347" name="TextBox 27"/>
            <p:cNvSpPr txBox="1"/>
            <p:nvPr/>
          </p:nvSpPr>
          <p:spPr>
            <a:xfrm>
              <a:off x="555968" y="494192"/>
              <a:ext cx="2657204" cy="6194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2400" b="1">
                  <a:solidFill>
                    <a:srgbClr val="FFFFFF"/>
                  </a:solidFill>
                </a:defRPr>
              </a:lvl1pPr>
            </a:lstStyle>
            <a:p>
              <a:r>
                <a:rPr sz="1800"/>
                <a:t>Transfer line</a:t>
              </a:r>
            </a:p>
          </p:txBody>
        </p:sp>
        <p:sp>
          <p:nvSpPr>
            <p:cNvPr id="348" name="Left Brace 28"/>
            <p:cNvSpPr/>
            <p:nvPr/>
          </p:nvSpPr>
          <p:spPr>
            <a:xfrm rot="6124803">
              <a:off x="1335272" y="-173286"/>
              <a:ext cx="511574" cy="26572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1445"/>
                    <a:pt x="10800" y="21253"/>
                  </a:cubicBezTo>
                  <a:lnTo>
                    <a:pt x="10800" y="11147"/>
                  </a:lnTo>
                  <a:cubicBezTo>
                    <a:pt x="10800" y="10955"/>
                    <a:pt x="5965" y="10800"/>
                    <a:pt x="0" y="10800"/>
                  </a:cubicBezTo>
                  <a:cubicBezTo>
                    <a:pt x="5965" y="10800"/>
                    <a:pt x="10800" y="10645"/>
                    <a:pt x="10800" y="10453"/>
                  </a:cubicBezTo>
                  <a:lnTo>
                    <a:pt x="10800" y="347"/>
                  </a:lnTo>
                  <a:cubicBezTo>
                    <a:pt x="10800" y="155"/>
                    <a:pt x="15635" y="0"/>
                    <a:pt x="21600" y="0"/>
                  </a:cubicBezTo>
                </a:path>
              </a:pathLst>
            </a:custGeom>
            <a:noFill/>
            <a:ln w="28575" cap="flat">
              <a:solidFill>
                <a:srgbClr val="F2F2F2"/>
              </a:solidFill>
              <a:prstDash val="solid"/>
              <a:miter lim="800000"/>
            </a:ln>
            <a:effectLst/>
          </p:spPr>
          <p:txBody>
            <a:bodyPr wrap="square" lIns="45719" tIns="45719" rIns="45719" bIns="45719" numCol="1" anchor="ctr">
              <a:noAutofit/>
            </a:bodyPr>
            <a:lstStyle/>
            <a:p>
              <a:pPr algn="ctr">
                <a:defRPr sz="1200"/>
              </a:pPr>
              <a:endParaRPr sz="1050"/>
            </a:p>
          </p:txBody>
        </p:sp>
      </p:grpSp>
      <p:grpSp>
        <p:nvGrpSpPr>
          <p:cNvPr id="4" name="Group 3"/>
          <p:cNvGrpSpPr/>
          <p:nvPr/>
        </p:nvGrpSpPr>
        <p:grpSpPr>
          <a:xfrm>
            <a:off x="8678680" y="254896"/>
            <a:ext cx="3407368" cy="1947541"/>
            <a:chOff x="8910592" y="3545853"/>
            <a:chExt cx="3407368" cy="1947541"/>
          </a:xfrm>
        </p:grpSpPr>
        <p:grpSp>
          <p:nvGrpSpPr>
            <p:cNvPr id="18" name="Group 17"/>
            <p:cNvGrpSpPr/>
            <p:nvPr/>
          </p:nvGrpSpPr>
          <p:grpSpPr>
            <a:xfrm>
              <a:off x="8941010" y="3545853"/>
              <a:ext cx="3376950" cy="1947541"/>
              <a:chOff x="3787246" y="1342838"/>
              <a:chExt cx="4916996" cy="2701860"/>
            </a:xfrm>
          </p:grpSpPr>
          <p:pic>
            <p:nvPicPr>
              <p:cNvPr id="19" name="Picture 18" descr="Awake-schema-02.pdf"/>
              <p:cNvPicPr>
                <a:picLocks noChangeAspect="1"/>
              </p:cNvPicPr>
              <p:nvPr/>
            </p:nvPicPr>
            <p:blipFill rotWithShape="1">
              <a:blip r:embed="rId5" cstate="print">
                <a:extLst>
                  <a:ext uri="{28A0092B-C50C-407E-A947-70E740481C1C}">
                    <a14:useLocalDpi xmlns:a14="http://schemas.microsoft.com/office/drawing/2010/main"/>
                  </a:ext>
                </a:extLst>
              </a:blip>
              <a:srcRect l="-4909" t="-5"/>
              <a:stretch/>
            </p:blipFill>
            <p:spPr>
              <a:xfrm>
                <a:off x="3787246" y="1342838"/>
                <a:ext cx="4916996" cy="2701860"/>
              </a:xfrm>
              <a:prstGeom prst="rect">
                <a:avLst/>
              </a:prstGeom>
              <a:ln>
                <a:noFill/>
              </a:ln>
            </p:spPr>
          </p:pic>
          <p:cxnSp>
            <p:nvCxnSpPr>
              <p:cNvPr id="20" name="Straight Connector 19"/>
              <p:cNvCxnSpPr/>
              <p:nvPr/>
            </p:nvCxnSpPr>
            <p:spPr>
              <a:xfrm flipV="1">
                <a:off x="4746952" y="2193925"/>
                <a:ext cx="1085523" cy="326694"/>
              </a:xfrm>
              <a:prstGeom prst="line">
                <a:avLst/>
              </a:prstGeom>
              <a:ln>
                <a:solidFill>
                  <a:srgbClr val="1F992E"/>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816600" y="2197100"/>
                <a:ext cx="599235" cy="189182"/>
              </a:xfrm>
              <a:prstGeom prst="line">
                <a:avLst/>
              </a:prstGeom>
              <a:ln>
                <a:solidFill>
                  <a:srgbClr val="1F992E"/>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09270" y="1874084"/>
                <a:ext cx="1410108" cy="352262"/>
              </a:xfrm>
              <a:prstGeom prst="rect">
                <a:avLst/>
              </a:prstGeom>
              <a:noFill/>
              <a:ln>
                <a:noFill/>
              </a:ln>
            </p:spPr>
            <p:txBody>
              <a:bodyPr wrap="none" rtlCol="0">
                <a:spAutoFit/>
              </a:bodyPr>
              <a:lstStyle/>
              <a:p>
                <a:r>
                  <a:rPr lang="en-US" sz="1000" dirty="0">
                    <a:solidFill>
                      <a:srgbClr val="1F992E"/>
                    </a:solidFill>
                    <a:latin typeface="Candara"/>
                    <a:cs typeface="Candara"/>
                  </a:rPr>
                  <a:t>e</a:t>
                </a:r>
                <a:r>
                  <a:rPr lang="en-US" sz="1000" dirty="0" smtClean="0">
                    <a:solidFill>
                      <a:srgbClr val="1F992E"/>
                    </a:solidFill>
                    <a:latin typeface="Candara"/>
                    <a:cs typeface="Candara"/>
                  </a:rPr>
                  <a:t>-source laser</a:t>
                </a:r>
                <a:endParaRPr lang="en-US" sz="1000" dirty="0">
                  <a:solidFill>
                    <a:srgbClr val="1F992E"/>
                  </a:solidFill>
                  <a:latin typeface="Candara"/>
                  <a:cs typeface="Candara"/>
                </a:endParaRPr>
              </a:p>
            </p:txBody>
          </p:sp>
        </p:grpSp>
        <p:sp>
          <p:nvSpPr>
            <p:cNvPr id="3" name="TextBox 2"/>
            <p:cNvSpPr txBox="1"/>
            <p:nvPr/>
          </p:nvSpPr>
          <p:spPr>
            <a:xfrm>
              <a:off x="8910592" y="3912382"/>
              <a:ext cx="870563" cy="261610"/>
            </a:xfrm>
            <a:prstGeom prst="rect">
              <a:avLst/>
            </a:prstGeom>
            <a:solidFill>
              <a:srgbClr val="FFFFFF"/>
            </a:solidFill>
          </p:spPr>
          <p:txBody>
            <a:bodyPr wrap="none" rtlCol="0">
              <a:spAutoFit/>
            </a:bodyPr>
            <a:lstStyle/>
            <a:p>
              <a:r>
                <a:rPr lang="en-US" sz="1100" dirty="0" smtClean="0">
                  <a:solidFill>
                    <a:srgbClr val="1F992E"/>
                  </a:solidFill>
                  <a:latin typeface="Candara"/>
                  <a:cs typeface="Candara"/>
                </a:rPr>
                <a:t>Laser beam</a:t>
              </a:r>
              <a:endParaRPr lang="en-US" sz="1100" dirty="0">
                <a:solidFill>
                  <a:srgbClr val="1F992E"/>
                </a:solidFill>
                <a:latin typeface="Candara"/>
                <a:cs typeface="Candara"/>
              </a:endParaRPr>
            </a:p>
          </p:txBody>
        </p:sp>
      </p:grpSp>
      <p:sp>
        <p:nvSpPr>
          <p:cNvPr id="22" name="TextBox 21"/>
          <p:cNvSpPr txBox="1"/>
          <p:nvPr/>
        </p:nvSpPr>
        <p:spPr>
          <a:xfrm>
            <a:off x="292478" y="5380672"/>
            <a:ext cx="11899522" cy="1323439"/>
          </a:xfrm>
          <a:prstGeom prst="rect">
            <a:avLst/>
          </a:prstGeom>
          <a:noFill/>
        </p:spPr>
        <p:txBody>
          <a:bodyPr wrap="square" rtlCol="0">
            <a:spAutoFit/>
          </a:bodyPr>
          <a:lstStyle/>
          <a:p>
            <a:r>
              <a:rPr lang="en-US" sz="1600" dirty="0">
                <a:solidFill>
                  <a:srgbClr val="000000"/>
                </a:solidFill>
              </a:rPr>
              <a:t>A</a:t>
            </a:r>
            <a:r>
              <a:rPr lang="en-US" sz="1600" dirty="0" smtClean="0">
                <a:solidFill>
                  <a:srgbClr val="000000"/>
                </a:solidFill>
              </a:rPr>
              <a:t> </a:t>
            </a:r>
            <a:r>
              <a:rPr lang="en-US" sz="1600" dirty="0">
                <a:solidFill>
                  <a:srgbClr val="000000"/>
                </a:solidFill>
              </a:rPr>
              <a:t>Photo-injector </a:t>
            </a:r>
            <a:r>
              <a:rPr lang="en-US" sz="1600" dirty="0" smtClean="0">
                <a:solidFill>
                  <a:srgbClr val="000000"/>
                </a:solidFill>
              </a:rPr>
              <a:t>originally built for a CLIC test facility is now used as electron source for AWAKE producing </a:t>
            </a:r>
            <a:r>
              <a:rPr lang="en-US" sz="1600" b="1" dirty="0" smtClean="0">
                <a:solidFill>
                  <a:srgbClr val="000000"/>
                </a:solidFill>
              </a:rPr>
              <a:t>short electron bunches at an energy of ~20 MeV/c. </a:t>
            </a:r>
          </a:p>
          <a:p>
            <a:r>
              <a:rPr lang="en-US" sz="1600" dirty="0" smtClean="0">
                <a:solidFill>
                  <a:srgbClr val="000000"/>
                </a:solidFill>
              </a:rPr>
              <a:t>A </a:t>
            </a:r>
            <a:r>
              <a:rPr lang="en-US" sz="1600" b="1" dirty="0" smtClean="0">
                <a:solidFill>
                  <a:srgbClr val="000000"/>
                </a:solidFill>
              </a:rPr>
              <a:t>completely new 12 m long electron beam line </a:t>
            </a:r>
            <a:r>
              <a:rPr lang="en-US" sz="1600" dirty="0" smtClean="0">
                <a:solidFill>
                  <a:srgbClr val="000000"/>
                </a:solidFill>
              </a:rPr>
              <a:t>was designed and built to connect the electrons from the e-source with the plasma cell.</a:t>
            </a:r>
          </a:p>
          <a:p>
            <a:r>
              <a:rPr lang="en-US" sz="1600" dirty="0" smtClean="0">
                <a:solidFill>
                  <a:srgbClr val="000000"/>
                </a:solidFill>
              </a:rPr>
              <a:t> </a:t>
            </a:r>
            <a:endParaRPr lang="en-US" sz="1600" dirty="0">
              <a:solidFill>
                <a:srgbClr val="000000"/>
              </a:solidFill>
            </a:endParaRPr>
          </a:p>
          <a:p>
            <a:r>
              <a:rPr lang="en-US" sz="1600" b="1" dirty="0" smtClean="0">
                <a:solidFill>
                  <a:srgbClr val="000000"/>
                </a:solidFill>
              </a:rPr>
              <a:t>Challenge: </a:t>
            </a:r>
            <a:r>
              <a:rPr lang="en-US" sz="1600" dirty="0" smtClean="0">
                <a:solidFill>
                  <a:srgbClr val="000000"/>
                </a:solidFill>
              </a:rPr>
              <a:t>cross the electron beam with the proton beam inside the plasma at a precision of ~100 µm. </a:t>
            </a:r>
            <a:endParaRPr lang="en-US" sz="1600" dirty="0">
              <a:solidFill>
                <a:srgbClr val="000000"/>
              </a:solidFill>
            </a:endParaRPr>
          </a:p>
        </p:txBody>
      </p:sp>
    </p:spTree>
    <p:extLst>
      <p:ext uri="{BB962C8B-B14F-4D97-AF65-F5344CB8AC3E}">
        <p14:creationId xmlns:p14="http://schemas.microsoft.com/office/powerpoint/2010/main" val="309055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1155CC"/>
                </a:solidFill>
              </a:rPr>
              <a:t>Discover New Physics</a:t>
            </a:r>
            <a:endParaRPr lang="en-US" dirty="0">
              <a:solidFill>
                <a:srgbClr val="1155CC"/>
              </a:solidFill>
            </a:endParaRPr>
          </a:p>
        </p:txBody>
      </p:sp>
      <p:sp>
        <p:nvSpPr>
          <p:cNvPr id="3" name="Content Placeholder 2"/>
          <p:cNvSpPr>
            <a:spLocks noGrp="1"/>
          </p:cNvSpPr>
          <p:nvPr>
            <p:ph idx="1"/>
          </p:nvPr>
        </p:nvSpPr>
        <p:spPr>
          <a:xfrm>
            <a:off x="128607" y="1315774"/>
            <a:ext cx="2600260" cy="2612436"/>
          </a:xfrm>
        </p:spPr>
        <p:txBody>
          <a:bodyPr>
            <a:normAutofit fontScale="70000" lnSpcReduction="20000"/>
          </a:bodyPr>
          <a:lstStyle/>
          <a:p>
            <a:pPr marL="48767" indent="0">
              <a:lnSpc>
                <a:spcPct val="120000"/>
              </a:lnSpc>
              <a:buNone/>
            </a:pPr>
            <a:r>
              <a:rPr lang="en-US" dirty="0" smtClean="0"/>
              <a:t>Accelerate particles to even higher energies </a:t>
            </a:r>
          </a:p>
          <a:p>
            <a:pPr marL="48767" indent="0">
              <a:lnSpc>
                <a:spcPct val="120000"/>
              </a:lnSpc>
              <a:buNone/>
            </a:pPr>
            <a:r>
              <a:rPr lang="en-US" b="1" dirty="0" smtClean="0">
                <a:sym typeface="Wingdings"/>
              </a:rPr>
              <a:t> </a:t>
            </a:r>
            <a:r>
              <a:rPr lang="en-US" b="1" dirty="0" smtClean="0"/>
              <a:t>Bigger accelerators: circular colliders</a:t>
            </a:r>
          </a:p>
          <a:p>
            <a:pPr marL="48767" indent="0">
              <a:lnSpc>
                <a:spcPct val="120000"/>
              </a:lnSpc>
              <a:buNone/>
            </a:pPr>
            <a:r>
              <a:rPr lang="en-US" sz="2600" b="1" dirty="0" smtClean="0">
                <a:solidFill>
                  <a:srgbClr val="1155CC"/>
                </a:solidFill>
              </a:rPr>
              <a:t>Future Circular Collider: FCC</a:t>
            </a:r>
          </a:p>
          <a:p>
            <a:pPr marL="597393" lvl="1" indent="0">
              <a:lnSpc>
                <a:spcPct val="120000"/>
              </a:lnSpc>
              <a:buNone/>
            </a:pPr>
            <a:endParaRPr lang="en-US" dirty="0"/>
          </a:p>
          <a:p>
            <a:pPr marL="597393" lvl="1" indent="0">
              <a:lnSpc>
                <a:spcPct val="120000"/>
              </a:lnSpc>
              <a:buNone/>
            </a:pPr>
            <a:endParaRPr lang="en-US" dirty="0"/>
          </a:p>
        </p:txBody>
      </p:sp>
      <p:sp>
        <p:nvSpPr>
          <p:cNvPr id="4" name="Slide Number Placeholder 3"/>
          <p:cNvSpPr>
            <a:spLocks noGrp="1"/>
          </p:cNvSpPr>
          <p:nvPr>
            <p:ph type="sldNum" sz="quarter" idx="4294967295"/>
          </p:nvPr>
        </p:nvSpPr>
        <p:spPr>
          <a:xfrm>
            <a:off x="10913835" y="6356351"/>
            <a:ext cx="668565" cy="365125"/>
          </a:xfrm>
          <a:prstGeom prst="rect">
            <a:avLst/>
          </a:prstGeom>
        </p:spPr>
        <p:txBody>
          <a:bodyPr lIns="121917" tIns="60958" rIns="121917" bIns="60958"/>
          <a:lstStyle/>
          <a:p>
            <a:fld id="{17918391-D411-FE40-AAD7-861AE5233E0E}" type="slidenum">
              <a:rPr lang="en-US" smtClean="0"/>
              <a:pPr/>
              <a:t>3</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r="-183"/>
          <a:stretch/>
        </p:blipFill>
        <p:spPr>
          <a:xfrm>
            <a:off x="2595600" y="1274551"/>
            <a:ext cx="4073116" cy="4313536"/>
          </a:xfrm>
          <a:prstGeom prst="rect">
            <a:avLst/>
          </a:prstGeom>
        </p:spPr>
      </p:pic>
      <p:sp>
        <p:nvSpPr>
          <p:cNvPr id="6" name="TextBox 5"/>
          <p:cNvSpPr txBox="1"/>
          <p:nvPr/>
        </p:nvSpPr>
        <p:spPr>
          <a:xfrm>
            <a:off x="6801176" y="1199639"/>
            <a:ext cx="5390823" cy="3200877"/>
          </a:xfrm>
          <a:prstGeom prst="rect">
            <a:avLst/>
          </a:prstGeom>
          <a:noFill/>
        </p:spPr>
        <p:txBody>
          <a:bodyPr wrap="square" rtlCol="0">
            <a:spAutoFit/>
          </a:bodyPr>
          <a:lstStyle/>
          <a:p>
            <a:r>
              <a:rPr lang="en-US" sz="2000" b="1" dirty="0" smtClean="0">
                <a:solidFill>
                  <a:srgbClr val="1155CC"/>
                </a:solidFill>
              </a:rPr>
              <a:t>Limitations of conventional circular accelerators:</a:t>
            </a:r>
          </a:p>
          <a:p>
            <a:endParaRPr lang="en-US" sz="2000" b="1" dirty="0" smtClean="0">
              <a:solidFill>
                <a:schemeClr val="accent1">
                  <a:lumMod val="75000"/>
                </a:schemeClr>
              </a:solidFill>
            </a:endParaRPr>
          </a:p>
          <a:p>
            <a:pPr marL="285750" indent="-285750">
              <a:buFont typeface="Arial"/>
              <a:buChar char="•"/>
            </a:pPr>
            <a:r>
              <a:rPr lang="en-US" dirty="0" smtClean="0"/>
              <a:t>For </a:t>
            </a:r>
            <a:r>
              <a:rPr lang="en-US" b="1" dirty="0" smtClean="0"/>
              <a:t>hadron colliders</a:t>
            </a:r>
            <a:r>
              <a:rPr lang="en-US" dirty="0" smtClean="0"/>
              <a:t>, the limitation is </a:t>
            </a:r>
            <a:r>
              <a:rPr lang="en-US" b="1" dirty="0" smtClean="0"/>
              <a:t>magnet strength</a:t>
            </a:r>
            <a:r>
              <a:rPr lang="en-US" dirty="0" smtClean="0"/>
              <a:t>. Ambitious plans like the FCC call for 16 T magnets in a 100 km tunnel to reach </a:t>
            </a:r>
            <a:r>
              <a:rPr lang="en-US" b="1" dirty="0" smtClean="0"/>
              <a:t>100 TeV </a:t>
            </a:r>
            <a:r>
              <a:rPr lang="en-US" dirty="0" smtClean="0"/>
              <a:t>proton-proton collision energy.</a:t>
            </a:r>
          </a:p>
          <a:p>
            <a:endParaRPr lang="en-US" dirty="0" smtClean="0"/>
          </a:p>
          <a:p>
            <a:pPr marL="285750" indent="-285750">
              <a:buFont typeface="Arial"/>
              <a:buChar char="•"/>
            </a:pPr>
            <a:r>
              <a:rPr lang="en-US" dirty="0" smtClean="0"/>
              <a:t>For </a:t>
            </a:r>
            <a:r>
              <a:rPr lang="en-US" b="1" dirty="0" smtClean="0"/>
              <a:t>electron-positron colliders</a:t>
            </a:r>
            <a:r>
              <a:rPr lang="en-US" dirty="0" smtClean="0"/>
              <a:t>: Circular </a:t>
            </a:r>
            <a:r>
              <a:rPr lang="en-US" dirty="0"/>
              <a:t>machines are limited by </a:t>
            </a:r>
            <a:r>
              <a:rPr lang="en-US" b="1" dirty="0"/>
              <a:t>synchrotron radiation</a:t>
            </a:r>
            <a:r>
              <a:rPr lang="en-US" dirty="0"/>
              <a:t> in the case of positron colliders</a:t>
            </a:r>
            <a:r>
              <a:rPr lang="en-US" dirty="0" smtClean="0"/>
              <a:t>. These machines are unfeasible for collision energies beyond </a:t>
            </a:r>
            <a:r>
              <a:rPr lang="en-US" b="1" dirty="0" smtClean="0"/>
              <a:t>~350 GeV</a:t>
            </a:r>
            <a:r>
              <a:rPr lang="en-US" dirty="0" smtClean="0"/>
              <a:t>. </a:t>
            </a: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5823" y="4576373"/>
            <a:ext cx="2466844" cy="755471"/>
          </a:xfrm>
          <a:prstGeom prst="rect">
            <a:avLst/>
          </a:prstGeom>
        </p:spPr>
      </p:pic>
    </p:spTree>
    <p:extLst>
      <p:ext uri="{BB962C8B-B14F-4D97-AF65-F5344CB8AC3E}">
        <p14:creationId xmlns:p14="http://schemas.microsoft.com/office/powerpoint/2010/main" val="915695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779399" y="1385253"/>
            <a:ext cx="10515600" cy="3987287"/>
          </a:xfrm>
        </p:spPr>
        <p:txBody>
          <a:bodyPr>
            <a:normAutofit/>
          </a:bodyPr>
          <a:lstStyle/>
          <a:p>
            <a:r>
              <a:rPr lang="en-US" dirty="0" smtClean="0">
                <a:solidFill>
                  <a:schemeClr val="bg1">
                    <a:lumMod val="65000"/>
                  </a:schemeClr>
                </a:solidFill>
              </a:rPr>
              <a:t>Plasma Wakefield Acceleration</a:t>
            </a:r>
          </a:p>
          <a:p>
            <a:endParaRPr lang="en-US" dirty="0" smtClean="0"/>
          </a:p>
          <a:p>
            <a:r>
              <a:rPr lang="en-US" dirty="0" smtClean="0">
                <a:solidFill>
                  <a:srgbClr val="A6A6A6"/>
                </a:solidFill>
              </a:rPr>
              <a:t>AWAKE, The Advanced Wakefield Experiments</a:t>
            </a:r>
          </a:p>
          <a:p>
            <a:endParaRPr lang="en-US" dirty="0"/>
          </a:p>
          <a:p>
            <a:r>
              <a:rPr lang="en-US" dirty="0" smtClean="0"/>
              <a:t>AWAKE Results</a:t>
            </a:r>
          </a:p>
          <a:p>
            <a:endParaRPr lang="en-US" dirty="0" smtClean="0">
              <a:solidFill>
                <a:srgbClr val="A6A6A6"/>
              </a:solidFill>
            </a:endParaRPr>
          </a:p>
          <a:p>
            <a:r>
              <a:rPr lang="en-US" dirty="0" smtClean="0">
                <a:solidFill>
                  <a:srgbClr val="A6A6A6"/>
                </a:solidFill>
              </a:rPr>
              <a:t>What’s Next</a:t>
            </a:r>
          </a:p>
        </p:txBody>
      </p:sp>
      <p:sp>
        <p:nvSpPr>
          <p:cNvPr id="4" name="Slide Number Placeholder 3"/>
          <p:cNvSpPr>
            <a:spLocks noGrp="1"/>
          </p:cNvSpPr>
          <p:nvPr>
            <p:ph type="sldNum" sz="quarter" idx="12"/>
          </p:nvPr>
        </p:nvSpPr>
        <p:spPr/>
        <p:txBody>
          <a:bodyPr/>
          <a:lstStyle/>
          <a:p>
            <a:fld id="{3D351EE0-6949-4F2E-8F68-46F7424C488D}" type="slidenum">
              <a:rPr lang="en-US" smtClean="0"/>
              <a:t>30</a:t>
            </a:fld>
            <a:endParaRPr lang="en-US"/>
          </a:p>
        </p:txBody>
      </p:sp>
    </p:spTree>
    <p:extLst>
      <p:ext uri="{BB962C8B-B14F-4D97-AF65-F5344CB8AC3E}">
        <p14:creationId xmlns:p14="http://schemas.microsoft.com/office/powerpoint/2010/main" val="419753456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921" y="1153964"/>
            <a:ext cx="10515600" cy="717134"/>
          </a:xfrm>
        </p:spPr>
        <p:txBody>
          <a:bodyPr/>
          <a:lstStyle/>
          <a:p>
            <a:r>
              <a:rPr lang="en-US" dirty="0" smtClean="0">
                <a:solidFill>
                  <a:srgbClr val="1155CC"/>
                </a:solidFill>
              </a:rPr>
              <a:t>Seeded Self-Modulation Results</a:t>
            </a:r>
            <a:endParaRPr lang="en-US" dirty="0">
              <a:solidFill>
                <a:srgbClr val="1155CC"/>
              </a:solidFill>
            </a:endParaRPr>
          </a:p>
        </p:txBody>
      </p:sp>
      <p:sp>
        <p:nvSpPr>
          <p:cNvPr id="4" name="Slide Number Placeholder 3"/>
          <p:cNvSpPr>
            <a:spLocks noGrp="1"/>
          </p:cNvSpPr>
          <p:nvPr>
            <p:ph type="sldNum" sz="quarter" idx="12"/>
          </p:nvPr>
        </p:nvSpPr>
        <p:spPr/>
        <p:txBody>
          <a:bodyPr/>
          <a:lstStyle/>
          <a:p>
            <a:fld id="{3D351EE0-6949-4F2E-8F68-46F7424C488D}" type="slidenum">
              <a:rPr lang="en-US" smtClean="0"/>
              <a:t>31</a:t>
            </a:fld>
            <a:endParaRPr lang="en-US"/>
          </a:p>
        </p:txBody>
      </p:sp>
      <p:grpSp>
        <p:nvGrpSpPr>
          <p:cNvPr id="5" name="Group 4"/>
          <p:cNvGrpSpPr/>
          <p:nvPr/>
        </p:nvGrpSpPr>
        <p:grpSpPr>
          <a:xfrm>
            <a:off x="680720" y="2245360"/>
            <a:ext cx="9550400" cy="4077672"/>
            <a:chOff x="0" y="1290653"/>
            <a:chExt cx="12192000" cy="5306699"/>
          </a:xfrm>
        </p:grpSpPr>
        <p:pic>
          <p:nvPicPr>
            <p:cNvPr id="6" name="Picture 5" descr="Macintosh HD:Users:AllenCCaldwell:Downloads:SMI_picture_blue.png"/>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340768"/>
              <a:ext cx="12192000" cy="5256584"/>
            </a:xfrm>
            <a:prstGeom prst="rect">
              <a:avLst/>
            </a:prstGeom>
            <a:noFill/>
            <a:ln>
              <a:noFill/>
            </a:ln>
          </p:spPr>
        </p:pic>
        <p:sp>
          <p:nvSpPr>
            <p:cNvPr id="7" name="Rectangle 6"/>
            <p:cNvSpPr/>
            <p:nvPr/>
          </p:nvSpPr>
          <p:spPr>
            <a:xfrm>
              <a:off x="5727543" y="5044535"/>
              <a:ext cx="1529487" cy="440596"/>
            </a:xfrm>
            <a:prstGeom prst="rect">
              <a:avLst/>
            </a:prstGeom>
          </p:spPr>
          <p:txBody>
            <a:bodyPr wrap="none">
              <a:spAutoFit/>
            </a:bodyPr>
            <a:lstStyle/>
            <a:p>
              <a:r>
                <a:rPr lang="en-US" sz="1600" dirty="0">
                  <a:latin typeface="Symbol" charset="2"/>
                  <a:cs typeface="Symbol" charset="2"/>
                </a:rPr>
                <a:t>l</a:t>
              </a:r>
              <a:r>
                <a:rPr lang="en-US" sz="1600" baseline="-25000" dirty="0"/>
                <a:t>p</a:t>
              </a:r>
              <a:r>
                <a:rPr lang="en-US" sz="1600" dirty="0"/>
                <a:t> </a:t>
              </a:r>
              <a:r>
                <a:rPr lang="en-US" sz="1600" dirty="0" smtClean="0"/>
                <a:t>= 1.2 mm</a:t>
              </a:r>
              <a:endParaRPr lang="ru-RU" sz="1600" dirty="0"/>
            </a:p>
          </p:txBody>
        </p:sp>
        <p:cxnSp>
          <p:nvCxnSpPr>
            <p:cNvPr id="8" name="Straight Arrow Connector 7"/>
            <p:cNvCxnSpPr/>
            <p:nvPr/>
          </p:nvCxnSpPr>
          <p:spPr>
            <a:xfrm flipV="1">
              <a:off x="10690083" y="2492896"/>
              <a:ext cx="1070547" cy="4320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798347" y="1365424"/>
              <a:ext cx="1920213" cy="360488"/>
            </a:xfrm>
            <a:prstGeom prst="rect">
              <a:avLst/>
            </a:prstGeom>
            <a:noFill/>
          </p:spPr>
          <p:txBody>
            <a:bodyPr wrap="square" rtlCol="0">
              <a:spAutoFit/>
            </a:bodyPr>
            <a:lstStyle/>
            <a:p>
              <a:r>
                <a:rPr lang="en-US" sz="1200" dirty="0" smtClean="0"/>
                <a:t>No plasma</a:t>
              </a:r>
              <a:endParaRPr lang="en-US" sz="1200" dirty="0"/>
            </a:p>
          </p:txBody>
        </p:sp>
        <p:sp>
          <p:nvSpPr>
            <p:cNvPr id="10" name="TextBox 9"/>
            <p:cNvSpPr txBox="1"/>
            <p:nvPr/>
          </p:nvSpPr>
          <p:spPr>
            <a:xfrm>
              <a:off x="4104117" y="5556810"/>
              <a:ext cx="8087883" cy="440596"/>
            </a:xfrm>
            <a:prstGeom prst="rect">
              <a:avLst/>
            </a:prstGeom>
            <a:noFill/>
          </p:spPr>
          <p:txBody>
            <a:bodyPr wrap="square" rtlCol="0">
              <a:spAutoFit/>
            </a:bodyPr>
            <a:lstStyle/>
            <a:p>
              <a:r>
                <a:rPr lang="en-US" sz="1600" dirty="0" smtClean="0"/>
                <a:t>Second half of the proton bunch sees plasma</a:t>
              </a:r>
              <a:endParaRPr lang="en-US" sz="1600" dirty="0"/>
            </a:p>
          </p:txBody>
        </p:sp>
        <p:sp>
          <p:nvSpPr>
            <p:cNvPr id="11" name="TextBox 10"/>
            <p:cNvSpPr txBox="1"/>
            <p:nvPr/>
          </p:nvSpPr>
          <p:spPr>
            <a:xfrm>
              <a:off x="4943872" y="1959225"/>
              <a:ext cx="2112235" cy="440596"/>
            </a:xfrm>
            <a:prstGeom prst="rect">
              <a:avLst/>
            </a:prstGeom>
            <a:noFill/>
          </p:spPr>
          <p:txBody>
            <a:bodyPr wrap="square" rtlCol="0">
              <a:spAutoFit/>
            </a:bodyPr>
            <a:lstStyle/>
            <a:p>
              <a:r>
                <a:rPr lang="en-US" sz="1600" b="1" dirty="0">
                  <a:solidFill>
                    <a:srgbClr val="FF0000"/>
                  </a:solidFill>
                </a:rPr>
                <a:t>p</a:t>
              </a:r>
              <a:r>
                <a:rPr lang="en-US" sz="1600" b="1" dirty="0" smtClean="0">
                  <a:solidFill>
                    <a:srgbClr val="FF0000"/>
                  </a:solidFill>
                </a:rPr>
                <a:t>rotons</a:t>
              </a:r>
              <a:endParaRPr lang="en-US" sz="1600" b="1" dirty="0">
                <a:solidFill>
                  <a:srgbClr val="FF0000"/>
                </a:solidFill>
              </a:endParaRPr>
            </a:p>
          </p:txBody>
        </p:sp>
        <p:cxnSp>
          <p:nvCxnSpPr>
            <p:cNvPr id="12" name="Straight Arrow Connector 11"/>
            <p:cNvCxnSpPr/>
            <p:nvPr/>
          </p:nvCxnSpPr>
          <p:spPr>
            <a:xfrm>
              <a:off x="5999989" y="2348880"/>
              <a:ext cx="864096" cy="43204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0" y="1844825"/>
              <a:ext cx="2927648" cy="440596"/>
            </a:xfrm>
            <a:prstGeom prst="rect">
              <a:avLst/>
            </a:prstGeom>
            <a:noFill/>
          </p:spPr>
          <p:txBody>
            <a:bodyPr wrap="square" rtlCol="0">
              <a:spAutoFit/>
            </a:bodyPr>
            <a:lstStyle/>
            <a:p>
              <a:r>
                <a:rPr lang="en-US" sz="1600" b="1" dirty="0" smtClean="0">
                  <a:solidFill>
                    <a:schemeClr val="tx2"/>
                  </a:solidFill>
                </a:rPr>
                <a:t>Wake potential</a:t>
              </a:r>
              <a:endParaRPr lang="en-US" sz="1600" b="1" dirty="0">
                <a:solidFill>
                  <a:schemeClr val="tx2"/>
                </a:solidFill>
              </a:endParaRPr>
            </a:p>
          </p:txBody>
        </p:sp>
        <p:cxnSp>
          <p:nvCxnSpPr>
            <p:cNvPr id="14" name="Straight Arrow Connector 13"/>
            <p:cNvCxnSpPr>
              <a:stCxn id="13" idx="2"/>
            </p:cNvCxnSpPr>
            <p:nvPr/>
          </p:nvCxnSpPr>
          <p:spPr>
            <a:xfrm flipH="1">
              <a:off x="1007436" y="2285420"/>
              <a:ext cx="456388" cy="495508"/>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632171" y="1734756"/>
              <a:ext cx="394229" cy="110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73113" y="6026822"/>
              <a:ext cx="1454623" cy="320433"/>
            </a:xfrm>
            <a:prstGeom prst="rect">
              <a:avLst/>
            </a:prstGeom>
            <a:noFill/>
          </p:spPr>
          <p:txBody>
            <a:bodyPr wrap="none" rtlCol="0">
              <a:spAutoFit/>
            </a:bodyPr>
            <a:lstStyle/>
            <a:p>
              <a:r>
                <a:rPr lang="en-US" sz="1000" dirty="0" smtClean="0"/>
                <a:t>A. Petrenko, CERN</a:t>
              </a:r>
              <a:endParaRPr lang="en-US" sz="1000" dirty="0"/>
            </a:p>
          </p:txBody>
        </p:sp>
        <p:sp>
          <p:nvSpPr>
            <p:cNvPr id="17" name="TextBox 16"/>
            <p:cNvSpPr txBox="1"/>
            <p:nvPr/>
          </p:nvSpPr>
          <p:spPr>
            <a:xfrm>
              <a:off x="5477823" y="1290653"/>
              <a:ext cx="2641518" cy="440596"/>
            </a:xfrm>
            <a:prstGeom prst="rect">
              <a:avLst/>
            </a:prstGeom>
            <a:noFill/>
          </p:spPr>
          <p:txBody>
            <a:bodyPr wrap="square" rtlCol="0">
              <a:spAutoFit/>
            </a:bodyPr>
            <a:lstStyle/>
            <a:p>
              <a:r>
                <a:rPr lang="en-US" sz="1600" b="1" dirty="0" smtClean="0">
                  <a:solidFill>
                    <a:srgbClr val="00B050"/>
                  </a:solidFill>
                </a:rPr>
                <a:t>Short laser pulse</a:t>
              </a:r>
              <a:endParaRPr lang="en-US" sz="1600" b="1" dirty="0">
                <a:solidFill>
                  <a:srgbClr val="00B050"/>
                </a:solidFill>
              </a:endParaRPr>
            </a:p>
          </p:txBody>
        </p:sp>
      </p:grpSp>
    </p:spTree>
    <p:extLst>
      <p:ext uri="{BB962C8B-B14F-4D97-AF65-F5344CB8AC3E}">
        <p14:creationId xmlns:p14="http://schemas.microsoft.com/office/powerpoint/2010/main" val="36404046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34497" y="697019"/>
            <a:ext cx="5733545" cy="2740335"/>
            <a:chOff x="724539" y="2366908"/>
            <a:chExt cx="9337600" cy="4339304"/>
          </a:xfrm>
        </p:grpSpPr>
        <p:pic>
          <p:nvPicPr>
            <p:cNvPr id="16" name="Picture 15" descr="Awake-schema-06.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3925" y="2366908"/>
              <a:ext cx="7418214" cy="4339304"/>
            </a:xfrm>
            <a:prstGeom prst="rect">
              <a:avLst/>
            </a:prstGeom>
            <a:ln>
              <a:noFill/>
            </a:ln>
          </p:spPr>
        </p:pic>
        <p:sp>
          <p:nvSpPr>
            <p:cNvPr id="17" name="Rectangle 16"/>
            <p:cNvSpPr/>
            <p:nvPr/>
          </p:nvSpPr>
          <p:spPr>
            <a:xfrm>
              <a:off x="724539" y="4909184"/>
              <a:ext cx="5706764" cy="170152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35222" y="3734557"/>
              <a:ext cx="1269979" cy="12153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82141" y="4062492"/>
              <a:ext cx="1019888" cy="10316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rgbClr val="1155CC"/>
                </a:solidFill>
              </a:rPr>
              <a:t>Diagnostics for Seeded Self-Modulation</a:t>
            </a:r>
            <a:endParaRPr lang="en-US" dirty="0">
              <a:solidFill>
                <a:srgbClr val="1155CC"/>
              </a:solidFill>
            </a:endParaRPr>
          </a:p>
        </p:txBody>
      </p:sp>
      <p:sp>
        <p:nvSpPr>
          <p:cNvPr id="4" name="Slide Number Placeholder 3"/>
          <p:cNvSpPr>
            <a:spLocks noGrp="1"/>
          </p:cNvSpPr>
          <p:nvPr>
            <p:ph type="sldNum" sz="quarter" idx="12"/>
          </p:nvPr>
        </p:nvSpPr>
        <p:spPr/>
        <p:txBody>
          <a:bodyPr/>
          <a:lstStyle/>
          <a:p>
            <a:fld id="{3D351EE0-6949-4F2E-8F68-46F7424C488D}" type="slidenum">
              <a:rPr lang="en-US" smtClean="0"/>
              <a:t>32</a:t>
            </a:fld>
            <a:endParaRPr lang="en-US"/>
          </a:p>
        </p:txBody>
      </p:sp>
      <p:grpSp>
        <p:nvGrpSpPr>
          <p:cNvPr id="42" name="Group 41"/>
          <p:cNvGrpSpPr/>
          <p:nvPr/>
        </p:nvGrpSpPr>
        <p:grpSpPr>
          <a:xfrm>
            <a:off x="308273" y="3294136"/>
            <a:ext cx="4734201" cy="2628269"/>
            <a:chOff x="193682" y="4000703"/>
            <a:chExt cx="4734201" cy="2628269"/>
          </a:xfrm>
        </p:grpSpPr>
        <p:grpSp>
          <p:nvGrpSpPr>
            <p:cNvPr id="34" name="Group 33"/>
            <p:cNvGrpSpPr/>
            <p:nvPr/>
          </p:nvGrpSpPr>
          <p:grpSpPr>
            <a:xfrm>
              <a:off x="193682" y="4000703"/>
              <a:ext cx="4734201" cy="2628269"/>
              <a:chOff x="184133" y="4086636"/>
              <a:chExt cx="4734201" cy="2628269"/>
            </a:xfrm>
          </p:grpSpPr>
          <p:cxnSp>
            <p:nvCxnSpPr>
              <p:cNvPr id="29" name="Straight Arrow Connector 28"/>
              <p:cNvCxnSpPr/>
              <p:nvPr/>
            </p:nvCxnSpPr>
            <p:spPr>
              <a:xfrm>
                <a:off x="2554571" y="4516371"/>
                <a:ext cx="1150536" cy="948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517148" y="4526686"/>
                <a:ext cx="16863" cy="32353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184133" y="4086636"/>
                <a:ext cx="4734201" cy="2628269"/>
                <a:chOff x="184133" y="4086636"/>
                <a:chExt cx="4734201" cy="2628269"/>
              </a:xfrm>
            </p:grpSpPr>
            <p:grpSp>
              <p:nvGrpSpPr>
                <p:cNvPr id="23" name="Shape 477"/>
                <p:cNvGrpSpPr/>
                <p:nvPr/>
              </p:nvGrpSpPr>
              <p:grpSpPr>
                <a:xfrm>
                  <a:off x="184133" y="4611196"/>
                  <a:ext cx="3899652" cy="2103709"/>
                  <a:chOff x="106025" y="538825"/>
                  <a:chExt cx="4678175" cy="2514131"/>
                </a:xfrm>
              </p:grpSpPr>
              <p:grpSp>
                <p:nvGrpSpPr>
                  <p:cNvPr id="24" name="Shape 478"/>
                  <p:cNvGrpSpPr/>
                  <p:nvPr/>
                </p:nvGrpSpPr>
                <p:grpSpPr>
                  <a:xfrm>
                    <a:off x="106025" y="538825"/>
                    <a:ext cx="4678175" cy="2514131"/>
                    <a:chOff x="106025" y="691225"/>
                    <a:chExt cx="4678175" cy="2514131"/>
                  </a:xfrm>
                </p:grpSpPr>
                <p:pic>
                  <p:nvPicPr>
                    <p:cNvPr id="27" name="Shape 47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06025" y="937131"/>
                      <a:ext cx="4342850" cy="2268225"/>
                    </a:xfrm>
                    <a:prstGeom prst="rect">
                      <a:avLst/>
                    </a:prstGeom>
                    <a:noFill/>
                    <a:ln>
                      <a:noFill/>
                    </a:ln>
                  </p:spPr>
                </p:pic>
                <p:sp>
                  <p:nvSpPr>
                    <p:cNvPr id="28" name="Shape 480"/>
                    <p:cNvSpPr/>
                    <p:nvPr/>
                  </p:nvSpPr>
                  <p:spPr>
                    <a:xfrm>
                      <a:off x="3490000" y="691225"/>
                      <a:ext cx="1294200" cy="130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5" name="Shape 481"/>
                  <p:cNvSpPr txBox="1"/>
                  <p:nvPr/>
                </p:nvSpPr>
                <p:spPr>
                  <a:xfrm>
                    <a:off x="3205377" y="737132"/>
                    <a:ext cx="1067267" cy="34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100" dirty="0"/>
                      <a:t>/ OTR</a:t>
                    </a:r>
                    <a:endParaRPr sz="1100" dirty="0"/>
                  </a:p>
                </p:txBody>
              </p:sp>
              <p:sp>
                <p:nvSpPr>
                  <p:cNvPr id="26" name="Shape 482"/>
                  <p:cNvSpPr txBox="1"/>
                  <p:nvPr/>
                </p:nvSpPr>
                <p:spPr>
                  <a:xfrm rot="16200000">
                    <a:off x="3903305" y="1449986"/>
                    <a:ext cx="820019" cy="345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100" dirty="0"/>
                      <a:t>/ OTR</a:t>
                    </a:r>
                    <a:endParaRPr sz="1100" dirty="0"/>
                  </a:p>
                </p:txBody>
              </p:sp>
            </p:grpSp>
            <p:grpSp>
              <p:nvGrpSpPr>
                <p:cNvPr id="20" name="Group 19"/>
                <p:cNvGrpSpPr/>
                <p:nvPr/>
              </p:nvGrpSpPr>
              <p:grpSpPr>
                <a:xfrm>
                  <a:off x="3709154" y="4086636"/>
                  <a:ext cx="1209180" cy="1114606"/>
                  <a:chOff x="1469055" y="5615506"/>
                  <a:chExt cx="1450579" cy="1332059"/>
                </a:xfrm>
              </p:grpSpPr>
              <p:sp>
                <p:nvSpPr>
                  <p:cNvPr id="22" name="TextBox 21"/>
                  <p:cNvSpPr txBox="1"/>
                  <p:nvPr/>
                </p:nvSpPr>
                <p:spPr>
                  <a:xfrm>
                    <a:off x="1494571" y="5615506"/>
                    <a:ext cx="1317476" cy="331040"/>
                  </a:xfrm>
                  <a:prstGeom prst="rect">
                    <a:avLst/>
                  </a:prstGeom>
                  <a:noFill/>
                </p:spPr>
                <p:txBody>
                  <a:bodyPr wrap="none" rtlCol="0">
                    <a:spAutoFit/>
                  </a:bodyPr>
                  <a:lstStyle/>
                  <a:p>
                    <a:r>
                      <a:rPr lang="en-US" sz="1200" dirty="0" smtClean="0"/>
                      <a:t>Streak Camera</a:t>
                    </a:r>
                    <a:endParaRPr lang="en-US" sz="1200" dirty="0"/>
                  </a:p>
                </p:txBody>
              </p:sp>
              <p:pic>
                <p:nvPicPr>
                  <p:cNvPr id="21" name="Picture 20" descr="StreakCamera.pdf"/>
                  <p:cNvPicPr>
                    <a:picLocks noChangeAspect="1"/>
                  </p:cNvPicPr>
                  <p:nvPr/>
                </p:nvPicPr>
                <p:blipFill>
                  <a:blip r:embed="rId5" cstate="email">
                    <a:extLst>
                      <a:ext uri="{28A0092B-C50C-407E-A947-70E740481C1C}">
                        <a14:useLocalDpi xmlns:a14="http://schemas.microsoft.com/office/drawing/2010/main"/>
                      </a:ext>
                    </a:extLst>
                  </a:blip>
                  <a:srcRect t="13244"/>
                  <a:stretch>
                    <a:fillRect/>
                  </a:stretch>
                </p:blipFill>
                <p:spPr>
                  <a:xfrm>
                    <a:off x="1469055" y="5992069"/>
                    <a:ext cx="1450579" cy="955496"/>
                  </a:xfrm>
                  <a:prstGeom prst="rect">
                    <a:avLst/>
                  </a:prstGeom>
                </p:spPr>
              </p:pic>
            </p:grpSp>
          </p:grpSp>
        </p:grpSp>
        <p:sp>
          <p:nvSpPr>
            <p:cNvPr id="41" name="TextBox 40"/>
            <p:cNvSpPr txBox="1"/>
            <p:nvPr/>
          </p:nvSpPr>
          <p:spPr>
            <a:xfrm>
              <a:off x="534758" y="4268048"/>
              <a:ext cx="1264213" cy="369332"/>
            </a:xfrm>
            <a:prstGeom prst="rect">
              <a:avLst/>
            </a:prstGeom>
            <a:noFill/>
          </p:spPr>
          <p:txBody>
            <a:bodyPr wrap="none" rtlCol="0">
              <a:spAutoFit/>
            </a:bodyPr>
            <a:lstStyle/>
            <a:p>
              <a:r>
                <a:rPr lang="en-US" b="1" dirty="0" smtClean="0">
                  <a:solidFill>
                    <a:srgbClr val="800080"/>
                  </a:solidFill>
                </a:rPr>
                <a:t>OTR screen</a:t>
              </a:r>
              <a:endParaRPr lang="en-US" b="1" dirty="0">
                <a:solidFill>
                  <a:srgbClr val="800080"/>
                </a:solidFill>
              </a:endParaRPr>
            </a:p>
          </p:txBody>
        </p:sp>
      </p:grpSp>
      <p:grpSp>
        <p:nvGrpSpPr>
          <p:cNvPr id="55" name="Group 54"/>
          <p:cNvGrpSpPr/>
          <p:nvPr/>
        </p:nvGrpSpPr>
        <p:grpSpPr>
          <a:xfrm>
            <a:off x="0" y="1778000"/>
            <a:ext cx="6144381" cy="4813905"/>
            <a:chOff x="0" y="1778000"/>
            <a:chExt cx="6144381" cy="4813905"/>
          </a:xfrm>
        </p:grpSpPr>
        <p:sp>
          <p:nvSpPr>
            <p:cNvPr id="44" name="Oval 43"/>
            <p:cNvSpPr/>
            <p:nvPr/>
          </p:nvSpPr>
          <p:spPr>
            <a:xfrm>
              <a:off x="0" y="2890762"/>
              <a:ext cx="6144381" cy="3701143"/>
            </a:xfrm>
            <a:prstGeom prst="ellipse">
              <a:avLst/>
            </a:prstGeom>
            <a:noFill/>
            <a:ln>
              <a:solidFill>
                <a:srgbClr val="8000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flipV="1">
              <a:off x="4572000" y="1778000"/>
              <a:ext cx="653143" cy="1330477"/>
            </a:xfrm>
            <a:prstGeom prst="straightConnector1">
              <a:avLst/>
            </a:prstGeom>
            <a:ln>
              <a:solidFill>
                <a:srgbClr val="80008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66" name="TextBox 65"/>
          <p:cNvSpPr txBox="1"/>
          <p:nvPr/>
        </p:nvSpPr>
        <p:spPr>
          <a:xfrm>
            <a:off x="161954" y="1326178"/>
            <a:ext cx="4574472" cy="1384995"/>
          </a:xfrm>
          <a:prstGeom prst="rect">
            <a:avLst/>
          </a:prstGeom>
          <a:noFill/>
        </p:spPr>
        <p:txBody>
          <a:bodyPr wrap="square" rtlCol="0">
            <a:spAutoFit/>
          </a:bodyPr>
          <a:lstStyle/>
          <a:p>
            <a:r>
              <a:rPr lang="en-US" sz="2000" b="1" dirty="0" smtClean="0">
                <a:solidFill>
                  <a:srgbClr val="800080"/>
                </a:solidFill>
              </a:rPr>
              <a:t>Direct SSM Measurement:</a:t>
            </a:r>
          </a:p>
          <a:p>
            <a:r>
              <a:rPr lang="en-US" sz="1600" b="1" dirty="0" smtClean="0"/>
              <a:t>Measure longitudinal structure of self-modulated proton bunch.</a:t>
            </a:r>
          </a:p>
          <a:p>
            <a:r>
              <a:rPr lang="en-US" sz="1600" dirty="0" smtClean="0">
                <a:sym typeface="Wingdings"/>
              </a:rPr>
              <a:t> </a:t>
            </a:r>
            <a:r>
              <a:rPr lang="en-US" sz="1600" dirty="0" smtClean="0"/>
              <a:t>Image OTR light onto the slit of a streak camera.</a:t>
            </a:r>
          </a:p>
          <a:p>
            <a:r>
              <a:rPr lang="en-US" sz="1600" dirty="0" smtClean="0">
                <a:sym typeface="Wingdings"/>
              </a:rPr>
              <a:t> Time resolved measurement.</a:t>
            </a:r>
            <a:endParaRPr lang="en-US" sz="1600" dirty="0"/>
          </a:p>
        </p:txBody>
      </p:sp>
    </p:spTree>
    <p:extLst>
      <p:ext uri="{BB962C8B-B14F-4D97-AF65-F5344CB8AC3E}">
        <p14:creationId xmlns:p14="http://schemas.microsoft.com/office/powerpoint/2010/main" val="33235938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92" y="122171"/>
            <a:ext cx="12096508" cy="717134"/>
          </a:xfrm>
        </p:spPr>
        <p:txBody>
          <a:bodyPr>
            <a:normAutofit/>
          </a:bodyPr>
          <a:lstStyle/>
          <a:p>
            <a:r>
              <a:rPr lang="en-US" sz="3600" dirty="0" smtClean="0"/>
              <a:t>Results: Direct Seeded Self-Modulation Measurement</a:t>
            </a:r>
            <a:endParaRPr lang="en-US" sz="3600" dirty="0"/>
          </a:p>
        </p:txBody>
      </p:sp>
      <p:sp>
        <p:nvSpPr>
          <p:cNvPr id="4" name="Slide Number Placeholder 3"/>
          <p:cNvSpPr>
            <a:spLocks noGrp="1"/>
          </p:cNvSpPr>
          <p:nvPr>
            <p:ph type="sldNum" sz="quarter" idx="12"/>
          </p:nvPr>
        </p:nvSpPr>
        <p:spPr/>
        <p:txBody>
          <a:bodyPr/>
          <a:lstStyle/>
          <a:p>
            <a:fld id="{3D351EE0-6949-4F2E-8F68-46F7424C488D}" type="slidenum">
              <a:rPr lang="en-US" smtClean="0"/>
              <a:t>33</a:t>
            </a:fld>
            <a:endParaRPr lang="en-US"/>
          </a:p>
        </p:txBody>
      </p:sp>
      <p:grpSp>
        <p:nvGrpSpPr>
          <p:cNvPr id="31" name="Group 30"/>
          <p:cNvGrpSpPr/>
          <p:nvPr/>
        </p:nvGrpSpPr>
        <p:grpSpPr>
          <a:xfrm>
            <a:off x="171887" y="1086804"/>
            <a:ext cx="11370764" cy="3431885"/>
            <a:chOff x="0" y="935633"/>
            <a:chExt cx="12192000" cy="3860968"/>
          </a:xfrm>
        </p:grpSpPr>
        <p:pic>
          <p:nvPicPr>
            <p:cNvPr id="32" name="Shape 581"/>
            <p:cNvPicPr preferRelativeResize="0"/>
            <p:nvPr/>
          </p:nvPicPr>
          <p:blipFill>
            <a:blip r:embed="rId3">
              <a:alphaModFix/>
            </a:blip>
            <a:stretch>
              <a:fillRect/>
            </a:stretch>
          </p:blipFill>
          <p:spPr>
            <a:xfrm>
              <a:off x="0" y="1089034"/>
              <a:ext cx="12192000" cy="3707567"/>
            </a:xfrm>
            <a:prstGeom prst="rect">
              <a:avLst/>
            </a:prstGeom>
            <a:noFill/>
            <a:ln>
              <a:noFill/>
            </a:ln>
          </p:spPr>
        </p:pic>
        <p:pic>
          <p:nvPicPr>
            <p:cNvPr id="36" name="Shape 582"/>
            <p:cNvPicPr preferRelativeResize="0"/>
            <p:nvPr/>
          </p:nvPicPr>
          <p:blipFill>
            <a:blip r:embed="rId4">
              <a:alphaModFix/>
            </a:blip>
            <a:stretch>
              <a:fillRect/>
            </a:stretch>
          </p:blipFill>
          <p:spPr>
            <a:xfrm>
              <a:off x="10266700" y="935633"/>
              <a:ext cx="1606248" cy="406400"/>
            </a:xfrm>
            <a:prstGeom prst="rect">
              <a:avLst/>
            </a:prstGeom>
            <a:noFill/>
            <a:ln>
              <a:noFill/>
            </a:ln>
          </p:spPr>
        </p:pic>
      </p:grpSp>
      <p:sp>
        <p:nvSpPr>
          <p:cNvPr id="39" name="Rectangle 38"/>
          <p:cNvSpPr/>
          <p:nvPr/>
        </p:nvSpPr>
        <p:spPr>
          <a:xfrm>
            <a:off x="450082" y="4699462"/>
            <a:ext cx="6988489" cy="1323439"/>
          </a:xfrm>
          <a:prstGeom prst="rect">
            <a:avLst/>
          </a:prstGeom>
          <a:ln w="38100" cmpd="sng">
            <a:solidFill>
              <a:srgbClr val="FF0000"/>
            </a:solidFill>
          </a:ln>
        </p:spPr>
        <p:txBody>
          <a:bodyPr wrap="square">
            <a:spAutoFit/>
          </a:bodyPr>
          <a:lstStyle/>
          <a:p>
            <a:pPr marL="285750" indent="-285750">
              <a:buFont typeface="Arial"/>
              <a:buChar char="•"/>
            </a:pPr>
            <a:r>
              <a:rPr lang="en-US" sz="1600" dirty="0"/>
              <a:t>Effect starts at laser timing </a:t>
            </a:r>
            <a:r>
              <a:rPr lang="en-US" sz="1600" dirty="0">
                <a:latin typeface="Symbol" charset="2"/>
                <a:cs typeface="Symbol" charset="2"/>
              </a:rPr>
              <a:t>®</a:t>
            </a:r>
            <a:r>
              <a:rPr lang="en-US" sz="1600" dirty="0"/>
              <a:t> </a:t>
            </a:r>
            <a:r>
              <a:rPr lang="en-US" sz="1600" b="1" dirty="0"/>
              <a:t>SM seeding</a:t>
            </a:r>
          </a:p>
          <a:p>
            <a:pPr marL="285750" indent="-285750">
              <a:buFont typeface="Arial"/>
              <a:buChar char="•"/>
            </a:pPr>
            <a:r>
              <a:rPr lang="en-US" sz="1600" b="1" dirty="0"/>
              <a:t>Density modulation </a:t>
            </a:r>
            <a:r>
              <a:rPr lang="en-US" sz="1600" dirty="0"/>
              <a:t>at the </a:t>
            </a:r>
            <a:r>
              <a:rPr lang="en-US" sz="1600" dirty="0" err="1"/>
              <a:t>ps</a:t>
            </a:r>
            <a:r>
              <a:rPr lang="en-US" sz="1600" dirty="0"/>
              <a:t>-scale visible </a:t>
            </a:r>
          </a:p>
          <a:p>
            <a:pPr marL="285750" indent="-285750">
              <a:buFont typeface="Arial"/>
              <a:buChar char="•"/>
            </a:pPr>
            <a:r>
              <a:rPr lang="en-US" sz="1600" dirty="0" smtClean="0"/>
              <a:t>Micro</a:t>
            </a:r>
            <a:r>
              <a:rPr lang="en-US" sz="1600" dirty="0"/>
              <a:t>-bunches </a:t>
            </a:r>
            <a:r>
              <a:rPr lang="en-US" sz="1600" b="1" dirty="0"/>
              <a:t>present over long time scale </a:t>
            </a:r>
            <a:r>
              <a:rPr lang="en-US" sz="1600" dirty="0" smtClean="0"/>
              <a:t>from </a:t>
            </a:r>
            <a:r>
              <a:rPr lang="en-US" sz="1600" dirty="0"/>
              <a:t>seed point</a:t>
            </a:r>
          </a:p>
          <a:p>
            <a:pPr marL="285750" indent="-285750">
              <a:buFont typeface="Arial"/>
              <a:buChar char="•"/>
            </a:pPr>
            <a:r>
              <a:rPr lang="en-US" sz="1600" b="1" dirty="0"/>
              <a:t>R</a:t>
            </a:r>
            <a:r>
              <a:rPr lang="en-US" sz="1600" b="1" dirty="0" smtClean="0"/>
              <a:t>eproducibility</a:t>
            </a:r>
            <a:r>
              <a:rPr lang="en-US" sz="1600" dirty="0" smtClean="0"/>
              <a:t> </a:t>
            </a:r>
            <a:r>
              <a:rPr lang="en-US" sz="1600" dirty="0"/>
              <a:t>of the µ-bunch process against bunch parameters </a:t>
            </a:r>
            <a:r>
              <a:rPr lang="en-US" sz="1600" dirty="0" smtClean="0"/>
              <a:t>variation</a:t>
            </a:r>
            <a:endParaRPr lang="en-US" sz="1600" dirty="0"/>
          </a:p>
          <a:p>
            <a:pPr marL="285750" indent="-285750">
              <a:buFont typeface="Arial"/>
              <a:buChar char="•"/>
            </a:pPr>
            <a:r>
              <a:rPr lang="en-US" sz="1600" b="1" dirty="0"/>
              <a:t>Phase stability </a:t>
            </a:r>
            <a:r>
              <a:rPr lang="en-US" sz="1600" dirty="0"/>
              <a:t>essential for e</a:t>
            </a:r>
            <a:r>
              <a:rPr lang="en-US" sz="1600" baseline="30000" dirty="0"/>
              <a:t>-</a:t>
            </a:r>
            <a:r>
              <a:rPr lang="en-US" sz="1600" dirty="0"/>
              <a:t> external </a:t>
            </a:r>
            <a:r>
              <a:rPr lang="en-US" sz="1600" dirty="0" smtClean="0"/>
              <a:t>injection.</a:t>
            </a:r>
          </a:p>
        </p:txBody>
      </p:sp>
      <p:sp>
        <p:nvSpPr>
          <p:cNvPr id="3" name="TextBox 2"/>
          <p:cNvSpPr txBox="1"/>
          <p:nvPr/>
        </p:nvSpPr>
        <p:spPr>
          <a:xfrm rot="1285037">
            <a:off x="140593" y="1558352"/>
            <a:ext cx="1814920" cy="338554"/>
          </a:xfrm>
          <a:prstGeom prst="rect">
            <a:avLst/>
          </a:prstGeom>
          <a:solidFill>
            <a:srgbClr val="FFFFFF"/>
          </a:solidFill>
          <a:ln>
            <a:solidFill>
              <a:srgbClr val="1155CC"/>
            </a:solidFill>
          </a:ln>
        </p:spPr>
        <p:txBody>
          <a:bodyPr wrap="none" rtlCol="0">
            <a:spAutoFit/>
          </a:bodyPr>
          <a:lstStyle/>
          <a:p>
            <a:r>
              <a:rPr lang="en-US" sz="1600" dirty="0" smtClean="0">
                <a:solidFill>
                  <a:srgbClr val="1155CC"/>
                </a:solidFill>
              </a:rPr>
              <a:t>AWAKE preliminary</a:t>
            </a:r>
            <a:endParaRPr lang="en-US" sz="1600" dirty="0">
              <a:solidFill>
                <a:srgbClr val="1155CC"/>
              </a:solidFill>
            </a:endParaRPr>
          </a:p>
        </p:txBody>
      </p:sp>
      <p:sp>
        <p:nvSpPr>
          <p:cNvPr id="5" name="TextBox 4"/>
          <p:cNvSpPr txBox="1"/>
          <p:nvPr/>
        </p:nvSpPr>
        <p:spPr>
          <a:xfrm>
            <a:off x="109249" y="3536529"/>
            <a:ext cx="1150287" cy="523220"/>
          </a:xfrm>
          <a:prstGeom prst="rect">
            <a:avLst/>
          </a:prstGeom>
          <a:noFill/>
        </p:spPr>
        <p:txBody>
          <a:bodyPr wrap="none" rtlCol="0">
            <a:spAutoFit/>
          </a:bodyPr>
          <a:lstStyle/>
          <a:p>
            <a:pPr algn="ctr"/>
            <a:r>
              <a:rPr lang="en-US" sz="1400" dirty="0" smtClean="0">
                <a:solidFill>
                  <a:schemeClr val="bg1"/>
                </a:solidFill>
              </a:rPr>
              <a:t>AWAKE </a:t>
            </a:r>
          </a:p>
          <a:p>
            <a:pPr algn="ctr"/>
            <a:r>
              <a:rPr lang="en-US" sz="1400" dirty="0" smtClean="0">
                <a:solidFill>
                  <a:schemeClr val="bg1"/>
                </a:solidFill>
              </a:rPr>
              <a:t>collaboration</a:t>
            </a:r>
            <a:endParaRPr lang="en-US" sz="1400" dirty="0">
              <a:solidFill>
                <a:schemeClr val="bg1"/>
              </a:solidFill>
            </a:endParaRPr>
          </a:p>
        </p:txBody>
      </p:sp>
      <p:sp>
        <p:nvSpPr>
          <p:cNvPr id="10" name="TextBox 9"/>
          <p:cNvSpPr txBox="1"/>
          <p:nvPr/>
        </p:nvSpPr>
        <p:spPr>
          <a:xfrm>
            <a:off x="7555536" y="5060614"/>
            <a:ext cx="4464533" cy="461665"/>
          </a:xfrm>
          <a:prstGeom prst="rect">
            <a:avLst/>
          </a:prstGeom>
          <a:noFill/>
        </p:spPr>
        <p:txBody>
          <a:bodyPr wrap="none" rtlCol="0">
            <a:spAutoFit/>
          </a:bodyPr>
          <a:lstStyle/>
          <a:p>
            <a:r>
              <a:rPr lang="en-US" sz="2400" b="1" dirty="0" smtClean="0">
                <a:solidFill>
                  <a:srgbClr val="FF0000"/>
                </a:solidFill>
                <a:sym typeface="Wingdings"/>
              </a:rPr>
              <a:t> </a:t>
            </a:r>
            <a:r>
              <a:rPr lang="en-US" sz="2400" b="1" dirty="0" smtClean="0">
                <a:solidFill>
                  <a:srgbClr val="FF0000"/>
                </a:solidFill>
              </a:rPr>
              <a:t>1</a:t>
            </a:r>
            <a:r>
              <a:rPr lang="en-US" sz="2400" b="1" baseline="30000" dirty="0" smtClean="0">
                <a:solidFill>
                  <a:srgbClr val="FF0000"/>
                </a:solidFill>
              </a:rPr>
              <a:t>st</a:t>
            </a:r>
            <a:r>
              <a:rPr lang="en-US" sz="2400" b="1" dirty="0" smtClean="0">
                <a:solidFill>
                  <a:srgbClr val="FF0000"/>
                </a:solidFill>
              </a:rPr>
              <a:t> AWAKE Milestone reached</a:t>
            </a:r>
          </a:p>
        </p:txBody>
      </p:sp>
      <p:sp>
        <p:nvSpPr>
          <p:cNvPr id="8" name="TextBox 7"/>
          <p:cNvSpPr txBox="1"/>
          <p:nvPr/>
        </p:nvSpPr>
        <p:spPr>
          <a:xfrm>
            <a:off x="7672398" y="6158499"/>
            <a:ext cx="4519602" cy="430887"/>
          </a:xfrm>
          <a:prstGeom prst="rect">
            <a:avLst/>
          </a:prstGeom>
          <a:noFill/>
        </p:spPr>
        <p:txBody>
          <a:bodyPr wrap="square" rtlCol="0">
            <a:spAutoFit/>
          </a:bodyPr>
          <a:lstStyle/>
          <a:p>
            <a:pPr marL="0" lvl="2"/>
            <a:r>
              <a:rPr lang="en-US" sz="1100" dirty="0" smtClean="0"/>
              <a:t>E. </a:t>
            </a:r>
            <a:r>
              <a:rPr lang="en-US" sz="1100" dirty="0" err="1" smtClean="0"/>
              <a:t>Adli</a:t>
            </a:r>
            <a:r>
              <a:rPr lang="en-US" sz="1100" dirty="0" smtClean="0"/>
              <a:t> </a:t>
            </a:r>
            <a:r>
              <a:rPr lang="en-US" sz="1100" dirty="0"/>
              <a:t>et al. (AWAKE Collaboration), ‘Experimental observation of proton bunch modulation in a plasma, at varying plasma densities’</a:t>
            </a:r>
            <a:r>
              <a:rPr lang="en-US" sz="1100" dirty="0" smtClean="0"/>
              <a:t>. </a:t>
            </a:r>
            <a:r>
              <a:rPr lang="en-US" sz="1100" b="1" dirty="0" smtClean="0"/>
              <a:t>PRL (in print)</a:t>
            </a:r>
            <a:r>
              <a:rPr lang="en-US" sz="1100" dirty="0" smtClean="0"/>
              <a:t>. </a:t>
            </a:r>
            <a:endParaRPr lang="en-US" sz="1100" dirty="0"/>
          </a:p>
        </p:txBody>
      </p:sp>
    </p:spTree>
    <p:extLst>
      <p:ext uri="{BB962C8B-B14F-4D97-AF65-F5344CB8AC3E}">
        <p14:creationId xmlns:p14="http://schemas.microsoft.com/office/powerpoint/2010/main" val="3974859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34497" y="697019"/>
            <a:ext cx="5733545" cy="2740335"/>
            <a:chOff x="724539" y="2366908"/>
            <a:chExt cx="9337600" cy="4339304"/>
          </a:xfrm>
        </p:grpSpPr>
        <p:pic>
          <p:nvPicPr>
            <p:cNvPr id="16" name="Picture 15" descr="Awake-schema-06.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43925" y="2366908"/>
              <a:ext cx="7418214" cy="4339304"/>
            </a:xfrm>
            <a:prstGeom prst="rect">
              <a:avLst/>
            </a:prstGeom>
            <a:ln>
              <a:noFill/>
            </a:ln>
          </p:spPr>
        </p:pic>
        <p:sp>
          <p:nvSpPr>
            <p:cNvPr id="17" name="Rectangle 16"/>
            <p:cNvSpPr/>
            <p:nvPr/>
          </p:nvSpPr>
          <p:spPr>
            <a:xfrm>
              <a:off x="724539" y="4909184"/>
              <a:ext cx="5706764" cy="170152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035222" y="3734557"/>
              <a:ext cx="1269979" cy="121533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182141" y="4062492"/>
              <a:ext cx="1019888" cy="10316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rgbClr val="1155CC"/>
                </a:solidFill>
              </a:rPr>
              <a:t>Diagnostics for Seeded Self-Modulation</a:t>
            </a:r>
            <a:endParaRPr lang="en-US" dirty="0">
              <a:solidFill>
                <a:srgbClr val="1155CC"/>
              </a:solidFill>
            </a:endParaRPr>
          </a:p>
        </p:txBody>
      </p:sp>
      <p:sp>
        <p:nvSpPr>
          <p:cNvPr id="4" name="Slide Number Placeholder 3"/>
          <p:cNvSpPr>
            <a:spLocks noGrp="1"/>
          </p:cNvSpPr>
          <p:nvPr>
            <p:ph type="sldNum" sz="quarter" idx="12"/>
          </p:nvPr>
        </p:nvSpPr>
        <p:spPr/>
        <p:txBody>
          <a:bodyPr/>
          <a:lstStyle/>
          <a:p>
            <a:fld id="{3D351EE0-6949-4F2E-8F68-46F7424C488D}" type="slidenum">
              <a:rPr lang="en-US" smtClean="0"/>
              <a:t>34</a:t>
            </a:fld>
            <a:endParaRPr lang="en-US"/>
          </a:p>
        </p:txBody>
      </p:sp>
      <p:grpSp>
        <p:nvGrpSpPr>
          <p:cNvPr id="43" name="Group 42"/>
          <p:cNvGrpSpPr/>
          <p:nvPr/>
        </p:nvGrpSpPr>
        <p:grpSpPr>
          <a:xfrm>
            <a:off x="8199577" y="3685617"/>
            <a:ext cx="3477292" cy="2226900"/>
            <a:chOff x="8381013" y="4268049"/>
            <a:chExt cx="3477292" cy="2226900"/>
          </a:xfrm>
        </p:grpSpPr>
        <p:pic>
          <p:nvPicPr>
            <p:cNvPr id="35" name="Google Shape;116;p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8381013" y="4678649"/>
              <a:ext cx="3477292" cy="1816300"/>
            </a:xfrm>
            <a:prstGeom prst="rect">
              <a:avLst/>
            </a:prstGeom>
            <a:noFill/>
            <a:ln>
              <a:noFill/>
            </a:ln>
          </p:spPr>
        </p:pic>
        <p:sp>
          <p:nvSpPr>
            <p:cNvPr id="40" name="TextBox 39"/>
            <p:cNvSpPr txBox="1"/>
            <p:nvPr/>
          </p:nvSpPr>
          <p:spPr>
            <a:xfrm>
              <a:off x="8403338" y="4268049"/>
              <a:ext cx="1668734" cy="369332"/>
            </a:xfrm>
            <a:prstGeom prst="rect">
              <a:avLst/>
            </a:prstGeom>
            <a:noFill/>
          </p:spPr>
          <p:txBody>
            <a:bodyPr wrap="none" rtlCol="0">
              <a:spAutoFit/>
            </a:bodyPr>
            <a:lstStyle/>
            <a:p>
              <a:r>
                <a:rPr lang="en-US" b="1" dirty="0" smtClean="0">
                  <a:solidFill>
                    <a:srgbClr val="FF6600"/>
                  </a:solidFill>
                </a:rPr>
                <a:t>Imaging station</a:t>
              </a:r>
              <a:endParaRPr lang="en-US" b="1" dirty="0">
                <a:solidFill>
                  <a:srgbClr val="FF6600"/>
                </a:solidFill>
              </a:endParaRPr>
            </a:p>
          </p:txBody>
        </p:sp>
      </p:grpSp>
      <p:grpSp>
        <p:nvGrpSpPr>
          <p:cNvPr id="64" name="Group 63"/>
          <p:cNvGrpSpPr/>
          <p:nvPr/>
        </p:nvGrpSpPr>
        <p:grpSpPr>
          <a:xfrm>
            <a:off x="4898572" y="1765906"/>
            <a:ext cx="6889450" cy="4680856"/>
            <a:chOff x="4898572" y="1765906"/>
            <a:chExt cx="6889450" cy="4680856"/>
          </a:xfrm>
        </p:grpSpPr>
        <p:grpSp>
          <p:nvGrpSpPr>
            <p:cNvPr id="57" name="Group 56"/>
            <p:cNvGrpSpPr/>
            <p:nvPr/>
          </p:nvGrpSpPr>
          <p:grpSpPr>
            <a:xfrm>
              <a:off x="7220857" y="2515810"/>
              <a:ext cx="4567165" cy="3930952"/>
              <a:chOff x="7269238" y="2540001"/>
              <a:chExt cx="4518784" cy="3664856"/>
            </a:xfrm>
          </p:grpSpPr>
          <p:sp>
            <p:nvSpPr>
              <p:cNvPr id="58" name="Oval 57"/>
              <p:cNvSpPr/>
              <p:nvPr/>
            </p:nvSpPr>
            <p:spPr>
              <a:xfrm>
                <a:off x="7511145" y="3289904"/>
                <a:ext cx="4276877" cy="2914953"/>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flipH="1" flipV="1">
                <a:off x="7269238" y="2540001"/>
                <a:ext cx="326572" cy="1741713"/>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60" name="Straight Arrow Connector 59"/>
            <p:cNvCxnSpPr/>
            <p:nvPr/>
          </p:nvCxnSpPr>
          <p:spPr>
            <a:xfrm flipH="1" flipV="1">
              <a:off x="4898572" y="1765906"/>
              <a:ext cx="2600476" cy="2673046"/>
            </a:xfrm>
            <a:prstGeom prst="straightConnector1">
              <a:avLst/>
            </a:prstGeom>
            <a:ln>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grpSp>
      <p:sp>
        <p:nvSpPr>
          <p:cNvPr id="65" name="TextBox 64"/>
          <p:cNvSpPr txBox="1"/>
          <p:nvPr/>
        </p:nvSpPr>
        <p:spPr>
          <a:xfrm>
            <a:off x="7771035" y="1321453"/>
            <a:ext cx="4420965" cy="1877437"/>
          </a:xfrm>
          <a:prstGeom prst="rect">
            <a:avLst/>
          </a:prstGeom>
          <a:noFill/>
        </p:spPr>
        <p:txBody>
          <a:bodyPr wrap="square" rtlCol="0">
            <a:spAutoFit/>
          </a:bodyPr>
          <a:lstStyle/>
          <a:p>
            <a:r>
              <a:rPr lang="en-US" sz="2000" b="1" dirty="0" smtClean="0">
                <a:solidFill>
                  <a:srgbClr val="FF6600"/>
                </a:solidFill>
              </a:rPr>
              <a:t>Indirect SSM Measurement:</a:t>
            </a:r>
          </a:p>
          <a:p>
            <a:r>
              <a:rPr lang="en-US" sz="1600" b="1" dirty="0">
                <a:sym typeface="Wingdings"/>
              </a:rPr>
              <a:t>Measure time integrated transverse bunch distribution. </a:t>
            </a:r>
            <a:r>
              <a:rPr lang="en-US" sz="1600" b="1" dirty="0"/>
              <a:t> </a:t>
            </a:r>
          </a:p>
          <a:p>
            <a:pPr marL="285750" indent="-285750">
              <a:buFont typeface="Wingdings" charset="0"/>
              <a:buChar char="à"/>
            </a:pPr>
            <a:r>
              <a:rPr lang="en-US" sz="1600" dirty="0" smtClean="0"/>
              <a:t>Image protons defocused by the strong plasma wakefields</a:t>
            </a:r>
          </a:p>
          <a:p>
            <a:pPr marL="285750" indent="-285750">
              <a:buFont typeface="Wingdings" charset="0"/>
              <a:buChar char="à"/>
            </a:pPr>
            <a:r>
              <a:rPr lang="en-US" sz="1600" dirty="0" smtClean="0"/>
              <a:t>Scintillation light from screen measured with digital camera.</a:t>
            </a:r>
          </a:p>
        </p:txBody>
      </p:sp>
    </p:spTree>
    <p:extLst>
      <p:ext uri="{BB962C8B-B14F-4D97-AF65-F5344CB8AC3E}">
        <p14:creationId xmlns:p14="http://schemas.microsoft.com/office/powerpoint/2010/main" val="36281293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Shape 600"/>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p>
            <a:fld id="{00000000-1234-1234-1234-123412341234}" type="slidenum">
              <a:rPr lang="en-GB"/>
              <a:pPr/>
              <a:t>35</a:t>
            </a:fld>
            <a:endParaRPr/>
          </a:p>
        </p:txBody>
      </p:sp>
      <p:sp>
        <p:nvSpPr>
          <p:cNvPr id="33" name="Title 1"/>
          <p:cNvSpPr>
            <a:spLocks noGrp="1"/>
          </p:cNvSpPr>
          <p:nvPr>
            <p:ph type="title"/>
          </p:nvPr>
        </p:nvSpPr>
        <p:spPr>
          <a:xfrm>
            <a:off x="95492" y="122171"/>
            <a:ext cx="12096508" cy="717134"/>
          </a:xfrm>
        </p:spPr>
        <p:txBody>
          <a:bodyPr>
            <a:normAutofit/>
          </a:bodyPr>
          <a:lstStyle/>
          <a:p>
            <a:r>
              <a:rPr lang="en-US" sz="3600" dirty="0" smtClean="0"/>
              <a:t>Results: Indirect Seeded Self-Modulation Measurement</a:t>
            </a:r>
            <a:endParaRPr lang="en-US" sz="3600" dirty="0"/>
          </a:p>
        </p:txBody>
      </p:sp>
      <p:sp>
        <p:nvSpPr>
          <p:cNvPr id="49" name="Rectangle 48"/>
          <p:cNvSpPr/>
          <p:nvPr/>
        </p:nvSpPr>
        <p:spPr>
          <a:xfrm>
            <a:off x="244464" y="5062320"/>
            <a:ext cx="8839060" cy="1323439"/>
          </a:xfrm>
          <a:prstGeom prst="rect">
            <a:avLst/>
          </a:prstGeom>
          <a:ln w="38100" cmpd="sng">
            <a:solidFill>
              <a:srgbClr val="FF0000"/>
            </a:solidFill>
          </a:ln>
        </p:spPr>
        <p:txBody>
          <a:bodyPr wrap="square">
            <a:spAutoFit/>
          </a:bodyPr>
          <a:lstStyle/>
          <a:p>
            <a:pPr marL="360000" indent="-259200">
              <a:lnSpc>
                <a:spcPct val="100000"/>
              </a:lnSpc>
              <a:buSzPct val="100000"/>
              <a:buFont typeface="Arial"/>
              <a:buChar char="•"/>
            </a:pPr>
            <a:r>
              <a:rPr lang="en-US" sz="1600" dirty="0" smtClean="0">
                <a:solidFill>
                  <a:srgbClr val="000000"/>
                </a:solidFill>
              </a:rPr>
              <a:t>Protons </a:t>
            </a:r>
            <a:r>
              <a:rPr lang="en-US" sz="1600" dirty="0">
                <a:solidFill>
                  <a:srgbClr val="000000"/>
                </a:solidFill>
              </a:rPr>
              <a:t>are </a:t>
            </a:r>
            <a:r>
              <a:rPr lang="en-US" sz="1600" b="1" dirty="0">
                <a:solidFill>
                  <a:srgbClr val="000000"/>
                </a:solidFill>
              </a:rPr>
              <a:t>defocused by the transverse wakefield (SSM) </a:t>
            </a:r>
            <a:r>
              <a:rPr lang="en-US" sz="1600" dirty="0">
                <a:solidFill>
                  <a:srgbClr val="000000"/>
                </a:solidFill>
              </a:rPr>
              <a:t>and form a halo</a:t>
            </a:r>
            <a:endParaRPr lang="en-GB" sz="1600" dirty="0">
              <a:solidFill>
                <a:srgbClr val="000000"/>
              </a:solidFill>
            </a:endParaRPr>
          </a:p>
          <a:p>
            <a:pPr marL="360000" indent="-259200">
              <a:lnSpc>
                <a:spcPct val="100000"/>
              </a:lnSpc>
              <a:buSzPct val="100000"/>
              <a:buFont typeface="Arial"/>
              <a:buChar char="•"/>
            </a:pPr>
            <a:r>
              <a:rPr lang="en-GB" sz="1600" dirty="0">
                <a:solidFill>
                  <a:srgbClr val="000000"/>
                </a:solidFill>
              </a:rPr>
              <a:t>Proton density in core </a:t>
            </a:r>
            <a:r>
              <a:rPr lang="en-GB" sz="1600" b="1" dirty="0">
                <a:solidFill>
                  <a:srgbClr val="000000"/>
                </a:solidFill>
              </a:rPr>
              <a:t>decreases</a:t>
            </a:r>
            <a:r>
              <a:rPr lang="en-GB" sz="1600" dirty="0">
                <a:solidFill>
                  <a:srgbClr val="000000"/>
                </a:solidFill>
              </a:rPr>
              <a:t>, proton density at large radii </a:t>
            </a:r>
            <a:r>
              <a:rPr lang="en-GB" sz="1600" b="1" dirty="0">
                <a:solidFill>
                  <a:srgbClr val="000000"/>
                </a:solidFill>
              </a:rPr>
              <a:t>increases</a:t>
            </a:r>
            <a:r>
              <a:rPr lang="en-GB" sz="1600" dirty="0">
                <a:solidFill>
                  <a:srgbClr val="000000"/>
                </a:solidFill>
              </a:rPr>
              <a:t> (appearance of halo).</a:t>
            </a:r>
          </a:p>
          <a:p>
            <a:pPr marL="360000" indent="-259200">
              <a:lnSpc>
                <a:spcPct val="100000"/>
              </a:lnSpc>
              <a:buSzPct val="100000"/>
              <a:buFont typeface="Arial"/>
              <a:buChar char="•"/>
            </a:pPr>
            <a:r>
              <a:rPr lang="en-GB" sz="1600" dirty="0">
                <a:solidFill>
                  <a:srgbClr val="000000"/>
                </a:solidFill>
              </a:rPr>
              <a:t>Protons get defocused up to a </a:t>
            </a:r>
            <a:r>
              <a:rPr lang="en-GB" sz="1600" b="1" dirty="0">
                <a:solidFill>
                  <a:srgbClr val="000000"/>
                </a:solidFill>
              </a:rPr>
              <a:t>maximum radius of 14.5 mm for a plasma density of 7.7e14/cm</a:t>
            </a:r>
            <a:r>
              <a:rPr lang="en-GB" sz="1600" b="1" baseline="30000" dirty="0">
                <a:solidFill>
                  <a:srgbClr val="000000"/>
                </a:solidFill>
              </a:rPr>
              <a:t>3</a:t>
            </a:r>
            <a:r>
              <a:rPr lang="en-GB" sz="1600" dirty="0">
                <a:solidFill>
                  <a:srgbClr val="000000"/>
                </a:solidFill>
              </a:rPr>
              <a:t>.</a:t>
            </a:r>
          </a:p>
          <a:p>
            <a:pPr marL="360000" indent="-259200">
              <a:lnSpc>
                <a:spcPct val="100000"/>
              </a:lnSpc>
              <a:buSzPct val="100000"/>
              <a:buFont typeface="Arial"/>
              <a:buChar char="•"/>
            </a:pPr>
            <a:r>
              <a:rPr lang="en-GB" sz="1600" b="1" dirty="0">
                <a:solidFill>
                  <a:srgbClr val="000000"/>
                </a:solidFill>
              </a:rPr>
              <a:t>Halo</a:t>
            </a:r>
            <a:r>
              <a:rPr lang="en-GB" sz="1600" dirty="0">
                <a:solidFill>
                  <a:srgbClr val="000000"/>
                </a:solidFill>
              </a:rPr>
              <a:t> </a:t>
            </a:r>
            <a:r>
              <a:rPr lang="en-GB" sz="1600" b="1" dirty="0">
                <a:solidFill>
                  <a:srgbClr val="000000"/>
                </a:solidFill>
              </a:rPr>
              <a:t>symmetric</a:t>
            </a:r>
            <a:r>
              <a:rPr lang="en-GB" sz="1600" dirty="0">
                <a:solidFill>
                  <a:srgbClr val="000000"/>
                </a:solidFill>
              </a:rPr>
              <a:t> ⇒ </a:t>
            </a:r>
            <a:r>
              <a:rPr lang="en-GB" sz="1600" b="1" dirty="0">
                <a:solidFill>
                  <a:srgbClr val="000000"/>
                </a:solidFill>
              </a:rPr>
              <a:t>no hose instability.</a:t>
            </a:r>
          </a:p>
          <a:p>
            <a:pPr marL="360000" indent="-259200">
              <a:lnSpc>
                <a:spcPct val="100000"/>
              </a:lnSpc>
              <a:buSzPct val="100000"/>
              <a:buFont typeface="Arial"/>
              <a:buChar char="•"/>
            </a:pPr>
            <a:r>
              <a:rPr lang="en-US" sz="1600" dirty="0">
                <a:solidFill>
                  <a:srgbClr val="000000"/>
                </a:solidFill>
              </a:rPr>
              <a:t>Estimate of the </a:t>
            </a:r>
            <a:r>
              <a:rPr lang="en-US" sz="1600" b="1" dirty="0">
                <a:solidFill>
                  <a:srgbClr val="000000"/>
                </a:solidFill>
              </a:rPr>
              <a:t>transverse wakefields amplitude (∫</a:t>
            </a:r>
            <a:r>
              <a:rPr lang="en-US" sz="1600" b="1" dirty="0" err="1">
                <a:solidFill>
                  <a:srgbClr val="000000"/>
                </a:solidFill>
              </a:rPr>
              <a:t>W</a:t>
            </a:r>
            <a:r>
              <a:rPr lang="en-US" sz="1600" b="1" baseline="-25000" dirty="0" err="1">
                <a:solidFill>
                  <a:srgbClr val="000000"/>
                </a:solidFill>
              </a:rPr>
              <a:t>per</a:t>
            </a:r>
            <a:r>
              <a:rPr lang="en-US" sz="1600" b="1" dirty="0" err="1">
                <a:solidFill>
                  <a:srgbClr val="000000"/>
                </a:solidFill>
              </a:rPr>
              <a:t>dr</a:t>
            </a:r>
            <a:r>
              <a:rPr lang="en-US" sz="1600" b="1" dirty="0">
                <a:solidFill>
                  <a:srgbClr val="000000"/>
                </a:solidFill>
              </a:rPr>
              <a:t>)</a:t>
            </a:r>
          </a:p>
        </p:txBody>
      </p:sp>
      <p:grpSp>
        <p:nvGrpSpPr>
          <p:cNvPr id="5" name="Group 4"/>
          <p:cNvGrpSpPr/>
          <p:nvPr/>
        </p:nvGrpSpPr>
        <p:grpSpPr>
          <a:xfrm>
            <a:off x="8202832" y="1992810"/>
            <a:ext cx="3202979" cy="2927049"/>
            <a:chOff x="7948832" y="1088570"/>
            <a:chExt cx="3202979" cy="2927049"/>
          </a:xfrm>
        </p:grpSpPr>
        <p:grpSp>
          <p:nvGrpSpPr>
            <p:cNvPr id="19" name="Group 18"/>
            <p:cNvGrpSpPr/>
            <p:nvPr/>
          </p:nvGrpSpPr>
          <p:grpSpPr>
            <a:xfrm>
              <a:off x="8702226" y="1088570"/>
              <a:ext cx="2449585" cy="2927049"/>
              <a:chOff x="8980415" y="3727366"/>
              <a:chExt cx="2001217" cy="2823453"/>
            </a:xfrm>
          </p:grpSpPr>
          <p:grpSp>
            <p:nvGrpSpPr>
              <p:cNvPr id="20" name="Group 19"/>
              <p:cNvGrpSpPr/>
              <p:nvPr/>
            </p:nvGrpSpPr>
            <p:grpSpPr>
              <a:xfrm>
                <a:off x="9075992" y="5342671"/>
                <a:ext cx="1678369" cy="1208148"/>
                <a:chOff x="8598527" y="5084869"/>
                <a:chExt cx="1380881" cy="1208148"/>
              </a:xfrm>
            </p:grpSpPr>
            <p:pic>
              <p:nvPicPr>
                <p:cNvPr id="26" name="Google Shape;137;p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598527" y="5313969"/>
                  <a:ext cx="563102" cy="548800"/>
                </a:xfrm>
                <a:prstGeom prst="rect">
                  <a:avLst/>
                </a:prstGeom>
                <a:noFill/>
                <a:ln>
                  <a:noFill/>
                </a:ln>
              </p:spPr>
            </p:pic>
            <p:pic>
              <p:nvPicPr>
                <p:cNvPr id="27" name="Google Shape;138;p1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250002" y="5084869"/>
                  <a:ext cx="729406" cy="1208148"/>
                </a:xfrm>
                <a:prstGeom prst="rect">
                  <a:avLst/>
                </a:prstGeom>
                <a:noFill/>
                <a:ln>
                  <a:noFill/>
                </a:ln>
              </p:spPr>
            </p:pic>
          </p:grpSp>
          <p:grpSp>
            <p:nvGrpSpPr>
              <p:cNvPr id="21" name="Group 20"/>
              <p:cNvGrpSpPr/>
              <p:nvPr/>
            </p:nvGrpSpPr>
            <p:grpSpPr>
              <a:xfrm>
                <a:off x="8980415" y="3727366"/>
                <a:ext cx="2001217" cy="1460354"/>
                <a:chOff x="8522052" y="3729419"/>
                <a:chExt cx="1730125" cy="1322018"/>
              </a:xfrm>
            </p:grpSpPr>
            <p:pic>
              <p:nvPicPr>
                <p:cNvPr id="22" name="Google Shape;135;p1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647210" y="4295396"/>
                  <a:ext cx="457341" cy="572700"/>
                </a:xfrm>
                <a:prstGeom prst="rect">
                  <a:avLst/>
                </a:prstGeom>
                <a:noFill/>
                <a:ln>
                  <a:noFill/>
                </a:ln>
              </p:spPr>
            </p:pic>
            <p:pic>
              <p:nvPicPr>
                <p:cNvPr id="23" name="Google Shape;136;p1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9314136" y="3982908"/>
                  <a:ext cx="664671" cy="1068529"/>
                </a:xfrm>
                <a:prstGeom prst="rect">
                  <a:avLst/>
                </a:prstGeom>
                <a:noFill/>
                <a:ln>
                  <a:noFill/>
                </a:ln>
              </p:spPr>
            </p:pic>
            <p:sp>
              <p:nvSpPr>
                <p:cNvPr id="24" name="Google Shape;141;p18"/>
                <p:cNvSpPr txBox="1"/>
                <p:nvPr/>
              </p:nvSpPr>
              <p:spPr>
                <a:xfrm>
                  <a:off x="8522052" y="3775644"/>
                  <a:ext cx="651900" cy="4194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sz="1000"/>
                    <a:t>Core camera</a:t>
                  </a:r>
                  <a:endParaRPr sz="1000"/>
                </a:p>
              </p:txBody>
            </p:sp>
            <p:sp>
              <p:nvSpPr>
                <p:cNvPr id="25" name="Google Shape;142;p18"/>
                <p:cNvSpPr txBox="1"/>
                <p:nvPr/>
              </p:nvSpPr>
              <p:spPr>
                <a:xfrm>
                  <a:off x="9085177" y="3729419"/>
                  <a:ext cx="1167000" cy="41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000"/>
                    <a:t>Halo camera</a:t>
                  </a:r>
                  <a:endParaRPr sz="1000"/>
                </a:p>
              </p:txBody>
            </p:sp>
          </p:grpSp>
        </p:grpSp>
        <p:sp>
          <p:nvSpPr>
            <p:cNvPr id="28" name="Google Shape;133;p18"/>
            <p:cNvSpPr txBox="1"/>
            <p:nvPr/>
          </p:nvSpPr>
          <p:spPr>
            <a:xfrm>
              <a:off x="7948832" y="1662564"/>
              <a:ext cx="983100" cy="6708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GB" b="1" dirty="0">
                  <a:solidFill>
                    <a:srgbClr val="1155CC"/>
                  </a:solidFill>
                </a:rPr>
                <a:t>no plasma</a:t>
              </a:r>
              <a:endParaRPr b="1" dirty="0">
                <a:solidFill>
                  <a:srgbClr val="1155CC"/>
                </a:solidFill>
              </a:endParaRPr>
            </a:p>
          </p:txBody>
        </p:sp>
        <p:sp>
          <p:nvSpPr>
            <p:cNvPr id="29" name="Google Shape;134;p18"/>
            <p:cNvSpPr txBox="1"/>
            <p:nvPr/>
          </p:nvSpPr>
          <p:spPr>
            <a:xfrm>
              <a:off x="7958394" y="3015444"/>
              <a:ext cx="983100" cy="5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b="1" dirty="0">
                  <a:solidFill>
                    <a:srgbClr val="1155CC"/>
                  </a:solidFill>
                </a:rPr>
                <a:t>plasma</a:t>
              </a:r>
              <a:endParaRPr b="1" dirty="0">
                <a:solidFill>
                  <a:srgbClr val="1155CC"/>
                </a:solidFill>
              </a:endParaRPr>
            </a:p>
          </p:txBody>
        </p:sp>
      </p:grpSp>
      <p:grpSp>
        <p:nvGrpSpPr>
          <p:cNvPr id="2" name="Group 1"/>
          <p:cNvGrpSpPr/>
          <p:nvPr/>
        </p:nvGrpSpPr>
        <p:grpSpPr>
          <a:xfrm>
            <a:off x="604808" y="1029063"/>
            <a:ext cx="5052656" cy="3929016"/>
            <a:chOff x="726728" y="896983"/>
            <a:chExt cx="5052656" cy="3929016"/>
          </a:xfrm>
        </p:grpSpPr>
        <p:grpSp>
          <p:nvGrpSpPr>
            <p:cNvPr id="4" name="Group 3"/>
            <p:cNvGrpSpPr/>
            <p:nvPr/>
          </p:nvGrpSpPr>
          <p:grpSpPr>
            <a:xfrm>
              <a:off x="726728" y="896983"/>
              <a:ext cx="4445641" cy="3929016"/>
              <a:chOff x="678345" y="2202088"/>
              <a:chExt cx="5274454" cy="4385904"/>
            </a:xfrm>
          </p:grpSpPr>
          <p:pic>
            <p:nvPicPr>
              <p:cNvPr id="608" name="Shape 608"/>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78345" y="2380159"/>
                <a:ext cx="5274454" cy="4207833"/>
              </a:xfrm>
              <a:prstGeom prst="rect">
                <a:avLst/>
              </a:prstGeom>
              <a:noFill/>
              <a:ln>
                <a:noFill/>
              </a:ln>
            </p:spPr>
          </p:pic>
          <p:sp>
            <p:nvSpPr>
              <p:cNvPr id="3" name="TextBox 2"/>
              <p:cNvSpPr txBox="1"/>
              <p:nvPr/>
            </p:nvSpPr>
            <p:spPr>
              <a:xfrm>
                <a:off x="872253" y="2202088"/>
                <a:ext cx="4790719" cy="369332"/>
              </a:xfrm>
              <a:prstGeom prst="rect">
                <a:avLst/>
              </a:prstGeom>
              <a:noFill/>
            </p:spPr>
            <p:txBody>
              <a:bodyPr wrap="none" rtlCol="0">
                <a:spAutoFit/>
              </a:bodyPr>
              <a:lstStyle/>
              <a:p>
                <a:r>
                  <a:rPr lang="en-US" b="1" dirty="0" smtClean="0">
                    <a:solidFill>
                      <a:srgbClr val="000000"/>
                    </a:solidFill>
                  </a:rPr>
                  <a:t>Combination of core and halo image projections</a:t>
                </a:r>
                <a:endParaRPr lang="en-US" b="1" dirty="0">
                  <a:solidFill>
                    <a:srgbClr val="000000"/>
                  </a:solidFill>
                </a:endParaRPr>
              </a:p>
            </p:txBody>
          </p:sp>
        </p:grpSp>
        <p:sp>
          <p:nvSpPr>
            <p:cNvPr id="31" name="TextBox 30"/>
            <p:cNvSpPr txBox="1"/>
            <p:nvPr/>
          </p:nvSpPr>
          <p:spPr>
            <a:xfrm rot="1285037">
              <a:off x="3964464" y="2596100"/>
              <a:ext cx="1814920" cy="338554"/>
            </a:xfrm>
            <a:prstGeom prst="rect">
              <a:avLst/>
            </a:prstGeom>
            <a:solidFill>
              <a:srgbClr val="FFFFFF"/>
            </a:solidFill>
            <a:ln>
              <a:solidFill>
                <a:srgbClr val="1155CC"/>
              </a:solidFill>
            </a:ln>
          </p:spPr>
          <p:txBody>
            <a:bodyPr wrap="none" rtlCol="0">
              <a:spAutoFit/>
            </a:bodyPr>
            <a:lstStyle/>
            <a:p>
              <a:r>
                <a:rPr lang="en-US" sz="1600" dirty="0" smtClean="0">
                  <a:solidFill>
                    <a:srgbClr val="1155CC"/>
                  </a:solidFill>
                </a:rPr>
                <a:t>AWAKE preliminary</a:t>
              </a:r>
              <a:endParaRPr lang="en-US" sz="1600" dirty="0">
                <a:solidFill>
                  <a:srgbClr val="1155CC"/>
                </a:solidFill>
              </a:endParaRPr>
            </a:p>
          </p:txBody>
        </p:sp>
      </p:grpSp>
      <p:sp>
        <p:nvSpPr>
          <p:cNvPr id="32" name="Shape 542"/>
          <p:cNvSpPr txBox="1"/>
          <p:nvPr/>
        </p:nvSpPr>
        <p:spPr>
          <a:xfrm>
            <a:off x="6350000" y="918847"/>
            <a:ext cx="5445760" cy="737233"/>
          </a:xfrm>
          <a:prstGeom prst="rect">
            <a:avLst/>
          </a:prstGeom>
          <a:noFill/>
          <a:ln>
            <a:noFill/>
          </a:ln>
        </p:spPr>
        <p:txBody>
          <a:bodyPr spcFirstLastPara="1" wrap="square" lIns="121897" tIns="121897" rIns="121897" bIns="121897" anchor="t" anchorCtr="0">
            <a:noAutofit/>
          </a:bodyPr>
          <a:lstStyle/>
          <a:p>
            <a:r>
              <a:rPr lang="en-GB" dirty="0"/>
              <a:t>From the </a:t>
            </a:r>
            <a:r>
              <a:rPr lang="en-GB" b="1" dirty="0"/>
              <a:t>radial distribution</a:t>
            </a:r>
            <a:r>
              <a:rPr lang="en-GB" dirty="0"/>
              <a:t> of the defocused protons, we </a:t>
            </a:r>
            <a:r>
              <a:rPr lang="en-GB" dirty="0" smtClean="0"/>
              <a:t>learn </a:t>
            </a:r>
            <a:r>
              <a:rPr lang="en-GB" dirty="0"/>
              <a:t>about the </a:t>
            </a:r>
            <a:r>
              <a:rPr lang="en-GB" b="1" dirty="0"/>
              <a:t>transverse effects</a:t>
            </a:r>
            <a:r>
              <a:rPr lang="en-GB" dirty="0"/>
              <a:t> of SSM</a:t>
            </a:r>
            <a:endParaRPr dirty="0"/>
          </a:p>
        </p:txBody>
      </p:sp>
      <p:sp>
        <p:nvSpPr>
          <p:cNvPr id="7" name="TextBox 6"/>
          <p:cNvSpPr txBox="1"/>
          <p:nvPr/>
        </p:nvSpPr>
        <p:spPr>
          <a:xfrm>
            <a:off x="9216571" y="5474426"/>
            <a:ext cx="2830286" cy="769441"/>
          </a:xfrm>
          <a:prstGeom prst="rect">
            <a:avLst/>
          </a:prstGeom>
          <a:noFill/>
        </p:spPr>
        <p:txBody>
          <a:bodyPr wrap="square" rtlCol="0">
            <a:spAutoFit/>
          </a:bodyPr>
          <a:lstStyle/>
          <a:p>
            <a:pPr marL="0" lvl="2"/>
            <a:r>
              <a:rPr lang="en-US" sz="1100" dirty="0" smtClean="0"/>
              <a:t>M. Turner </a:t>
            </a:r>
            <a:r>
              <a:rPr lang="en-US" sz="1100" dirty="0"/>
              <a:t>et al. (AWAKE Collaboration), ‘Experimental observation of plasma wakefield growth driven by the seeded self-modulation of a proton bunch’.  </a:t>
            </a:r>
            <a:r>
              <a:rPr lang="en-US" sz="1100" b="1" dirty="0"/>
              <a:t>PRL (in print</a:t>
            </a:r>
            <a:r>
              <a:rPr lang="en-US" sz="1100" b="1" dirty="0" smtClean="0"/>
              <a:t>)</a:t>
            </a:r>
            <a:endParaRPr lang="en-US" sz="1100" b="1" dirty="0"/>
          </a:p>
        </p:txBody>
      </p:sp>
    </p:spTree>
    <p:extLst>
      <p:ext uri="{BB962C8B-B14F-4D97-AF65-F5344CB8AC3E}">
        <p14:creationId xmlns:p14="http://schemas.microsoft.com/office/powerpoint/2010/main" val="556214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43" y="122170"/>
            <a:ext cx="10515600" cy="990591"/>
          </a:xfrm>
        </p:spPr>
        <p:txBody>
          <a:bodyPr>
            <a:normAutofit/>
          </a:bodyPr>
          <a:lstStyle/>
          <a:p>
            <a:r>
              <a:rPr lang="en-US" dirty="0" smtClean="0"/>
              <a:t>Electron Acceleration Results 2018</a:t>
            </a:r>
            <a:endParaRPr lang="en-US" dirty="0"/>
          </a:p>
        </p:txBody>
      </p:sp>
      <p:sp>
        <p:nvSpPr>
          <p:cNvPr id="3" name="Slide Number Placeholder 2"/>
          <p:cNvSpPr>
            <a:spLocks noGrp="1"/>
          </p:cNvSpPr>
          <p:nvPr>
            <p:ph type="sldNum" sz="quarter" idx="12"/>
          </p:nvPr>
        </p:nvSpPr>
        <p:spPr/>
        <p:txBody>
          <a:bodyPr/>
          <a:lstStyle/>
          <a:p>
            <a:fld id="{3D351EE0-6949-4F2E-8F68-46F7424C488D}" type="slidenum">
              <a:rPr lang="en-US" smtClean="0"/>
              <a:t>36</a:t>
            </a:fld>
            <a:endParaRPr lang="en-US"/>
          </a:p>
        </p:txBody>
      </p:sp>
      <p:grpSp>
        <p:nvGrpSpPr>
          <p:cNvPr id="5" name="Group 4"/>
          <p:cNvGrpSpPr/>
          <p:nvPr/>
        </p:nvGrpSpPr>
        <p:grpSpPr>
          <a:xfrm>
            <a:off x="362847" y="2205167"/>
            <a:ext cx="6872235" cy="3082472"/>
            <a:chOff x="3722618" y="3295851"/>
            <a:chExt cx="7444887" cy="3224638"/>
          </a:xfrm>
        </p:grpSpPr>
        <p:grpSp>
          <p:nvGrpSpPr>
            <p:cNvPr id="6" name="Group 5"/>
            <p:cNvGrpSpPr/>
            <p:nvPr/>
          </p:nvGrpSpPr>
          <p:grpSpPr>
            <a:xfrm>
              <a:off x="3722618" y="3295851"/>
              <a:ext cx="7444887" cy="3224638"/>
              <a:chOff x="-1" y="1364343"/>
              <a:chExt cx="9344477" cy="4514497"/>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364343"/>
                <a:ext cx="9135751" cy="4514497"/>
              </a:xfrm>
              <a:prstGeom prst="rect">
                <a:avLst/>
              </a:prstGeom>
              <a:noFill/>
              <a:ln w="12700">
                <a:solidFill>
                  <a:schemeClr val="accent1"/>
                </a:solidFill>
              </a:ln>
            </p:spPr>
          </p:pic>
          <p:sp>
            <p:nvSpPr>
              <p:cNvPr id="9" name="Right Arrow 8"/>
              <p:cNvSpPr/>
              <p:nvPr/>
            </p:nvSpPr>
            <p:spPr>
              <a:xfrm rot="19568324">
                <a:off x="6269908" y="3183648"/>
                <a:ext cx="1129553" cy="3496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0" name="TextBox 9"/>
              <p:cNvSpPr txBox="1"/>
              <p:nvPr/>
            </p:nvSpPr>
            <p:spPr>
              <a:xfrm rot="19578662">
                <a:off x="6312507" y="3578702"/>
                <a:ext cx="3031969" cy="646332"/>
              </a:xfrm>
              <a:prstGeom prst="rect">
                <a:avLst/>
              </a:prstGeom>
              <a:noFill/>
            </p:spPr>
            <p:txBody>
              <a:bodyPr wrap="square" rtlCol="0">
                <a:spAutoFit/>
              </a:bodyPr>
              <a:lstStyle/>
              <a:p>
                <a:r>
                  <a:rPr lang="en-US" sz="1200" dirty="0" smtClean="0"/>
                  <a:t>Beams are co-propagating in this direction close to the speed of light</a:t>
                </a:r>
              </a:p>
            </p:txBody>
          </p:sp>
          <p:sp>
            <p:nvSpPr>
              <p:cNvPr id="11" name="Rectangle 10"/>
              <p:cNvSpPr/>
              <p:nvPr/>
            </p:nvSpPr>
            <p:spPr>
              <a:xfrm>
                <a:off x="71718" y="1515035"/>
                <a:ext cx="1907993" cy="1138518"/>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484095" y="1549230"/>
                <a:ext cx="738610" cy="387799"/>
              </a:xfrm>
              <a:prstGeom prst="rect">
                <a:avLst/>
              </a:prstGeom>
              <a:noFill/>
            </p:spPr>
            <p:txBody>
              <a:bodyPr wrap="none" rtlCol="0">
                <a:spAutoFit/>
              </a:bodyPr>
              <a:lstStyle/>
              <a:p>
                <a:r>
                  <a:rPr lang="en-US" sz="1200" dirty="0" smtClean="0"/>
                  <a:t>protons</a:t>
                </a:r>
                <a:endParaRPr lang="ru-RU" sz="1200" dirty="0"/>
              </a:p>
            </p:txBody>
          </p:sp>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871" y="2127997"/>
                <a:ext cx="276225" cy="342900"/>
              </a:xfrm>
              <a:prstGeom prst="rect">
                <a:avLst/>
              </a:prstGeom>
            </p:spPr>
          </p:pic>
          <p:sp>
            <p:nvSpPr>
              <p:cNvPr id="14" name="TextBox 13"/>
              <p:cNvSpPr txBox="1"/>
              <p:nvPr/>
            </p:nvSpPr>
            <p:spPr>
              <a:xfrm>
                <a:off x="484095" y="2009233"/>
                <a:ext cx="848749" cy="387799"/>
              </a:xfrm>
              <a:prstGeom prst="rect">
                <a:avLst/>
              </a:prstGeom>
              <a:noFill/>
            </p:spPr>
            <p:txBody>
              <a:bodyPr wrap="none" rtlCol="0">
                <a:spAutoFit/>
              </a:bodyPr>
              <a:lstStyle/>
              <a:p>
                <a:r>
                  <a:rPr lang="en-US" sz="1200" dirty="0" smtClean="0"/>
                  <a:t>electrons</a:t>
                </a:r>
                <a:endParaRPr lang="ru-RU" sz="1200" dirty="0"/>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193" y="1688166"/>
                <a:ext cx="195580" cy="266700"/>
              </a:xfrm>
              <a:prstGeom prst="rect">
                <a:avLst/>
              </a:prstGeom>
            </p:spPr>
          </p:pic>
        </p:grpSp>
        <p:sp>
          <p:nvSpPr>
            <p:cNvPr id="7" name="TextBox 6"/>
            <p:cNvSpPr txBox="1"/>
            <p:nvPr/>
          </p:nvSpPr>
          <p:spPr>
            <a:xfrm>
              <a:off x="3736208" y="6226139"/>
              <a:ext cx="1330412" cy="276999"/>
            </a:xfrm>
            <a:prstGeom prst="rect">
              <a:avLst/>
            </a:prstGeom>
            <a:noFill/>
          </p:spPr>
          <p:txBody>
            <a:bodyPr wrap="none" rtlCol="0">
              <a:spAutoFit/>
            </a:bodyPr>
            <a:lstStyle/>
            <a:p>
              <a:r>
                <a:rPr lang="en-US" sz="1200" dirty="0" smtClean="0"/>
                <a:t>A. Petrenko, CERN</a:t>
              </a:r>
              <a:endParaRPr lang="en-US" sz="1200" dirty="0"/>
            </a:p>
          </p:txBody>
        </p:sp>
      </p:grpSp>
      <p:grpSp>
        <p:nvGrpSpPr>
          <p:cNvPr id="16" name="Group 15"/>
          <p:cNvGrpSpPr/>
          <p:nvPr/>
        </p:nvGrpSpPr>
        <p:grpSpPr>
          <a:xfrm>
            <a:off x="7368580" y="2084462"/>
            <a:ext cx="4509807" cy="3149319"/>
            <a:chOff x="7276051" y="1954337"/>
            <a:chExt cx="4604273" cy="3132806"/>
          </a:xfrm>
        </p:grpSpPr>
        <p:sp>
          <p:nvSpPr>
            <p:cNvPr id="17" name="Rectangle 16"/>
            <p:cNvSpPr/>
            <p:nvPr/>
          </p:nvSpPr>
          <p:spPr>
            <a:xfrm>
              <a:off x="8109051" y="4825533"/>
              <a:ext cx="3657616" cy="261610"/>
            </a:xfrm>
            <a:prstGeom prst="rect">
              <a:avLst/>
            </a:prstGeom>
          </p:spPr>
          <p:txBody>
            <a:bodyPr wrap="none">
              <a:spAutoFit/>
            </a:bodyPr>
            <a:lstStyle/>
            <a:p>
              <a:pPr marL="342900" indent="-342900"/>
              <a:r>
                <a:rPr lang="en-US" sz="1100" dirty="0">
                  <a:solidFill>
                    <a:srgbClr val="008000"/>
                  </a:solidFill>
                </a:rPr>
                <a:t>A. Caldwell et al., AWAKE Coll., </a:t>
              </a:r>
              <a:r>
                <a:rPr lang="en-US" sz="1100" dirty="0" err="1">
                  <a:solidFill>
                    <a:srgbClr val="008000"/>
                  </a:solidFill>
                </a:rPr>
                <a:t>Nucl</a:t>
              </a:r>
              <a:r>
                <a:rPr lang="en-US" sz="1100" dirty="0">
                  <a:solidFill>
                    <a:srgbClr val="008000"/>
                  </a:solidFill>
                </a:rPr>
                <a:t>. </a:t>
              </a:r>
              <a:r>
                <a:rPr lang="en-US" sz="1100" dirty="0" err="1">
                  <a:solidFill>
                    <a:srgbClr val="008000"/>
                  </a:solidFill>
                </a:rPr>
                <a:t>Instrum</a:t>
              </a:r>
              <a:r>
                <a:rPr lang="en-US" sz="1100" dirty="0">
                  <a:solidFill>
                    <a:srgbClr val="008000"/>
                  </a:solidFill>
                </a:rPr>
                <a:t>. A 829 (2016) 3</a:t>
              </a:r>
            </a:p>
          </p:txBody>
        </p:sp>
        <p:grpSp>
          <p:nvGrpSpPr>
            <p:cNvPr id="18" name="Group 17"/>
            <p:cNvGrpSpPr/>
            <p:nvPr/>
          </p:nvGrpSpPr>
          <p:grpSpPr>
            <a:xfrm>
              <a:off x="7276051" y="1954337"/>
              <a:ext cx="4604273" cy="2950650"/>
              <a:chOff x="7276051" y="1954337"/>
              <a:chExt cx="4604273" cy="2950650"/>
            </a:xfrm>
          </p:grpSpPr>
          <p:grpSp>
            <p:nvGrpSpPr>
              <p:cNvPr id="19" name="Group 18"/>
              <p:cNvGrpSpPr/>
              <p:nvPr/>
            </p:nvGrpSpPr>
            <p:grpSpPr>
              <a:xfrm>
                <a:off x="7276051" y="2134389"/>
                <a:ext cx="4604273" cy="2770598"/>
                <a:chOff x="616535" y="3448445"/>
                <a:chExt cx="4747328" cy="3061262"/>
              </a:xfrm>
            </p:grpSpPr>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6535" y="3448445"/>
                  <a:ext cx="4747328" cy="3061262"/>
                </a:xfrm>
                <a:prstGeom prst="rect">
                  <a:avLst/>
                </a:prstGeom>
              </p:spPr>
            </p:pic>
            <p:cxnSp>
              <p:nvCxnSpPr>
                <p:cNvPr id="22" name="Straight Arrow Connector 21"/>
                <p:cNvCxnSpPr/>
                <p:nvPr/>
              </p:nvCxnSpPr>
              <p:spPr>
                <a:xfrm>
                  <a:off x="2824466" y="3687381"/>
                  <a:ext cx="640467" cy="307213"/>
                </a:xfrm>
                <a:prstGeom prst="straightConnector1">
                  <a:avLst/>
                </a:prstGeom>
                <a:ln>
                  <a:solidFill>
                    <a:srgbClr val="800080"/>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7989269" y="1954337"/>
                <a:ext cx="3239120" cy="336779"/>
              </a:xfrm>
              <a:prstGeom prst="rect">
                <a:avLst/>
              </a:prstGeom>
              <a:noFill/>
            </p:spPr>
            <p:txBody>
              <a:bodyPr wrap="none" rtlCol="0">
                <a:spAutoFit/>
              </a:bodyPr>
              <a:lstStyle/>
              <a:p>
                <a:r>
                  <a:rPr lang="en-US" sz="1600" dirty="0">
                    <a:solidFill>
                      <a:srgbClr val="CC00CC"/>
                    </a:solidFill>
                  </a:rPr>
                  <a:t>w</a:t>
                </a:r>
                <a:r>
                  <a:rPr lang="en-US" sz="1600" dirty="0" smtClean="0">
                    <a:solidFill>
                      <a:srgbClr val="CC00CC"/>
                    </a:solidFill>
                  </a:rPr>
                  <a:t>ith baseline parameters: ~1.6 GeV</a:t>
                </a:r>
                <a:endParaRPr lang="en-US" sz="1600" dirty="0">
                  <a:solidFill>
                    <a:srgbClr val="CC00CC"/>
                  </a:solidFill>
                </a:endParaRPr>
              </a:p>
            </p:txBody>
          </p:sp>
        </p:grpSp>
      </p:grpSp>
      <p:sp>
        <p:nvSpPr>
          <p:cNvPr id="4" name="TextBox 3"/>
          <p:cNvSpPr txBox="1"/>
          <p:nvPr/>
        </p:nvSpPr>
        <p:spPr>
          <a:xfrm>
            <a:off x="7298803" y="1102584"/>
            <a:ext cx="4594039" cy="646331"/>
          </a:xfrm>
          <a:prstGeom prst="rect">
            <a:avLst/>
          </a:prstGeom>
          <a:noFill/>
        </p:spPr>
        <p:txBody>
          <a:bodyPr wrap="none" rtlCol="0">
            <a:spAutoFit/>
          </a:bodyPr>
          <a:lstStyle/>
          <a:p>
            <a:r>
              <a:rPr lang="en-US" b="1" dirty="0" smtClean="0"/>
              <a:t>Electron acceleration after 10m:</a:t>
            </a:r>
          </a:p>
          <a:p>
            <a:r>
              <a:rPr lang="en-US" b="1" dirty="0"/>
              <a:t>W</a:t>
            </a:r>
            <a:r>
              <a:rPr lang="en-US" b="1" dirty="0" smtClean="0"/>
              <a:t>hat we expect with the AWAKE Run 1 setup:</a:t>
            </a:r>
            <a:endParaRPr lang="en-US" b="1" dirty="0"/>
          </a:p>
        </p:txBody>
      </p:sp>
    </p:spTree>
    <p:extLst>
      <p:ext uri="{BB962C8B-B14F-4D97-AF65-F5344CB8AC3E}">
        <p14:creationId xmlns:p14="http://schemas.microsoft.com/office/powerpoint/2010/main" val="32615222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5" name="Shape 64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flipH="1">
            <a:off x="5014533" y="1054433"/>
            <a:ext cx="6468496" cy="2670900"/>
          </a:xfrm>
          <a:prstGeom prst="rect">
            <a:avLst/>
          </a:prstGeom>
          <a:noFill/>
          <a:ln>
            <a:noFill/>
          </a:ln>
        </p:spPr>
      </p:pic>
      <p:sp>
        <p:nvSpPr>
          <p:cNvPr id="642" name="Shape 642"/>
          <p:cNvSpPr txBox="1">
            <a:spLocks noGrp="1"/>
          </p:cNvSpPr>
          <p:nvPr>
            <p:ph type="title"/>
          </p:nvPr>
        </p:nvSpPr>
        <p:spPr>
          <a:xfrm>
            <a:off x="474290" y="134266"/>
            <a:ext cx="11233900" cy="717134"/>
          </a:xfrm>
          <a:prstGeom prst="rect">
            <a:avLst/>
          </a:prstGeom>
        </p:spPr>
        <p:txBody>
          <a:bodyPr spcFirstLastPara="1" wrap="square" lIns="121897" tIns="121897" rIns="121897" bIns="121897" anchor="t" anchorCtr="0">
            <a:noAutofit/>
          </a:bodyPr>
          <a:lstStyle/>
          <a:p>
            <a:pPr>
              <a:spcBef>
                <a:spcPts val="0"/>
              </a:spcBef>
            </a:pPr>
            <a:r>
              <a:rPr lang="en-GB" dirty="0" smtClean="0"/>
              <a:t>Electron Acceleration – Injection into Plasma</a:t>
            </a:r>
            <a:endParaRPr dirty="0"/>
          </a:p>
        </p:txBody>
      </p:sp>
      <p:sp>
        <p:nvSpPr>
          <p:cNvPr id="643" name="Shape 643"/>
          <p:cNvSpPr txBox="1">
            <a:spLocks noGrp="1"/>
          </p:cNvSpPr>
          <p:nvPr>
            <p:ph type="sldNum" sz="quarter" idx="12"/>
          </p:nvPr>
        </p:nvSpPr>
        <p:spPr>
          <a:prstGeom prst="rect">
            <a:avLst/>
          </a:prstGeom>
        </p:spPr>
        <p:txBody>
          <a:bodyPr spcFirstLastPara="1" wrap="square" lIns="121897" tIns="121897" rIns="121897" bIns="121897" anchor="ctr" anchorCtr="0">
            <a:noAutofit/>
          </a:bodyPr>
          <a:lstStyle/>
          <a:p>
            <a:fld id="{00000000-1234-1234-1234-123412341234}" type="slidenum">
              <a:rPr lang="en-GB"/>
              <a:pPr/>
              <a:t>37</a:t>
            </a:fld>
            <a:endParaRPr/>
          </a:p>
        </p:txBody>
      </p:sp>
      <p:cxnSp>
        <p:nvCxnSpPr>
          <p:cNvPr id="653" name="Shape 653"/>
          <p:cNvCxnSpPr/>
          <p:nvPr/>
        </p:nvCxnSpPr>
        <p:spPr>
          <a:xfrm flipH="1">
            <a:off x="9499800" y="2795667"/>
            <a:ext cx="217200" cy="217200"/>
          </a:xfrm>
          <a:prstGeom prst="straightConnector1">
            <a:avLst/>
          </a:prstGeom>
          <a:noFill/>
          <a:ln w="9525" cap="flat" cmpd="sng">
            <a:solidFill>
              <a:schemeClr val="dk2"/>
            </a:solidFill>
            <a:prstDash val="solid"/>
            <a:round/>
            <a:headEnd type="none" w="med" len="med"/>
            <a:tailEnd type="triangle" w="med" len="med"/>
          </a:ln>
        </p:spPr>
      </p:cxnSp>
      <p:sp>
        <p:nvSpPr>
          <p:cNvPr id="654" name="Shape 654"/>
          <p:cNvSpPr txBox="1"/>
          <p:nvPr/>
        </p:nvSpPr>
        <p:spPr>
          <a:xfrm>
            <a:off x="9635567" y="2534864"/>
            <a:ext cx="1266800" cy="432800"/>
          </a:xfrm>
          <a:prstGeom prst="rect">
            <a:avLst/>
          </a:prstGeom>
          <a:noFill/>
          <a:ln>
            <a:noFill/>
          </a:ln>
        </p:spPr>
        <p:txBody>
          <a:bodyPr spcFirstLastPara="1" wrap="square" lIns="121897" tIns="121897" rIns="121897" bIns="121897" anchor="t" anchorCtr="0">
            <a:noAutofit/>
          </a:bodyPr>
          <a:lstStyle/>
          <a:p>
            <a:r>
              <a:rPr lang="en-GB" sz="1300"/>
              <a:t>Laser pulse</a:t>
            </a:r>
            <a:endParaRPr sz="1300"/>
          </a:p>
        </p:txBody>
      </p:sp>
      <p:sp>
        <p:nvSpPr>
          <p:cNvPr id="655" name="Shape 655"/>
          <p:cNvSpPr txBox="1"/>
          <p:nvPr/>
        </p:nvSpPr>
        <p:spPr>
          <a:xfrm>
            <a:off x="8468440" y="1165032"/>
            <a:ext cx="570000" cy="608000"/>
          </a:xfrm>
          <a:prstGeom prst="rect">
            <a:avLst/>
          </a:prstGeom>
          <a:noFill/>
          <a:ln>
            <a:noFill/>
          </a:ln>
        </p:spPr>
        <p:txBody>
          <a:bodyPr spcFirstLastPara="1" wrap="square" lIns="121897" tIns="121897" rIns="121897" bIns="121897" anchor="t" anchorCtr="0">
            <a:noAutofit/>
          </a:bodyPr>
          <a:lstStyle/>
          <a:p>
            <a:r>
              <a:rPr lang="en-GB"/>
              <a:t>rb</a:t>
            </a:r>
            <a:endParaRPr/>
          </a:p>
        </p:txBody>
      </p:sp>
      <p:sp>
        <p:nvSpPr>
          <p:cNvPr id="11" name="Content Placeholder 1"/>
          <p:cNvSpPr txBox="1">
            <a:spLocks/>
          </p:cNvSpPr>
          <p:nvPr/>
        </p:nvSpPr>
        <p:spPr>
          <a:xfrm>
            <a:off x="330200" y="1258728"/>
            <a:ext cx="6068182" cy="160784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smtClean="0"/>
              <a:t>Challenge: </a:t>
            </a:r>
          </a:p>
          <a:p>
            <a:r>
              <a:rPr lang="en-US" sz="1600" dirty="0" smtClean="0"/>
              <a:t>During the Seeded Self-Modulation the proton bunch distribution </a:t>
            </a:r>
            <a:r>
              <a:rPr lang="en-US" sz="1600" b="1" dirty="0" smtClean="0"/>
              <a:t>evolves</a:t>
            </a:r>
            <a:r>
              <a:rPr lang="en-US" sz="1600" dirty="0" smtClean="0"/>
              <a:t>. </a:t>
            </a:r>
          </a:p>
          <a:p>
            <a:r>
              <a:rPr lang="en-US" sz="1600" dirty="0" smtClean="0"/>
              <a:t>Short density ramp at the entrance of the plasma </a:t>
            </a:r>
            <a:r>
              <a:rPr lang="en-US" sz="1600" dirty="0" smtClean="0">
                <a:sym typeface="Wingdings"/>
              </a:rPr>
              <a:t> </a:t>
            </a:r>
            <a:r>
              <a:rPr lang="en-US" sz="1600" b="1" dirty="0" smtClean="0">
                <a:sym typeface="Wingdings"/>
              </a:rPr>
              <a:t>change of wakefield phase</a:t>
            </a:r>
          </a:p>
          <a:p>
            <a:pPr marL="0" indent="0">
              <a:buFont typeface="Arial" panose="020B0604020202020204" pitchFamily="34" charset="0"/>
              <a:buNone/>
            </a:pPr>
            <a:endParaRPr lang="en-US" sz="1600" dirty="0" smtClean="0">
              <a:sym typeface="Wingdings"/>
            </a:endParaRPr>
          </a:p>
          <a:p>
            <a:pPr marL="0" indent="0">
              <a:buFont typeface="Arial" panose="020B0604020202020204" pitchFamily="34" charset="0"/>
              <a:buNone/>
            </a:pPr>
            <a:endParaRPr lang="en-US" sz="1600" dirty="0" smtClean="0">
              <a:sym typeface="Wingdings"/>
            </a:endParaRPr>
          </a:p>
          <a:p>
            <a:endParaRPr lang="en-US" sz="1600" dirty="0"/>
          </a:p>
        </p:txBody>
      </p:sp>
    </p:spTree>
    <p:extLst>
      <p:ext uri="{BB962C8B-B14F-4D97-AF65-F5344CB8AC3E}">
        <p14:creationId xmlns:p14="http://schemas.microsoft.com/office/powerpoint/2010/main" val="3961676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grpSp>
        <p:nvGrpSpPr>
          <p:cNvPr id="17" name="Shape 644"/>
          <p:cNvGrpSpPr/>
          <p:nvPr/>
        </p:nvGrpSpPr>
        <p:grpSpPr>
          <a:xfrm>
            <a:off x="5014533" y="1054433"/>
            <a:ext cx="6468496" cy="4291663"/>
            <a:chOff x="118350" y="749725"/>
            <a:chExt cx="4851372" cy="3218747"/>
          </a:xfrm>
        </p:grpSpPr>
        <p:pic>
          <p:nvPicPr>
            <p:cNvPr id="18" name="Shape 6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flipH="1">
              <a:off x="118350" y="749725"/>
              <a:ext cx="4851372" cy="3218747"/>
            </a:xfrm>
            <a:prstGeom prst="rect">
              <a:avLst/>
            </a:prstGeom>
            <a:noFill/>
            <a:ln>
              <a:noFill/>
            </a:ln>
          </p:spPr>
        </p:pic>
        <p:sp>
          <p:nvSpPr>
            <p:cNvPr id="23" name="Shape 650"/>
            <p:cNvSpPr txBox="1"/>
            <p:nvPr/>
          </p:nvSpPr>
          <p:spPr>
            <a:xfrm>
              <a:off x="1158818" y="2781897"/>
              <a:ext cx="393000" cy="455400"/>
            </a:xfrm>
            <a:prstGeom prst="rect">
              <a:avLst/>
            </a:prstGeom>
            <a:noFill/>
            <a:ln>
              <a:noFill/>
            </a:ln>
          </p:spPr>
          <p:txBody>
            <a:bodyPr spcFirstLastPara="1" wrap="square" lIns="91425" tIns="91425" rIns="91425" bIns="91425" anchor="t" anchorCtr="0">
              <a:noAutofit/>
            </a:bodyPr>
            <a:lstStyle/>
            <a:p>
              <a:r>
                <a:rPr lang="en-GB"/>
                <a:t>e</a:t>
              </a:r>
              <a:r>
                <a:rPr lang="en-GB" baseline="30000"/>
                <a:t>-</a:t>
              </a:r>
              <a:endParaRPr baseline="30000"/>
            </a:p>
          </p:txBody>
        </p:sp>
        <p:sp>
          <p:nvSpPr>
            <p:cNvPr id="24" name="Shape 651"/>
            <p:cNvSpPr txBox="1"/>
            <p:nvPr/>
          </p:nvSpPr>
          <p:spPr>
            <a:xfrm>
              <a:off x="1953500" y="3207182"/>
              <a:ext cx="393000" cy="455400"/>
            </a:xfrm>
            <a:prstGeom prst="rect">
              <a:avLst/>
            </a:prstGeom>
            <a:noFill/>
            <a:ln>
              <a:noFill/>
            </a:ln>
          </p:spPr>
          <p:txBody>
            <a:bodyPr spcFirstLastPara="1" wrap="square" lIns="91425" tIns="91425" rIns="91425" bIns="91425" anchor="t" anchorCtr="0">
              <a:noAutofit/>
            </a:bodyPr>
            <a:lstStyle/>
            <a:p>
              <a:r>
                <a:rPr lang="en-GB"/>
                <a:t>p</a:t>
              </a:r>
              <a:r>
                <a:rPr lang="en-GB" baseline="30000"/>
                <a:t>+</a:t>
              </a:r>
              <a:endParaRPr baseline="30000"/>
            </a:p>
          </p:txBody>
        </p:sp>
      </p:grpSp>
      <p:sp>
        <p:nvSpPr>
          <p:cNvPr id="642" name="Shape 642"/>
          <p:cNvSpPr txBox="1">
            <a:spLocks noGrp="1"/>
          </p:cNvSpPr>
          <p:nvPr>
            <p:ph type="title"/>
          </p:nvPr>
        </p:nvSpPr>
        <p:spPr>
          <a:xfrm>
            <a:off x="474290" y="134266"/>
            <a:ext cx="11233900" cy="717134"/>
          </a:xfrm>
          <a:prstGeom prst="rect">
            <a:avLst/>
          </a:prstGeom>
        </p:spPr>
        <p:txBody>
          <a:bodyPr spcFirstLastPara="1" wrap="square" lIns="121897" tIns="121897" rIns="121897" bIns="121897" anchor="t" anchorCtr="0">
            <a:noAutofit/>
          </a:bodyPr>
          <a:lstStyle/>
          <a:p>
            <a:pPr>
              <a:spcBef>
                <a:spcPts val="0"/>
              </a:spcBef>
            </a:pPr>
            <a:r>
              <a:rPr lang="en-GB" dirty="0" smtClean="0"/>
              <a:t>Electron Acceleration – Injection into Plasma</a:t>
            </a:r>
            <a:endParaRPr dirty="0"/>
          </a:p>
        </p:txBody>
      </p:sp>
      <p:sp>
        <p:nvSpPr>
          <p:cNvPr id="2" name="Content Placeholder 1"/>
          <p:cNvSpPr>
            <a:spLocks noGrp="1"/>
          </p:cNvSpPr>
          <p:nvPr>
            <p:ph idx="1"/>
          </p:nvPr>
        </p:nvSpPr>
        <p:spPr>
          <a:xfrm>
            <a:off x="330200" y="1258728"/>
            <a:ext cx="6068182" cy="2938320"/>
          </a:xfrm>
        </p:spPr>
        <p:txBody>
          <a:bodyPr>
            <a:noAutofit/>
          </a:bodyPr>
          <a:lstStyle/>
          <a:p>
            <a:pPr marL="0" indent="0">
              <a:buNone/>
            </a:pPr>
            <a:r>
              <a:rPr lang="en-US" sz="2000" b="1" dirty="0" smtClean="0"/>
              <a:t>Challenge: </a:t>
            </a:r>
          </a:p>
          <a:p>
            <a:r>
              <a:rPr lang="en-US" sz="1600" dirty="0" smtClean="0"/>
              <a:t>During the Seeded Self-Modulation the proton bunch distribution </a:t>
            </a:r>
            <a:r>
              <a:rPr lang="en-US" sz="1600" b="1" dirty="0" smtClean="0"/>
              <a:t>evolves</a:t>
            </a:r>
            <a:r>
              <a:rPr lang="en-US" sz="1600" dirty="0" smtClean="0"/>
              <a:t>. </a:t>
            </a:r>
          </a:p>
          <a:p>
            <a:r>
              <a:rPr lang="en-US" sz="1600" dirty="0" smtClean="0"/>
              <a:t>Short density ramp at the entrance of the plasma </a:t>
            </a:r>
            <a:r>
              <a:rPr lang="en-US" sz="1600" dirty="0" smtClean="0">
                <a:sym typeface="Wingdings"/>
              </a:rPr>
              <a:t> </a:t>
            </a:r>
            <a:r>
              <a:rPr lang="en-US" sz="1600" b="1" dirty="0" smtClean="0">
                <a:sym typeface="Wingdings"/>
              </a:rPr>
              <a:t>change of wakefield phase.</a:t>
            </a:r>
          </a:p>
          <a:p>
            <a:pPr marL="0" indent="0">
              <a:buNone/>
            </a:pPr>
            <a:endParaRPr lang="en-US" sz="1600" dirty="0" smtClean="0">
              <a:sym typeface="Wingdings"/>
            </a:endParaRPr>
          </a:p>
          <a:p>
            <a:pPr marL="0" indent="0">
              <a:buNone/>
            </a:pPr>
            <a:endParaRPr lang="en-US" sz="1600" dirty="0" smtClean="0">
              <a:sym typeface="Wingdings"/>
            </a:endParaRPr>
          </a:p>
          <a:p>
            <a:r>
              <a:rPr lang="en-US" sz="1600" dirty="0">
                <a:solidFill>
                  <a:srgbClr val="000000"/>
                </a:solidFill>
              </a:rPr>
              <a:t>Instead of injecting bunches co-</a:t>
            </a:r>
            <a:r>
              <a:rPr lang="en-US" sz="1600" dirty="0" smtClean="0">
                <a:solidFill>
                  <a:srgbClr val="000000"/>
                </a:solidFill>
              </a:rPr>
              <a:t>linear </a:t>
            </a:r>
            <a:r>
              <a:rPr lang="en-US" sz="1600" dirty="0" smtClean="0">
                <a:solidFill>
                  <a:srgbClr val="000000"/>
                </a:solidFill>
                <a:sym typeface="Wingdings"/>
              </a:rPr>
              <a:t> </a:t>
            </a:r>
            <a:r>
              <a:rPr lang="en-US" sz="1600" b="1" dirty="0" smtClean="0">
                <a:solidFill>
                  <a:srgbClr val="000000"/>
                </a:solidFill>
                <a:sym typeface="Wingdings"/>
              </a:rPr>
              <a:t>cross</a:t>
            </a:r>
            <a:r>
              <a:rPr lang="en-US" sz="1600" b="1" dirty="0" smtClean="0">
                <a:solidFill>
                  <a:srgbClr val="2E75B6"/>
                </a:solidFill>
              </a:rPr>
              <a:t> </a:t>
            </a:r>
            <a:r>
              <a:rPr lang="en-US" sz="1600" b="1" dirty="0">
                <a:solidFill>
                  <a:srgbClr val="000000"/>
                </a:solidFill>
              </a:rPr>
              <a:t>the electron </a:t>
            </a:r>
            <a:r>
              <a:rPr lang="en-US" sz="1600" dirty="0">
                <a:solidFill>
                  <a:srgbClr val="000000"/>
                </a:solidFill>
              </a:rPr>
              <a:t>and proton bunch at a defined location inside the plasma.</a:t>
            </a:r>
            <a:br>
              <a:rPr lang="en-US" sz="1600" dirty="0">
                <a:solidFill>
                  <a:srgbClr val="000000"/>
                </a:solidFill>
              </a:rPr>
            </a:br>
            <a:endParaRPr lang="en-US" sz="1600" dirty="0">
              <a:solidFill>
                <a:srgbClr val="000000"/>
              </a:solidFill>
            </a:endParaRPr>
          </a:p>
          <a:p>
            <a:endParaRPr lang="en-US" sz="1600" dirty="0"/>
          </a:p>
        </p:txBody>
      </p:sp>
      <p:sp>
        <p:nvSpPr>
          <p:cNvPr id="643" name="Shape 643"/>
          <p:cNvSpPr txBox="1">
            <a:spLocks noGrp="1"/>
          </p:cNvSpPr>
          <p:nvPr>
            <p:ph type="sldNum" sz="quarter" idx="12"/>
          </p:nvPr>
        </p:nvSpPr>
        <p:spPr>
          <a:prstGeom prst="rect">
            <a:avLst/>
          </a:prstGeom>
        </p:spPr>
        <p:txBody>
          <a:bodyPr spcFirstLastPara="1" wrap="square" lIns="121897" tIns="121897" rIns="121897" bIns="121897" anchor="ctr" anchorCtr="0">
            <a:noAutofit/>
          </a:bodyPr>
          <a:lstStyle/>
          <a:p>
            <a:fld id="{00000000-1234-1234-1234-123412341234}" type="slidenum">
              <a:rPr lang="en-GB"/>
              <a:pPr/>
              <a:t>38</a:t>
            </a:fld>
            <a:endParaRPr/>
          </a:p>
        </p:txBody>
      </p:sp>
      <p:cxnSp>
        <p:nvCxnSpPr>
          <p:cNvPr id="653" name="Shape 653"/>
          <p:cNvCxnSpPr/>
          <p:nvPr/>
        </p:nvCxnSpPr>
        <p:spPr>
          <a:xfrm flipH="1">
            <a:off x="9499800" y="2795667"/>
            <a:ext cx="217200" cy="217200"/>
          </a:xfrm>
          <a:prstGeom prst="straightConnector1">
            <a:avLst/>
          </a:prstGeom>
          <a:noFill/>
          <a:ln w="9525" cap="flat" cmpd="sng">
            <a:solidFill>
              <a:schemeClr val="dk2"/>
            </a:solidFill>
            <a:prstDash val="solid"/>
            <a:round/>
            <a:headEnd type="none" w="med" len="med"/>
            <a:tailEnd type="triangle" w="med" len="med"/>
          </a:ln>
        </p:spPr>
      </p:cxnSp>
      <p:sp>
        <p:nvSpPr>
          <p:cNvPr id="654" name="Shape 654"/>
          <p:cNvSpPr txBox="1"/>
          <p:nvPr/>
        </p:nvSpPr>
        <p:spPr>
          <a:xfrm>
            <a:off x="9635567" y="2534864"/>
            <a:ext cx="1266800" cy="432800"/>
          </a:xfrm>
          <a:prstGeom prst="rect">
            <a:avLst/>
          </a:prstGeom>
          <a:noFill/>
          <a:ln>
            <a:noFill/>
          </a:ln>
        </p:spPr>
        <p:txBody>
          <a:bodyPr spcFirstLastPara="1" wrap="square" lIns="121897" tIns="121897" rIns="121897" bIns="121897" anchor="t" anchorCtr="0">
            <a:noAutofit/>
          </a:bodyPr>
          <a:lstStyle/>
          <a:p>
            <a:r>
              <a:rPr lang="en-GB" sz="1300"/>
              <a:t>Laser pulse</a:t>
            </a:r>
            <a:endParaRPr sz="1300"/>
          </a:p>
        </p:txBody>
      </p:sp>
      <p:sp>
        <p:nvSpPr>
          <p:cNvPr id="655" name="Shape 655"/>
          <p:cNvSpPr txBox="1"/>
          <p:nvPr/>
        </p:nvSpPr>
        <p:spPr>
          <a:xfrm>
            <a:off x="8468440" y="1165032"/>
            <a:ext cx="570000" cy="608000"/>
          </a:xfrm>
          <a:prstGeom prst="rect">
            <a:avLst/>
          </a:prstGeom>
          <a:noFill/>
          <a:ln>
            <a:noFill/>
          </a:ln>
        </p:spPr>
        <p:txBody>
          <a:bodyPr spcFirstLastPara="1" wrap="square" lIns="121897" tIns="121897" rIns="121897" bIns="121897" anchor="t" anchorCtr="0">
            <a:noAutofit/>
          </a:bodyPr>
          <a:lstStyle/>
          <a:p>
            <a:r>
              <a:rPr lang="en-GB"/>
              <a:t>rb</a:t>
            </a:r>
            <a:endParaRPr/>
          </a:p>
        </p:txBody>
      </p:sp>
      <p:cxnSp>
        <p:nvCxnSpPr>
          <p:cNvPr id="4" name="Straight Connector 3"/>
          <p:cNvCxnSpPr/>
          <p:nvPr/>
        </p:nvCxnSpPr>
        <p:spPr>
          <a:xfrm flipH="1" flipV="1">
            <a:off x="6650804" y="4082713"/>
            <a:ext cx="2648771" cy="37181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6555512" y="4277052"/>
            <a:ext cx="2801213" cy="190173"/>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flipV="1">
            <a:off x="6543675" y="4184650"/>
            <a:ext cx="2762251" cy="27305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88596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Shape 642"/>
          <p:cNvSpPr txBox="1">
            <a:spLocks noGrp="1"/>
          </p:cNvSpPr>
          <p:nvPr>
            <p:ph type="title"/>
          </p:nvPr>
        </p:nvSpPr>
        <p:spPr>
          <a:xfrm>
            <a:off x="474290" y="134266"/>
            <a:ext cx="11233900" cy="717134"/>
          </a:xfrm>
          <a:prstGeom prst="rect">
            <a:avLst/>
          </a:prstGeom>
        </p:spPr>
        <p:txBody>
          <a:bodyPr spcFirstLastPara="1" wrap="square" lIns="121897" tIns="121897" rIns="121897" bIns="121897" anchor="t" anchorCtr="0">
            <a:noAutofit/>
          </a:bodyPr>
          <a:lstStyle/>
          <a:p>
            <a:pPr>
              <a:spcBef>
                <a:spcPts val="0"/>
              </a:spcBef>
            </a:pPr>
            <a:r>
              <a:rPr lang="en-GB" dirty="0" smtClean="0"/>
              <a:t>Electron Acceleration – Injection into Plasma</a:t>
            </a:r>
            <a:endParaRPr dirty="0"/>
          </a:p>
        </p:txBody>
      </p:sp>
      <p:sp>
        <p:nvSpPr>
          <p:cNvPr id="643" name="Shape 643"/>
          <p:cNvSpPr txBox="1">
            <a:spLocks noGrp="1"/>
          </p:cNvSpPr>
          <p:nvPr>
            <p:ph type="sldNum" sz="quarter" idx="12"/>
          </p:nvPr>
        </p:nvSpPr>
        <p:spPr>
          <a:prstGeom prst="rect">
            <a:avLst/>
          </a:prstGeom>
        </p:spPr>
        <p:txBody>
          <a:bodyPr spcFirstLastPara="1" wrap="square" lIns="121897" tIns="121897" rIns="121897" bIns="121897" anchor="ctr" anchorCtr="0">
            <a:noAutofit/>
          </a:bodyPr>
          <a:lstStyle/>
          <a:p>
            <a:fld id="{00000000-1234-1234-1234-123412341234}" type="slidenum">
              <a:rPr lang="en-GB"/>
              <a:pPr/>
              <a:t>39</a:t>
            </a:fld>
            <a:endParaRPr/>
          </a:p>
        </p:txBody>
      </p:sp>
      <p:cxnSp>
        <p:nvCxnSpPr>
          <p:cNvPr id="653" name="Shape 653"/>
          <p:cNvCxnSpPr/>
          <p:nvPr/>
        </p:nvCxnSpPr>
        <p:spPr>
          <a:xfrm flipH="1">
            <a:off x="9499800" y="2795667"/>
            <a:ext cx="217200" cy="217200"/>
          </a:xfrm>
          <a:prstGeom prst="straightConnector1">
            <a:avLst/>
          </a:prstGeom>
          <a:noFill/>
          <a:ln w="9525" cap="flat" cmpd="sng">
            <a:solidFill>
              <a:schemeClr val="dk2"/>
            </a:solidFill>
            <a:prstDash val="solid"/>
            <a:round/>
            <a:headEnd type="none" w="med" len="med"/>
            <a:tailEnd type="triangle" w="med" len="med"/>
          </a:ln>
        </p:spPr>
      </p:cxnSp>
      <p:sp>
        <p:nvSpPr>
          <p:cNvPr id="654" name="Shape 654"/>
          <p:cNvSpPr txBox="1"/>
          <p:nvPr/>
        </p:nvSpPr>
        <p:spPr>
          <a:xfrm>
            <a:off x="9635567" y="2534864"/>
            <a:ext cx="1266800" cy="432800"/>
          </a:xfrm>
          <a:prstGeom prst="rect">
            <a:avLst/>
          </a:prstGeom>
          <a:noFill/>
          <a:ln>
            <a:noFill/>
          </a:ln>
        </p:spPr>
        <p:txBody>
          <a:bodyPr spcFirstLastPara="1" wrap="square" lIns="121897" tIns="121897" rIns="121897" bIns="121897" anchor="t" anchorCtr="0">
            <a:noAutofit/>
          </a:bodyPr>
          <a:lstStyle/>
          <a:p>
            <a:r>
              <a:rPr lang="en-GB" sz="1300"/>
              <a:t>Laser pulse</a:t>
            </a:r>
            <a:endParaRPr sz="1300"/>
          </a:p>
        </p:txBody>
      </p:sp>
      <p:sp>
        <p:nvSpPr>
          <p:cNvPr id="655" name="Shape 655"/>
          <p:cNvSpPr txBox="1"/>
          <p:nvPr/>
        </p:nvSpPr>
        <p:spPr>
          <a:xfrm>
            <a:off x="8468440" y="1165032"/>
            <a:ext cx="570000" cy="608000"/>
          </a:xfrm>
          <a:prstGeom prst="rect">
            <a:avLst/>
          </a:prstGeom>
          <a:noFill/>
          <a:ln>
            <a:noFill/>
          </a:ln>
        </p:spPr>
        <p:txBody>
          <a:bodyPr spcFirstLastPara="1" wrap="square" lIns="121897" tIns="121897" rIns="121897" bIns="121897" anchor="t" anchorCtr="0">
            <a:noAutofit/>
          </a:bodyPr>
          <a:lstStyle/>
          <a:p>
            <a:r>
              <a:rPr lang="en-GB"/>
              <a:t>rb</a:t>
            </a:r>
            <a:endParaRPr/>
          </a:p>
        </p:txBody>
      </p:sp>
      <p:grpSp>
        <p:nvGrpSpPr>
          <p:cNvPr id="6" name="Group 5"/>
          <p:cNvGrpSpPr/>
          <p:nvPr/>
        </p:nvGrpSpPr>
        <p:grpSpPr>
          <a:xfrm>
            <a:off x="5014533" y="1054433"/>
            <a:ext cx="6468496" cy="5688000"/>
            <a:chOff x="5014533" y="1054433"/>
            <a:chExt cx="6468496" cy="5688000"/>
          </a:xfrm>
        </p:grpSpPr>
        <p:grpSp>
          <p:nvGrpSpPr>
            <p:cNvPr id="17" name="Shape 644"/>
            <p:cNvGrpSpPr/>
            <p:nvPr/>
          </p:nvGrpSpPr>
          <p:grpSpPr>
            <a:xfrm>
              <a:off x="5014533" y="1054433"/>
              <a:ext cx="6468496" cy="5688000"/>
              <a:chOff x="118350" y="749725"/>
              <a:chExt cx="4851372" cy="4266000"/>
            </a:xfrm>
          </p:grpSpPr>
          <p:pic>
            <p:nvPicPr>
              <p:cNvPr id="18" name="Shape 645"/>
              <p:cNvPicPr preferRelativeResize="0"/>
              <p:nvPr/>
            </p:nvPicPr>
            <p:blipFill>
              <a:blip r:embed="rId3">
                <a:alphaModFix/>
              </a:blip>
              <a:stretch>
                <a:fillRect/>
              </a:stretch>
            </p:blipFill>
            <p:spPr>
              <a:xfrm flipH="1">
                <a:off x="118350" y="749725"/>
                <a:ext cx="4851372" cy="4266000"/>
              </a:xfrm>
              <a:prstGeom prst="rect">
                <a:avLst/>
              </a:prstGeom>
              <a:noFill/>
              <a:ln>
                <a:noFill/>
              </a:ln>
            </p:spPr>
          </p:pic>
          <p:cxnSp>
            <p:nvCxnSpPr>
              <p:cNvPr id="19" name="Shape 646"/>
              <p:cNvCxnSpPr/>
              <p:nvPr/>
            </p:nvCxnSpPr>
            <p:spPr>
              <a:xfrm flipH="1">
                <a:off x="406500" y="3815275"/>
                <a:ext cx="318600" cy="291300"/>
              </a:xfrm>
              <a:prstGeom prst="straightConnector1">
                <a:avLst/>
              </a:prstGeom>
              <a:noFill/>
              <a:ln w="9525" cap="flat" cmpd="sng">
                <a:solidFill>
                  <a:schemeClr val="dk2"/>
                </a:solidFill>
                <a:prstDash val="solid"/>
                <a:round/>
                <a:headEnd type="none" w="med" len="med"/>
                <a:tailEnd type="triangle" w="med" len="med"/>
              </a:ln>
            </p:spPr>
          </p:cxnSp>
          <p:cxnSp>
            <p:nvCxnSpPr>
              <p:cNvPr id="20" name="Shape 647"/>
              <p:cNvCxnSpPr/>
              <p:nvPr/>
            </p:nvCxnSpPr>
            <p:spPr>
              <a:xfrm>
                <a:off x="819975" y="3849150"/>
                <a:ext cx="115200" cy="237300"/>
              </a:xfrm>
              <a:prstGeom prst="straightConnector1">
                <a:avLst/>
              </a:prstGeom>
              <a:noFill/>
              <a:ln w="9525" cap="flat" cmpd="sng">
                <a:solidFill>
                  <a:schemeClr val="dk2"/>
                </a:solidFill>
                <a:prstDash val="solid"/>
                <a:round/>
                <a:headEnd type="none" w="med" len="med"/>
                <a:tailEnd type="triangle" w="med" len="med"/>
              </a:ln>
            </p:spPr>
          </p:cxnSp>
          <p:cxnSp>
            <p:nvCxnSpPr>
              <p:cNvPr id="21" name="Shape 648"/>
              <p:cNvCxnSpPr/>
              <p:nvPr/>
            </p:nvCxnSpPr>
            <p:spPr>
              <a:xfrm>
                <a:off x="894525" y="3849150"/>
                <a:ext cx="1389300" cy="318600"/>
              </a:xfrm>
              <a:prstGeom prst="straightConnector1">
                <a:avLst/>
              </a:prstGeom>
              <a:noFill/>
              <a:ln w="9525" cap="flat" cmpd="sng">
                <a:solidFill>
                  <a:schemeClr val="dk2"/>
                </a:solidFill>
                <a:prstDash val="solid"/>
                <a:round/>
                <a:headEnd type="none" w="med" len="med"/>
                <a:tailEnd type="triangle" w="med" len="med"/>
              </a:ln>
            </p:spPr>
          </p:cxnSp>
          <p:sp>
            <p:nvSpPr>
              <p:cNvPr id="22" name="Shape 649"/>
              <p:cNvSpPr txBox="1"/>
              <p:nvPr/>
            </p:nvSpPr>
            <p:spPr>
              <a:xfrm>
                <a:off x="228750" y="3370510"/>
                <a:ext cx="1877100" cy="455400"/>
              </a:xfrm>
              <a:prstGeom prst="rect">
                <a:avLst/>
              </a:prstGeom>
              <a:noFill/>
              <a:ln>
                <a:noFill/>
              </a:ln>
            </p:spPr>
            <p:txBody>
              <a:bodyPr spcFirstLastPara="1" wrap="square" lIns="91425" tIns="91425" rIns="91425" bIns="91425" anchor="t" anchorCtr="0">
                <a:noAutofit/>
              </a:bodyPr>
              <a:lstStyle/>
              <a:p>
                <a:r>
                  <a:rPr lang="en-GB" dirty="0"/>
                  <a:t>Beam screens</a:t>
                </a:r>
                <a:endParaRPr dirty="0"/>
              </a:p>
            </p:txBody>
          </p:sp>
          <p:sp>
            <p:nvSpPr>
              <p:cNvPr id="23" name="Shape 650"/>
              <p:cNvSpPr txBox="1"/>
              <p:nvPr/>
            </p:nvSpPr>
            <p:spPr>
              <a:xfrm>
                <a:off x="1158818" y="2781897"/>
                <a:ext cx="393000" cy="455400"/>
              </a:xfrm>
              <a:prstGeom prst="rect">
                <a:avLst/>
              </a:prstGeom>
              <a:noFill/>
              <a:ln>
                <a:noFill/>
              </a:ln>
            </p:spPr>
            <p:txBody>
              <a:bodyPr spcFirstLastPara="1" wrap="square" lIns="91425" tIns="91425" rIns="91425" bIns="91425" anchor="t" anchorCtr="0">
                <a:noAutofit/>
              </a:bodyPr>
              <a:lstStyle/>
              <a:p>
                <a:r>
                  <a:rPr lang="en-GB"/>
                  <a:t>e</a:t>
                </a:r>
                <a:r>
                  <a:rPr lang="en-GB" baseline="30000"/>
                  <a:t>-</a:t>
                </a:r>
                <a:endParaRPr baseline="30000"/>
              </a:p>
            </p:txBody>
          </p:sp>
          <p:sp>
            <p:nvSpPr>
              <p:cNvPr id="24" name="Shape 651"/>
              <p:cNvSpPr txBox="1"/>
              <p:nvPr/>
            </p:nvSpPr>
            <p:spPr>
              <a:xfrm>
                <a:off x="1953500" y="3207182"/>
                <a:ext cx="393000" cy="455400"/>
              </a:xfrm>
              <a:prstGeom prst="rect">
                <a:avLst/>
              </a:prstGeom>
              <a:noFill/>
              <a:ln>
                <a:noFill/>
              </a:ln>
            </p:spPr>
            <p:txBody>
              <a:bodyPr spcFirstLastPara="1" wrap="square" lIns="91425" tIns="91425" rIns="91425" bIns="91425" anchor="t" anchorCtr="0">
                <a:noAutofit/>
              </a:bodyPr>
              <a:lstStyle/>
              <a:p>
                <a:r>
                  <a:rPr lang="en-GB"/>
                  <a:t>p</a:t>
                </a:r>
                <a:r>
                  <a:rPr lang="en-GB" baseline="30000"/>
                  <a:t>+</a:t>
                </a:r>
                <a:endParaRPr baseline="30000"/>
              </a:p>
            </p:txBody>
          </p:sp>
        </p:grpSp>
        <p:grpSp>
          <p:nvGrpSpPr>
            <p:cNvPr id="5" name="Group 4"/>
            <p:cNvGrpSpPr/>
            <p:nvPr/>
          </p:nvGrpSpPr>
          <p:grpSpPr>
            <a:xfrm>
              <a:off x="6543675" y="4082713"/>
              <a:ext cx="2813050" cy="384512"/>
              <a:chOff x="6543675" y="4082713"/>
              <a:chExt cx="2813050" cy="384512"/>
            </a:xfrm>
          </p:grpSpPr>
          <p:cxnSp>
            <p:nvCxnSpPr>
              <p:cNvPr id="35" name="Straight Connector 34"/>
              <p:cNvCxnSpPr/>
              <p:nvPr/>
            </p:nvCxnSpPr>
            <p:spPr>
              <a:xfrm flipH="1" flipV="1">
                <a:off x="6650804" y="4082713"/>
                <a:ext cx="2648771" cy="37181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6555512" y="4277052"/>
                <a:ext cx="2801213" cy="190173"/>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H="1" flipV="1">
                <a:off x="6543675" y="4184650"/>
                <a:ext cx="2762251" cy="27305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5399885" y="5500105"/>
              <a:ext cx="3890733" cy="416703"/>
              <a:chOff x="632510" y="5122659"/>
              <a:chExt cx="2813050" cy="384512"/>
            </a:xfrm>
          </p:grpSpPr>
          <p:cxnSp>
            <p:nvCxnSpPr>
              <p:cNvPr id="38" name="Straight Connector 37"/>
              <p:cNvCxnSpPr/>
              <p:nvPr/>
            </p:nvCxnSpPr>
            <p:spPr>
              <a:xfrm flipH="1" flipV="1">
                <a:off x="739639" y="5122659"/>
                <a:ext cx="2648771" cy="37181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644347" y="5316998"/>
                <a:ext cx="2801213" cy="190173"/>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632510" y="5224596"/>
                <a:ext cx="2762251" cy="273052"/>
              </a:xfrm>
              <a:prstGeom prst="line">
                <a:avLst/>
              </a:prstGeom>
              <a:ln w="28575"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grpSp>
      </p:grpSp>
      <p:grpSp>
        <p:nvGrpSpPr>
          <p:cNvPr id="4" name="Group 3"/>
          <p:cNvGrpSpPr/>
          <p:nvPr/>
        </p:nvGrpSpPr>
        <p:grpSpPr>
          <a:xfrm>
            <a:off x="4177990" y="5071981"/>
            <a:ext cx="1761580" cy="1941241"/>
            <a:chOff x="7287786" y="3297963"/>
            <a:chExt cx="2099323" cy="2420864"/>
          </a:xfrm>
        </p:grpSpPr>
        <p:pic>
          <p:nvPicPr>
            <p:cNvPr id="27" name="Shape 9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7287786" y="3297963"/>
              <a:ext cx="2099323" cy="2420864"/>
            </a:xfrm>
            <a:prstGeom prst="rect">
              <a:avLst/>
            </a:prstGeom>
            <a:noFill/>
            <a:ln>
              <a:noFill/>
            </a:ln>
          </p:spPr>
        </p:pic>
        <p:sp>
          <p:nvSpPr>
            <p:cNvPr id="29" name="TextBox 28"/>
            <p:cNvSpPr txBox="1"/>
            <p:nvPr/>
          </p:nvSpPr>
          <p:spPr>
            <a:xfrm>
              <a:off x="7451715" y="3556802"/>
              <a:ext cx="1056700" cy="369332"/>
            </a:xfrm>
            <a:prstGeom prst="rect">
              <a:avLst/>
            </a:prstGeom>
            <a:noFill/>
          </p:spPr>
          <p:txBody>
            <a:bodyPr wrap="none" rtlCol="0">
              <a:spAutoFit/>
            </a:bodyPr>
            <a:lstStyle/>
            <a:p>
              <a:r>
                <a:rPr lang="en-US" dirty="0" smtClean="0"/>
                <a:t>electrons</a:t>
              </a:r>
              <a:endParaRPr lang="en-US" dirty="0"/>
            </a:p>
          </p:txBody>
        </p:sp>
        <p:sp>
          <p:nvSpPr>
            <p:cNvPr id="30" name="TextBox 29"/>
            <p:cNvSpPr txBox="1"/>
            <p:nvPr/>
          </p:nvSpPr>
          <p:spPr>
            <a:xfrm>
              <a:off x="7489484" y="4464273"/>
              <a:ext cx="918754" cy="369332"/>
            </a:xfrm>
            <a:prstGeom prst="rect">
              <a:avLst/>
            </a:prstGeom>
            <a:noFill/>
          </p:spPr>
          <p:txBody>
            <a:bodyPr wrap="none" rtlCol="0">
              <a:spAutoFit/>
            </a:bodyPr>
            <a:lstStyle/>
            <a:p>
              <a:r>
                <a:rPr lang="en-US" dirty="0" smtClean="0"/>
                <a:t>protons</a:t>
              </a:r>
              <a:endParaRPr lang="en-US" dirty="0"/>
            </a:p>
          </p:txBody>
        </p:sp>
      </p:grpSp>
      <p:sp>
        <p:nvSpPr>
          <p:cNvPr id="2" name="Content Placeholder 1"/>
          <p:cNvSpPr>
            <a:spLocks noGrp="1"/>
          </p:cNvSpPr>
          <p:nvPr>
            <p:ph idx="1"/>
          </p:nvPr>
        </p:nvSpPr>
        <p:spPr>
          <a:xfrm>
            <a:off x="330200" y="1258728"/>
            <a:ext cx="6068182" cy="2938320"/>
          </a:xfrm>
        </p:spPr>
        <p:txBody>
          <a:bodyPr>
            <a:noAutofit/>
          </a:bodyPr>
          <a:lstStyle/>
          <a:p>
            <a:pPr marL="0" indent="0">
              <a:buNone/>
            </a:pPr>
            <a:r>
              <a:rPr lang="en-US" sz="2000" b="1" dirty="0" smtClean="0"/>
              <a:t>Challenge: </a:t>
            </a:r>
          </a:p>
          <a:p>
            <a:r>
              <a:rPr lang="en-US" sz="1600" dirty="0" smtClean="0"/>
              <a:t>During the Seeded Self-Modulation the proton bunch distribution </a:t>
            </a:r>
            <a:r>
              <a:rPr lang="en-US" sz="1600" b="1" dirty="0" smtClean="0"/>
              <a:t>evolves</a:t>
            </a:r>
            <a:r>
              <a:rPr lang="en-US" sz="1600" dirty="0" smtClean="0"/>
              <a:t>. </a:t>
            </a:r>
          </a:p>
          <a:p>
            <a:r>
              <a:rPr lang="en-US" sz="1600" dirty="0" smtClean="0"/>
              <a:t>Short density ramp at the entrance of the plasma </a:t>
            </a:r>
            <a:r>
              <a:rPr lang="en-US" sz="1600" b="1" dirty="0" smtClean="0">
                <a:sym typeface="Wingdings"/>
              </a:rPr>
              <a:t> change of wakefield phase.</a:t>
            </a:r>
          </a:p>
          <a:p>
            <a:pPr marL="0" indent="0">
              <a:buNone/>
            </a:pPr>
            <a:endParaRPr lang="en-US" sz="1600" dirty="0" smtClean="0">
              <a:sym typeface="Wingdings"/>
            </a:endParaRPr>
          </a:p>
          <a:p>
            <a:pPr marL="0" indent="0">
              <a:buNone/>
            </a:pPr>
            <a:endParaRPr lang="en-US" sz="1600" dirty="0" smtClean="0">
              <a:sym typeface="Wingdings"/>
            </a:endParaRPr>
          </a:p>
          <a:p>
            <a:r>
              <a:rPr lang="en-US" sz="1600" dirty="0">
                <a:solidFill>
                  <a:srgbClr val="000000"/>
                </a:solidFill>
              </a:rPr>
              <a:t>Instead of injecting bunches co-</a:t>
            </a:r>
            <a:r>
              <a:rPr lang="en-US" sz="1600" dirty="0" smtClean="0">
                <a:solidFill>
                  <a:srgbClr val="000000"/>
                </a:solidFill>
              </a:rPr>
              <a:t>linearly </a:t>
            </a:r>
            <a:r>
              <a:rPr lang="en-US" sz="1600" dirty="0" smtClean="0">
                <a:solidFill>
                  <a:srgbClr val="000000"/>
                </a:solidFill>
                <a:sym typeface="Wingdings"/>
              </a:rPr>
              <a:t> </a:t>
            </a:r>
            <a:r>
              <a:rPr lang="en-US" sz="1600" b="1" dirty="0" smtClean="0">
                <a:solidFill>
                  <a:srgbClr val="000000"/>
                </a:solidFill>
                <a:sym typeface="Wingdings"/>
              </a:rPr>
              <a:t>cross</a:t>
            </a:r>
            <a:r>
              <a:rPr lang="en-US" sz="1600" b="1" dirty="0" smtClean="0">
                <a:solidFill>
                  <a:srgbClr val="2E75B6"/>
                </a:solidFill>
              </a:rPr>
              <a:t> </a:t>
            </a:r>
            <a:r>
              <a:rPr lang="en-US" sz="1600" b="1" dirty="0">
                <a:solidFill>
                  <a:srgbClr val="000000"/>
                </a:solidFill>
              </a:rPr>
              <a:t>the electron </a:t>
            </a:r>
            <a:r>
              <a:rPr lang="en-US" sz="1600" dirty="0">
                <a:solidFill>
                  <a:srgbClr val="000000"/>
                </a:solidFill>
              </a:rPr>
              <a:t>and proton bunch at a defined location inside the plasma.</a:t>
            </a:r>
            <a:br>
              <a:rPr lang="en-US" sz="1600" dirty="0">
                <a:solidFill>
                  <a:srgbClr val="000000"/>
                </a:solidFill>
              </a:rPr>
            </a:br>
            <a:endParaRPr lang="en-US" sz="1600" dirty="0">
              <a:solidFill>
                <a:srgbClr val="000000"/>
              </a:solidFill>
            </a:endParaRPr>
          </a:p>
          <a:p>
            <a:endParaRPr lang="en-US" sz="1600" dirty="0"/>
          </a:p>
        </p:txBody>
      </p:sp>
      <p:sp>
        <p:nvSpPr>
          <p:cNvPr id="31" name="TextBox 30"/>
          <p:cNvSpPr txBox="1"/>
          <p:nvPr/>
        </p:nvSpPr>
        <p:spPr>
          <a:xfrm>
            <a:off x="423761" y="4704832"/>
            <a:ext cx="3456169" cy="1508105"/>
          </a:xfrm>
          <a:prstGeom prst="rect">
            <a:avLst/>
          </a:prstGeom>
          <a:noFill/>
        </p:spPr>
        <p:txBody>
          <a:bodyPr wrap="none" rtlCol="0">
            <a:spAutoFit/>
          </a:bodyPr>
          <a:lstStyle/>
          <a:p>
            <a:r>
              <a:rPr lang="en-US" sz="2000" b="1" dirty="0" smtClean="0">
                <a:solidFill>
                  <a:srgbClr val="1155CC"/>
                </a:solidFill>
              </a:rPr>
              <a:t>May Run 2018: electron beam:</a:t>
            </a:r>
          </a:p>
          <a:p>
            <a:pPr marL="285750" indent="-285750">
              <a:buFont typeface="Arial"/>
              <a:buChar char="•"/>
            </a:pPr>
            <a:r>
              <a:rPr lang="en-US" dirty="0" smtClean="0"/>
              <a:t>19 </a:t>
            </a:r>
            <a:r>
              <a:rPr lang="en-US" dirty="0"/>
              <a:t>MeV</a:t>
            </a:r>
          </a:p>
          <a:p>
            <a:pPr marL="285750" indent="-285750">
              <a:buFont typeface="Arial"/>
              <a:buChar char="•"/>
            </a:pPr>
            <a:r>
              <a:rPr lang="en-US" dirty="0" smtClean="0"/>
              <a:t>14mm mrad</a:t>
            </a:r>
          </a:p>
          <a:p>
            <a:pPr marL="285750" indent="-285750">
              <a:buFont typeface="Arial"/>
              <a:buChar char="•"/>
            </a:pPr>
            <a:r>
              <a:rPr lang="en-US" dirty="0" smtClean="0"/>
              <a:t>650 </a:t>
            </a:r>
            <a:r>
              <a:rPr lang="en-US" dirty="0" err="1" smtClean="0"/>
              <a:t>pC</a:t>
            </a:r>
            <a:r>
              <a:rPr lang="en-US" dirty="0" smtClean="0"/>
              <a:t> at source</a:t>
            </a:r>
          </a:p>
          <a:p>
            <a:pPr marL="285750" indent="-285750">
              <a:buFont typeface="Arial"/>
              <a:buChar char="•"/>
            </a:pPr>
            <a:r>
              <a:rPr lang="en-US" dirty="0" smtClean="0"/>
              <a:t>FWHM = 5.2 ps. </a:t>
            </a:r>
            <a:endParaRPr lang="en-US" dirty="0"/>
          </a:p>
        </p:txBody>
      </p:sp>
    </p:spTree>
    <p:extLst>
      <p:ext uri="{BB962C8B-B14F-4D97-AF65-F5344CB8AC3E}">
        <p14:creationId xmlns:p14="http://schemas.microsoft.com/office/powerpoint/2010/main" val="34355152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63DF78-E913-8A41-933F-B3580CE1A6D5}" type="slidenum">
              <a:rPr lang="en-US" smtClean="0"/>
              <a:pPr/>
              <a:t>4</a:t>
            </a:fld>
            <a:endParaRPr lang="en-US"/>
          </a:p>
        </p:txBody>
      </p:sp>
      <p:grpSp>
        <p:nvGrpSpPr>
          <p:cNvPr id="10" name="Group 9"/>
          <p:cNvGrpSpPr/>
          <p:nvPr/>
        </p:nvGrpSpPr>
        <p:grpSpPr>
          <a:xfrm>
            <a:off x="6280268" y="835183"/>
            <a:ext cx="5049656" cy="4546805"/>
            <a:chOff x="2962510" y="1052667"/>
            <a:chExt cx="5815222" cy="5078233"/>
          </a:xfrm>
        </p:grpSpPr>
        <p:pic>
          <p:nvPicPr>
            <p:cNvPr id="6"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962510" y="1052667"/>
              <a:ext cx="5815222" cy="507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95819" y="2539481"/>
              <a:ext cx="1206533" cy="412499"/>
            </a:xfrm>
            <a:prstGeom prst="rect">
              <a:avLst/>
            </a:prstGeom>
            <a:noFill/>
          </p:spPr>
          <p:txBody>
            <a:bodyPr wrap="none" rtlCol="0">
              <a:spAutoFit/>
            </a:bodyPr>
            <a:lstStyle/>
            <a:p>
              <a:r>
                <a:rPr lang="en-US" b="1" dirty="0" smtClean="0">
                  <a:solidFill>
                    <a:schemeClr val="bg1"/>
                  </a:solidFill>
                  <a:sym typeface="Wingdings"/>
                </a:rPr>
                <a:t> </a:t>
              </a:r>
              <a:r>
                <a:rPr lang="en-US" b="1" dirty="0" smtClean="0">
                  <a:solidFill>
                    <a:schemeClr val="bg1"/>
                  </a:solidFill>
                </a:rPr>
                <a:t>48 km</a:t>
              </a:r>
              <a:endParaRPr lang="en-US" b="1" dirty="0">
                <a:solidFill>
                  <a:schemeClr val="bg1"/>
                </a:solidFill>
              </a:endParaRPr>
            </a:p>
          </p:txBody>
        </p:sp>
      </p:grpSp>
      <p:sp>
        <p:nvSpPr>
          <p:cNvPr id="8" name="Title 7"/>
          <p:cNvSpPr>
            <a:spLocks noGrp="1"/>
          </p:cNvSpPr>
          <p:nvPr>
            <p:ph type="title"/>
          </p:nvPr>
        </p:nvSpPr>
        <p:spPr/>
        <p:txBody>
          <a:bodyPr/>
          <a:lstStyle/>
          <a:p>
            <a:r>
              <a:rPr lang="en-US" dirty="0">
                <a:solidFill>
                  <a:srgbClr val="1155CC"/>
                </a:solidFill>
              </a:rPr>
              <a:t>Discover New Physics</a:t>
            </a:r>
          </a:p>
        </p:txBody>
      </p:sp>
      <p:sp>
        <p:nvSpPr>
          <p:cNvPr id="12" name="Content Placeholder 2"/>
          <p:cNvSpPr txBox="1">
            <a:spLocks/>
          </p:cNvSpPr>
          <p:nvPr/>
        </p:nvSpPr>
        <p:spPr>
          <a:xfrm>
            <a:off x="209473" y="1651655"/>
            <a:ext cx="5524858" cy="4685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8767" indent="0">
              <a:buFont typeface="Arial" panose="020B0604020202020204" pitchFamily="34" charset="0"/>
              <a:buNone/>
            </a:pPr>
            <a:r>
              <a:rPr lang="en-US" sz="2000" b="1" dirty="0" smtClean="0">
                <a:solidFill>
                  <a:srgbClr val="1155CC"/>
                </a:solidFill>
              </a:rPr>
              <a:t>CLIC, </a:t>
            </a:r>
            <a:r>
              <a:rPr lang="en-US" sz="2000" dirty="0" smtClean="0"/>
              <a:t>electron-positron collider with 3 TeV energy </a:t>
            </a:r>
          </a:p>
          <a:p>
            <a:pPr marL="597393" lvl="1" indent="0">
              <a:buFont typeface="Arial" panose="020B0604020202020204" pitchFamily="34" charset="0"/>
              <a:buNone/>
            </a:pPr>
            <a:endParaRPr lang="en-US" sz="1800" dirty="0" smtClean="0"/>
          </a:p>
          <a:p>
            <a:pPr marL="597393" lvl="1" indent="0">
              <a:buFont typeface="Arial" panose="020B0604020202020204" pitchFamily="34" charset="0"/>
              <a:buNone/>
            </a:pPr>
            <a:endParaRPr lang="en-US" sz="1800" dirty="0"/>
          </a:p>
        </p:txBody>
      </p:sp>
      <p:sp>
        <p:nvSpPr>
          <p:cNvPr id="9" name="TextBox 8"/>
          <p:cNvSpPr txBox="1"/>
          <p:nvPr/>
        </p:nvSpPr>
        <p:spPr>
          <a:xfrm>
            <a:off x="301557" y="881686"/>
            <a:ext cx="4995926" cy="707886"/>
          </a:xfrm>
          <a:prstGeom prst="rect">
            <a:avLst/>
          </a:prstGeom>
          <a:noFill/>
        </p:spPr>
        <p:txBody>
          <a:bodyPr wrap="square" rtlCol="0">
            <a:spAutoFit/>
          </a:bodyPr>
          <a:lstStyle/>
          <a:p>
            <a:r>
              <a:rPr lang="en-US" sz="2000" b="1" dirty="0" smtClean="0"/>
              <a:t>Linear colliders </a:t>
            </a:r>
            <a:r>
              <a:rPr lang="en-US" sz="2000" dirty="0" smtClean="0"/>
              <a:t>are favorable for acceleration  of low mass particles to high energies. </a:t>
            </a:r>
            <a:endParaRPr lang="en-US" sz="2000" dirty="0"/>
          </a:p>
        </p:txBody>
      </p:sp>
      <p:sp>
        <p:nvSpPr>
          <p:cNvPr id="14" name="Rectangle 13"/>
          <p:cNvSpPr/>
          <p:nvPr/>
        </p:nvSpPr>
        <p:spPr>
          <a:xfrm>
            <a:off x="214177" y="2696738"/>
            <a:ext cx="5149096" cy="1754327"/>
          </a:xfrm>
          <a:prstGeom prst="rect">
            <a:avLst/>
          </a:prstGeom>
        </p:spPr>
        <p:txBody>
          <a:bodyPr wrap="square">
            <a:spAutoFit/>
          </a:bodyPr>
          <a:lstStyle/>
          <a:p>
            <a:r>
              <a:rPr lang="en-US" b="1" dirty="0" smtClean="0">
                <a:solidFill>
                  <a:srgbClr val="1155CC"/>
                </a:solidFill>
              </a:rPr>
              <a:t>Limitations of linear colliders: </a:t>
            </a:r>
          </a:p>
          <a:p>
            <a:pPr marL="285750" indent="-285750">
              <a:buFont typeface="Arial"/>
              <a:buChar char="•"/>
            </a:pPr>
            <a:r>
              <a:rPr lang="en-US" dirty="0" smtClean="0"/>
              <a:t>Linear </a:t>
            </a:r>
            <a:r>
              <a:rPr lang="en-US" dirty="0"/>
              <a:t>machines accelerate particles in a </a:t>
            </a:r>
            <a:r>
              <a:rPr lang="en-US" b="1" dirty="0"/>
              <a:t>single pass. </a:t>
            </a:r>
            <a:r>
              <a:rPr lang="en-US" dirty="0"/>
              <a:t>The amount of </a:t>
            </a:r>
            <a:r>
              <a:rPr lang="en-US" dirty="0" smtClean="0"/>
              <a:t>acceleration achieved </a:t>
            </a:r>
            <a:r>
              <a:rPr lang="en-US" dirty="0"/>
              <a:t>in a given distance is the </a:t>
            </a:r>
            <a:r>
              <a:rPr lang="en-US" b="1" i="1" dirty="0"/>
              <a:t>accelerating gradient</a:t>
            </a:r>
            <a:r>
              <a:rPr lang="en-US" dirty="0"/>
              <a:t>. This number is </a:t>
            </a:r>
            <a:r>
              <a:rPr lang="en-US" b="1" dirty="0" smtClean="0"/>
              <a:t>limited to </a:t>
            </a:r>
            <a:r>
              <a:rPr lang="en-US" b="1" dirty="0"/>
              <a:t>100 MV/m </a:t>
            </a:r>
            <a:r>
              <a:rPr lang="en-US" dirty="0"/>
              <a:t>for conventional copper cavities. </a:t>
            </a:r>
          </a:p>
        </p:txBody>
      </p:sp>
    </p:spTree>
    <p:extLst>
      <p:ext uri="{BB962C8B-B14F-4D97-AF65-F5344CB8AC3E}">
        <p14:creationId xmlns:p14="http://schemas.microsoft.com/office/powerpoint/2010/main" val="3420032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Acceleration Diagnostics</a:t>
            </a:r>
            <a:endParaRPr lang="en-US" dirty="0"/>
          </a:p>
        </p:txBody>
      </p:sp>
      <p:sp>
        <p:nvSpPr>
          <p:cNvPr id="4" name="Slide Number Placeholder 3"/>
          <p:cNvSpPr>
            <a:spLocks noGrp="1"/>
          </p:cNvSpPr>
          <p:nvPr>
            <p:ph type="sldNum" sz="quarter" idx="12"/>
          </p:nvPr>
        </p:nvSpPr>
        <p:spPr/>
        <p:txBody>
          <a:bodyPr/>
          <a:lstStyle/>
          <a:p>
            <a:fld id="{3D351EE0-6949-4F2E-8F68-46F7424C488D}" type="slidenum">
              <a:rPr lang="en-US" smtClean="0"/>
              <a:t>40</a:t>
            </a:fld>
            <a:endParaRPr lang="en-US"/>
          </a:p>
        </p:txBody>
      </p:sp>
      <p:pic>
        <p:nvPicPr>
          <p:cNvPr id="5" name="Picture 4" descr="Nov 22 2017_5_PSM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594" y="1372523"/>
            <a:ext cx="5719156" cy="3534757"/>
          </a:xfrm>
          <a:prstGeom prst="rect">
            <a:avLst/>
          </a:prstGeom>
        </p:spPr>
      </p:pic>
      <p:grpSp>
        <p:nvGrpSpPr>
          <p:cNvPr id="3" name="Group 2"/>
          <p:cNvGrpSpPr/>
          <p:nvPr/>
        </p:nvGrpSpPr>
        <p:grpSpPr>
          <a:xfrm>
            <a:off x="6029841" y="720506"/>
            <a:ext cx="5954687" cy="3728337"/>
            <a:chOff x="5338961" y="822106"/>
            <a:chExt cx="5954687" cy="3728337"/>
          </a:xfrm>
        </p:grpSpPr>
        <p:grpSp>
          <p:nvGrpSpPr>
            <p:cNvPr id="74" name="Group 73"/>
            <p:cNvGrpSpPr/>
            <p:nvPr/>
          </p:nvGrpSpPr>
          <p:grpSpPr>
            <a:xfrm>
              <a:off x="5338961" y="822106"/>
              <a:ext cx="5869788" cy="3728337"/>
              <a:chOff x="270477" y="775074"/>
              <a:chExt cx="6622415" cy="4398557"/>
            </a:xfrm>
          </p:grpSpPr>
          <p:grpSp>
            <p:nvGrpSpPr>
              <p:cNvPr id="84" name="Group 83"/>
              <p:cNvGrpSpPr/>
              <p:nvPr/>
            </p:nvGrpSpPr>
            <p:grpSpPr>
              <a:xfrm>
                <a:off x="270477" y="1211101"/>
                <a:ext cx="6609021" cy="3962530"/>
                <a:chOff x="4433455" y="3057145"/>
                <a:chExt cx="5637669" cy="3351102"/>
              </a:xfrm>
            </p:grpSpPr>
            <p:pic>
              <p:nvPicPr>
                <p:cNvPr id="86" name="Picture 85" descr="Awake-schema-02.pd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2254" y="3186485"/>
                  <a:ext cx="5578870" cy="3115937"/>
                </a:xfrm>
                <a:prstGeom prst="rect">
                  <a:avLst/>
                </a:prstGeom>
                <a:ln>
                  <a:noFill/>
                </a:ln>
              </p:spPr>
            </p:pic>
            <p:sp>
              <p:nvSpPr>
                <p:cNvPr id="90" name="Rectangle 89"/>
                <p:cNvSpPr/>
                <p:nvPr/>
              </p:nvSpPr>
              <p:spPr>
                <a:xfrm>
                  <a:off x="4433455" y="4938589"/>
                  <a:ext cx="2024674" cy="146965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p:nvPr/>
              </p:nvSpPr>
              <p:spPr>
                <a:xfrm>
                  <a:off x="4507408" y="4225318"/>
                  <a:ext cx="882882" cy="11282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p:nvPr/>
              </p:nvSpPr>
              <p:spPr>
                <a:xfrm>
                  <a:off x="7709423" y="3057145"/>
                  <a:ext cx="1029128" cy="8343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4930449" y="4035018"/>
                  <a:ext cx="0" cy="422275"/>
                </a:xfrm>
                <a:prstGeom prst="line">
                  <a:avLst/>
                </a:prstGeom>
                <a:ln w="38100" cmpd="sng">
                  <a:no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8414157" y="3647994"/>
                  <a:ext cx="0" cy="425451"/>
                </a:xfrm>
                <a:prstGeom prst="line">
                  <a:avLst/>
                </a:prstGeom>
                <a:ln w="57150" cmpd="sng">
                  <a:noFill/>
                </a:ln>
              </p:spPr>
              <p:style>
                <a:lnRef idx="2">
                  <a:schemeClr val="accent1"/>
                </a:lnRef>
                <a:fillRef idx="0">
                  <a:schemeClr val="accent1"/>
                </a:fillRef>
                <a:effectRef idx="1">
                  <a:schemeClr val="accent1"/>
                </a:effectRef>
                <a:fontRef idx="minor">
                  <a:schemeClr val="tx1"/>
                </a:fontRef>
              </p:style>
            </p:cxnSp>
          </p:grpSp>
          <p:grpSp>
            <p:nvGrpSpPr>
              <p:cNvPr id="69" name="Group 68"/>
              <p:cNvGrpSpPr/>
              <p:nvPr/>
            </p:nvGrpSpPr>
            <p:grpSpPr>
              <a:xfrm>
                <a:off x="4786249" y="775074"/>
                <a:ext cx="2106643" cy="2188005"/>
                <a:chOff x="4762729" y="728041"/>
                <a:chExt cx="2106643" cy="2188005"/>
              </a:xfrm>
            </p:grpSpPr>
            <p:sp>
              <p:nvSpPr>
                <p:cNvPr id="82" name="Rectangle 81"/>
                <p:cNvSpPr/>
                <p:nvPr/>
              </p:nvSpPr>
              <p:spPr>
                <a:xfrm>
                  <a:off x="6313887" y="1039081"/>
                  <a:ext cx="328287" cy="20736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6210217" y="728041"/>
                  <a:ext cx="659155" cy="276999"/>
                </a:xfrm>
                <a:prstGeom prst="rect">
                  <a:avLst/>
                </a:prstGeom>
                <a:noFill/>
              </p:spPr>
              <p:txBody>
                <a:bodyPr wrap="none" rtlCol="0">
                  <a:spAutoFit/>
                </a:bodyPr>
                <a:lstStyle/>
                <a:p>
                  <a:r>
                    <a:rPr lang="en-US" sz="1200" dirty="0" smtClean="0">
                      <a:solidFill>
                        <a:schemeClr val="bg1">
                          <a:lumMod val="50000"/>
                        </a:schemeClr>
                      </a:solidFill>
                    </a:rPr>
                    <a:t>camera</a:t>
                  </a:r>
                  <a:endParaRPr lang="en-US" sz="1200" dirty="0">
                    <a:solidFill>
                      <a:schemeClr val="bg1">
                        <a:lumMod val="50000"/>
                      </a:schemeClr>
                    </a:solidFill>
                  </a:endParaRPr>
                </a:p>
              </p:txBody>
            </p:sp>
            <p:cxnSp>
              <p:nvCxnSpPr>
                <p:cNvPr id="85" name="Straight Arrow Connector 84"/>
                <p:cNvCxnSpPr/>
                <p:nvPr/>
              </p:nvCxnSpPr>
              <p:spPr>
                <a:xfrm flipV="1">
                  <a:off x="5268402" y="1142761"/>
                  <a:ext cx="328435" cy="177328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424054" y="995881"/>
                  <a:ext cx="319649" cy="233280"/>
                </a:xfrm>
                <a:prstGeom prst="line">
                  <a:avLst/>
                </a:prstGeom>
                <a:ln w="3810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endCxn id="82" idx="1"/>
                </p:cNvCxnSpPr>
                <p:nvPr/>
              </p:nvCxnSpPr>
              <p:spPr>
                <a:xfrm>
                  <a:off x="5614116" y="1142761"/>
                  <a:ext cx="699771" cy="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4762729" y="1201095"/>
                  <a:ext cx="763071" cy="1127039"/>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sp>
          <p:nvSpPr>
            <p:cNvPr id="81" name="TextBox 80"/>
            <p:cNvSpPr txBox="1"/>
            <p:nvPr/>
          </p:nvSpPr>
          <p:spPr>
            <a:xfrm>
              <a:off x="9922917" y="2213884"/>
              <a:ext cx="1370731" cy="461665"/>
            </a:xfrm>
            <a:prstGeom prst="rect">
              <a:avLst/>
            </a:prstGeom>
            <a:solidFill>
              <a:srgbClr val="FFFFFF"/>
            </a:solidFill>
          </p:spPr>
          <p:txBody>
            <a:bodyPr wrap="square" rtlCol="0">
              <a:spAutoFit/>
            </a:bodyPr>
            <a:lstStyle/>
            <a:p>
              <a:pPr algn="ctr"/>
              <a:r>
                <a:rPr lang="en-US" sz="1200" dirty="0" smtClean="0">
                  <a:solidFill>
                    <a:srgbClr val="00C5C7"/>
                  </a:solidFill>
                </a:rPr>
                <a:t>scintillator screen </a:t>
              </a:r>
              <a:r>
                <a:rPr lang="en-US" sz="1200" dirty="0" err="1" smtClean="0">
                  <a:solidFill>
                    <a:srgbClr val="00C5C7"/>
                  </a:solidFill>
                </a:rPr>
                <a:t>Lanex</a:t>
              </a:r>
              <a:r>
                <a:rPr lang="en-US" sz="1200" dirty="0" smtClean="0">
                  <a:solidFill>
                    <a:srgbClr val="00C5C7"/>
                  </a:solidFill>
                </a:rPr>
                <a:t>, 1m x 6cm</a:t>
              </a:r>
              <a:endParaRPr lang="en-US" sz="1200" dirty="0">
                <a:solidFill>
                  <a:srgbClr val="00C5C7"/>
                </a:solidFill>
              </a:endParaRPr>
            </a:p>
          </p:txBody>
        </p:sp>
      </p:grpSp>
      <p:sp>
        <p:nvSpPr>
          <p:cNvPr id="96" name="Rectangle 95"/>
          <p:cNvSpPr/>
          <p:nvPr/>
        </p:nvSpPr>
        <p:spPr>
          <a:xfrm>
            <a:off x="6053557" y="3802120"/>
            <a:ext cx="4576706" cy="1077218"/>
          </a:xfrm>
          <a:prstGeom prst="rect">
            <a:avLst/>
          </a:prstGeom>
        </p:spPr>
        <p:txBody>
          <a:bodyPr wrap="square">
            <a:spAutoFit/>
          </a:bodyPr>
          <a:lstStyle/>
          <a:p>
            <a:r>
              <a:rPr lang="en-GB" sz="1600" b="1" dirty="0" smtClean="0">
                <a:solidFill>
                  <a:srgbClr val="000000"/>
                </a:solidFill>
              </a:rPr>
              <a:t>Spectrometer</a:t>
            </a:r>
            <a:r>
              <a:rPr lang="en-GB" sz="1600" dirty="0" smtClean="0">
                <a:solidFill>
                  <a:srgbClr val="000000"/>
                </a:solidFill>
              </a:rPr>
              <a:t>: </a:t>
            </a:r>
          </a:p>
          <a:p>
            <a:r>
              <a:rPr lang="en-GB" sz="1600" dirty="0">
                <a:solidFill>
                  <a:srgbClr val="000000"/>
                </a:solidFill>
              </a:rPr>
              <a:t>D</a:t>
            </a:r>
            <a:r>
              <a:rPr lang="en-GB" sz="1600" dirty="0" smtClean="0">
                <a:solidFill>
                  <a:srgbClr val="000000"/>
                </a:solidFill>
              </a:rPr>
              <a:t>ipole: B </a:t>
            </a:r>
            <a:r>
              <a:rPr lang="en-GB" sz="1600" dirty="0">
                <a:solidFill>
                  <a:srgbClr val="000000"/>
                </a:solidFill>
              </a:rPr>
              <a:t>= 0.1 - 1.5 </a:t>
            </a:r>
            <a:r>
              <a:rPr lang="en-GB" sz="1600" dirty="0" smtClean="0">
                <a:solidFill>
                  <a:srgbClr val="000000"/>
                </a:solidFill>
              </a:rPr>
              <a:t>T, Magnetic </a:t>
            </a:r>
            <a:r>
              <a:rPr lang="en-GB" sz="1600" dirty="0">
                <a:solidFill>
                  <a:srgbClr val="000000"/>
                </a:solidFill>
              </a:rPr>
              <a:t>length = 1m</a:t>
            </a:r>
          </a:p>
          <a:p>
            <a:r>
              <a:rPr lang="en-GB" sz="1600" dirty="0" smtClean="0">
                <a:solidFill>
                  <a:srgbClr val="000000"/>
                </a:solidFill>
                <a:sym typeface="Wingdings"/>
              </a:rPr>
              <a:t> </a:t>
            </a:r>
            <a:r>
              <a:rPr lang="en-GB" sz="1600" dirty="0" smtClean="0">
                <a:solidFill>
                  <a:srgbClr val="000000"/>
                </a:solidFill>
              </a:rPr>
              <a:t>detect </a:t>
            </a:r>
            <a:r>
              <a:rPr lang="en-GB" sz="1600" dirty="0">
                <a:solidFill>
                  <a:srgbClr val="000000"/>
                </a:solidFill>
              </a:rPr>
              <a:t>electrons with energies ranging </a:t>
            </a:r>
            <a:r>
              <a:rPr lang="en-GB" sz="1600" dirty="0" smtClean="0">
                <a:solidFill>
                  <a:srgbClr val="000000"/>
                </a:solidFill>
              </a:rPr>
              <a:t>from   30MeV </a:t>
            </a:r>
            <a:r>
              <a:rPr lang="en-GB" sz="1600" dirty="0">
                <a:solidFill>
                  <a:srgbClr val="000000"/>
                </a:solidFill>
              </a:rPr>
              <a:t>- 8.5 GeV</a:t>
            </a:r>
          </a:p>
        </p:txBody>
      </p:sp>
      <p:sp>
        <p:nvSpPr>
          <p:cNvPr id="23" name="Rectangle 22"/>
          <p:cNvSpPr/>
          <p:nvPr/>
        </p:nvSpPr>
        <p:spPr>
          <a:xfrm>
            <a:off x="202312" y="5656314"/>
            <a:ext cx="11130608" cy="923330"/>
          </a:xfrm>
          <a:prstGeom prst="rect">
            <a:avLst/>
          </a:prstGeom>
        </p:spPr>
        <p:txBody>
          <a:bodyPr wrap="square">
            <a:spAutoFit/>
          </a:bodyPr>
          <a:lstStyle/>
          <a:p>
            <a:r>
              <a:rPr lang="en-US" dirty="0" smtClean="0"/>
              <a:t>Electrons will be accelerated in the plasma. To measure the energy the electrons pass through a </a:t>
            </a:r>
            <a:r>
              <a:rPr lang="en-US" b="1" dirty="0" smtClean="0"/>
              <a:t>dipole spectrometer and the dispersed </a:t>
            </a:r>
            <a:r>
              <a:rPr lang="en-US" b="1" dirty="0"/>
              <a:t>electron impact </a:t>
            </a:r>
            <a:r>
              <a:rPr lang="en-US" b="1" dirty="0" smtClean="0"/>
              <a:t>on the  </a:t>
            </a:r>
            <a:r>
              <a:rPr lang="en-US" b="1" dirty="0"/>
              <a:t>scintillator screen.</a:t>
            </a:r>
          </a:p>
          <a:p>
            <a:r>
              <a:rPr lang="en-US" dirty="0" smtClean="0"/>
              <a:t>The resulting </a:t>
            </a:r>
            <a:r>
              <a:rPr lang="en-US" dirty="0"/>
              <a:t>light </a:t>
            </a:r>
            <a:r>
              <a:rPr lang="en-US" dirty="0" smtClean="0"/>
              <a:t>is collected </a:t>
            </a:r>
            <a:r>
              <a:rPr lang="en-US" dirty="0"/>
              <a:t>with </a:t>
            </a:r>
            <a:r>
              <a:rPr lang="en-US" dirty="0" smtClean="0"/>
              <a:t>an intensified </a:t>
            </a:r>
            <a:r>
              <a:rPr lang="en-US" dirty="0"/>
              <a:t>CCD camera.</a:t>
            </a:r>
          </a:p>
        </p:txBody>
      </p:sp>
    </p:spTree>
    <p:extLst>
      <p:ext uri="{BB962C8B-B14F-4D97-AF65-F5344CB8AC3E}">
        <p14:creationId xmlns:p14="http://schemas.microsoft.com/office/powerpoint/2010/main" val="17269566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Spectrometer Image Analysis</a:t>
            </a:r>
            <a:endParaRPr lang="en-US" dirty="0"/>
          </a:p>
        </p:txBody>
      </p:sp>
      <p:sp>
        <p:nvSpPr>
          <p:cNvPr id="3" name="Content Placeholder 2"/>
          <p:cNvSpPr>
            <a:spLocks noGrp="1"/>
          </p:cNvSpPr>
          <p:nvPr>
            <p:ph idx="1"/>
          </p:nvPr>
        </p:nvSpPr>
        <p:spPr>
          <a:xfrm>
            <a:off x="4970071" y="1282292"/>
            <a:ext cx="2942779" cy="504174"/>
          </a:xfrm>
          <a:ln>
            <a:solidFill>
              <a:srgbClr val="1155CC"/>
            </a:solidFill>
          </a:ln>
        </p:spPr>
        <p:txBody>
          <a:bodyPr>
            <a:normAutofit/>
          </a:bodyPr>
          <a:lstStyle/>
          <a:p>
            <a:pPr marL="0" indent="0" algn="ctr">
              <a:buNone/>
            </a:pPr>
            <a:r>
              <a:rPr lang="en-US" sz="2000" b="1" dirty="0"/>
              <a:t>Optical line </a:t>
            </a:r>
            <a:r>
              <a:rPr lang="en-US" sz="2000" b="1" dirty="0" smtClean="0"/>
              <a:t>corrections </a:t>
            </a:r>
          </a:p>
        </p:txBody>
      </p:sp>
      <p:sp>
        <p:nvSpPr>
          <p:cNvPr id="4" name="Slide Number Placeholder 3"/>
          <p:cNvSpPr>
            <a:spLocks noGrp="1"/>
          </p:cNvSpPr>
          <p:nvPr>
            <p:ph type="sldNum" sz="quarter" idx="12"/>
          </p:nvPr>
        </p:nvSpPr>
        <p:spPr/>
        <p:txBody>
          <a:bodyPr/>
          <a:lstStyle/>
          <a:p>
            <a:fld id="{3D351EE0-6949-4F2E-8F68-46F7424C488D}" type="slidenum">
              <a:rPr lang="en-US" smtClean="0"/>
              <a:t>41</a:t>
            </a:fld>
            <a:endParaRPr lang="en-US"/>
          </a:p>
        </p:txBody>
      </p:sp>
      <p:grpSp>
        <p:nvGrpSpPr>
          <p:cNvPr id="20" name="Group 19"/>
          <p:cNvGrpSpPr/>
          <p:nvPr/>
        </p:nvGrpSpPr>
        <p:grpSpPr>
          <a:xfrm>
            <a:off x="588459" y="653590"/>
            <a:ext cx="3875110" cy="2796351"/>
            <a:chOff x="2520913" y="775074"/>
            <a:chExt cx="4371979" cy="3299034"/>
          </a:xfrm>
        </p:grpSpPr>
        <p:grpSp>
          <p:nvGrpSpPr>
            <p:cNvPr id="21" name="Group 20"/>
            <p:cNvGrpSpPr/>
            <p:nvPr/>
          </p:nvGrpSpPr>
          <p:grpSpPr>
            <a:xfrm>
              <a:off x="2520913" y="1211101"/>
              <a:ext cx="2942880" cy="2863007"/>
              <a:chOff x="6353136" y="3057145"/>
              <a:chExt cx="2510354" cy="2421238"/>
            </a:xfrm>
          </p:grpSpPr>
          <p:pic>
            <p:nvPicPr>
              <p:cNvPr id="29" name="Picture 28" descr="Awake-schema-02.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53136" y="3502981"/>
                <a:ext cx="2510354" cy="1975402"/>
              </a:xfrm>
              <a:prstGeom prst="rect">
                <a:avLst/>
              </a:prstGeom>
              <a:ln>
                <a:solidFill>
                  <a:srgbClr val="FFFFFF"/>
                </a:solidFill>
              </a:ln>
            </p:spPr>
          </p:pic>
          <p:sp>
            <p:nvSpPr>
              <p:cNvPr id="32" name="Rectangle 31"/>
              <p:cNvSpPr/>
              <p:nvPr/>
            </p:nvSpPr>
            <p:spPr>
              <a:xfrm>
                <a:off x="7709423" y="3057145"/>
                <a:ext cx="1029128" cy="83438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8414157" y="3647994"/>
                <a:ext cx="0" cy="425451"/>
              </a:xfrm>
              <a:prstGeom prst="line">
                <a:avLst/>
              </a:prstGeom>
              <a:ln w="571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786249" y="775074"/>
              <a:ext cx="2106643" cy="2188005"/>
              <a:chOff x="4762729" y="728041"/>
              <a:chExt cx="2106643" cy="2188005"/>
            </a:xfrm>
          </p:grpSpPr>
          <p:sp>
            <p:nvSpPr>
              <p:cNvPr id="23" name="Rectangle 22"/>
              <p:cNvSpPr/>
              <p:nvPr/>
            </p:nvSpPr>
            <p:spPr>
              <a:xfrm>
                <a:off x="6313887" y="1039081"/>
                <a:ext cx="328287" cy="207360"/>
              </a:xfrm>
              <a:prstGeom prst="rect">
                <a:avLst/>
              </a:prstGeom>
              <a:solidFill>
                <a:schemeClr val="bg1">
                  <a:lumMod val="50000"/>
                </a:schemeClr>
              </a:solidFill>
              <a:ln>
                <a:solidFill>
                  <a:schemeClr val="bg2">
                    <a:lumMod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210217" y="728041"/>
                <a:ext cx="659155" cy="276999"/>
              </a:xfrm>
              <a:prstGeom prst="rect">
                <a:avLst/>
              </a:prstGeom>
              <a:noFill/>
              <a:ln>
                <a:noFill/>
              </a:ln>
            </p:spPr>
            <p:txBody>
              <a:bodyPr wrap="none" rtlCol="0">
                <a:spAutoFit/>
              </a:bodyPr>
              <a:lstStyle/>
              <a:p>
                <a:r>
                  <a:rPr lang="en-US" sz="1200" dirty="0" smtClean="0">
                    <a:solidFill>
                      <a:schemeClr val="bg1">
                        <a:lumMod val="50000"/>
                      </a:schemeClr>
                    </a:solidFill>
                  </a:rPr>
                  <a:t>camera</a:t>
                </a:r>
                <a:endParaRPr lang="en-US" sz="1200" dirty="0">
                  <a:solidFill>
                    <a:schemeClr val="bg1">
                      <a:lumMod val="50000"/>
                    </a:schemeClr>
                  </a:solidFill>
                </a:endParaRPr>
              </a:p>
            </p:txBody>
          </p:sp>
          <p:cxnSp>
            <p:nvCxnSpPr>
              <p:cNvPr id="25" name="Straight Arrow Connector 24"/>
              <p:cNvCxnSpPr/>
              <p:nvPr/>
            </p:nvCxnSpPr>
            <p:spPr>
              <a:xfrm flipV="1">
                <a:off x="5268402" y="1142761"/>
                <a:ext cx="328435" cy="1773285"/>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424054" y="995881"/>
                <a:ext cx="319649" cy="233280"/>
              </a:xfrm>
              <a:prstGeom prst="line">
                <a:avLst/>
              </a:prstGeom>
              <a:ln w="38100" cmpd="sng">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3" idx="1"/>
              </p:cNvCxnSpPr>
              <p:nvPr/>
            </p:nvCxnSpPr>
            <p:spPr>
              <a:xfrm>
                <a:off x="5614116" y="1142761"/>
                <a:ext cx="699771" cy="0"/>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762729" y="1201095"/>
                <a:ext cx="763071" cy="1127039"/>
              </a:xfrm>
              <a:prstGeom prst="straightConnector1">
                <a:avLst/>
              </a:prstGeom>
              <a:ln>
                <a:solidFill>
                  <a:schemeClr val="bg2">
                    <a:lumMod val="25000"/>
                  </a:schemeClr>
                </a:solidFill>
                <a:tailEnd type="arrow"/>
              </a:ln>
            </p:spPr>
            <p:style>
              <a:lnRef idx="2">
                <a:schemeClr val="accent1"/>
              </a:lnRef>
              <a:fillRef idx="0">
                <a:schemeClr val="accent1"/>
              </a:fillRef>
              <a:effectRef idx="1">
                <a:schemeClr val="accent1"/>
              </a:effectRef>
              <a:fontRef idx="minor">
                <a:schemeClr val="tx1"/>
              </a:fontRef>
            </p:style>
          </p:cxnSp>
        </p:grpSp>
      </p:grpSp>
      <p:sp>
        <p:nvSpPr>
          <p:cNvPr id="30" name="Content Placeholder 2"/>
          <p:cNvSpPr txBox="1">
            <a:spLocks/>
          </p:cNvSpPr>
          <p:nvPr/>
        </p:nvSpPr>
        <p:spPr>
          <a:xfrm>
            <a:off x="9294460" y="2930917"/>
            <a:ext cx="2730073" cy="446617"/>
          </a:xfrm>
          <a:prstGeom prst="rect">
            <a:avLst/>
          </a:prstGeom>
          <a:ln>
            <a:solidFill>
              <a:srgbClr val="1155CC"/>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t>Background subtraction</a:t>
            </a:r>
            <a:endParaRPr lang="en-US" sz="2000" dirty="0" smtClean="0">
              <a:sym typeface="Wingdings"/>
            </a:endParaRPr>
          </a:p>
        </p:txBody>
      </p:sp>
      <p:sp>
        <p:nvSpPr>
          <p:cNvPr id="31" name="Content Placeholder 2"/>
          <p:cNvSpPr txBox="1">
            <a:spLocks/>
          </p:cNvSpPr>
          <p:nvPr/>
        </p:nvSpPr>
        <p:spPr>
          <a:xfrm>
            <a:off x="138685" y="3428064"/>
            <a:ext cx="3587472" cy="1135794"/>
          </a:xfrm>
          <a:prstGeom prst="rect">
            <a:avLst/>
          </a:prstGeom>
          <a:ln>
            <a:solidFill>
              <a:srgbClr val="1155CC"/>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1155CC"/>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t>Charge response calibration </a:t>
            </a:r>
          </a:p>
          <a:p>
            <a:pPr marL="0" indent="0" algn="ctr">
              <a:buNone/>
            </a:pPr>
            <a:r>
              <a:rPr lang="en-US" sz="1600" dirty="0" smtClean="0">
                <a:sym typeface="Wingdings"/>
              </a:rPr>
              <a:t>Screen and camera calibrated at the CLEAR Facility at CERN</a:t>
            </a:r>
          </a:p>
          <a:p>
            <a:pPr lvl="1" algn="ctr"/>
            <a:endParaRPr lang="en-US" sz="1600" b="1" dirty="0" smtClean="0"/>
          </a:p>
        </p:txBody>
      </p:sp>
      <p:grpSp>
        <p:nvGrpSpPr>
          <p:cNvPr id="33" name="Group 32"/>
          <p:cNvGrpSpPr/>
          <p:nvPr/>
        </p:nvGrpSpPr>
        <p:grpSpPr>
          <a:xfrm>
            <a:off x="4244819" y="2702761"/>
            <a:ext cx="5579199" cy="2271889"/>
            <a:chOff x="4261103" y="1622778"/>
            <a:chExt cx="5579199" cy="2271889"/>
          </a:xfrm>
        </p:grpSpPr>
        <p:pic>
          <p:nvPicPr>
            <p:cNvPr id="36" name="Picture 3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61103" y="2017889"/>
              <a:ext cx="4755444" cy="1876778"/>
            </a:xfrm>
            <a:prstGeom prst="rect">
              <a:avLst/>
            </a:prstGeom>
          </p:spPr>
        </p:pic>
        <p:cxnSp>
          <p:nvCxnSpPr>
            <p:cNvPr id="37" name="Straight Arrow Connector 36"/>
            <p:cNvCxnSpPr/>
            <p:nvPr/>
          </p:nvCxnSpPr>
          <p:spPr>
            <a:xfrm>
              <a:off x="4515556" y="1933222"/>
              <a:ext cx="4360333" cy="1411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124223" y="1622778"/>
              <a:ext cx="974846" cy="338554"/>
            </a:xfrm>
            <a:prstGeom prst="rect">
              <a:avLst/>
            </a:prstGeom>
            <a:noFill/>
          </p:spPr>
          <p:txBody>
            <a:bodyPr wrap="none" rtlCol="0">
              <a:spAutoFit/>
            </a:bodyPr>
            <a:lstStyle/>
            <a:p>
              <a:r>
                <a:rPr lang="en-US" sz="1600" dirty="0" smtClean="0"/>
                <a:t>1000 mm</a:t>
              </a:r>
              <a:endParaRPr lang="en-US" sz="1600" dirty="0"/>
            </a:p>
          </p:txBody>
        </p:sp>
        <p:cxnSp>
          <p:nvCxnSpPr>
            <p:cNvPr id="44" name="Straight Arrow Connector 43"/>
            <p:cNvCxnSpPr/>
            <p:nvPr/>
          </p:nvCxnSpPr>
          <p:spPr>
            <a:xfrm flipV="1">
              <a:off x="9017000" y="2099733"/>
              <a:ext cx="11289" cy="178082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9073445" y="2808111"/>
              <a:ext cx="766857" cy="338554"/>
            </a:xfrm>
            <a:prstGeom prst="rect">
              <a:avLst/>
            </a:prstGeom>
            <a:noFill/>
          </p:spPr>
          <p:txBody>
            <a:bodyPr wrap="none" rtlCol="0">
              <a:spAutoFit/>
            </a:bodyPr>
            <a:lstStyle/>
            <a:p>
              <a:r>
                <a:rPr lang="en-US" sz="1600" dirty="0" smtClean="0"/>
                <a:t>60 mm</a:t>
              </a:r>
              <a:endParaRPr lang="en-US" sz="1600" dirty="0"/>
            </a:p>
          </p:txBody>
        </p:sp>
      </p:grpSp>
      <p:sp>
        <p:nvSpPr>
          <p:cNvPr id="35" name="Content Placeholder 2"/>
          <p:cNvSpPr txBox="1">
            <a:spLocks/>
          </p:cNvSpPr>
          <p:nvPr/>
        </p:nvSpPr>
        <p:spPr>
          <a:xfrm>
            <a:off x="4906091" y="5848329"/>
            <a:ext cx="4018667" cy="627606"/>
          </a:xfrm>
          <a:prstGeom prst="rect">
            <a:avLst/>
          </a:prstGeom>
          <a:ln>
            <a:solidFill>
              <a:srgbClr val="1155CC"/>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1155CC"/>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smtClean="0"/>
              <a:t>Position </a:t>
            </a:r>
            <a:r>
              <a:rPr lang="en-US" sz="2000" b="1" dirty="0" smtClean="0">
                <a:sym typeface="Wingdings"/>
              </a:rPr>
              <a:t>  Energy conversion</a:t>
            </a:r>
            <a:endParaRPr lang="en-US" sz="2000" dirty="0" smtClean="0">
              <a:sym typeface="Wingdings"/>
            </a:endParaRPr>
          </a:p>
        </p:txBody>
      </p:sp>
      <p:cxnSp>
        <p:nvCxnSpPr>
          <p:cNvPr id="6" name="Straight Arrow Connector 5"/>
          <p:cNvCxnSpPr>
            <a:stCxn id="3" idx="2"/>
          </p:cNvCxnSpPr>
          <p:nvPr/>
        </p:nvCxnSpPr>
        <p:spPr>
          <a:xfrm>
            <a:off x="6441461" y="1786466"/>
            <a:ext cx="6047" cy="809490"/>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6872974" y="5066302"/>
            <a:ext cx="7159" cy="766498"/>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732953" y="4116119"/>
            <a:ext cx="453740" cy="29037"/>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9523281" y="3377534"/>
            <a:ext cx="1150046" cy="997044"/>
            <a:chOff x="9523281" y="3377534"/>
            <a:chExt cx="1150046" cy="997044"/>
          </a:xfrm>
        </p:grpSpPr>
        <p:cxnSp>
          <p:nvCxnSpPr>
            <p:cNvPr id="40" name="Straight Arrow Connector 39"/>
            <p:cNvCxnSpPr/>
            <p:nvPr/>
          </p:nvCxnSpPr>
          <p:spPr>
            <a:xfrm flipH="1" flipV="1">
              <a:off x="9523281" y="4348912"/>
              <a:ext cx="1150046" cy="25666"/>
            </a:xfrm>
            <a:prstGeom prst="straightConnector1">
              <a:avLst/>
            </a:prstGeom>
            <a:ln>
              <a:solidFill>
                <a:srgbClr val="1155CC"/>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0" idx="2"/>
            </p:cNvCxnSpPr>
            <p:nvPr/>
          </p:nvCxnSpPr>
          <p:spPr>
            <a:xfrm>
              <a:off x="10659497" y="3377534"/>
              <a:ext cx="2615" cy="990930"/>
            </a:xfrm>
            <a:prstGeom prst="line">
              <a:avLst/>
            </a:prstGeom>
            <a:ln>
              <a:solidFill>
                <a:srgbClr val="1155CC"/>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3792644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Acceleration Results I</a:t>
            </a:r>
            <a:endParaRPr lang="en-US" dirty="0"/>
          </a:p>
        </p:txBody>
      </p:sp>
      <p:sp>
        <p:nvSpPr>
          <p:cNvPr id="6" name="Content Placeholder 5"/>
          <p:cNvSpPr>
            <a:spLocks noGrp="1"/>
          </p:cNvSpPr>
          <p:nvPr>
            <p:ph idx="1"/>
          </p:nvPr>
        </p:nvSpPr>
        <p:spPr>
          <a:xfrm>
            <a:off x="440734" y="1878768"/>
            <a:ext cx="4169229" cy="3870477"/>
          </a:xfrm>
        </p:spPr>
        <p:txBody>
          <a:bodyPr>
            <a:normAutofit/>
          </a:bodyPr>
          <a:lstStyle/>
          <a:p>
            <a:pPr marL="0" indent="0">
              <a:buNone/>
            </a:pPr>
            <a:r>
              <a:rPr lang="en-US" sz="1600" dirty="0" smtClean="0"/>
              <a:t>Event </a:t>
            </a:r>
            <a:r>
              <a:rPr lang="en-US" sz="1600" b="1" dirty="0" smtClean="0"/>
              <a:t>at </a:t>
            </a:r>
            <a:r>
              <a:rPr lang="en-US" sz="1600" b="1" dirty="0" err="1" smtClean="0"/>
              <a:t>n</a:t>
            </a:r>
            <a:r>
              <a:rPr lang="en-US" sz="1600" b="1" baseline="-25000" dirty="0" err="1" smtClean="0"/>
              <a:t>pe</a:t>
            </a:r>
            <a:r>
              <a:rPr lang="en-US" sz="1600" b="1" dirty="0" smtClean="0"/>
              <a:t> =1.8 x 10</a:t>
            </a:r>
            <a:r>
              <a:rPr lang="en-US" sz="1600" b="1" baseline="30000" dirty="0" smtClean="0"/>
              <a:t>14</a:t>
            </a:r>
            <a:r>
              <a:rPr lang="en-US" sz="1600" b="1" dirty="0" smtClean="0"/>
              <a:t> cm</a:t>
            </a:r>
            <a:r>
              <a:rPr lang="en-US" sz="1600" b="1" baseline="30000" dirty="0" smtClean="0"/>
              <a:t>-3</a:t>
            </a:r>
            <a:r>
              <a:rPr lang="en-US" sz="1600" b="1" dirty="0"/>
              <a:t> </a:t>
            </a:r>
            <a:r>
              <a:rPr lang="en-US" sz="1600" b="1" dirty="0" smtClean="0"/>
              <a:t>with 5%/10m </a:t>
            </a:r>
            <a:r>
              <a:rPr lang="en-US" sz="1600" dirty="0" smtClean="0"/>
              <a:t>density gradient.</a:t>
            </a:r>
          </a:p>
          <a:p>
            <a:pPr marL="0" indent="0">
              <a:buNone/>
            </a:pPr>
            <a:endParaRPr lang="en-US" sz="1600" dirty="0" smtClean="0"/>
          </a:p>
          <a:p>
            <a:r>
              <a:rPr lang="en-US" sz="1600" dirty="0"/>
              <a:t>Acceleration to </a:t>
            </a:r>
            <a:r>
              <a:rPr lang="en-US" sz="1600" b="1" dirty="0"/>
              <a:t>800 MeV</a:t>
            </a:r>
            <a:r>
              <a:rPr lang="en-US" sz="1600" dirty="0"/>
              <a:t>. </a:t>
            </a:r>
          </a:p>
          <a:p>
            <a:pPr lvl="4"/>
            <a:endParaRPr lang="en-US" sz="1600" dirty="0"/>
          </a:p>
          <a:p>
            <a:pPr lvl="5"/>
            <a:endParaRPr lang="en-US" sz="1600" dirty="0"/>
          </a:p>
          <a:p>
            <a:r>
              <a:rPr lang="en-US" sz="1600" b="1" dirty="0"/>
              <a:t>Accelerated bunch charge </a:t>
            </a:r>
            <a:r>
              <a:rPr lang="en-US" sz="1600" dirty="0"/>
              <a:t>of 0.2pC </a:t>
            </a:r>
            <a:r>
              <a:rPr lang="en-US" sz="1600" dirty="0">
                <a:sym typeface="Wingdings"/>
              </a:rPr>
              <a:t> </a:t>
            </a:r>
            <a:r>
              <a:rPr lang="en-US" sz="1600" dirty="0"/>
              <a:t>Capture efficiency not yet optimized</a:t>
            </a:r>
            <a:r>
              <a:rPr lang="en-US" sz="1600" dirty="0" smtClean="0"/>
              <a:t>.</a:t>
            </a:r>
          </a:p>
          <a:p>
            <a:endParaRPr lang="en-US" sz="1600" dirty="0" smtClean="0"/>
          </a:p>
          <a:p>
            <a:pPr marL="0" indent="0">
              <a:buNone/>
            </a:pPr>
            <a:r>
              <a:rPr lang="en-US" sz="1600" b="1" dirty="0" smtClean="0">
                <a:sym typeface="Wingdings"/>
              </a:rPr>
              <a:t> recent measurements factor 50-100 higher capture efficiency!!</a:t>
            </a:r>
            <a:endParaRPr lang="en-US" sz="1600" b="1" dirty="0"/>
          </a:p>
          <a:p>
            <a:pPr marL="0" indent="0">
              <a:buNone/>
            </a:pPr>
            <a:r>
              <a:rPr lang="en-US" sz="1600" dirty="0" smtClean="0"/>
              <a:t>				</a:t>
            </a:r>
          </a:p>
          <a:p>
            <a:pPr lvl="5"/>
            <a:endParaRPr lang="en-US" sz="1600" dirty="0" smtClean="0"/>
          </a:p>
        </p:txBody>
      </p:sp>
      <p:sp>
        <p:nvSpPr>
          <p:cNvPr id="3" name="Slide Number Placeholder 2"/>
          <p:cNvSpPr>
            <a:spLocks noGrp="1"/>
          </p:cNvSpPr>
          <p:nvPr>
            <p:ph type="sldNum" sz="quarter" idx="12"/>
          </p:nvPr>
        </p:nvSpPr>
        <p:spPr/>
        <p:txBody>
          <a:bodyPr/>
          <a:lstStyle/>
          <a:p>
            <a:fld id="{3D351EE0-6949-4F2E-8F68-46F7424C488D}" type="slidenum">
              <a:rPr lang="en-US" smtClean="0"/>
              <a:t>42</a:t>
            </a:fld>
            <a:endParaRPr lang="en-US"/>
          </a:p>
        </p:txBody>
      </p:sp>
      <p:pic>
        <p:nvPicPr>
          <p:cNvPr id="4" name="Picture 3" descr="e-600mev.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8288" y="404345"/>
            <a:ext cx="7627525" cy="6269623"/>
          </a:xfrm>
          <a:prstGeom prst="rect">
            <a:avLst/>
          </a:prstGeom>
          <a:ln>
            <a:noFill/>
          </a:ln>
        </p:spPr>
      </p:pic>
      <p:sp>
        <p:nvSpPr>
          <p:cNvPr id="5" name="TextBox 4"/>
          <p:cNvSpPr txBox="1"/>
          <p:nvPr/>
        </p:nvSpPr>
        <p:spPr>
          <a:xfrm>
            <a:off x="2348949" y="5980695"/>
            <a:ext cx="184666" cy="369332"/>
          </a:xfrm>
          <a:prstGeom prst="rect">
            <a:avLst/>
          </a:prstGeom>
          <a:noFill/>
        </p:spPr>
        <p:txBody>
          <a:bodyPr wrap="none" rtlCol="0">
            <a:spAutoFit/>
          </a:bodyPr>
          <a:lstStyle/>
          <a:p>
            <a:endParaRPr lang="en-US" dirty="0"/>
          </a:p>
        </p:txBody>
      </p:sp>
      <p:sp>
        <p:nvSpPr>
          <p:cNvPr id="9" name="TextBox 8"/>
          <p:cNvSpPr txBox="1"/>
          <p:nvPr/>
        </p:nvSpPr>
        <p:spPr>
          <a:xfrm>
            <a:off x="4945107" y="6283091"/>
            <a:ext cx="5001652" cy="261610"/>
          </a:xfrm>
          <a:prstGeom prst="rect">
            <a:avLst/>
          </a:prstGeom>
          <a:noFill/>
        </p:spPr>
        <p:txBody>
          <a:bodyPr wrap="none" rtlCol="0">
            <a:spAutoFit/>
          </a:bodyPr>
          <a:lstStyle/>
          <a:p>
            <a:r>
              <a:rPr lang="en-US" sz="1100" dirty="0" smtClean="0"/>
              <a:t>E. </a:t>
            </a:r>
            <a:r>
              <a:rPr lang="en-US" sz="1100" dirty="0" err="1" smtClean="0"/>
              <a:t>Adli</a:t>
            </a:r>
            <a:r>
              <a:rPr lang="en-US" sz="1100" dirty="0" smtClean="0"/>
              <a:t> et al. (AWAKE Collaboration), Nature, doi:10.1038/s41586-018-0485-4 (2018)</a:t>
            </a:r>
            <a:endParaRPr lang="en-US" sz="1100" dirty="0"/>
          </a:p>
        </p:txBody>
      </p:sp>
      <p:sp>
        <p:nvSpPr>
          <p:cNvPr id="7" name="Rectangle 6"/>
          <p:cNvSpPr/>
          <p:nvPr/>
        </p:nvSpPr>
        <p:spPr>
          <a:xfrm>
            <a:off x="183488" y="728069"/>
            <a:ext cx="3663082" cy="461665"/>
          </a:xfrm>
          <a:prstGeom prst="rect">
            <a:avLst/>
          </a:prstGeom>
        </p:spPr>
        <p:txBody>
          <a:bodyPr wrap="none">
            <a:spAutoFit/>
          </a:bodyPr>
          <a:lstStyle/>
          <a:p>
            <a:r>
              <a:rPr lang="en-US" sz="2400" dirty="0">
                <a:solidFill>
                  <a:srgbClr val="1155CC"/>
                </a:solidFill>
              </a:rPr>
              <a:t>Results from </a:t>
            </a:r>
            <a:r>
              <a:rPr lang="en-US" sz="2400" b="1" dirty="0">
                <a:solidFill>
                  <a:srgbClr val="1155CC"/>
                </a:solidFill>
              </a:rPr>
              <a:t>May 2018 Run</a:t>
            </a:r>
          </a:p>
        </p:txBody>
      </p:sp>
    </p:spTree>
    <p:extLst>
      <p:ext uri="{BB962C8B-B14F-4D97-AF65-F5344CB8AC3E}">
        <p14:creationId xmlns:p14="http://schemas.microsoft.com/office/powerpoint/2010/main" val="428277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 Acceleration Results II</a:t>
            </a:r>
            <a:endParaRPr lang="en-US" dirty="0"/>
          </a:p>
        </p:txBody>
      </p:sp>
      <p:sp>
        <p:nvSpPr>
          <p:cNvPr id="5" name="Content Placeholder 4"/>
          <p:cNvSpPr>
            <a:spLocks noGrp="1"/>
          </p:cNvSpPr>
          <p:nvPr>
            <p:ph idx="1"/>
          </p:nvPr>
        </p:nvSpPr>
        <p:spPr>
          <a:xfrm>
            <a:off x="342296" y="2177966"/>
            <a:ext cx="3866847" cy="2611749"/>
          </a:xfrm>
        </p:spPr>
        <p:txBody>
          <a:bodyPr>
            <a:normAutofit/>
          </a:bodyPr>
          <a:lstStyle/>
          <a:p>
            <a:r>
              <a:rPr lang="en-US" sz="1600" b="1" dirty="0" smtClean="0"/>
              <a:t>Consecutive electron injection </a:t>
            </a:r>
            <a:r>
              <a:rPr lang="en-US" sz="1600" dirty="0" smtClean="0"/>
              <a:t>events at </a:t>
            </a:r>
            <a:r>
              <a:rPr lang="en-US" sz="1600" dirty="0" err="1" smtClean="0"/>
              <a:t>n</a:t>
            </a:r>
            <a:r>
              <a:rPr lang="en-US" sz="1600" baseline="-25000" dirty="0" err="1" smtClean="0"/>
              <a:t>pe</a:t>
            </a:r>
            <a:r>
              <a:rPr lang="en-US" sz="1600" dirty="0" smtClean="0"/>
              <a:t> = 1.8 x 10</a:t>
            </a:r>
            <a:r>
              <a:rPr lang="en-US" sz="1600" baseline="30000" dirty="0" smtClean="0"/>
              <a:t>14</a:t>
            </a:r>
            <a:r>
              <a:rPr lang="en-US" sz="1600" dirty="0" smtClean="0"/>
              <a:t>cm</a:t>
            </a:r>
            <a:r>
              <a:rPr lang="en-US" sz="1600" baseline="30000" dirty="0" smtClean="0"/>
              <a:t>-3</a:t>
            </a:r>
            <a:r>
              <a:rPr lang="en-US" sz="1600" dirty="0" smtClean="0"/>
              <a:t>.</a:t>
            </a:r>
          </a:p>
          <a:p>
            <a:pPr lvl="1"/>
            <a:endParaRPr lang="en-US" sz="1600" dirty="0" smtClean="0"/>
          </a:p>
          <a:p>
            <a:r>
              <a:rPr lang="en-US" sz="1600" b="1" dirty="0" smtClean="0"/>
              <a:t>Quadrupole scan </a:t>
            </a:r>
            <a:r>
              <a:rPr lang="en-US" sz="1600" dirty="0" smtClean="0"/>
              <a:t>performed over this period.</a:t>
            </a:r>
          </a:p>
          <a:p>
            <a:endParaRPr lang="en-US" sz="1600" dirty="0" smtClean="0">
              <a:sym typeface="Wingdings"/>
            </a:endParaRPr>
          </a:p>
          <a:p>
            <a:r>
              <a:rPr lang="en-US" sz="1600" b="1" dirty="0" smtClean="0">
                <a:sym typeface="Wingdings"/>
              </a:rPr>
              <a:t>Stability</a:t>
            </a:r>
            <a:r>
              <a:rPr lang="en-US" sz="1600" dirty="0" smtClean="0">
                <a:sym typeface="Wingdings"/>
              </a:rPr>
              <a:t> crucial for further development. </a:t>
            </a:r>
            <a:endParaRPr lang="en-US" sz="1600" dirty="0"/>
          </a:p>
        </p:txBody>
      </p:sp>
      <p:sp>
        <p:nvSpPr>
          <p:cNvPr id="3" name="Slide Number Placeholder 2"/>
          <p:cNvSpPr>
            <a:spLocks noGrp="1"/>
          </p:cNvSpPr>
          <p:nvPr>
            <p:ph type="sldNum" sz="quarter" idx="12"/>
          </p:nvPr>
        </p:nvSpPr>
        <p:spPr/>
        <p:txBody>
          <a:bodyPr/>
          <a:lstStyle/>
          <a:p>
            <a:fld id="{3D351EE0-6949-4F2E-8F68-46F7424C488D}" type="slidenum">
              <a:rPr lang="en-US" smtClean="0"/>
              <a:t>43</a:t>
            </a:fld>
            <a:endParaRPr lang="en-US"/>
          </a:p>
        </p:txBody>
      </p:sp>
      <p:pic>
        <p:nvPicPr>
          <p:cNvPr id="6" name="Picture 5" descr="stability-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9239" y="632473"/>
            <a:ext cx="7212116" cy="6289472"/>
          </a:xfrm>
          <a:prstGeom prst="rect">
            <a:avLst/>
          </a:prstGeom>
        </p:spPr>
      </p:pic>
      <p:sp>
        <p:nvSpPr>
          <p:cNvPr id="9" name="TextBox 8"/>
          <p:cNvSpPr txBox="1"/>
          <p:nvPr/>
        </p:nvSpPr>
        <p:spPr>
          <a:xfrm>
            <a:off x="4894307" y="6405011"/>
            <a:ext cx="5001652" cy="261610"/>
          </a:xfrm>
          <a:prstGeom prst="rect">
            <a:avLst/>
          </a:prstGeom>
          <a:noFill/>
        </p:spPr>
        <p:txBody>
          <a:bodyPr wrap="none" rtlCol="0">
            <a:spAutoFit/>
          </a:bodyPr>
          <a:lstStyle/>
          <a:p>
            <a:r>
              <a:rPr lang="en-US" sz="1100" dirty="0" smtClean="0"/>
              <a:t>E. </a:t>
            </a:r>
            <a:r>
              <a:rPr lang="en-US" sz="1100" dirty="0" err="1" smtClean="0"/>
              <a:t>Adli</a:t>
            </a:r>
            <a:r>
              <a:rPr lang="en-US" sz="1100" dirty="0" smtClean="0"/>
              <a:t> et al. (AWAKE Collaboration), Nature, doi:10.1038/s41586-018-0485-4 (2018)</a:t>
            </a:r>
            <a:endParaRPr lang="en-US" sz="1100" dirty="0"/>
          </a:p>
        </p:txBody>
      </p:sp>
    </p:spTree>
    <p:extLst>
      <p:ext uri="{BB962C8B-B14F-4D97-AF65-F5344CB8AC3E}">
        <p14:creationId xmlns:p14="http://schemas.microsoft.com/office/powerpoint/2010/main" val="1175986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pl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7056" y="660148"/>
            <a:ext cx="8601991" cy="5796323"/>
          </a:xfrm>
          <a:prstGeom prst="rect">
            <a:avLst/>
          </a:prstGeom>
        </p:spPr>
      </p:pic>
      <p:sp>
        <p:nvSpPr>
          <p:cNvPr id="2" name="Title 1"/>
          <p:cNvSpPr>
            <a:spLocks noGrp="1"/>
          </p:cNvSpPr>
          <p:nvPr>
            <p:ph type="title"/>
          </p:nvPr>
        </p:nvSpPr>
        <p:spPr/>
        <p:txBody>
          <a:bodyPr/>
          <a:lstStyle/>
          <a:p>
            <a:r>
              <a:rPr lang="en-US" dirty="0" smtClean="0"/>
              <a:t>Electron Acceleration Results III</a:t>
            </a:r>
            <a:endParaRPr lang="en-US" dirty="0"/>
          </a:p>
        </p:txBody>
      </p:sp>
      <p:sp>
        <p:nvSpPr>
          <p:cNvPr id="4" name="Content Placeholder 3"/>
          <p:cNvSpPr>
            <a:spLocks noGrp="1"/>
          </p:cNvSpPr>
          <p:nvPr>
            <p:ph idx="1"/>
          </p:nvPr>
        </p:nvSpPr>
        <p:spPr>
          <a:xfrm>
            <a:off x="2450979" y="5781041"/>
            <a:ext cx="7293417" cy="798287"/>
          </a:xfrm>
        </p:spPr>
        <p:txBody>
          <a:bodyPr>
            <a:noAutofit/>
          </a:bodyPr>
          <a:lstStyle/>
          <a:p>
            <a:r>
              <a:rPr lang="en-US" sz="2000" b="1" dirty="0" smtClean="0">
                <a:solidFill>
                  <a:srgbClr val="1155CC"/>
                </a:solidFill>
              </a:rPr>
              <a:t>Acceleration up to 2 GeV </a:t>
            </a:r>
            <a:r>
              <a:rPr lang="en-US" sz="1600" dirty="0" smtClean="0">
                <a:solidFill>
                  <a:srgbClr val="1155CC"/>
                </a:solidFill>
              </a:rPr>
              <a:t>has been achieved. </a:t>
            </a:r>
            <a:endParaRPr lang="en-US" sz="1600" dirty="0">
              <a:solidFill>
                <a:srgbClr val="1155CC"/>
              </a:solidFill>
            </a:endParaRPr>
          </a:p>
          <a:p>
            <a:r>
              <a:rPr lang="en-US" sz="1600" dirty="0" smtClean="0">
                <a:solidFill>
                  <a:srgbClr val="1155CC"/>
                </a:solidFill>
              </a:rPr>
              <a:t>Charge capture decreases with plasma density </a:t>
            </a:r>
            <a:r>
              <a:rPr lang="en-US" sz="1600" dirty="0" err="1" smtClean="0">
                <a:solidFill>
                  <a:srgbClr val="1155CC"/>
                </a:solidFill>
              </a:rPr>
              <a:t>n</a:t>
            </a:r>
            <a:r>
              <a:rPr lang="en-US" sz="1600" baseline="-25000" dirty="0" err="1" smtClean="0">
                <a:solidFill>
                  <a:srgbClr val="1155CC"/>
                </a:solidFill>
              </a:rPr>
              <a:t>pe</a:t>
            </a:r>
            <a:r>
              <a:rPr lang="en-US" sz="1600" dirty="0" smtClean="0">
                <a:solidFill>
                  <a:srgbClr val="1155CC"/>
                </a:solidFill>
              </a:rPr>
              <a:t>. </a:t>
            </a:r>
            <a:endParaRPr lang="en-US" sz="1600" dirty="0">
              <a:solidFill>
                <a:srgbClr val="1155CC"/>
              </a:solidFill>
            </a:endParaRPr>
          </a:p>
        </p:txBody>
      </p:sp>
      <p:sp>
        <p:nvSpPr>
          <p:cNvPr id="3" name="Slide Number Placeholder 2"/>
          <p:cNvSpPr>
            <a:spLocks noGrp="1"/>
          </p:cNvSpPr>
          <p:nvPr>
            <p:ph type="sldNum" sz="quarter" idx="12"/>
          </p:nvPr>
        </p:nvSpPr>
        <p:spPr/>
        <p:txBody>
          <a:bodyPr/>
          <a:lstStyle/>
          <a:p>
            <a:fld id="{3D351EE0-6949-4F2E-8F68-46F7424C488D}" type="slidenum">
              <a:rPr lang="en-US" smtClean="0"/>
              <a:t>44</a:t>
            </a:fld>
            <a:endParaRPr lang="en-US"/>
          </a:p>
        </p:txBody>
      </p:sp>
      <p:sp>
        <p:nvSpPr>
          <p:cNvPr id="8" name="TextBox 7"/>
          <p:cNvSpPr txBox="1"/>
          <p:nvPr/>
        </p:nvSpPr>
        <p:spPr>
          <a:xfrm>
            <a:off x="5656307" y="6516771"/>
            <a:ext cx="5001652" cy="261610"/>
          </a:xfrm>
          <a:prstGeom prst="rect">
            <a:avLst/>
          </a:prstGeom>
          <a:noFill/>
        </p:spPr>
        <p:txBody>
          <a:bodyPr wrap="none" rtlCol="0">
            <a:spAutoFit/>
          </a:bodyPr>
          <a:lstStyle/>
          <a:p>
            <a:r>
              <a:rPr lang="en-US" sz="1100" dirty="0" smtClean="0"/>
              <a:t>E. </a:t>
            </a:r>
            <a:r>
              <a:rPr lang="en-US" sz="1100" dirty="0" err="1" smtClean="0"/>
              <a:t>Adli</a:t>
            </a:r>
            <a:r>
              <a:rPr lang="en-US" sz="1100" dirty="0" smtClean="0"/>
              <a:t> et al. (AWAKE Collaboration), Nature, doi:10.1038/s41586-018-0485-4 (2018)</a:t>
            </a:r>
            <a:endParaRPr lang="en-US" sz="1100" dirty="0"/>
          </a:p>
        </p:txBody>
      </p:sp>
    </p:spTree>
    <p:extLst>
      <p:ext uri="{BB962C8B-B14F-4D97-AF65-F5344CB8AC3E}">
        <p14:creationId xmlns:p14="http://schemas.microsoft.com/office/powerpoint/2010/main" val="3423887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pl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7056" y="660148"/>
            <a:ext cx="8601991" cy="5796323"/>
          </a:xfrm>
          <a:prstGeom prst="rect">
            <a:avLst/>
          </a:prstGeom>
        </p:spPr>
      </p:pic>
      <p:sp>
        <p:nvSpPr>
          <p:cNvPr id="2" name="Title 1"/>
          <p:cNvSpPr>
            <a:spLocks noGrp="1"/>
          </p:cNvSpPr>
          <p:nvPr>
            <p:ph type="title"/>
          </p:nvPr>
        </p:nvSpPr>
        <p:spPr/>
        <p:txBody>
          <a:bodyPr/>
          <a:lstStyle/>
          <a:p>
            <a:r>
              <a:rPr lang="en-US" dirty="0" smtClean="0"/>
              <a:t>Electron Acceleration Results III</a:t>
            </a:r>
            <a:endParaRPr lang="en-US" dirty="0"/>
          </a:p>
        </p:txBody>
      </p:sp>
      <p:sp>
        <p:nvSpPr>
          <p:cNvPr id="4" name="Content Placeholder 3"/>
          <p:cNvSpPr>
            <a:spLocks noGrp="1"/>
          </p:cNvSpPr>
          <p:nvPr>
            <p:ph idx="1"/>
          </p:nvPr>
        </p:nvSpPr>
        <p:spPr>
          <a:xfrm>
            <a:off x="2450979" y="5781041"/>
            <a:ext cx="7293417" cy="798287"/>
          </a:xfrm>
        </p:spPr>
        <p:txBody>
          <a:bodyPr>
            <a:noAutofit/>
          </a:bodyPr>
          <a:lstStyle/>
          <a:p>
            <a:r>
              <a:rPr lang="en-US" sz="2000" b="1" dirty="0" smtClean="0">
                <a:solidFill>
                  <a:srgbClr val="1155CC"/>
                </a:solidFill>
              </a:rPr>
              <a:t>Acceleration up to 2 GeV </a:t>
            </a:r>
            <a:r>
              <a:rPr lang="en-US" sz="1600" dirty="0" smtClean="0">
                <a:solidFill>
                  <a:srgbClr val="1155CC"/>
                </a:solidFill>
              </a:rPr>
              <a:t>has been achieved. </a:t>
            </a:r>
            <a:endParaRPr lang="en-US" sz="1600" dirty="0">
              <a:solidFill>
                <a:srgbClr val="1155CC"/>
              </a:solidFill>
            </a:endParaRPr>
          </a:p>
          <a:p>
            <a:r>
              <a:rPr lang="en-US" sz="1600" dirty="0" smtClean="0">
                <a:solidFill>
                  <a:srgbClr val="1155CC"/>
                </a:solidFill>
              </a:rPr>
              <a:t>Charge capture decreases with plasma density </a:t>
            </a:r>
            <a:r>
              <a:rPr lang="en-US" sz="1600" dirty="0" err="1" smtClean="0">
                <a:solidFill>
                  <a:srgbClr val="1155CC"/>
                </a:solidFill>
              </a:rPr>
              <a:t>n</a:t>
            </a:r>
            <a:r>
              <a:rPr lang="en-US" sz="1600" baseline="-25000" dirty="0" err="1" smtClean="0">
                <a:solidFill>
                  <a:srgbClr val="1155CC"/>
                </a:solidFill>
              </a:rPr>
              <a:t>pe</a:t>
            </a:r>
            <a:r>
              <a:rPr lang="en-US" sz="1600" dirty="0" smtClean="0">
                <a:solidFill>
                  <a:srgbClr val="1155CC"/>
                </a:solidFill>
              </a:rPr>
              <a:t>. </a:t>
            </a:r>
            <a:endParaRPr lang="en-US" sz="1600" dirty="0">
              <a:solidFill>
                <a:srgbClr val="1155CC"/>
              </a:solidFill>
            </a:endParaRPr>
          </a:p>
        </p:txBody>
      </p:sp>
      <p:sp>
        <p:nvSpPr>
          <p:cNvPr id="3" name="Slide Number Placeholder 2"/>
          <p:cNvSpPr>
            <a:spLocks noGrp="1"/>
          </p:cNvSpPr>
          <p:nvPr>
            <p:ph type="sldNum" sz="quarter" idx="12"/>
          </p:nvPr>
        </p:nvSpPr>
        <p:spPr/>
        <p:txBody>
          <a:bodyPr/>
          <a:lstStyle/>
          <a:p>
            <a:fld id="{3D351EE0-6949-4F2E-8F68-46F7424C488D}" type="slidenum">
              <a:rPr lang="en-US" smtClean="0"/>
              <a:t>45</a:t>
            </a:fld>
            <a:endParaRPr lang="en-US"/>
          </a:p>
        </p:txBody>
      </p:sp>
      <p:sp>
        <p:nvSpPr>
          <p:cNvPr id="8" name="TextBox 7"/>
          <p:cNvSpPr txBox="1"/>
          <p:nvPr/>
        </p:nvSpPr>
        <p:spPr>
          <a:xfrm>
            <a:off x="5656307" y="6516771"/>
            <a:ext cx="5001652" cy="261610"/>
          </a:xfrm>
          <a:prstGeom prst="rect">
            <a:avLst/>
          </a:prstGeom>
          <a:noFill/>
        </p:spPr>
        <p:txBody>
          <a:bodyPr wrap="none" rtlCol="0">
            <a:spAutoFit/>
          </a:bodyPr>
          <a:lstStyle/>
          <a:p>
            <a:r>
              <a:rPr lang="en-US" sz="1100" dirty="0" smtClean="0"/>
              <a:t>E. </a:t>
            </a:r>
            <a:r>
              <a:rPr lang="en-US" sz="1100" dirty="0" err="1" smtClean="0"/>
              <a:t>Adli</a:t>
            </a:r>
            <a:r>
              <a:rPr lang="en-US" sz="1100" dirty="0" smtClean="0"/>
              <a:t> et al. (AWAKE Collaboration), Nature, doi:10.1038/s41586-018-0485-4 (2018)</a:t>
            </a:r>
            <a:endParaRPr lang="en-US" sz="1100" dirty="0"/>
          </a:p>
        </p:txBody>
      </p:sp>
      <p:pic>
        <p:nvPicPr>
          <p:cNvPr id="10" name="Picture 9"/>
          <p:cNvPicPr>
            <a:picLocks noChangeAspect="1"/>
          </p:cNvPicPr>
          <p:nvPr/>
        </p:nvPicPr>
        <p:blipFill>
          <a:blip r:embed="rId4"/>
          <a:stretch>
            <a:fillRect/>
          </a:stretch>
        </p:blipFill>
        <p:spPr>
          <a:xfrm>
            <a:off x="5325559" y="919467"/>
            <a:ext cx="6359371" cy="2641944"/>
          </a:xfrm>
          <a:prstGeom prst="rect">
            <a:avLst/>
          </a:prstGeom>
          <a:ln>
            <a:solidFill>
              <a:srgbClr val="4F81BD"/>
            </a:solidFill>
          </a:ln>
        </p:spPr>
      </p:pic>
      <p:pic>
        <p:nvPicPr>
          <p:cNvPr id="11" name="Picture 10"/>
          <p:cNvPicPr>
            <a:picLocks noChangeAspect="1"/>
          </p:cNvPicPr>
          <p:nvPr/>
        </p:nvPicPr>
        <p:blipFill>
          <a:blip r:embed="rId5"/>
          <a:stretch>
            <a:fillRect/>
          </a:stretch>
        </p:blipFill>
        <p:spPr>
          <a:xfrm>
            <a:off x="6844821" y="3841029"/>
            <a:ext cx="3639697" cy="2399994"/>
          </a:xfrm>
          <a:prstGeom prst="rect">
            <a:avLst/>
          </a:prstGeom>
          <a:ln>
            <a:solidFill>
              <a:srgbClr val="4F81BD"/>
            </a:solidFill>
          </a:ln>
        </p:spPr>
      </p:pic>
      <p:pic>
        <p:nvPicPr>
          <p:cNvPr id="12" name="Picture 11" descr="IMG_2804.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5126" y="3809674"/>
            <a:ext cx="3776796" cy="2837490"/>
          </a:xfrm>
          <a:prstGeom prst="rect">
            <a:avLst/>
          </a:prstGeom>
        </p:spPr>
      </p:pic>
      <p:pic>
        <p:nvPicPr>
          <p:cNvPr id="9" name="Picture 8" descr="IMG_277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550" y="2525429"/>
            <a:ext cx="3421192" cy="2565894"/>
          </a:xfrm>
          <a:prstGeom prst="rect">
            <a:avLst/>
          </a:prstGeom>
        </p:spPr>
      </p:pic>
      <p:pic>
        <p:nvPicPr>
          <p:cNvPr id="7" name="Picture 6" descr="IMG_419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1661" y="846720"/>
            <a:ext cx="3678627" cy="2563173"/>
          </a:xfrm>
          <a:prstGeom prst="rect">
            <a:avLst/>
          </a:prstGeom>
        </p:spPr>
      </p:pic>
    </p:spTree>
    <p:extLst>
      <p:ext uri="{BB962C8B-B14F-4D97-AF65-F5344CB8AC3E}">
        <p14:creationId xmlns:p14="http://schemas.microsoft.com/office/powerpoint/2010/main" val="23276515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779399" y="1385253"/>
            <a:ext cx="10515600" cy="3987287"/>
          </a:xfrm>
        </p:spPr>
        <p:txBody>
          <a:bodyPr>
            <a:normAutofit/>
          </a:bodyPr>
          <a:lstStyle/>
          <a:p>
            <a:r>
              <a:rPr lang="en-US" dirty="0" smtClean="0">
                <a:solidFill>
                  <a:schemeClr val="bg1">
                    <a:lumMod val="65000"/>
                  </a:schemeClr>
                </a:solidFill>
              </a:rPr>
              <a:t>Plasma Wakefield Acceleration</a:t>
            </a:r>
          </a:p>
          <a:p>
            <a:endParaRPr lang="en-US" dirty="0" smtClean="0"/>
          </a:p>
          <a:p>
            <a:r>
              <a:rPr lang="en-US" dirty="0" smtClean="0">
                <a:solidFill>
                  <a:srgbClr val="7F7F7F"/>
                </a:solidFill>
              </a:rPr>
              <a:t>AWAKE, The Advanced Wakefield Experiments</a:t>
            </a:r>
          </a:p>
          <a:p>
            <a:endParaRPr lang="en-US" dirty="0">
              <a:solidFill>
                <a:srgbClr val="7F7F7F"/>
              </a:solidFill>
            </a:endParaRPr>
          </a:p>
          <a:p>
            <a:r>
              <a:rPr lang="en-US" dirty="0" smtClean="0">
                <a:solidFill>
                  <a:srgbClr val="7F7F7F"/>
                </a:solidFill>
              </a:rPr>
              <a:t>AWAKE Results</a:t>
            </a:r>
          </a:p>
          <a:p>
            <a:endParaRPr lang="en-US" dirty="0" smtClean="0">
              <a:solidFill>
                <a:srgbClr val="A6A6A6"/>
              </a:solidFill>
            </a:endParaRPr>
          </a:p>
          <a:p>
            <a:r>
              <a:rPr lang="en-US" dirty="0" smtClean="0">
                <a:solidFill>
                  <a:srgbClr val="000000"/>
                </a:solidFill>
              </a:rPr>
              <a:t>What’s Next</a:t>
            </a:r>
          </a:p>
        </p:txBody>
      </p:sp>
      <p:sp>
        <p:nvSpPr>
          <p:cNvPr id="4" name="Slide Number Placeholder 3"/>
          <p:cNvSpPr>
            <a:spLocks noGrp="1"/>
          </p:cNvSpPr>
          <p:nvPr>
            <p:ph type="sldNum" sz="quarter" idx="12"/>
          </p:nvPr>
        </p:nvSpPr>
        <p:spPr/>
        <p:txBody>
          <a:bodyPr/>
          <a:lstStyle/>
          <a:p>
            <a:fld id="{3D351EE0-6949-4F2E-8F68-46F7424C488D}" type="slidenum">
              <a:rPr lang="en-US" smtClean="0"/>
              <a:t>46</a:t>
            </a:fld>
            <a:endParaRPr lang="en-US"/>
          </a:p>
        </p:txBody>
      </p:sp>
    </p:spTree>
    <p:extLst>
      <p:ext uri="{BB962C8B-B14F-4D97-AF65-F5344CB8AC3E}">
        <p14:creationId xmlns:p14="http://schemas.microsoft.com/office/powerpoint/2010/main" val="419753456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AWAKE Run 2</a:t>
            </a:r>
            <a:endParaRPr lang="en-US" dirty="0"/>
          </a:p>
        </p:txBody>
      </p:sp>
      <p:sp>
        <p:nvSpPr>
          <p:cNvPr id="3" name="Content Placeholder 2"/>
          <p:cNvSpPr>
            <a:spLocks noGrp="1"/>
          </p:cNvSpPr>
          <p:nvPr>
            <p:ph idx="1"/>
          </p:nvPr>
        </p:nvSpPr>
        <p:spPr>
          <a:xfrm>
            <a:off x="245455" y="805121"/>
            <a:ext cx="11017829" cy="1673347"/>
          </a:xfrm>
        </p:spPr>
        <p:txBody>
          <a:bodyPr>
            <a:noAutofit/>
          </a:bodyPr>
          <a:lstStyle/>
          <a:p>
            <a:pPr marL="0" indent="0">
              <a:buNone/>
            </a:pPr>
            <a:r>
              <a:rPr lang="en-US" sz="2400" dirty="0" smtClean="0">
                <a:solidFill>
                  <a:srgbClr val="FF0000"/>
                </a:solidFill>
              </a:rPr>
              <a:t> </a:t>
            </a:r>
            <a:r>
              <a:rPr lang="en-US" sz="2400" b="1" dirty="0" smtClean="0">
                <a:solidFill>
                  <a:srgbClr val="FF0000"/>
                </a:solidFill>
              </a:rPr>
              <a:t>Goals: </a:t>
            </a:r>
            <a:endParaRPr lang="en-US" sz="2400" b="1" dirty="0">
              <a:solidFill>
                <a:srgbClr val="FF0000"/>
              </a:solidFill>
            </a:endParaRPr>
          </a:p>
          <a:p>
            <a:r>
              <a:rPr lang="en-US" sz="1800" b="1" dirty="0" smtClean="0"/>
              <a:t>Accelerate an electron beam to high energy </a:t>
            </a:r>
            <a:r>
              <a:rPr lang="en-US" sz="1800" dirty="0" smtClean="0"/>
              <a:t>(gradient of 0.5-1GV/m)</a:t>
            </a:r>
            <a:endParaRPr lang="en-US" sz="1800" b="1" dirty="0" smtClean="0"/>
          </a:p>
          <a:p>
            <a:r>
              <a:rPr lang="en-US" sz="1800" b="1" dirty="0"/>
              <a:t>P</a:t>
            </a:r>
            <a:r>
              <a:rPr lang="en-US" sz="1800" b="1" dirty="0" smtClean="0"/>
              <a:t>reserve electron beam quality </a:t>
            </a:r>
            <a:r>
              <a:rPr lang="en-US" sz="1800" dirty="0" smtClean="0"/>
              <a:t>as well as possible (emittance preservation at 10 mm mrad level) </a:t>
            </a:r>
            <a:endParaRPr lang="en-US" sz="1800" dirty="0"/>
          </a:p>
          <a:p>
            <a:r>
              <a:rPr lang="en-US" sz="1800" b="1" dirty="0"/>
              <a:t>Demonstrate scalability </a:t>
            </a:r>
            <a:r>
              <a:rPr lang="en-US" sz="1800" dirty="0"/>
              <a:t>of the AWAKE </a:t>
            </a:r>
            <a:r>
              <a:rPr lang="en-US" sz="1800" dirty="0" smtClean="0"/>
              <a:t>concept (R&amp;D plasma sources)</a:t>
            </a:r>
            <a:endParaRPr lang="en-US" sz="1800" dirty="0"/>
          </a:p>
          <a:p>
            <a:pPr lvl="1"/>
            <a:endParaRPr lang="en-US" sz="1800" dirty="0" smtClean="0"/>
          </a:p>
        </p:txBody>
      </p:sp>
      <p:sp>
        <p:nvSpPr>
          <p:cNvPr id="4" name="Slide Number Placeholder 3"/>
          <p:cNvSpPr>
            <a:spLocks noGrp="1"/>
          </p:cNvSpPr>
          <p:nvPr>
            <p:ph type="sldNum" sz="quarter" idx="12"/>
          </p:nvPr>
        </p:nvSpPr>
        <p:spPr/>
        <p:txBody>
          <a:bodyPr/>
          <a:lstStyle/>
          <a:p>
            <a:fld id="{BF63DF78-E913-8A41-933F-B3580CE1A6D5}" type="slidenum">
              <a:rPr lang="en-US" smtClean="0"/>
              <a:pPr/>
              <a:t>47</a:t>
            </a:fld>
            <a:endParaRPr lang="en-US"/>
          </a:p>
        </p:txBody>
      </p:sp>
      <p:sp>
        <p:nvSpPr>
          <p:cNvPr id="5" name="Rectangle 4"/>
          <p:cNvSpPr/>
          <p:nvPr/>
        </p:nvSpPr>
        <p:spPr>
          <a:xfrm>
            <a:off x="5866031" y="485903"/>
            <a:ext cx="5864556" cy="400110"/>
          </a:xfrm>
          <a:prstGeom prst="rect">
            <a:avLst/>
          </a:prstGeom>
        </p:spPr>
        <p:txBody>
          <a:bodyPr wrap="none">
            <a:spAutoFit/>
          </a:bodyPr>
          <a:lstStyle/>
          <a:p>
            <a:r>
              <a:rPr lang="en-US" sz="2000" dirty="0"/>
              <a:t>Proposing Run 2 for 2021 after CERN Long Shutdown 2 </a:t>
            </a:r>
          </a:p>
        </p:txBody>
      </p:sp>
      <p:grpSp>
        <p:nvGrpSpPr>
          <p:cNvPr id="6" name="Group 5"/>
          <p:cNvGrpSpPr/>
          <p:nvPr/>
        </p:nvGrpSpPr>
        <p:grpSpPr>
          <a:xfrm>
            <a:off x="485661" y="4846236"/>
            <a:ext cx="11116276" cy="1767544"/>
            <a:chOff x="497873" y="4126112"/>
            <a:chExt cx="11116276" cy="1767544"/>
          </a:xfrm>
        </p:grpSpPr>
        <p:grpSp>
          <p:nvGrpSpPr>
            <p:cNvPr id="57" name="Group 56"/>
            <p:cNvGrpSpPr/>
            <p:nvPr/>
          </p:nvGrpSpPr>
          <p:grpSpPr>
            <a:xfrm>
              <a:off x="497873" y="4126112"/>
              <a:ext cx="10721491" cy="1529042"/>
              <a:chOff x="547230" y="2538024"/>
              <a:chExt cx="8555232" cy="1868270"/>
            </a:xfrm>
          </p:grpSpPr>
          <p:cxnSp>
            <p:nvCxnSpPr>
              <p:cNvPr id="62" name="Straight Arrow Connector 61"/>
              <p:cNvCxnSpPr/>
              <p:nvPr/>
            </p:nvCxnSpPr>
            <p:spPr>
              <a:xfrm flipV="1">
                <a:off x="849903" y="3624684"/>
                <a:ext cx="1204907" cy="465507"/>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3542919" y="3471804"/>
                <a:ext cx="2117827" cy="339672"/>
              </a:xfrm>
              <a:prstGeom prst="rect">
                <a:avLst/>
              </a:prstGeom>
              <a:solidFill>
                <a:srgbClr val="FF6600"/>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kern="1200" dirty="0"/>
              </a:p>
            </p:txBody>
          </p:sp>
          <p:cxnSp>
            <p:nvCxnSpPr>
              <p:cNvPr id="68" name="Straight Arrow Connector 67"/>
              <p:cNvCxnSpPr/>
              <p:nvPr/>
            </p:nvCxnSpPr>
            <p:spPr>
              <a:xfrm>
                <a:off x="2021928" y="3640560"/>
                <a:ext cx="1520991" cy="0"/>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542917" y="3626841"/>
                <a:ext cx="4846806" cy="14801"/>
              </a:xfrm>
              <a:prstGeom prst="straightConnector1">
                <a:avLst/>
              </a:prstGeom>
              <a:ln w="254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1464004" y="3097789"/>
                <a:ext cx="0" cy="563936"/>
              </a:xfrm>
              <a:prstGeom prst="straightConnector1">
                <a:avLst/>
              </a:prstGeom>
              <a:ln w="254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2885790" y="3003839"/>
                <a:ext cx="393832" cy="608579"/>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036718" y="2861592"/>
                <a:ext cx="77433" cy="201544"/>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207081" y="3612417"/>
                <a:ext cx="2441705" cy="3"/>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5650771" y="3661726"/>
                <a:ext cx="1565681" cy="3295"/>
              </a:xfrm>
              <a:prstGeom prst="straightConnector1">
                <a:avLst/>
              </a:prstGeom>
              <a:ln w="254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372986" y="3589309"/>
                <a:ext cx="165100" cy="157753"/>
              </a:xfrm>
              <a:prstGeom prst="straightConnector1">
                <a:avLst/>
              </a:prstGeom>
              <a:ln w="25400">
                <a:solidFill>
                  <a:srgbClr val="0000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113387" y="3547964"/>
                <a:ext cx="165100" cy="157753"/>
              </a:xfrm>
              <a:prstGeom prst="straightConnector1">
                <a:avLst/>
              </a:prstGeom>
              <a:ln w="25400">
                <a:solidFill>
                  <a:srgbClr val="0000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1525386" y="3741709"/>
                <a:ext cx="165100" cy="157753"/>
              </a:xfrm>
              <a:prstGeom prst="straightConnector1">
                <a:avLst/>
              </a:prstGeom>
              <a:ln w="25400">
                <a:solidFill>
                  <a:srgbClr val="0000C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7213156" y="3646900"/>
                <a:ext cx="0" cy="312793"/>
              </a:xfrm>
              <a:prstGeom prst="straightConnector1">
                <a:avLst/>
              </a:prstGeom>
              <a:ln w="254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8403962" y="3219840"/>
                <a:ext cx="698500" cy="809688"/>
              </a:xfrm>
              <a:prstGeom prst="rect">
                <a:avLst/>
              </a:prstGeom>
              <a:solidFill>
                <a:schemeClr val="accent6">
                  <a:lumMod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kern="1200" dirty="0"/>
              </a:p>
            </p:txBody>
          </p:sp>
          <p:sp>
            <p:nvSpPr>
              <p:cNvPr id="122" name="Rectangle 121"/>
              <p:cNvSpPr/>
              <p:nvPr/>
            </p:nvSpPr>
            <p:spPr>
              <a:xfrm>
                <a:off x="1863856" y="2555168"/>
                <a:ext cx="630238" cy="296407"/>
              </a:xfrm>
              <a:prstGeom prst="rect">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kern="1200" dirty="0"/>
              </a:p>
            </p:txBody>
          </p:sp>
          <p:sp>
            <p:nvSpPr>
              <p:cNvPr id="123" name="Isosceles Triangle 122"/>
              <p:cNvSpPr/>
              <p:nvPr/>
            </p:nvSpPr>
            <p:spPr>
              <a:xfrm>
                <a:off x="1888122" y="3306603"/>
                <a:ext cx="219679" cy="667916"/>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4" name="Isosceles Triangle 123"/>
              <p:cNvSpPr/>
              <p:nvPr/>
            </p:nvSpPr>
            <p:spPr>
              <a:xfrm rot="2282123">
                <a:off x="2855843" y="2889050"/>
                <a:ext cx="145710" cy="283769"/>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5" name="Rectangle 124"/>
              <p:cNvSpPr/>
              <p:nvPr/>
            </p:nvSpPr>
            <p:spPr>
              <a:xfrm>
                <a:off x="1148885" y="2701625"/>
                <a:ext cx="630238" cy="404811"/>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kern="1200" dirty="0"/>
              </a:p>
            </p:txBody>
          </p:sp>
          <p:sp>
            <p:nvSpPr>
              <p:cNvPr id="126" name="TextBox 125"/>
              <p:cNvSpPr txBox="1"/>
              <p:nvPr/>
            </p:nvSpPr>
            <p:spPr>
              <a:xfrm>
                <a:off x="6910917" y="3878769"/>
                <a:ext cx="418192" cy="461665"/>
              </a:xfrm>
              <a:prstGeom prst="rect">
                <a:avLst/>
              </a:prstGeom>
              <a:noFill/>
            </p:spPr>
            <p:txBody>
              <a:bodyPr wrap="none" rtlCol="0">
                <a:spAutoFit/>
              </a:bodyPr>
              <a:lstStyle/>
              <a:p>
                <a:r>
                  <a:rPr lang="en-US" sz="1200" b="1" kern="1200" dirty="0" smtClean="0">
                    <a:solidFill>
                      <a:srgbClr val="0000FF"/>
                    </a:solidFill>
                  </a:rPr>
                  <a:t>Laser </a:t>
                </a:r>
              </a:p>
              <a:p>
                <a:r>
                  <a:rPr lang="en-US" sz="1200" b="1" kern="1200" dirty="0" smtClean="0">
                    <a:solidFill>
                      <a:srgbClr val="0000FF"/>
                    </a:solidFill>
                  </a:rPr>
                  <a:t>dump</a:t>
                </a:r>
                <a:endParaRPr lang="en-US" sz="1200" b="1" kern="1200" dirty="0">
                  <a:solidFill>
                    <a:srgbClr val="0000FF"/>
                  </a:solidFill>
                </a:endParaRPr>
              </a:p>
            </p:txBody>
          </p:sp>
          <p:sp>
            <p:nvSpPr>
              <p:cNvPr id="127" name="TextBox 126"/>
              <p:cNvSpPr txBox="1"/>
              <p:nvPr/>
            </p:nvSpPr>
            <p:spPr>
              <a:xfrm>
                <a:off x="547230" y="3103580"/>
                <a:ext cx="716820" cy="738664"/>
              </a:xfrm>
              <a:prstGeom prst="rect">
                <a:avLst/>
              </a:prstGeom>
              <a:noFill/>
            </p:spPr>
            <p:txBody>
              <a:bodyPr wrap="none" rtlCol="0">
                <a:spAutoFit/>
              </a:bodyPr>
              <a:lstStyle/>
              <a:p>
                <a:pPr algn="ctr"/>
                <a:r>
                  <a:rPr lang="en-US" sz="1400" b="1" kern="1200" dirty="0" smtClean="0">
                    <a:solidFill>
                      <a:srgbClr val="800000"/>
                    </a:solidFill>
                  </a:rPr>
                  <a:t>Optimized</a:t>
                </a:r>
              </a:p>
              <a:p>
                <a:pPr algn="ctr"/>
                <a:r>
                  <a:rPr lang="en-US" sz="1400" b="1" kern="1200" dirty="0" smtClean="0">
                    <a:solidFill>
                      <a:srgbClr val="FF0000"/>
                    </a:solidFill>
                  </a:rPr>
                  <a:t>SPS</a:t>
                </a:r>
              </a:p>
              <a:p>
                <a:pPr algn="ctr"/>
                <a:r>
                  <a:rPr lang="en-US" sz="1400" b="1" kern="1200" dirty="0" smtClean="0">
                    <a:solidFill>
                      <a:srgbClr val="FF0000"/>
                    </a:solidFill>
                  </a:rPr>
                  <a:t>protons</a:t>
                </a:r>
                <a:endParaRPr lang="en-US" sz="1400" b="1" kern="1200" dirty="0">
                  <a:solidFill>
                    <a:srgbClr val="FF0000"/>
                  </a:solidFill>
                </a:endParaRPr>
              </a:p>
            </p:txBody>
          </p:sp>
          <p:sp>
            <p:nvSpPr>
              <p:cNvPr id="128" name="TextBox 127"/>
              <p:cNvSpPr txBox="1"/>
              <p:nvPr/>
            </p:nvSpPr>
            <p:spPr>
              <a:xfrm>
                <a:off x="4178495" y="2997137"/>
                <a:ext cx="926617" cy="376059"/>
              </a:xfrm>
              <a:prstGeom prst="rect">
                <a:avLst/>
              </a:prstGeom>
              <a:noFill/>
            </p:spPr>
            <p:txBody>
              <a:bodyPr wrap="none" rtlCol="0">
                <a:spAutoFit/>
              </a:bodyPr>
              <a:lstStyle/>
              <a:p>
                <a:r>
                  <a:rPr lang="en-US" sz="1400" kern="1200" dirty="0" smtClean="0">
                    <a:solidFill>
                      <a:schemeClr val="tx1">
                        <a:lumMod val="65000"/>
                        <a:lumOff val="35000"/>
                      </a:schemeClr>
                    </a:solidFill>
                  </a:rPr>
                  <a:t>&gt;10m plasma </a:t>
                </a:r>
                <a:endParaRPr lang="en-US" sz="1400" kern="1200" dirty="0">
                  <a:solidFill>
                    <a:schemeClr val="tx1">
                      <a:lumMod val="65000"/>
                      <a:lumOff val="35000"/>
                    </a:schemeClr>
                  </a:solidFill>
                </a:endParaRPr>
              </a:p>
            </p:txBody>
          </p:sp>
          <p:cxnSp>
            <p:nvCxnSpPr>
              <p:cNvPr id="129" name="Straight Arrow Connector 128"/>
              <p:cNvCxnSpPr/>
              <p:nvPr/>
            </p:nvCxnSpPr>
            <p:spPr>
              <a:xfrm flipV="1">
                <a:off x="3529043" y="3365896"/>
                <a:ext cx="2183213" cy="7275"/>
              </a:xfrm>
              <a:prstGeom prst="straightConnector1">
                <a:avLst/>
              </a:prstGeom>
              <a:ln w="254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3279624" y="3616406"/>
                <a:ext cx="1020423" cy="4319"/>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1608732" y="2638425"/>
                <a:ext cx="270761" cy="63200"/>
              </a:xfrm>
              <a:prstGeom prst="straightConnector1">
                <a:avLst/>
              </a:prstGeom>
              <a:ln w="254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2300076" y="4097464"/>
                <a:ext cx="757128" cy="0"/>
              </a:xfrm>
              <a:prstGeom prst="straightConnector1">
                <a:avLst/>
              </a:prstGeom>
              <a:ln w="254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 name="TextBox 132"/>
              <p:cNvSpPr txBox="1"/>
              <p:nvPr/>
            </p:nvSpPr>
            <p:spPr>
              <a:xfrm>
                <a:off x="2443541" y="4067841"/>
                <a:ext cx="370760" cy="338453"/>
              </a:xfrm>
              <a:prstGeom prst="rect">
                <a:avLst/>
              </a:prstGeom>
              <a:noFill/>
            </p:spPr>
            <p:txBody>
              <a:bodyPr wrap="none" rtlCol="0">
                <a:spAutoFit/>
              </a:bodyPr>
              <a:lstStyle/>
              <a:p>
                <a:r>
                  <a:rPr lang="en-US" sz="1200" b="1" kern="1200" dirty="0" smtClean="0"/>
                  <a:t>SSM</a:t>
                </a:r>
                <a:endParaRPr lang="en-US" sz="1200" b="1" kern="1200" dirty="0"/>
              </a:p>
            </p:txBody>
          </p:sp>
          <p:cxnSp>
            <p:nvCxnSpPr>
              <p:cNvPr id="134" name="Straight Arrow Connector 133"/>
              <p:cNvCxnSpPr/>
              <p:nvPr/>
            </p:nvCxnSpPr>
            <p:spPr>
              <a:xfrm flipV="1">
                <a:off x="3542919" y="4090192"/>
                <a:ext cx="2117825" cy="16182"/>
              </a:xfrm>
              <a:prstGeom prst="straightConnector1">
                <a:avLst/>
              </a:prstGeom>
              <a:ln w="25400">
                <a:solidFill>
                  <a:srgbClr val="0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4025471" y="4037290"/>
                <a:ext cx="739137" cy="276999"/>
              </a:xfrm>
              <a:prstGeom prst="rect">
                <a:avLst/>
              </a:prstGeom>
              <a:noFill/>
            </p:spPr>
            <p:txBody>
              <a:bodyPr wrap="none" rtlCol="0">
                <a:spAutoFit/>
              </a:bodyPr>
              <a:lstStyle/>
              <a:p>
                <a:r>
                  <a:rPr lang="en-US" sz="1200" b="1" kern="1200" dirty="0" smtClean="0">
                    <a:solidFill>
                      <a:srgbClr val="000000"/>
                    </a:solidFill>
                  </a:rPr>
                  <a:t>Acceleration</a:t>
                </a:r>
                <a:endParaRPr lang="en-US" sz="1200" b="1" kern="1200" dirty="0">
                  <a:solidFill>
                    <a:srgbClr val="000000"/>
                  </a:solidFill>
                </a:endParaRPr>
              </a:p>
            </p:txBody>
          </p:sp>
          <p:sp>
            <p:nvSpPr>
              <p:cNvPr id="136" name="TextBox 135"/>
              <p:cNvSpPr txBox="1"/>
              <p:nvPr/>
            </p:nvSpPr>
            <p:spPr>
              <a:xfrm>
                <a:off x="8527055" y="3247074"/>
                <a:ext cx="466996" cy="646331"/>
              </a:xfrm>
              <a:prstGeom prst="rect">
                <a:avLst/>
              </a:prstGeom>
              <a:noFill/>
            </p:spPr>
            <p:txBody>
              <a:bodyPr wrap="none" rtlCol="0">
                <a:spAutoFit/>
              </a:bodyPr>
              <a:lstStyle/>
              <a:p>
                <a:pPr algn="ctr"/>
                <a:r>
                  <a:rPr lang="en-US" sz="1200" b="1" kern="1200" dirty="0" smtClean="0">
                    <a:solidFill>
                      <a:schemeClr val="bg1"/>
                    </a:solidFill>
                  </a:rPr>
                  <a:t>Proton </a:t>
                </a:r>
              </a:p>
              <a:p>
                <a:pPr algn="ctr"/>
                <a:r>
                  <a:rPr lang="en-US" sz="1200" b="1" kern="1200" dirty="0" smtClean="0">
                    <a:solidFill>
                      <a:schemeClr val="bg1"/>
                    </a:solidFill>
                  </a:rPr>
                  <a:t>beam </a:t>
                </a:r>
              </a:p>
              <a:p>
                <a:pPr algn="ctr"/>
                <a:r>
                  <a:rPr lang="en-US" sz="1200" b="1" kern="1200" dirty="0" smtClean="0">
                    <a:solidFill>
                      <a:schemeClr val="bg1"/>
                    </a:solidFill>
                  </a:rPr>
                  <a:t>dump</a:t>
                </a:r>
                <a:endParaRPr lang="en-US" sz="1200" b="1" kern="1200" dirty="0">
                  <a:solidFill>
                    <a:schemeClr val="bg1"/>
                  </a:solidFill>
                </a:endParaRPr>
              </a:p>
            </p:txBody>
          </p:sp>
          <p:sp>
            <p:nvSpPr>
              <p:cNvPr id="137" name="TextBox 136"/>
              <p:cNvSpPr txBox="1"/>
              <p:nvPr/>
            </p:nvSpPr>
            <p:spPr>
              <a:xfrm>
                <a:off x="1828693" y="2538024"/>
                <a:ext cx="461135" cy="276999"/>
              </a:xfrm>
              <a:prstGeom prst="rect">
                <a:avLst/>
              </a:prstGeom>
              <a:noFill/>
            </p:spPr>
            <p:txBody>
              <a:bodyPr wrap="none" rtlCol="0">
                <a:spAutoFit/>
              </a:bodyPr>
              <a:lstStyle/>
              <a:p>
                <a:r>
                  <a:rPr lang="en-US" sz="1200" b="1" kern="1200" dirty="0" smtClean="0">
                    <a:solidFill>
                      <a:srgbClr val="FFFFFF"/>
                    </a:solidFill>
                  </a:rPr>
                  <a:t>RF gun</a:t>
                </a:r>
                <a:endParaRPr lang="en-US" sz="1200" b="1" kern="1200" dirty="0">
                  <a:solidFill>
                    <a:srgbClr val="FFFFFF"/>
                  </a:solidFill>
                </a:endParaRPr>
              </a:p>
            </p:txBody>
          </p:sp>
          <p:sp>
            <p:nvSpPr>
              <p:cNvPr id="138" name="TextBox 137"/>
              <p:cNvSpPr txBox="1"/>
              <p:nvPr/>
            </p:nvSpPr>
            <p:spPr>
              <a:xfrm>
                <a:off x="1183854" y="2740217"/>
                <a:ext cx="389451" cy="276999"/>
              </a:xfrm>
              <a:prstGeom prst="rect">
                <a:avLst/>
              </a:prstGeom>
              <a:noFill/>
            </p:spPr>
            <p:txBody>
              <a:bodyPr wrap="none" rtlCol="0">
                <a:spAutoFit/>
              </a:bodyPr>
              <a:lstStyle/>
              <a:p>
                <a:r>
                  <a:rPr lang="en-US" sz="1200" b="1" kern="1200" dirty="0" smtClean="0">
                    <a:solidFill>
                      <a:srgbClr val="FFFFFF"/>
                    </a:solidFill>
                  </a:rPr>
                  <a:t>Laser</a:t>
                </a:r>
                <a:endParaRPr lang="en-US" sz="1200" b="1" kern="1200" dirty="0">
                  <a:solidFill>
                    <a:srgbClr val="FFFFFF"/>
                  </a:solidFill>
                </a:endParaRPr>
              </a:p>
            </p:txBody>
          </p:sp>
          <p:sp>
            <p:nvSpPr>
              <p:cNvPr id="139" name="Isosceles Triangle 138"/>
              <p:cNvSpPr/>
              <p:nvPr/>
            </p:nvSpPr>
            <p:spPr>
              <a:xfrm rot="10800000">
                <a:off x="3182782" y="3338215"/>
                <a:ext cx="219679" cy="667916"/>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40" name="Straight Arrow Connector 139"/>
              <p:cNvCxnSpPr/>
              <p:nvPr/>
            </p:nvCxnSpPr>
            <p:spPr>
              <a:xfrm>
                <a:off x="1472316" y="3661725"/>
                <a:ext cx="4196740" cy="0"/>
              </a:xfrm>
              <a:prstGeom prst="straightConnector1">
                <a:avLst/>
              </a:prstGeom>
              <a:ln w="25400">
                <a:solidFill>
                  <a:srgbClr val="0000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a:off x="6110624" y="3561443"/>
                <a:ext cx="0" cy="162515"/>
              </a:xfrm>
              <a:prstGeom prst="straightConnector1">
                <a:avLst/>
              </a:prstGeom>
              <a:ln w="76200" cmpd="sng">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6222130" y="3564032"/>
                <a:ext cx="0" cy="159925"/>
              </a:xfrm>
              <a:prstGeom prst="straightConnector1">
                <a:avLst/>
              </a:prstGeom>
              <a:ln w="25400">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3" name="Rectangle 142"/>
              <p:cNvSpPr/>
              <p:nvPr/>
            </p:nvSpPr>
            <p:spPr>
              <a:xfrm>
                <a:off x="5890222" y="3512858"/>
                <a:ext cx="396875" cy="281188"/>
              </a:xfrm>
              <a:prstGeom prst="rect">
                <a:avLst/>
              </a:prstGeom>
              <a:solidFill>
                <a:srgbClr val="FF66FF">
                  <a:alpha val="16000"/>
                </a:srgbClr>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44" name="Straight Arrow Connector 143"/>
              <p:cNvCxnSpPr/>
              <p:nvPr/>
            </p:nvCxnSpPr>
            <p:spPr>
              <a:xfrm>
                <a:off x="5967749" y="3561443"/>
                <a:ext cx="0" cy="162515"/>
              </a:xfrm>
              <a:prstGeom prst="straightConnector1">
                <a:avLst/>
              </a:prstGeom>
              <a:ln w="76200" cmpd="sng">
                <a:solidFill>
                  <a:srgbClr val="FF00FF"/>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5" name="Rectangle 144"/>
              <p:cNvSpPr/>
              <p:nvPr/>
            </p:nvSpPr>
            <p:spPr>
              <a:xfrm>
                <a:off x="5721015" y="3510175"/>
                <a:ext cx="87431" cy="281188"/>
              </a:xfrm>
              <a:prstGeom prst="rect">
                <a:avLst/>
              </a:prstGeom>
              <a:solidFill>
                <a:srgbClr val="FFFF00">
                  <a:alpha val="16000"/>
                </a:srgbClr>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6" name="Rectangle 145"/>
              <p:cNvSpPr/>
              <p:nvPr/>
            </p:nvSpPr>
            <p:spPr>
              <a:xfrm>
                <a:off x="6939240" y="3506305"/>
                <a:ext cx="87431" cy="281188"/>
              </a:xfrm>
              <a:prstGeom prst="rect">
                <a:avLst/>
              </a:prstGeom>
              <a:solidFill>
                <a:srgbClr val="FFFF00">
                  <a:alpha val="16000"/>
                </a:srgbClr>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7" name="TextBox 146"/>
              <p:cNvSpPr txBox="1"/>
              <p:nvPr/>
            </p:nvSpPr>
            <p:spPr>
              <a:xfrm>
                <a:off x="5809107" y="3767682"/>
                <a:ext cx="955980" cy="507679"/>
              </a:xfrm>
              <a:prstGeom prst="rect">
                <a:avLst/>
              </a:prstGeom>
              <a:noFill/>
            </p:spPr>
            <p:txBody>
              <a:bodyPr wrap="none" rtlCol="0">
                <a:spAutoFit/>
              </a:bodyPr>
              <a:lstStyle/>
              <a:p>
                <a:pPr algn="ctr"/>
                <a:r>
                  <a:rPr lang="en-US" sz="1050" kern="1200" dirty="0" smtClean="0">
                    <a:solidFill>
                      <a:srgbClr val="FF00FF"/>
                    </a:solidFill>
                  </a:rPr>
                  <a:t>Proton diagnostics</a:t>
                </a:r>
              </a:p>
              <a:p>
                <a:pPr algn="ctr"/>
                <a:r>
                  <a:rPr lang="en-US" sz="1050" kern="1200" dirty="0" smtClean="0">
                    <a:solidFill>
                      <a:srgbClr val="FF00FF"/>
                    </a:solidFill>
                  </a:rPr>
                  <a:t>BTV,OTR, CTR</a:t>
                </a:r>
              </a:p>
            </p:txBody>
          </p:sp>
          <p:cxnSp>
            <p:nvCxnSpPr>
              <p:cNvPr id="148" name="Straight Arrow Connector 147"/>
              <p:cNvCxnSpPr/>
              <p:nvPr/>
            </p:nvCxnSpPr>
            <p:spPr>
              <a:xfrm flipV="1">
                <a:off x="6638593" y="3038278"/>
                <a:ext cx="529166" cy="578847"/>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9" name="Isosceles Triangle 148"/>
              <p:cNvSpPr/>
              <p:nvPr/>
            </p:nvSpPr>
            <p:spPr>
              <a:xfrm rot="8280435">
                <a:off x="6583109" y="3383821"/>
                <a:ext cx="196140" cy="445739"/>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0" name="Rectangle 149"/>
              <p:cNvSpPr/>
              <p:nvPr/>
            </p:nvSpPr>
            <p:spPr>
              <a:xfrm rot="2520350">
                <a:off x="7111883" y="2892875"/>
                <a:ext cx="202546" cy="169935"/>
              </a:xfrm>
              <a:prstGeom prst="rect">
                <a:avLst/>
              </a:prstGeom>
              <a:solidFill>
                <a:srgbClr val="66FF66"/>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200" kern="1200" dirty="0"/>
              </a:p>
            </p:txBody>
          </p:sp>
          <p:sp>
            <p:nvSpPr>
              <p:cNvPr id="151" name="TextBox 150"/>
              <p:cNvSpPr txBox="1"/>
              <p:nvPr/>
            </p:nvSpPr>
            <p:spPr>
              <a:xfrm>
                <a:off x="6496142" y="2538024"/>
                <a:ext cx="1023357" cy="307777"/>
              </a:xfrm>
              <a:prstGeom prst="rect">
                <a:avLst/>
              </a:prstGeom>
              <a:noFill/>
            </p:spPr>
            <p:txBody>
              <a:bodyPr wrap="none" rtlCol="0">
                <a:spAutoFit/>
              </a:bodyPr>
              <a:lstStyle/>
              <a:p>
                <a:r>
                  <a:rPr lang="en-US" sz="1400" b="1" kern="1200" dirty="0">
                    <a:solidFill>
                      <a:srgbClr val="008000"/>
                    </a:solidFill>
                  </a:rPr>
                  <a:t>e</a:t>
                </a:r>
                <a:r>
                  <a:rPr lang="en-US" sz="1400" b="1" kern="1200" baseline="30000" dirty="0" smtClean="0">
                    <a:solidFill>
                      <a:srgbClr val="008000"/>
                    </a:solidFill>
                  </a:rPr>
                  <a:t>-</a:t>
                </a:r>
                <a:r>
                  <a:rPr lang="en-US" sz="1400" b="1" kern="1200" dirty="0" smtClean="0">
                    <a:solidFill>
                      <a:srgbClr val="008000"/>
                    </a:solidFill>
                  </a:rPr>
                  <a:t> spectrometer</a:t>
                </a:r>
                <a:endParaRPr lang="en-US" sz="1400" b="1" kern="1200" dirty="0">
                  <a:solidFill>
                    <a:srgbClr val="008000"/>
                  </a:solidFill>
                </a:endParaRPr>
              </a:p>
            </p:txBody>
          </p:sp>
          <p:sp>
            <p:nvSpPr>
              <p:cNvPr id="152" name="Rectangle 151"/>
              <p:cNvSpPr/>
              <p:nvPr/>
            </p:nvSpPr>
            <p:spPr>
              <a:xfrm>
                <a:off x="2283230" y="3457005"/>
                <a:ext cx="686185" cy="310677"/>
              </a:xfrm>
              <a:prstGeom prst="rect">
                <a:avLst/>
              </a:prstGeom>
              <a:solidFill>
                <a:srgbClr val="FF6600"/>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400" kern="1200" dirty="0"/>
              </a:p>
            </p:txBody>
          </p:sp>
          <p:sp>
            <p:nvSpPr>
              <p:cNvPr id="153" name="TextBox 152"/>
              <p:cNvSpPr txBox="1"/>
              <p:nvPr/>
            </p:nvSpPr>
            <p:spPr>
              <a:xfrm>
                <a:off x="2019495" y="3154829"/>
                <a:ext cx="854008" cy="376059"/>
              </a:xfrm>
              <a:prstGeom prst="rect">
                <a:avLst/>
              </a:prstGeom>
              <a:noFill/>
            </p:spPr>
            <p:txBody>
              <a:bodyPr wrap="none" rtlCol="0">
                <a:spAutoFit/>
              </a:bodyPr>
              <a:lstStyle/>
              <a:p>
                <a:r>
                  <a:rPr lang="en-US" sz="1400" kern="1200" dirty="0" smtClean="0">
                    <a:solidFill>
                      <a:schemeClr val="tx1">
                        <a:lumMod val="65000"/>
                        <a:lumOff val="35000"/>
                      </a:schemeClr>
                    </a:solidFill>
                  </a:rPr>
                  <a:t>~8m plasma </a:t>
                </a:r>
                <a:endParaRPr lang="en-US" sz="1400" kern="1200" dirty="0">
                  <a:solidFill>
                    <a:schemeClr val="tx1">
                      <a:lumMod val="65000"/>
                      <a:lumOff val="35000"/>
                    </a:schemeClr>
                  </a:solidFill>
                </a:endParaRPr>
              </a:p>
            </p:txBody>
          </p:sp>
          <p:sp>
            <p:nvSpPr>
              <p:cNvPr id="154" name="Rectangle 153"/>
              <p:cNvSpPr/>
              <p:nvPr/>
            </p:nvSpPr>
            <p:spPr>
              <a:xfrm flipH="1">
                <a:off x="3073500" y="2706505"/>
                <a:ext cx="2528928" cy="319650"/>
              </a:xfrm>
              <a:prstGeom prst="rect">
                <a:avLst/>
              </a:prstGeom>
            </p:spPr>
            <p:txBody>
              <a:bodyPr wrap="square">
                <a:spAutoFit/>
              </a:bodyPr>
              <a:lstStyle/>
              <a:p>
                <a:r>
                  <a:rPr lang="en-US" sz="1100" kern="1200" dirty="0">
                    <a:solidFill>
                      <a:srgbClr val="008000"/>
                    </a:solidFill>
                  </a:rPr>
                  <a:t>e</a:t>
                </a:r>
                <a:r>
                  <a:rPr lang="en-US" sz="1100" kern="1200" baseline="30000" dirty="0">
                    <a:solidFill>
                      <a:srgbClr val="008000"/>
                    </a:solidFill>
                  </a:rPr>
                  <a:t>-</a:t>
                </a:r>
                <a:r>
                  <a:rPr lang="en-US" sz="1100" kern="1200" dirty="0">
                    <a:solidFill>
                      <a:srgbClr val="008000"/>
                    </a:solidFill>
                  </a:rPr>
                  <a:t> </a:t>
                </a:r>
                <a:r>
                  <a:rPr lang="en-US" sz="1100" kern="1200" dirty="0" smtClean="0">
                    <a:solidFill>
                      <a:srgbClr val="008000"/>
                    </a:solidFill>
                  </a:rPr>
                  <a:t>(</a:t>
                </a:r>
                <a:r>
                  <a:rPr lang="en-US" sz="1100" kern="1200" dirty="0" smtClean="0">
                    <a:solidFill>
                      <a:srgbClr val="008000"/>
                    </a:solidFill>
                    <a:latin typeface="Arial Narrow"/>
                    <a:cs typeface="Arial Narrow"/>
                  </a:rPr>
                  <a:t>~</a:t>
                </a:r>
                <a:r>
                  <a:rPr lang="en-US" sz="1100" kern="1200" dirty="0" smtClean="0">
                    <a:solidFill>
                      <a:srgbClr val="008000"/>
                    </a:solidFill>
                  </a:rPr>
                  <a:t>100 </a:t>
                </a:r>
                <a:r>
                  <a:rPr lang="en-US" sz="1100" kern="1200" dirty="0" err="1" smtClean="0">
                    <a:solidFill>
                      <a:srgbClr val="008000"/>
                    </a:solidFill>
                  </a:rPr>
                  <a:t>fs</a:t>
                </a:r>
                <a:r>
                  <a:rPr lang="en-US" sz="1100" kern="1200" dirty="0" smtClean="0">
                    <a:solidFill>
                      <a:srgbClr val="008000"/>
                    </a:solidFill>
                  </a:rPr>
                  <a:t>, &gt; 20 MeV)</a:t>
                </a:r>
                <a:endParaRPr lang="en-US" sz="1100" kern="1200" dirty="0"/>
              </a:p>
            </p:txBody>
          </p:sp>
          <p:sp>
            <p:nvSpPr>
              <p:cNvPr id="155" name="Isosceles Triangle 154"/>
              <p:cNvSpPr/>
              <p:nvPr/>
            </p:nvSpPr>
            <p:spPr>
              <a:xfrm flipH="1">
                <a:off x="2111523" y="2948430"/>
                <a:ext cx="83957" cy="163163"/>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6" name="Isosceles Triangle 155"/>
              <p:cNvSpPr/>
              <p:nvPr/>
            </p:nvSpPr>
            <p:spPr>
              <a:xfrm rot="10800000" flipH="1">
                <a:off x="2191503" y="2954130"/>
                <a:ext cx="83957" cy="163163"/>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7" name="Isosceles Triangle 156"/>
              <p:cNvSpPr/>
              <p:nvPr/>
            </p:nvSpPr>
            <p:spPr>
              <a:xfrm rot="10800000" flipH="1">
                <a:off x="2302433" y="2954130"/>
                <a:ext cx="83957" cy="163163"/>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8" name="Isosceles Triangle 157"/>
              <p:cNvSpPr/>
              <p:nvPr/>
            </p:nvSpPr>
            <p:spPr>
              <a:xfrm flipH="1">
                <a:off x="2386499" y="2955248"/>
                <a:ext cx="83957" cy="163163"/>
              </a:xfrm>
              <a:prstGeom prst="triangle">
                <a:avLst/>
              </a:prstGeom>
              <a:solidFill>
                <a:schemeClr val="accent1">
                  <a:tint val="100000"/>
                  <a:shade val="100000"/>
                  <a:satMod val="130000"/>
                  <a:alpha val="4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9" name="Can 158"/>
              <p:cNvSpPr/>
              <p:nvPr/>
            </p:nvSpPr>
            <p:spPr>
              <a:xfrm>
                <a:off x="2596328" y="2900599"/>
                <a:ext cx="101429" cy="237587"/>
              </a:xfrm>
              <a:prstGeom prst="can">
                <a:avLst/>
              </a:prstGeom>
              <a:solidFill>
                <a:schemeClr val="accent2"/>
              </a:solidFill>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cxnSp>
            <p:nvCxnSpPr>
              <p:cNvPr id="160" name="Straight Arrow Connector 159"/>
              <p:cNvCxnSpPr/>
              <p:nvPr/>
            </p:nvCxnSpPr>
            <p:spPr>
              <a:xfrm flipV="1">
                <a:off x="2063351" y="3008490"/>
                <a:ext cx="836656" cy="17088"/>
              </a:xfrm>
              <a:prstGeom prst="straightConnector1">
                <a:avLst/>
              </a:prstGeom>
              <a:ln w="25400">
                <a:solidFill>
                  <a:srgbClr val="008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2505832" y="2563424"/>
                <a:ext cx="2165158" cy="276999"/>
              </a:xfrm>
              <a:prstGeom prst="rect">
                <a:avLst/>
              </a:prstGeom>
              <a:noFill/>
            </p:spPr>
            <p:txBody>
              <a:bodyPr wrap="none" rtlCol="0">
                <a:spAutoFit/>
              </a:bodyPr>
              <a:lstStyle/>
              <a:p>
                <a:r>
                  <a:rPr lang="en-US" sz="1200" kern="1200" dirty="0" smtClean="0">
                    <a:solidFill>
                      <a:srgbClr val="008000"/>
                    </a:solidFill>
                  </a:rPr>
                  <a:t>Bunch compression, increased acceleration</a:t>
                </a:r>
                <a:endParaRPr lang="en-US" sz="1200" kern="1200" dirty="0">
                  <a:solidFill>
                    <a:srgbClr val="008000"/>
                  </a:solidFill>
                </a:endParaRPr>
              </a:p>
            </p:txBody>
          </p:sp>
          <p:sp>
            <p:nvSpPr>
              <p:cNvPr id="162" name="Rectangle 161"/>
              <p:cNvSpPr/>
              <p:nvPr/>
            </p:nvSpPr>
            <p:spPr>
              <a:xfrm>
                <a:off x="6921555" y="3068368"/>
                <a:ext cx="50210" cy="373728"/>
              </a:xfrm>
              <a:prstGeom prst="rect">
                <a:avLst/>
              </a:prstGeom>
              <a:solidFill>
                <a:srgbClr val="CCFFCC"/>
              </a:solidFill>
              <a:ln>
                <a:solidFill>
                  <a:srgbClr val="008000"/>
                </a:solidFill>
              </a:ln>
              <a:scene3d>
                <a:camera prst="orthographicFront">
                  <a:rot lat="0" lon="0" rev="23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63" name="TextBox 162"/>
              <p:cNvSpPr txBox="1"/>
              <p:nvPr/>
            </p:nvSpPr>
            <p:spPr>
              <a:xfrm>
                <a:off x="5682915" y="2743294"/>
                <a:ext cx="920179" cy="523220"/>
              </a:xfrm>
              <a:prstGeom prst="rect">
                <a:avLst/>
              </a:prstGeom>
              <a:noFill/>
            </p:spPr>
            <p:txBody>
              <a:bodyPr wrap="none" rtlCol="0">
                <a:spAutoFit/>
              </a:bodyPr>
              <a:lstStyle/>
              <a:p>
                <a:r>
                  <a:rPr lang="en-US" sz="1400" b="1" kern="1200" dirty="0">
                    <a:solidFill>
                      <a:srgbClr val="008000"/>
                    </a:solidFill>
                  </a:rPr>
                  <a:t>e</a:t>
                </a:r>
                <a:r>
                  <a:rPr lang="en-US" sz="1400" b="1" kern="1200" baseline="30000" dirty="0" smtClean="0">
                    <a:solidFill>
                      <a:srgbClr val="008000"/>
                    </a:solidFill>
                  </a:rPr>
                  <a:t>-</a:t>
                </a:r>
                <a:r>
                  <a:rPr lang="en-US" sz="1400" b="1" kern="1200" dirty="0" smtClean="0">
                    <a:solidFill>
                      <a:srgbClr val="008000"/>
                    </a:solidFill>
                  </a:rPr>
                  <a:t> </a:t>
                </a:r>
                <a:r>
                  <a:rPr lang="en-US" sz="1400" b="1" kern="1200" dirty="0" err="1" smtClean="0">
                    <a:solidFill>
                      <a:srgbClr val="008000"/>
                    </a:solidFill>
                  </a:rPr>
                  <a:t>emittance</a:t>
                </a:r>
                <a:endParaRPr lang="en-US" sz="1400" b="1" kern="1200" dirty="0" smtClean="0">
                  <a:solidFill>
                    <a:srgbClr val="008000"/>
                  </a:solidFill>
                </a:endParaRPr>
              </a:p>
              <a:p>
                <a:r>
                  <a:rPr lang="en-US" sz="1400" b="1" kern="1200" dirty="0" smtClean="0">
                    <a:solidFill>
                      <a:srgbClr val="008000"/>
                    </a:solidFill>
                  </a:rPr>
                  <a:t>measurement</a:t>
                </a:r>
                <a:endParaRPr lang="en-US" sz="1400" b="1" kern="1200" dirty="0">
                  <a:solidFill>
                    <a:srgbClr val="008000"/>
                  </a:solidFill>
                </a:endParaRPr>
              </a:p>
            </p:txBody>
          </p:sp>
          <p:sp>
            <p:nvSpPr>
              <p:cNvPr id="164" name="Rectangle 163"/>
              <p:cNvSpPr/>
              <p:nvPr/>
            </p:nvSpPr>
            <p:spPr>
              <a:xfrm>
                <a:off x="6832655" y="3169968"/>
                <a:ext cx="50210" cy="373728"/>
              </a:xfrm>
              <a:prstGeom prst="rect">
                <a:avLst/>
              </a:prstGeom>
              <a:solidFill>
                <a:srgbClr val="CCFFCC"/>
              </a:solidFill>
              <a:ln>
                <a:solidFill>
                  <a:srgbClr val="008000"/>
                </a:solidFill>
              </a:ln>
              <a:scene3d>
                <a:camera prst="orthographicFront">
                  <a:rot lat="0" lon="0" rev="234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grpSp>
        <p:sp>
          <p:nvSpPr>
            <p:cNvPr id="7" name="Rectangle 6"/>
            <p:cNvSpPr/>
            <p:nvPr/>
          </p:nvSpPr>
          <p:spPr>
            <a:xfrm>
              <a:off x="5518149" y="5632046"/>
              <a:ext cx="6096000" cy="261610"/>
            </a:xfrm>
            <a:prstGeom prst="rect">
              <a:avLst/>
            </a:prstGeom>
          </p:spPr>
          <p:txBody>
            <a:bodyPr>
              <a:spAutoFit/>
            </a:bodyPr>
            <a:lstStyle/>
            <a:p>
              <a:r>
                <a:rPr lang="en-US" sz="1100" dirty="0"/>
                <a:t>E. </a:t>
              </a:r>
              <a:r>
                <a:rPr lang="en-US" sz="1100" dirty="0" err="1"/>
                <a:t>Adli</a:t>
              </a:r>
              <a:r>
                <a:rPr lang="en-US" sz="1100" dirty="0"/>
                <a:t> (AWAKE Collaboration), IPAC 2016 proceedings, p.2557 (WEPMY008)</a:t>
              </a:r>
            </a:p>
          </p:txBody>
        </p:sp>
      </p:grpSp>
      <p:pic>
        <p:nvPicPr>
          <p:cNvPr id="73" name="Picture 72" descr="Screen Shot 2016-10-09 at 8.21.55 AM.png"/>
          <p:cNvPicPr>
            <a:picLocks noChangeAspect="1"/>
          </p:cNvPicPr>
          <p:nvPr/>
        </p:nvPicPr>
        <p:blipFill rotWithShape="1">
          <a:blip r:embed="rId3" cstate="print">
            <a:extLst>
              <a:ext uri="{28A0092B-C50C-407E-A947-70E740481C1C}">
                <a14:useLocalDpi xmlns:a14="http://schemas.microsoft.com/office/drawing/2010/main"/>
              </a:ext>
            </a:extLst>
          </a:blip>
          <a:srcRect l="728" t="-1" r="2362" b="-1222"/>
          <a:stretch/>
        </p:blipFill>
        <p:spPr>
          <a:xfrm>
            <a:off x="8099426" y="2511287"/>
            <a:ext cx="3122558" cy="1822588"/>
          </a:xfrm>
          <a:prstGeom prst="rect">
            <a:avLst/>
          </a:prstGeom>
          <a:ln>
            <a:solidFill>
              <a:srgbClr val="2E75B6"/>
            </a:solidFill>
          </a:ln>
        </p:spPr>
      </p:pic>
      <p:grpSp>
        <p:nvGrpSpPr>
          <p:cNvPr id="16" name="Group 15"/>
          <p:cNvGrpSpPr/>
          <p:nvPr/>
        </p:nvGrpSpPr>
        <p:grpSpPr>
          <a:xfrm>
            <a:off x="169748" y="2429990"/>
            <a:ext cx="4394590" cy="2381871"/>
            <a:chOff x="169748" y="2429990"/>
            <a:chExt cx="4394590" cy="2381871"/>
          </a:xfrm>
        </p:grpSpPr>
        <p:grpSp>
          <p:nvGrpSpPr>
            <p:cNvPr id="14" name="Group 13"/>
            <p:cNvGrpSpPr/>
            <p:nvPr/>
          </p:nvGrpSpPr>
          <p:grpSpPr>
            <a:xfrm>
              <a:off x="169748" y="2429990"/>
              <a:ext cx="4394590" cy="2020405"/>
              <a:chOff x="182322" y="2518013"/>
              <a:chExt cx="4394590" cy="2020405"/>
            </a:xfrm>
          </p:grpSpPr>
          <p:pic>
            <p:nvPicPr>
              <p:cNvPr id="67" name="Picture 6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400" y="2808166"/>
                <a:ext cx="4319051" cy="1730252"/>
              </a:xfrm>
              <a:prstGeom prst="rect">
                <a:avLst/>
              </a:prstGeom>
              <a:noFill/>
              <a:ln>
                <a:noFill/>
              </a:ln>
            </p:spPr>
          </p:pic>
          <p:sp>
            <p:nvSpPr>
              <p:cNvPr id="11" name="TextBox 10"/>
              <p:cNvSpPr txBox="1"/>
              <p:nvPr/>
            </p:nvSpPr>
            <p:spPr>
              <a:xfrm>
                <a:off x="385842" y="2518013"/>
                <a:ext cx="3005951" cy="338554"/>
              </a:xfrm>
              <a:prstGeom prst="rect">
                <a:avLst/>
              </a:prstGeom>
              <a:noFill/>
            </p:spPr>
            <p:txBody>
              <a:bodyPr wrap="none" rtlCol="0">
                <a:spAutoFit/>
              </a:bodyPr>
              <a:lstStyle/>
              <a:p>
                <a:r>
                  <a:rPr lang="en-US" sz="1600" b="1" dirty="0" smtClean="0">
                    <a:solidFill>
                      <a:srgbClr val="2E75B6"/>
                    </a:solidFill>
                  </a:rPr>
                  <a:t>Proposal: X-band electron source</a:t>
                </a:r>
                <a:endParaRPr lang="en-US" sz="1600" b="1" dirty="0">
                  <a:solidFill>
                    <a:srgbClr val="2E75B6"/>
                  </a:solidFill>
                </a:endParaRPr>
              </a:p>
            </p:txBody>
          </p:sp>
          <p:sp>
            <p:nvSpPr>
              <p:cNvPr id="13" name="Rectangle 12"/>
              <p:cNvSpPr/>
              <p:nvPr/>
            </p:nvSpPr>
            <p:spPr>
              <a:xfrm>
                <a:off x="182322" y="2565266"/>
                <a:ext cx="4394590" cy="196167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0" name="Straight Arrow Connector 9"/>
            <p:cNvCxnSpPr>
              <a:stCxn id="67" idx="2"/>
            </p:cNvCxnSpPr>
            <p:nvPr/>
          </p:nvCxnSpPr>
          <p:spPr>
            <a:xfrm>
              <a:off x="2371352" y="4450395"/>
              <a:ext cx="135697" cy="361466"/>
            </a:xfrm>
            <a:prstGeom prst="straightConnector1">
              <a:avLst/>
            </a:prstGeom>
            <a:ln>
              <a:headEnd type="ova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44465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27" y="130811"/>
            <a:ext cx="7815870" cy="836870"/>
          </a:xfrm>
        </p:spPr>
        <p:txBody>
          <a:bodyPr>
            <a:normAutofit/>
          </a:bodyPr>
          <a:lstStyle/>
          <a:p>
            <a:r>
              <a:rPr lang="en-US" sz="3600" dirty="0" smtClean="0"/>
              <a:t>Application: Fixed Target Experiments</a:t>
            </a:r>
            <a:endParaRPr lang="en-US" sz="3600" dirty="0"/>
          </a:p>
        </p:txBody>
      </p:sp>
      <p:sp>
        <p:nvSpPr>
          <p:cNvPr id="4" name="Slide Number Placeholder 3"/>
          <p:cNvSpPr>
            <a:spLocks noGrp="1"/>
          </p:cNvSpPr>
          <p:nvPr>
            <p:ph type="sldNum" sz="quarter" idx="12"/>
          </p:nvPr>
        </p:nvSpPr>
        <p:spPr/>
        <p:txBody>
          <a:bodyPr/>
          <a:lstStyle/>
          <a:p>
            <a:fld id="{3D351EE0-6949-4F2E-8F68-46F7424C488D}" type="slidenum">
              <a:rPr lang="en-US" smtClean="0"/>
              <a:t>48</a:t>
            </a:fld>
            <a:endParaRPr lang="en-US"/>
          </a:p>
        </p:txBody>
      </p:sp>
      <p:sp>
        <p:nvSpPr>
          <p:cNvPr id="44" name="Rectangle 43"/>
          <p:cNvSpPr/>
          <p:nvPr/>
        </p:nvSpPr>
        <p:spPr>
          <a:xfrm>
            <a:off x="263572" y="932806"/>
            <a:ext cx="7429344" cy="1077218"/>
          </a:xfrm>
          <a:prstGeom prst="rect">
            <a:avLst/>
          </a:prstGeom>
        </p:spPr>
        <p:txBody>
          <a:bodyPr wrap="square">
            <a:spAutoFit/>
          </a:bodyPr>
          <a:lstStyle/>
          <a:p>
            <a:pPr marL="285750" indent="-285750">
              <a:buFont typeface="Wingdings" charset="0"/>
              <a:buChar char="à"/>
            </a:pPr>
            <a:r>
              <a:rPr lang="en-US" sz="1600" b="1" dirty="0" smtClean="0">
                <a:sym typeface="Wingdings"/>
              </a:rPr>
              <a:t>Fixed </a:t>
            </a:r>
            <a:r>
              <a:rPr lang="en-US" sz="1600" b="1" dirty="0">
                <a:sym typeface="Wingdings"/>
              </a:rPr>
              <a:t>target test facility</a:t>
            </a:r>
            <a:r>
              <a:rPr lang="en-US" sz="1600" dirty="0">
                <a:sym typeface="Wingdings"/>
              </a:rPr>
              <a:t>: </a:t>
            </a:r>
            <a:r>
              <a:rPr lang="en-US" sz="1600" dirty="0"/>
              <a:t>Use bunches from SPS with 3.5 E11 protons every ~5sec, </a:t>
            </a:r>
            <a:r>
              <a:rPr lang="en-US" sz="1600" dirty="0">
                <a:sym typeface="Wingdings"/>
              </a:rPr>
              <a:t> </a:t>
            </a:r>
            <a:r>
              <a:rPr lang="en-US" sz="1600" dirty="0"/>
              <a:t>electron beam of up to O (50GeV</a:t>
            </a:r>
            <a:r>
              <a:rPr lang="en-US" sz="1600" dirty="0" smtClean="0"/>
              <a:t>), </a:t>
            </a:r>
            <a:r>
              <a:rPr lang="en-US" sz="1600" b="1" dirty="0"/>
              <a:t>3 </a:t>
            </a:r>
            <a:r>
              <a:rPr lang="en-US" sz="1600" b="1" dirty="0" smtClean="0"/>
              <a:t>orders </a:t>
            </a:r>
            <a:r>
              <a:rPr lang="en-US" sz="1600" b="1" dirty="0"/>
              <a:t>of magnitude increase in electrons </a:t>
            </a:r>
            <a:endParaRPr lang="en-US" sz="1600" b="1" dirty="0" smtClean="0"/>
          </a:p>
          <a:p>
            <a:pPr marL="1657350" lvl="3" indent="-285750">
              <a:buFont typeface="Wingdings" charset="0"/>
              <a:buChar char="à"/>
            </a:pPr>
            <a:endParaRPr lang="en-US" sz="800" dirty="0" smtClean="0"/>
          </a:p>
          <a:p>
            <a:pPr marL="285750" indent="-285750">
              <a:buFont typeface="Wingdings" charset="0"/>
              <a:buChar char="à"/>
            </a:pPr>
            <a:r>
              <a:rPr lang="en-US" sz="1600" dirty="0" smtClean="0">
                <a:sym typeface="Wingdings"/>
              </a:rPr>
              <a:t>deep </a:t>
            </a:r>
            <a:r>
              <a:rPr lang="en-US" sz="1600" dirty="0">
                <a:sym typeface="Wingdings"/>
              </a:rPr>
              <a:t>inelastic scattering, non-linear QED,</a:t>
            </a:r>
            <a:r>
              <a:rPr lang="en-US" sz="1600" b="1" dirty="0">
                <a:sym typeface="Wingdings"/>
              </a:rPr>
              <a:t> search for dark photons a la </a:t>
            </a:r>
            <a:r>
              <a:rPr lang="en-US" sz="1600" b="1" dirty="0" smtClean="0">
                <a:sym typeface="Wingdings"/>
              </a:rPr>
              <a:t>NA64</a:t>
            </a:r>
          </a:p>
          <a:p>
            <a:pPr marL="285750" indent="-285750">
              <a:buFont typeface="Wingdings" charset="0"/>
              <a:buChar char="à"/>
            </a:pPr>
            <a:endParaRPr lang="en-US" sz="800" b="1" dirty="0" smtClean="0">
              <a:sym typeface="Wingdings"/>
            </a:endParaRPr>
          </a:p>
        </p:txBody>
      </p:sp>
      <p:grpSp>
        <p:nvGrpSpPr>
          <p:cNvPr id="6" name="Group 5"/>
          <p:cNvGrpSpPr/>
          <p:nvPr/>
        </p:nvGrpSpPr>
        <p:grpSpPr>
          <a:xfrm>
            <a:off x="238905" y="2343159"/>
            <a:ext cx="5780119" cy="3254600"/>
            <a:chOff x="6270763" y="2292860"/>
            <a:chExt cx="5780119" cy="3254600"/>
          </a:xfrm>
        </p:grpSpPr>
        <p:pic>
          <p:nvPicPr>
            <p:cNvPr id="21" name="Picture 20"/>
            <p:cNvPicPr>
              <a:picLocks noChangeAspect="1"/>
            </p:cNvPicPr>
            <p:nvPr/>
          </p:nvPicPr>
          <p:blipFill>
            <a:blip r:embed="rId2"/>
            <a:stretch>
              <a:fillRect/>
            </a:stretch>
          </p:blipFill>
          <p:spPr>
            <a:xfrm>
              <a:off x="6270763" y="2292860"/>
              <a:ext cx="5780119" cy="2735937"/>
            </a:xfrm>
            <a:prstGeom prst="rect">
              <a:avLst/>
            </a:prstGeom>
          </p:spPr>
        </p:pic>
        <p:sp>
          <p:nvSpPr>
            <p:cNvPr id="45" name="TextBox 44"/>
            <p:cNvSpPr txBox="1"/>
            <p:nvPr/>
          </p:nvSpPr>
          <p:spPr>
            <a:xfrm>
              <a:off x="6973577" y="5208906"/>
              <a:ext cx="4031873" cy="338554"/>
            </a:xfrm>
            <a:prstGeom prst="rect">
              <a:avLst/>
            </a:prstGeom>
            <a:noFill/>
          </p:spPr>
          <p:txBody>
            <a:bodyPr wrap="none" rtlCol="0">
              <a:spAutoFit/>
            </a:bodyPr>
            <a:lstStyle/>
            <a:p>
              <a:r>
                <a:rPr lang="en-US" sz="1600" dirty="0" smtClean="0"/>
                <a:t>NA64 experiment: ~3x10</a:t>
              </a:r>
              <a:r>
                <a:rPr lang="en-US" sz="1600" baseline="30000" dirty="0" smtClean="0"/>
                <a:t>12</a:t>
              </a:r>
              <a:r>
                <a:rPr lang="en-US" sz="1600" dirty="0" smtClean="0"/>
                <a:t> electrons on target</a:t>
              </a:r>
              <a:endParaRPr lang="en-US" sz="1600" dirty="0"/>
            </a:p>
          </p:txBody>
        </p:sp>
      </p:grpSp>
      <p:grpSp>
        <p:nvGrpSpPr>
          <p:cNvPr id="5" name="Group 4"/>
          <p:cNvGrpSpPr/>
          <p:nvPr/>
        </p:nvGrpSpPr>
        <p:grpSpPr>
          <a:xfrm>
            <a:off x="5939397" y="1823996"/>
            <a:ext cx="6135150" cy="4173231"/>
            <a:chOff x="155388" y="2163518"/>
            <a:chExt cx="6135150" cy="4173231"/>
          </a:xfrm>
        </p:grpSpPr>
        <p:pic>
          <p:nvPicPr>
            <p:cNvPr id="70" name="Picture 69"/>
            <p:cNvPicPr>
              <a:picLocks noChangeAspect="1"/>
            </p:cNvPicPr>
            <p:nvPr/>
          </p:nvPicPr>
          <p:blipFill>
            <a:blip r:embed="rId3"/>
            <a:stretch>
              <a:fillRect/>
            </a:stretch>
          </p:blipFill>
          <p:spPr>
            <a:xfrm>
              <a:off x="155388" y="2163518"/>
              <a:ext cx="6135150" cy="4083940"/>
            </a:xfrm>
            <a:prstGeom prst="rect">
              <a:avLst/>
            </a:prstGeom>
          </p:spPr>
        </p:pic>
        <p:sp>
          <p:nvSpPr>
            <p:cNvPr id="3" name="TextBox 2"/>
            <p:cNvSpPr txBox="1"/>
            <p:nvPr/>
          </p:nvSpPr>
          <p:spPr>
            <a:xfrm>
              <a:off x="930471" y="5998195"/>
              <a:ext cx="4720964" cy="338554"/>
            </a:xfrm>
            <a:prstGeom prst="rect">
              <a:avLst/>
            </a:prstGeom>
            <a:noFill/>
          </p:spPr>
          <p:txBody>
            <a:bodyPr wrap="none" rtlCol="0">
              <a:spAutoFit/>
            </a:bodyPr>
            <a:lstStyle/>
            <a:p>
              <a:r>
                <a:rPr lang="en-US" sz="1600" dirty="0">
                  <a:solidFill>
                    <a:schemeClr val="bg1">
                      <a:lumMod val="50000"/>
                    </a:schemeClr>
                  </a:solidFill>
                </a:rPr>
                <a:t>Projected sensitivities to the dark photon visible mode</a:t>
              </a:r>
              <a:endParaRPr lang="en-US" sz="1600" dirty="0">
                <a:solidFill>
                  <a:schemeClr val="bg1">
                    <a:lumMod val="50000"/>
                  </a:schemeClr>
                </a:solidFill>
              </a:endParaRPr>
            </a:p>
          </p:txBody>
        </p:sp>
      </p:grpSp>
    </p:spTree>
    <p:extLst>
      <p:ext uri="{BB962C8B-B14F-4D97-AF65-F5344CB8AC3E}">
        <p14:creationId xmlns:p14="http://schemas.microsoft.com/office/powerpoint/2010/main" val="783566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27" y="130811"/>
            <a:ext cx="7815870" cy="836870"/>
          </a:xfrm>
        </p:spPr>
        <p:txBody>
          <a:bodyPr>
            <a:normAutofit/>
          </a:bodyPr>
          <a:lstStyle/>
          <a:p>
            <a:r>
              <a:rPr lang="en-US" sz="3600" dirty="0" smtClean="0"/>
              <a:t>Application: Fixed Target Experiments</a:t>
            </a:r>
            <a:endParaRPr lang="en-US" sz="3600" dirty="0"/>
          </a:p>
        </p:txBody>
      </p:sp>
      <p:sp>
        <p:nvSpPr>
          <p:cNvPr id="4" name="Slide Number Placeholder 3"/>
          <p:cNvSpPr>
            <a:spLocks noGrp="1"/>
          </p:cNvSpPr>
          <p:nvPr>
            <p:ph type="sldNum" sz="quarter" idx="12"/>
          </p:nvPr>
        </p:nvSpPr>
        <p:spPr/>
        <p:txBody>
          <a:bodyPr/>
          <a:lstStyle/>
          <a:p>
            <a:fld id="{3D351EE0-6949-4F2E-8F68-46F7424C488D}" type="slidenum">
              <a:rPr lang="en-US" smtClean="0"/>
              <a:t>49</a:t>
            </a:fld>
            <a:endParaRPr lang="en-US"/>
          </a:p>
        </p:txBody>
      </p:sp>
      <p:grpSp>
        <p:nvGrpSpPr>
          <p:cNvPr id="53" name="Group 52"/>
          <p:cNvGrpSpPr/>
          <p:nvPr/>
        </p:nvGrpSpPr>
        <p:grpSpPr>
          <a:xfrm>
            <a:off x="8218230" y="371478"/>
            <a:ext cx="3833121" cy="2910489"/>
            <a:chOff x="359276" y="1608109"/>
            <a:chExt cx="6731720" cy="4769784"/>
          </a:xfrm>
        </p:grpSpPr>
        <p:grpSp>
          <p:nvGrpSpPr>
            <p:cNvPr id="54" name="Group 53"/>
            <p:cNvGrpSpPr/>
            <p:nvPr/>
          </p:nvGrpSpPr>
          <p:grpSpPr>
            <a:xfrm>
              <a:off x="359276" y="1608109"/>
              <a:ext cx="6731720" cy="4769784"/>
              <a:chOff x="662717" y="1085223"/>
              <a:chExt cx="7750083" cy="5076743"/>
            </a:xfrm>
          </p:grpSpPr>
          <p:grpSp>
            <p:nvGrpSpPr>
              <p:cNvPr id="57" name="Group 56"/>
              <p:cNvGrpSpPr/>
              <p:nvPr/>
            </p:nvGrpSpPr>
            <p:grpSpPr>
              <a:xfrm>
                <a:off x="662717" y="1085223"/>
                <a:ext cx="7750083" cy="5076743"/>
                <a:chOff x="674201" y="719976"/>
                <a:chExt cx="7750083" cy="4492599"/>
              </a:xfrm>
            </p:grpSpPr>
            <p:grpSp>
              <p:nvGrpSpPr>
                <p:cNvPr id="60" name="Group 59"/>
                <p:cNvGrpSpPr/>
                <p:nvPr/>
              </p:nvGrpSpPr>
              <p:grpSpPr>
                <a:xfrm>
                  <a:off x="674201" y="719976"/>
                  <a:ext cx="7750083" cy="4492599"/>
                  <a:chOff x="740508" y="860526"/>
                  <a:chExt cx="7877133" cy="5495824"/>
                </a:xfrm>
              </p:grpSpPr>
              <p:pic>
                <p:nvPicPr>
                  <p:cNvPr id="66" name="Picture 65" descr="CNGS_sump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0508" y="860526"/>
                    <a:ext cx="7877133" cy="549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Oval 66"/>
                  <p:cNvSpPr/>
                  <p:nvPr/>
                </p:nvSpPr>
                <p:spPr>
                  <a:xfrm>
                    <a:off x="4957291" y="2509176"/>
                    <a:ext cx="582210" cy="393697"/>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61" name="TextBox 60"/>
                <p:cNvSpPr txBox="1"/>
                <p:nvPr/>
              </p:nvSpPr>
              <p:spPr>
                <a:xfrm>
                  <a:off x="5332331" y="2184356"/>
                  <a:ext cx="2397612" cy="380364"/>
                </a:xfrm>
                <a:prstGeom prst="rect">
                  <a:avLst/>
                </a:prstGeom>
                <a:noFill/>
              </p:spPr>
              <p:txBody>
                <a:bodyPr wrap="none" rtlCol="0">
                  <a:spAutoFit/>
                </a:bodyPr>
                <a:lstStyle/>
                <a:p>
                  <a:r>
                    <a:rPr lang="en-US" sz="1200" b="1" dirty="0" smtClean="0">
                      <a:solidFill>
                        <a:srgbClr val="FFFF00"/>
                      </a:solidFill>
                    </a:rPr>
                    <a:t>AWAKE experiment</a:t>
                  </a:r>
                  <a:endParaRPr lang="en-US" sz="1200" b="1" dirty="0">
                    <a:solidFill>
                      <a:srgbClr val="FFFF00"/>
                    </a:solidFill>
                  </a:endParaRPr>
                </a:p>
              </p:txBody>
            </p:sp>
            <p:sp>
              <p:nvSpPr>
                <p:cNvPr id="62" name="Oval 61"/>
                <p:cNvSpPr/>
                <p:nvPr/>
              </p:nvSpPr>
              <p:spPr>
                <a:xfrm>
                  <a:off x="3437867" y="3766551"/>
                  <a:ext cx="341620" cy="321830"/>
                </a:xfrm>
                <a:prstGeom prst="ellipse">
                  <a:avLst/>
                </a:prstGeom>
                <a:noFill/>
                <a:ln w="190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63" name="TextBox 62"/>
                <p:cNvSpPr txBox="1"/>
                <p:nvPr/>
              </p:nvSpPr>
              <p:spPr>
                <a:xfrm>
                  <a:off x="2770410" y="3588517"/>
                  <a:ext cx="881560" cy="359232"/>
                </a:xfrm>
                <a:prstGeom prst="rect">
                  <a:avLst/>
                </a:prstGeom>
                <a:noFill/>
              </p:spPr>
              <p:txBody>
                <a:bodyPr wrap="none" rtlCol="0">
                  <a:spAutoFit/>
                </a:bodyPr>
                <a:lstStyle/>
                <a:p>
                  <a:r>
                    <a:rPr lang="en-US" sz="1100" b="1" dirty="0" smtClean="0">
                      <a:solidFill>
                        <a:srgbClr val="FFFF00"/>
                      </a:solidFill>
                    </a:rPr>
                    <a:t>dump</a:t>
                  </a:r>
                  <a:endParaRPr lang="en-US" sz="1100" b="1" dirty="0">
                    <a:solidFill>
                      <a:srgbClr val="FFFF00"/>
                    </a:solidFill>
                  </a:endParaRPr>
                </a:p>
              </p:txBody>
            </p:sp>
            <p:sp>
              <p:nvSpPr>
                <p:cNvPr id="64" name="Line 13"/>
                <p:cNvSpPr>
                  <a:spLocks noChangeShapeType="1"/>
                </p:cNvSpPr>
                <p:nvPr/>
              </p:nvSpPr>
              <p:spPr bwMode="auto">
                <a:xfrm flipV="1">
                  <a:off x="3769244" y="2430474"/>
                  <a:ext cx="1259983" cy="1377045"/>
                </a:xfrm>
                <a:prstGeom prst="line">
                  <a:avLst/>
                </a:prstGeom>
                <a:noFill/>
                <a:ln w="28575" cmpd="sng">
                  <a:solidFill>
                    <a:srgbClr val="FFFF00"/>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US" sz="1200"/>
                </a:p>
              </p:txBody>
            </p:sp>
            <p:sp>
              <p:nvSpPr>
                <p:cNvPr id="65" name="TextBox 64"/>
                <p:cNvSpPr txBox="1"/>
                <p:nvPr/>
              </p:nvSpPr>
              <p:spPr>
                <a:xfrm>
                  <a:off x="4338350" y="3120220"/>
                  <a:ext cx="1094496" cy="359232"/>
                </a:xfrm>
                <a:prstGeom prst="rect">
                  <a:avLst/>
                </a:prstGeom>
                <a:noFill/>
              </p:spPr>
              <p:txBody>
                <a:bodyPr wrap="none" rtlCol="0">
                  <a:spAutoFit/>
                </a:bodyPr>
                <a:lstStyle/>
                <a:p>
                  <a:r>
                    <a:rPr lang="en-US" sz="1100" b="1" dirty="0" smtClean="0">
                      <a:solidFill>
                        <a:srgbClr val="FFFF00"/>
                      </a:solidFill>
                    </a:rPr>
                    <a:t>~1100m</a:t>
                  </a:r>
                  <a:endParaRPr lang="en-US" sz="1100" b="1" dirty="0">
                    <a:solidFill>
                      <a:srgbClr val="FFFF00"/>
                    </a:solidFill>
                  </a:endParaRPr>
                </a:p>
              </p:txBody>
            </p:sp>
          </p:grpSp>
          <p:sp>
            <p:nvSpPr>
              <p:cNvPr id="58" name="TextBox 57"/>
              <p:cNvSpPr txBox="1"/>
              <p:nvPr/>
            </p:nvSpPr>
            <p:spPr>
              <a:xfrm>
                <a:off x="6450124" y="1600038"/>
                <a:ext cx="652714" cy="405941"/>
              </a:xfrm>
              <a:prstGeom prst="rect">
                <a:avLst/>
              </a:prstGeom>
              <a:noFill/>
            </p:spPr>
            <p:txBody>
              <a:bodyPr wrap="none" rtlCol="0">
                <a:spAutoFit/>
              </a:bodyPr>
              <a:lstStyle/>
              <a:p>
                <a:r>
                  <a:rPr lang="en-US" sz="1100" b="1" dirty="0" smtClean="0">
                    <a:solidFill>
                      <a:srgbClr val="FFFF00"/>
                    </a:solidFill>
                  </a:rPr>
                  <a:t>SPS</a:t>
                </a:r>
                <a:endParaRPr lang="en-US" sz="1100" b="1" dirty="0">
                  <a:solidFill>
                    <a:srgbClr val="FFFF00"/>
                  </a:solidFill>
                </a:endParaRPr>
              </a:p>
            </p:txBody>
          </p:sp>
          <p:sp>
            <p:nvSpPr>
              <p:cNvPr id="59" name="TextBox 58"/>
              <p:cNvSpPr txBox="1"/>
              <p:nvPr/>
            </p:nvSpPr>
            <p:spPr>
              <a:xfrm>
                <a:off x="2758926" y="3293459"/>
                <a:ext cx="677418" cy="405941"/>
              </a:xfrm>
              <a:prstGeom prst="rect">
                <a:avLst/>
              </a:prstGeom>
              <a:noFill/>
            </p:spPr>
            <p:txBody>
              <a:bodyPr wrap="none" rtlCol="0">
                <a:spAutoFit/>
              </a:bodyPr>
              <a:lstStyle/>
              <a:p>
                <a:r>
                  <a:rPr lang="en-US" sz="1100" b="1" dirty="0" smtClean="0">
                    <a:solidFill>
                      <a:srgbClr val="FFFF00"/>
                    </a:solidFill>
                  </a:rPr>
                  <a:t>LHC</a:t>
                </a:r>
              </a:p>
            </p:txBody>
          </p:sp>
        </p:grpSp>
        <p:sp>
          <p:nvSpPr>
            <p:cNvPr id="55" name="Freeform 54"/>
            <p:cNvSpPr/>
            <p:nvPr/>
          </p:nvSpPr>
          <p:spPr>
            <a:xfrm>
              <a:off x="4236831" y="2587177"/>
              <a:ext cx="776677" cy="369736"/>
            </a:xfrm>
            <a:custGeom>
              <a:avLst/>
              <a:gdLst>
                <a:gd name="connsiteX0" fmla="*/ 528317 w 528317"/>
                <a:gd name="connsiteY0" fmla="*/ 0 h 326849"/>
                <a:gd name="connsiteX1" fmla="*/ 61429 w 528317"/>
                <a:gd name="connsiteY1" fmla="*/ 130739 h 326849"/>
                <a:gd name="connsiteX2" fmla="*/ 5403 w 528317"/>
                <a:gd name="connsiteY2" fmla="*/ 326849 h 326849"/>
              </a:gdLst>
              <a:ahLst/>
              <a:cxnLst>
                <a:cxn ang="0">
                  <a:pos x="connsiteX0" y="connsiteY0"/>
                </a:cxn>
                <a:cxn ang="0">
                  <a:pos x="connsiteX1" y="connsiteY1"/>
                </a:cxn>
                <a:cxn ang="0">
                  <a:pos x="connsiteX2" y="connsiteY2"/>
                </a:cxn>
              </a:cxnLst>
              <a:rect l="l" t="t" r="r" b="b"/>
              <a:pathLst>
                <a:path w="528317" h="326849">
                  <a:moveTo>
                    <a:pt x="528317" y="0"/>
                  </a:moveTo>
                  <a:cubicBezTo>
                    <a:pt x="338449" y="38132"/>
                    <a:pt x="148581" y="76264"/>
                    <a:pt x="61429" y="130739"/>
                  </a:cubicBezTo>
                  <a:cubicBezTo>
                    <a:pt x="-25723" y="185214"/>
                    <a:pt x="5403" y="326849"/>
                    <a:pt x="5403" y="326849"/>
                  </a:cubicBezTo>
                </a:path>
              </a:pathLst>
            </a:custGeom>
            <a:ln>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56" name="TextBox 55"/>
            <p:cNvSpPr txBox="1"/>
            <p:nvPr/>
          </p:nvSpPr>
          <p:spPr>
            <a:xfrm>
              <a:off x="3962897" y="2289098"/>
              <a:ext cx="927460" cy="381396"/>
            </a:xfrm>
            <a:prstGeom prst="rect">
              <a:avLst/>
            </a:prstGeom>
            <a:noFill/>
          </p:spPr>
          <p:txBody>
            <a:bodyPr wrap="none" rtlCol="0">
              <a:spAutoFit/>
            </a:bodyPr>
            <a:lstStyle/>
            <a:p>
              <a:r>
                <a:rPr lang="en-US" sz="1100" b="1" dirty="0" smtClean="0">
                  <a:solidFill>
                    <a:srgbClr val="FFFF00"/>
                  </a:solidFill>
                </a:rPr>
                <a:t>protons</a:t>
              </a:r>
              <a:endParaRPr lang="en-US" sz="1100" b="1" dirty="0">
                <a:solidFill>
                  <a:srgbClr val="FFFF00"/>
                </a:solidFill>
              </a:endParaRPr>
            </a:p>
          </p:txBody>
        </p:sp>
      </p:grpSp>
      <p:grpSp>
        <p:nvGrpSpPr>
          <p:cNvPr id="21" name="Group 20"/>
          <p:cNvGrpSpPr/>
          <p:nvPr/>
        </p:nvGrpSpPr>
        <p:grpSpPr>
          <a:xfrm>
            <a:off x="393112" y="3614952"/>
            <a:ext cx="11432825" cy="2429992"/>
            <a:chOff x="393112" y="3614952"/>
            <a:chExt cx="11432825" cy="2429992"/>
          </a:xfrm>
        </p:grpSpPr>
        <p:grpSp>
          <p:nvGrpSpPr>
            <p:cNvPr id="3" name="Group 2"/>
            <p:cNvGrpSpPr/>
            <p:nvPr/>
          </p:nvGrpSpPr>
          <p:grpSpPr>
            <a:xfrm>
              <a:off x="393112" y="3614952"/>
              <a:ext cx="11432825" cy="2429992"/>
              <a:chOff x="357833" y="4050008"/>
              <a:chExt cx="11432825" cy="2429992"/>
            </a:xfrm>
          </p:grpSpPr>
          <p:pic>
            <p:nvPicPr>
              <p:cNvPr id="68" name="Picture 6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3936" y="4050008"/>
                <a:ext cx="3816722" cy="1643129"/>
              </a:xfrm>
              <a:prstGeom prst="rect">
                <a:avLst/>
              </a:prstGeom>
            </p:spPr>
          </p:pic>
          <p:grpSp>
            <p:nvGrpSpPr>
              <p:cNvPr id="47" name="Group 46"/>
              <p:cNvGrpSpPr/>
              <p:nvPr/>
            </p:nvGrpSpPr>
            <p:grpSpPr>
              <a:xfrm>
                <a:off x="357833" y="4935905"/>
                <a:ext cx="9965952" cy="1544095"/>
                <a:chOff x="211656" y="1237615"/>
                <a:chExt cx="11661385" cy="1780624"/>
              </a:xfrm>
            </p:grpSpPr>
            <p:grpSp>
              <p:nvGrpSpPr>
                <p:cNvPr id="5" name="Group 4"/>
                <p:cNvGrpSpPr/>
                <p:nvPr/>
              </p:nvGrpSpPr>
              <p:grpSpPr>
                <a:xfrm>
                  <a:off x="211656" y="1237615"/>
                  <a:ext cx="11661385" cy="1780624"/>
                  <a:chOff x="161854" y="1368769"/>
                  <a:chExt cx="11661385" cy="1780624"/>
                </a:xfrm>
              </p:grpSpPr>
              <p:cxnSp>
                <p:nvCxnSpPr>
                  <p:cNvPr id="6" name="Straight Connector 5">
                    <a:extLst>
                      <a:ext uri="{FF2B5EF4-FFF2-40B4-BE49-F238E27FC236}">
                        <a16:creationId xmlns="" xmlns:a16="http://schemas.microsoft.com/office/drawing/2014/main" id="{E0CDA81A-21A5-4239-82E6-932779B2366B}"/>
                      </a:ext>
                    </a:extLst>
                  </p:cNvPr>
                  <p:cNvCxnSpPr>
                    <a:cxnSpLocks/>
                  </p:cNvCxnSpPr>
                  <p:nvPr/>
                </p:nvCxnSpPr>
                <p:spPr>
                  <a:xfrm>
                    <a:off x="380547" y="2343967"/>
                    <a:ext cx="7886482" cy="219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F3D60E84-ED99-42D1-8A0E-B04B46E16C78}"/>
                      </a:ext>
                    </a:extLst>
                  </p:cNvPr>
                  <p:cNvCxnSpPr>
                    <a:cxnSpLocks/>
                  </p:cNvCxnSpPr>
                  <p:nvPr/>
                </p:nvCxnSpPr>
                <p:spPr>
                  <a:xfrm flipV="1">
                    <a:off x="3282207" y="2873958"/>
                    <a:ext cx="4643978" cy="24904"/>
                  </a:xfrm>
                  <a:prstGeom prst="straightConnector1">
                    <a:avLst/>
                  </a:prstGeom>
                  <a:ln w="22225">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1EF9B1B9-A536-4F68-8187-C845B96024BF}"/>
                      </a:ext>
                    </a:extLst>
                  </p:cNvPr>
                  <p:cNvSpPr txBox="1"/>
                  <p:nvPr/>
                </p:nvSpPr>
                <p:spPr>
                  <a:xfrm>
                    <a:off x="3336481" y="2452160"/>
                    <a:ext cx="4146903" cy="343632"/>
                  </a:xfrm>
                  <a:prstGeom prst="rect">
                    <a:avLst/>
                  </a:prstGeom>
                  <a:noFill/>
                </p:spPr>
                <p:txBody>
                  <a:bodyPr wrap="none" rtlCol="0">
                    <a:spAutoFit/>
                  </a:bodyPr>
                  <a:lstStyle/>
                  <a:p>
                    <a:r>
                      <a:rPr lang="en-GB" sz="1633" dirty="0"/>
                      <a:t>≈ </a:t>
                    </a:r>
                    <a:r>
                      <a:rPr lang="en-GB" sz="1633" dirty="0" smtClean="0"/>
                      <a:t>50-100 </a:t>
                    </a:r>
                    <a:r>
                      <a:rPr lang="en-GB" sz="1633" dirty="0"/>
                      <a:t>m (depending on the energy needed)</a:t>
                    </a:r>
                    <a:endParaRPr lang="en-US" sz="1633" dirty="0"/>
                  </a:p>
                </p:txBody>
              </p:sp>
              <p:cxnSp>
                <p:nvCxnSpPr>
                  <p:cNvPr id="9" name="Straight Connector 8">
                    <a:extLst>
                      <a:ext uri="{FF2B5EF4-FFF2-40B4-BE49-F238E27FC236}">
                        <a16:creationId xmlns="" xmlns:a16="http://schemas.microsoft.com/office/drawing/2014/main" id="{E10B8E3C-BF08-468F-81B0-B1D44E28671A}"/>
                      </a:ext>
                    </a:extLst>
                  </p:cNvPr>
                  <p:cNvCxnSpPr>
                    <a:cxnSpLocks/>
                    <a:endCxn id="28" idx="1"/>
                  </p:cNvCxnSpPr>
                  <p:nvPr/>
                </p:nvCxnSpPr>
                <p:spPr>
                  <a:xfrm flipH="1">
                    <a:off x="8605222" y="1943809"/>
                    <a:ext cx="1337767" cy="6898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 xmlns:a16="http://schemas.microsoft.com/office/drawing/2014/main" id="{577F3EB5-525C-4DE9-B489-8179239B0642}"/>
                      </a:ext>
                    </a:extLst>
                  </p:cNvPr>
                  <p:cNvCxnSpPr>
                    <a:cxnSpLocks/>
                    <a:endCxn id="28" idx="5"/>
                  </p:cNvCxnSpPr>
                  <p:nvPr/>
                </p:nvCxnSpPr>
                <p:spPr>
                  <a:xfrm flipV="1">
                    <a:off x="8148183" y="2056709"/>
                    <a:ext cx="352863" cy="29296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9A92565-09AF-41BC-9637-A5E766C1B569}"/>
                      </a:ext>
                    </a:extLst>
                  </p:cNvPr>
                  <p:cNvCxnSpPr>
                    <a:endCxn id="15" idx="5"/>
                  </p:cNvCxnSpPr>
                  <p:nvPr/>
                </p:nvCxnSpPr>
                <p:spPr>
                  <a:xfrm>
                    <a:off x="172173" y="1708613"/>
                    <a:ext cx="1377874" cy="2394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A6CE815D-BF78-4A99-A3B9-EAC2DFBB9AB6}"/>
                      </a:ext>
                    </a:extLst>
                  </p:cNvPr>
                  <p:cNvCxnSpPr/>
                  <p:nvPr/>
                </p:nvCxnSpPr>
                <p:spPr>
                  <a:xfrm>
                    <a:off x="1643260" y="1748739"/>
                    <a:ext cx="1330908" cy="5616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 xmlns:a16="http://schemas.microsoft.com/office/drawing/2014/main" id="{9D4191C0-5D39-4624-8C0D-5F8AE4568EE3}"/>
                      </a:ext>
                    </a:extLst>
                  </p:cNvPr>
                  <p:cNvSpPr/>
                  <p:nvPr/>
                </p:nvSpPr>
                <p:spPr>
                  <a:xfrm>
                    <a:off x="1899930" y="2220570"/>
                    <a:ext cx="466574" cy="2511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Plasma</a:t>
                    </a:r>
                  </a:p>
                </p:txBody>
              </p:sp>
              <p:sp>
                <p:nvSpPr>
                  <p:cNvPr id="14" name="Rectangle 13">
                    <a:extLst>
                      <a:ext uri="{FF2B5EF4-FFF2-40B4-BE49-F238E27FC236}">
                        <a16:creationId xmlns="" xmlns:a16="http://schemas.microsoft.com/office/drawing/2014/main" id="{135A33A2-E3D4-4626-90EE-185B1871C401}"/>
                      </a:ext>
                    </a:extLst>
                  </p:cNvPr>
                  <p:cNvSpPr/>
                  <p:nvPr/>
                </p:nvSpPr>
                <p:spPr>
                  <a:xfrm>
                    <a:off x="3282803" y="2237399"/>
                    <a:ext cx="4623166" cy="2156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dirty="0" smtClean="0"/>
                      <a:t>Plasma cell</a:t>
                    </a:r>
                    <a:endParaRPr lang="en-US" sz="1633" dirty="0"/>
                  </a:p>
                </p:txBody>
              </p:sp>
              <p:sp>
                <p:nvSpPr>
                  <p:cNvPr id="15" name="Isosceles Triangle 14">
                    <a:extLst>
                      <a:ext uri="{FF2B5EF4-FFF2-40B4-BE49-F238E27FC236}">
                        <a16:creationId xmlns="" xmlns:a16="http://schemas.microsoft.com/office/drawing/2014/main" id="{86B88A1D-623B-475E-A41C-99DC52A5EC13}"/>
                      </a:ext>
                    </a:extLst>
                  </p:cNvPr>
                  <p:cNvSpPr/>
                  <p:nvPr/>
                </p:nvSpPr>
                <p:spPr>
                  <a:xfrm rot="11665445">
                    <a:off x="1490582" y="1572705"/>
                    <a:ext cx="230592" cy="3500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nvGrpSpPr>
                  <p:cNvPr id="16" name="Group 15">
                    <a:extLst>
                      <a:ext uri="{FF2B5EF4-FFF2-40B4-BE49-F238E27FC236}">
                        <a16:creationId xmlns="" xmlns:a16="http://schemas.microsoft.com/office/drawing/2014/main" id="{62073AB3-1E2D-46A1-ABCA-5A71EA275E98}"/>
                      </a:ext>
                    </a:extLst>
                  </p:cNvPr>
                  <p:cNvGrpSpPr/>
                  <p:nvPr/>
                </p:nvGrpSpPr>
                <p:grpSpPr>
                  <a:xfrm rot="1713605">
                    <a:off x="1963802" y="1828655"/>
                    <a:ext cx="669265" cy="365795"/>
                    <a:chOff x="4530055" y="1182255"/>
                    <a:chExt cx="584353" cy="403264"/>
                  </a:xfrm>
                </p:grpSpPr>
                <p:sp>
                  <p:nvSpPr>
                    <p:cNvPr id="40" name="Rectangle 39">
                      <a:extLst>
                        <a:ext uri="{FF2B5EF4-FFF2-40B4-BE49-F238E27FC236}">
                          <a16:creationId xmlns="" xmlns:a16="http://schemas.microsoft.com/office/drawing/2014/main" id="{2D3FE84D-25A3-414D-BC0E-B406D955C69B}"/>
                        </a:ext>
                      </a:extLst>
                    </p:cNvPr>
                    <p:cNvSpPr/>
                    <p:nvPr/>
                  </p:nvSpPr>
                  <p:spPr>
                    <a:xfrm>
                      <a:off x="453005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41" name="Rectangle 40">
                      <a:extLst>
                        <a:ext uri="{FF2B5EF4-FFF2-40B4-BE49-F238E27FC236}">
                          <a16:creationId xmlns="" xmlns:a16="http://schemas.microsoft.com/office/drawing/2014/main" id="{D53196D7-54EC-43FE-89B2-D2214F7142EA}"/>
                        </a:ext>
                      </a:extLst>
                    </p:cNvPr>
                    <p:cNvSpPr/>
                    <p:nvPr/>
                  </p:nvSpPr>
                  <p:spPr>
                    <a:xfrm>
                      <a:off x="4750925" y="1182255"/>
                      <a:ext cx="142613" cy="4032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42" name="Rectangle 41">
                      <a:extLst>
                        <a:ext uri="{FF2B5EF4-FFF2-40B4-BE49-F238E27FC236}">
                          <a16:creationId xmlns="" xmlns:a16="http://schemas.microsoft.com/office/drawing/2014/main" id="{953B2926-94E2-4839-B931-9BAC8A61051A}"/>
                        </a:ext>
                      </a:extLst>
                    </p:cNvPr>
                    <p:cNvSpPr/>
                    <p:nvPr/>
                  </p:nvSpPr>
                  <p:spPr>
                    <a:xfrm>
                      <a:off x="497179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sp>
                <p:nvSpPr>
                  <p:cNvPr id="17" name="Isosceles Triangle 16">
                    <a:extLst>
                      <a:ext uri="{FF2B5EF4-FFF2-40B4-BE49-F238E27FC236}">
                        <a16:creationId xmlns="" xmlns:a16="http://schemas.microsoft.com/office/drawing/2014/main" id="{50EE4978-93C6-4B6D-A8D7-2A3DF7531056}"/>
                      </a:ext>
                    </a:extLst>
                  </p:cNvPr>
                  <p:cNvSpPr/>
                  <p:nvPr/>
                </p:nvSpPr>
                <p:spPr>
                  <a:xfrm rot="861974">
                    <a:off x="2920887" y="2114303"/>
                    <a:ext cx="230592" cy="3500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18" name="Straight Connector 17">
                    <a:extLst>
                      <a:ext uri="{FF2B5EF4-FFF2-40B4-BE49-F238E27FC236}">
                        <a16:creationId xmlns="" xmlns:a16="http://schemas.microsoft.com/office/drawing/2014/main" id="{CEDBB4A1-FAF2-45CA-A5AA-BF53338B922E}"/>
                      </a:ext>
                    </a:extLst>
                  </p:cNvPr>
                  <p:cNvCxnSpPr/>
                  <p:nvPr/>
                </p:nvCxnSpPr>
                <p:spPr>
                  <a:xfrm>
                    <a:off x="161854" y="2343966"/>
                    <a:ext cx="1181253" cy="3036"/>
                  </a:xfrm>
                  <a:prstGeom prst="line">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2398B1C6-2479-4C3C-8260-F0ED89913462}"/>
                      </a:ext>
                    </a:extLst>
                  </p:cNvPr>
                  <p:cNvCxnSpPr>
                    <a:cxnSpLocks/>
                  </p:cNvCxnSpPr>
                  <p:nvPr/>
                </p:nvCxnSpPr>
                <p:spPr>
                  <a:xfrm flipH="1" flipV="1">
                    <a:off x="8148183" y="2349678"/>
                    <a:ext cx="707527" cy="1173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5D446F5C-A96E-4388-AE85-F51CDA7A094B}"/>
                      </a:ext>
                    </a:extLst>
                  </p:cNvPr>
                  <p:cNvCxnSpPr>
                    <a:cxnSpLocks/>
                    <a:endCxn id="27" idx="5"/>
                  </p:cNvCxnSpPr>
                  <p:nvPr/>
                </p:nvCxnSpPr>
                <p:spPr>
                  <a:xfrm flipH="1" flipV="1">
                    <a:off x="8924613" y="2473386"/>
                    <a:ext cx="1782683" cy="1703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E7828103-40FA-41DF-A22D-DA4ADE176C5F}"/>
                      </a:ext>
                    </a:extLst>
                  </p:cNvPr>
                  <p:cNvSpPr/>
                  <p:nvPr/>
                </p:nvSpPr>
                <p:spPr>
                  <a:xfrm>
                    <a:off x="11384407" y="2339685"/>
                    <a:ext cx="284679" cy="2988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cxnSp>
                <p:nvCxnSpPr>
                  <p:cNvPr id="23" name="Straight Arrow Connector 22">
                    <a:extLst>
                      <a:ext uri="{FF2B5EF4-FFF2-40B4-BE49-F238E27FC236}">
                        <a16:creationId xmlns="" xmlns:a16="http://schemas.microsoft.com/office/drawing/2014/main" id="{1674F1A3-5366-49E4-8AB0-724CAF6909D6}"/>
                      </a:ext>
                    </a:extLst>
                  </p:cNvPr>
                  <p:cNvCxnSpPr>
                    <a:cxnSpLocks/>
                  </p:cNvCxnSpPr>
                  <p:nvPr/>
                </p:nvCxnSpPr>
                <p:spPr>
                  <a:xfrm>
                    <a:off x="7714344" y="1716246"/>
                    <a:ext cx="1451248" cy="0"/>
                  </a:xfrm>
                  <a:prstGeom prst="straightConnector1">
                    <a:avLst/>
                  </a:prstGeom>
                  <a:ln w="22225">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D060B26F-7EAD-41DC-B9EC-14F0D632BB2F}"/>
                      </a:ext>
                    </a:extLst>
                  </p:cNvPr>
                  <p:cNvSpPr txBox="1"/>
                  <p:nvPr/>
                </p:nvSpPr>
                <p:spPr>
                  <a:xfrm>
                    <a:off x="7856921" y="1368769"/>
                    <a:ext cx="883968" cy="343632"/>
                  </a:xfrm>
                  <a:prstGeom prst="rect">
                    <a:avLst/>
                  </a:prstGeom>
                  <a:noFill/>
                </p:spPr>
                <p:txBody>
                  <a:bodyPr wrap="none" rtlCol="0">
                    <a:spAutoFit/>
                  </a:bodyPr>
                  <a:lstStyle/>
                  <a:p>
                    <a:r>
                      <a:rPr lang="en-GB" sz="1633" dirty="0"/>
                      <a:t>≈ 5-20 m</a:t>
                    </a:r>
                    <a:endParaRPr lang="en-US" sz="1633" dirty="0"/>
                  </a:p>
                </p:txBody>
              </p:sp>
              <p:sp>
                <p:nvSpPr>
                  <p:cNvPr id="25" name="Isosceles Triangle 24">
                    <a:extLst>
                      <a:ext uri="{FF2B5EF4-FFF2-40B4-BE49-F238E27FC236}">
                        <a16:creationId xmlns="" xmlns:a16="http://schemas.microsoft.com/office/drawing/2014/main" id="{9BE5BC3E-679C-4768-8F64-62E3AC8E25E7}"/>
                      </a:ext>
                    </a:extLst>
                  </p:cNvPr>
                  <p:cNvSpPr/>
                  <p:nvPr/>
                </p:nvSpPr>
                <p:spPr>
                  <a:xfrm rot="11967764">
                    <a:off x="8053236" y="2202547"/>
                    <a:ext cx="230592" cy="3500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6" name="TextBox 25">
                    <a:extLst>
                      <a:ext uri="{FF2B5EF4-FFF2-40B4-BE49-F238E27FC236}">
                        <a16:creationId xmlns="" xmlns:a16="http://schemas.microsoft.com/office/drawing/2014/main" id="{B0CACAB1-42AC-479C-BFFC-403B132E2A13}"/>
                      </a:ext>
                    </a:extLst>
                  </p:cNvPr>
                  <p:cNvSpPr txBox="1"/>
                  <p:nvPr/>
                </p:nvSpPr>
                <p:spPr>
                  <a:xfrm>
                    <a:off x="10982614" y="2554461"/>
                    <a:ext cx="840625" cy="594932"/>
                  </a:xfrm>
                  <a:prstGeom prst="rect">
                    <a:avLst/>
                  </a:prstGeom>
                  <a:noFill/>
                </p:spPr>
                <p:txBody>
                  <a:bodyPr wrap="none" rtlCol="0">
                    <a:spAutoFit/>
                  </a:bodyPr>
                  <a:lstStyle/>
                  <a:p>
                    <a:pPr algn="ctr"/>
                    <a:r>
                      <a:rPr lang="en-GB" sz="1633" dirty="0"/>
                      <a:t>p-</a:t>
                    </a:r>
                    <a:r>
                      <a:rPr lang="en-GB" sz="1633" dirty="0" smtClean="0"/>
                      <a:t>beam</a:t>
                    </a:r>
                  </a:p>
                  <a:p>
                    <a:pPr algn="ctr"/>
                    <a:r>
                      <a:rPr lang="en-GB" sz="1633" dirty="0" smtClean="0"/>
                      <a:t>dump</a:t>
                    </a:r>
                    <a:endParaRPr lang="en-US" sz="1633" dirty="0"/>
                  </a:p>
                </p:txBody>
              </p:sp>
              <p:sp>
                <p:nvSpPr>
                  <p:cNvPr id="27" name="Isosceles Triangle 26">
                    <a:extLst>
                      <a:ext uri="{FF2B5EF4-FFF2-40B4-BE49-F238E27FC236}">
                        <a16:creationId xmlns="" xmlns:a16="http://schemas.microsoft.com/office/drawing/2014/main" id="{0D40F825-7B2E-4AC3-A814-CF9A6B28AAA4}"/>
                      </a:ext>
                    </a:extLst>
                  </p:cNvPr>
                  <p:cNvSpPr/>
                  <p:nvPr/>
                </p:nvSpPr>
                <p:spPr>
                  <a:xfrm rot="861974">
                    <a:off x="8753472" y="2284063"/>
                    <a:ext cx="230592" cy="3500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28" name="Isosceles Triangle 27">
                    <a:extLst>
                      <a:ext uri="{FF2B5EF4-FFF2-40B4-BE49-F238E27FC236}">
                        <a16:creationId xmlns="" xmlns:a16="http://schemas.microsoft.com/office/drawing/2014/main" id="{211EF1CA-C52D-45DD-8EBE-570BD9D0035A}"/>
                      </a:ext>
                    </a:extLst>
                  </p:cNvPr>
                  <p:cNvSpPr/>
                  <p:nvPr/>
                </p:nvSpPr>
                <p:spPr>
                  <a:xfrm rot="9277597">
                    <a:off x="8437839" y="1862125"/>
                    <a:ext cx="230592" cy="350038"/>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nvGrpSpPr>
                  <p:cNvPr id="29" name="Group 28">
                    <a:extLst>
                      <a:ext uri="{FF2B5EF4-FFF2-40B4-BE49-F238E27FC236}">
                        <a16:creationId xmlns="" xmlns:a16="http://schemas.microsoft.com/office/drawing/2014/main" id="{63C2CAAE-3505-4A55-B1F0-454FD13ED147}"/>
                      </a:ext>
                    </a:extLst>
                  </p:cNvPr>
                  <p:cNvGrpSpPr/>
                  <p:nvPr/>
                </p:nvGrpSpPr>
                <p:grpSpPr>
                  <a:xfrm rot="18680957">
                    <a:off x="8316441" y="2048889"/>
                    <a:ext cx="163507" cy="196291"/>
                    <a:chOff x="4530055" y="1182255"/>
                    <a:chExt cx="584353" cy="403264"/>
                  </a:xfrm>
                </p:grpSpPr>
                <p:sp>
                  <p:nvSpPr>
                    <p:cNvPr id="37" name="Rectangle 36">
                      <a:extLst>
                        <a:ext uri="{FF2B5EF4-FFF2-40B4-BE49-F238E27FC236}">
                          <a16:creationId xmlns="" xmlns:a16="http://schemas.microsoft.com/office/drawing/2014/main" id="{9973B53A-B40B-44BC-8337-AA9E62E5BE30}"/>
                        </a:ext>
                      </a:extLst>
                    </p:cNvPr>
                    <p:cNvSpPr/>
                    <p:nvPr/>
                  </p:nvSpPr>
                  <p:spPr>
                    <a:xfrm>
                      <a:off x="453005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8" name="Rectangle 37">
                      <a:extLst>
                        <a:ext uri="{FF2B5EF4-FFF2-40B4-BE49-F238E27FC236}">
                          <a16:creationId xmlns="" xmlns:a16="http://schemas.microsoft.com/office/drawing/2014/main" id="{049319C9-CCE7-4D38-A02C-F43624FF43B8}"/>
                        </a:ext>
                      </a:extLst>
                    </p:cNvPr>
                    <p:cNvSpPr/>
                    <p:nvPr/>
                  </p:nvSpPr>
                  <p:spPr>
                    <a:xfrm>
                      <a:off x="4750925" y="1182255"/>
                      <a:ext cx="142613" cy="4032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9" name="Rectangle 38">
                      <a:extLst>
                        <a:ext uri="{FF2B5EF4-FFF2-40B4-BE49-F238E27FC236}">
                          <a16:creationId xmlns="" xmlns:a16="http://schemas.microsoft.com/office/drawing/2014/main" id="{412C0011-54D5-4FA8-B99D-C450D4790B7C}"/>
                        </a:ext>
                      </a:extLst>
                    </p:cNvPr>
                    <p:cNvSpPr/>
                    <p:nvPr/>
                  </p:nvSpPr>
                  <p:spPr>
                    <a:xfrm>
                      <a:off x="497179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grpSp>
                <p:nvGrpSpPr>
                  <p:cNvPr id="30" name="Group 29">
                    <a:extLst>
                      <a:ext uri="{FF2B5EF4-FFF2-40B4-BE49-F238E27FC236}">
                        <a16:creationId xmlns="" xmlns:a16="http://schemas.microsoft.com/office/drawing/2014/main" id="{8CB34544-B078-4722-BDDF-87727BFFE86D}"/>
                      </a:ext>
                    </a:extLst>
                  </p:cNvPr>
                  <p:cNvGrpSpPr/>
                  <p:nvPr/>
                </p:nvGrpSpPr>
                <p:grpSpPr>
                  <a:xfrm>
                    <a:off x="8792622" y="1942737"/>
                    <a:ext cx="206448" cy="155462"/>
                    <a:chOff x="4530055" y="1182255"/>
                    <a:chExt cx="584353" cy="403264"/>
                  </a:xfrm>
                </p:grpSpPr>
                <p:sp>
                  <p:nvSpPr>
                    <p:cNvPr id="34" name="Rectangle 33">
                      <a:extLst>
                        <a:ext uri="{FF2B5EF4-FFF2-40B4-BE49-F238E27FC236}">
                          <a16:creationId xmlns="" xmlns:a16="http://schemas.microsoft.com/office/drawing/2014/main" id="{01B6C77F-35CB-4EE2-8837-3731566AE6B9}"/>
                        </a:ext>
                      </a:extLst>
                    </p:cNvPr>
                    <p:cNvSpPr/>
                    <p:nvPr/>
                  </p:nvSpPr>
                  <p:spPr>
                    <a:xfrm>
                      <a:off x="453005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5" name="Rectangle 34">
                      <a:extLst>
                        <a:ext uri="{FF2B5EF4-FFF2-40B4-BE49-F238E27FC236}">
                          <a16:creationId xmlns="" xmlns:a16="http://schemas.microsoft.com/office/drawing/2014/main" id="{870F8DA5-4DF3-44A9-9D6C-712D5900E26B}"/>
                        </a:ext>
                      </a:extLst>
                    </p:cNvPr>
                    <p:cNvSpPr/>
                    <p:nvPr/>
                  </p:nvSpPr>
                  <p:spPr>
                    <a:xfrm>
                      <a:off x="4750925" y="1182255"/>
                      <a:ext cx="142613" cy="4032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
                  <p:nvSpPr>
                    <p:cNvPr id="36" name="Rectangle 35">
                      <a:extLst>
                        <a:ext uri="{FF2B5EF4-FFF2-40B4-BE49-F238E27FC236}">
                          <a16:creationId xmlns="" xmlns:a16="http://schemas.microsoft.com/office/drawing/2014/main" id="{2B717807-E80B-42A1-A6F0-A3C142F3CBC3}"/>
                        </a:ext>
                      </a:extLst>
                    </p:cNvPr>
                    <p:cNvSpPr/>
                    <p:nvPr/>
                  </p:nvSpPr>
                  <p:spPr>
                    <a:xfrm>
                      <a:off x="4971795" y="1182255"/>
                      <a:ext cx="142613" cy="40326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grpSp>
              <p:sp>
                <p:nvSpPr>
                  <p:cNvPr id="31" name="TextBox 30">
                    <a:extLst>
                      <a:ext uri="{FF2B5EF4-FFF2-40B4-BE49-F238E27FC236}">
                        <a16:creationId xmlns="" xmlns:a16="http://schemas.microsoft.com/office/drawing/2014/main" id="{4B57DA8E-248E-4045-94E0-7565DD9C78B3}"/>
                      </a:ext>
                    </a:extLst>
                  </p:cNvPr>
                  <p:cNvSpPr txBox="1"/>
                  <p:nvPr/>
                </p:nvSpPr>
                <p:spPr>
                  <a:xfrm>
                    <a:off x="564260" y="2357499"/>
                    <a:ext cx="1082348" cy="594932"/>
                  </a:xfrm>
                  <a:prstGeom prst="rect">
                    <a:avLst/>
                  </a:prstGeom>
                  <a:noFill/>
                </p:spPr>
                <p:txBody>
                  <a:bodyPr wrap="none" rtlCol="0">
                    <a:spAutoFit/>
                  </a:bodyPr>
                  <a:lstStyle/>
                  <a:p>
                    <a:r>
                      <a:rPr lang="en-GB" sz="1633" dirty="0"/>
                      <a:t>400 </a:t>
                    </a:r>
                    <a:r>
                      <a:rPr lang="en-GB" sz="1633" dirty="0" smtClean="0"/>
                      <a:t>GeV/c</a:t>
                    </a:r>
                    <a:endParaRPr lang="en-GB" sz="1633" dirty="0"/>
                  </a:p>
                  <a:p>
                    <a:r>
                      <a:rPr lang="en-GB" sz="1633" dirty="0"/>
                      <a:t>protons</a:t>
                    </a:r>
                    <a:endParaRPr lang="en-US" sz="1633" dirty="0"/>
                  </a:p>
                </p:txBody>
              </p:sp>
              <p:sp>
                <p:nvSpPr>
                  <p:cNvPr id="32" name="TextBox 31">
                    <a:extLst>
                      <a:ext uri="{FF2B5EF4-FFF2-40B4-BE49-F238E27FC236}">
                        <a16:creationId xmlns="" xmlns:a16="http://schemas.microsoft.com/office/drawing/2014/main" id="{362CFA6A-5D1D-41EF-8BC1-542810CB6D76}"/>
                      </a:ext>
                    </a:extLst>
                  </p:cNvPr>
                  <p:cNvSpPr txBox="1"/>
                  <p:nvPr/>
                </p:nvSpPr>
                <p:spPr>
                  <a:xfrm>
                    <a:off x="645214" y="1405119"/>
                    <a:ext cx="334257" cy="343632"/>
                  </a:xfrm>
                  <a:prstGeom prst="rect">
                    <a:avLst/>
                  </a:prstGeom>
                  <a:noFill/>
                </p:spPr>
                <p:txBody>
                  <a:bodyPr wrap="none" rtlCol="0">
                    <a:spAutoFit/>
                  </a:bodyPr>
                  <a:lstStyle/>
                  <a:p>
                    <a:r>
                      <a:rPr lang="en-GB" sz="1633" dirty="0"/>
                      <a:t>e-</a:t>
                    </a:r>
                    <a:endParaRPr lang="en-US" sz="1633" dirty="0"/>
                  </a:p>
                </p:txBody>
              </p:sp>
              <p:cxnSp>
                <p:nvCxnSpPr>
                  <p:cNvPr id="33" name="Straight Connector 32">
                    <a:extLst>
                      <a:ext uri="{FF2B5EF4-FFF2-40B4-BE49-F238E27FC236}">
                        <a16:creationId xmlns="" xmlns:a16="http://schemas.microsoft.com/office/drawing/2014/main" id="{5D446F5C-A96E-4388-AE85-F51CDA7A094B}"/>
                      </a:ext>
                    </a:extLst>
                  </p:cNvPr>
                  <p:cNvCxnSpPr>
                    <a:cxnSpLocks/>
                  </p:cNvCxnSpPr>
                  <p:nvPr/>
                </p:nvCxnSpPr>
                <p:spPr>
                  <a:xfrm flipH="1" flipV="1">
                    <a:off x="10620144" y="2490422"/>
                    <a:ext cx="737567" cy="297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xmlns="" id="{C1C932AD-7F84-4D0C-AC29-86C5F01D98C7}"/>
                    </a:ext>
                  </a:extLst>
                </p:cNvPr>
                <p:cNvSpPr txBox="1"/>
                <p:nvPr/>
              </p:nvSpPr>
              <p:spPr>
                <a:xfrm>
                  <a:off x="3315513" y="1687668"/>
                  <a:ext cx="4372055" cy="338554"/>
                </a:xfrm>
                <a:prstGeom prst="rect">
                  <a:avLst/>
                </a:prstGeom>
                <a:noFill/>
              </p:spPr>
              <p:txBody>
                <a:bodyPr wrap="square" rtlCol="0">
                  <a:spAutoFit/>
                </a:bodyPr>
                <a:lstStyle/>
                <a:p>
                  <a:r>
                    <a:rPr lang="en-GB" sz="1600" i="1" dirty="0">
                      <a:cs typeface="Times New Roman" panose="02020603050405020304" pitchFamily="18" charset="0"/>
                    </a:rPr>
                    <a:t>n</a:t>
                  </a:r>
                  <a:r>
                    <a:rPr lang="en-GB" sz="1600" baseline="-25000" dirty="0">
                      <a:cs typeface="Times New Roman" panose="02020603050405020304" pitchFamily="18" charset="0"/>
                    </a:rPr>
                    <a:t>plasma</a:t>
                  </a:r>
                  <a:r>
                    <a:rPr lang="en-GB" sz="1600" dirty="0">
                      <a:cs typeface="Times New Roman" panose="02020603050405020304" pitchFamily="18" charset="0"/>
                    </a:rPr>
                    <a:t> = 7e14/cm^3</a:t>
                  </a:r>
                  <a:r>
                    <a:rPr lang="en-GB" sz="1600" dirty="0" smtClean="0">
                      <a:cs typeface="Times New Roman" panose="02020603050405020304" pitchFamily="18" charset="0"/>
                    </a:rPr>
                    <a:t>,</a:t>
                  </a:r>
                  <a:endParaRPr lang="en-GB" sz="1600" dirty="0">
                    <a:cs typeface="Times New Roman" panose="02020603050405020304" pitchFamily="18" charset="0"/>
                  </a:endParaRPr>
                </a:p>
              </p:txBody>
            </p:sp>
          </p:grpSp>
        </p:grpSp>
        <p:sp>
          <p:nvSpPr>
            <p:cNvPr id="48" name="TextBox 47"/>
            <p:cNvSpPr txBox="1"/>
            <p:nvPr/>
          </p:nvSpPr>
          <p:spPr>
            <a:xfrm>
              <a:off x="7760055" y="3804977"/>
              <a:ext cx="2236510" cy="369332"/>
            </a:xfrm>
            <a:prstGeom prst="rect">
              <a:avLst/>
            </a:prstGeom>
            <a:noFill/>
          </p:spPr>
          <p:txBody>
            <a:bodyPr wrap="none" rtlCol="0">
              <a:spAutoFit/>
            </a:bodyPr>
            <a:lstStyle/>
            <a:p>
              <a:r>
                <a:rPr lang="en-US" dirty="0" smtClean="0"/>
                <a:t>NA64-like experiment</a:t>
              </a:r>
              <a:endParaRPr lang="en-US" dirty="0"/>
            </a:p>
          </p:txBody>
        </p:sp>
      </p:grpSp>
      <p:sp>
        <p:nvSpPr>
          <p:cNvPr id="69" name="Content Placeholder 44"/>
          <p:cNvSpPr>
            <a:spLocks noGrp="1"/>
          </p:cNvSpPr>
          <p:nvPr>
            <p:ph idx="1"/>
          </p:nvPr>
        </p:nvSpPr>
        <p:spPr>
          <a:xfrm>
            <a:off x="374820" y="1066722"/>
            <a:ext cx="7092669" cy="2002182"/>
          </a:xfrm>
          <a:noFill/>
          <a:ln w="38100" cmpd="sng">
            <a:noFill/>
          </a:ln>
        </p:spPr>
        <p:txBody>
          <a:bodyPr>
            <a:noAutofit/>
          </a:bodyPr>
          <a:lstStyle/>
          <a:p>
            <a:pPr marL="0" indent="0">
              <a:buNone/>
            </a:pPr>
            <a:r>
              <a:rPr lang="en-US" sz="1600" dirty="0"/>
              <a:t>Install in the current AWAKE facility, empty old CERN Neutrinos to Gran Sasso Area </a:t>
            </a:r>
          </a:p>
          <a:p>
            <a:pPr marL="0" indent="0">
              <a:buNone/>
            </a:pPr>
            <a:r>
              <a:rPr lang="en-US" sz="1600" b="1" dirty="0" smtClean="0">
                <a:solidFill>
                  <a:srgbClr val="1155CC"/>
                </a:solidFill>
              </a:rPr>
              <a:t>Baseline scenario </a:t>
            </a:r>
            <a:r>
              <a:rPr lang="en-US" sz="1600" dirty="0" smtClean="0">
                <a:solidFill>
                  <a:srgbClr val="1155CC"/>
                </a:solidFill>
              </a:rPr>
              <a:t>(based on AWAKE Run 2 parameters)</a:t>
            </a:r>
          </a:p>
          <a:p>
            <a:r>
              <a:rPr lang="en-US" sz="1600" b="1" dirty="0" smtClean="0">
                <a:solidFill>
                  <a:srgbClr val="1155CC"/>
                </a:solidFill>
              </a:rPr>
              <a:t>50 m</a:t>
            </a:r>
            <a:r>
              <a:rPr lang="en-US" sz="1600" dirty="0" smtClean="0">
                <a:solidFill>
                  <a:srgbClr val="1155CC"/>
                </a:solidFill>
              </a:rPr>
              <a:t> long plasma accelerator</a:t>
            </a:r>
          </a:p>
          <a:p>
            <a:r>
              <a:rPr lang="en-US" sz="1600" b="1" dirty="0" smtClean="0">
                <a:solidFill>
                  <a:srgbClr val="1155CC"/>
                </a:solidFill>
              </a:rPr>
              <a:t>33 GeV/c electrons</a:t>
            </a:r>
            <a:r>
              <a:rPr lang="en-US" sz="1600" dirty="0" smtClean="0">
                <a:solidFill>
                  <a:srgbClr val="1155CC"/>
                </a:solidFill>
              </a:rPr>
              <a:t>, </a:t>
            </a:r>
            <a:r>
              <a:rPr lang="en-US" sz="1600" b="1" dirty="0" smtClean="0">
                <a:solidFill>
                  <a:srgbClr val="1155CC"/>
                </a:solidFill>
              </a:rPr>
              <a:t>∆E/E = 2%</a:t>
            </a:r>
            <a:r>
              <a:rPr lang="en-US" sz="1600" dirty="0" smtClean="0">
                <a:solidFill>
                  <a:srgbClr val="1155CC"/>
                </a:solidFill>
              </a:rPr>
              <a:t>, ~</a:t>
            </a:r>
            <a:r>
              <a:rPr lang="en-US" sz="1600" b="1" dirty="0" smtClean="0">
                <a:solidFill>
                  <a:srgbClr val="1155CC"/>
                </a:solidFill>
              </a:rPr>
              <a:t>100 </a:t>
            </a:r>
            <a:r>
              <a:rPr lang="en-US" sz="1600" b="1" dirty="0" err="1" smtClean="0">
                <a:solidFill>
                  <a:srgbClr val="1155CC"/>
                </a:solidFill>
              </a:rPr>
              <a:t>pC</a:t>
            </a:r>
            <a:endParaRPr lang="en-US" sz="1600" b="1" dirty="0" smtClean="0">
              <a:solidFill>
                <a:srgbClr val="1155CC"/>
              </a:solidFill>
            </a:endParaRPr>
          </a:p>
          <a:p>
            <a:r>
              <a:rPr lang="en-US" sz="1600" dirty="0" smtClean="0">
                <a:solidFill>
                  <a:srgbClr val="1155CC"/>
                </a:solidFill>
              </a:rPr>
              <a:t>For 100 m accelerator: 53 GeV/c e, ∆E/E=2%, ~130 </a:t>
            </a:r>
            <a:r>
              <a:rPr lang="en-US" sz="1600" dirty="0" err="1" smtClean="0">
                <a:solidFill>
                  <a:srgbClr val="1155CC"/>
                </a:solidFill>
              </a:rPr>
              <a:t>pC</a:t>
            </a:r>
            <a:endParaRPr lang="en-US" sz="1600" dirty="0" smtClean="0">
              <a:solidFill>
                <a:srgbClr val="1155CC"/>
              </a:solidFill>
            </a:endParaRPr>
          </a:p>
          <a:p>
            <a:endParaRPr lang="en-US" sz="1600" dirty="0" smtClean="0">
              <a:solidFill>
                <a:srgbClr val="1155CC"/>
              </a:solidFill>
            </a:endParaRPr>
          </a:p>
          <a:p>
            <a:endParaRPr lang="en-US" sz="1600" dirty="0">
              <a:solidFill>
                <a:srgbClr val="1155CC"/>
              </a:solidFill>
            </a:endParaRPr>
          </a:p>
        </p:txBody>
      </p:sp>
    </p:spTree>
    <p:extLst>
      <p:ext uri="{BB962C8B-B14F-4D97-AF65-F5344CB8AC3E}">
        <p14:creationId xmlns:p14="http://schemas.microsoft.com/office/powerpoint/2010/main" val="2614104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Conventional Acceleration Technology</a:t>
            </a:r>
            <a:endParaRPr lang="en-US" dirty="0"/>
          </a:p>
        </p:txBody>
      </p:sp>
      <p:sp>
        <p:nvSpPr>
          <p:cNvPr id="3" name="Content Placeholder 2"/>
          <p:cNvSpPr>
            <a:spLocks noGrp="1"/>
          </p:cNvSpPr>
          <p:nvPr>
            <p:ph idx="1"/>
          </p:nvPr>
        </p:nvSpPr>
        <p:spPr>
          <a:xfrm>
            <a:off x="460429" y="775844"/>
            <a:ext cx="10972800" cy="546357"/>
          </a:xfrm>
        </p:spPr>
        <p:txBody>
          <a:bodyPr/>
          <a:lstStyle/>
          <a:p>
            <a:pPr marL="0" indent="0">
              <a:buNone/>
            </a:pPr>
            <a:r>
              <a:rPr lang="en-US" dirty="0" smtClean="0"/>
              <a:t>Radiofrequency Cavities</a:t>
            </a:r>
            <a:endParaRPr lang="en-US"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5</a:t>
            </a:fld>
            <a:endParaRPr lang="en-US"/>
          </a:p>
        </p:txBody>
      </p:sp>
      <p:sp>
        <p:nvSpPr>
          <p:cNvPr id="11" name="TextBox 10"/>
          <p:cNvSpPr txBox="1"/>
          <p:nvPr/>
        </p:nvSpPr>
        <p:spPr>
          <a:xfrm>
            <a:off x="7436293" y="932138"/>
            <a:ext cx="1173481" cy="369332"/>
          </a:xfrm>
          <a:prstGeom prst="rect">
            <a:avLst/>
          </a:prstGeom>
          <a:noFill/>
        </p:spPr>
        <p:txBody>
          <a:bodyPr wrap="none" rtlCol="0">
            <a:spAutoFit/>
          </a:bodyPr>
          <a:lstStyle/>
          <a:p>
            <a:r>
              <a:rPr lang="en-US" dirty="0" smtClean="0"/>
              <a:t>LHC Cavity</a:t>
            </a:r>
            <a:endParaRPr lang="en-US" dirty="0"/>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689" y="1326114"/>
            <a:ext cx="5353304" cy="1728301"/>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8523" y="1332410"/>
            <a:ext cx="3519518" cy="1671273"/>
          </a:xfrm>
          <a:prstGeom prst="rect">
            <a:avLst/>
          </a:prstGeom>
        </p:spPr>
      </p:pic>
      <p:sp>
        <p:nvSpPr>
          <p:cNvPr id="5" name="Rectangle 4"/>
          <p:cNvSpPr/>
          <p:nvPr/>
        </p:nvSpPr>
        <p:spPr>
          <a:xfrm>
            <a:off x="955104" y="3133270"/>
            <a:ext cx="4795904" cy="338554"/>
          </a:xfrm>
          <a:prstGeom prst="rect">
            <a:avLst/>
          </a:prstGeom>
        </p:spPr>
        <p:txBody>
          <a:bodyPr wrap="none">
            <a:spAutoFit/>
          </a:bodyPr>
          <a:lstStyle/>
          <a:p>
            <a:pPr lvl="1"/>
            <a:r>
              <a:rPr lang="en-US" sz="1600" dirty="0"/>
              <a:t>(invention of Gustav </a:t>
            </a:r>
            <a:r>
              <a:rPr lang="en-US" sz="1600" dirty="0" err="1"/>
              <a:t>Ising</a:t>
            </a:r>
            <a:r>
              <a:rPr lang="en-US" sz="1600" dirty="0"/>
              <a:t> 1924 and Rolf </a:t>
            </a:r>
            <a:r>
              <a:rPr lang="en-US" sz="1600" dirty="0" err="1"/>
              <a:t>Wideroe</a:t>
            </a:r>
            <a:r>
              <a:rPr lang="en-US" sz="1600" dirty="0"/>
              <a:t> 1927)</a:t>
            </a:r>
          </a:p>
        </p:txBody>
      </p:sp>
      <p:grpSp>
        <p:nvGrpSpPr>
          <p:cNvPr id="8" name="Group 7"/>
          <p:cNvGrpSpPr/>
          <p:nvPr/>
        </p:nvGrpSpPr>
        <p:grpSpPr>
          <a:xfrm>
            <a:off x="188922" y="4324463"/>
            <a:ext cx="11871713" cy="2004788"/>
            <a:chOff x="188922" y="4324463"/>
            <a:chExt cx="11871713" cy="2004788"/>
          </a:xfrm>
        </p:grpSpPr>
        <p:sp>
          <p:nvSpPr>
            <p:cNvPr id="9" name="Content Placeholder 2"/>
            <p:cNvSpPr txBox="1">
              <a:spLocks/>
            </p:cNvSpPr>
            <p:nvPr/>
          </p:nvSpPr>
          <p:spPr>
            <a:xfrm>
              <a:off x="2394210" y="4544884"/>
              <a:ext cx="6988893" cy="1784367"/>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Very successfully used in all accelerators (hospitals, scientific labs,…) in the last 100 years. </a:t>
              </a:r>
            </a:p>
            <a:p>
              <a:pPr marL="0" indent="0">
                <a:buNone/>
              </a:pPr>
              <a:r>
                <a:rPr lang="en-US" dirty="0"/>
                <a:t>A</a:t>
              </a:r>
              <a:r>
                <a:rPr lang="en-US" dirty="0" smtClean="0"/>
                <a:t>ccelerating fields </a:t>
              </a:r>
              <a:r>
                <a:rPr lang="en-US" b="1" dirty="0" smtClean="0">
                  <a:solidFill>
                    <a:srgbClr val="FF0000"/>
                  </a:solidFill>
                </a:rPr>
                <a:t> </a:t>
              </a:r>
              <a:r>
                <a:rPr lang="en-US" dirty="0" smtClean="0"/>
                <a:t>are </a:t>
              </a:r>
              <a:r>
                <a:rPr lang="en-US" b="1" dirty="0" smtClean="0"/>
                <a:t>limited to &lt;100 MV/m</a:t>
              </a:r>
            </a:p>
            <a:p>
              <a:pPr lvl="1"/>
              <a:r>
                <a:rPr lang="en-US" dirty="0" smtClean="0">
                  <a:solidFill>
                    <a:srgbClr val="1155CC"/>
                  </a:solidFill>
                </a:rPr>
                <a:t>In metallic structures, a too high field level leads to </a:t>
              </a:r>
              <a:r>
                <a:rPr lang="en-US" b="1" dirty="0" smtClean="0">
                  <a:solidFill>
                    <a:srgbClr val="1155CC"/>
                  </a:solidFill>
                </a:rPr>
                <a:t>break down </a:t>
              </a:r>
              <a:r>
                <a:rPr lang="en-US" dirty="0" smtClean="0">
                  <a:solidFill>
                    <a:srgbClr val="1155CC"/>
                  </a:solidFill>
                </a:rPr>
                <a:t>of surfaces, creating electric discharge.</a:t>
              </a:r>
            </a:p>
            <a:p>
              <a:pPr lvl="1"/>
              <a:r>
                <a:rPr lang="en-US" dirty="0" smtClean="0">
                  <a:solidFill>
                    <a:srgbClr val="1155CC"/>
                  </a:solidFill>
                </a:rPr>
                <a:t>Fields  cannot be sustained, structures might be damaged.</a:t>
              </a:r>
            </a:p>
            <a:p>
              <a:pPr marL="0" indent="0">
                <a:buNone/>
              </a:pPr>
              <a:r>
                <a:rPr lang="en-US" b="1" dirty="0" smtClean="0">
                  <a:sym typeface="Wingdings"/>
                </a:rPr>
                <a:t> several tens of kilometers for future linear colliders</a:t>
              </a:r>
            </a:p>
            <a:p>
              <a:pPr marL="457200" lvl="1" indent="0">
                <a:buFont typeface="Arial" panose="020B0604020202020204" pitchFamily="34" charset="0"/>
                <a:buNone/>
              </a:pPr>
              <a:endParaRPr lang="en-US" dirty="0" smtClean="0">
                <a:sym typeface="Wingdings"/>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922" y="4325505"/>
              <a:ext cx="1935472" cy="1865189"/>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07102" y="4324463"/>
              <a:ext cx="2753533" cy="1973919"/>
            </a:xfrm>
            <a:prstGeom prst="rect">
              <a:avLst/>
            </a:prstGeom>
          </p:spPr>
        </p:pic>
      </p:grpSp>
    </p:spTree>
    <p:extLst>
      <p:ext uri="{BB962C8B-B14F-4D97-AF65-F5344CB8AC3E}">
        <p14:creationId xmlns:p14="http://schemas.microsoft.com/office/powerpoint/2010/main" val="3470780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122171"/>
            <a:ext cx="11750842" cy="717134"/>
          </a:xfrm>
        </p:spPr>
        <p:txBody>
          <a:bodyPr>
            <a:noAutofit/>
          </a:bodyPr>
          <a:lstStyle/>
          <a:p>
            <a:r>
              <a:rPr lang="en-US" sz="3200" dirty="0" smtClean="0"/>
              <a:t>Application: Colliders</a:t>
            </a:r>
            <a:endParaRPr lang="en-US" sz="3200" dirty="0"/>
          </a:p>
        </p:txBody>
      </p:sp>
      <p:sp>
        <p:nvSpPr>
          <p:cNvPr id="6" name="Slide Number Placeholder 3"/>
          <p:cNvSpPr txBox="1">
            <a:spLocks/>
          </p:cNvSpPr>
          <p:nvPr/>
        </p:nvSpPr>
        <p:spPr>
          <a:xfrm>
            <a:off x="8637336" y="63761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51EE0-6949-4F2E-8F68-46F7424C488D}" type="slidenum">
              <a:rPr lang="en-US" smtClean="0"/>
              <a:pPr/>
              <a:t>50</a:t>
            </a:fld>
            <a:endParaRPr lang="en-US" dirty="0"/>
          </a:p>
        </p:txBody>
      </p:sp>
    </p:spTree>
    <p:extLst>
      <p:ext uri="{BB962C8B-B14F-4D97-AF65-F5344CB8AC3E}">
        <p14:creationId xmlns:p14="http://schemas.microsoft.com/office/powerpoint/2010/main" val="1800418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2" y="122171"/>
            <a:ext cx="11750842" cy="717134"/>
          </a:xfrm>
        </p:spPr>
        <p:txBody>
          <a:bodyPr>
            <a:noAutofit/>
          </a:bodyPr>
          <a:lstStyle/>
          <a:p>
            <a:r>
              <a:rPr lang="en-US" sz="3200" dirty="0" smtClean="0"/>
              <a:t>Application: Colliders</a:t>
            </a:r>
            <a:endParaRPr lang="en-US" sz="3200" dirty="0"/>
          </a:p>
        </p:txBody>
      </p:sp>
      <p:sp>
        <p:nvSpPr>
          <p:cNvPr id="5" name="Content Placeholder 4"/>
          <p:cNvSpPr txBox="1">
            <a:spLocks noGrp="1"/>
          </p:cNvSpPr>
          <p:nvPr>
            <p:ph idx="1"/>
          </p:nvPr>
        </p:nvSpPr>
        <p:spPr>
          <a:xfrm>
            <a:off x="343158" y="1111146"/>
            <a:ext cx="11607801" cy="2329356"/>
          </a:xfrm>
          <a:prstGeom prst="rect">
            <a:avLst/>
          </a:prstGeom>
          <a:noFill/>
        </p:spPr>
        <p:txBody>
          <a:bodyPr wrap="square" rtlCol="0">
            <a:spAutoFit/>
          </a:bodyPr>
          <a:lstStyle/>
          <a:p>
            <a:pPr marL="0" indent="0">
              <a:buNone/>
            </a:pPr>
            <a:r>
              <a:rPr lang="en-US" sz="2000" dirty="0" smtClean="0"/>
              <a:t>Using </a:t>
            </a:r>
            <a:r>
              <a:rPr lang="en-US" sz="2000" b="1" dirty="0" smtClean="0"/>
              <a:t>the SPS or the LHC beam as a driver</a:t>
            </a:r>
            <a:r>
              <a:rPr lang="en-US" sz="2000" dirty="0" smtClean="0"/>
              <a:t>, TeV electron beams are possible </a:t>
            </a:r>
            <a:r>
              <a:rPr lang="en-US" sz="2000" dirty="0" smtClean="0">
                <a:sym typeface="Wingdings"/>
              </a:rPr>
              <a:t> </a:t>
            </a:r>
            <a:r>
              <a:rPr lang="en-US" sz="2000" dirty="0" smtClean="0"/>
              <a:t>Electron</a:t>
            </a:r>
            <a:r>
              <a:rPr lang="en-US" sz="2000" dirty="0"/>
              <a:t>/Proton or Electron/Ion Collider </a:t>
            </a:r>
          </a:p>
          <a:p>
            <a:pPr lvl="1"/>
            <a:r>
              <a:rPr lang="en-US" sz="1800" b="1" dirty="0" smtClean="0"/>
              <a:t>PEPIC: </a:t>
            </a:r>
            <a:r>
              <a:rPr lang="en-US" sz="1800" dirty="0" smtClean="0"/>
              <a:t>LHeC </a:t>
            </a:r>
            <a:r>
              <a:rPr lang="en-US" sz="1800" dirty="0"/>
              <a:t>like collider: </a:t>
            </a:r>
            <a:r>
              <a:rPr lang="en-US" sz="1800" dirty="0" err="1"/>
              <a:t>E</a:t>
            </a:r>
            <a:r>
              <a:rPr lang="en-US" sz="1800" baseline="-25000" dirty="0" err="1"/>
              <a:t>e</a:t>
            </a:r>
            <a:r>
              <a:rPr lang="en-US" sz="1800" dirty="0"/>
              <a:t> up to O </a:t>
            </a:r>
            <a:r>
              <a:rPr lang="en-US" sz="1800" dirty="0" smtClean="0"/>
              <a:t>(70 </a:t>
            </a:r>
            <a:r>
              <a:rPr lang="en-US" sz="1800" dirty="0"/>
              <a:t>GeV), colliding with LHC protons </a:t>
            </a:r>
            <a:r>
              <a:rPr lang="en-US" sz="1800" dirty="0">
                <a:sym typeface="Wingdings"/>
              </a:rPr>
              <a:t> exceeds HERA centre-of-mass </a:t>
            </a:r>
            <a:r>
              <a:rPr lang="en-US" sz="1800" dirty="0" smtClean="0">
                <a:sym typeface="Wingdings"/>
              </a:rPr>
              <a:t>energy</a:t>
            </a:r>
          </a:p>
          <a:p>
            <a:pPr lvl="6"/>
            <a:endParaRPr lang="en-US" dirty="0">
              <a:solidFill>
                <a:srgbClr val="1155CC"/>
              </a:solidFill>
              <a:sym typeface="Wingdings"/>
            </a:endParaRPr>
          </a:p>
          <a:p>
            <a:pPr lvl="1"/>
            <a:r>
              <a:rPr lang="en-US" sz="1800" b="1" dirty="0" err="1">
                <a:sym typeface="Wingdings"/>
              </a:rPr>
              <a:t>VHPeC</a:t>
            </a:r>
            <a:r>
              <a:rPr lang="en-US" sz="1800" b="1" dirty="0">
                <a:sym typeface="Wingdings"/>
              </a:rPr>
              <a:t>: </a:t>
            </a:r>
            <a:r>
              <a:rPr lang="en-US" sz="1800" dirty="0">
                <a:sym typeface="Wingdings"/>
              </a:rPr>
              <a:t>choose  </a:t>
            </a:r>
            <a:r>
              <a:rPr lang="en-US" sz="1800" dirty="0" err="1"/>
              <a:t>E</a:t>
            </a:r>
            <a:r>
              <a:rPr lang="en-US" sz="1800" baseline="-25000" dirty="0" err="1"/>
              <a:t>e</a:t>
            </a:r>
            <a:r>
              <a:rPr lang="en-US" sz="1800" dirty="0"/>
              <a:t> = 3 TeV as a baseline and with E</a:t>
            </a:r>
            <a:r>
              <a:rPr lang="en-US" sz="1800" baseline="-25000" dirty="0"/>
              <a:t>P</a:t>
            </a:r>
            <a:r>
              <a:rPr lang="en-US" sz="1800" dirty="0"/>
              <a:t> = 7 TeV yields √s = 9 TeV. </a:t>
            </a:r>
            <a:r>
              <a:rPr lang="en-US" sz="1800" dirty="0">
                <a:sym typeface="Wingdings"/>
              </a:rPr>
              <a:t> CM ~30 higher than HERA. </a:t>
            </a:r>
            <a:r>
              <a:rPr lang="en-US" sz="1800" dirty="0"/>
              <a:t>Luminosity ~ 10</a:t>
            </a:r>
            <a:r>
              <a:rPr lang="en-US" sz="1800" baseline="30000" dirty="0"/>
              <a:t>28</a:t>
            </a:r>
            <a:r>
              <a:rPr lang="en-US" sz="1800" dirty="0"/>
              <a:t> − 10</a:t>
            </a:r>
            <a:r>
              <a:rPr lang="en-US" sz="1800" baseline="30000" dirty="0"/>
              <a:t>29</a:t>
            </a:r>
            <a:r>
              <a:rPr lang="en-US" sz="1800" dirty="0"/>
              <a:t> cm</a:t>
            </a:r>
            <a:r>
              <a:rPr lang="en-US" sz="1800" baseline="30000" dirty="0"/>
              <a:t>-2</a:t>
            </a:r>
            <a:r>
              <a:rPr lang="en-US" sz="1800" dirty="0"/>
              <a:t> s</a:t>
            </a:r>
            <a:r>
              <a:rPr lang="en-US" sz="1800" baseline="30000" dirty="0"/>
              <a:t>-1</a:t>
            </a:r>
            <a:r>
              <a:rPr lang="en-US" sz="1800" dirty="0"/>
              <a:t> gives ~ 1 pb−1 per year</a:t>
            </a:r>
            <a:r>
              <a:rPr lang="en-US" sz="1800" dirty="0">
                <a:sym typeface="Wingdings"/>
              </a:rPr>
              <a:t>.</a:t>
            </a:r>
            <a:endParaRPr lang="en-US" sz="1800" b="1" dirty="0"/>
          </a:p>
          <a:p>
            <a:pPr marL="285750" indent="-285750">
              <a:buFont typeface="Arial"/>
              <a:buChar char="•"/>
            </a:pPr>
            <a:endParaRPr lang="en-US" sz="2000" dirty="0"/>
          </a:p>
        </p:txBody>
      </p:sp>
      <p:sp>
        <p:nvSpPr>
          <p:cNvPr id="6" name="Slide Number Placeholder 3"/>
          <p:cNvSpPr txBox="1">
            <a:spLocks/>
          </p:cNvSpPr>
          <p:nvPr/>
        </p:nvSpPr>
        <p:spPr>
          <a:xfrm>
            <a:off x="8637336" y="63761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351EE0-6949-4F2E-8F68-46F7424C488D}" type="slidenum">
              <a:rPr lang="en-US" smtClean="0"/>
              <a:pPr/>
              <a:t>51</a:t>
            </a:fld>
            <a:endParaRPr lang="en-US" dirty="0"/>
          </a:p>
        </p:txBody>
      </p:sp>
      <p:grpSp>
        <p:nvGrpSpPr>
          <p:cNvPr id="10" name="Group 9"/>
          <p:cNvGrpSpPr/>
          <p:nvPr/>
        </p:nvGrpSpPr>
        <p:grpSpPr>
          <a:xfrm>
            <a:off x="6518489" y="3136320"/>
            <a:ext cx="4392757" cy="3116785"/>
            <a:chOff x="-133235" y="3899647"/>
            <a:chExt cx="4546244" cy="2957662"/>
          </a:xfrm>
        </p:grpSpPr>
        <p:pic>
          <p:nvPicPr>
            <p:cNvPr id="11" name="Picture 10" descr="Screen Shot 2016-10-09 at 10.36.57 A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355" y="3899647"/>
              <a:ext cx="3739887" cy="2679449"/>
            </a:xfrm>
            <a:prstGeom prst="rect">
              <a:avLst/>
            </a:prstGeom>
          </p:spPr>
        </p:pic>
        <p:sp>
          <p:nvSpPr>
            <p:cNvPr id="12" name="TextBox 11"/>
            <p:cNvSpPr txBox="1"/>
            <p:nvPr/>
          </p:nvSpPr>
          <p:spPr>
            <a:xfrm>
              <a:off x="-133235" y="6549590"/>
              <a:ext cx="4546244" cy="307719"/>
            </a:xfrm>
            <a:prstGeom prst="rect">
              <a:avLst/>
            </a:prstGeom>
            <a:noFill/>
          </p:spPr>
          <p:txBody>
            <a:bodyPr wrap="square" rtlCol="0">
              <a:spAutoFit/>
            </a:bodyPr>
            <a:lstStyle/>
            <a:p>
              <a:r>
                <a:rPr lang="en-US" sz="1200" dirty="0" err="1" smtClean="0"/>
                <a:t>VHEeP</a:t>
              </a:r>
              <a:r>
                <a:rPr lang="en-US" sz="1200" dirty="0" smtClean="0"/>
                <a:t>: </a:t>
              </a:r>
              <a:r>
                <a:rPr lang="en-US" sz="1200" b="0" dirty="0" smtClean="0"/>
                <a:t>A</a:t>
              </a:r>
              <a:r>
                <a:rPr lang="en-US" sz="1200" b="0" dirty="0"/>
                <a:t>. Caldwell and M. Wing, Eur. Phys. J. C 76 (2016) 463</a:t>
              </a:r>
              <a:endParaRPr lang="en-US" sz="1200" dirty="0"/>
            </a:p>
          </p:txBody>
        </p:sp>
      </p:grpSp>
      <p:grpSp>
        <p:nvGrpSpPr>
          <p:cNvPr id="13" name="Group 12"/>
          <p:cNvGrpSpPr/>
          <p:nvPr/>
        </p:nvGrpSpPr>
        <p:grpSpPr>
          <a:xfrm>
            <a:off x="542522" y="2989069"/>
            <a:ext cx="4509389" cy="3144878"/>
            <a:chOff x="2707293" y="1259966"/>
            <a:chExt cx="4509389" cy="3144878"/>
          </a:xfrm>
        </p:grpSpPr>
        <p:sp>
          <p:nvSpPr>
            <p:cNvPr id="14" name="TextBox 13"/>
            <p:cNvSpPr txBox="1"/>
            <p:nvPr/>
          </p:nvSpPr>
          <p:spPr>
            <a:xfrm>
              <a:off x="4878312" y="3023920"/>
              <a:ext cx="1595309" cy="369332"/>
            </a:xfrm>
            <a:prstGeom prst="rect">
              <a:avLst/>
            </a:prstGeom>
            <a:noFill/>
          </p:spPr>
          <p:txBody>
            <a:bodyPr wrap="none" rtlCol="0">
              <a:spAutoFit/>
            </a:bodyPr>
            <a:lstStyle/>
            <a:p>
              <a:r>
                <a:rPr lang="en-US" dirty="0" smtClean="0">
                  <a:solidFill>
                    <a:schemeClr val="accent1"/>
                  </a:solidFill>
                </a:rPr>
                <a:t>SPS, p 450 GeV</a:t>
              </a:r>
              <a:endParaRPr lang="en-US" dirty="0">
                <a:solidFill>
                  <a:schemeClr val="accent1"/>
                </a:solidFill>
              </a:endParaRPr>
            </a:p>
          </p:txBody>
        </p:sp>
        <p:sp>
          <p:nvSpPr>
            <p:cNvPr id="15" name="TextBox 14"/>
            <p:cNvSpPr txBox="1"/>
            <p:nvPr/>
          </p:nvSpPr>
          <p:spPr>
            <a:xfrm>
              <a:off x="5039578" y="1350685"/>
              <a:ext cx="1359341" cy="369332"/>
            </a:xfrm>
            <a:prstGeom prst="rect">
              <a:avLst/>
            </a:prstGeom>
            <a:noFill/>
          </p:spPr>
          <p:txBody>
            <a:bodyPr wrap="none" rtlCol="0">
              <a:spAutoFit/>
            </a:bodyPr>
            <a:lstStyle/>
            <a:p>
              <a:r>
                <a:rPr lang="en-US" dirty="0" smtClean="0">
                  <a:solidFill>
                    <a:srgbClr val="5B9BD5"/>
                  </a:solidFill>
                </a:rPr>
                <a:t>LHC, p 7 TeV</a:t>
              </a:r>
              <a:endParaRPr lang="en-US" dirty="0">
                <a:solidFill>
                  <a:srgbClr val="5B9BD5"/>
                </a:solidFill>
              </a:endParaRPr>
            </a:p>
          </p:txBody>
        </p:sp>
        <p:grpSp>
          <p:nvGrpSpPr>
            <p:cNvPr id="16" name="Group 15"/>
            <p:cNvGrpSpPr/>
            <p:nvPr/>
          </p:nvGrpSpPr>
          <p:grpSpPr>
            <a:xfrm>
              <a:off x="2707293" y="1259966"/>
              <a:ext cx="4509389" cy="3144878"/>
              <a:chOff x="3596703" y="2872724"/>
              <a:chExt cx="5192322" cy="3606974"/>
            </a:xfrm>
          </p:grpSpPr>
          <p:grpSp>
            <p:nvGrpSpPr>
              <p:cNvPr id="17" name="Group 16"/>
              <p:cNvGrpSpPr/>
              <p:nvPr/>
            </p:nvGrpSpPr>
            <p:grpSpPr>
              <a:xfrm>
                <a:off x="5362112" y="2872724"/>
                <a:ext cx="3426913" cy="3606974"/>
                <a:chOff x="3578101" y="3044080"/>
                <a:chExt cx="3426913" cy="3606974"/>
              </a:xfrm>
            </p:grpSpPr>
            <p:sp>
              <p:nvSpPr>
                <p:cNvPr id="21" name="Oval 20"/>
                <p:cNvSpPr/>
                <p:nvPr/>
              </p:nvSpPr>
              <p:spPr>
                <a:xfrm>
                  <a:off x="3578101" y="3044080"/>
                  <a:ext cx="3426913" cy="3366632"/>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616253" y="5471393"/>
                  <a:ext cx="1207580" cy="1179661"/>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794266" y="5527555"/>
                  <a:ext cx="330833" cy="702225"/>
                </a:xfrm>
                <a:prstGeom prst="line">
                  <a:avLst/>
                </a:prstGeom>
                <a:ln w="38100" cmpd="sng">
                  <a:solidFill>
                    <a:srgbClr val="0080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4" name="Freeform 23"/>
                <p:cNvSpPr/>
                <p:nvPr/>
              </p:nvSpPr>
              <p:spPr>
                <a:xfrm>
                  <a:off x="4169030" y="6272708"/>
                  <a:ext cx="769757" cy="329519"/>
                </a:xfrm>
                <a:custGeom>
                  <a:avLst/>
                  <a:gdLst>
                    <a:gd name="connsiteX0" fmla="*/ 806333 w 806333"/>
                    <a:gd name="connsiteY0" fmla="*/ 332631 h 332631"/>
                    <a:gd name="connsiteX1" fmla="*/ 262058 w 806333"/>
                    <a:gd name="connsiteY1" fmla="*/ 201595 h 332631"/>
                    <a:gd name="connsiteX2" fmla="*/ 0 w 806333"/>
                    <a:gd name="connsiteY2" fmla="*/ 0 h 332631"/>
                    <a:gd name="connsiteX3" fmla="*/ 0 w 806333"/>
                    <a:gd name="connsiteY3" fmla="*/ 0 h 332631"/>
                  </a:gdLst>
                  <a:ahLst/>
                  <a:cxnLst>
                    <a:cxn ang="0">
                      <a:pos x="connsiteX0" y="connsiteY0"/>
                    </a:cxn>
                    <a:cxn ang="0">
                      <a:pos x="connsiteX1" y="connsiteY1"/>
                    </a:cxn>
                    <a:cxn ang="0">
                      <a:pos x="connsiteX2" y="connsiteY2"/>
                    </a:cxn>
                    <a:cxn ang="0">
                      <a:pos x="connsiteX3" y="connsiteY3"/>
                    </a:cxn>
                  </a:cxnLst>
                  <a:rect l="l" t="t" r="r" b="b"/>
                  <a:pathLst>
                    <a:path w="806333" h="332631">
                      <a:moveTo>
                        <a:pt x="806333" y="332631"/>
                      </a:moveTo>
                      <a:cubicBezTo>
                        <a:pt x="601390" y="294832"/>
                        <a:pt x="396447" y="257033"/>
                        <a:pt x="262058" y="201595"/>
                      </a:cubicBezTo>
                      <a:cubicBezTo>
                        <a:pt x="127669" y="146157"/>
                        <a:pt x="0" y="0"/>
                        <a:pt x="0" y="0"/>
                      </a:cubicBezTo>
                      <a:lnTo>
                        <a:pt x="0" y="0"/>
                      </a:lnTo>
                    </a:path>
                  </a:pathLst>
                </a:custGeom>
                <a:ln w="381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Rectangle 24"/>
                <p:cNvSpPr/>
                <p:nvPr/>
              </p:nvSpPr>
              <p:spPr>
                <a:xfrm rot="3650343">
                  <a:off x="3913502" y="6087899"/>
                  <a:ext cx="348178" cy="7650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3609299" y="5045187"/>
                  <a:ext cx="173710" cy="497957"/>
                </a:xfrm>
                <a:prstGeom prst="straightConnector1">
                  <a:avLst/>
                </a:prstGeom>
                <a:ln w="38100" cmpd="sng">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3596703" y="5380655"/>
                <a:ext cx="2322211" cy="670701"/>
              </a:xfrm>
              <a:prstGeom prst="rect">
                <a:avLst/>
              </a:prstGeom>
              <a:noFill/>
            </p:spPr>
            <p:txBody>
              <a:bodyPr wrap="square" rtlCol="0">
                <a:spAutoFit/>
              </a:bodyPr>
              <a:lstStyle/>
              <a:p>
                <a:r>
                  <a:rPr lang="en-US" sz="1600" dirty="0">
                    <a:solidFill>
                      <a:srgbClr val="008000"/>
                    </a:solidFill>
                  </a:rPr>
                  <a:t>p</a:t>
                </a:r>
                <a:r>
                  <a:rPr lang="en-US" sz="1600" dirty="0" smtClean="0">
                    <a:solidFill>
                      <a:srgbClr val="008000"/>
                    </a:solidFill>
                  </a:rPr>
                  <a:t>lasma accelerated electrons, 50-70 GeV</a:t>
                </a:r>
                <a:endParaRPr lang="en-US" sz="1600" dirty="0">
                  <a:solidFill>
                    <a:srgbClr val="008000"/>
                  </a:solidFill>
                </a:endParaRPr>
              </a:p>
            </p:txBody>
          </p:sp>
          <p:sp>
            <p:nvSpPr>
              <p:cNvPr id="19" name="TextBox 18"/>
              <p:cNvSpPr txBox="1"/>
              <p:nvPr/>
            </p:nvSpPr>
            <p:spPr>
              <a:xfrm>
                <a:off x="3729000" y="4868513"/>
                <a:ext cx="1498427" cy="369332"/>
              </a:xfrm>
              <a:prstGeom prst="rect">
                <a:avLst/>
              </a:prstGeom>
              <a:noFill/>
            </p:spPr>
            <p:txBody>
              <a:bodyPr wrap="none" rtlCol="0">
                <a:spAutoFit/>
              </a:bodyPr>
              <a:lstStyle/>
              <a:p>
                <a:r>
                  <a:rPr lang="en-US" dirty="0">
                    <a:solidFill>
                      <a:schemeClr val="accent1">
                        <a:lumMod val="75000"/>
                      </a:schemeClr>
                    </a:solidFill>
                  </a:rPr>
                  <a:t>p</a:t>
                </a:r>
                <a:r>
                  <a:rPr lang="en-US" dirty="0" smtClean="0">
                    <a:solidFill>
                      <a:schemeClr val="accent1">
                        <a:lumMod val="75000"/>
                      </a:schemeClr>
                    </a:solidFill>
                  </a:rPr>
                  <a:t>rotons 7 TeV</a:t>
                </a:r>
                <a:endParaRPr lang="en-US" dirty="0">
                  <a:solidFill>
                    <a:schemeClr val="accent1">
                      <a:lumMod val="75000"/>
                    </a:schemeClr>
                  </a:solidFill>
                </a:endParaRPr>
              </a:p>
            </p:txBody>
          </p:sp>
          <p:sp>
            <p:nvSpPr>
              <p:cNvPr id="20" name="TextBox 19"/>
              <p:cNvSpPr txBox="1"/>
              <p:nvPr/>
            </p:nvSpPr>
            <p:spPr>
              <a:xfrm>
                <a:off x="5513302" y="6098241"/>
                <a:ext cx="595035" cy="261610"/>
              </a:xfrm>
              <a:prstGeom prst="rect">
                <a:avLst/>
              </a:prstGeom>
              <a:noFill/>
            </p:spPr>
            <p:txBody>
              <a:bodyPr wrap="none" rtlCol="0">
                <a:spAutoFit/>
              </a:bodyPr>
              <a:lstStyle/>
              <a:p>
                <a:r>
                  <a:rPr lang="en-US" sz="1100" dirty="0" smtClean="0">
                    <a:solidFill>
                      <a:srgbClr val="FF0000"/>
                    </a:solidFill>
                  </a:rPr>
                  <a:t>plasma</a:t>
                </a:r>
                <a:endParaRPr lang="en-US" sz="1100" dirty="0">
                  <a:solidFill>
                    <a:srgbClr val="FF0000"/>
                  </a:solidFill>
                </a:endParaRPr>
              </a:p>
            </p:txBody>
          </p:sp>
        </p:grpSp>
      </p:grpSp>
      <p:sp>
        <p:nvSpPr>
          <p:cNvPr id="3" name="TextBox 2"/>
          <p:cNvSpPr txBox="1"/>
          <p:nvPr/>
        </p:nvSpPr>
        <p:spPr>
          <a:xfrm>
            <a:off x="3265598" y="3879360"/>
            <a:ext cx="723275" cy="369332"/>
          </a:xfrm>
          <a:prstGeom prst="rect">
            <a:avLst/>
          </a:prstGeom>
          <a:noFill/>
        </p:spPr>
        <p:txBody>
          <a:bodyPr wrap="none" rtlCol="0">
            <a:spAutoFit/>
          </a:bodyPr>
          <a:lstStyle/>
          <a:p>
            <a:r>
              <a:rPr lang="en-US" b="1" dirty="0" smtClean="0"/>
              <a:t>PEPIC</a:t>
            </a:r>
            <a:endParaRPr lang="en-US" b="1" dirty="0"/>
          </a:p>
        </p:txBody>
      </p:sp>
    </p:spTree>
    <p:extLst>
      <p:ext uri="{BB962C8B-B14F-4D97-AF65-F5344CB8AC3E}">
        <p14:creationId xmlns:p14="http://schemas.microsoft.com/office/powerpoint/2010/main" val="1690140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29358" y="787802"/>
            <a:ext cx="11933283" cy="5890885"/>
          </a:xfrm>
        </p:spPr>
        <p:txBody>
          <a:bodyPr>
            <a:normAutofit fontScale="70000" lnSpcReduction="20000"/>
          </a:bodyPr>
          <a:lstStyle/>
          <a:p>
            <a:pPr>
              <a:lnSpc>
                <a:spcPct val="120000"/>
              </a:lnSpc>
              <a:buFont typeface="Wingdings" charset="0"/>
              <a:buChar char="à"/>
            </a:pPr>
            <a:r>
              <a:rPr lang="en-US" dirty="0" smtClean="0"/>
              <a:t>Many </a:t>
            </a:r>
            <a:r>
              <a:rPr lang="en-US" dirty="0"/>
              <a:t>encouraging </a:t>
            </a:r>
            <a:r>
              <a:rPr lang="en-US" dirty="0" smtClean="0"/>
              <a:t>results in the plasma wakefield acceleration technology</a:t>
            </a:r>
            <a:r>
              <a:rPr lang="en-US" dirty="0"/>
              <a:t>. Plasma wakefield acceleration is an exciting and growing field with a huge </a:t>
            </a:r>
            <a:r>
              <a:rPr lang="en-US" dirty="0" smtClean="0"/>
              <a:t>potential.</a:t>
            </a:r>
          </a:p>
          <a:p>
            <a:pPr lvl="2">
              <a:lnSpc>
                <a:spcPct val="120000"/>
              </a:lnSpc>
              <a:buFont typeface="Wingdings" charset="0"/>
              <a:buChar char="à"/>
            </a:pPr>
            <a:endParaRPr lang="en-US" dirty="0"/>
          </a:p>
          <a:p>
            <a:pPr>
              <a:lnSpc>
                <a:spcPct val="120000"/>
              </a:lnSpc>
              <a:buFont typeface="Wingdings" charset="0"/>
              <a:buChar char="à"/>
            </a:pPr>
            <a:r>
              <a:rPr lang="en-US" dirty="0" smtClean="0">
                <a:solidFill>
                  <a:srgbClr val="1155CC"/>
                </a:solidFill>
              </a:rPr>
              <a:t>AWAKE: Proton</a:t>
            </a:r>
            <a:r>
              <a:rPr lang="en-US" dirty="0">
                <a:solidFill>
                  <a:srgbClr val="1155CC"/>
                </a:solidFill>
              </a:rPr>
              <a:t>-driven plasma wakefield acceleration interesting because of large </a:t>
            </a:r>
            <a:r>
              <a:rPr lang="en-US" dirty="0" smtClean="0">
                <a:solidFill>
                  <a:srgbClr val="1155CC"/>
                </a:solidFill>
              </a:rPr>
              <a:t>energy content </a:t>
            </a:r>
            <a:r>
              <a:rPr lang="en-US" dirty="0">
                <a:solidFill>
                  <a:srgbClr val="1155CC"/>
                </a:solidFill>
              </a:rPr>
              <a:t>of </a:t>
            </a:r>
            <a:r>
              <a:rPr lang="en-US" dirty="0" smtClean="0">
                <a:solidFill>
                  <a:srgbClr val="1155CC"/>
                </a:solidFill>
              </a:rPr>
              <a:t>driver. Modulation </a:t>
            </a:r>
            <a:r>
              <a:rPr lang="en-US" dirty="0">
                <a:solidFill>
                  <a:srgbClr val="1155CC"/>
                </a:solidFill>
              </a:rPr>
              <a:t>process means existing proton machines can be </a:t>
            </a:r>
            <a:r>
              <a:rPr lang="en-US" dirty="0" smtClean="0">
                <a:solidFill>
                  <a:srgbClr val="1155CC"/>
                </a:solidFill>
              </a:rPr>
              <a:t>used.</a:t>
            </a:r>
          </a:p>
          <a:p>
            <a:pPr lvl="2">
              <a:lnSpc>
                <a:spcPct val="120000"/>
              </a:lnSpc>
              <a:buFont typeface="Wingdings" charset="0"/>
              <a:buChar char="à"/>
            </a:pPr>
            <a:endParaRPr lang="en-US" dirty="0" smtClean="0">
              <a:solidFill>
                <a:srgbClr val="0000FF"/>
              </a:solidFill>
            </a:endParaRPr>
          </a:p>
          <a:p>
            <a:pPr>
              <a:lnSpc>
                <a:spcPct val="120000"/>
              </a:lnSpc>
              <a:buFont typeface="Wingdings" charset="0"/>
              <a:buChar char="à"/>
            </a:pPr>
            <a:r>
              <a:rPr lang="en-US" b="1" dirty="0" smtClean="0">
                <a:sym typeface="Zapf Dingbats" charset="2"/>
              </a:rPr>
              <a:t>AWAKE </a:t>
            </a:r>
            <a:r>
              <a:rPr lang="en-US" b="1" dirty="0">
                <a:sym typeface="Zapf Dingbats" charset="2"/>
              </a:rPr>
              <a:t>has for the first time demonstrated proton driven plasma wakefield acceleration of externally injected electrons. </a:t>
            </a:r>
            <a:endParaRPr lang="en-US" b="1" dirty="0" smtClean="0">
              <a:sym typeface="Zapf Dingbats" charset="2"/>
            </a:endParaRPr>
          </a:p>
          <a:p>
            <a:pPr lvl="2">
              <a:lnSpc>
                <a:spcPct val="120000"/>
              </a:lnSpc>
              <a:buFont typeface="Wingdings" charset="0"/>
              <a:buChar char="à"/>
            </a:pPr>
            <a:endParaRPr lang="en-US" b="1" dirty="0">
              <a:sym typeface="Zapf Dingbats" charset="2"/>
            </a:endParaRPr>
          </a:p>
          <a:p>
            <a:pPr>
              <a:lnSpc>
                <a:spcPct val="120000"/>
              </a:lnSpc>
              <a:buFont typeface="Wingdings" charset="0"/>
              <a:buChar char="à"/>
            </a:pPr>
            <a:r>
              <a:rPr lang="en-US" dirty="0" smtClean="0">
                <a:solidFill>
                  <a:srgbClr val="1155CC"/>
                </a:solidFill>
              </a:rPr>
              <a:t>AWAKE Run 1 was a proof-of-concept experiment. </a:t>
            </a:r>
            <a:r>
              <a:rPr lang="en-US" dirty="0" smtClean="0">
                <a:solidFill>
                  <a:srgbClr val="1155CC"/>
                </a:solidFill>
                <a:sym typeface="Wingdings"/>
              </a:rPr>
              <a:t> </a:t>
            </a:r>
            <a:r>
              <a:rPr lang="en-US" dirty="0" smtClean="0">
                <a:solidFill>
                  <a:srgbClr val="1155CC"/>
                </a:solidFill>
              </a:rPr>
              <a:t>DONE!</a:t>
            </a:r>
          </a:p>
          <a:p>
            <a:pPr lvl="2">
              <a:lnSpc>
                <a:spcPct val="120000"/>
              </a:lnSpc>
              <a:buFont typeface="Wingdings" charset="0"/>
              <a:buChar char="à"/>
            </a:pPr>
            <a:endParaRPr lang="en-US" dirty="0" smtClean="0">
              <a:solidFill>
                <a:srgbClr val="0000FF"/>
              </a:solidFill>
            </a:endParaRPr>
          </a:p>
          <a:p>
            <a:pPr>
              <a:lnSpc>
                <a:spcPct val="120000"/>
              </a:lnSpc>
              <a:buFont typeface="Wingdings" charset="0"/>
              <a:buChar char="à"/>
            </a:pPr>
            <a:r>
              <a:rPr lang="en-US" dirty="0" smtClean="0">
                <a:solidFill>
                  <a:srgbClr val="000000"/>
                </a:solidFill>
              </a:rPr>
              <a:t>Aim of </a:t>
            </a:r>
            <a:r>
              <a:rPr lang="en-US" b="1" dirty="0">
                <a:solidFill>
                  <a:srgbClr val="000000"/>
                </a:solidFill>
              </a:rPr>
              <a:t>AWAKE Run 2 </a:t>
            </a:r>
            <a:r>
              <a:rPr lang="en-US" dirty="0">
                <a:solidFill>
                  <a:srgbClr val="000000"/>
                </a:solidFill>
              </a:rPr>
              <a:t>starting 2021 after CERN’s Long Shutdown </a:t>
            </a:r>
            <a:r>
              <a:rPr lang="en-US" dirty="0" smtClean="0">
                <a:solidFill>
                  <a:srgbClr val="000000"/>
                </a:solidFill>
              </a:rPr>
              <a:t>2 is </a:t>
            </a:r>
            <a:r>
              <a:rPr lang="en-US" dirty="0" smtClean="0"/>
              <a:t>to </a:t>
            </a:r>
            <a:r>
              <a:rPr lang="en-US" dirty="0"/>
              <a:t>achieve high-charge bunches of electrons accelerated to </a:t>
            </a:r>
            <a:r>
              <a:rPr lang="en-US" b="1" dirty="0" smtClean="0"/>
              <a:t>high energy</a:t>
            </a:r>
            <a:r>
              <a:rPr lang="en-US" b="1" dirty="0"/>
              <a:t>, about 10 GeV, </a:t>
            </a:r>
            <a:r>
              <a:rPr lang="en-US" dirty="0"/>
              <a:t>while maintaining </a:t>
            </a:r>
            <a:r>
              <a:rPr lang="en-US" b="1" dirty="0"/>
              <a:t>beam quality </a:t>
            </a:r>
            <a:r>
              <a:rPr lang="en-US" dirty="0"/>
              <a:t>through the plasma and showing that the </a:t>
            </a:r>
            <a:r>
              <a:rPr lang="en-US" dirty="0" smtClean="0"/>
              <a:t>process is </a:t>
            </a:r>
            <a:r>
              <a:rPr lang="en-US" b="1" dirty="0"/>
              <a:t>scalable</a:t>
            </a:r>
            <a:r>
              <a:rPr lang="en-US" dirty="0"/>
              <a:t>. </a:t>
            </a:r>
            <a:endParaRPr lang="en-US" dirty="0" smtClean="0"/>
          </a:p>
          <a:p>
            <a:pPr lvl="2">
              <a:lnSpc>
                <a:spcPct val="120000"/>
              </a:lnSpc>
              <a:buFont typeface="Wingdings" charset="0"/>
              <a:buChar char="à"/>
            </a:pPr>
            <a:endParaRPr lang="en-US" dirty="0"/>
          </a:p>
          <a:p>
            <a:pPr>
              <a:lnSpc>
                <a:spcPct val="120000"/>
              </a:lnSpc>
              <a:buFont typeface="Wingdings" charset="0"/>
              <a:buChar char="à"/>
            </a:pPr>
            <a:r>
              <a:rPr lang="en-US" dirty="0" smtClean="0">
                <a:solidFill>
                  <a:srgbClr val="1155CC"/>
                </a:solidFill>
              </a:rPr>
              <a:t>Use </a:t>
            </a:r>
            <a:r>
              <a:rPr lang="en-US" dirty="0">
                <a:solidFill>
                  <a:srgbClr val="1155CC"/>
                </a:solidFill>
              </a:rPr>
              <a:t>the AWAKE scheme for </a:t>
            </a:r>
            <a:r>
              <a:rPr lang="en-US" b="1" dirty="0">
                <a:solidFill>
                  <a:srgbClr val="1155CC"/>
                </a:solidFill>
              </a:rPr>
              <a:t>particle physics </a:t>
            </a:r>
            <a:r>
              <a:rPr lang="en-US" b="1" dirty="0" smtClean="0">
                <a:solidFill>
                  <a:srgbClr val="1155CC"/>
                </a:solidFill>
              </a:rPr>
              <a:t>applications </a:t>
            </a:r>
            <a:r>
              <a:rPr lang="en-US" dirty="0" smtClean="0">
                <a:solidFill>
                  <a:srgbClr val="1155CC"/>
                </a:solidFill>
              </a:rPr>
              <a:t>such </a:t>
            </a:r>
            <a:r>
              <a:rPr lang="en-US" dirty="0">
                <a:solidFill>
                  <a:srgbClr val="1155CC"/>
                </a:solidFill>
              </a:rPr>
              <a:t>as fixed target experiments for dark </a:t>
            </a:r>
            <a:r>
              <a:rPr lang="en-US" dirty="0" smtClean="0">
                <a:solidFill>
                  <a:srgbClr val="1155CC"/>
                </a:solidFill>
              </a:rPr>
              <a:t>photon</a:t>
            </a:r>
            <a:r>
              <a:rPr lang="en-US" dirty="0">
                <a:solidFill>
                  <a:srgbClr val="1155CC"/>
                </a:solidFill>
              </a:rPr>
              <a:t> </a:t>
            </a:r>
            <a:r>
              <a:rPr lang="en-US" dirty="0" smtClean="0">
                <a:solidFill>
                  <a:srgbClr val="1155CC"/>
                </a:solidFill>
              </a:rPr>
              <a:t>searches </a:t>
            </a:r>
            <a:r>
              <a:rPr lang="en-US" dirty="0">
                <a:solidFill>
                  <a:srgbClr val="1155CC"/>
                </a:solidFill>
              </a:rPr>
              <a:t>and also for future electron-</a:t>
            </a:r>
            <a:r>
              <a:rPr lang="en-US" dirty="0" smtClean="0">
                <a:solidFill>
                  <a:srgbClr val="1155CC"/>
                </a:solidFill>
              </a:rPr>
              <a:t>proton or </a:t>
            </a:r>
            <a:r>
              <a:rPr lang="en-US" dirty="0">
                <a:solidFill>
                  <a:srgbClr val="1155CC"/>
                </a:solidFill>
              </a:rPr>
              <a:t>electron-ion colliders</a:t>
            </a:r>
            <a:r>
              <a:rPr lang="en-US" dirty="0" smtClean="0">
                <a:solidFill>
                  <a:srgbClr val="1155CC"/>
                </a:solidFill>
              </a:rPr>
              <a:t>.</a:t>
            </a:r>
          </a:p>
        </p:txBody>
      </p:sp>
      <p:sp>
        <p:nvSpPr>
          <p:cNvPr id="4" name="Slide Number Placeholder 3"/>
          <p:cNvSpPr>
            <a:spLocks noGrp="1"/>
          </p:cNvSpPr>
          <p:nvPr>
            <p:ph type="sldNum" sz="quarter" idx="12"/>
          </p:nvPr>
        </p:nvSpPr>
        <p:spPr/>
        <p:txBody>
          <a:bodyPr/>
          <a:lstStyle/>
          <a:p>
            <a:fld id="{3D351EE0-6949-4F2E-8F68-46F7424C488D}" type="slidenum">
              <a:rPr lang="en-US" smtClean="0"/>
              <a:t>52</a:t>
            </a:fld>
            <a:endParaRPr lang="en-US"/>
          </a:p>
        </p:txBody>
      </p:sp>
    </p:spTree>
    <p:extLst>
      <p:ext uri="{BB962C8B-B14F-4D97-AF65-F5344CB8AC3E}">
        <p14:creationId xmlns:p14="http://schemas.microsoft.com/office/powerpoint/2010/main" val="1589643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8" y="85931"/>
            <a:ext cx="10351416" cy="579479"/>
          </a:xfrm>
        </p:spPr>
        <p:txBody>
          <a:bodyPr>
            <a:normAutofit fontScale="90000"/>
          </a:bodyPr>
          <a:lstStyle/>
          <a:p>
            <a:r>
              <a:rPr lang="en-US" dirty="0" smtClean="0"/>
              <a:t>Saturation at Energy Frontier for Accelerators</a:t>
            </a:r>
            <a:endParaRPr lang="en-US"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6</a:t>
            </a:fld>
            <a:endParaRPr lang="en-US"/>
          </a:p>
        </p:txBody>
      </p:sp>
      <p:sp>
        <p:nvSpPr>
          <p:cNvPr id="6" name="TextBox 5"/>
          <p:cNvSpPr txBox="1"/>
          <p:nvPr/>
        </p:nvSpPr>
        <p:spPr>
          <a:xfrm>
            <a:off x="7730685" y="3784342"/>
            <a:ext cx="2320868" cy="523220"/>
          </a:xfrm>
          <a:prstGeom prst="rect">
            <a:avLst/>
          </a:prstGeom>
          <a:noFill/>
        </p:spPr>
        <p:txBody>
          <a:bodyPr wrap="none" rtlCol="0">
            <a:spAutoFit/>
          </a:bodyPr>
          <a:lstStyle/>
          <a:p>
            <a:r>
              <a:rPr lang="en-US" sz="2800" dirty="0" smtClean="0"/>
              <a:t>Livingston plot</a:t>
            </a:r>
            <a:endParaRPr lang="en-US" sz="2800" dirty="0"/>
          </a:p>
        </p:txBody>
      </p:sp>
      <p:sp>
        <p:nvSpPr>
          <p:cNvPr id="3" name="TextBox 2"/>
          <p:cNvSpPr txBox="1"/>
          <p:nvPr/>
        </p:nvSpPr>
        <p:spPr>
          <a:xfrm>
            <a:off x="1838350" y="6076185"/>
            <a:ext cx="5129467" cy="400110"/>
          </a:xfrm>
          <a:prstGeom prst="rect">
            <a:avLst/>
          </a:prstGeom>
          <a:noFill/>
        </p:spPr>
        <p:txBody>
          <a:bodyPr wrap="square" rtlCol="0">
            <a:spAutoFit/>
          </a:bodyPr>
          <a:lstStyle/>
          <a:p>
            <a:r>
              <a:rPr lang="en-US" sz="2000" b="1" dirty="0" smtClean="0">
                <a:sym typeface="Wingdings"/>
              </a:rPr>
              <a:t> </a:t>
            </a:r>
            <a:r>
              <a:rPr lang="en-US" sz="2000" b="1" dirty="0" smtClean="0"/>
              <a:t>Project size and cost increase with energy </a:t>
            </a:r>
            <a:endParaRPr lang="en-US" sz="2000" b="1" dirty="0"/>
          </a:p>
        </p:txBody>
      </p:sp>
      <p:grpSp>
        <p:nvGrpSpPr>
          <p:cNvPr id="9" name="Group 8"/>
          <p:cNvGrpSpPr/>
          <p:nvPr/>
        </p:nvGrpSpPr>
        <p:grpSpPr>
          <a:xfrm>
            <a:off x="836187" y="661589"/>
            <a:ext cx="9678736" cy="5027759"/>
            <a:chOff x="836187" y="661589"/>
            <a:chExt cx="9678736" cy="5027759"/>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1480"/>
            <a:stretch/>
          </p:blipFill>
          <p:spPr>
            <a:xfrm>
              <a:off x="836187" y="661589"/>
              <a:ext cx="9678736" cy="5027759"/>
            </a:xfrm>
            <a:prstGeom prst="rect">
              <a:avLst/>
            </a:prstGeom>
          </p:spPr>
        </p:pic>
        <p:sp>
          <p:nvSpPr>
            <p:cNvPr id="5" name="Rectangle 4"/>
            <p:cNvSpPr/>
            <p:nvPr/>
          </p:nvSpPr>
          <p:spPr>
            <a:xfrm>
              <a:off x="6841067" y="812800"/>
              <a:ext cx="3217333" cy="54186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441267" y="1295399"/>
              <a:ext cx="1659467" cy="5588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019770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Plasma Wakefield Acceleration</a:t>
            </a:r>
            <a:endParaRPr lang="en-US" dirty="0"/>
          </a:p>
        </p:txBody>
      </p:sp>
      <p:sp>
        <p:nvSpPr>
          <p:cNvPr id="4" name="Slide Number Placeholder 3"/>
          <p:cNvSpPr>
            <a:spLocks noGrp="1"/>
          </p:cNvSpPr>
          <p:nvPr>
            <p:ph type="sldNum" sz="quarter" idx="12"/>
          </p:nvPr>
        </p:nvSpPr>
        <p:spPr/>
        <p:txBody>
          <a:bodyPr/>
          <a:lstStyle/>
          <a:p>
            <a:fld id="{BF63DF78-E913-8A41-933F-B3580CE1A6D5}" type="slidenum">
              <a:rPr lang="en-US" smtClean="0"/>
              <a:pPr/>
              <a:t>7</a:t>
            </a:fld>
            <a:endParaRPr lang="en-US"/>
          </a:p>
        </p:txBody>
      </p:sp>
      <p:pic>
        <p:nvPicPr>
          <p:cNvPr id="11" name="Picture 10" descr="Sport-Surfen-Gehen-wir-Wellenreit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38097" y="1111053"/>
            <a:ext cx="6814101" cy="4548412"/>
          </a:xfrm>
          <a:prstGeom prst="rect">
            <a:avLst/>
          </a:prstGeom>
        </p:spPr>
      </p:pic>
      <p:sp>
        <p:nvSpPr>
          <p:cNvPr id="3" name="Rectangle 2"/>
          <p:cNvSpPr/>
          <p:nvPr/>
        </p:nvSpPr>
        <p:spPr>
          <a:xfrm>
            <a:off x="875401" y="5897842"/>
            <a:ext cx="10474915" cy="369332"/>
          </a:xfrm>
          <a:prstGeom prst="rect">
            <a:avLst/>
          </a:prstGeom>
        </p:spPr>
        <p:txBody>
          <a:bodyPr wrap="square">
            <a:spAutoFit/>
          </a:bodyPr>
          <a:lstStyle/>
          <a:p>
            <a:pPr marL="48767" indent="0">
              <a:buNone/>
            </a:pPr>
            <a:r>
              <a:rPr lang="en-US" dirty="0" smtClean="0">
                <a:sym typeface="Wingdings"/>
              </a:rPr>
              <a:t>Acceleration technology, which o</a:t>
            </a:r>
            <a:r>
              <a:rPr lang="en-US" dirty="0" smtClean="0"/>
              <a:t>btains </a:t>
            </a:r>
            <a:r>
              <a:rPr lang="en-US" dirty="0"/>
              <a:t>~1000 factor stronger acceleration </a:t>
            </a:r>
            <a:r>
              <a:rPr lang="en-US" dirty="0" smtClean="0"/>
              <a:t>than conventional technology.</a:t>
            </a:r>
            <a:endParaRPr lang="en-US" dirty="0"/>
          </a:p>
        </p:txBody>
      </p:sp>
    </p:spTree>
    <p:extLst>
      <p:ext uri="{BB962C8B-B14F-4D97-AF65-F5344CB8AC3E}">
        <p14:creationId xmlns:p14="http://schemas.microsoft.com/office/powerpoint/2010/main" val="1157752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4373" y="1092012"/>
            <a:ext cx="5861627" cy="3542986"/>
            <a:chOff x="5860472" y="1074050"/>
            <a:chExt cx="5861627" cy="3542986"/>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60472" y="1074050"/>
              <a:ext cx="5861627" cy="3058240"/>
            </a:xfrm>
            <a:prstGeom prst="rect">
              <a:avLst/>
            </a:prstGeom>
          </p:spPr>
        </p:pic>
        <p:sp>
          <p:nvSpPr>
            <p:cNvPr id="8" name="TextBox 7"/>
            <p:cNvSpPr txBox="1"/>
            <p:nvPr/>
          </p:nvSpPr>
          <p:spPr>
            <a:xfrm>
              <a:off x="6827281" y="4293871"/>
              <a:ext cx="4764189" cy="323165"/>
            </a:xfrm>
            <a:prstGeom prst="rect">
              <a:avLst/>
            </a:prstGeom>
            <a:noFill/>
          </p:spPr>
          <p:txBody>
            <a:bodyPr wrap="none" rtlCol="0">
              <a:spAutoFit/>
            </a:bodyPr>
            <a:lstStyle/>
            <a:p>
              <a:r>
                <a:rPr lang="en-US" sz="1500" dirty="0">
                  <a:latin typeface="+mj-lt"/>
                </a:rPr>
                <a:t>C. B. </a:t>
              </a:r>
              <a:r>
                <a:rPr lang="en-US" sz="1500" dirty="0" smtClean="0">
                  <a:latin typeface="+mj-lt"/>
                </a:rPr>
                <a:t>Schroeder </a:t>
              </a:r>
              <a:r>
                <a:rPr lang="en-US" sz="1500" i="1" dirty="0" smtClean="0">
                  <a:latin typeface="+mj-lt"/>
                </a:rPr>
                <a:t>et. al</a:t>
              </a:r>
              <a:r>
                <a:rPr lang="en-US" sz="1500" dirty="0" smtClean="0">
                  <a:latin typeface="+mj-lt"/>
                </a:rPr>
                <a:t>.</a:t>
              </a:r>
              <a:r>
                <a:rPr lang="en-US" sz="1500" dirty="0">
                  <a:latin typeface="+mj-lt"/>
                </a:rPr>
                <a:t> </a:t>
              </a:r>
              <a:r>
                <a:rPr lang="en-US" sz="1500" dirty="0" smtClean="0">
                  <a:latin typeface="+mj-lt"/>
                </a:rPr>
                <a:t>Phys</a:t>
              </a:r>
              <a:r>
                <a:rPr lang="en-US" sz="1500" dirty="0">
                  <a:latin typeface="+mj-lt"/>
                </a:rPr>
                <a:t>. Rev. ST </a:t>
              </a:r>
              <a:r>
                <a:rPr lang="en-US" sz="1500" dirty="0" err="1">
                  <a:latin typeface="+mj-lt"/>
                </a:rPr>
                <a:t>Accel</a:t>
              </a:r>
              <a:r>
                <a:rPr lang="en-US" sz="1500" dirty="0">
                  <a:latin typeface="+mj-lt"/>
                </a:rPr>
                <a:t>. Beams </a:t>
              </a:r>
              <a:r>
                <a:rPr lang="en-US" sz="1500" b="1" dirty="0">
                  <a:latin typeface="+mj-lt"/>
                </a:rPr>
                <a:t>13</a:t>
              </a:r>
              <a:r>
                <a:rPr lang="en-US" sz="1500" dirty="0">
                  <a:latin typeface="+mj-lt"/>
                </a:rPr>
                <a:t>, </a:t>
              </a:r>
              <a:r>
                <a:rPr lang="en-US" sz="1500" dirty="0" smtClean="0">
                  <a:latin typeface="+mj-lt"/>
                </a:rPr>
                <a:t>101301</a:t>
              </a:r>
              <a:endParaRPr lang="en-US" sz="1500" dirty="0">
                <a:latin typeface="+mj-lt"/>
              </a:endParaRPr>
            </a:p>
          </p:txBody>
        </p:sp>
      </p:grpSp>
      <p:grpSp>
        <p:nvGrpSpPr>
          <p:cNvPr id="3" name="Group 2"/>
          <p:cNvGrpSpPr/>
          <p:nvPr/>
        </p:nvGrpSpPr>
        <p:grpSpPr>
          <a:xfrm>
            <a:off x="6701558" y="938134"/>
            <a:ext cx="4834082" cy="3696864"/>
            <a:chOff x="680027" y="920173"/>
            <a:chExt cx="4834082" cy="3696864"/>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027" y="920173"/>
              <a:ext cx="4834082" cy="3365995"/>
            </a:xfrm>
            <a:prstGeom prst="rect">
              <a:avLst/>
            </a:prstGeom>
          </p:spPr>
        </p:pic>
        <p:sp>
          <p:nvSpPr>
            <p:cNvPr id="9" name="TextBox 8"/>
            <p:cNvSpPr txBox="1"/>
            <p:nvPr/>
          </p:nvSpPr>
          <p:spPr>
            <a:xfrm>
              <a:off x="1248004" y="4293872"/>
              <a:ext cx="3698128" cy="323165"/>
            </a:xfrm>
            <a:prstGeom prst="rect">
              <a:avLst/>
            </a:prstGeom>
            <a:noFill/>
          </p:spPr>
          <p:txBody>
            <a:bodyPr wrap="none" rtlCol="0">
              <a:spAutoFit/>
            </a:bodyPr>
            <a:lstStyle/>
            <a:p>
              <a:r>
                <a:rPr lang="en-US" sz="1500" dirty="0">
                  <a:latin typeface="+mj-lt"/>
                </a:rPr>
                <a:t>E. </a:t>
              </a:r>
              <a:r>
                <a:rPr lang="en-US" sz="1500" dirty="0" err="1" smtClean="0">
                  <a:latin typeface="+mj-lt"/>
                </a:rPr>
                <a:t>Adli</a:t>
              </a:r>
              <a:r>
                <a:rPr lang="en-US" sz="1500" dirty="0" smtClean="0">
                  <a:latin typeface="+mj-lt"/>
                </a:rPr>
                <a:t> </a:t>
              </a:r>
              <a:r>
                <a:rPr lang="en-US" sz="1500" i="1" dirty="0" smtClean="0">
                  <a:latin typeface="+mj-lt"/>
                </a:rPr>
                <a:t>et. </a:t>
              </a:r>
              <a:r>
                <a:rPr lang="en-US" sz="1500" i="1" dirty="0">
                  <a:latin typeface="+mj-lt"/>
                </a:rPr>
                <a:t>a</a:t>
              </a:r>
              <a:r>
                <a:rPr lang="en-US" sz="1500" i="1" dirty="0" smtClean="0">
                  <a:latin typeface="+mj-lt"/>
                </a:rPr>
                <a:t>l</a:t>
              </a:r>
              <a:r>
                <a:rPr lang="en-US" sz="1500" dirty="0" smtClean="0">
                  <a:latin typeface="+mj-lt"/>
                </a:rPr>
                <a:t>.,</a:t>
              </a:r>
              <a:r>
                <a:rPr lang="hr-HR" sz="1500" dirty="0" smtClean="0">
                  <a:latin typeface="+mj-lt"/>
                </a:rPr>
                <a:t>arXiv:1308.1145</a:t>
              </a:r>
              <a:r>
                <a:rPr lang="en-US" sz="1500" dirty="0" smtClean="0">
                  <a:latin typeface="+mj-lt"/>
                </a:rPr>
                <a:t> </a:t>
              </a:r>
              <a:r>
                <a:rPr lang="en-US" sz="1500" dirty="0">
                  <a:latin typeface="+mj-lt"/>
                </a:rPr>
                <a:t>[</a:t>
              </a:r>
              <a:r>
                <a:rPr lang="en-US" sz="1500" dirty="0" err="1">
                  <a:latin typeface="+mj-lt"/>
                </a:rPr>
                <a:t>physics.acc-ph</a:t>
              </a:r>
              <a:r>
                <a:rPr lang="en-US" sz="1500" dirty="0">
                  <a:latin typeface="+mj-lt"/>
                </a:rPr>
                <a:t>]</a:t>
              </a:r>
              <a:endParaRPr lang="hr-HR" sz="1500" dirty="0">
                <a:latin typeface="+mj-lt"/>
              </a:endParaRPr>
            </a:p>
          </p:txBody>
        </p:sp>
      </p:grpSp>
      <p:sp>
        <p:nvSpPr>
          <p:cNvPr id="11" name="TextBox 10"/>
          <p:cNvSpPr txBox="1"/>
          <p:nvPr/>
        </p:nvSpPr>
        <p:spPr>
          <a:xfrm>
            <a:off x="385976" y="5141822"/>
            <a:ext cx="11443568" cy="830997"/>
          </a:xfrm>
          <a:prstGeom prst="rect">
            <a:avLst/>
          </a:prstGeom>
          <a:solidFill>
            <a:schemeClr val="bg1"/>
          </a:solidFill>
          <a:ln>
            <a:noFill/>
          </a:ln>
          <a:effectLst/>
        </p:spPr>
        <p:txBody>
          <a:bodyPr wrap="square" rtlCol="0">
            <a:spAutoFit/>
          </a:bodyPr>
          <a:lstStyle/>
          <a:p>
            <a:pPr algn="just"/>
            <a:r>
              <a:rPr lang="en-US" sz="2400" dirty="0" smtClean="0"/>
              <a:t>In 2011 and 2013, the plasma acceleration groups from Berkeley and SLAC put forward white papers for laser and beam-driven plasma-based linear colliders. </a:t>
            </a:r>
            <a:r>
              <a:rPr lang="en-US" sz="2400" b="1" dirty="0" smtClean="0">
                <a:sym typeface="Wingdings"/>
              </a:rPr>
              <a:t> 3 TeV in ~5km.</a:t>
            </a:r>
            <a:endParaRPr lang="en-US" sz="2400" b="1" dirty="0" smtClean="0"/>
          </a:p>
        </p:txBody>
      </p:sp>
      <p:sp>
        <p:nvSpPr>
          <p:cNvPr id="10" name="Title 1"/>
          <p:cNvSpPr txBox="1">
            <a:spLocks/>
          </p:cNvSpPr>
          <p:nvPr/>
        </p:nvSpPr>
        <p:spPr>
          <a:xfrm>
            <a:off x="849243" y="122171"/>
            <a:ext cx="10515600" cy="7171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a:lstStyle>
          <a:p>
            <a:r>
              <a:rPr lang="en-US" dirty="0" smtClean="0">
                <a:solidFill>
                  <a:srgbClr val="1155CC"/>
                </a:solidFill>
              </a:rPr>
              <a:t>Plasma Based Linear Colliders</a:t>
            </a:r>
            <a:endParaRPr lang="en-US" dirty="0">
              <a:solidFill>
                <a:srgbClr val="1155CC"/>
              </a:solidFill>
            </a:endParaRPr>
          </a:p>
        </p:txBody>
      </p:sp>
    </p:spTree>
    <p:extLst>
      <p:ext uri="{BB962C8B-B14F-4D97-AF65-F5344CB8AC3E}">
        <p14:creationId xmlns:p14="http://schemas.microsoft.com/office/powerpoint/2010/main" val="4871574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Seminal Paper 1979, T. Tajima, J. Dawson</a:t>
            </a:r>
            <a:endParaRPr lang="en-US" dirty="0"/>
          </a:p>
        </p:txBody>
      </p:sp>
      <p:sp>
        <p:nvSpPr>
          <p:cNvPr id="3" name="Content Placeholder 2"/>
          <p:cNvSpPr>
            <a:spLocks noGrp="1"/>
          </p:cNvSpPr>
          <p:nvPr>
            <p:ph idx="1"/>
          </p:nvPr>
        </p:nvSpPr>
        <p:spPr>
          <a:xfrm>
            <a:off x="838199" y="1174060"/>
            <a:ext cx="10515600" cy="955939"/>
          </a:xfrm>
        </p:spPr>
        <p:txBody>
          <a:bodyPr>
            <a:normAutofit/>
          </a:bodyPr>
          <a:lstStyle/>
          <a:p>
            <a:pPr marL="0" indent="0">
              <a:buNone/>
            </a:pPr>
            <a:r>
              <a:rPr lang="en-US" dirty="0"/>
              <a:t>U</a:t>
            </a:r>
            <a:r>
              <a:rPr lang="en-US" dirty="0" smtClean="0"/>
              <a:t>se a plasma to convert the transverse space charge force of a beam driver into a longitudinal electrical field in the plasma</a:t>
            </a:r>
            <a:endParaRPr lang="en-US" dirty="0"/>
          </a:p>
        </p:txBody>
      </p:sp>
      <p:pic>
        <p:nvPicPr>
          <p:cNvPr id="5" name="Picture 4"/>
          <p:cNvPicPr>
            <a:picLocks noChangeAspect="1"/>
          </p:cNvPicPr>
          <p:nvPr/>
        </p:nvPicPr>
        <p:blipFill>
          <a:blip r:embed="rId2"/>
          <a:stretch>
            <a:fillRect/>
          </a:stretch>
        </p:blipFill>
        <p:spPr>
          <a:xfrm>
            <a:off x="2432046" y="2283926"/>
            <a:ext cx="7645400" cy="4089400"/>
          </a:xfrm>
          <a:prstGeom prst="rect">
            <a:avLst/>
          </a:prstGeom>
        </p:spPr>
      </p:pic>
      <p:sp>
        <p:nvSpPr>
          <p:cNvPr id="6" name="Slide Number Placeholder 5"/>
          <p:cNvSpPr>
            <a:spLocks noGrp="1"/>
          </p:cNvSpPr>
          <p:nvPr>
            <p:ph type="sldNum" sz="quarter" idx="12"/>
          </p:nvPr>
        </p:nvSpPr>
        <p:spPr/>
        <p:txBody>
          <a:bodyPr/>
          <a:lstStyle/>
          <a:p>
            <a:fld id="{3D351EE0-6949-4F2E-8F68-46F7424C488D}" type="slidenum">
              <a:rPr lang="en-US" smtClean="0"/>
              <a:t>9</a:t>
            </a:fld>
            <a:endParaRPr lang="en-US"/>
          </a:p>
        </p:txBody>
      </p:sp>
    </p:spTree>
    <p:extLst>
      <p:ext uri="{BB962C8B-B14F-4D97-AF65-F5344CB8AC3E}">
        <p14:creationId xmlns:p14="http://schemas.microsoft.com/office/powerpoint/2010/main" val="36296636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67976</TotalTime>
  <Words>5767</Words>
  <Application>Microsoft Macintosh PowerPoint</Application>
  <PresentationFormat>Custom</PresentationFormat>
  <Paragraphs>794</Paragraphs>
  <Slides>52</Slides>
  <Notes>33</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AWAKE, the Advanced Proton Driven Plasma Wakefield Acceleration Experiment at CERN</vt:lpstr>
      <vt:lpstr>Outline</vt:lpstr>
      <vt:lpstr>Discover New Physics</vt:lpstr>
      <vt:lpstr>Discover New Physics</vt:lpstr>
      <vt:lpstr>Conventional Acceleration Technology</vt:lpstr>
      <vt:lpstr>Saturation at Energy Frontier for Accelerators</vt:lpstr>
      <vt:lpstr>Plasma Wakefield Acceleration</vt:lpstr>
      <vt:lpstr>PowerPoint Presentation</vt:lpstr>
      <vt:lpstr>Seminal Paper 1979, T. Tajima, J. Dawson</vt:lpstr>
      <vt:lpstr>How to Create a Plasma Wakefield?</vt:lpstr>
      <vt:lpstr>Principle of Plasma Wakefield Acceleration</vt:lpstr>
      <vt:lpstr>Plasma Baseline Parameters</vt:lpstr>
      <vt:lpstr>Where to Place the Witness Beam (Surfer)?</vt:lpstr>
      <vt:lpstr>Experimental Results</vt:lpstr>
      <vt:lpstr>Many, Many Electron and Laser Driven Plasma Wakefield Experiments…! </vt:lpstr>
      <vt:lpstr>Beam-Driven Wakefield Acceleration: Landscape</vt:lpstr>
      <vt:lpstr>High Energy Plasma Wakefield Accelerators</vt:lpstr>
      <vt:lpstr>Seeded Self-Modulation of the Proton Beam</vt:lpstr>
      <vt:lpstr>Outline</vt:lpstr>
      <vt:lpstr>AWAKE at CERN</vt:lpstr>
      <vt:lpstr>AWAKE</vt:lpstr>
      <vt:lpstr>AWAKE Timeline</vt:lpstr>
      <vt:lpstr>AWAKE at CERN</vt:lpstr>
      <vt:lpstr>AWAKE Experiment</vt:lpstr>
      <vt:lpstr>AWAKE Proton Beam Line</vt:lpstr>
      <vt:lpstr>AWAKE Plasma Cell</vt:lpstr>
      <vt:lpstr>AWAKE Plasma Cell</vt:lpstr>
      <vt:lpstr>Laser and Laser Line</vt:lpstr>
      <vt:lpstr>Electron Beam System</vt:lpstr>
      <vt:lpstr>Outline</vt:lpstr>
      <vt:lpstr>Seeded Self-Modulation Results</vt:lpstr>
      <vt:lpstr>Diagnostics for Seeded Self-Modulation</vt:lpstr>
      <vt:lpstr>Results: Direct Seeded Self-Modulation Measurement</vt:lpstr>
      <vt:lpstr>Diagnostics for Seeded Self-Modulation</vt:lpstr>
      <vt:lpstr>Results: Indirect Seeded Self-Modulation Measurement</vt:lpstr>
      <vt:lpstr>Electron Acceleration Results 2018</vt:lpstr>
      <vt:lpstr>Electron Acceleration – Injection into Plasma</vt:lpstr>
      <vt:lpstr>Electron Acceleration – Injection into Plasma</vt:lpstr>
      <vt:lpstr>Electron Acceleration – Injection into Plasma</vt:lpstr>
      <vt:lpstr>Electron Acceleration Diagnostics</vt:lpstr>
      <vt:lpstr>Electron Spectrometer Image Analysis</vt:lpstr>
      <vt:lpstr>Electron Acceleration Results I</vt:lpstr>
      <vt:lpstr>Electron Acceleration Results II</vt:lpstr>
      <vt:lpstr>Electron Acceleration Results III</vt:lpstr>
      <vt:lpstr>Electron Acceleration Results III</vt:lpstr>
      <vt:lpstr>Outline</vt:lpstr>
      <vt:lpstr>AWAKE Run 2</vt:lpstr>
      <vt:lpstr>Application: Fixed Target Experiments</vt:lpstr>
      <vt:lpstr>Application: Fixed Target Experiments</vt:lpstr>
      <vt:lpstr>Application: Colliders</vt:lpstr>
      <vt:lpstr>Application: Colliders</vt:lpstr>
      <vt:lpstr>Summary</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AWAKE: Advanced Proton Driven Plasma Wakefield Acceleration Experiment at CERN</dc:title>
  <dc:creator>Marlene Turner</dc:creator>
  <cp:lastModifiedBy>Edda Gschwendtner</cp:lastModifiedBy>
  <cp:revision>547</cp:revision>
  <cp:lastPrinted>2017-05-12T14:20:02Z</cp:lastPrinted>
  <dcterms:created xsi:type="dcterms:W3CDTF">2016-07-07T11:05:41Z</dcterms:created>
  <dcterms:modified xsi:type="dcterms:W3CDTF">2019-01-21T23:34:50Z</dcterms:modified>
</cp:coreProperties>
</file>