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1" r:id="rId5"/>
    <p:sldId id="262" r:id="rId6"/>
    <p:sldId id="302" r:id="rId7"/>
    <p:sldId id="305" r:id="rId8"/>
    <p:sldId id="275" r:id="rId9"/>
    <p:sldId id="265" r:id="rId10"/>
    <p:sldId id="306" r:id="rId11"/>
    <p:sldId id="286" r:id="rId12"/>
    <p:sldId id="264" r:id="rId13"/>
    <p:sldId id="308" r:id="rId14"/>
    <p:sldId id="300" r:id="rId15"/>
    <p:sldId id="301" r:id="rId16"/>
    <p:sldId id="263" r:id="rId17"/>
    <p:sldId id="282" r:id="rId18"/>
    <p:sldId id="309" r:id="rId19"/>
    <p:sldId id="274" r:id="rId20"/>
  </p:sldIdLst>
  <p:sldSz cx="9144000" cy="6858000" type="screen4x3"/>
  <p:notesSz cx="6797675" cy="98726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660"/>
  </p:normalViewPr>
  <p:slideViewPr>
    <p:cSldViewPr>
      <p:cViewPr>
        <p:scale>
          <a:sx n="100" d="100"/>
          <a:sy n="100" d="100"/>
        </p:scale>
        <p:origin x="-946"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80FBCCA-8CFE-4FDD-950F-A6588141144B}" type="datetimeFigureOut">
              <a:rPr lang="cs-CZ" smtClean="0"/>
              <a:t>24.01.2019</a:t>
            </a:fld>
            <a:endParaRPr lang="cs-CZ"/>
          </a:p>
        </p:txBody>
      </p:sp>
      <p:sp>
        <p:nvSpPr>
          <p:cNvPr id="4" name="Zástupný symbol pro obrázek snímku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DD6029D-84D2-418F-953B-26CE0991141B}" type="slidenum">
              <a:rPr lang="cs-CZ" smtClean="0"/>
              <a:t>‹#›</a:t>
            </a:fld>
            <a:endParaRPr lang="cs-CZ"/>
          </a:p>
        </p:txBody>
      </p:sp>
    </p:spTree>
    <p:extLst>
      <p:ext uri="{BB962C8B-B14F-4D97-AF65-F5344CB8AC3E}">
        <p14:creationId xmlns:p14="http://schemas.microsoft.com/office/powerpoint/2010/main" val="312058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 sz="1200" dirty="0"/>
              <a:t>Research of new physics beyond the Standard Model at low energies by measuring the beta-neutrino angular correlation, a</a:t>
            </a:r>
            <a:r>
              <a:rPr lang="en" sz="1200" baseline="-25000" dirty="0"/>
              <a:t>β</a:t>
            </a:r>
            <a:r>
              <a:rPr lang="en" sz="1200" baseline="-25000" dirty="0">
                <a:sym typeface="Symbol" pitchFamily="2" charset="2"/>
              </a:rPr>
              <a:t></a:t>
            </a:r>
            <a:r>
              <a:rPr lang="en" sz="1200" dirty="0"/>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200" kern="1200" dirty="0">
              <a:solidFill>
                <a:schemeClr val="tx1"/>
              </a:solidFill>
              <a:effectLst/>
              <a:latin typeface="Arial" pitchFamily="34" charset="0"/>
              <a:ea typeface="MS PGothic" panose="020B0600070205080204" pitchFamily="34" charset="-128"/>
              <a:cs typeface="Arial" pitchFamily="34" charset="0"/>
            </a:endParaRPr>
          </a:p>
          <a:p>
            <a:r>
              <a:rPr lang="en-US" sz="1200" kern="1200" dirty="0">
                <a:solidFill>
                  <a:schemeClr val="tx1"/>
                </a:solidFill>
                <a:effectLst/>
                <a:latin typeface="Arial" pitchFamily="34" charset="0"/>
                <a:ea typeface="MS PGothic" panose="020B0600070205080204" pitchFamily="34" charset="-128"/>
                <a:cs typeface="Arial" pitchFamily="34" charset="0"/>
              </a:rPr>
              <a:t>The new WISArD experiment </a:t>
            </a:r>
            <a:r>
              <a:rPr lang="en-US" sz="1200" kern="1200" dirty="0" err="1">
                <a:solidFill>
                  <a:schemeClr val="tx1"/>
                </a:solidFill>
                <a:effectLst/>
                <a:latin typeface="Arial" pitchFamily="34" charset="0"/>
                <a:ea typeface="MS PGothic" panose="020B0600070205080204" pitchFamily="34" charset="-128"/>
                <a:cs typeface="Arial" pitchFamily="34" charset="0"/>
              </a:rPr>
              <a:t>reutilises</a:t>
            </a:r>
            <a:r>
              <a:rPr lang="en-US" sz="1200" kern="1200" dirty="0">
                <a:solidFill>
                  <a:schemeClr val="tx1"/>
                </a:solidFill>
                <a:effectLst/>
                <a:latin typeface="Arial" pitchFamily="34" charset="0"/>
                <a:ea typeface="MS PGothic" panose="020B0600070205080204" pitchFamily="34" charset="-128"/>
                <a:cs typeface="Arial" pitchFamily="34" charset="0"/>
              </a:rPr>
              <a:t> the former WITCH superconducting magnet at ISOLDE.</a:t>
            </a:r>
            <a:r>
              <a:rPr lang="en-US" sz="1200" kern="1200" baseline="0" dirty="0">
                <a:solidFill>
                  <a:schemeClr val="tx1"/>
                </a:solidFill>
                <a:effectLst/>
                <a:latin typeface="Arial" pitchFamily="34" charset="0"/>
                <a:ea typeface="MS PGothic" panose="020B0600070205080204" pitchFamily="34" charset="-128"/>
                <a:cs typeface="Arial" pitchFamily="34" charset="0"/>
              </a:rPr>
              <a:t> </a:t>
            </a:r>
            <a:r>
              <a:rPr lang="en-US" sz="1200" kern="1200" dirty="0">
                <a:solidFill>
                  <a:schemeClr val="tx1"/>
                </a:solidFill>
                <a:effectLst/>
                <a:latin typeface="Arial" pitchFamily="34" charset="0"/>
                <a:ea typeface="MS PGothic" panose="020B0600070205080204" pitchFamily="34" charset="-128"/>
                <a:cs typeface="Arial" pitchFamily="34" charset="0"/>
              </a:rPr>
              <a:t>The proton and positron detection in the same or in the opposite hemisphere of the superconducting magnet will allow the determination of the </a:t>
            </a:r>
            <a:r>
              <a:rPr lang="en-US" sz="1600" kern="1200" dirty="0">
                <a:solidFill>
                  <a:schemeClr val="tx1"/>
                </a:solidFill>
                <a:effectLst/>
                <a:latin typeface="Arial" pitchFamily="34" charset="0"/>
                <a:ea typeface="MS PGothic" panose="020B0600070205080204" pitchFamily="34" charset="-128"/>
                <a:cs typeface="Arial" pitchFamily="34" charset="0"/>
              </a:rPr>
              <a:t>Doppler shift </a:t>
            </a:r>
            <a:r>
              <a:rPr lang="en-US" sz="1200" kern="1200" dirty="0">
                <a:solidFill>
                  <a:schemeClr val="tx1"/>
                </a:solidFill>
                <a:effectLst/>
                <a:latin typeface="Arial" pitchFamily="34" charset="0"/>
                <a:ea typeface="MS PGothic" panose="020B0600070205080204" pitchFamily="34" charset="-128"/>
                <a:cs typeface="Arial" pitchFamily="34" charset="0"/>
              </a:rPr>
              <a:t>on the protons emitted because vector and scalar currents has different angular distributions between the two emitted leptons: angular correlations peaked at </a:t>
            </a:r>
            <a:r>
              <a:rPr lang="en-US" sz="1400" b="1" kern="1200" dirty="0">
                <a:solidFill>
                  <a:schemeClr val="tx1"/>
                </a:solidFill>
                <a:effectLst/>
                <a:latin typeface="Arial" pitchFamily="34" charset="0"/>
                <a:ea typeface="MS PGothic" panose="020B0600070205080204" pitchFamily="34" charset="-128"/>
                <a:cs typeface="Arial" pitchFamily="34" charset="0"/>
              </a:rPr>
              <a:t>0° for the vector current </a:t>
            </a:r>
            <a:r>
              <a:rPr lang="en-US" sz="1200" kern="1200" dirty="0">
                <a:solidFill>
                  <a:schemeClr val="tx1"/>
                </a:solidFill>
                <a:effectLst/>
                <a:latin typeface="Arial" pitchFamily="34" charset="0"/>
                <a:ea typeface="MS PGothic" panose="020B0600070205080204" pitchFamily="34" charset="-128"/>
                <a:cs typeface="Arial" pitchFamily="34" charset="0"/>
              </a:rPr>
              <a:t>and at </a:t>
            </a:r>
            <a:r>
              <a:rPr lang="en-US" sz="1400" b="1" kern="1200" dirty="0">
                <a:solidFill>
                  <a:schemeClr val="tx1"/>
                </a:solidFill>
                <a:effectLst/>
                <a:latin typeface="Arial" pitchFamily="34" charset="0"/>
                <a:ea typeface="MS PGothic" panose="020B0600070205080204" pitchFamily="34" charset="-128"/>
                <a:cs typeface="Arial" pitchFamily="34" charset="0"/>
              </a:rPr>
              <a:t>180° for the scalar current</a:t>
            </a:r>
            <a:endParaRPr lang="en-GB" sz="1400" b="1" dirty="0">
              <a:effectLst/>
            </a:endParaRPr>
          </a:p>
        </p:txBody>
      </p:sp>
      <p:sp>
        <p:nvSpPr>
          <p:cNvPr id="4" name="Slide Number Placeholder 3"/>
          <p:cNvSpPr>
            <a:spLocks noGrp="1"/>
          </p:cNvSpPr>
          <p:nvPr>
            <p:ph type="sldNum" sz="quarter" idx="10"/>
          </p:nvPr>
        </p:nvSpPr>
        <p:spPr/>
        <p:txBody>
          <a:bodyPr/>
          <a:lstStyle/>
          <a:p>
            <a:pPr>
              <a:defRPr/>
            </a:pPr>
            <a:fld id="{FA71A3C3-FAC3-4F66-BBB1-CEC06F43AC91}" type="slidenum">
              <a:rPr lang="nl-BE" altLang="en-US" smtClean="0"/>
              <a:pPr>
                <a:defRPr/>
              </a:pPr>
              <a:t>11</a:t>
            </a:fld>
            <a:endParaRPr lang="nl-BE" altLang="en-US"/>
          </a:p>
        </p:txBody>
      </p:sp>
    </p:spTree>
    <p:extLst>
      <p:ext uri="{BB962C8B-B14F-4D97-AF65-F5344CB8AC3E}">
        <p14:creationId xmlns:p14="http://schemas.microsoft.com/office/powerpoint/2010/main" val="295319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9F7AD67-A0FA-48C4-ADE1-524EE55BA671}" type="datetimeFigureOut">
              <a:rPr lang="cs-CZ" smtClean="0"/>
              <a:t>24.01.2019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344178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9F7AD67-A0FA-48C4-ADE1-524EE55BA671}" type="datetimeFigureOut">
              <a:rPr lang="cs-CZ" smtClean="0"/>
              <a:t>24.01.2019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418270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9F7AD67-A0FA-48C4-ADE1-524EE55BA671}" type="datetimeFigureOut">
              <a:rPr lang="cs-CZ" smtClean="0"/>
              <a:t>24.01.2019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6196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2939A54-6796-4293-B8A6-6B001D5ADEE1}" type="slidenum">
              <a:rPr lang="cs-CZ"/>
              <a:pPr>
                <a:defRPr/>
              </a:pPr>
              <a:t>‹#›</a:t>
            </a:fld>
            <a:endParaRPr lang="cs-CZ"/>
          </a:p>
        </p:txBody>
      </p:sp>
    </p:spTree>
    <p:extLst>
      <p:ext uri="{BB962C8B-B14F-4D97-AF65-F5344CB8AC3E}">
        <p14:creationId xmlns:p14="http://schemas.microsoft.com/office/powerpoint/2010/main" val="128762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1290633"/>
            <a:ext cx="9156000" cy="11432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2010567"/>
            <a:ext cx="2631900" cy="45572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2010567"/>
            <a:ext cx="2631900" cy="45572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2010567"/>
            <a:ext cx="2631900" cy="45572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6443967"/>
            <a:ext cx="5487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606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9F7AD67-A0FA-48C4-ADE1-524EE55BA671}" type="datetimeFigureOut">
              <a:rPr lang="cs-CZ" smtClean="0"/>
              <a:t>24.01.2019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139630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9F7AD67-A0FA-48C4-ADE1-524EE55BA671}" type="datetimeFigureOut">
              <a:rPr lang="cs-CZ" smtClean="0"/>
              <a:t>24.01.2019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28609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9F7AD67-A0FA-48C4-ADE1-524EE55BA671}" type="datetimeFigureOut">
              <a:rPr lang="cs-CZ" smtClean="0"/>
              <a:t>24.01.2019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38438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9F7AD67-A0FA-48C4-ADE1-524EE55BA671}" type="datetimeFigureOut">
              <a:rPr lang="cs-CZ" smtClean="0"/>
              <a:t>24.01.2019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391846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9F7AD67-A0FA-48C4-ADE1-524EE55BA671}" type="datetimeFigureOut">
              <a:rPr lang="cs-CZ" smtClean="0"/>
              <a:t>24.01.2019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402187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9F7AD67-A0FA-48C4-ADE1-524EE55BA671}" type="datetimeFigureOut">
              <a:rPr lang="cs-CZ" smtClean="0"/>
              <a:t>24.01.2019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107693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9F7AD67-A0FA-48C4-ADE1-524EE55BA671}" type="datetimeFigureOut">
              <a:rPr lang="cs-CZ" smtClean="0"/>
              <a:t>24.01.2019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297686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9F7AD67-A0FA-48C4-ADE1-524EE55BA671}" type="datetimeFigureOut">
              <a:rPr lang="cs-CZ" smtClean="0"/>
              <a:t>24.01.2019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2D63CE-2418-496A-A3D9-2D41C4C58784}" type="slidenum">
              <a:rPr lang="cs-CZ" smtClean="0"/>
              <a:t>‹#›</a:t>
            </a:fld>
            <a:endParaRPr lang="cs-CZ"/>
          </a:p>
        </p:txBody>
      </p:sp>
    </p:spTree>
    <p:extLst>
      <p:ext uri="{BB962C8B-B14F-4D97-AF65-F5344CB8AC3E}">
        <p14:creationId xmlns:p14="http://schemas.microsoft.com/office/powerpoint/2010/main" val="19427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7AD67-A0FA-48C4-ADE1-524EE55BA671}" type="datetimeFigureOut">
              <a:rPr lang="cs-CZ" smtClean="0"/>
              <a:t>24.01.2019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D63CE-2418-496A-A3D9-2D41C4C58784}" type="slidenum">
              <a:rPr lang="cs-CZ" smtClean="0"/>
              <a:t>‹#›</a:t>
            </a:fld>
            <a:endParaRPr lang="cs-CZ"/>
          </a:p>
        </p:txBody>
      </p:sp>
    </p:spTree>
    <p:extLst>
      <p:ext uri="{BB962C8B-B14F-4D97-AF65-F5344CB8AC3E}">
        <p14:creationId xmlns:p14="http://schemas.microsoft.com/office/powerpoint/2010/main" val="265574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66.sv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64.svg"/><Relationship Id="rId9" Type="http://schemas.openxmlformats.org/officeDocument/2006/relationships/image" Target="../media/image70.sv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jpeg"/><Relationship Id="rId2" Type="http://schemas.openxmlformats.org/officeDocument/2006/relationships/image" Target="../media/image46.emf"/><Relationship Id="rId1" Type="http://schemas.openxmlformats.org/officeDocument/2006/relationships/slideLayout" Target="../slideLayouts/slideLayout13.xml"/><Relationship Id="rId6" Type="http://schemas.openxmlformats.org/officeDocument/2006/relationships/image" Target="../media/image74.svg"/><Relationship Id="rId5" Type="http://schemas.openxmlformats.org/officeDocument/2006/relationships/image" Target="../media/image48.png"/><Relationship Id="rId4" Type="http://schemas.openxmlformats.org/officeDocument/2006/relationships/image" Target="../media/image7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7.jpeg"/><Relationship Id="rId4" Type="http://schemas.openxmlformats.org/officeDocument/2006/relationships/image" Target="../media/image52.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18" Type="http://schemas.openxmlformats.org/officeDocument/2006/relationships/oleObject" Target="../embeddings/oleObject9.bin"/><Relationship Id="rId3" Type="http://schemas.openxmlformats.org/officeDocument/2006/relationships/oleObject" Target="../embeddings/oleObject2.bin"/><Relationship Id="rId7" Type="http://schemas.openxmlformats.org/officeDocument/2006/relationships/image" Target="../media/image7.wmf"/><Relationship Id="rId12" Type="http://schemas.openxmlformats.org/officeDocument/2006/relationships/oleObject" Target="../embeddings/oleObject6.bin"/><Relationship Id="rId17" Type="http://schemas.openxmlformats.org/officeDocument/2006/relationships/image" Target="../media/image12.wmf"/><Relationship Id="rId2" Type="http://schemas.openxmlformats.org/officeDocument/2006/relationships/slideLayout" Target="../slideLayouts/slideLayout7.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14.wmf"/><Relationship Id="rId15" Type="http://schemas.openxmlformats.org/officeDocument/2006/relationships/image" Target="../media/image11.wmf"/><Relationship Id="rId10" Type="http://schemas.openxmlformats.org/officeDocument/2006/relationships/oleObject" Target="../embeddings/oleObject5.bin"/><Relationship Id="rId19" Type="http://schemas.openxmlformats.org/officeDocument/2006/relationships/image" Target="../media/image13.wmf"/><Relationship Id="rId4" Type="http://schemas.openxmlformats.org/officeDocument/2006/relationships/image" Target="../media/image6.wmf"/><Relationship Id="rId9" Type="http://schemas.openxmlformats.org/officeDocument/2006/relationships/image" Target="../media/image8.wmf"/><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subTitle" idx="4294967295"/>
          </p:nvPr>
        </p:nvSpPr>
        <p:spPr>
          <a:xfrm>
            <a:off x="827584" y="1597219"/>
            <a:ext cx="7921129" cy="4608983"/>
          </a:xfrm>
          <a:noFill/>
        </p:spPr>
        <p:txBody>
          <a:bodyPr/>
          <a:lstStyle/>
          <a:p>
            <a:pPr marL="0" indent="0" algn="ctr">
              <a:lnSpc>
                <a:spcPct val="80000"/>
              </a:lnSpc>
              <a:buFontTx/>
              <a:buNone/>
            </a:pPr>
            <a:r>
              <a:rPr lang="nl-BE" altLang="cs-CZ" sz="2000" b="1" dirty="0">
                <a:latin typeface="Times New Roman" panose="02020603050405020304" pitchFamily="18" charset="0"/>
                <a:cs typeface="Times New Roman" panose="02020603050405020304" pitchFamily="18" charset="0"/>
              </a:rPr>
              <a:t>D.Zakoucky, Nuclear Physics Institute ASCR, Rez near </a:t>
            </a:r>
            <a:r>
              <a:rPr lang="nl-BE" altLang="cs-CZ" sz="2000" b="1" dirty="0" smtClean="0">
                <a:latin typeface="Times New Roman" panose="02020603050405020304" pitchFamily="18" charset="0"/>
                <a:cs typeface="Times New Roman" panose="02020603050405020304" pitchFamily="18" charset="0"/>
              </a:rPr>
              <a:t>Prague</a:t>
            </a:r>
          </a:p>
          <a:p>
            <a:pPr marL="0" indent="0">
              <a:lnSpc>
                <a:spcPct val="80000"/>
              </a:lnSpc>
              <a:buFontTx/>
              <a:buNone/>
            </a:pPr>
            <a:endParaRPr lang="en-US" altLang="cs-CZ" sz="1800" dirty="0" smtClean="0">
              <a:latin typeface="Times New Roman" pitchFamily="18" charset="0"/>
              <a:cs typeface="Times New Roman" panose="02020603050405020304" pitchFamily="18" charset="0"/>
            </a:endParaRPr>
          </a:p>
          <a:p>
            <a:pPr marL="0" indent="0">
              <a:lnSpc>
                <a:spcPct val="80000"/>
              </a:lnSpc>
              <a:buNone/>
            </a:pPr>
            <a:r>
              <a:rPr lang="en-GB" sz="2400" dirty="0" smtClean="0">
                <a:latin typeface="Times New Roman" panose="02020603050405020304" pitchFamily="18" charset="0"/>
                <a:cs typeface="Times New Roman" panose="02020603050405020304" pitchFamily="18" charset="0"/>
              </a:rPr>
              <a:t>Experimental project </a:t>
            </a:r>
            <a:r>
              <a:rPr lang="en-GB" sz="2400" b="1" dirty="0" err="1" smtClean="0">
                <a:solidFill>
                  <a:srgbClr val="FF0000"/>
                </a:solidFill>
                <a:latin typeface="Times New Roman" panose="02020603050405020304" pitchFamily="18" charset="0"/>
                <a:cs typeface="Times New Roman" panose="02020603050405020304" pitchFamily="18" charset="0"/>
              </a:rPr>
              <a:t>WISArD</a:t>
            </a:r>
            <a:r>
              <a:rPr lang="en-GB" sz="2400" dirty="0" smtClean="0">
                <a:latin typeface="Times New Roman" panose="02020603050405020304" pitchFamily="18" charset="0"/>
                <a:cs typeface="Times New Roman" panose="02020603050405020304" pitchFamily="18" charset="0"/>
              </a:rPr>
              <a:t> (</a:t>
            </a:r>
            <a:r>
              <a:rPr lang="en-GB" sz="2400" b="1" dirty="0" smtClean="0">
                <a:solidFill>
                  <a:srgbClr val="FF0000"/>
                </a:solidFill>
                <a:latin typeface="Times New Roman" panose="02020603050405020304" pitchFamily="18" charset="0"/>
                <a:cs typeface="Times New Roman" panose="02020603050405020304" pitchFamily="18" charset="0"/>
              </a:rPr>
              <a:t>W</a:t>
            </a:r>
            <a:r>
              <a:rPr lang="en-GB" sz="2400" dirty="0" smtClean="0">
                <a:latin typeface="Times New Roman" panose="02020603050405020304" pitchFamily="18" charset="0"/>
                <a:cs typeface="Times New Roman" panose="02020603050405020304" pitchFamily="18" charset="0"/>
              </a:rPr>
              <a:t>eak-</a:t>
            </a:r>
            <a:r>
              <a:rPr lang="en-GB" sz="2400" b="1" dirty="0" smtClean="0">
                <a:solidFill>
                  <a:srgbClr val="FF0000"/>
                </a:solidFill>
                <a:latin typeface="Times New Roman" panose="02020603050405020304" pitchFamily="18" charset="0"/>
                <a:cs typeface="Times New Roman" panose="02020603050405020304" pitchFamily="18" charset="0"/>
              </a:rPr>
              <a:t>I</a:t>
            </a:r>
            <a:r>
              <a:rPr lang="en-GB" sz="2400" dirty="0" smtClean="0">
                <a:latin typeface="Times New Roman" panose="02020603050405020304" pitchFamily="18" charset="0"/>
                <a:cs typeface="Times New Roman" panose="02020603050405020304" pitchFamily="18" charset="0"/>
              </a:rPr>
              <a:t>nteraction </a:t>
            </a:r>
            <a:r>
              <a:rPr lang="en-GB" sz="2400" b="1" dirty="0">
                <a:solidFill>
                  <a:srgbClr val="FF0000"/>
                </a:solidFill>
                <a:latin typeface="Times New Roman" panose="02020603050405020304" pitchFamily="18" charset="0"/>
                <a:cs typeface="Times New Roman" panose="02020603050405020304" pitchFamily="18" charset="0"/>
              </a:rPr>
              <a:t>S</a:t>
            </a:r>
            <a:r>
              <a:rPr lang="en-GB" sz="2400" dirty="0" smtClean="0">
                <a:latin typeface="Times New Roman" panose="02020603050405020304" pitchFamily="18" charset="0"/>
                <a:cs typeface="Times New Roman" panose="02020603050405020304" pitchFamily="18" charset="0"/>
              </a:rPr>
              <a:t>tudies </a:t>
            </a:r>
            <a:r>
              <a:rPr lang="en-GB" sz="2400" dirty="0">
                <a:latin typeface="Times New Roman" panose="02020603050405020304" pitchFamily="18" charset="0"/>
                <a:cs typeface="Times New Roman" panose="02020603050405020304" pitchFamily="18" charset="0"/>
              </a:rPr>
              <a:t>with </a:t>
            </a:r>
            <a:r>
              <a:rPr lang="en-GB" sz="2400" baseline="30000" dirty="0">
                <a:latin typeface="Times New Roman" panose="02020603050405020304" pitchFamily="18" charset="0"/>
                <a:cs typeface="Times New Roman" panose="02020603050405020304" pitchFamily="18" charset="0"/>
              </a:rPr>
              <a:t>32</a:t>
            </a:r>
            <a:r>
              <a:rPr lang="en-GB" sz="2400" b="1" dirty="0">
                <a:solidFill>
                  <a:srgbClr val="FF0000"/>
                </a:solidFill>
                <a:latin typeface="Times New Roman" panose="02020603050405020304" pitchFamily="18" charset="0"/>
                <a:cs typeface="Times New Roman" panose="02020603050405020304" pitchFamily="18" charset="0"/>
              </a:rPr>
              <a:t>Ar</a:t>
            </a:r>
            <a:r>
              <a:rPr lang="en-GB" sz="2400" dirty="0">
                <a:latin typeface="Times New Roman" panose="02020603050405020304" pitchFamily="18" charset="0"/>
                <a:cs typeface="Times New Roman" panose="02020603050405020304" pitchFamily="18" charset="0"/>
              </a:rPr>
              <a:t> </a:t>
            </a:r>
            <a:r>
              <a:rPr lang="en-GB" sz="2400" b="1" dirty="0" smtClean="0">
                <a:solidFill>
                  <a:srgbClr val="FF0000"/>
                </a:solidFill>
                <a:latin typeface="Times New Roman" panose="02020603050405020304" pitchFamily="18" charset="0"/>
                <a:cs typeface="Times New Roman" panose="02020603050405020304" pitchFamily="18" charset="0"/>
              </a:rPr>
              <a:t>D</a:t>
            </a:r>
            <a:r>
              <a:rPr lang="en-GB" sz="2400" dirty="0" smtClean="0">
                <a:latin typeface="Times New Roman" panose="02020603050405020304" pitchFamily="18" charset="0"/>
                <a:cs typeface="Times New Roman" panose="02020603050405020304" pitchFamily="18" charset="0"/>
              </a:rPr>
              <a:t>ecay) online at ISOLDE/CERN</a:t>
            </a:r>
            <a:endParaRPr lang="cs-CZ" sz="2400" dirty="0">
              <a:latin typeface="Times New Roman" panose="02020603050405020304" pitchFamily="18" charset="0"/>
              <a:cs typeface="Times New Roman" panose="02020603050405020304" pitchFamily="18" charset="0"/>
            </a:endParaRPr>
          </a:p>
          <a:p>
            <a:pPr marL="0" indent="0">
              <a:lnSpc>
                <a:spcPct val="80000"/>
              </a:lnSpc>
              <a:buFontTx/>
              <a:buNone/>
            </a:pPr>
            <a:endParaRPr lang="en-US" altLang="cs-CZ" sz="1800" dirty="0" smtClean="0">
              <a:latin typeface="Times New Roman" pitchFamily="18" charset="0"/>
              <a:cs typeface="Times New Roman" panose="02020603050405020304" pitchFamily="18" charset="0"/>
            </a:endParaRPr>
          </a:p>
          <a:p>
            <a:pPr marL="0" indent="0">
              <a:lnSpc>
                <a:spcPct val="80000"/>
              </a:lnSpc>
              <a:buFontTx/>
              <a:buNone/>
            </a:pPr>
            <a:endParaRPr lang="en-US" altLang="cs-CZ" sz="1800" dirty="0">
              <a:latin typeface="Times New Roman" pitchFamily="18" charset="0"/>
              <a:cs typeface="Times New Roman" panose="02020603050405020304" pitchFamily="18" charset="0"/>
            </a:endParaRPr>
          </a:p>
          <a:p>
            <a:pPr eaLnBrk="1" hangingPunct="1">
              <a:lnSpc>
                <a:spcPct val="80000"/>
              </a:lnSpc>
              <a:buClr>
                <a:schemeClr val="tx1"/>
              </a:buClr>
              <a:buFontTx/>
              <a:buBlip>
                <a:blip r:embed="rId2"/>
              </a:buBlip>
            </a:pPr>
            <a:r>
              <a:rPr lang="en-US" altLang="cs-CZ" sz="2400" dirty="0" smtClean="0">
                <a:latin typeface="Times New Roman" pitchFamily="18" charset="0"/>
                <a:cs typeface="Times New Roman" pitchFamily="18" charset="0"/>
              </a:rPr>
              <a:t>Motivation </a:t>
            </a:r>
            <a:r>
              <a:rPr lang="en-US" altLang="cs-CZ" sz="2400" dirty="0">
                <a:latin typeface="Times New Roman" pitchFamily="18" charset="0"/>
                <a:cs typeface="Times New Roman" pitchFamily="18" charset="0"/>
              </a:rPr>
              <a:t>- Standard Model </a:t>
            </a:r>
            <a:r>
              <a:rPr lang="en-US" altLang="cs-CZ" sz="2400" dirty="0" smtClean="0">
                <a:latin typeface="Times New Roman" pitchFamily="18" charset="0"/>
                <a:cs typeface="Times New Roman" pitchFamily="18" charset="0"/>
              </a:rPr>
              <a:t>of electro-weak interactions and beyond</a:t>
            </a:r>
            <a:endParaRPr lang="en-US" altLang="cs-CZ" sz="2400" dirty="0">
              <a:latin typeface="Times New Roman" pitchFamily="18" charset="0"/>
              <a:cs typeface="Times New Roman" pitchFamily="18" charset="0"/>
            </a:endParaRPr>
          </a:p>
          <a:p>
            <a:pPr marL="0" lvl="1" indent="0">
              <a:lnSpc>
                <a:spcPct val="80000"/>
              </a:lnSpc>
              <a:buBlip>
                <a:blip r:embed="rId2"/>
              </a:buBlip>
            </a:pPr>
            <a:r>
              <a:rPr lang="en-US" altLang="cs-CZ" sz="2400" dirty="0" smtClean="0">
                <a:latin typeface="Times New Roman" pitchFamily="18" charset="0"/>
              </a:rPr>
              <a:t>  Sensitive variables, experimental principle</a:t>
            </a:r>
            <a:endParaRPr lang="en-US" altLang="cs-CZ" sz="2400" dirty="0">
              <a:latin typeface="Times New Roman" pitchFamily="18" charset="0"/>
            </a:endParaRPr>
          </a:p>
          <a:p>
            <a:pPr marL="0" indent="0">
              <a:lnSpc>
                <a:spcPct val="80000"/>
              </a:lnSpc>
              <a:buFontTx/>
              <a:buBlip>
                <a:blip r:embed="rId2"/>
              </a:buBlip>
            </a:pPr>
            <a:r>
              <a:rPr lang="en-US" altLang="cs-CZ" sz="2400" dirty="0">
                <a:latin typeface="Times New Roman" pitchFamily="18" charset="0"/>
              </a:rPr>
              <a:t> </a:t>
            </a:r>
            <a:r>
              <a:rPr lang="en-US" altLang="cs-CZ" sz="2400" dirty="0" smtClean="0">
                <a:latin typeface="Times New Roman" pitchFamily="18" charset="0"/>
              </a:rPr>
              <a:t> Experimental project </a:t>
            </a:r>
            <a:r>
              <a:rPr lang="en-US" altLang="cs-CZ" sz="2400" dirty="0">
                <a:latin typeface="Times New Roman" pitchFamily="18" charset="0"/>
              </a:rPr>
              <a:t>	</a:t>
            </a:r>
          </a:p>
          <a:p>
            <a:pPr marL="457200" lvl="1" indent="0">
              <a:lnSpc>
                <a:spcPct val="80000"/>
              </a:lnSpc>
              <a:buFontTx/>
              <a:buBlip>
                <a:blip r:embed="rId2"/>
              </a:buBlip>
            </a:pPr>
            <a:r>
              <a:rPr lang="en-US" altLang="cs-CZ" sz="2400" dirty="0" smtClean="0">
                <a:latin typeface="Times New Roman" pitchFamily="18" charset="0"/>
              </a:rPr>
              <a:t> </a:t>
            </a:r>
            <a:r>
              <a:rPr lang="en-US" altLang="cs-CZ" sz="2400" dirty="0" err="1" smtClean="0">
                <a:latin typeface="Times New Roman" pitchFamily="18" charset="0"/>
              </a:rPr>
              <a:t>WISArD</a:t>
            </a:r>
            <a:r>
              <a:rPr lang="en-US" altLang="cs-CZ" sz="2400" dirty="0" smtClean="0">
                <a:latin typeface="Times New Roman" pitchFamily="18" charset="0"/>
              </a:rPr>
              <a:t> facility</a:t>
            </a:r>
          </a:p>
          <a:p>
            <a:pPr marL="457200" lvl="1" indent="0">
              <a:lnSpc>
                <a:spcPct val="80000"/>
              </a:lnSpc>
              <a:buFontTx/>
              <a:buBlip>
                <a:blip r:embed="rId2"/>
              </a:buBlip>
            </a:pPr>
            <a:r>
              <a:rPr lang="en-US" altLang="cs-CZ" sz="2400" dirty="0" smtClean="0">
                <a:latin typeface="Times New Roman" pitchFamily="18" charset="0"/>
              </a:rPr>
              <a:t> Status, online experiment, results</a:t>
            </a:r>
            <a:endParaRPr lang="en-US" altLang="cs-CZ" sz="2400" dirty="0">
              <a:latin typeface="Times New Roman" pitchFamily="18" charset="0"/>
            </a:endParaRPr>
          </a:p>
          <a:p>
            <a:pPr marL="0" indent="0">
              <a:lnSpc>
                <a:spcPct val="80000"/>
              </a:lnSpc>
              <a:buFontTx/>
              <a:buBlip>
                <a:blip r:embed="rId2"/>
              </a:buBlip>
            </a:pPr>
            <a:r>
              <a:rPr lang="en-US" altLang="cs-CZ" sz="2400" dirty="0">
                <a:latin typeface="Times New Roman" pitchFamily="18" charset="0"/>
              </a:rPr>
              <a:t> </a:t>
            </a:r>
            <a:r>
              <a:rPr lang="en-US" altLang="cs-CZ" sz="2400" dirty="0" smtClean="0">
                <a:latin typeface="Times New Roman" pitchFamily="18" charset="0"/>
              </a:rPr>
              <a:t> Summary </a:t>
            </a:r>
            <a:r>
              <a:rPr lang="en-US" altLang="cs-CZ" sz="2400" dirty="0">
                <a:latin typeface="Times New Roman" pitchFamily="18" charset="0"/>
              </a:rPr>
              <a:t>&amp; Outlook</a:t>
            </a:r>
            <a:endParaRPr lang="cs-CZ" altLang="cs-CZ" sz="2400" dirty="0">
              <a:latin typeface="Times New Roman" pitchFamily="18" charset="0"/>
            </a:endParaRPr>
          </a:p>
        </p:txBody>
      </p:sp>
      <p:sp>
        <p:nvSpPr>
          <p:cNvPr id="230403" name="Rectangle 3"/>
          <p:cNvSpPr>
            <a:spLocks noChangeArrowheads="1"/>
          </p:cNvSpPr>
          <p:nvPr/>
        </p:nvSpPr>
        <p:spPr bwMode="auto">
          <a:xfrm>
            <a:off x="0" y="0"/>
            <a:ext cx="9144000" cy="144908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smtClean="0">
                <a:solidFill>
                  <a:srgbClr val="0000FF"/>
                </a:solidFill>
                <a:latin typeface="Times New Roman" pitchFamily="18" charset="0"/>
              </a:rPr>
              <a:t>Probing the structure of weak </a:t>
            </a:r>
          </a:p>
          <a:p>
            <a:pPr algn="ctr"/>
            <a:r>
              <a:rPr lang="en-US" sz="2800" b="1" dirty="0" smtClean="0">
                <a:solidFill>
                  <a:srgbClr val="0000FF"/>
                </a:solidFill>
                <a:latin typeface="Times New Roman" pitchFamily="18" charset="0"/>
              </a:rPr>
              <a:t>interactions</a:t>
            </a:r>
            <a:r>
              <a:rPr lang="cs-CZ" sz="2800" b="1" dirty="0" smtClean="0">
                <a:latin typeface="Times New Roman" panose="02020603050405020304" pitchFamily="18" charset="0"/>
                <a:cs typeface="Times New Roman" panose="02020603050405020304" pitchFamily="18" charset="0"/>
              </a:rPr>
              <a:t> </a:t>
            </a:r>
            <a:endParaRPr lang="cs-CZ" sz="2800" dirty="0">
              <a:latin typeface="Times New Roman" panose="02020603050405020304" pitchFamily="18" charset="0"/>
              <a:cs typeface="Times New Roman" panose="02020603050405020304" pitchFamily="18" charset="0"/>
            </a:endParaRPr>
          </a:p>
        </p:txBody>
      </p:sp>
      <p:pic>
        <p:nvPicPr>
          <p:cNvPr id="230404" name="Picture 4" descr="ISOLDE-Log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324656"/>
            <a:ext cx="1572742" cy="86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1" y="-125578"/>
            <a:ext cx="1728191" cy="1763846"/>
          </a:xfrm>
          <a:prstGeom prst="rect">
            <a:avLst/>
          </a:prstGeom>
        </p:spPr>
      </p:pic>
    </p:spTree>
    <p:extLst>
      <p:ext uri="{BB962C8B-B14F-4D97-AF65-F5344CB8AC3E}">
        <p14:creationId xmlns:p14="http://schemas.microsoft.com/office/powerpoint/2010/main" val="258276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3568" y="692696"/>
            <a:ext cx="6646666" cy="2585323"/>
          </a:xfrm>
          <a:prstGeom prst="rect">
            <a:avLst/>
          </a:prstGeom>
          <a:noFill/>
        </p:spPr>
        <p:txBody>
          <a:bodyPr wrap="square" rtlCol="0">
            <a:spAutoFit/>
          </a:bodyPr>
          <a:lstStyle/>
          <a:p>
            <a:pPr marL="285750" indent="-285750">
              <a:buFont typeface="Arial" panose="020B0604020202020204" pitchFamily="34" charset="0"/>
              <a:buChar char="•"/>
            </a:pPr>
            <a:r>
              <a:rPr lang="en-US" b="1" baseline="30000" dirty="0" smtClean="0">
                <a:solidFill>
                  <a:srgbClr val="FF0000"/>
                </a:solidFill>
              </a:rPr>
              <a:t>32</a:t>
            </a:r>
            <a:r>
              <a:rPr lang="en-US" b="1" dirty="0" smtClean="0">
                <a:solidFill>
                  <a:srgbClr val="FF0000"/>
                </a:solidFill>
              </a:rPr>
              <a:t>Ar</a:t>
            </a:r>
            <a:r>
              <a:rPr lang="en-US" dirty="0" smtClean="0"/>
              <a:t> ions implanted into the 6mm wide and </a:t>
            </a:r>
            <a:r>
              <a:rPr lang="en-US" dirty="0" smtClean="0">
                <a:sym typeface="Symbol"/>
              </a:rPr>
              <a:t>100m thick </a:t>
            </a:r>
            <a:r>
              <a:rPr lang="en-US" dirty="0" err="1" smtClean="0"/>
              <a:t>mylar</a:t>
            </a:r>
            <a:r>
              <a:rPr lang="en-US" dirty="0" smtClean="0"/>
              <a:t> foil</a:t>
            </a:r>
          </a:p>
          <a:p>
            <a:pPr marL="285750" indent="-285750">
              <a:buFont typeface="Arial" panose="020B0604020202020204" pitchFamily="34" charset="0"/>
              <a:buChar char="•"/>
            </a:pPr>
            <a:r>
              <a:rPr lang="en-US" b="1" dirty="0" smtClean="0">
                <a:solidFill>
                  <a:srgbClr val="FF0000"/>
                </a:solidFill>
              </a:rPr>
              <a:t>Positrons</a:t>
            </a:r>
            <a:r>
              <a:rPr lang="en-US" dirty="0" smtClean="0"/>
              <a:t> detected by the cylindrical forward plastic </a:t>
            </a:r>
            <a:r>
              <a:rPr lang="en-US" dirty="0" err="1" smtClean="0"/>
              <a:t>scintilator</a:t>
            </a:r>
            <a:r>
              <a:rPr lang="en-US" dirty="0" smtClean="0"/>
              <a:t> detector </a:t>
            </a:r>
            <a:r>
              <a:rPr lang="es-ES" dirty="0" smtClean="0">
                <a:latin typeface="Abadi" panose="020B0604020104020204" pitchFamily="34" charset="0"/>
              </a:rPr>
              <a:t>(</a:t>
            </a:r>
            <a:r>
              <a:rPr lang="es-ES" dirty="0">
                <a:latin typeface="Abadi" panose="020B0604020104020204" pitchFamily="34" charset="0"/>
              </a:rPr>
              <a:t>BC-408</a:t>
            </a:r>
            <a:r>
              <a:rPr lang="es-ES" dirty="0" smtClean="0">
                <a:latin typeface="Abadi" panose="020B0604020104020204" pitchFamily="34" charset="0"/>
              </a:rPr>
              <a:t>): </a:t>
            </a:r>
            <a:r>
              <a:rPr lang="en-US" dirty="0" smtClean="0"/>
              <a:t>5cm </a:t>
            </a:r>
            <a:r>
              <a:rPr lang="en-US" dirty="0"/>
              <a:t>long, 2 cm in </a:t>
            </a:r>
            <a:r>
              <a:rPr lang="en-US" dirty="0" smtClean="0"/>
              <a:t>diameter; </a:t>
            </a:r>
            <a:r>
              <a:rPr lang="en-US" dirty="0" err="1" smtClean="0"/>
              <a:t>SiPM</a:t>
            </a:r>
            <a:r>
              <a:rPr lang="en-US" dirty="0" smtClean="0"/>
              <a:t> </a:t>
            </a:r>
            <a:r>
              <a:rPr lang="en-US" dirty="0"/>
              <a:t>readout</a:t>
            </a:r>
            <a:endParaRPr lang="es-ES" dirty="0">
              <a:latin typeface="Abadi" panose="020B0604020104020204" pitchFamily="34" charset="0"/>
            </a:endParaRPr>
          </a:p>
          <a:p>
            <a:pPr marL="285750" indent="-285750">
              <a:buFont typeface="Arial" panose="020B0604020202020204" pitchFamily="34" charset="0"/>
              <a:buChar char="•"/>
            </a:pPr>
            <a:r>
              <a:rPr lang="en-US" b="1" dirty="0" smtClean="0">
                <a:solidFill>
                  <a:srgbClr val="FF0000"/>
                </a:solidFill>
              </a:rPr>
              <a:t>Protons</a:t>
            </a:r>
            <a:r>
              <a:rPr lang="en-US" dirty="0" smtClean="0"/>
              <a:t> detected by 8 surface </a:t>
            </a:r>
            <a:r>
              <a:rPr lang="cs-CZ" dirty="0" smtClean="0"/>
              <a:t>300µm </a:t>
            </a:r>
            <a:r>
              <a:rPr lang="cs-CZ" dirty="0" err="1"/>
              <a:t>thick</a:t>
            </a:r>
            <a:r>
              <a:rPr lang="cs-CZ" dirty="0"/>
              <a:t> </a:t>
            </a:r>
            <a:r>
              <a:rPr lang="en-US" dirty="0" smtClean="0"/>
              <a:t>Si</a:t>
            </a:r>
            <a:r>
              <a:rPr lang="cs-CZ" dirty="0" smtClean="0"/>
              <a:t> </a:t>
            </a:r>
            <a:r>
              <a:rPr lang="cs-CZ" dirty="0" err="1" smtClean="0"/>
              <a:t>detectors</a:t>
            </a:r>
            <a:r>
              <a:rPr lang="en-US" dirty="0" smtClean="0"/>
              <a:t> with 30mm diameter</a:t>
            </a:r>
            <a:r>
              <a:rPr lang="cs-CZ" dirty="0" smtClean="0"/>
              <a:t> </a:t>
            </a:r>
            <a:r>
              <a:rPr lang="en-US" dirty="0" smtClean="0"/>
              <a:t>arranged in 2 disks in forward and backward direction, off axis (so </a:t>
            </a:r>
            <a:r>
              <a:rPr lang="en-US" dirty="0" err="1" smtClean="0"/>
              <a:t>spiralling</a:t>
            </a:r>
            <a:r>
              <a:rPr lang="en-US" dirty="0" smtClean="0"/>
              <a:t> positrons cannot reach them)</a:t>
            </a:r>
          </a:p>
          <a:p>
            <a:pPr marL="285750" indent="-285750">
              <a:buFont typeface="Arial" panose="020B0604020202020204" pitchFamily="34" charset="0"/>
              <a:buChar char="•"/>
            </a:pPr>
            <a:r>
              <a:rPr lang="en-US" b="1" dirty="0" smtClean="0">
                <a:solidFill>
                  <a:srgbClr val="FF0000"/>
                </a:solidFill>
              </a:rPr>
              <a:t>Preamps</a:t>
            </a:r>
            <a:r>
              <a:rPr lang="en-US" dirty="0" smtClean="0"/>
              <a:t> GANIL/Bordeaux design, inside magnet, not cooled  </a:t>
            </a:r>
          </a:p>
          <a:p>
            <a:pPr marL="285750" indent="-285750">
              <a:buFont typeface="Arial" panose="020B0604020202020204" pitchFamily="34" charset="0"/>
              <a:buChar char="•"/>
            </a:pPr>
            <a:r>
              <a:rPr lang="en-US" dirty="0" smtClean="0"/>
              <a:t>Setup in the bore of superconducting </a:t>
            </a:r>
            <a:r>
              <a:rPr lang="en-US" b="1" dirty="0" smtClean="0">
                <a:solidFill>
                  <a:srgbClr val="FF0000"/>
                </a:solidFill>
              </a:rPr>
              <a:t>magnet</a:t>
            </a:r>
            <a:r>
              <a:rPr lang="en-US" dirty="0" smtClean="0"/>
              <a:t> with field up to 9T, length 2.6m </a:t>
            </a:r>
            <a:endParaRPr lang="cs-CZ" dirty="0"/>
          </a:p>
        </p:txBody>
      </p:sp>
      <p:sp>
        <p:nvSpPr>
          <p:cNvPr id="3" name="Rectangle 2"/>
          <p:cNvSpPr>
            <a:spLocks noChangeArrowheads="1"/>
          </p:cNvSpPr>
          <p:nvPr/>
        </p:nvSpPr>
        <p:spPr bwMode="auto">
          <a:xfrm>
            <a:off x="0" y="0"/>
            <a:ext cx="9144000" cy="620688"/>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err="1" smtClean="0">
                <a:solidFill>
                  <a:srgbClr val="0000FF"/>
                </a:solidFill>
                <a:latin typeface="Times New Roman" pitchFamily="18" charset="0"/>
              </a:rPr>
              <a:t>WISArD</a:t>
            </a:r>
            <a:r>
              <a:rPr lang="en-US" sz="2400" b="1" dirty="0" smtClean="0">
                <a:solidFill>
                  <a:srgbClr val="0000FF"/>
                </a:solidFill>
                <a:latin typeface="Times New Roman" pitchFamily="18" charset="0"/>
              </a:rPr>
              <a:t> </a:t>
            </a:r>
            <a:r>
              <a:rPr lang="en-GB" sz="2400" dirty="0" smtClean="0">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itchFamily="18" charset="0"/>
              </a:rPr>
              <a:t>W</a:t>
            </a:r>
            <a:r>
              <a:rPr lang="en-GB" sz="2400" dirty="0" err="1" smtClean="0">
                <a:latin typeface="Times New Roman" panose="02020603050405020304" pitchFamily="18" charset="0"/>
                <a:cs typeface="Times New Roman" panose="02020603050405020304" pitchFamily="18" charset="0"/>
              </a:rPr>
              <a:t>eak</a:t>
            </a:r>
            <a:r>
              <a:rPr lang="en-GB" sz="2400" dirty="0" smtClean="0">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itchFamily="18" charset="0"/>
              </a:rPr>
              <a:t>I</a:t>
            </a:r>
            <a:r>
              <a:rPr lang="en-GB" sz="2400" dirty="0" err="1" smtClean="0">
                <a:latin typeface="Times New Roman" panose="02020603050405020304" pitchFamily="18" charset="0"/>
                <a:cs typeface="Times New Roman" panose="02020603050405020304" pitchFamily="18" charset="0"/>
              </a:rPr>
              <a:t>nteraction</a:t>
            </a:r>
            <a:r>
              <a:rPr lang="en-GB" sz="2400" dirty="0" smtClean="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itchFamily="18" charset="0"/>
              </a:rPr>
              <a:t>S</a:t>
            </a:r>
            <a:r>
              <a:rPr lang="en-GB" sz="2400" dirty="0" err="1" smtClean="0">
                <a:latin typeface="Times New Roman" panose="02020603050405020304" pitchFamily="18" charset="0"/>
                <a:cs typeface="Times New Roman" panose="02020603050405020304" pitchFamily="18" charset="0"/>
              </a:rPr>
              <a:t>tudies</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with </a:t>
            </a:r>
            <a:r>
              <a:rPr lang="en-GB" sz="2400" baseline="30000" dirty="0" smtClean="0">
                <a:latin typeface="Times New Roman" panose="02020603050405020304" pitchFamily="18" charset="0"/>
                <a:cs typeface="Times New Roman" panose="02020603050405020304" pitchFamily="18" charset="0"/>
              </a:rPr>
              <a:t>32</a:t>
            </a:r>
            <a:r>
              <a:rPr lang="en-US" sz="2400" b="1" dirty="0" err="1">
                <a:solidFill>
                  <a:srgbClr val="0000FF"/>
                </a:solidFill>
                <a:latin typeface="Times New Roman" pitchFamily="18" charset="0"/>
              </a:rPr>
              <a:t>Ar</a:t>
            </a:r>
            <a:r>
              <a:rPr lang="en-GB" sz="2400" dirty="0" smtClean="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itchFamily="18" charset="0"/>
              </a:rPr>
              <a:t>D</a:t>
            </a:r>
            <a:r>
              <a:rPr lang="en-GB" sz="2400" dirty="0" err="1" smtClean="0">
                <a:latin typeface="Times New Roman" panose="02020603050405020304" pitchFamily="18" charset="0"/>
                <a:cs typeface="Times New Roman" panose="02020603050405020304" pitchFamily="18" charset="0"/>
              </a:rPr>
              <a:t>ecay</a:t>
            </a:r>
            <a:r>
              <a:rPr lang="en-GB" sz="2400" dirty="0" smtClean="0">
                <a:latin typeface="Times New Roman" panose="02020603050405020304" pitchFamily="18" charset="0"/>
                <a:cs typeface="Times New Roman" panose="02020603050405020304" pitchFamily="18" charset="0"/>
              </a:rPr>
              <a:t>)</a:t>
            </a:r>
            <a:endParaRPr lang="cs-CZ" sz="2400" b="1" dirty="0">
              <a:latin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769" y="641069"/>
            <a:ext cx="2411759" cy="215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885" y="2931696"/>
            <a:ext cx="1884548" cy="186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7" y="3068960"/>
            <a:ext cx="3256312" cy="363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956207" y="3739931"/>
            <a:ext cx="3924882" cy="2107252"/>
          </a:xfrm>
          <a:prstGeom prst="rect">
            <a:avLst/>
          </a:prstGeom>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585461"/>
            <a:ext cx="2700387" cy="212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069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3507" y="986383"/>
            <a:ext cx="5404832" cy="5386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646" y="836712"/>
            <a:ext cx="3024336" cy="5840991"/>
          </a:xfrm>
          <a:prstGeom prst="rect">
            <a:avLst/>
          </a:prstGeom>
        </p:spPr>
      </p:pic>
      <p:pic>
        <p:nvPicPr>
          <p:cNvPr id="9" name="Picture 8" descr="CERN-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990750"/>
            <a:ext cx="1046031" cy="1104834"/>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908293"/>
            <a:ext cx="1279532" cy="139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1" y="0"/>
            <a:ext cx="9144000" cy="908720"/>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err="1" smtClean="0">
                <a:solidFill>
                  <a:srgbClr val="0000FF"/>
                </a:solidFill>
                <a:latin typeface="Times New Roman" pitchFamily="18" charset="0"/>
              </a:rPr>
              <a:t>WISArD</a:t>
            </a:r>
            <a:r>
              <a:rPr lang="en-US" sz="2400" b="1" dirty="0" smtClean="0">
                <a:solidFill>
                  <a:srgbClr val="0000FF"/>
                </a:solidFill>
                <a:latin typeface="Times New Roman" pitchFamily="18" charset="0"/>
              </a:rPr>
              <a:t> </a:t>
            </a:r>
            <a:r>
              <a:rPr lang="en-GB" sz="2400" dirty="0" smtClean="0">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itchFamily="18" charset="0"/>
              </a:rPr>
              <a:t>W</a:t>
            </a:r>
            <a:r>
              <a:rPr lang="en-GB" sz="2400" dirty="0" err="1" smtClean="0">
                <a:latin typeface="Times New Roman" panose="02020603050405020304" pitchFamily="18" charset="0"/>
                <a:cs typeface="Times New Roman" panose="02020603050405020304" pitchFamily="18" charset="0"/>
              </a:rPr>
              <a:t>eak</a:t>
            </a:r>
            <a:r>
              <a:rPr lang="en-GB" sz="2400" dirty="0" smtClean="0">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itchFamily="18" charset="0"/>
              </a:rPr>
              <a:t>I</a:t>
            </a:r>
            <a:r>
              <a:rPr lang="en-GB" sz="2400" dirty="0" err="1" smtClean="0">
                <a:latin typeface="Times New Roman" panose="02020603050405020304" pitchFamily="18" charset="0"/>
                <a:cs typeface="Times New Roman" panose="02020603050405020304" pitchFamily="18" charset="0"/>
              </a:rPr>
              <a:t>nteraction</a:t>
            </a:r>
            <a:r>
              <a:rPr lang="en-GB" sz="2400" dirty="0" smtClean="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itchFamily="18" charset="0"/>
              </a:rPr>
              <a:t>S</a:t>
            </a:r>
            <a:r>
              <a:rPr lang="en-GB" sz="2400" dirty="0" err="1" smtClean="0">
                <a:latin typeface="Times New Roman" panose="02020603050405020304" pitchFamily="18" charset="0"/>
                <a:cs typeface="Times New Roman" panose="02020603050405020304" pitchFamily="18" charset="0"/>
              </a:rPr>
              <a:t>tudies</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with </a:t>
            </a:r>
            <a:r>
              <a:rPr lang="en-GB" sz="2400" baseline="30000" dirty="0" smtClean="0">
                <a:latin typeface="Times New Roman" panose="02020603050405020304" pitchFamily="18" charset="0"/>
                <a:cs typeface="Times New Roman" panose="02020603050405020304" pitchFamily="18" charset="0"/>
              </a:rPr>
              <a:t>32</a:t>
            </a:r>
            <a:r>
              <a:rPr lang="en-US" sz="2400" b="1" dirty="0" err="1">
                <a:solidFill>
                  <a:srgbClr val="0000FF"/>
                </a:solidFill>
                <a:latin typeface="Times New Roman" pitchFamily="18" charset="0"/>
              </a:rPr>
              <a:t>Ar</a:t>
            </a:r>
            <a:r>
              <a:rPr lang="en-GB" sz="2400" dirty="0" smtClean="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itchFamily="18" charset="0"/>
              </a:rPr>
              <a:t>D</a:t>
            </a:r>
            <a:r>
              <a:rPr lang="en-GB" sz="2400" dirty="0" err="1" smtClean="0">
                <a:latin typeface="Times New Roman" panose="02020603050405020304" pitchFamily="18" charset="0"/>
                <a:cs typeface="Times New Roman" panose="02020603050405020304" pitchFamily="18" charset="0"/>
              </a:rPr>
              <a:t>ecay</a:t>
            </a:r>
            <a:r>
              <a:rPr lang="en-GB" sz="2400" dirty="0" smtClean="0">
                <a:latin typeface="Times New Roman" panose="02020603050405020304" pitchFamily="18" charset="0"/>
                <a:cs typeface="Times New Roman" panose="02020603050405020304" pitchFamily="18" charset="0"/>
              </a:rPr>
              <a:t>)</a:t>
            </a:r>
            <a:endParaRPr lang="cs-CZ" sz="2400" b="1" dirty="0">
              <a:latin typeface="Times New Roman" pitchFamily="18" charset="0"/>
            </a:endParaRPr>
          </a:p>
        </p:txBody>
      </p:sp>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91" y="-115208"/>
            <a:ext cx="1115616" cy="11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7191" y="1124744"/>
            <a:ext cx="1866225" cy="509458"/>
          </a:xfrm>
          <a:prstGeom prst="rect">
            <a:avLst/>
          </a:prstGeom>
        </p:spPr>
      </p:pic>
    </p:spTree>
    <p:extLst>
      <p:ext uri="{BB962C8B-B14F-4D97-AF65-F5344CB8AC3E}">
        <p14:creationId xmlns:p14="http://schemas.microsoft.com/office/powerpoint/2010/main" val="2125673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0" y="0"/>
            <a:ext cx="9144000" cy="980728"/>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000" b="1" dirty="0" smtClean="0">
                <a:solidFill>
                  <a:srgbClr val="0000FF"/>
                </a:solidFill>
                <a:latin typeface="Times New Roman" pitchFamily="18" charset="0"/>
              </a:rPr>
              <a:t>                       </a:t>
            </a:r>
            <a:r>
              <a:rPr lang="en-US" sz="2400" b="1" dirty="0" smtClean="0">
                <a:solidFill>
                  <a:srgbClr val="0000FF"/>
                </a:solidFill>
                <a:latin typeface="Times New Roman" pitchFamily="18" charset="0"/>
              </a:rPr>
              <a:t>ISOLDE  </a:t>
            </a:r>
            <a:r>
              <a:rPr lang="en-US" sz="2400" b="1" dirty="0" smtClean="0">
                <a:latin typeface="Times New Roman" pitchFamily="18" charset="0"/>
              </a:rPr>
              <a:t>(</a:t>
            </a:r>
            <a:r>
              <a:rPr lang="en-US" sz="2400" b="1" dirty="0" smtClean="0">
                <a:solidFill>
                  <a:srgbClr val="0000FF"/>
                </a:solidFill>
                <a:latin typeface="Times New Roman" pitchFamily="18" charset="0"/>
              </a:rPr>
              <a:t>I</a:t>
            </a:r>
            <a:r>
              <a:rPr lang="en-US" sz="2400" b="1" dirty="0" smtClean="0">
                <a:latin typeface="Times New Roman" pitchFamily="18" charset="0"/>
              </a:rPr>
              <a:t>sotope</a:t>
            </a:r>
            <a:r>
              <a:rPr lang="en-US" sz="2400" b="1" dirty="0" smtClean="0">
                <a:solidFill>
                  <a:srgbClr val="0000FF"/>
                </a:solidFill>
                <a:latin typeface="Times New Roman" pitchFamily="18" charset="0"/>
              </a:rPr>
              <a:t> S</a:t>
            </a:r>
            <a:r>
              <a:rPr lang="en-US" sz="2400" b="1" dirty="0" smtClean="0">
                <a:latin typeface="Times New Roman" pitchFamily="18" charset="0"/>
              </a:rPr>
              <a:t>eparator</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O</a:t>
            </a:r>
            <a:r>
              <a:rPr lang="en-US" sz="2400" b="1" dirty="0" err="1" smtClean="0">
                <a:latin typeface="Times New Roman" pitchFamily="18" charset="0"/>
              </a:rPr>
              <a:t>n</a:t>
            </a:r>
            <a:r>
              <a:rPr lang="en-US" sz="2400" b="1" dirty="0" err="1" smtClean="0">
                <a:solidFill>
                  <a:srgbClr val="0000FF"/>
                </a:solidFill>
                <a:latin typeface="Times New Roman" pitchFamily="18" charset="0"/>
              </a:rPr>
              <a:t>L</a:t>
            </a:r>
            <a:r>
              <a:rPr lang="en-US" sz="2400" b="1" dirty="0" err="1" smtClean="0">
                <a:latin typeface="Times New Roman" pitchFamily="18" charset="0"/>
              </a:rPr>
              <a:t>ine</a:t>
            </a:r>
            <a:r>
              <a:rPr lang="en-US" sz="2400" b="1" dirty="0" smtClean="0">
                <a:solidFill>
                  <a:srgbClr val="0000FF"/>
                </a:solidFill>
                <a:latin typeface="Times New Roman" pitchFamily="18" charset="0"/>
              </a:rPr>
              <a:t> D</a:t>
            </a:r>
            <a:r>
              <a:rPr lang="en-US" sz="2400" b="1" dirty="0" smtClean="0">
                <a:latin typeface="Times New Roman" pitchFamily="18" charset="0"/>
              </a:rPr>
              <a:t>evice)</a:t>
            </a:r>
            <a:endParaRPr lang="cs-CZ" sz="2400" b="1" dirty="0">
              <a:latin typeface="Times New Roman" pitchFamily="18" charset="0"/>
            </a:endParaRPr>
          </a:p>
        </p:txBody>
      </p:sp>
      <p:pic>
        <p:nvPicPr>
          <p:cNvPr id="29703" name="Picture 5" descr="ISOLDE-Principle"/>
          <p:cNvPicPr>
            <a:picLocks noGrp="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a:xfrm>
            <a:off x="16687" y="1052736"/>
            <a:ext cx="3635896" cy="2376263"/>
          </a:xfrm>
          <a:noFill/>
        </p:spPr>
      </p:pic>
      <p:pic>
        <p:nvPicPr>
          <p:cNvPr id="6146" name="Picture 2" descr="C:\doknew\Konference\Bormio\Bormio2019\Wisard\Fig\ISOLDE-Wis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204" y="1014099"/>
            <a:ext cx="5470796"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28" y="121140"/>
            <a:ext cx="2204183" cy="44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160" y="10560"/>
            <a:ext cx="914840" cy="91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05383" y="4008546"/>
            <a:ext cx="3674529"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ym typeface="Symbol"/>
              </a:rPr>
              <a:t>2</a:t>
            </a:r>
            <a:r>
              <a:rPr lang="en-US" dirty="0" smtClean="0"/>
              <a:t>A proton 1.4GeV beam from PS booster hitting thick target</a:t>
            </a:r>
          </a:p>
          <a:p>
            <a:pPr marL="285750" indent="-285750">
              <a:buFont typeface="Wingdings" panose="05000000000000000000" pitchFamily="2" charset="2"/>
              <a:buChar char="§"/>
            </a:pPr>
            <a:r>
              <a:rPr lang="en-US" dirty="0" smtClean="0"/>
              <a:t>2 mass separators </a:t>
            </a:r>
            <a:r>
              <a:rPr lang="en-US" b="1" dirty="0" smtClean="0">
                <a:solidFill>
                  <a:srgbClr val="0070C0"/>
                </a:solidFill>
              </a:rPr>
              <a:t>G</a:t>
            </a:r>
            <a:r>
              <a:rPr lang="en-US" dirty="0" smtClean="0"/>
              <a:t>eneral </a:t>
            </a:r>
            <a:r>
              <a:rPr lang="en-US" b="1" dirty="0" smtClean="0">
                <a:solidFill>
                  <a:srgbClr val="0070C0"/>
                </a:solidFill>
              </a:rPr>
              <a:t>P</a:t>
            </a:r>
            <a:r>
              <a:rPr lang="en-US" dirty="0" smtClean="0"/>
              <a:t>urpose </a:t>
            </a:r>
            <a:r>
              <a:rPr lang="en-US" b="1" dirty="0" smtClean="0">
                <a:solidFill>
                  <a:srgbClr val="0070C0"/>
                </a:solidFill>
              </a:rPr>
              <a:t>S</a:t>
            </a:r>
            <a:r>
              <a:rPr lang="en-US" dirty="0" smtClean="0"/>
              <a:t>eparator and </a:t>
            </a:r>
            <a:r>
              <a:rPr lang="en-US" b="1" dirty="0" smtClean="0">
                <a:solidFill>
                  <a:srgbClr val="0070C0"/>
                </a:solidFill>
              </a:rPr>
              <a:t>H</a:t>
            </a:r>
            <a:r>
              <a:rPr lang="en-US" dirty="0" smtClean="0"/>
              <a:t>igh </a:t>
            </a:r>
            <a:r>
              <a:rPr lang="en-US" b="1" dirty="0" smtClean="0">
                <a:solidFill>
                  <a:srgbClr val="0070C0"/>
                </a:solidFill>
              </a:rPr>
              <a:t>R</a:t>
            </a:r>
            <a:r>
              <a:rPr lang="en-US" dirty="0" smtClean="0"/>
              <a:t>esolution </a:t>
            </a:r>
            <a:r>
              <a:rPr lang="en-US" b="1" dirty="0" smtClean="0">
                <a:solidFill>
                  <a:srgbClr val="0070C0"/>
                </a:solidFill>
              </a:rPr>
              <a:t>S</a:t>
            </a:r>
            <a:r>
              <a:rPr lang="en-US" dirty="0" smtClean="0"/>
              <a:t>eparator provide pure beams</a:t>
            </a:r>
          </a:p>
          <a:p>
            <a:pPr marL="285750" indent="-285750">
              <a:buFont typeface="Wingdings" panose="05000000000000000000" pitchFamily="2" charset="2"/>
              <a:buChar char="§"/>
            </a:pPr>
            <a:r>
              <a:rPr lang="en-US" dirty="0" smtClean="0"/>
              <a:t>beam of 1</a:t>
            </a:r>
            <a:r>
              <a:rPr lang="en-US" baseline="30000" dirty="0" smtClean="0"/>
              <a:t>+</a:t>
            </a:r>
            <a:r>
              <a:rPr lang="en-US" dirty="0" smtClean="0"/>
              <a:t> ions, energy </a:t>
            </a:r>
            <a:r>
              <a:rPr lang="en-US" dirty="0" smtClean="0"/>
              <a:t>30-60keV</a:t>
            </a:r>
          </a:p>
          <a:p>
            <a:pPr marL="285750" indent="-285750">
              <a:buFontTx/>
              <a:buChar char="-"/>
            </a:pPr>
            <a:endParaRPr lang="en-US" dirty="0"/>
          </a:p>
        </p:txBody>
      </p:sp>
      <p:sp>
        <p:nvSpPr>
          <p:cNvPr id="3" name="TextovéPole 2"/>
          <p:cNvSpPr txBox="1"/>
          <p:nvPr/>
        </p:nvSpPr>
        <p:spPr>
          <a:xfrm>
            <a:off x="3950890" y="5301208"/>
            <a:ext cx="4881296" cy="1384995"/>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WISArD</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online proof-of-principle experiment: - </a:t>
            </a:r>
            <a:r>
              <a:rPr lang="en-US" sz="1600" dirty="0" smtClean="0">
                <a:latin typeface="Times New Roman" panose="02020603050405020304" pitchFamily="18" charset="0"/>
                <a:cs typeface="Times New Roman" panose="02020603050405020304" pitchFamily="18" charset="0"/>
              </a:rPr>
              <a:t>November 2018, latest run before the CERN shutdown </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HRS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CaO</a:t>
            </a:r>
            <a:r>
              <a:rPr lang="en-US" sz="1600" dirty="0">
                <a:latin typeface="Times New Roman" panose="02020603050405020304" pitchFamily="18" charset="0"/>
                <a:cs typeface="Times New Roman" panose="02020603050405020304" pitchFamily="18" charset="0"/>
              </a:rPr>
              <a:t> nanostructured </a:t>
            </a:r>
            <a:r>
              <a:rPr lang="en-US" sz="1600" dirty="0" smtClean="0">
                <a:latin typeface="Times New Roman" panose="02020603050405020304" pitchFamily="18" charset="0"/>
                <a:cs typeface="Times New Roman" panose="02020603050405020304" pitchFamily="18" charset="0"/>
              </a:rPr>
              <a:t>target</a:t>
            </a:r>
          </a:p>
          <a:p>
            <a:r>
              <a:rPr lang="en-US" sz="1600" dirty="0" smtClean="0">
                <a:latin typeface="Times New Roman" panose="02020603050405020304" pitchFamily="18" charset="0"/>
                <a:cs typeface="Times New Roman" panose="02020603050405020304" pitchFamily="18" charset="0"/>
              </a:rPr>
              <a:t>- 1.5 </a:t>
            </a:r>
            <a:r>
              <a:rPr lang="en-US" sz="1600" dirty="0">
                <a:latin typeface="Times New Roman" panose="02020603050405020304" pitchFamily="18" charset="0"/>
                <a:cs typeface="Times New Roman" panose="02020603050405020304" pitchFamily="18" charset="0"/>
                <a:sym typeface="Symbol"/>
              </a:rPr>
              <a:t></a:t>
            </a:r>
            <a:r>
              <a:rPr lang="en-US" sz="1600" dirty="0">
                <a:latin typeface="Times New Roman" panose="02020603050405020304" pitchFamily="18" charset="0"/>
                <a:cs typeface="Times New Roman" panose="02020603050405020304" pitchFamily="18" charset="0"/>
              </a:rPr>
              <a:t>A proton 1.4GeV beam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- 4T mgt. field, 1300 </a:t>
            </a:r>
            <a:r>
              <a:rPr lang="en-US" sz="1600" baseline="30000" dirty="0">
                <a:latin typeface="Times New Roman" panose="02020603050405020304" pitchFamily="18" charset="0"/>
                <a:cs typeface="Times New Roman" panose="02020603050405020304" pitchFamily="18" charset="0"/>
              </a:rPr>
              <a:t>32</a:t>
            </a:r>
            <a:r>
              <a:rPr lang="en-US" sz="1600" dirty="0">
                <a:latin typeface="Times New Roman" panose="02020603050405020304" pitchFamily="18" charset="0"/>
                <a:cs typeface="Times New Roman" panose="02020603050405020304" pitchFamily="18" charset="0"/>
              </a:rPr>
              <a:t>Ar ions/s at </a:t>
            </a:r>
            <a:r>
              <a:rPr lang="en-US" sz="1600" dirty="0" smtClean="0">
                <a:latin typeface="Times New Roman" panose="02020603050405020304" pitchFamily="18" charset="0"/>
                <a:cs typeface="Times New Roman" panose="02020603050405020304" pitchFamily="18" charset="0"/>
              </a:rPr>
              <a:t>the setup</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07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259632" y="2992329"/>
            <a:ext cx="6915594" cy="2796106"/>
            <a:chOff x="0" y="0"/>
            <a:chExt cx="5644515" cy="2035175"/>
          </a:xfrm>
        </p:grpSpPr>
        <p:pic>
          <p:nvPicPr>
            <p:cNvPr id="3" name="Image 15" descr="ar32_scalar_2keV.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90570" y="-318770"/>
              <a:ext cx="2018030" cy="26898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14" descr="ar32_vector_2keV.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8780" y="-398780"/>
              <a:ext cx="2035175" cy="283273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mage 32" descr="vector_scalar.jpg"/>
          <p:cNvPicPr/>
          <p:nvPr/>
        </p:nvPicPr>
        <p:blipFill rotWithShape="1">
          <a:blip r:embed="rId4" cstate="print">
            <a:extLst>
              <a:ext uri="{28A0092B-C50C-407E-A947-70E740481C1C}">
                <a14:useLocalDpi xmlns:a14="http://schemas.microsoft.com/office/drawing/2010/main" val="0"/>
              </a:ext>
            </a:extLst>
          </a:blip>
          <a:srcRect r="-904"/>
          <a:stretch/>
        </p:blipFill>
        <p:spPr>
          <a:xfrm>
            <a:off x="2155246" y="1818763"/>
            <a:ext cx="4761254" cy="1063265"/>
          </a:xfrm>
          <a:prstGeom prst="rect">
            <a:avLst/>
          </a:prstGeom>
        </p:spPr>
      </p:pic>
      <p:sp>
        <p:nvSpPr>
          <p:cNvPr id="6"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-delayed proton decay of </a:t>
            </a:r>
            <a:r>
              <a:rPr lang="en-US" sz="2400" b="1" baseline="30000" dirty="0" smtClean="0">
                <a:solidFill>
                  <a:srgbClr val="0000FF"/>
                </a:solidFill>
                <a:latin typeface="Times New Roman" pitchFamily="18" charset="0"/>
                <a:sym typeface="Symbol"/>
              </a:rPr>
              <a:t>32</a:t>
            </a:r>
            <a:r>
              <a:rPr lang="en-US" sz="2400" b="1" dirty="0" smtClean="0">
                <a:solidFill>
                  <a:srgbClr val="0000FF"/>
                </a:solidFill>
                <a:latin typeface="Times New Roman" pitchFamily="18" charset="0"/>
                <a:sym typeface="Symbol"/>
              </a:rPr>
              <a:t>Ar - simulations </a:t>
            </a:r>
            <a:endParaRPr lang="cs-CZ" sz="2400" b="1" dirty="0">
              <a:latin typeface="Times New Roman" pitchFamily="18"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804" y="3959905"/>
            <a:ext cx="1017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325824"/>
            <a:ext cx="10175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785488" y="1268760"/>
            <a:ext cx="750077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Proton spectra in coincidence with positrons for the “Fermi peak” simulated by GEANT4</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20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056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Online experiment - -delayed proton decay of </a:t>
            </a:r>
            <a:r>
              <a:rPr lang="en-US" sz="2400" b="1" baseline="30000" dirty="0" smtClean="0">
                <a:solidFill>
                  <a:srgbClr val="0000FF"/>
                </a:solidFill>
                <a:latin typeface="Times New Roman" pitchFamily="18" charset="0"/>
                <a:sym typeface="Symbol"/>
              </a:rPr>
              <a:t>32</a:t>
            </a:r>
            <a:r>
              <a:rPr lang="en-US" sz="2400" b="1" dirty="0" smtClean="0">
                <a:solidFill>
                  <a:srgbClr val="0000FF"/>
                </a:solidFill>
                <a:latin typeface="Times New Roman" pitchFamily="18" charset="0"/>
                <a:sym typeface="Symbol"/>
              </a:rPr>
              <a:t>Ar</a:t>
            </a:r>
            <a:endParaRPr lang="cs-CZ" sz="2400" b="1" dirty="0">
              <a:latin typeface="Times New Roman" pitchFamily="18" charset="0"/>
            </a:endParaRPr>
          </a:p>
        </p:txBody>
      </p:sp>
      <p:pic>
        <p:nvPicPr>
          <p:cNvPr id="8" name="Graphic 8">
            <a:extLst>
              <a:ext uri="{FF2B5EF4-FFF2-40B4-BE49-F238E27FC236}">
                <a16:creationId xmlns="" xmlns:a16="http://schemas.microsoft.com/office/drawing/2014/main" id="{D890A591-446C-4C40-B763-0000E4970792}"/>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965" r="7040"/>
          <a:stretch/>
        </p:blipFill>
        <p:spPr>
          <a:xfrm>
            <a:off x="159179" y="3573016"/>
            <a:ext cx="3705753" cy="3336325"/>
          </a:xfrm>
          <a:prstGeom prst="rect">
            <a:avLst/>
          </a:prstGeom>
        </p:spPr>
      </p:pic>
      <p:pic>
        <p:nvPicPr>
          <p:cNvPr id="7" name="Picture 9">
            <a:extLst>
              <a:ext uri="{FF2B5EF4-FFF2-40B4-BE49-F238E27FC236}">
                <a16:creationId xmlns="" xmlns:a16="http://schemas.microsoft.com/office/drawing/2014/main" id="{D0230C38-41EA-824C-8A5B-3ADAC48153CE}"/>
              </a:ext>
            </a:extLst>
          </p:cNvPr>
          <p:cNvPicPr>
            <a:picLocks noChangeAspect="1"/>
          </p:cNvPicPr>
          <p:nvPr/>
        </p:nvPicPr>
        <p:blipFill>
          <a:blip r:embed="rId5"/>
          <a:stretch>
            <a:fillRect/>
          </a:stretch>
        </p:blipFill>
        <p:spPr>
          <a:xfrm>
            <a:off x="147430" y="800951"/>
            <a:ext cx="2010150" cy="3025469"/>
          </a:xfrm>
          <a:prstGeom prst="rect">
            <a:avLst/>
          </a:prstGeom>
        </p:spPr>
      </p:pic>
      <p:pic>
        <p:nvPicPr>
          <p:cNvPr id="12" name="Graphic 10">
            <a:extLst>
              <a:ext uri="{FF2B5EF4-FFF2-40B4-BE49-F238E27FC236}">
                <a16:creationId xmlns="" xmlns:a16="http://schemas.microsoft.com/office/drawing/2014/main" id="{B9682772-5DB9-E74D-9FF0-F367C7835CC4}"/>
              </a:ext>
            </a:extLst>
          </p:cNvPr>
          <p:cNvPicPr>
            <a:picLocks noChangeAspect="1"/>
          </p:cNvPicPr>
          <p:nvPr/>
        </p:nvPicPr>
        <p:blipFill rotWithShape="1">
          <a:blip r:embed="rId6">
            <a:extLst>
              <a:ext uri="{96DAC541-7B7A-43D3-8B79-37D633B846F1}">
                <asvg:svgBlip xmlns="" xmlns:asvg="http://schemas.microsoft.com/office/drawing/2016/SVG/main" r:embed="rId7"/>
              </a:ext>
            </a:extLst>
          </a:blip>
          <a:srcRect l="1761" r="8145"/>
          <a:stretch/>
        </p:blipFill>
        <p:spPr>
          <a:xfrm>
            <a:off x="2587401" y="800951"/>
            <a:ext cx="3211456" cy="2952328"/>
          </a:xfrm>
          <a:prstGeom prst="rect">
            <a:avLst/>
          </a:prstGeom>
          <a:effectLst>
            <a:outerShdw blurRad="50800" dist="38100" dir="8100000" algn="tr" rotWithShape="0">
              <a:prstClr val="black">
                <a:alpha val="40000"/>
              </a:prstClr>
            </a:outerShdw>
          </a:effectLst>
        </p:spPr>
      </p:pic>
      <p:pic>
        <p:nvPicPr>
          <p:cNvPr id="13" name="Graphic 7">
            <a:extLst>
              <a:ext uri="{FF2B5EF4-FFF2-40B4-BE49-F238E27FC236}">
                <a16:creationId xmlns="" xmlns:a16="http://schemas.microsoft.com/office/drawing/2014/main" id="{FE5BC32C-BE39-9343-B030-616B58DB991B}"/>
              </a:ext>
            </a:extLst>
          </p:cNvPr>
          <p:cNvPicPr>
            <a:picLocks noChangeAspect="1"/>
          </p:cNvPicPr>
          <p:nvPr/>
        </p:nvPicPr>
        <p:blipFill rotWithShape="1">
          <a:blip r:embed="rId8">
            <a:extLst>
              <a:ext uri="{96DAC541-7B7A-43D3-8B79-37D633B846F1}">
                <asvg:svgBlip xmlns="" xmlns:asvg="http://schemas.microsoft.com/office/drawing/2016/SVG/main" r:embed="rId9"/>
              </a:ext>
            </a:extLst>
          </a:blip>
          <a:srcRect l="2264" r="4625"/>
          <a:stretch/>
        </p:blipFill>
        <p:spPr>
          <a:xfrm>
            <a:off x="5798857" y="775264"/>
            <a:ext cx="3345143" cy="2975570"/>
          </a:xfrm>
          <a:prstGeom prst="rect">
            <a:avLst/>
          </a:prstGeom>
          <a:effectLst>
            <a:outerShdw blurRad="50800" dist="38100" dir="8100000" algn="tr" rotWithShape="0">
              <a:prstClr val="black">
                <a:alpha val="40000"/>
              </a:prstClr>
            </a:outerShdw>
          </a:effectLst>
        </p:spPr>
      </p:pic>
      <p:sp>
        <p:nvSpPr>
          <p:cNvPr id="14" name="TextovéPole 13"/>
          <p:cNvSpPr txBox="1"/>
          <p:nvPr/>
        </p:nvSpPr>
        <p:spPr>
          <a:xfrm>
            <a:off x="3917596" y="3963905"/>
            <a:ext cx="4902876" cy="2554545"/>
          </a:xfrm>
          <a:prstGeom prst="rect">
            <a:avLst/>
          </a:prstGeom>
          <a:noFill/>
        </p:spPr>
        <p:txBody>
          <a:bodyPr wrap="square" rtlCol="0">
            <a:spAutoFit/>
          </a:bodyPr>
          <a:lstStyle/>
          <a:p>
            <a:pPr marL="55563" indent="0">
              <a:buNone/>
            </a:pPr>
            <a:r>
              <a:rPr lang="fr-FR" sz="1600" dirty="0" smtClean="0">
                <a:latin typeface="Times New Roman" panose="02020603050405020304" pitchFamily="18" charset="0"/>
                <a:cs typeface="Times New Roman" panose="02020603050405020304" pitchFamily="18" charset="0"/>
              </a:rPr>
              <a:t>Proton peak (from the IAS in </a:t>
            </a:r>
            <a:r>
              <a:rPr lang="fr-FR" sz="1600" baseline="30000" dirty="0" smtClean="0">
                <a:latin typeface="Times New Roman" panose="02020603050405020304" pitchFamily="18" charset="0"/>
                <a:cs typeface="Times New Roman" panose="02020603050405020304" pitchFamily="18" charset="0"/>
              </a:rPr>
              <a:t>32</a:t>
            </a:r>
            <a:r>
              <a:rPr lang="fr-FR" sz="1600" dirty="0" smtClean="0">
                <a:latin typeface="Times New Roman" panose="02020603050405020304" pitchFamily="18" charset="0"/>
                <a:cs typeface="Times New Roman" panose="02020603050405020304" pitchFamily="18" charset="0"/>
              </a:rPr>
              <a:t>Cl after the Fermi </a:t>
            </a:r>
            <a:r>
              <a:rPr lang="fr-FR" sz="1600" dirty="0" smtClean="0">
                <a:latin typeface="Times New Roman" panose="02020603050405020304" pitchFamily="18" charset="0"/>
                <a:cs typeface="Times New Roman" panose="02020603050405020304" pitchFamily="18" charset="0"/>
                <a:sym typeface="Symbol"/>
              </a:rPr>
              <a:t></a:t>
            </a:r>
            <a:r>
              <a:rPr lang="fr-FR" sz="1600" dirty="0" smtClean="0">
                <a:latin typeface="Times New Roman" panose="02020603050405020304" pitchFamily="18" charset="0"/>
                <a:cs typeface="Times New Roman" panose="02020603050405020304" pitchFamily="18" charset="0"/>
              </a:rPr>
              <a:t>–decay of </a:t>
            </a:r>
            <a:r>
              <a:rPr lang="fr-FR" sz="1600" baseline="30000" dirty="0" smtClean="0">
                <a:latin typeface="Times New Roman" panose="02020603050405020304" pitchFamily="18" charset="0"/>
                <a:cs typeface="Times New Roman" panose="02020603050405020304" pitchFamily="18" charset="0"/>
              </a:rPr>
              <a:t>32</a:t>
            </a:r>
            <a:r>
              <a:rPr lang="fr-FR" sz="1600" dirty="0" smtClean="0">
                <a:latin typeface="Times New Roman" panose="02020603050405020304" pitchFamily="18" charset="0"/>
                <a:cs typeface="Times New Roman" panose="02020603050405020304" pitchFamily="18" charset="0"/>
              </a:rPr>
              <a:t>Ar)</a:t>
            </a:r>
            <a:endParaRPr lang="fr-FR" sz="1600" dirty="0">
              <a:latin typeface="Times New Roman" panose="02020603050405020304" pitchFamily="18" charset="0"/>
              <a:cs typeface="Times New Roman" panose="02020603050405020304" pitchFamily="18" charset="0"/>
            </a:endParaRPr>
          </a:p>
          <a:p>
            <a:pPr marL="284163" indent="-228600"/>
            <a:endParaRPr lang="fr-FR" sz="1600" dirty="0" smtClean="0">
              <a:latin typeface="Times New Roman" panose="02020603050405020304" pitchFamily="18" charset="0"/>
              <a:cs typeface="Times New Roman" panose="02020603050405020304" pitchFamily="18" charset="0"/>
            </a:endParaRPr>
          </a:p>
          <a:p>
            <a:pPr marL="284163" indent="-228600"/>
            <a:r>
              <a:rPr lang="fr-FR" sz="1600" dirty="0" smtClean="0">
                <a:latin typeface="Times New Roman" panose="02020603050405020304" pitchFamily="18" charset="0"/>
                <a:cs typeface="Times New Roman" panose="02020603050405020304" pitchFamily="18" charset="0"/>
              </a:rPr>
              <a:t>Full peak : centroid </a:t>
            </a:r>
            <a:r>
              <a:rPr lang="fr-FR" sz="1600" dirty="0">
                <a:latin typeface="Times New Roman" panose="02020603050405020304" pitchFamily="18" charset="0"/>
                <a:cs typeface="Times New Roman" panose="02020603050405020304" pitchFamily="18" charset="0"/>
              </a:rPr>
              <a:t>proton energy </a:t>
            </a:r>
            <a:r>
              <a:rPr lang="fr-FR" sz="1600" b="1" dirty="0" smtClean="0">
                <a:solidFill>
                  <a:srgbClr val="FF0000"/>
                </a:solidFill>
                <a:latin typeface="Times New Roman" panose="02020603050405020304" pitchFamily="18" charset="0"/>
                <a:cs typeface="Times New Roman" panose="02020603050405020304" pitchFamily="18" charset="0"/>
              </a:rPr>
              <a:t>3267</a:t>
            </a:r>
            <a:r>
              <a:rPr lang="fr-FR" sz="1600" dirty="0" smtClean="0">
                <a:latin typeface="Times New Roman" panose="02020603050405020304" pitchFamily="18" charset="0"/>
                <a:cs typeface="Times New Roman" panose="02020603050405020304" pitchFamily="18" charset="0"/>
              </a:rPr>
              <a:t> keV</a:t>
            </a:r>
            <a:endParaRPr lang="fr-FR" sz="1600" dirty="0">
              <a:latin typeface="Times New Roman" panose="02020603050405020304" pitchFamily="18" charset="0"/>
              <a:cs typeface="Times New Roman" panose="02020603050405020304" pitchFamily="18" charset="0"/>
            </a:endParaRPr>
          </a:p>
          <a:p>
            <a:pPr marL="284163" indent="-228600"/>
            <a:r>
              <a:rPr lang="fr-FR" sz="1600" dirty="0" smtClean="0">
                <a:latin typeface="Times New Roman" panose="02020603050405020304" pitchFamily="18" charset="0"/>
                <a:cs typeface="Times New Roman" panose="02020603050405020304" pitchFamily="18" charset="0"/>
              </a:rPr>
              <a:t>Coincidence peak (protons and positrons in the same (upward) direction: </a:t>
            </a:r>
            <a:r>
              <a:rPr lang="fr-FR" sz="1600" dirty="0">
                <a:latin typeface="Times New Roman" panose="02020603050405020304" pitchFamily="18" charset="0"/>
                <a:cs typeface="Times New Roman" panose="02020603050405020304" pitchFamily="18" charset="0"/>
              </a:rPr>
              <a:t>centroid proton energy </a:t>
            </a:r>
            <a:r>
              <a:rPr lang="fr-FR" sz="1600" b="1" dirty="0" smtClean="0">
                <a:solidFill>
                  <a:srgbClr val="FF0000"/>
                </a:solidFill>
                <a:latin typeface="Times New Roman" panose="02020603050405020304" pitchFamily="18" charset="0"/>
                <a:cs typeface="Times New Roman" panose="02020603050405020304" pitchFamily="18" charset="0"/>
              </a:rPr>
              <a:t>3263</a:t>
            </a:r>
            <a:r>
              <a:rPr lang="fr-FR" sz="1600" dirty="0" smtClean="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keV </a:t>
            </a:r>
            <a:endParaRPr lang="fr-FR" sz="1600" dirty="0" smtClean="0">
              <a:latin typeface="Times New Roman" panose="02020603050405020304" pitchFamily="18" charset="0"/>
              <a:cs typeface="Times New Roman" panose="02020603050405020304" pitchFamily="18" charset="0"/>
            </a:endParaRPr>
          </a:p>
          <a:p>
            <a:pPr marL="284163" indent="-228600"/>
            <a:endParaRPr lang="fr-FR" sz="1600" dirty="0" smtClean="0">
              <a:latin typeface="Times New Roman" panose="02020603050405020304" pitchFamily="18" charset="0"/>
              <a:cs typeface="Times New Roman" panose="02020603050405020304" pitchFamily="18" charset="0"/>
            </a:endParaRPr>
          </a:p>
          <a:p>
            <a:pPr marL="284163" indent="-228600"/>
            <a:r>
              <a:rPr lang="fr-FR" sz="1600" dirty="0" smtClean="0">
                <a:latin typeface="Times New Roman" panose="02020603050405020304" pitchFamily="18" charset="0"/>
                <a:cs typeface="Times New Roman" panose="02020603050405020304" pitchFamily="18" charset="0"/>
              </a:rPr>
              <a:t>Positron up </a:t>
            </a:r>
            <a:r>
              <a:rPr lang="fr-FR" sz="1600" dirty="0" smtClean="0">
                <a:latin typeface="Times New Roman" panose="02020603050405020304" pitchFamily="18" charset="0"/>
                <a:cs typeface="Times New Roman" panose="02020603050405020304" pitchFamily="18" charset="0"/>
                <a:sym typeface="Symbol"/>
              </a:rPr>
              <a:t> recoil nucleus down </a:t>
            </a:r>
            <a:r>
              <a:rPr lang="fr-FR" sz="1600" dirty="0">
                <a:latin typeface="Times New Roman" panose="02020603050405020304" pitchFamily="18" charset="0"/>
                <a:cs typeface="Times New Roman" panose="02020603050405020304" pitchFamily="18" charset="0"/>
                <a:sym typeface="Symbol"/>
              </a:rPr>
              <a:t> </a:t>
            </a:r>
            <a:r>
              <a:rPr lang="fr-FR" sz="1600" dirty="0" smtClean="0">
                <a:latin typeface="Times New Roman" panose="02020603050405020304" pitchFamily="18" charset="0"/>
                <a:cs typeface="Times New Roman" panose="02020603050405020304" pitchFamily="18" charset="0"/>
                <a:sym typeface="Symbol"/>
              </a:rPr>
              <a:t>proton emitted upwards from downwards moving nucleus </a:t>
            </a:r>
            <a:r>
              <a:rPr lang="fr-FR" sz="1600" dirty="0">
                <a:latin typeface="Times New Roman" panose="02020603050405020304" pitchFamily="18" charset="0"/>
                <a:cs typeface="Times New Roman" panose="02020603050405020304" pitchFamily="18" charset="0"/>
                <a:sym typeface="Symbol"/>
              </a:rPr>
              <a:t> </a:t>
            </a:r>
            <a:r>
              <a:rPr lang="fr-FR" sz="1600" dirty="0" smtClean="0">
                <a:latin typeface="Times New Roman" panose="02020603050405020304" pitchFamily="18" charset="0"/>
                <a:cs typeface="Times New Roman" panose="02020603050405020304" pitchFamily="18" charset="0"/>
                <a:sym typeface="Symbol"/>
              </a:rPr>
              <a:t>lower energy</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66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3917596" y="3933056"/>
            <a:ext cx="4823599" cy="2554545"/>
          </a:xfrm>
          <a:prstGeom prst="rect">
            <a:avLst/>
          </a:prstGeom>
          <a:noFill/>
        </p:spPr>
        <p:txBody>
          <a:bodyPr wrap="square" rtlCol="0">
            <a:spAutoFit/>
          </a:bodyPr>
          <a:lstStyle/>
          <a:p>
            <a:pPr marL="55563" indent="0">
              <a:buNone/>
            </a:pPr>
            <a:r>
              <a:rPr lang="fr-FR" sz="1600" dirty="0" smtClean="0">
                <a:latin typeface="Times New Roman" panose="02020603050405020304" pitchFamily="18" charset="0"/>
                <a:cs typeface="Times New Roman" panose="02020603050405020304" pitchFamily="18" charset="0"/>
              </a:rPr>
              <a:t>Proton peak (from the IAS in </a:t>
            </a:r>
            <a:r>
              <a:rPr lang="fr-FR" sz="1600" baseline="30000" dirty="0" smtClean="0">
                <a:latin typeface="Times New Roman" panose="02020603050405020304" pitchFamily="18" charset="0"/>
                <a:cs typeface="Times New Roman" panose="02020603050405020304" pitchFamily="18" charset="0"/>
              </a:rPr>
              <a:t>32</a:t>
            </a:r>
            <a:r>
              <a:rPr lang="fr-FR" sz="1600" dirty="0" smtClean="0">
                <a:latin typeface="Times New Roman" panose="02020603050405020304" pitchFamily="18" charset="0"/>
                <a:cs typeface="Times New Roman" panose="02020603050405020304" pitchFamily="18" charset="0"/>
              </a:rPr>
              <a:t>Cl after the Fermi </a:t>
            </a:r>
            <a:r>
              <a:rPr lang="fr-FR" sz="1600" dirty="0" smtClean="0">
                <a:latin typeface="Times New Roman" panose="02020603050405020304" pitchFamily="18" charset="0"/>
                <a:cs typeface="Times New Roman" panose="02020603050405020304" pitchFamily="18" charset="0"/>
                <a:sym typeface="Symbol"/>
              </a:rPr>
              <a:t></a:t>
            </a:r>
            <a:r>
              <a:rPr lang="fr-FR" sz="1600" dirty="0" smtClean="0">
                <a:latin typeface="Times New Roman" panose="02020603050405020304" pitchFamily="18" charset="0"/>
                <a:cs typeface="Times New Roman" panose="02020603050405020304" pitchFamily="18" charset="0"/>
              </a:rPr>
              <a:t>–decay of </a:t>
            </a:r>
            <a:r>
              <a:rPr lang="fr-FR" sz="1600" baseline="30000" dirty="0" smtClean="0">
                <a:latin typeface="Times New Roman" panose="02020603050405020304" pitchFamily="18" charset="0"/>
                <a:cs typeface="Times New Roman" panose="02020603050405020304" pitchFamily="18" charset="0"/>
              </a:rPr>
              <a:t>32</a:t>
            </a:r>
            <a:r>
              <a:rPr lang="fr-FR" sz="1600" dirty="0" smtClean="0">
                <a:latin typeface="Times New Roman" panose="02020603050405020304" pitchFamily="18" charset="0"/>
                <a:cs typeface="Times New Roman" panose="02020603050405020304" pitchFamily="18" charset="0"/>
              </a:rPr>
              <a:t>Ar)</a:t>
            </a:r>
            <a:endParaRPr lang="fr-FR" sz="1600" dirty="0">
              <a:latin typeface="Times New Roman" panose="02020603050405020304" pitchFamily="18" charset="0"/>
              <a:cs typeface="Times New Roman" panose="02020603050405020304" pitchFamily="18" charset="0"/>
            </a:endParaRPr>
          </a:p>
          <a:p>
            <a:pPr marL="284163" indent="-228600"/>
            <a:endParaRPr lang="fr-FR" sz="1600" dirty="0" smtClean="0">
              <a:latin typeface="Times New Roman" panose="02020603050405020304" pitchFamily="18" charset="0"/>
              <a:cs typeface="Times New Roman" panose="02020603050405020304" pitchFamily="18" charset="0"/>
            </a:endParaRPr>
          </a:p>
          <a:p>
            <a:pPr marL="284163" indent="-228600"/>
            <a:r>
              <a:rPr lang="fr-FR" sz="1600" dirty="0" smtClean="0">
                <a:latin typeface="Times New Roman" panose="02020603050405020304" pitchFamily="18" charset="0"/>
                <a:cs typeface="Times New Roman" panose="02020603050405020304" pitchFamily="18" charset="0"/>
              </a:rPr>
              <a:t>Full peak : centroid </a:t>
            </a:r>
            <a:r>
              <a:rPr lang="fr-FR" sz="1600" dirty="0">
                <a:latin typeface="Times New Roman" panose="02020603050405020304" pitchFamily="18" charset="0"/>
                <a:cs typeface="Times New Roman" panose="02020603050405020304" pitchFamily="18" charset="0"/>
              </a:rPr>
              <a:t>proton energy </a:t>
            </a:r>
            <a:r>
              <a:rPr lang="fr-FR" sz="1600" b="1" dirty="0" smtClean="0">
                <a:solidFill>
                  <a:srgbClr val="FF0000"/>
                </a:solidFill>
                <a:latin typeface="Times New Roman" panose="02020603050405020304" pitchFamily="18" charset="0"/>
                <a:cs typeface="Times New Roman" panose="02020603050405020304" pitchFamily="18" charset="0"/>
              </a:rPr>
              <a:t>3379</a:t>
            </a:r>
            <a:r>
              <a:rPr lang="fr-FR" sz="1600" dirty="0" smtClean="0">
                <a:latin typeface="Times New Roman" panose="02020603050405020304" pitchFamily="18" charset="0"/>
                <a:cs typeface="Times New Roman" panose="02020603050405020304" pitchFamily="18" charset="0"/>
              </a:rPr>
              <a:t> keV</a:t>
            </a:r>
            <a:endParaRPr lang="fr-FR" sz="1600" dirty="0">
              <a:latin typeface="Times New Roman" panose="02020603050405020304" pitchFamily="18" charset="0"/>
              <a:cs typeface="Times New Roman" panose="02020603050405020304" pitchFamily="18" charset="0"/>
            </a:endParaRPr>
          </a:p>
          <a:p>
            <a:pPr marL="284163" indent="-228600"/>
            <a:r>
              <a:rPr lang="fr-FR" sz="1600" dirty="0" smtClean="0">
                <a:latin typeface="Times New Roman" panose="02020603050405020304" pitchFamily="18" charset="0"/>
                <a:cs typeface="Times New Roman" panose="02020603050405020304" pitchFamily="18" charset="0"/>
              </a:rPr>
              <a:t>Coincidence peak (protons downward and positrons in upward direction): </a:t>
            </a:r>
            <a:r>
              <a:rPr lang="fr-FR" sz="1600" dirty="0">
                <a:latin typeface="Times New Roman" panose="02020603050405020304" pitchFamily="18" charset="0"/>
                <a:cs typeface="Times New Roman" panose="02020603050405020304" pitchFamily="18" charset="0"/>
              </a:rPr>
              <a:t>centroid proton energy </a:t>
            </a:r>
            <a:r>
              <a:rPr lang="fr-FR" sz="1600" b="1" dirty="0" smtClean="0">
                <a:solidFill>
                  <a:srgbClr val="FF0000"/>
                </a:solidFill>
                <a:latin typeface="Times New Roman" panose="02020603050405020304" pitchFamily="18" charset="0"/>
                <a:cs typeface="Times New Roman" panose="02020603050405020304" pitchFamily="18" charset="0"/>
              </a:rPr>
              <a:t>3384</a:t>
            </a:r>
            <a:r>
              <a:rPr lang="fr-FR" sz="1600" dirty="0" smtClean="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keV </a:t>
            </a:r>
            <a:endParaRPr lang="fr-FR" sz="1600" dirty="0" smtClean="0">
              <a:latin typeface="Times New Roman" panose="02020603050405020304" pitchFamily="18" charset="0"/>
              <a:cs typeface="Times New Roman" panose="02020603050405020304" pitchFamily="18" charset="0"/>
            </a:endParaRPr>
          </a:p>
          <a:p>
            <a:pPr marL="284163" indent="-228600"/>
            <a:endParaRPr lang="fr-FR" sz="1600" dirty="0" smtClean="0">
              <a:latin typeface="Times New Roman" panose="02020603050405020304" pitchFamily="18" charset="0"/>
              <a:cs typeface="Times New Roman" panose="02020603050405020304" pitchFamily="18" charset="0"/>
            </a:endParaRPr>
          </a:p>
          <a:p>
            <a:pPr marL="284163" indent="-228600"/>
            <a:r>
              <a:rPr lang="fr-FR" sz="1600" dirty="0" smtClean="0">
                <a:latin typeface="Times New Roman" panose="02020603050405020304" pitchFamily="18" charset="0"/>
                <a:cs typeface="Times New Roman" panose="02020603050405020304" pitchFamily="18" charset="0"/>
              </a:rPr>
              <a:t>Positron up </a:t>
            </a:r>
            <a:r>
              <a:rPr lang="fr-FR" sz="1600" dirty="0" smtClean="0">
                <a:latin typeface="Times New Roman" panose="02020603050405020304" pitchFamily="18" charset="0"/>
                <a:cs typeface="Times New Roman" panose="02020603050405020304" pitchFamily="18" charset="0"/>
                <a:sym typeface="Symbol"/>
              </a:rPr>
              <a:t> recoil nucleus down </a:t>
            </a:r>
            <a:r>
              <a:rPr lang="fr-FR" sz="1600" dirty="0">
                <a:latin typeface="Times New Roman" panose="02020603050405020304" pitchFamily="18" charset="0"/>
                <a:cs typeface="Times New Roman" panose="02020603050405020304" pitchFamily="18" charset="0"/>
                <a:sym typeface="Symbol"/>
              </a:rPr>
              <a:t> </a:t>
            </a:r>
            <a:r>
              <a:rPr lang="fr-FR" sz="1600" dirty="0" smtClean="0">
                <a:latin typeface="Times New Roman" panose="02020603050405020304" pitchFamily="18" charset="0"/>
                <a:cs typeface="Times New Roman" panose="02020603050405020304" pitchFamily="18" charset="0"/>
                <a:sym typeface="Symbol"/>
              </a:rPr>
              <a:t>proton emitted downwards from downwards moving nucleus </a:t>
            </a:r>
            <a:r>
              <a:rPr lang="fr-FR" sz="1600" dirty="0">
                <a:latin typeface="Times New Roman" panose="02020603050405020304" pitchFamily="18" charset="0"/>
                <a:cs typeface="Times New Roman" panose="02020603050405020304" pitchFamily="18" charset="0"/>
                <a:sym typeface="Symbol"/>
              </a:rPr>
              <a:t> </a:t>
            </a:r>
            <a:r>
              <a:rPr lang="fr-FR" sz="1600" dirty="0" smtClean="0">
                <a:latin typeface="Times New Roman" panose="02020603050405020304" pitchFamily="18" charset="0"/>
                <a:cs typeface="Times New Roman" panose="02020603050405020304" pitchFamily="18" charset="0"/>
                <a:sym typeface="Symbol"/>
              </a:rPr>
              <a:t>higher energy</a:t>
            </a:r>
            <a:endParaRPr lang="cs-CZ" dirty="0"/>
          </a:p>
        </p:txBody>
      </p:sp>
      <p:pic>
        <p:nvPicPr>
          <p:cNvPr id="9" name="Picture 10">
            <a:extLst>
              <a:ext uri="{FF2B5EF4-FFF2-40B4-BE49-F238E27FC236}">
                <a16:creationId xmlns="" xmlns:a16="http://schemas.microsoft.com/office/drawing/2014/main" id="{DD0EA0DA-4EC9-0B4D-97FF-1AE0723F73DC}"/>
              </a:ext>
            </a:extLst>
          </p:cNvPr>
          <p:cNvPicPr>
            <a:picLocks noChangeAspect="1"/>
          </p:cNvPicPr>
          <p:nvPr/>
        </p:nvPicPr>
        <p:blipFill>
          <a:blip r:embed="rId2"/>
          <a:stretch>
            <a:fillRect/>
          </a:stretch>
        </p:blipFill>
        <p:spPr>
          <a:xfrm>
            <a:off x="0" y="629502"/>
            <a:ext cx="2460886" cy="3401318"/>
          </a:xfrm>
          <a:prstGeom prst="rect">
            <a:avLst/>
          </a:prstGeom>
        </p:spPr>
      </p:pic>
      <p:pic>
        <p:nvPicPr>
          <p:cNvPr id="10" name="Graphic 7">
            <a:extLst>
              <a:ext uri="{FF2B5EF4-FFF2-40B4-BE49-F238E27FC236}">
                <a16:creationId xmlns="" xmlns:a16="http://schemas.microsoft.com/office/drawing/2014/main" id="{0EFFCE37-D7F4-CB44-8643-31D33650F34C}"/>
              </a:ext>
            </a:extLst>
          </p:cNvPr>
          <p:cNvPicPr>
            <a:picLocks/>
          </p:cNvPicPr>
          <p:nvPr/>
        </p:nvPicPr>
        <p:blipFill rotWithShape="1">
          <a:blip r:embed="rId3">
            <a:extLst>
              <a:ext uri="{96DAC541-7B7A-43D3-8B79-37D633B846F1}">
                <asvg:svgBlip xmlns="" xmlns:asvg="http://schemas.microsoft.com/office/drawing/2016/SVG/main" r:embed="rId4"/>
              </a:ext>
            </a:extLst>
          </a:blip>
          <a:srcRect r="5521"/>
          <a:stretch/>
        </p:blipFill>
        <p:spPr>
          <a:xfrm>
            <a:off x="44774" y="3671178"/>
            <a:ext cx="3663130" cy="3186822"/>
          </a:xfrm>
          <a:prstGeom prst="rect">
            <a:avLst/>
          </a:prstGeom>
        </p:spPr>
      </p:pic>
      <p:pic>
        <p:nvPicPr>
          <p:cNvPr id="11" name="Graphic 6">
            <a:extLst>
              <a:ext uri="{FF2B5EF4-FFF2-40B4-BE49-F238E27FC236}">
                <a16:creationId xmlns="" xmlns:a16="http://schemas.microsoft.com/office/drawing/2014/main" id="{3237754D-55E3-4948-A4B0-26DCFB4C4B63}"/>
              </a:ext>
            </a:extLst>
          </p:cNvPr>
          <p:cNvPicPr>
            <a:picLocks/>
          </p:cNvPicPr>
          <p:nvPr/>
        </p:nvPicPr>
        <p:blipFill rotWithShape="1">
          <a:blip r:embed="rId5">
            <a:extLst>
              <a:ext uri="{96DAC541-7B7A-43D3-8B79-37D633B846F1}">
                <asvg:svgBlip xmlns="" xmlns:asvg="http://schemas.microsoft.com/office/drawing/2016/SVG/main" r:embed="rId6"/>
              </a:ext>
            </a:extLst>
          </a:blip>
          <a:srcRect r="6395"/>
          <a:stretch/>
        </p:blipFill>
        <p:spPr>
          <a:xfrm>
            <a:off x="2518466" y="775264"/>
            <a:ext cx="3277670" cy="3191290"/>
          </a:xfrm>
          <a:prstGeom prst="rect">
            <a:avLst/>
          </a:prstGeom>
          <a:effectLst>
            <a:outerShdw blurRad="50800" dist="38100" dir="8100000" algn="tr" rotWithShape="0">
              <a:prstClr val="black">
                <a:alpha val="40000"/>
              </a:prstClr>
            </a:outerShdw>
          </a:effectLst>
        </p:spPr>
      </p:pic>
      <p:pic>
        <p:nvPicPr>
          <p:cNvPr id="18" name="Picture 11" descr="A close up of a map&#10;&#10;Description automatically generated">
            <a:extLst>
              <a:ext uri="{FF2B5EF4-FFF2-40B4-BE49-F238E27FC236}">
                <a16:creationId xmlns="" xmlns:a16="http://schemas.microsoft.com/office/drawing/2014/main" id="{9ECF8CC4-3732-ED47-AF41-6B5FAFBD6E56}"/>
              </a:ext>
            </a:extLst>
          </p:cNvPr>
          <p:cNvPicPr>
            <a:picLocks noChangeAspect="1"/>
          </p:cNvPicPr>
          <p:nvPr/>
        </p:nvPicPr>
        <p:blipFill rotWithShape="1">
          <a:blip r:embed="rId7"/>
          <a:srcRect l="2109" r="6826"/>
          <a:stretch/>
        </p:blipFill>
        <p:spPr>
          <a:xfrm>
            <a:off x="5868144" y="847272"/>
            <a:ext cx="3089075" cy="3047274"/>
          </a:xfrm>
          <a:prstGeom prst="rect">
            <a:avLst/>
          </a:prstGeom>
          <a:effectLst>
            <a:outerShdw blurRad="50800" dist="38100" dir="8100000" algn="tr" rotWithShape="0">
              <a:prstClr val="black">
                <a:alpha val="40000"/>
              </a:prstClr>
            </a:outerShdw>
          </a:effectLst>
        </p:spPr>
      </p:pic>
      <p:sp>
        <p:nvSpPr>
          <p:cNvPr id="8" name="Rectangle 2"/>
          <p:cNvSpPr>
            <a:spLocks noChangeArrowheads="1"/>
          </p:cNvSpPr>
          <p:nvPr/>
        </p:nvSpPr>
        <p:spPr bwMode="auto">
          <a:xfrm>
            <a:off x="0" y="1056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Online experiment - -delayed proton decay of </a:t>
            </a:r>
            <a:r>
              <a:rPr lang="en-US" sz="2400" b="1" baseline="30000" dirty="0" smtClean="0">
                <a:solidFill>
                  <a:srgbClr val="0000FF"/>
                </a:solidFill>
                <a:latin typeface="Times New Roman" pitchFamily="18" charset="0"/>
                <a:sym typeface="Symbol"/>
              </a:rPr>
              <a:t>32</a:t>
            </a:r>
            <a:r>
              <a:rPr lang="en-US" sz="2400" b="1" dirty="0" smtClean="0">
                <a:solidFill>
                  <a:srgbClr val="0000FF"/>
                </a:solidFill>
                <a:latin typeface="Times New Roman" pitchFamily="18" charset="0"/>
                <a:sym typeface="Symbol"/>
              </a:rPr>
              <a:t>Ar</a:t>
            </a:r>
            <a:endParaRPr lang="cs-CZ" sz="2400" b="1" dirty="0">
              <a:latin typeface="Times New Roman" pitchFamily="18" charset="0"/>
            </a:endParaRPr>
          </a:p>
        </p:txBody>
      </p:sp>
    </p:spTree>
    <p:extLst>
      <p:ext uri="{BB962C8B-B14F-4D97-AF65-F5344CB8AC3E}">
        <p14:creationId xmlns:p14="http://schemas.microsoft.com/office/powerpoint/2010/main" val="2683971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51520" y="1052736"/>
            <a:ext cx="8712968" cy="5047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cs-CZ" sz="2000" dirty="0" smtClean="0">
                <a:latin typeface="Times New Roman" pitchFamily="18" charset="0"/>
                <a:cs typeface="Times New Roman" pitchFamily="18" charset="0"/>
              </a:rPr>
              <a:t> </a:t>
            </a:r>
            <a:r>
              <a:rPr lang="en-US" sz="1600" dirty="0">
                <a:latin typeface="Times New Roman" panose="02020603050405020304" pitchFamily="18" charset="0"/>
                <a:cs typeface="Times New Roman" panose="02020603050405020304" pitchFamily="18" charset="0"/>
              </a:rPr>
              <a:t>precision measurement of the a</a:t>
            </a:r>
            <a:r>
              <a:rPr lang="en-US" sz="1600" baseline="-25000" dirty="0">
                <a:latin typeface="Times New Roman" panose="02020603050405020304" pitchFamily="18" charset="0"/>
                <a:cs typeface="Times New Roman" panose="02020603050405020304" pitchFamily="18" charset="0"/>
              </a:rPr>
              <a:t>βν</a:t>
            </a:r>
            <a:r>
              <a:rPr lang="en-US" sz="1600" dirty="0">
                <a:latin typeface="Times New Roman" panose="02020603050405020304" pitchFamily="18" charset="0"/>
                <a:cs typeface="Times New Roman" panose="02020603050405020304" pitchFamily="18" charset="0"/>
              </a:rPr>
              <a:t> is a </a:t>
            </a:r>
            <a:r>
              <a:rPr lang="en-US" sz="1600" dirty="0" smtClean="0">
                <a:latin typeface="Times New Roman" panose="02020603050405020304" pitchFamily="18" charset="0"/>
                <a:cs typeface="Times New Roman" panose="02020603050405020304" pitchFamily="18" charset="0"/>
              </a:rPr>
              <a:t>sensitive </a:t>
            </a:r>
            <a:r>
              <a:rPr lang="en-US" sz="1600" dirty="0">
                <a:latin typeface="Times New Roman" panose="02020603050405020304" pitchFamily="18" charset="0"/>
                <a:cs typeface="Times New Roman" panose="02020603050405020304" pitchFamily="18" charset="0"/>
              </a:rPr>
              <a:t>tool to search </a:t>
            </a:r>
            <a:r>
              <a:rPr lang="en-US" sz="1600" dirty="0" smtClean="0">
                <a:latin typeface="Times New Roman" panose="02020603050405020304" pitchFamily="18" charset="0"/>
                <a:cs typeface="Times New Roman" panose="02020603050405020304" pitchFamily="18" charset="0"/>
              </a:rPr>
              <a:t>for the scalar component of weak </a:t>
            </a:r>
          </a:p>
          <a:p>
            <a:pPr eaLnBrk="1" hangingPunct="1"/>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interactions using </a:t>
            </a:r>
            <a:r>
              <a:rPr lang="en-US" sz="1600" dirty="0">
                <a:latin typeface="Times New Roman" panose="02020603050405020304" pitchFamily="18" charset="0"/>
                <a:cs typeface="Times New Roman" panose="02020603050405020304" pitchFamily="18" charset="0"/>
              </a:rPr>
              <a:t>the Doppler energy </a:t>
            </a:r>
            <a:r>
              <a:rPr lang="en-US" sz="1600" dirty="0" smtClean="0">
                <a:latin typeface="Times New Roman" panose="02020603050405020304" pitchFamily="18" charset="0"/>
                <a:cs typeface="Times New Roman" panose="02020603050405020304" pitchFamily="18" charset="0"/>
              </a:rPr>
              <a:t>shift </a:t>
            </a:r>
            <a:r>
              <a:rPr lang="en-US" sz="1600" dirty="0">
                <a:latin typeface="Times New Roman" panose="02020603050405020304" pitchFamily="18" charset="0"/>
                <a:cs typeface="Times New Roman" panose="02020603050405020304" pitchFamily="18" charset="0"/>
              </a:rPr>
              <a:t>of  the β-delayed </a:t>
            </a:r>
            <a:r>
              <a:rPr lang="en-US" sz="1600" dirty="0" smtClean="0">
                <a:latin typeface="Times New Roman" panose="02020603050405020304" pitchFamily="18" charset="0"/>
                <a:cs typeface="Times New Roman" panose="02020603050405020304" pitchFamily="18" charset="0"/>
              </a:rPr>
              <a:t>protons </a:t>
            </a:r>
            <a:r>
              <a:rPr lang="en-US" sz="1600" dirty="0">
                <a:latin typeface="Times New Roman" panose="02020603050405020304" pitchFamily="18" charset="0"/>
                <a:cs typeface="Times New Roman" panose="02020603050405020304" pitchFamily="18" charset="0"/>
              </a:rPr>
              <a:t>emitted </a:t>
            </a:r>
            <a:r>
              <a:rPr lang="en-US" sz="1600" dirty="0" smtClean="0">
                <a:latin typeface="Times New Roman" panose="02020603050405020304" pitchFamily="18" charset="0"/>
                <a:cs typeface="Times New Roman" panose="02020603050405020304" pitchFamily="18" charset="0"/>
              </a:rPr>
              <a:t>in decay of </a:t>
            </a:r>
            <a:r>
              <a:rPr lang="en-US" sz="1600" baseline="30000" dirty="0" smtClean="0">
                <a:latin typeface="Times New Roman" panose="02020603050405020304" pitchFamily="18" charset="0"/>
                <a:cs typeface="Times New Roman" panose="02020603050405020304" pitchFamily="18" charset="0"/>
              </a:rPr>
              <a:t>32</a:t>
            </a:r>
            <a:r>
              <a:rPr lang="en-US" sz="1600" dirty="0" smtClean="0">
                <a:latin typeface="Times New Roman" panose="02020603050405020304" pitchFamily="18" charset="0"/>
                <a:cs typeface="Times New Roman" panose="02020603050405020304" pitchFamily="18" charset="0"/>
              </a:rPr>
              <a:t>Ar</a:t>
            </a:r>
            <a:endParaRPr lang="en-US" sz="1600" dirty="0">
              <a:latin typeface="Times New Roman" panose="02020603050405020304" pitchFamily="18" charset="0"/>
              <a:cs typeface="Times New Roman" panose="02020603050405020304" pitchFamily="18" charset="0"/>
            </a:endParaRPr>
          </a:p>
          <a:p>
            <a:pPr eaLnBrk="1" hangingPunct="1">
              <a:buFontTx/>
              <a:buChar char="•"/>
            </a:pPr>
            <a:r>
              <a:rPr lang="en-US" altLang="cs-CZ" sz="1600" dirty="0" smtClean="0">
                <a:latin typeface="Times New Roman" pitchFamily="18" charset="0"/>
                <a:cs typeface="Times New Roman" pitchFamily="18" charset="0"/>
              </a:rPr>
              <a:t> new experimental setup </a:t>
            </a:r>
            <a:r>
              <a:rPr lang="en-US" altLang="cs-CZ" sz="1600" dirty="0" err="1" smtClean="0">
                <a:latin typeface="Times New Roman" pitchFamily="18" charset="0"/>
                <a:cs typeface="Times New Roman" pitchFamily="18" charset="0"/>
              </a:rPr>
              <a:t>WISArD</a:t>
            </a:r>
            <a:r>
              <a:rPr lang="en-US" altLang="cs-CZ" sz="1600" dirty="0" smtClean="0">
                <a:latin typeface="Times New Roman" pitchFamily="18" charset="0"/>
                <a:cs typeface="Times New Roman" pitchFamily="18" charset="0"/>
              </a:rPr>
              <a:t> at ISOLDE/CERN has been proposed : </a:t>
            </a:r>
          </a:p>
          <a:p>
            <a:pPr eaLnBrk="1" hangingPunct="1"/>
            <a:r>
              <a:rPr lang="en-US" altLang="cs-CZ" sz="1600" dirty="0">
                <a:latin typeface="Times New Roman" pitchFamily="18" charset="0"/>
                <a:cs typeface="Times New Roman" pitchFamily="18" charset="0"/>
              </a:rPr>
              <a:t> </a:t>
            </a:r>
            <a:r>
              <a:rPr lang="en-US" altLang="cs-CZ" sz="1600" dirty="0" smtClean="0">
                <a:latin typeface="Times New Roman" pitchFamily="18" charset="0"/>
                <a:cs typeface="Times New Roman" pitchFamily="18" charset="0"/>
              </a:rPr>
              <a:t>          designed, constructed, installed and commissioned</a:t>
            </a:r>
            <a:endParaRPr lang="en-US" altLang="cs-CZ" sz="1600" dirty="0">
              <a:latin typeface="Times New Roman" pitchFamily="18" charset="0"/>
              <a:cs typeface="Times New Roman" pitchFamily="18" charset="0"/>
            </a:endParaRPr>
          </a:p>
          <a:p>
            <a:pPr eaLnBrk="1" hangingPunct="1">
              <a:buFontTx/>
              <a:buChar char="•"/>
            </a:pPr>
            <a:r>
              <a:rPr lang="en-US" altLang="cs-CZ" sz="1600" dirty="0" smtClean="0">
                <a:latin typeface="Times New Roman" pitchFamily="18" charset="0"/>
                <a:cs typeface="Times New Roman" pitchFamily="18" charset="0"/>
              </a:rPr>
              <a:t> successful proof-of-principle experiment performed, expected Doppler shifts of proton peaks observed</a:t>
            </a:r>
          </a:p>
          <a:p>
            <a:pPr eaLnBrk="1" hangingPunct="1">
              <a:buFontTx/>
              <a:buChar char="•"/>
            </a:pPr>
            <a:r>
              <a:rPr lang="en-US" altLang="cs-CZ" sz="1600" dirty="0" smtClean="0">
                <a:latin typeface="Times New Roman" pitchFamily="18" charset="0"/>
                <a:cs typeface="Times New Roman" pitchFamily="18" charset="0"/>
              </a:rPr>
              <a:t> full data analysis and simulations are ongoing, systematic effects under investigation</a:t>
            </a:r>
          </a:p>
          <a:p>
            <a:pPr eaLnBrk="1" hangingPunct="1">
              <a:buFontTx/>
              <a:buChar char="•"/>
            </a:pPr>
            <a:r>
              <a:rPr lang="en-US" altLang="cs-CZ" sz="1600" dirty="0" smtClean="0">
                <a:latin typeface="Times New Roman" pitchFamily="18" charset="0"/>
                <a:cs typeface="Times New Roman" pitchFamily="18" charset="0"/>
              </a:rPr>
              <a:t> problems were identified and during the long CERN shutdown will be worked on</a:t>
            </a:r>
          </a:p>
          <a:p>
            <a:pPr eaLnBrk="1" hangingPunct="1">
              <a:buFontTx/>
              <a:buChar char="•"/>
            </a:pPr>
            <a:endParaRPr lang="en-US" altLang="cs-CZ" sz="1600" dirty="0" smtClean="0">
              <a:latin typeface="Times New Roman" pitchFamily="18" charset="0"/>
              <a:cs typeface="Times New Roman" pitchFamily="18" charset="0"/>
            </a:endParaRPr>
          </a:p>
          <a:p>
            <a:pPr eaLnBrk="1" hangingPunct="1"/>
            <a:r>
              <a:rPr lang="en-US" altLang="cs-CZ" sz="1600" b="1" dirty="0" smtClean="0">
                <a:solidFill>
                  <a:srgbClr val="111111"/>
                </a:solidFill>
                <a:latin typeface="Times New Roman" pitchFamily="18" charset="0"/>
                <a:cs typeface="Times New Roman" pitchFamily="18" charset="0"/>
              </a:rPr>
              <a:t>Goal : </a:t>
            </a:r>
          </a:p>
          <a:p>
            <a:pPr eaLnBrk="1" hangingPunct="1"/>
            <a:r>
              <a:rPr lang="en-US" altLang="cs-CZ" sz="1600" dirty="0" smtClean="0">
                <a:solidFill>
                  <a:srgbClr val="111111"/>
                </a:solidFill>
                <a:latin typeface="Times New Roman" pitchFamily="18" charset="0"/>
                <a:cs typeface="Times New Roman" pitchFamily="18" charset="0"/>
              </a:rPr>
              <a:t>Accomplish </a:t>
            </a:r>
            <a:r>
              <a:rPr lang="en-US" altLang="cs-CZ" sz="1600" dirty="0">
                <a:solidFill>
                  <a:srgbClr val="111111"/>
                </a:solidFill>
                <a:latin typeface="Times New Roman" pitchFamily="18" charset="0"/>
                <a:cs typeface="Times New Roman" pitchFamily="18" charset="0"/>
              </a:rPr>
              <a:t>the main </a:t>
            </a:r>
            <a:r>
              <a:rPr lang="en-US" altLang="cs-CZ" sz="1600" dirty="0" smtClean="0">
                <a:solidFill>
                  <a:srgbClr val="111111"/>
                </a:solidFill>
                <a:latin typeface="Times New Roman" pitchFamily="18" charset="0"/>
                <a:cs typeface="Times New Roman" pitchFamily="18" charset="0"/>
              </a:rPr>
              <a:t>purpose of </a:t>
            </a:r>
            <a:r>
              <a:rPr lang="en-US" altLang="cs-CZ" sz="1600" dirty="0">
                <a:solidFill>
                  <a:srgbClr val="111111"/>
                </a:solidFill>
                <a:latin typeface="Times New Roman" pitchFamily="18" charset="0"/>
                <a:cs typeface="Times New Roman" pitchFamily="18" charset="0"/>
              </a:rPr>
              <a:t>the </a:t>
            </a:r>
            <a:r>
              <a:rPr lang="en-US" altLang="cs-CZ" sz="1600" dirty="0" err="1">
                <a:solidFill>
                  <a:srgbClr val="111111"/>
                </a:solidFill>
                <a:latin typeface="Times New Roman" pitchFamily="18" charset="0"/>
                <a:cs typeface="Times New Roman" pitchFamily="18" charset="0"/>
              </a:rPr>
              <a:t>WISArD</a:t>
            </a:r>
            <a:r>
              <a:rPr lang="en-US" altLang="cs-CZ" sz="1600" dirty="0">
                <a:solidFill>
                  <a:srgbClr val="111111"/>
                </a:solidFill>
                <a:latin typeface="Times New Roman" pitchFamily="18" charset="0"/>
                <a:cs typeface="Times New Roman" pitchFamily="18" charset="0"/>
              </a:rPr>
              <a:t> </a:t>
            </a:r>
            <a:r>
              <a:rPr lang="en-US" altLang="cs-CZ" sz="1600" dirty="0" smtClean="0">
                <a:solidFill>
                  <a:srgbClr val="111111"/>
                </a:solidFill>
                <a:latin typeface="Times New Roman" pitchFamily="18" charset="0"/>
                <a:cs typeface="Times New Roman" pitchFamily="18" charset="0"/>
              </a:rPr>
              <a:t>experiment - real </a:t>
            </a:r>
            <a:r>
              <a:rPr lang="en-US" altLang="cs-CZ" sz="1600" dirty="0">
                <a:solidFill>
                  <a:srgbClr val="111111"/>
                </a:solidFill>
                <a:latin typeface="Times New Roman" pitchFamily="18" charset="0"/>
                <a:cs typeface="Times New Roman" pitchFamily="18" charset="0"/>
              </a:rPr>
              <a:t>precision measurement with </a:t>
            </a:r>
            <a:r>
              <a:rPr lang="en-US" altLang="cs-CZ" sz="1600" baseline="30000" dirty="0">
                <a:solidFill>
                  <a:srgbClr val="111111"/>
                </a:solidFill>
                <a:latin typeface="Times New Roman" pitchFamily="18" charset="0"/>
                <a:cs typeface="Times New Roman" pitchFamily="18" charset="0"/>
              </a:rPr>
              <a:t>32</a:t>
            </a:r>
            <a:r>
              <a:rPr lang="en-US" altLang="cs-CZ" sz="1600" dirty="0">
                <a:solidFill>
                  <a:srgbClr val="111111"/>
                </a:solidFill>
                <a:latin typeface="Times New Roman" pitchFamily="18" charset="0"/>
                <a:cs typeface="Times New Roman" pitchFamily="18" charset="0"/>
              </a:rPr>
              <a:t>Ar, getting statistics for proton </a:t>
            </a:r>
            <a:r>
              <a:rPr lang="en-US" altLang="cs-CZ" sz="1600" dirty="0" smtClean="0">
                <a:solidFill>
                  <a:srgbClr val="111111"/>
                </a:solidFill>
                <a:latin typeface="Times New Roman" pitchFamily="18" charset="0"/>
                <a:cs typeface="Times New Roman" pitchFamily="18" charset="0"/>
              </a:rPr>
              <a:t>spectrum with a good resolution and perform simulations with comparable precision, obtain good </a:t>
            </a:r>
            <a:r>
              <a:rPr lang="en-US" altLang="cs-CZ" sz="1600" dirty="0">
                <a:solidFill>
                  <a:srgbClr val="111111"/>
                </a:solidFill>
                <a:latin typeface="Times New Roman" pitchFamily="18" charset="0"/>
                <a:cs typeface="Times New Roman" pitchFamily="18" charset="0"/>
              </a:rPr>
              <a:t>accuracy for </a:t>
            </a:r>
            <a:r>
              <a:rPr lang="en-US" altLang="cs-CZ" sz="1600" b="1" dirty="0">
                <a:solidFill>
                  <a:srgbClr val="111111"/>
                </a:solidFill>
                <a:latin typeface="Times New Roman" pitchFamily="18" charset="0"/>
                <a:cs typeface="Times New Roman" pitchFamily="18" charset="0"/>
              </a:rPr>
              <a:t>a</a:t>
            </a:r>
            <a:r>
              <a:rPr lang="en-US" altLang="cs-CZ" sz="1600" dirty="0">
                <a:solidFill>
                  <a:srgbClr val="111111"/>
                </a:solidFill>
                <a:latin typeface="Times New Roman" pitchFamily="18" charset="0"/>
                <a:cs typeface="Times New Roman" pitchFamily="18" charset="0"/>
              </a:rPr>
              <a:t> parameter =&gt; improve the limits for scalar </a:t>
            </a:r>
            <a:r>
              <a:rPr lang="en-US" altLang="cs-CZ" sz="1600" dirty="0" smtClean="0">
                <a:solidFill>
                  <a:srgbClr val="111111"/>
                </a:solidFill>
                <a:latin typeface="Times New Roman" pitchFamily="18" charset="0"/>
                <a:cs typeface="Times New Roman" pitchFamily="18" charset="0"/>
              </a:rPr>
              <a:t>interaction</a:t>
            </a:r>
          </a:p>
          <a:p>
            <a:pPr marL="285750" indent="-285750" eaLnBrk="1" hangingPunct="1">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new and better detectors and preamplifiers, cooling of </a:t>
            </a:r>
            <a:r>
              <a:rPr lang="en-US" sz="1400" dirty="0" err="1" smtClean="0">
                <a:latin typeface="Times New Roman" panose="02020603050405020304" pitchFamily="18" charset="0"/>
                <a:cs typeface="Times New Roman" panose="02020603050405020304" pitchFamily="18" charset="0"/>
              </a:rPr>
              <a:t>detectors+preamps</a:t>
            </a:r>
            <a:r>
              <a:rPr lang="en-US" sz="1400" dirty="0" smtClean="0">
                <a:latin typeface="Times New Roman" panose="02020603050405020304" pitchFamily="18" charset="0"/>
                <a:cs typeface="Times New Roman" panose="02020603050405020304" pitchFamily="18" charset="0"/>
              </a:rPr>
              <a:t> to improve resolution</a:t>
            </a:r>
          </a:p>
          <a:p>
            <a:pPr eaLnBrk="1" hangingPunct="1"/>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aim: with a FWHM = 5 </a:t>
            </a:r>
            <a:r>
              <a:rPr lang="en-US" sz="1400" dirty="0" err="1" smtClean="0">
                <a:latin typeface="Times New Roman" panose="02020603050405020304" pitchFamily="18" charset="0"/>
                <a:cs typeface="Times New Roman" panose="02020603050405020304" pitchFamily="18" charset="0"/>
              </a:rPr>
              <a:t>keV</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sym typeface="Symbol"/>
              </a:rPr>
              <a:t></a:t>
            </a:r>
            <a:r>
              <a:rPr lang="en-US" sz="1400" dirty="0" smtClean="0">
                <a:latin typeface="Times New Roman" panose="02020603050405020304" pitchFamily="18" charset="0"/>
                <a:cs typeface="Times New Roman" panose="02020603050405020304" pitchFamily="18" charset="0"/>
                <a:sym typeface="Wingdings" pitchFamily="2" charset="2"/>
              </a:rPr>
              <a:t>  </a:t>
            </a:r>
            <a:r>
              <a:rPr lang="en-US" sz="1400" dirty="0" smtClean="0">
                <a:latin typeface="Times New Roman" panose="02020603050405020304" pitchFamily="18" charset="0"/>
                <a:cs typeface="Times New Roman" panose="02020603050405020304" pitchFamily="18" charset="0"/>
                <a:sym typeface="Symbol"/>
              </a:rPr>
              <a:t></a:t>
            </a:r>
            <a:r>
              <a:rPr lang="en-US" sz="1400" dirty="0" smtClean="0">
                <a:latin typeface="Times New Roman" panose="02020603050405020304" pitchFamily="18" charset="0"/>
                <a:cs typeface="Times New Roman" panose="02020603050405020304" pitchFamily="18" charset="0"/>
                <a:sym typeface="Wingdings" pitchFamily="2" charset="2"/>
              </a:rPr>
              <a:t>a ≈ 0.1%  (competitive with LHC)</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sym typeface="Wingdings" pitchFamily="2" charset="2"/>
              </a:rPr>
              <a:t>design and install downward annular beta detector (with hole to allow the ion beam to go through)</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sym typeface="Wingdings" pitchFamily="2" charset="2"/>
              </a:rPr>
              <a:t>use of solid catcher foil or trapping? – reduce absorption in catcher foil for upward particles  </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sym typeface="Wingdings" pitchFamily="2" charset="2"/>
              </a:rPr>
              <a:t>use </a:t>
            </a:r>
            <a:r>
              <a:rPr lang="en-US" sz="1400" dirty="0">
                <a:latin typeface="Times New Roman" panose="02020603050405020304" pitchFamily="18" charset="0"/>
                <a:cs typeface="Times New Roman" panose="02020603050405020304" pitchFamily="18" charset="0"/>
                <a:sym typeface="Wingdings" pitchFamily="2" charset="2"/>
              </a:rPr>
              <a:t>of scintillators or silicon detectors for positrons</a:t>
            </a:r>
            <a:r>
              <a:rPr lang="en-US" sz="1400" dirty="0" smtClean="0">
                <a:latin typeface="Times New Roman" panose="02020603050405020304" pitchFamily="18" charset="0"/>
                <a:cs typeface="Times New Roman" panose="02020603050405020304" pitchFamily="18" charset="0"/>
                <a:sym typeface="Wingdings" pitchFamily="2" charset="2"/>
              </a:rPr>
              <a:t>?</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sym typeface="Wingdings" pitchFamily="2" charset="2"/>
              </a:rPr>
              <a:t>i</a:t>
            </a:r>
            <a:r>
              <a:rPr lang="en-US" sz="1400" dirty="0" smtClean="0">
                <a:latin typeface="Times New Roman" panose="02020603050405020304" pitchFamily="18" charset="0"/>
                <a:cs typeface="Times New Roman" panose="02020603050405020304" pitchFamily="18" charset="0"/>
                <a:sym typeface="Wingdings" pitchFamily="2" charset="2"/>
              </a:rPr>
              <a:t>mprove the beam tuning and diagnostics to increase the intensity of incoming beam (our own offline source)</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sym typeface="Wingdings" pitchFamily="2" charset="2"/>
              </a:rPr>
              <a:t>usable nuclei</a:t>
            </a:r>
            <a:r>
              <a:rPr lang="en-US" sz="1400" dirty="0">
                <a:latin typeface="Times New Roman" panose="02020603050405020304" pitchFamily="18" charset="0"/>
                <a:cs typeface="Times New Roman" panose="02020603050405020304" pitchFamily="18" charset="0"/>
                <a:sym typeface="Wingdings" pitchFamily="2" charset="2"/>
              </a:rPr>
              <a:t>: </a:t>
            </a:r>
            <a:r>
              <a:rPr lang="en-US" sz="1400" baseline="30000" dirty="0">
                <a:latin typeface="Times New Roman" panose="02020603050405020304" pitchFamily="18" charset="0"/>
                <a:cs typeface="Times New Roman" panose="02020603050405020304" pitchFamily="18" charset="0"/>
                <a:sym typeface="Wingdings" pitchFamily="2" charset="2"/>
              </a:rPr>
              <a:t>20</a:t>
            </a:r>
            <a:r>
              <a:rPr lang="en-US" sz="1400" dirty="0">
                <a:latin typeface="Times New Roman" panose="02020603050405020304" pitchFamily="18" charset="0"/>
                <a:cs typeface="Times New Roman" panose="02020603050405020304" pitchFamily="18" charset="0"/>
                <a:sym typeface="Wingdings" pitchFamily="2" charset="2"/>
              </a:rPr>
              <a:t>Mg, </a:t>
            </a:r>
            <a:r>
              <a:rPr lang="en-US" sz="1400" baseline="30000" dirty="0">
                <a:latin typeface="Times New Roman" panose="02020603050405020304" pitchFamily="18" charset="0"/>
                <a:cs typeface="Times New Roman" panose="02020603050405020304" pitchFamily="18" charset="0"/>
                <a:sym typeface="Wingdings" pitchFamily="2" charset="2"/>
              </a:rPr>
              <a:t>24</a:t>
            </a:r>
            <a:r>
              <a:rPr lang="en-US" sz="1400" dirty="0">
                <a:latin typeface="Times New Roman" panose="02020603050405020304" pitchFamily="18" charset="0"/>
                <a:cs typeface="Times New Roman" panose="02020603050405020304" pitchFamily="18" charset="0"/>
                <a:sym typeface="Wingdings" pitchFamily="2" charset="2"/>
              </a:rPr>
              <a:t>Si, </a:t>
            </a:r>
            <a:r>
              <a:rPr lang="en-US" sz="1400" baseline="30000" dirty="0">
                <a:latin typeface="Times New Roman" panose="02020603050405020304" pitchFamily="18" charset="0"/>
                <a:cs typeface="Times New Roman" panose="02020603050405020304" pitchFamily="18" charset="0"/>
                <a:sym typeface="Wingdings" pitchFamily="2" charset="2"/>
              </a:rPr>
              <a:t>28</a:t>
            </a:r>
            <a:r>
              <a:rPr lang="en-US" sz="1400" dirty="0">
                <a:latin typeface="Times New Roman" panose="02020603050405020304" pitchFamily="18" charset="0"/>
                <a:cs typeface="Times New Roman" panose="02020603050405020304" pitchFamily="18" charset="0"/>
                <a:sym typeface="Wingdings" pitchFamily="2" charset="2"/>
              </a:rPr>
              <a:t>S, </a:t>
            </a:r>
            <a:r>
              <a:rPr lang="en-US" sz="1400" u="sng" baseline="30000" dirty="0">
                <a:latin typeface="Times New Roman" panose="02020603050405020304" pitchFamily="18" charset="0"/>
                <a:cs typeface="Times New Roman" panose="02020603050405020304" pitchFamily="18" charset="0"/>
                <a:sym typeface="Wingdings" pitchFamily="2" charset="2"/>
              </a:rPr>
              <a:t>32</a:t>
            </a:r>
            <a:r>
              <a:rPr lang="en-US" sz="1400" u="sng" dirty="0">
                <a:latin typeface="Times New Roman" panose="02020603050405020304" pitchFamily="18" charset="0"/>
                <a:cs typeface="Times New Roman" panose="02020603050405020304" pitchFamily="18" charset="0"/>
                <a:sym typeface="Wingdings" pitchFamily="2" charset="2"/>
              </a:rPr>
              <a:t>Ar</a:t>
            </a:r>
            <a:r>
              <a:rPr lang="en-US" sz="1400" dirty="0">
                <a:latin typeface="Times New Roman" panose="02020603050405020304" pitchFamily="18" charset="0"/>
                <a:cs typeface="Times New Roman" panose="02020603050405020304" pitchFamily="18" charset="0"/>
                <a:sym typeface="Wingdings" pitchFamily="2" charset="2"/>
              </a:rPr>
              <a:t>, </a:t>
            </a:r>
            <a:r>
              <a:rPr lang="en-US" sz="1400" baseline="30000" dirty="0" smtClean="0">
                <a:latin typeface="Times New Roman" panose="02020603050405020304" pitchFamily="18" charset="0"/>
                <a:cs typeface="Times New Roman" panose="02020603050405020304" pitchFamily="18" charset="0"/>
                <a:sym typeface="Wingdings" pitchFamily="2" charset="2"/>
              </a:rPr>
              <a:t>36</a:t>
            </a:r>
            <a:r>
              <a:rPr lang="en-US" sz="1400" dirty="0" smtClean="0">
                <a:latin typeface="Times New Roman" panose="02020603050405020304" pitchFamily="18" charset="0"/>
                <a:cs typeface="Times New Roman" panose="02020603050405020304" pitchFamily="18" charset="0"/>
                <a:sym typeface="Wingdings" pitchFamily="2" charset="2"/>
              </a:rPr>
              <a:t>Ca…, but only for </a:t>
            </a:r>
            <a:r>
              <a:rPr lang="en-US" sz="1400" baseline="30000" dirty="0" smtClean="0">
                <a:latin typeface="Times New Roman" panose="02020603050405020304" pitchFamily="18" charset="0"/>
                <a:cs typeface="Times New Roman" panose="02020603050405020304" pitchFamily="18" charset="0"/>
                <a:sym typeface="Wingdings" pitchFamily="2" charset="2"/>
              </a:rPr>
              <a:t>32</a:t>
            </a:r>
            <a:r>
              <a:rPr lang="en-US" sz="1400" dirty="0" smtClean="0">
                <a:latin typeface="Times New Roman" panose="02020603050405020304" pitchFamily="18" charset="0"/>
                <a:cs typeface="Times New Roman" panose="02020603050405020304" pitchFamily="18" charset="0"/>
                <a:sym typeface="Wingdings" pitchFamily="2" charset="2"/>
              </a:rPr>
              <a:t>Ar the beam intensity is feasible today (maybe </a:t>
            </a:r>
            <a:r>
              <a:rPr lang="en-US" sz="1400" baseline="30000" dirty="0" smtClean="0">
                <a:latin typeface="Times New Roman" panose="02020603050405020304" pitchFamily="18" charset="0"/>
                <a:cs typeface="Times New Roman" panose="02020603050405020304" pitchFamily="18" charset="0"/>
                <a:sym typeface="Wingdings" pitchFamily="2" charset="2"/>
              </a:rPr>
              <a:t>20</a:t>
            </a:r>
            <a:r>
              <a:rPr lang="en-US" sz="1400" dirty="0" smtClean="0">
                <a:latin typeface="Times New Roman" panose="02020603050405020304" pitchFamily="18" charset="0"/>
                <a:cs typeface="Times New Roman" panose="02020603050405020304" pitchFamily="18" charset="0"/>
                <a:sym typeface="Wingdings" pitchFamily="2" charset="2"/>
              </a:rPr>
              <a:t>Mg)</a:t>
            </a:r>
            <a:endParaRPr lang="en-US" sz="1400" dirty="0">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sym typeface="Wingdings" pitchFamily="2" charset="2"/>
              </a:rPr>
              <a:t>not restricted only to scalar interaction – possible search for </a:t>
            </a:r>
            <a:r>
              <a:rPr lang="en-US" sz="1400" dirty="0">
                <a:latin typeface="Times New Roman" panose="02020603050405020304" pitchFamily="18" charset="0"/>
                <a:cs typeface="Times New Roman" panose="02020603050405020304" pitchFamily="18" charset="0"/>
                <a:sym typeface="Wingdings" pitchFamily="2" charset="2"/>
              </a:rPr>
              <a:t>tensor </a:t>
            </a:r>
            <a:r>
              <a:rPr lang="en-US" sz="1400" dirty="0" smtClean="0">
                <a:latin typeface="Times New Roman" panose="02020603050405020304" pitchFamily="18" charset="0"/>
                <a:cs typeface="Times New Roman" panose="02020603050405020304" pitchFamily="18" charset="0"/>
                <a:sym typeface="Wingdings" pitchFamily="2" charset="2"/>
              </a:rPr>
              <a:t>interactions in GT transitions</a:t>
            </a:r>
            <a:endParaRPr lang="en-GB" altLang="cs-CZ" dirty="0">
              <a:latin typeface="Comic Sans MS" pitchFamily="66" charset="0"/>
            </a:endParaRPr>
          </a:p>
        </p:txBody>
      </p:sp>
      <p:sp>
        <p:nvSpPr>
          <p:cNvPr id="6" name="Rectangle 2"/>
          <p:cNvSpPr>
            <a:spLocks noChangeArrowheads="1"/>
          </p:cNvSpPr>
          <p:nvPr/>
        </p:nvSpPr>
        <p:spPr bwMode="auto">
          <a:xfrm>
            <a:off x="0" y="1056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Summary</a:t>
            </a:r>
            <a:r>
              <a:rPr lang="en-US" sz="2400" b="1" dirty="0">
                <a:solidFill>
                  <a:srgbClr val="0000FF"/>
                </a:solidFill>
                <a:latin typeface="Times New Roman" pitchFamily="18" charset="0"/>
                <a:sym typeface="Symbol"/>
              </a:rPr>
              <a:t> </a:t>
            </a:r>
            <a:r>
              <a:rPr lang="en-US" sz="2400" b="1" dirty="0" smtClean="0">
                <a:solidFill>
                  <a:srgbClr val="0000FF"/>
                </a:solidFill>
                <a:latin typeface="Times New Roman" pitchFamily="18" charset="0"/>
                <a:sym typeface="Symbol"/>
              </a:rPr>
              <a:t>&amp; outlook</a:t>
            </a:r>
            <a:endParaRPr lang="cs-CZ" sz="2400" b="1" dirty="0">
              <a:latin typeface="Times New Roman" pitchFamily="18" charset="0"/>
            </a:endParaRPr>
          </a:p>
        </p:txBody>
      </p:sp>
    </p:spTree>
    <p:extLst>
      <p:ext uri="{BB962C8B-B14F-4D97-AF65-F5344CB8AC3E}">
        <p14:creationId xmlns:p14="http://schemas.microsoft.com/office/powerpoint/2010/main" val="348745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006670"/>
            <a:ext cx="8229600" cy="4518674"/>
          </a:xfrm>
        </p:spPr>
        <p:txBody>
          <a:bodyPr/>
          <a:lstStyle/>
          <a:p>
            <a:pPr marL="0" indent="0">
              <a:buNone/>
            </a:pPr>
            <a:r>
              <a:rPr lang="fr-FR" sz="1600" kern="0" dirty="0">
                <a:latin typeface="Times New Roman" panose="02020603050405020304" pitchFamily="18" charset="0"/>
                <a:cs typeface="Times New Roman" panose="02020603050405020304" pitchFamily="18" charset="0"/>
              </a:rPr>
              <a:t>D. </a:t>
            </a:r>
            <a:r>
              <a:rPr lang="fr-FR" sz="1600" kern="0" dirty="0" smtClean="0">
                <a:latin typeface="Times New Roman" panose="02020603050405020304" pitchFamily="18" charset="0"/>
                <a:cs typeface="Times New Roman" panose="02020603050405020304" pitchFamily="18" charset="0"/>
              </a:rPr>
              <a:t>Zakoucky</a:t>
            </a:r>
            <a:r>
              <a:rPr lang="fr-FR" sz="1600" kern="0" baseline="30000" dirty="0" smtClean="0">
                <a:latin typeface="Times New Roman" panose="02020603050405020304" pitchFamily="18" charset="0"/>
                <a:cs typeface="Times New Roman" panose="02020603050405020304" pitchFamily="18" charset="0"/>
              </a:rPr>
              <a:t>1 , </a:t>
            </a:r>
            <a:r>
              <a:rPr lang="fr-FR" sz="1600" kern="0" dirty="0" smtClean="0">
                <a:latin typeface="Times New Roman" panose="02020603050405020304" pitchFamily="18" charset="0"/>
                <a:cs typeface="Times New Roman" panose="02020603050405020304" pitchFamily="18" charset="0"/>
              </a:rPr>
              <a:t>V</a:t>
            </a:r>
            <a:r>
              <a:rPr lang="fr-FR" sz="1600" kern="0" dirty="0">
                <a:latin typeface="Times New Roman" panose="02020603050405020304" pitchFamily="18" charset="0"/>
                <a:cs typeface="Times New Roman" panose="02020603050405020304" pitchFamily="18" charset="0"/>
              </a:rPr>
              <a:t>. </a:t>
            </a:r>
            <a:r>
              <a:rPr lang="fr-FR" sz="1600" kern="0" dirty="0" smtClean="0">
                <a:latin typeface="Times New Roman" panose="02020603050405020304" pitchFamily="18" charset="0"/>
                <a:cs typeface="Times New Roman" panose="02020603050405020304" pitchFamily="18" charset="0"/>
              </a:rPr>
              <a:t>Araujo-Escalona</a:t>
            </a:r>
            <a:r>
              <a:rPr lang="fr-FR" sz="1600" kern="0" baseline="30000" dirty="0">
                <a:latin typeface="Times New Roman" panose="02020603050405020304" pitchFamily="18" charset="0"/>
                <a:cs typeface="Times New Roman" panose="02020603050405020304" pitchFamily="18" charset="0"/>
              </a:rPr>
              <a:t>2</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P. </a:t>
            </a:r>
            <a:r>
              <a:rPr lang="fr-FR" sz="1600" kern="0" dirty="0" smtClean="0">
                <a:latin typeface="Times New Roman" panose="02020603050405020304" pitchFamily="18" charset="0"/>
                <a:cs typeface="Times New Roman" panose="02020603050405020304" pitchFamily="18" charset="0"/>
              </a:rPr>
              <a:t>Alfaurt</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a:t>
            </a:r>
            <a:r>
              <a:rPr lang="fr-FR" sz="1600" kern="0" baseline="3000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P. </a:t>
            </a:r>
            <a:r>
              <a:rPr lang="fr-FR" sz="1600" kern="0" dirty="0" smtClean="0">
                <a:latin typeface="Times New Roman" panose="02020603050405020304" pitchFamily="18" charset="0"/>
                <a:cs typeface="Times New Roman" panose="02020603050405020304" pitchFamily="18" charset="0"/>
              </a:rPr>
              <a:t>Ascher</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D. </a:t>
            </a:r>
            <a:r>
              <a:rPr lang="fr-FR" sz="1600" kern="0" dirty="0" smtClean="0">
                <a:latin typeface="Times New Roman" panose="02020603050405020304" pitchFamily="18" charset="0"/>
                <a:cs typeface="Times New Roman" panose="02020603050405020304" pitchFamily="18" charset="0"/>
              </a:rPr>
              <a:t>Atanasov</a:t>
            </a:r>
            <a:r>
              <a:rPr lang="fr-FR" sz="1600" kern="0" baseline="30000" dirty="0" smtClean="0">
                <a:latin typeface="Times New Roman" panose="02020603050405020304" pitchFamily="18" charset="0"/>
                <a:cs typeface="Times New Roman" panose="02020603050405020304" pitchFamily="18" charset="0"/>
              </a:rPr>
              <a:t>2</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B. </a:t>
            </a:r>
            <a:r>
              <a:rPr lang="fr-FR" sz="1600" kern="0" dirty="0" smtClean="0">
                <a:latin typeface="Times New Roman" panose="02020603050405020304" pitchFamily="18" charset="0"/>
                <a:cs typeface="Times New Roman" panose="02020603050405020304" pitchFamily="18" charset="0"/>
              </a:rPr>
              <a:t>Blank</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L. </a:t>
            </a:r>
            <a:r>
              <a:rPr lang="fr-FR" sz="1600" kern="0" dirty="0" smtClean="0">
                <a:latin typeface="Times New Roman" panose="02020603050405020304" pitchFamily="18" charset="0"/>
                <a:cs typeface="Times New Roman" panose="02020603050405020304" pitchFamily="18" charset="0"/>
              </a:rPr>
              <a:t>Daudin</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X. Fléchard</a:t>
            </a:r>
            <a:r>
              <a:rPr lang="fr-FR" sz="1600" kern="0" baseline="30000" dirty="0">
                <a:latin typeface="Times New Roman" panose="02020603050405020304" pitchFamily="18" charset="0"/>
                <a:cs typeface="Times New Roman" panose="02020603050405020304" pitchFamily="18" charset="0"/>
              </a:rPr>
              <a:t> </a:t>
            </a:r>
            <a:r>
              <a:rPr lang="fr-FR" sz="1600" kern="0" baseline="30000" dirty="0" smtClean="0">
                <a:latin typeface="Times New Roman" panose="02020603050405020304" pitchFamily="18" charset="0"/>
                <a:cs typeface="Times New Roman" panose="02020603050405020304" pitchFamily="18" charset="0"/>
              </a:rPr>
              <a:t>4</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M. </a:t>
            </a:r>
            <a:r>
              <a:rPr lang="fr-FR" sz="1600" kern="0" dirty="0" smtClean="0">
                <a:latin typeface="Times New Roman" panose="02020603050405020304" pitchFamily="18" charset="0"/>
                <a:cs typeface="Times New Roman" panose="02020603050405020304" pitchFamily="18" charset="0"/>
              </a:rPr>
              <a:t>Gerbaux</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J. </a:t>
            </a:r>
            <a:r>
              <a:rPr lang="fr-FR" sz="1600" kern="0" dirty="0" smtClean="0">
                <a:latin typeface="Times New Roman" panose="02020603050405020304" pitchFamily="18" charset="0"/>
                <a:cs typeface="Times New Roman" panose="02020603050405020304" pitchFamily="18" charset="0"/>
              </a:rPr>
              <a:t>Giovinazzo</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S. </a:t>
            </a:r>
            <a:r>
              <a:rPr lang="fr-FR" sz="1600" kern="0" dirty="0" smtClean="0">
                <a:latin typeface="Times New Roman" panose="02020603050405020304" pitchFamily="18" charset="0"/>
                <a:cs typeface="Times New Roman" panose="02020603050405020304" pitchFamily="18" charset="0"/>
              </a:rPr>
              <a:t>Grévy</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T. Kurtukian </a:t>
            </a:r>
            <a:r>
              <a:rPr lang="fr-FR" sz="1600" kern="0" dirty="0" smtClean="0">
                <a:latin typeface="Times New Roman" panose="02020603050405020304" pitchFamily="18" charset="0"/>
                <a:cs typeface="Times New Roman" panose="02020603050405020304" pitchFamily="18" charset="0"/>
              </a:rPr>
              <a:t>Nieto</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E. Liénard</a:t>
            </a:r>
            <a:r>
              <a:rPr lang="fr-FR" sz="1600" kern="0" baseline="30000" dirty="0">
                <a:latin typeface="Times New Roman" panose="02020603050405020304" pitchFamily="18" charset="0"/>
                <a:cs typeface="Times New Roman" panose="02020603050405020304" pitchFamily="18" charset="0"/>
              </a:rPr>
              <a:t> </a:t>
            </a:r>
            <a:r>
              <a:rPr lang="fr-FR" sz="1600" kern="0" baseline="30000" dirty="0" smtClean="0">
                <a:latin typeface="Times New Roman" panose="02020603050405020304" pitchFamily="18" charset="0"/>
                <a:cs typeface="Times New Roman" panose="02020603050405020304" pitchFamily="18" charset="0"/>
              </a:rPr>
              <a:t>4</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L. Nies</a:t>
            </a:r>
            <a:r>
              <a:rPr lang="fr-FR" sz="1600" kern="0" baseline="30000" dirty="0">
                <a:latin typeface="Times New Roman" panose="02020603050405020304" pitchFamily="18" charset="0"/>
                <a:cs typeface="Times New Roman" panose="02020603050405020304" pitchFamily="18" charset="0"/>
              </a:rPr>
              <a:t>5</a:t>
            </a:r>
            <a:r>
              <a:rPr lang="fr-FR" sz="1600" kern="0" dirty="0">
                <a:latin typeface="Times New Roman" panose="02020603050405020304" pitchFamily="18" charset="0"/>
                <a:cs typeface="Times New Roman" panose="02020603050405020304" pitchFamily="18" charset="0"/>
              </a:rPr>
              <a:t>, G. Quéméner</a:t>
            </a:r>
            <a:r>
              <a:rPr lang="fr-FR" sz="1600" kern="0" baseline="30000" dirty="0">
                <a:latin typeface="Times New Roman" panose="02020603050405020304" pitchFamily="18" charset="0"/>
                <a:cs typeface="Times New Roman" panose="02020603050405020304" pitchFamily="18" charset="0"/>
              </a:rPr>
              <a:t> </a:t>
            </a:r>
            <a:r>
              <a:rPr lang="fr-FR" sz="1600" kern="0" baseline="30000" dirty="0" smtClean="0">
                <a:latin typeface="Times New Roman" panose="02020603050405020304" pitchFamily="18" charset="0"/>
                <a:cs typeface="Times New Roman" panose="02020603050405020304" pitchFamily="18" charset="0"/>
              </a:rPr>
              <a:t>4</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M. </a:t>
            </a:r>
            <a:r>
              <a:rPr lang="fr-FR" sz="1600" kern="0" dirty="0" smtClean="0">
                <a:latin typeface="Times New Roman" panose="02020603050405020304" pitchFamily="18" charset="0"/>
                <a:cs typeface="Times New Roman" panose="02020603050405020304" pitchFamily="18" charset="0"/>
              </a:rPr>
              <a:t>Roche</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N. </a:t>
            </a:r>
            <a:r>
              <a:rPr lang="fr-FR" sz="1600" kern="0" dirty="0" smtClean="0">
                <a:latin typeface="Times New Roman" panose="02020603050405020304" pitchFamily="18" charset="0"/>
                <a:cs typeface="Times New Roman" panose="02020603050405020304" pitchFamily="18" charset="0"/>
              </a:rPr>
              <a:t>Severijns</a:t>
            </a:r>
            <a:r>
              <a:rPr lang="fr-FR" sz="1600" kern="0" baseline="30000" dirty="0" smtClean="0">
                <a:latin typeface="Times New Roman" panose="02020603050405020304" pitchFamily="18" charset="0"/>
                <a:cs typeface="Times New Roman" panose="02020603050405020304" pitchFamily="18" charset="0"/>
              </a:rPr>
              <a:t>2</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S. </a:t>
            </a:r>
            <a:r>
              <a:rPr lang="fr-FR" sz="1600" kern="0" dirty="0" smtClean="0">
                <a:latin typeface="Times New Roman" panose="02020603050405020304" pitchFamily="18" charset="0"/>
                <a:cs typeface="Times New Roman" panose="02020603050405020304" pitchFamily="18" charset="0"/>
              </a:rPr>
              <a:t>Vanlangendonck</a:t>
            </a:r>
            <a:r>
              <a:rPr lang="fr-FR" sz="1600" kern="0" baseline="30000" dirty="0" smtClean="0">
                <a:latin typeface="Times New Roman" panose="02020603050405020304" pitchFamily="18" charset="0"/>
                <a:cs typeface="Times New Roman" panose="02020603050405020304" pitchFamily="18" charset="0"/>
              </a:rPr>
              <a:t>2</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M. </a:t>
            </a:r>
            <a:r>
              <a:rPr lang="fr-FR" sz="1600" kern="0" dirty="0" smtClean="0">
                <a:latin typeface="Times New Roman" panose="02020603050405020304" pitchFamily="18" charset="0"/>
                <a:cs typeface="Times New Roman" panose="02020603050405020304" pitchFamily="18" charset="0"/>
              </a:rPr>
              <a:t>Versteegen</a:t>
            </a:r>
            <a:r>
              <a:rPr lang="fr-FR" sz="1600" kern="0" baseline="30000" dirty="0" smtClean="0">
                <a:latin typeface="Times New Roman" panose="02020603050405020304" pitchFamily="18" charset="0"/>
                <a:cs typeface="Times New Roman" panose="02020603050405020304" pitchFamily="18" charset="0"/>
              </a:rPr>
              <a:t>3</a:t>
            </a:r>
            <a:r>
              <a:rPr lang="fr-FR" sz="1600" kern="0" dirty="0" smtClean="0">
                <a:latin typeface="Times New Roman" panose="02020603050405020304" pitchFamily="18" charset="0"/>
                <a:cs typeface="Times New Roman" panose="02020603050405020304" pitchFamily="18" charset="0"/>
              </a:rPr>
              <a:t>, </a:t>
            </a:r>
            <a:r>
              <a:rPr lang="fr-FR" sz="1600" kern="0" dirty="0">
                <a:latin typeface="Times New Roman" panose="02020603050405020304" pitchFamily="18" charset="0"/>
                <a:cs typeface="Times New Roman" panose="02020603050405020304" pitchFamily="18" charset="0"/>
              </a:rPr>
              <a:t>P. </a:t>
            </a:r>
            <a:r>
              <a:rPr lang="fr-FR" sz="1600" kern="0" dirty="0" smtClean="0">
                <a:latin typeface="Times New Roman" panose="02020603050405020304" pitchFamily="18" charset="0"/>
                <a:cs typeface="Times New Roman" panose="02020603050405020304" pitchFamily="18" charset="0"/>
              </a:rPr>
              <a:t>Wagenknecht</a:t>
            </a:r>
            <a:r>
              <a:rPr lang="fr-FR" sz="1600" kern="0" baseline="30000" dirty="0" smtClean="0">
                <a:latin typeface="Times New Roman" panose="02020603050405020304" pitchFamily="18" charset="0"/>
                <a:cs typeface="Times New Roman" panose="02020603050405020304" pitchFamily="18" charset="0"/>
              </a:rPr>
              <a:t>2</a:t>
            </a:r>
            <a:endParaRPr lang="fr-FR" sz="1600" kern="0" dirty="0">
              <a:latin typeface="Times New Roman" panose="02020603050405020304" pitchFamily="18" charset="0"/>
              <a:cs typeface="Times New Roman" panose="02020603050405020304" pitchFamily="18" charset="0"/>
            </a:endParaRPr>
          </a:p>
          <a:p>
            <a:pPr marL="0" indent="0">
              <a:buNone/>
            </a:pPr>
            <a:endParaRPr lang="en-GB" sz="1600" kern="0" baseline="30000" dirty="0" smtClean="0">
              <a:latin typeface="Times New Roman" panose="02020603050405020304" pitchFamily="18" charset="0"/>
              <a:ea typeface="Roboto Condensed"/>
              <a:cs typeface="Times New Roman" panose="02020603050405020304" pitchFamily="18" charset="0"/>
              <a:sym typeface="Roboto Condensed"/>
            </a:endParaRPr>
          </a:p>
          <a:p>
            <a:pPr marL="0" indent="0">
              <a:buNone/>
            </a:pPr>
            <a:r>
              <a:rPr lang="en-US" dirty="0" smtClean="0"/>
              <a:t>   </a:t>
            </a:r>
          </a:p>
          <a:p>
            <a:pPr marL="0" indent="0">
              <a:buNone/>
            </a:pPr>
            <a:endParaRPr lang="cs-CZ" sz="1400" dirty="0">
              <a:latin typeface="Times New Roman" panose="02020603050405020304" pitchFamily="18" charset="0"/>
              <a:cs typeface="Times New Roman" panose="02020603050405020304" pitchFamily="18" charset="0"/>
            </a:endParaRPr>
          </a:p>
        </p:txBody>
      </p:sp>
      <p:pic>
        <p:nvPicPr>
          <p:cNvPr id="4" name="Picture 11">
            <a:extLst>
              <a:ext uri="{FF2B5EF4-FFF2-40B4-BE49-F238E27FC236}">
                <a16:creationId xmlns:a16="http://schemas.microsoft.com/office/drawing/2014/main" xmlns="" id="{7B41747B-D2C4-5547-9AC2-D04B0A4A5C1E}"/>
              </a:ext>
            </a:extLst>
          </p:cNvPr>
          <p:cNvPicPr>
            <a:picLocks noChangeAspect="1"/>
          </p:cNvPicPr>
          <p:nvPr/>
        </p:nvPicPr>
        <p:blipFill>
          <a:blip r:embed="rId2"/>
          <a:stretch>
            <a:fillRect/>
          </a:stretch>
        </p:blipFill>
        <p:spPr>
          <a:xfrm>
            <a:off x="8080822" y="41118595"/>
            <a:ext cx="3240000" cy="1385799"/>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292" y="3501008"/>
            <a:ext cx="284933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86" y="3425727"/>
            <a:ext cx="2709091" cy="109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072" y="5439696"/>
            <a:ext cx="1794193" cy="110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335" y="3367513"/>
            <a:ext cx="1585367" cy="162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5511020"/>
            <a:ext cx="2653169" cy="95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3060644" y="3039227"/>
            <a:ext cx="2463979" cy="338554"/>
          </a:xfrm>
          <a:prstGeom prst="rect">
            <a:avLst/>
          </a:prstGeom>
          <a:noFill/>
        </p:spPr>
        <p:txBody>
          <a:bodyPr wrap="square" rtlCol="0">
            <a:spAutoFit/>
          </a:bodyPr>
          <a:lstStyle/>
          <a:p>
            <a:r>
              <a:rPr lang="en-GB" sz="1600" kern="0" baseline="30000" dirty="0">
                <a:latin typeface="Times New Roman" panose="02020603050405020304" pitchFamily="18" charset="0"/>
                <a:ea typeface="Roboto Condensed"/>
                <a:cs typeface="Times New Roman" panose="02020603050405020304" pitchFamily="18" charset="0"/>
                <a:sym typeface="Roboto Condensed"/>
              </a:rPr>
              <a:t>2</a:t>
            </a:r>
            <a:r>
              <a:rPr lang="en-GB" sz="1600" kern="0" dirty="0">
                <a:latin typeface="Times New Roman" panose="02020603050405020304" pitchFamily="18" charset="0"/>
                <a:ea typeface="Roboto Condensed"/>
                <a:cs typeface="Times New Roman" panose="02020603050405020304" pitchFamily="18" charset="0"/>
                <a:sym typeface="Roboto Condensed"/>
              </a:rPr>
              <a:t>KU Leuven (Belgium</a:t>
            </a:r>
            <a:r>
              <a:rPr lang="en-GB" sz="1600" kern="0" dirty="0" smtClean="0">
                <a:latin typeface="Times New Roman" panose="02020603050405020304" pitchFamily="18" charset="0"/>
                <a:ea typeface="Roboto Condensed"/>
                <a:cs typeface="Times New Roman" panose="02020603050405020304" pitchFamily="18" charset="0"/>
                <a:sym typeface="Roboto Condensed"/>
              </a:rPr>
              <a:t>)</a:t>
            </a:r>
            <a:endParaRPr lang="cs-CZ" dirty="0"/>
          </a:p>
        </p:txBody>
      </p:sp>
      <p:sp>
        <p:nvSpPr>
          <p:cNvPr id="7" name="TextovéPole 6"/>
          <p:cNvSpPr txBox="1"/>
          <p:nvPr/>
        </p:nvSpPr>
        <p:spPr>
          <a:xfrm>
            <a:off x="251520" y="3054641"/>
            <a:ext cx="2521471" cy="338554"/>
          </a:xfrm>
          <a:prstGeom prst="rect">
            <a:avLst/>
          </a:prstGeom>
          <a:noFill/>
        </p:spPr>
        <p:txBody>
          <a:bodyPr wrap="square" rtlCol="0">
            <a:spAutoFit/>
          </a:bodyPr>
          <a:lstStyle/>
          <a:p>
            <a:r>
              <a:rPr lang="en-GB" sz="1600" kern="0" baseline="30000" dirty="0">
                <a:latin typeface="Times New Roman" panose="02020603050405020304" pitchFamily="18" charset="0"/>
                <a:ea typeface="Roboto Condensed"/>
                <a:cs typeface="Times New Roman" panose="02020603050405020304" pitchFamily="18" charset="0"/>
                <a:sym typeface="Roboto Condensed"/>
              </a:rPr>
              <a:t>1</a:t>
            </a:r>
            <a:r>
              <a:rPr lang="en-GB" sz="1600" kern="0" dirty="0">
                <a:latin typeface="Times New Roman" panose="02020603050405020304" pitchFamily="18" charset="0"/>
                <a:ea typeface="Roboto Condensed"/>
                <a:cs typeface="Times New Roman" panose="02020603050405020304" pitchFamily="18" charset="0"/>
                <a:sym typeface="Roboto Condensed"/>
              </a:rPr>
              <a:t>NPI </a:t>
            </a:r>
            <a:r>
              <a:rPr lang="en-GB" sz="1600" kern="0" dirty="0" err="1">
                <a:latin typeface="Times New Roman" panose="02020603050405020304" pitchFamily="18" charset="0"/>
                <a:ea typeface="Roboto Condensed"/>
                <a:cs typeface="Times New Roman" panose="02020603050405020304" pitchFamily="18" charset="0"/>
                <a:sym typeface="Roboto Condensed"/>
              </a:rPr>
              <a:t>Rez</a:t>
            </a:r>
            <a:r>
              <a:rPr lang="en-GB" sz="1600" kern="0" dirty="0">
                <a:latin typeface="Times New Roman" panose="02020603050405020304" pitchFamily="18" charset="0"/>
                <a:ea typeface="Roboto Condensed"/>
                <a:cs typeface="Times New Roman" panose="02020603050405020304" pitchFamily="18" charset="0"/>
                <a:sym typeface="Roboto Condensed"/>
              </a:rPr>
              <a:t> (Czech Republic</a:t>
            </a:r>
            <a:r>
              <a:rPr lang="en-GB" sz="1600" kern="0" dirty="0" smtClean="0">
                <a:latin typeface="Times New Roman" panose="02020603050405020304" pitchFamily="18" charset="0"/>
                <a:ea typeface="Roboto Condensed"/>
                <a:cs typeface="Times New Roman" panose="02020603050405020304" pitchFamily="18" charset="0"/>
                <a:sym typeface="Roboto Condensed"/>
              </a:rPr>
              <a:t>)</a:t>
            </a:r>
            <a:endParaRPr lang="cs-CZ" dirty="0"/>
          </a:p>
        </p:txBody>
      </p:sp>
      <p:sp>
        <p:nvSpPr>
          <p:cNvPr id="8" name="TextovéPole 7"/>
          <p:cNvSpPr txBox="1"/>
          <p:nvPr/>
        </p:nvSpPr>
        <p:spPr>
          <a:xfrm>
            <a:off x="5648755" y="3048838"/>
            <a:ext cx="3196709" cy="338554"/>
          </a:xfrm>
          <a:prstGeom prst="rect">
            <a:avLst/>
          </a:prstGeom>
          <a:noFill/>
        </p:spPr>
        <p:txBody>
          <a:bodyPr wrap="none" rtlCol="0">
            <a:spAutoFit/>
          </a:bodyPr>
          <a:lstStyle/>
          <a:p>
            <a:r>
              <a:rPr lang="en-GB" sz="1600" kern="0" baseline="30000" dirty="0">
                <a:latin typeface="Times New Roman" panose="02020603050405020304" pitchFamily="18" charset="0"/>
                <a:ea typeface="Roboto Condensed"/>
                <a:cs typeface="Times New Roman" panose="02020603050405020304" pitchFamily="18" charset="0"/>
                <a:sym typeface="Roboto Condensed"/>
              </a:rPr>
              <a:t>3</a:t>
            </a:r>
            <a:r>
              <a:rPr lang="en-GB" sz="1600" kern="0" dirty="0">
                <a:latin typeface="Times New Roman" panose="02020603050405020304" pitchFamily="18" charset="0"/>
                <a:ea typeface="Roboto Condensed"/>
                <a:cs typeface="Times New Roman" panose="02020603050405020304" pitchFamily="18" charset="0"/>
                <a:sym typeface="Roboto Condensed"/>
              </a:rPr>
              <a:t>CEN Bordeaux-</a:t>
            </a:r>
            <a:r>
              <a:rPr lang="en-GB" sz="1600" kern="0" dirty="0" err="1">
                <a:latin typeface="Times New Roman" panose="02020603050405020304" pitchFamily="18" charset="0"/>
                <a:ea typeface="Roboto Condensed"/>
                <a:cs typeface="Times New Roman" panose="02020603050405020304" pitchFamily="18" charset="0"/>
                <a:sym typeface="Roboto Condensed"/>
              </a:rPr>
              <a:t>Gradignan</a:t>
            </a:r>
            <a:r>
              <a:rPr lang="en-GB" sz="1600" kern="0" dirty="0">
                <a:latin typeface="Times New Roman" panose="02020603050405020304" pitchFamily="18" charset="0"/>
                <a:ea typeface="Roboto Condensed"/>
                <a:cs typeface="Times New Roman" panose="02020603050405020304" pitchFamily="18" charset="0"/>
                <a:sym typeface="Roboto Condensed"/>
              </a:rPr>
              <a:t> (France</a:t>
            </a:r>
            <a:r>
              <a:rPr lang="en-GB" sz="1600" kern="0" dirty="0" smtClean="0">
                <a:latin typeface="Times New Roman" panose="02020603050405020304" pitchFamily="18" charset="0"/>
                <a:ea typeface="Roboto Condensed"/>
                <a:cs typeface="Times New Roman" panose="02020603050405020304" pitchFamily="18" charset="0"/>
                <a:sym typeface="Roboto Condensed"/>
              </a:rPr>
              <a:t>)</a:t>
            </a:r>
            <a:endParaRPr lang="en-GB" sz="1600" kern="0" dirty="0">
              <a:latin typeface="Times New Roman" panose="02020603050405020304" pitchFamily="18" charset="0"/>
              <a:ea typeface="Roboto Condensed"/>
              <a:cs typeface="Times New Roman" panose="02020603050405020304" pitchFamily="18" charset="0"/>
              <a:sym typeface="Roboto Condensed"/>
            </a:endParaRPr>
          </a:p>
        </p:txBody>
      </p:sp>
      <p:sp>
        <p:nvSpPr>
          <p:cNvPr id="10" name="TextovéPole 9"/>
          <p:cNvSpPr txBox="1"/>
          <p:nvPr/>
        </p:nvSpPr>
        <p:spPr>
          <a:xfrm>
            <a:off x="1708076" y="4988202"/>
            <a:ext cx="1901483" cy="338554"/>
          </a:xfrm>
          <a:prstGeom prst="rect">
            <a:avLst/>
          </a:prstGeom>
          <a:noFill/>
        </p:spPr>
        <p:txBody>
          <a:bodyPr wrap="none" rtlCol="0">
            <a:spAutoFit/>
          </a:bodyPr>
          <a:lstStyle/>
          <a:p>
            <a:r>
              <a:rPr lang="en-GB" sz="1600" kern="0" baseline="30000" dirty="0">
                <a:latin typeface="Times New Roman" panose="02020603050405020304" pitchFamily="18" charset="0"/>
                <a:ea typeface="Roboto Condensed"/>
                <a:cs typeface="Times New Roman" panose="02020603050405020304" pitchFamily="18" charset="0"/>
                <a:sym typeface="Roboto Condensed"/>
              </a:rPr>
              <a:t>4</a:t>
            </a:r>
            <a:r>
              <a:rPr lang="en-GB" sz="1600" kern="0" dirty="0">
                <a:latin typeface="Times New Roman" panose="02020603050405020304" pitchFamily="18" charset="0"/>
                <a:ea typeface="Roboto Condensed"/>
                <a:cs typeface="Times New Roman" panose="02020603050405020304" pitchFamily="18" charset="0"/>
                <a:sym typeface="Roboto Condensed"/>
              </a:rPr>
              <a:t>LPC Caen (France) </a:t>
            </a:r>
          </a:p>
        </p:txBody>
      </p:sp>
      <p:sp>
        <p:nvSpPr>
          <p:cNvPr id="11" name="TextovéPole 10"/>
          <p:cNvSpPr txBox="1"/>
          <p:nvPr/>
        </p:nvSpPr>
        <p:spPr>
          <a:xfrm>
            <a:off x="4067944" y="4988202"/>
            <a:ext cx="3865161" cy="338554"/>
          </a:xfrm>
          <a:prstGeom prst="rect">
            <a:avLst/>
          </a:prstGeom>
          <a:noFill/>
        </p:spPr>
        <p:txBody>
          <a:bodyPr wrap="none" rtlCol="0">
            <a:spAutoFit/>
          </a:bodyPr>
          <a:lstStyle/>
          <a:p>
            <a:r>
              <a:rPr lang="en-GB" sz="1600" kern="0" baseline="30000" dirty="0">
                <a:latin typeface="Times New Roman" panose="02020603050405020304" pitchFamily="18" charset="0"/>
                <a:ea typeface="Roboto Condensed"/>
                <a:cs typeface="Times New Roman" panose="02020603050405020304" pitchFamily="18" charset="0"/>
                <a:sym typeface="Roboto Condensed"/>
              </a:rPr>
              <a:t>5</a:t>
            </a:r>
            <a:r>
              <a:rPr lang="en-GB" sz="1600" kern="0" dirty="0">
                <a:latin typeface="Times New Roman" panose="02020603050405020304" pitchFamily="18" charset="0"/>
                <a:ea typeface="Roboto Condensed"/>
                <a:cs typeface="Times New Roman" panose="02020603050405020304" pitchFamily="18" charset="0"/>
                <a:sym typeface="Roboto Condensed"/>
              </a:rPr>
              <a:t>II Physics Institute, </a:t>
            </a:r>
            <a:r>
              <a:rPr lang="en-GB" sz="1600" kern="0" dirty="0" err="1" smtClean="0">
                <a:latin typeface="Times New Roman" panose="02020603050405020304" pitchFamily="18" charset="0"/>
                <a:ea typeface="Roboto Condensed"/>
                <a:cs typeface="Times New Roman" panose="02020603050405020304" pitchFamily="18" charset="0"/>
                <a:sym typeface="Roboto Condensed"/>
              </a:rPr>
              <a:t>Uni</a:t>
            </a:r>
            <a:r>
              <a:rPr lang="en-GB" sz="1600" kern="0" dirty="0" smtClean="0">
                <a:latin typeface="Times New Roman" panose="02020603050405020304" pitchFamily="18" charset="0"/>
                <a:ea typeface="Roboto Condensed"/>
                <a:cs typeface="Times New Roman" panose="02020603050405020304" pitchFamily="18" charset="0"/>
                <a:sym typeface="Roboto Condensed"/>
              </a:rPr>
              <a:t> </a:t>
            </a:r>
            <a:r>
              <a:rPr lang="en-GB" sz="1600" kern="0" dirty="0">
                <a:latin typeface="Times New Roman" panose="02020603050405020304" pitchFamily="18" charset="0"/>
                <a:ea typeface="Roboto Condensed"/>
                <a:cs typeface="Times New Roman" panose="02020603050405020304" pitchFamily="18" charset="0"/>
                <a:sym typeface="Roboto Condensed"/>
              </a:rPr>
              <a:t>Giessen </a:t>
            </a:r>
            <a:r>
              <a:rPr lang="en-GB" sz="1600" kern="0">
                <a:latin typeface="Times New Roman" panose="02020603050405020304" pitchFamily="18" charset="0"/>
                <a:ea typeface="Roboto Condensed"/>
                <a:cs typeface="Times New Roman" panose="02020603050405020304" pitchFamily="18" charset="0"/>
                <a:sym typeface="Roboto Condensed"/>
              </a:rPr>
              <a:t>(</a:t>
            </a:r>
            <a:r>
              <a:rPr lang="en-GB" sz="1600" kern="0" smtClean="0">
                <a:latin typeface="Times New Roman" panose="02020603050405020304" pitchFamily="18" charset="0"/>
                <a:ea typeface="Roboto Condensed"/>
                <a:cs typeface="Times New Roman" panose="02020603050405020304" pitchFamily="18" charset="0"/>
                <a:sym typeface="Roboto Condensed"/>
              </a:rPr>
              <a:t>Germany)</a:t>
            </a:r>
            <a:endParaRPr lang="cs-CZ" sz="1600" dirty="0"/>
          </a:p>
        </p:txBody>
      </p:sp>
      <p:sp>
        <p:nvSpPr>
          <p:cNvPr id="18" name="Rectangle 3"/>
          <p:cNvSpPr>
            <a:spLocks noChangeArrowheads="1"/>
          </p:cNvSpPr>
          <p:nvPr/>
        </p:nvSpPr>
        <p:spPr bwMode="auto">
          <a:xfrm>
            <a:off x="27424" y="4611"/>
            <a:ext cx="9144000" cy="1807419"/>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dirty="0" smtClean="0">
              <a:solidFill>
                <a:srgbClr val="0000FF"/>
              </a:solidFill>
              <a:latin typeface="Times New Roman" pitchFamily="18" charset="0"/>
            </a:endParaRPr>
          </a:p>
          <a:p>
            <a:pPr algn="ctr"/>
            <a:endParaRPr lang="en-US" sz="1600" b="1" dirty="0" smtClean="0">
              <a:solidFill>
                <a:srgbClr val="0000FF"/>
              </a:solidFill>
              <a:latin typeface="Times New Roman" pitchFamily="18" charset="0"/>
            </a:endParaRPr>
          </a:p>
          <a:p>
            <a:pPr algn="ctr"/>
            <a:r>
              <a:rPr lang="en-US" sz="2800" b="1" dirty="0" err="1" smtClean="0">
                <a:solidFill>
                  <a:srgbClr val="0000FF"/>
                </a:solidFill>
                <a:latin typeface="Times New Roman" pitchFamily="18" charset="0"/>
              </a:rPr>
              <a:t>WISArD</a:t>
            </a:r>
            <a:r>
              <a:rPr lang="en-US" sz="2800" b="1" dirty="0" smtClean="0">
                <a:solidFill>
                  <a:srgbClr val="0000FF"/>
                </a:solidFill>
                <a:latin typeface="Times New Roman" pitchFamily="18" charset="0"/>
              </a:rPr>
              <a:t> Collaboration</a:t>
            </a:r>
            <a:endParaRPr lang="cs-CZ" sz="2800" dirty="0">
              <a:latin typeface="Times New Roman" panose="02020603050405020304" pitchFamily="18" charset="0"/>
              <a:cs typeface="Times New Roman" panose="02020603050405020304" pitchFamily="18" charset="0"/>
            </a:endParaRPr>
          </a:p>
        </p:txBody>
      </p:sp>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6933" y="164576"/>
            <a:ext cx="14938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18" y="-99392"/>
            <a:ext cx="2092003" cy="213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Obrázek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3848" y="130863"/>
            <a:ext cx="2808338" cy="766644"/>
          </a:xfrm>
          <a:prstGeom prst="rect">
            <a:avLst/>
          </a:prstGeom>
        </p:spPr>
      </p:pic>
    </p:spTree>
    <p:extLst>
      <p:ext uri="{BB962C8B-B14F-4D97-AF65-F5344CB8AC3E}">
        <p14:creationId xmlns:p14="http://schemas.microsoft.com/office/powerpoint/2010/main" val="231353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799009"/>
            <a:ext cx="4162550" cy="5771991"/>
          </a:xfrm>
          <a:prstGeom prst="rect">
            <a:avLst/>
          </a:prstGeom>
        </p:spPr>
      </p:pic>
      <p:sp>
        <p:nvSpPr>
          <p:cNvPr id="3"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-delayed proton decay of </a:t>
            </a:r>
            <a:r>
              <a:rPr lang="en-US" sz="2400" b="1" baseline="30000" dirty="0" smtClean="0">
                <a:solidFill>
                  <a:srgbClr val="0000FF"/>
                </a:solidFill>
                <a:latin typeface="Times New Roman" pitchFamily="18" charset="0"/>
                <a:sym typeface="Symbol"/>
              </a:rPr>
              <a:t>32</a:t>
            </a:r>
            <a:r>
              <a:rPr lang="en-US" sz="2400" b="1" dirty="0" smtClean="0">
                <a:solidFill>
                  <a:srgbClr val="0000FF"/>
                </a:solidFill>
                <a:latin typeface="Times New Roman" pitchFamily="18" charset="0"/>
                <a:sym typeface="Symbol"/>
              </a:rPr>
              <a:t>Ar</a:t>
            </a:r>
            <a:endParaRPr lang="cs-CZ" sz="2400" b="1" dirty="0">
              <a:latin typeface="Times New Roman" pitchFamily="18" charset="0"/>
            </a:endParaRPr>
          </a:p>
        </p:txBody>
      </p:sp>
    </p:spTree>
    <p:extLst>
      <p:ext uri="{BB962C8B-B14F-4D97-AF65-F5344CB8AC3E}">
        <p14:creationId xmlns:p14="http://schemas.microsoft.com/office/powerpoint/2010/main" val="294534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Schardt_1.gif"/>
          <p:cNvPicPr>
            <a:picLocks noChangeAspect="1"/>
          </p:cNvPicPr>
          <p:nvPr/>
        </p:nvPicPr>
        <p:blipFill>
          <a:blip r:embed="rId2" cstate="print"/>
          <a:stretch>
            <a:fillRect/>
          </a:stretch>
        </p:blipFill>
        <p:spPr>
          <a:xfrm>
            <a:off x="467543" y="764704"/>
            <a:ext cx="8526991" cy="1440160"/>
          </a:xfrm>
          <a:prstGeom prst="rect">
            <a:avLst/>
          </a:prstGeom>
        </p:spPr>
      </p:pic>
      <p:sp>
        <p:nvSpPr>
          <p:cNvPr id="10" name="ZoneTexte 9"/>
          <p:cNvSpPr txBox="1"/>
          <p:nvPr/>
        </p:nvSpPr>
        <p:spPr>
          <a:xfrm>
            <a:off x="6751764" y="1763524"/>
            <a:ext cx="1996700" cy="369332"/>
          </a:xfrm>
          <a:prstGeom prst="rect">
            <a:avLst/>
          </a:prstGeom>
          <a:noFill/>
        </p:spPr>
        <p:txBody>
          <a:bodyPr wrap="none" rtlCol="0">
            <a:spAutoFit/>
          </a:bodyPr>
          <a:lstStyle/>
          <a:p>
            <a:r>
              <a:rPr lang="fr-FR" dirty="0" smtClean="0"/>
              <a:t>ZPA 345 (1993) 265</a:t>
            </a:r>
            <a:endParaRPr lang="fr-FR" dirty="0"/>
          </a:p>
        </p:txBody>
      </p:sp>
      <p:pic>
        <p:nvPicPr>
          <p:cNvPr id="11" name="Image 10" descr="Schardt_2.gif"/>
          <p:cNvPicPr>
            <a:picLocks noChangeAspect="1"/>
          </p:cNvPicPr>
          <p:nvPr/>
        </p:nvPicPr>
        <p:blipFill>
          <a:blip r:embed="rId3" cstate="print"/>
          <a:stretch>
            <a:fillRect/>
          </a:stretch>
        </p:blipFill>
        <p:spPr>
          <a:xfrm rot="60000">
            <a:off x="411874" y="3468386"/>
            <a:ext cx="4537531" cy="2735703"/>
          </a:xfrm>
          <a:prstGeom prst="rect">
            <a:avLst/>
          </a:prstGeom>
        </p:spPr>
      </p:pic>
      <p:pic>
        <p:nvPicPr>
          <p:cNvPr id="12" name="Image 11" descr="Schardt_3.gif"/>
          <p:cNvPicPr>
            <a:picLocks noChangeAspect="1"/>
          </p:cNvPicPr>
          <p:nvPr/>
        </p:nvPicPr>
        <p:blipFill>
          <a:blip r:embed="rId4" cstate="print"/>
          <a:stretch>
            <a:fillRect/>
          </a:stretch>
        </p:blipFill>
        <p:spPr>
          <a:xfrm>
            <a:off x="5148064" y="2924943"/>
            <a:ext cx="3528392" cy="3770339"/>
          </a:xfrm>
          <a:prstGeom prst="rect">
            <a:avLst/>
          </a:prstGeom>
        </p:spPr>
      </p:pic>
      <p:sp>
        <p:nvSpPr>
          <p:cNvPr id="13" name="ZoneTexte 12"/>
          <p:cNvSpPr txBox="1"/>
          <p:nvPr/>
        </p:nvSpPr>
        <p:spPr>
          <a:xfrm>
            <a:off x="755576" y="2812866"/>
            <a:ext cx="604653" cy="400110"/>
          </a:xfrm>
          <a:prstGeom prst="rect">
            <a:avLst/>
          </a:prstGeom>
          <a:noFill/>
        </p:spPr>
        <p:txBody>
          <a:bodyPr wrap="none" rtlCol="0">
            <a:spAutoFit/>
          </a:bodyPr>
          <a:lstStyle/>
          <a:p>
            <a:r>
              <a:rPr lang="fr-FR" sz="2000" b="1" baseline="30000" dirty="0" smtClean="0">
                <a:solidFill>
                  <a:srgbClr val="7030A0"/>
                </a:solidFill>
              </a:rPr>
              <a:t>32</a:t>
            </a:r>
            <a:r>
              <a:rPr lang="fr-FR" sz="2000" b="1" dirty="0" smtClean="0">
                <a:solidFill>
                  <a:srgbClr val="7030A0"/>
                </a:solidFill>
              </a:rPr>
              <a:t>Ar</a:t>
            </a:r>
            <a:endParaRPr lang="fr-FR" sz="2000" b="1" dirty="0">
              <a:solidFill>
                <a:srgbClr val="7030A0"/>
              </a:solidFill>
            </a:endParaRPr>
          </a:p>
        </p:txBody>
      </p:sp>
      <p:sp>
        <p:nvSpPr>
          <p:cNvPr id="14" name="ZoneTexte 13"/>
          <p:cNvSpPr txBox="1"/>
          <p:nvPr/>
        </p:nvSpPr>
        <p:spPr>
          <a:xfrm>
            <a:off x="2339752" y="3316922"/>
            <a:ext cx="1303562" cy="400110"/>
          </a:xfrm>
          <a:prstGeom prst="rect">
            <a:avLst/>
          </a:prstGeom>
          <a:noFill/>
        </p:spPr>
        <p:txBody>
          <a:bodyPr wrap="none" rtlCol="0">
            <a:spAutoFit/>
          </a:bodyPr>
          <a:lstStyle/>
          <a:p>
            <a:r>
              <a:rPr lang="fr-FR" sz="2000" b="1" dirty="0" smtClean="0"/>
              <a:t>a = 1.00(8)</a:t>
            </a:r>
            <a:endParaRPr lang="fr-FR" sz="2000" b="1" dirty="0"/>
          </a:p>
        </p:txBody>
      </p:sp>
      <p:sp>
        <p:nvSpPr>
          <p:cNvPr id="15" name="ZoneTexte 14"/>
          <p:cNvSpPr txBox="1"/>
          <p:nvPr/>
        </p:nvSpPr>
        <p:spPr>
          <a:xfrm>
            <a:off x="5047467" y="2812866"/>
            <a:ext cx="604653" cy="400110"/>
          </a:xfrm>
          <a:prstGeom prst="rect">
            <a:avLst/>
          </a:prstGeom>
          <a:noFill/>
        </p:spPr>
        <p:txBody>
          <a:bodyPr wrap="none" rtlCol="0">
            <a:spAutoFit/>
          </a:bodyPr>
          <a:lstStyle/>
          <a:p>
            <a:r>
              <a:rPr lang="fr-FR" sz="2000" b="1" baseline="30000" dirty="0" smtClean="0">
                <a:solidFill>
                  <a:srgbClr val="7030A0"/>
                </a:solidFill>
              </a:rPr>
              <a:t>33</a:t>
            </a:r>
            <a:r>
              <a:rPr lang="fr-FR" sz="2000" b="1" dirty="0" smtClean="0">
                <a:solidFill>
                  <a:srgbClr val="7030A0"/>
                </a:solidFill>
              </a:rPr>
              <a:t>Ar</a:t>
            </a:r>
            <a:endParaRPr lang="fr-FR" sz="2000" b="1" dirty="0">
              <a:solidFill>
                <a:srgbClr val="7030A0"/>
              </a:solidFill>
            </a:endParaRPr>
          </a:p>
        </p:txBody>
      </p:sp>
      <p:sp>
        <p:nvSpPr>
          <p:cNvPr id="16" name="ZoneTexte 15"/>
          <p:cNvSpPr txBox="1"/>
          <p:nvPr/>
        </p:nvSpPr>
        <p:spPr>
          <a:xfrm>
            <a:off x="683568" y="2204864"/>
            <a:ext cx="3075522" cy="369332"/>
          </a:xfrm>
          <a:prstGeom prst="rect">
            <a:avLst/>
          </a:prstGeom>
          <a:noFill/>
        </p:spPr>
        <p:txBody>
          <a:bodyPr wrap="none" rtlCol="0">
            <a:spAutoFit/>
          </a:bodyPr>
          <a:lstStyle/>
          <a:p>
            <a:r>
              <a:rPr lang="fr-FR" b="1" dirty="0" err="1" smtClean="0"/>
              <a:t>Set-up</a:t>
            </a:r>
            <a:r>
              <a:rPr lang="fr-FR" b="1" dirty="0" smtClean="0"/>
              <a:t>: </a:t>
            </a:r>
            <a:r>
              <a:rPr lang="fr-FR" b="1" dirty="0" err="1" smtClean="0"/>
              <a:t>cooled</a:t>
            </a:r>
            <a:r>
              <a:rPr lang="fr-FR" b="1" dirty="0" smtClean="0"/>
              <a:t> </a:t>
            </a:r>
            <a:r>
              <a:rPr lang="fr-FR" b="1" dirty="0" err="1" smtClean="0"/>
              <a:t>silicon</a:t>
            </a:r>
            <a:r>
              <a:rPr lang="fr-FR" b="1" dirty="0" smtClean="0"/>
              <a:t> detector</a:t>
            </a:r>
            <a:endParaRPr lang="fr-FR" b="1" dirty="0"/>
          </a:p>
        </p:txBody>
      </p:sp>
      <p:sp>
        <p:nvSpPr>
          <p:cNvPr id="18"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First experiment </a:t>
            </a:r>
            <a:r>
              <a:rPr lang="en-US" sz="2400" b="1" dirty="0">
                <a:solidFill>
                  <a:srgbClr val="0000FF"/>
                </a:solidFill>
                <a:latin typeface="Times New Roman" pitchFamily="18" charset="0"/>
                <a:sym typeface="Symbol"/>
              </a:rPr>
              <a:t>w</a:t>
            </a:r>
            <a:r>
              <a:rPr lang="en-US" sz="2400" b="1" dirty="0" smtClean="0">
                <a:solidFill>
                  <a:srgbClr val="0000FF"/>
                </a:solidFill>
                <a:latin typeface="Times New Roman" pitchFamily="18" charset="0"/>
                <a:sym typeface="Symbol"/>
              </a:rPr>
              <a:t>ith -delayed proton decay of </a:t>
            </a:r>
            <a:r>
              <a:rPr lang="en-US" sz="2400" b="1" baseline="30000" dirty="0" smtClean="0">
                <a:solidFill>
                  <a:srgbClr val="0000FF"/>
                </a:solidFill>
                <a:latin typeface="Times New Roman" pitchFamily="18" charset="0"/>
                <a:sym typeface="Symbol"/>
              </a:rPr>
              <a:t>32</a:t>
            </a:r>
            <a:r>
              <a:rPr lang="en-US" sz="2400" b="1" dirty="0" smtClean="0">
                <a:solidFill>
                  <a:srgbClr val="0000FF"/>
                </a:solidFill>
                <a:latin typeface="Times New Roman" pitchFamily="18" charset="0"/>
                <a:sym typeface="Symbol"/>
              </a:rPr>
              <a:t>Ar at ISOLDE</a:t>
            </a:r>
            <a:endParaRPr lang="cs-CZ" sz="2400" b="1" dirty="0">
              <a:latin typeface="Times New Roman" pitchFamily="18" charset="0"/>
            </a:endParaRPr>
          </a:p>
        </p:txBody>
      </p:sp>
    </p:spTree>
    <p:extLst>
      <p:ext uri="{BB962C8B-B14F-4D97-AF65-F5344CB8AC3E}">
        <p14:creationId xmlns:p14="http://schemas.microsoft.com/office/powerpoint/2010/main" val="1989077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4562" name="Rectangle 2"/>
          <p:cNvSpPr>
            <a:spLocks noGrp="1" noChangeArrowheads="1"/>
          </p:cNvSpPr>
          <p:nvPr>
            <p:ph type="body" sz="half" idx="1"/>
          </p:nvPr>
        </p:nvSpPr>
        <p:spPr>
          <a:xfrm>
            <a:off x="152400" y="764704"/>
            <a:ext cx="8839200" cy="5708650"/>
          </a:xfrm>
        </p:spPr>
        <p:txBody>
          <a:bodyPr/>
          <a:lstStyle/>
          <a:p>
            <a:pPr>
              <a:lnSpc>
                <a:spcPct val="80000"/>
              </a:lnSpc>
            </a:pPr>
            <a:r>
              <a:rPr lang="en-US" altLang="cs-CZ" sz="1400" dirty="0" smtClean="0">
                <a:latin typeface="Times New Roman" pitchFamily="18" charset="0"/>
              </a:rPr>
              <a:t>General </a:t>
            </a:r>
            <a:r>
              <a:rPr lang="en-US" altLang="cs-CZ" sz="1400" dirty="0">
                <a:latin typeface="Times New Roman" pitchFamily="18" charset="0"/>
              </a:rPr>
              <a:t>form of Hamiltonian with 5 possible interaction types and </a:t>
            </a:r>
            <a:r>
              <a:rPr lang="en-US" altLang="cs-CZ" sz="1400" dirty="0">
                <a:solidFill>
                  <a:srgbClr val="FF3300"/>
                </a:solidFill>
                <a:latin typeface="Times New Roman" pitchFamily="18" charset="0"/>
              </a:rPr>
              <a:t>coupling constants</a:t>
            </a:r>
            <a:r>
              <a:rPr lang="en-US" altLang="cs-CZ" sz="1400" dirty="0">
                <a:latin typeface="Times New Roman" pitchFamily="18" charset="0"/>
              </a:rPr>
              <a:t> </a:t>
            </a:r>
            <a:r>
              <a:rPr lang="en-US" altLang="cs-CZ" sz="1400" dirty="0">
                <a:solidFill>
                  <a:srgbClr val="FF3300"/>
                </a:solidFill>
                <a:latin typeface="Times New Roman" pitchFamily="18" charset="0"/>
              </a:rPr>
              <a:t>C</a:t>
            </a:r>
            <a:r>
              <a:rPr lang="en-US" altLang="cs-CZ" sz="1400" baseline="-25000" dirty="0">
                <a:solidFill>
                  <a:srgbClr val="FF3300"/>
                </a:solidFill>
                <a:latin typeface="Times New Roman" pitchFamily="18" charset="0"/>
              </a:rPr>
              <a:t>i </a:t>
            </a:r>
            <a:r>
              <a:rPr lang="en-US" altLang="cs-CZ" sz="1400" baseline="-25000" dirty="0" smtClean="0">
                <a:solidFill>
                  <a:srgbClr val="FF3300"/>
                </a:solidFill>
                <a:latin typeface="Times New Roman" pitchFamily="18" charset="0"/>
              </a:rPr>
              <a:t>, </a:t>
            </a:r>
            <a:r>
              <a:rPr lang="en-US" altLang="cs-CZ" sz="1400" dirty="0" err="1" smtClean="0">
                <a:solidFill>
                  <a:srgbClr val="FF3300"/>
                </a:solidFill>
                <a:latin typeface="Times New Roman" pitchFamily="18" charset="0"/>
              </a:rPr>
              <a:t>C</a:t>
            </a:r>
            <a:r>
              <a:rPr lang="en-US" altLang="cs-CZ" sz="1400" baseline="30000" dirty="0" err="1" smtClean="0">
                <a:solidFill>
                  <a:srgbClr val="FF3300"/>
                </a:solidFill>
                <a:latin typeface="Times New Roman" pitchFamily="18" charset="0"/>
              </a:rPr>
              <a:t>’</a:t>
            </a:r>
            <a:r>
              <a:rPr lang="en-US" altLang="cs-CZ" sz="1400" baseline="-25000" dirty="0" err="1">
                <a:solidFill>
                  <a:srgbClr val="FF3300"/>
                </a:solidFill>
                <a:latin typeface="Times New Roman" pitchFamily="18" charset="0"/>
              </a:rPr>
              <a:t>i</a:t>
            </a:r>
            <a:r>
              <a:rPr lang="en-US" altLang="cs-CZ" sz="1400" baseline="-25000" dirty="0" smtClean="0">
                <a:solidFill>
                  <a:srgbClr val="FF3300"/>
                </a:solidFill>
                <a:latin typeface="Times New Roman" pitchFamily="18" charset="0"/>
              </a:rPr>
              <a:t> </a:t>
            </a:r>
            <a:r>
              <a:rPr lang="en-US" altLang="cs-CZ" sz="1400" dirty="0" smtClean="0">
                <a:latin typeface="Times New Roman" pitchFamily="18" charset="0"/>
              </a:rPr>
              <a:t>(parity conserving and violating) defining </a:t>
            </a:r>
            <a:r>
              <a:rPr lang="en-US" altLang="cs-CZ" sz="1400" dirty="0">
                <a:latin typeface="Times New Roman" pitchFamily="18" charset="0"/>
              </a:rPr>
              <a:t>their properties</a:t>
            </a:r>
          </a:p>
          <a:p>
            <a:pPr>
              <a:lnSpc>
                <a:spcPct val="80000"/>
              </a:lnSpc>
            </a:pPr>
            <a:endParaRPr lang="en-GB" altLang="cs-CZ" sz="1400" dirty="0">
              <a:latin typeface="Times New Roman" pitchFamily="18" charset="0"/>
            </a:endParaRPr>
          </a:p>
          <a:p>
            <a:pPr>
              <a:lnSpc>
                <a:spcPct val="80000"/>
              </a:lnSpc>
            </a:pPr>
            <a:endParaRPr lang="en-GB" altLang="cs-CZ" sz="1200" dirty="0"/>
          </a:p>
          <a:p>
            <a:pPr>
              <a:lnSpc>
                <a:spcPct val="80000"/>
              </a:lnSpc>
            </a:pPr>
            <a:endParaRPr lang="en-GB" altLang="cs-CZ" sz="1200" dirty="0"/>
          </a:p>
          <a:p>
            <a:pPr>
              <a:lnSpc>
                <a:spcPct val="80000"/>
              </a:lnSpc>
            </a:pPr>
            <a:endParaRPr lang="en-GB" altLang="cs-CZ" sz="1200" dirty="0"/>
          </a:p>
          <a:p>
            <a:pPr>
              <a:lnSpc>
                <a:spcPct val="80000"/>
              </a:lnSpc>
              <a:buClr>
                <a:srgbClr val="0000CC"/>
              </a:buClr>
            </a:pPr>
            <a:endParaRPr lang="en-US" altLang="cs-CZ" sz="1600" b="1" dirty="0">
              <a:latin typeface="Times New Roman" pitchFamily="18" charset="0"/>
            </a:endParaRPr>
          </a:p>
          <a:p>
            <a:pPr>
              <a:lnSpc>
                <a:spcPct val="80000"/>
              </a:lnSpc>
              <a:buClr>
                <a:srgbClr val="0000CC"/>
              </a:buClr>
            </a:pPr>
            <a:endParaRPr lang="en-US" altLang="cs-CZ" sz="1600" b="1" dirty="0">
              <a:latin typeface="Times New Roman" pitchFamily="18" charset="0"/>
            </a:endParaRPr>
          </a:p>
          <a:p>
            <a:pPr>
              <a:lnSpc>
                <a:spcPct val="80000"/>
              </a:lnSpc>
              <a:buClr>
                <a:srgbClr val="0000CC"/>
              </a:buClr>
            </a:pPr>
            <a:endParaRPr lang="en-US" altLang="cs-CZ" sz="1600" b="1" dirty="0">
              <a:latin typeface="Times New Roman" pitchFamily="18" charset="0"/>
            </a:endParaRPr>
          </a:p>
          <a:p>
            <a:pPr>
              <a:lnSpc>
                <a:spcPct val="80000"/>
              </a:lnSpc>
              <a:buClr>
                <a:srgbClr val="0000CC"/>
              </a:buClr>
            </a:pPr>
            <a:endParaRPr lang="en-US" altLang="cs-CZ" sz="1600" b="1" dirty="0">
              <a:latin typeface="Times New Roman" pitchFamily="18" charset="0"/>
            </a:endParaRPr>
          </a:p>
          <a:p>
            <a:pPr>
              <a:lnSpc>
                <a:spcPct val="80000"/>
              </a:lnSpc>
              <a:buClr>
                <a:srgbClr val="0000CC"/>
              </a:buClr>
            </a:pPr>
            <a:endParaRPr lang="en-US" altLang="cs-CZ" sz="1600" b="1" dirty="0" smtClean="0">
              <a:latin typeface="Times New Roman" pitchFamily="18" charset="0"/>
            </a:endParaRPr>
          </a:p>
          <a:p>
            <a:pPr>
              <a:lnSpc>
                <a:spcPct val="80000"/>
              </a:lnSpc>
            </a:pPr>
            <a:endParaRPr lang="en-US" altLang="cs-CZ" sz="1600" b="1" dirty="0" smtClean="0">
              <a:latin typeface="Times New Roman" pitchFamily="18" charset="0"/>
            </a:endParaRPr>
          </a:p>
          <a:p>
            <a:pPr>
              <a:lnSpc>
                <a:spcPct val="80000"/>
              </a:lnSpc>
            </a:pPr>
            <a:endParaRPr lang="en-US" altLang="cs-CZ" sz="1600" b="1" dirty="0" smtClean="0">
              <a:latin typeface="Times New Roman" pitchFamily="18" charset="0"/>
            </a:endParaRPr>
          </a:p>
          <a:p>
            <a:pPr>
              <a:lnSpc>
                <a:spcPct val="80000"/>
              </a:lnSpc>
            </a:pPr>
            <a:r>
              <a:rPr lang="en-US" altLang="cs-CZ" sz="1800" dirty="0" smtClean="0">
                <a:latin typeface="Times New Roman" pitchFamily="18" charset="0"/>
              </a:rPr>
              <a:t>Standard </a:t>
            </a:r>
            <a:r>
              <a:rPr lang="en-US" altLang="cs-CZ" sz="1800" dirty="0">
                <a:latin typeface="Times New Roman" pitchFamily="18" charset="0"/>
              </a:rPr>
              <a:t>model – first formulated by Lee &amp; Yang, 1956; experimentally observed parity violation by Wu et al., 1957 :</a:t>
            </a:r>
          </a:p>
          <a:p>
            <a:pPr>
              <a:lnSpc>
                <a:spcPct val="80000"/>
              </a:lnSpc>
            </a:pPr>
            <a:r>
              <a:rPr lang="en-US" altLang="cs-CZ" sz="1600" b="1" dirty="0">
                <a:latin typeface="Times New Roman" pitchFamily="18" charset="0"/>
              </a:rPr>
              <a:t>C</a:t>
            </a:r>
            <a:r>
              <a:rPr lang="en-US" altLang="cs-CZ" sz="1600" b="1" baseline="-25000" dirty="0">
                <a:latin typeface="Times New Roman" pitchFamily="18" charset="0"/>
              </a:rPr>
              <a:t>V</a:t>
            </a:r>
            <a:r>
              <a:rPr lang="en-US" altLang="cs-CZ" sz="1600" b="1" dirty="0">
                <a:latin typeface="Times New Roman" pitchFamily="18" charset="0"/>
              </a:rPr>
              <a:t>=1</a:t>
            </a:r>
            <a:r>
              <a:rPr lang="en-US" altLang="cs-CZ" sz="1600" dirty="0">
                <a:latin typeface="Times New Roman" pitchFamily="18" charset="0"/>
              </a:rPr>
              <a:t> </a:t>
            </a:r>
            <a:r>
              <a:rPr lang="en-US" altLang="cs-CZ" sz="1400" dirty="0">
                <a:latin typeface="Times New Roman" pitchFamily="18" charset="0"/>
              </a:rPr>
              <a:t>(CVC)</a:t>
            </a:r>
          </a:p>
          <a:p>
            <a:pPr>
              <a:lnSpc>
                <a:spcPct val="80000"/>
              </a:lnSpc>
              <a:buClr>
                <a:srgbClr val="0000CC"/>
              </a:buClr>
            </a:pPr>
            <a:r>
              <a:rPr lang="en-US" altLang="cs-CZ" sz="1600" b="1" dirty="0">
                <a:latin typeface="Times New Roman" pitchFamily="18" charset="0"/>
              </a:rPr>
              <a:t>C</a:t>
            </a:r>
            <a:r>
              <a:rPr lang="en-US" altLang="cs-CZ" sz="1600" b="1" baseline="-25000" dirty="0">
                <a:latin typeface="Times New Roman" pitchFamily="18" charset="0"/>
              </a:rPr>
              <a:t>A</a:t>
            </a:r>
            <a:r>
              <a:rPr lang="en-US" altLang="cs-CZ" sz="1600" b="1" dirty="0">
                <a:latin typeface="Times New Roman" pitchFamily="18" charset="0"/>
              </a:rPr>
              <a:t>=-1.27</a:t>
            </a:r>
            <a:r>
              <a:rPr lang="en-US" altLang="cs-CZ" sz="1600" dirty="0">
                <a:latin typeface="Times New Roman" pitchFamily="18" charset="0"/>
              </a:rPr>
              <a:t> </a:t>
            </a:r>
            <a:r>
              <a:rPr lang="en-US" altLang="cs-CZ" sz="1400" dirty="0">
                <a:latin typeface="Times New Roman" pitchFamily="18" charset="0"/>
              </a:rPr>
              <a:t>(</a:t>
            </a:r>
            <a:r>
              <a:rPr lang="en-US" altLang="cs-CZ" sz="1400" dirty="0" err="1">
                <a:latin typeface="Times New Roman" pitchFamily="18" charset="0"/>
              </a:rPr>
              <a:t>g</a:t>
            </a:r>
            <a:r>
              <a:rPr lang="en-US" altLang="cs-CZ" sz="1400" baseline="-25000" dirty="0" err="1">
                <a:latin typeface="Times New Roman" pitchFamily="18" charset="0"/>
              </a:rPr>
              <a:t>A</a:t>
            </a:r>
            <a:r>
              <a:rPr lang="en-US" altLang="cs-CZ" sz="1400" dirty="0">
                <a:latin typeface="Times New Roman" pitchFamily="18" charset="0"/>
              </a:rPr>
              <a:t>/</a:t>
            </a:r>
            <a:r>
              <a:rPr lang="en-US" altLang="cs-CZ" sz="1400" dirty="0" err="1">
                <a:latin typeface="Times New Roman" pitchFamily="18" charset="0"/>
              </a:rPr>
              <a:t>g</a:t>
            </a:r>
            <a:r>
              <a:rPr lang="en-US" altLang="cs-CZ" sz="1400" baseline="-25000" dirty="0" err="1">
                <a:latin typeface="Times New Roman" pitchFamily="18" charset="0"/>
              </a:rPr>
              <a:t>V</a:t>
            </a:r>
            <a:r>
              <a:rPr lang="en-US" altLang="cs-CZ" sz="1400" dirty="0">
                <a:latin typeface="Times New Roman" pitchFamily="18" charset="0"/>
              </a:rPr>
              <a:t>=-1.26976 from n-decay) </a:t>
            </a:r>
          </a:p>
          <a:p>
            <a:pPr>
              <a:lnSpc>
                <a:spcPct val="80000"/>
              </a:lnSpc>
              <a:buClr>
                <a:srgbClr val="0000CC"/>
              </a:buClr>
            </a:pPr>
            <a:r>
              <a:rPr lang="en-US" altLang="cs-CZ" sz="1600" b="1" dirty="0">
                <a:latin typeface="Times New Roman" pitchFamily="18" charset="0"/>
              </a:rPr>
              <a:t>C</a:t>
            </a:r>
            <a:r>
              <a:rPr lang="en-US" altLang="cs-CZ" sz="1600" b="1" baseline="-25000" dirty="0">
                <a:latin typeface="Times New Roman" pitchFamily="18" charset="0"/>
              </a:rPr>
              <a:t>V</a:t>
            </a:r>
            <a:r>
              <a:rPr lang="el-GR" altLang="cs-CZ" sz="1600" b="1" dirty="0">
                <a:latin typeface="Times New Roman" pitchFamily="18" charset="0"/>
                <a:cs typeface="Times New Roman" pitchFamily="18" charset="0"/>
              </a:rPr>
              <a:t>΄</a:t>
            </a:r>
            <a:r>
              <a:rPr lang="en-US" altLang="cs-CZ" sz="1600" b="1" dirty="0">
                <a:latin typeface="Times New Roman" pitchFamily="18" charset="0"/>
              </a:rPr>
              <a:t>=C</a:t>
            </a:r>
            <a:r>
              <a:rPr lang="en-US" altLang="cs-CZ" sz="1600" b="1" baseline="-25000" dirty="0">
                <a:latin typeface="Times New Roman" pitchFamily="18" charset="0"/>
              </a:rPr>
              <a:t>V</a:t>
            </a:r>
            <a:r>
              <a:rPr lang="en-US" altLang="cs-CZ" sz="1600" b="1" dirty="0">
                <a:latin typeface="Times New Roman" pitchFamily="18" charset="0"/>
              </a:rPr>
              <a:t> &amp; C</a:t>
            </a:r>
            <a:r>
              <a:rPr lang="en-US" altLang="cs-CZ" sz="1600" b="1" baseline="-25000" dirty="0">
                <a:latin typeface="Times New Roman" pitchFamily="18" charset="0"/>
              </a:rPr>
              <a:t>A</a:t>
            </a:r>
            <a:r>
              <a:rPr lang="el-GR" altLang="cs-CZ" sz="1600" b="1" dirty="0">
                <a:latin typeface="Times New Roman" pitchFamily="18" charset="0"/>
                <a:cs typeface="Times New Roman" pitchFamily="18" charset="0"/>
              </a:rPr>
              <a:t>΄</a:t>
            </a:r>
            <a:r>
              <a:rPr lang="en-US" altLang="cs-CZ" sz="1600" b="1" dirty="0">
                <a:latin typeface="Times New Roman" pitchFamily="18" charset="0"/>
              </a:rPr>
              <a:t>=C</a:t>
            </a:r>
            <a:r>
              <a:rPr lang="en-US" altLang="cs-CZ" sz="1600" b="1" baseline="-25000" dirty="0">
                <a:latin typeface="Times New Roman" pitchFamily="18" charset="0"/>
              </a:rPr>
              <a:t>A</a:t>
            </a:r>
            <a:r>
              <a:rPr lang="en-US" altLang="cs-CZ" sz="1600" baseline="-25000" dirty="0">
                <a:latin typeface="Times New Roman" pitchFamily="18" charset="0"/>
              </a:rPr>
              <a:t> </a:t>
            </a:r>
            <a:r>
              <a:rPr lang="en-US" altLang="cs-CZ" sz="1400" dirty="0">
                <a:latin typeface="Times New Roman" pitchFamily="18" charset="0"/>
              </a:rPr>
              <a:t>(maximal parity violation)</a:t>
            </a:r>
          </a:p>
          <a:p>
            <a:pPr>
              <a:lnSpc>
                <a:spcPct val="80000"/>
              </a:lnSpc>
              <a:buClr>
                <a:srgbClr val="0000CC"/>
              </a:buClr>
            </a:pPr>
            <a:r>
              <a:rPr lang="en-US" altLang="cs-CZ" sz="1600" b="1" dirty="0">
                <a:latin typeface="Times New Roman" pitchFamily="18" charset="0"/>
              </a:rPr>
              <a:t>C</a:t>
            </a:r>
            <a:r>
              <a:rPr lang="en-US" altLang="cs-CZ" sz="1600" b="1" baseline="-25000" dirty="0">
                <a:latin typeface="Times New Roman" pitchFamily="18" charset="0"/>
              </a:rPr>
              <a:t>S</a:t>
            </a:r>
            <a:r>
              <a:rPr lang="en-US" altLang="cs-CZ" sz="1600" b="1" dirty="0">
                <a:latin typeface="Times New Roman" pitchFamily="18" charset="0"/>
              </a:rPr>
              <a:t>=C</a:t>
            </a:r>
            <a:r>
              <a:rPr lang="en-US" altLang="cs-CZ" sz="1600" b="1" baseline="-25000" dirty="0">
                <a:latin typeface="Times New Roman" pitchFamily="18" charset="0"/>
              </a:rPr>
              <a:t>S</a:t>
            </a:r>
            <a:r>
              <a:rPr lang="el-GR" altLang="cs-CZ" sz="1600" b="1" dirty="0">
                <a:latin typeface="Times New Roman" pitchFamily="18" charset="0"/>
                <a:cs typeface="Times New Roman" pitchFamily="18" charset="0"/>
              </a:rPr>
              <a:t>΄</a:t>
            </a:r>
            <a:r>
              <a:rPr lang="en-US" altLang="cs-CZ" sz="1600" b="1" dirty="0">
                <a:latin typeface="Times New Roman" pitchFamily="18" charset="0"/>
              </a:rPr>
              <a:t>=C</a:t>
            </a:r>
            <a:r>
              <a:rPr lang="en-US" altLang="cs-CZ" sz="1600" b="1" baseline="-25000" dirty="0">
                <a:latin typeface="Times New Roman" pitchFamily="18" charset="0"/>
              </a:rPr>
              <a:t>T</a:t>
            </a:r>
            <a:r>
              <a:rPr lang="en-US" altLang="cs-CZ" sz="1600" b="1" dirty="0">
                <a:latin typeface="Times New Roman" pitchFamily="18" charset="0"/>
              </a:rPr>
              <a:t>=C</a:t>
            </a:r>
            <a:r>
              <a:rPr lang="en-US" altLang="cs-CZ" sz="1600" b="1" baseline="-25000" dirty="0">
                <a:latin typeface="Times New Roman" pitchFamily="18" charset="0"/>
              </a:rPr>
              <a:t>T</a:t>
            </a:r>
            <a:r>
              <a:rPr lang="el-GR" altLang="cs-CZ" sz="1600" b="1" dirty="0">
                <a:latin typeface="Times New Roman" pitchFamily="18" charset="0"/>
                <a:cs typeface="Times New Roman" pitchFamily="18" charset="0"/>
              </a:rPr>
              <a:t>΄</a:t>
            </a:r>
            <a:r>
              <a:rPr lang="en-US" altLang="cs-CZ" sz="1600" b="1" dirty="0">
                <a:latin typeface="Times New Roman" pitchFamily="18" charset="0"/>
              </a:rPr>
              <a:t>=C</a:t>
            </a:r>
            <a:r>
              <a:rPr lang="en-US" altLang="cs-CZ" sz="1600" b="1" baseline="-25000" dirty="0">
                <a:latin typeface="Times New Roman" pitchFamily="18" charset="0"/>
              </a:rPr>
              <a:t>P</a:t>
            </a:r>
            <a:r>
              <a:rPr lang="en-US" altLang="cs-CZ" sz="1600" b="1" dirty="0">
                <a:latin typeface="Times New Roman" pitchFamily="18" charset="0"/>
              </a:rPr>
              <a:t>=C</a:t>
            </a:r>
            <a:r>
              <a:rPr lang="en-US" altLang="cs-CZ" sz="1600" b="1" baseline="-25000" dirty="0">
                <a:latin typeface="Times New Roman" pitchFamily="18" charset="0"/>
              </a:rPr>
              <a:t>P</a:t>
            </a:r>
            <a:r>
              <a:rPr lang="el-GR" altLang="cs-CZ" sz="1600" b="1" dirty="0">
                <a:latin typeface="Times New Roman" pitchFamily="18" charset="0"/>
                <a:cs typeface="Times New Roman" pitchFamily="18" charset="0"/>
              </a:rPr>
              <a:t>΄</a:t>
            </a:r>
            <a:r>
              <a:rPr lang="en-US" altLang="cs-CZ" sz="1600" b="1" dirty="0">
                <a:latin typeface="Times New Roman" pitchFamily="18" charset="0"/>
              </a:rPr>
              <a:t>=0</a:t>
            </a:r>
            <a:r>
              <a:rPr lang="en-US" altLang="cs-CZ" sz="1600" dirty="0">
                <a:latin typeface="Times New Roman" pitchFamily="18" charset="0"/>
              </a:rPr>
              <a:t> </a:t>
            </a:r>
            <a:r>
              <a:rPr lang="en-US" altLang="cs-CZ" sz="1400" dirty="0">
                <a:latin typeface="Times New Roman" pitchFamily="18" charset="0"/>
                <a:sym typeface="Symbol" pitchFamily="18" charset="2"/>
              </a:rPr>
              <a:t>(only V- and A-currents)</a:t>
            </a:r>
            <a:endParaRPr lang="en-US" altLang="cs-CZ" sz="1400" dirty="0">
              <a:latin typeface="Times New Roman" pitchFamily="18" charset="0"/>
            </a:endParaRPr>
          </a:p>
          <a:p>
            <a:pPr>
              <a:lnSpc>
                <a:spcPct val="80000"/>
              </a:lnSpc>
              <a:buClr>
                <a:srgbClr val="0000CC"/>
              </a:buClr>
            </a:pPr>
            <a:r>
              <a:rPr lang="en-US" altLang="cs-CZ" sz="1600" dirty="0">
                <a:latin typeface="Times New Roman" pitchFamily="18" charset="0"/>
                <a:sym typeface="Symbol" pitchFamily="18" charset="2"/>
              </a:rPr>
              <a:t>no time reversal violation</a:t>
            </a:r>
            <a:endParaRPr lang="en-US" altLang="cs-CZ" sz="900" dirty="0">
              <a:latin typeface="Times New Roman" pitchFamily="18" charset="0"/>
            </a:endParaRPr>
          </a:p>
          <a:p>
            <a:pPr>
              <a:lnSpc>
                <a:spcPct val="80000"/>
              </a:lnSpc>
              <a:buClr>
                <a:srgbClr val="0000CC"/>
              </a:buClr>
            </a:pPr>
            <a:endParaRPr lang="en-US" altLang="cs-CZ" sz="900" dirty="0">
              <a:latin typeface="Times New Roman" pitchFamily="18" charset="0"/>
            </a:endParaRPr>
          </a:p>
          <a:p>
            <a:pPr>
              <a:lnSpc>
                <a:spcPct val="80000"/>
              </a:lnSpc>
              <a:buClr>
                <a:srgbClr val="0000CC"/>
              </a:buClr>
            </a:pPr>
            <a:endParaRPr lang="en-US" altLang="cs-CZ" sz="900" dirty="0">
              <a:latin typeface="Times New Roman" pitchFamily="18" charset="0"/>
            </a:endParaRPr>
          </a:p>
          <a:p>
            <a:pPr>
              <a:lnSpc>
                <a:spcPct val="80000"/>
              </a:lnSpc>
              <a:buClr>
                <a:srgbClr val="0000CC"/>
              </a:buClr>
            </a:pPr>
            <a:r>
              <a:rPr lang="en-US" altLang="cs-CZ" sz="1400" dirty="0">
                <a:latin typeface="Times New Roman" pitchFamily="18" charset="0"/>
              </a:rPr>
              <a:t>BUT: </a:t>
            </a:r>
            <a:r>
              <a:rPr lang="en-US" altLang="cs-CZ" sz="1400" dirty="0" smtClean="0">
                <a:latin typeface="Times New Roman" pitchFamily="18" charset="0"/>
              </a:rPr>
              <a:t>   </a:t>
            </a:r>
            <a:r>
              <a:rPr lang="en-US" altLang="cs-CZ" sz="1800" b="1" dirty="0" smtClean="0">
                <a:solidFill>
                  <a:srgbClr val="CC3300"/>
                </a:solidFill>
                <a:latin typeface="Rockwell Extra Bold" panose="02060903040505020403" pitchFamily="18" charset="0"/>
              </a:rPr>
              <a:t>How precise is 0 ????   </a:t>
            </a:r>
            <a:r>
              <a:rPr lang="en-US" altLang="cs-CZ" sz="1600" dirty="0" smtClean="0">
                <a:latin typeface="Times New Roman" panose="02020603050405020304" pitchFamily="18" charset="0"/>
                <a:cs typeface="Times New Roman" panose="02020603050405020304" pitchFamily="18" charset="0"/>
              </a:rPr>
              <a:t>(C</a:t>
            </a:r>
            <a:r>
              <a:rPr lang="en-US" altLang="cs-CZ" sz="1600" baseline="-25000" dirty="0" smtClean="0">
                <a:latin typeface="Times New Roman" pitchFamily="18" charset="0"/>
                <a:cs typeface="Times New Roman" panose="02020603050405020304" pitchFamily="18" charset="0"/>
              </a:rPr>
              <a:t>S, </a:t>
            </a:r>
            <a:r>
              <a:rPr lang="en-US" altLang="cs-CZ" sz="1600" dirty="0" smtClean="0">
                <a:latin typeface="Times New Roman" pitchFamily="18" charset="0"/>
                <a:cs typeface="Times New Roman" panose="02020603050405020304" pitchFamily="18" charset="0"/>
              </a:rPr>
              <a:t>C</a:t>
            </a:r>
            <a:r>
              <a:rPr lang="en-US" altLang="cs-CZ" sz="1600" baseline="-25000" dirty="0" smtClean="0">
                <a:latin typeface="Times New Roman" pitchFamily="18" charset="0"/>
                <a:cs typeface="Times New Roman" panose="02020603050405020304" pitchFamily="18" charset="0"/>
              </a:rPr>
              <a:t>T</a:t>
            </a:r>
            <a:r>
              <a:rPr lang="en-US" altLang="cs-CZ" sz="1600" dirty="0" smtClean="0">
                <a:latin typeface="Times New Roman" pitchFamily="18" charset="0"/>
                <a:cs typeface="Times New Roman" panose="02020603050405020304" pitchFamily="18" charset="0"/>
              </a:rPr>
              <a:t>)</a:t>
            </a:r>
            <a:endParaRPr lang="en-US" altLang="cs-CZ" sz="1600" dirty="0">
              <a:latin typeface="Times New Roman" panose="02020603050405020304" pitchFamily="18" charset="0"/>
              <a:cs typeface="Times New Roman" panose="02020603050405020304" pitchFamily="18" charset="0"/>
            </a:endParaRPr>
          </a:p>
          <a:p>
            <a:pPr>
              <a:lnSpc>
                <a:spcPct val="80000"/>
              </a:lnSpc>
              <a:buClr>
                <a:srgbClr val="0000CC"/>
              </a:buClr>
            </a:pPr>
            <a:r>
              <a:rPr lang="en-US" altLang="cs-CZ" sz="1400" dirty="0" smtClean="0">
                <a:latin typeface="Times New Roman" pitchFamily="18" charset="0"/>
              </a:rPr>
              <a:t>experimental evidence     </a:t>
            </a:r>
            <a:r>
              <a:rPr lang="en-US" altLang="cs-CZ" sz="1400" b="1" dirty="0" smtClean="0">
                <a:solidFill>
                  <a:srgbClr val="FF0000"/>
                </a:solidFill>
                <a:latin typeface="Times New Roman" pitchFamily="18" charset="0"/>
                <a:sym typeface="Symbol" pitchFamily="18" charset="2"/>
              </a:rPr>
              <a:t></a:t>
            </a:r>
            <a:r>
              <a:rPr lang="en-US" altLang="cs-CZ" sz="1400" b="1" dirty="0">
                <a:solidFill>
                  <a:srgbClr val="FF0000"/>
                </a:solidFill>
                <a:latin typeface="Times New Roman" pitchFamily="18" charset="0"/>
              </a:rPr>
              <a:t>C</a:t>
            </a:r>
            <a:r>
              <a:rPr lang="en-US" altLang="cs-CZ" sz="1400" b="1" baseline="-25000" dirty="0">
                <a:solidFill>
                  <a:srgbClr val="FF0000"/>
                </a:solidFill>
                <a:latin typeface="Times New Roman" pitchFamily="18" charset="0"/>
              </a:rPr>
              <a:t>T</a:t>
            </a:r>
            <a:r>
              <a:rPr lang="en-US" altLang="cs-CZ" sz="1400" b="1" baseline="30000" dirty="0">
                <a:solidFill>
                  <a:srgbClr val="FF0000"/>
                </a:solidFill>
                <a:latin typeface="Times New Roman" pitchFamily="18" charset="0"/>
              </a:rPr>
              <a:t>(</a:t>
            </a:r>
            <a:r>
              <a:rPr lang="el-GR" altLang="cs-CZ" sz="1400" b="1" dirty="0">
                <a:solidFill>
                  <a:srgbClr val="FF0000"/>
                </a:solidFill>
                <a:latin typeface="Times New Roman" pitchFamily="18" charset="0"/>
                <a:cs typeface="Times New Roman" pitchFamily="18" charset="0"/>
              </a:rPr>
              <a:t>΄</a:t>
            </a:r>
            <a:r>
              <a:rPr lang="en-US" altLang="cs-CZ" sz="1400" b="1" baseline="30000" dirty="0">
                <a:solidFill>
                  <a:srgbClr val="FF0000"/>
                </a:solidFill>
                <a:latin typeface="Times New Roman" pitchFamily="18" charset="0"/>
                <a:cs typeface="Times New Roman" pitchFamily="18" charset="0"/>
              </a:rPr>
              <a:t>)</a:t>
            </a:r>
            <a:r>
              <a:rPr lang="en-US" altLang="cs-CZ" sz="1400" b="1" dirty="0">
                <a:solidFill>
                  <a:srgbClr val="FF0000"/>
                </a:solidFill>
                <a:latin typeface="Times New Roman" pitchFamily="18" charset="0"/>
              </a:rPr>
              <a:t>/C</a:t>
            </a:r>
            <a:r>
              <a:rPr lang="en-US" altLang="cs-CZ" sz="1400" b="1" baseline="-25000" dirty="0">
                <a:solidFill>
                  <a:srgbClr val="FF0000"/>
                </a:solidFill>
                <a:latin typeface="Times New Roman" pitchFamily="18" charset="0"/>
              </a:rPr>
              <a:t>A</a:t>
            </a:r>
            <a:r>
              <a:rPr lang="en-US" altLang="cs-CZ" sz="1400" b="1" dirty="0">
                <a:solidFill>
                  <a:srgbClr val="FF0000"/>
                </a:solidFill>
                <a:latin typeface="Times New Roman" pitchFamily="18" charset="0"/>
              </a:rPr>
              <a:t> </a:t>
            </a:r>
            <a:r>
              <a:rPr lang="en-US" altLang="cs-CZ" sz="1400" b="1" dirty="0" smtClean="0">
                <a:solidFill>
                  <a:srgbClr val="FF0000"/>
                </a:solidFill>
                <a:latin typeface="Times New Roman" pitchFamily="18" charset="0"/>
                <a:sym typeface="Symbol" pitchFamily="18" charset="2"/>
              </a:rPr>
              <a:t>&lt; </a:t>
            </a:r>
            <a:r>
              <a:rPr lang="en-US" altLang="cs-CZ" sz="1400" b="1" dirty="0">
                <a:solidFill>
                  <a:srgbClr val="FF0000"/>
                </a:solidFill>
                <a:latin typeface="Times New Roman" pitchFamily="18" charset="0"/>
                <a:sym typeface="Symbol" pitchFamily="18" charset="2"/>
              </a:rPr>
              <a:t>0.09</a:t>
            </a:r>
            <a:r>
              <a:rPr lang="en-US" altLang="cs-CZ" sz="1400" b="1" dirty="0">
                <a:latin typeface="Times New Roman" pitchFamily="18" charset="0"/>
                <a:sym typeface="Symbol" pitchFamily="18" charset="2"/>
              </a:rPr>
              <a:t>  ;    </a:t>
            </a:r>
            <a:r>
              <a:rPr lang="en-US" altLang="cs-CZ" sz="1400" b="1" dirty="0">
                <a:solidFill>
                  <a:srgbClr val="FF0000"/>
                </a:solidFill>
                <a:latin typeface="Times New Roman" pitchFamily="18" charset="0"/>
                <a:sym typeface="Symbol" pitchFamily="18" charset="2"/>
              </a:rPr>
              <a:t></a:t>
            </a:r>
            <a:r>
              <a:rPr lang="en-US" altLang="cs-CZ" sz="1400" b="1" dirty="0">
                <a:solidFill>
                  <a:srgbClr val="FF0000"/>
                </a:solidFill>
                <a:latin typeface="Times New Roman" pitchFamily="18" charset="0"/>
              </a:rPr>
              <a:t>C</a:t>
            </a:r>
            <a:r>
              <a:rPr lang="en-US" altLang="cs-CZ" sz="1400" b="1" baseline="-25000" dirty="0">
                <a:solidFill>
                  <a:srgbClr val="FF0000"/>
                </a:solidFill>
                <a:latin typeface="Times New Roman" pitchFamily="18" charset="0"/>
              </a:rPr>
              <a:t>S</a:t>
            </a:r>
            <a:r>
              <a:rPr lang="en-US" altLang="cs-CZ" sz="1400" b="1" baseline="30000" dirty="0">
                <a:solidFill>
                  <a:srgbClr val="FF0000"/>
                </a:solidFill>
                <a:latin typeface="Times New Roman" pitchFamily="18" charset="0"/>
              </a:rPr>
              <a:t>(</a:t>
            </a:r>
            <a:r>
              <a:rPr lang="el-GR" altLang="cs-CZ" sz="1400" b="1" dirty="0">
                <a:solidFill>
                  <a:srgbClr val="FF0000"/>
                </a:solidFill>
                <a:latin typeface="Times New Roman" pitchFamily="18" charset="0"/>
                <a:cs typeface="Times New Roman" pitchFamily="18" charset="0"/>
              </a:rPr>
              <a:t>΄</a:t>
            </a:r>
            <a:r>
              <a:rPr lang="en-US" altLang="cs-CZ" sz="1400" b="1" baseline="30000" dirty="0">
                <a:solidFill>
                  <a:srgbClr val="FF0000"/>
                </a:solidFill>
                <a:latin typeface="Times New Roman" pitchFamily="18" charset="0"/>
                <a:cs typeface="Times New Roman" pitchFamily="18" charset="0"/>
              </a:rPr>
              <a:t>)</a:t>
            </a:r>
            <a:r>
              <a:rPr lang="en-US" altLang="cs-CZ" sz="1400" b="1" dirty="0">
                <a:solidFill>
                  <a:srgbClr val="FF0000"/>
                </a:solidFill>
                <a:latin typeface="Times New Roman" pitchFamily="18" charset="0"/>
              </a:rPr>
              <a:t>/</a:t>
            </a:r>
            <a:r>
              <a:rPr lang="en-US" altLang="cs-CZ" sz="1400" b="1" dirty="0" smtClean="0">
                <a:solidFill>
                  <a:srgbClr val="FF0000"/>
                </a:solidFill>
                <a:latin typeface="Times New Roman" pitchFamily="18" charset="0"/>
              </a:rPr>
              <a:t>C</a:t>
            </a:r>
            <a:r>
              <a:rPr lang="en-US" altLang="cs-CZ" sz="1400" b="1" baseline="-25000" dirty="0" smtClean="0">
                <a:solidFill>
                  <a:srgbClr val="FF0000"/>
                </a:solidFill>
                <a:latin typeface="Times New Roman" pitchFamily="18" charset="0"/>
              </a:rPr>
              <a:t>V</a:t>
            </a:r>
            <a:r>
              <a:rPr lang="en-US" altLang="cs-CZ" sz="1400" b="1" dirty="0" smtClean="0">
                <a:solidFill>
                  <a:srgbClr val="FF0000"/>
                </a:solidFill>
                <a:latin typeface="Times New Roman" pitchFamily="18" charset="0"/>
              </a:rPr>
              <a:t> </a:t>
            </a:r>
            <a:r>
              <a:rPr lang="en-US" altLang="cs-CZ" sz="1400" b="1" dirty="0">
                <a:solidFill>
                  <a:srgbClr val="FF0000"/>
                </a:solidFill>
                <a:latin typeface="Times New Roman" pitchFamily="18" charset="0"/>
                <a:sym typeface="Symbol" pitchFamily="18" charset="2"/>
              </a:rPr>
              <a:t>&lt; 0.07</a:t>
            </a:r>
            <a:r>
              <a:rPr lang="en-US" altLang="cs-CZ" sz="1400" dirty="0">
                <a:latin typeface="Times New Roman" pitchFamily="18" charset="0"/>
                <a:sym typeface="Symbol" pitchFamily="18" charset="2"/>
              </a:rPr>
              <a:t>    (95%CL</a:t>
            </a:r>
            <a:r>
              <a:rPr lang="en-US" altLang="cs-CZ" sz="1400" dirty="0" smtClean="0">
                <a:latin typeface="Times New Roman" pitchFamily="18" charset="0"/>
                <a:sym typeface="Symbol" pitchFamily="18" charset="2"/>
              </a:rPr>
              <a:t>) </a:t>
            </a:r>
            <a:r>
              <a:rPr lang="en-US" sz="1400" b="1" dirty="0">
                <a:latin typeface="Times New Roman" panose="02020603050405020304" pitchFamily="18" charset="0"/>
                <a:cs typeface="Times New Roman" panose="02020603050405020304" pitchFamily="18" charset="0"/>
              </a:rPr>
              <a:t>After 60 years </a:t>
            </a:r>
            <a:r>
              <a:rPr lang="en-US" sz="1400" b="1" dirty="0" smtClean="0">
                <a:latin typeface="Times New Roman" panose="02020603050405020304" pitchFamily="18" charset="0"/>
                <a:cs typeface="Times New Roman" panose="02020603050405020304" pitchFamily="18" charset="0"/>
              </a:rPr>
              <a:t>of efforts !!!</a:t>
            </a:r>
            <a:endParaRPr lang="cs-CZ" sz="1400" b="1" dirty="0" smtClean="0">
              <a:latin typeface="Times New Roman" panose="02020603050405020304" pitchFamily="18" charset="0"/>
              <a:cs typeface="Times New Roman" panose="02020603050405020304" pitchFamily="18" charset="0"/>
            </a:endParaRPr>
          </a:p>
          <a:p>
            <a:pPr>
              <a:lnSpc>
                <a:spcPct val="80000"/>
              </a:lnSpc>
              <a:buClr>
                <a:srgbClr val="0000CC"/>
              </a:buClr>
            </a:pPr>
            <a:endParaRPr lang="en-US" altLang="cs-CZ" sz="1400" dirty="0">
              <a:latin typeface="Times New Roman" pitchFamily="18" charset="0"/>
              <a:sym typeface="Symbol" pitchFamily="18" charset="2"/>
            </a:endParaRPr>
          </a:p>
          <a:p>
            <a:pPr>
              <a:lnSpc>
                <a:spcPct val="80000"/>
              </a:lnSpc>
              <a:buClr>
                <a:srgbClr val="0000CC"/>
              </a:buClr>
            </a:pPr>
            <a:endParaRPr lang="en-US" altLang="cs-CZ" sz="500" dirty="0">
              <a:latin typeface="Times New Roman" pitchFamily="18" charset="0"/>
              <a:sym typeface="Symbol" pitchFamily="18" charset="2"/>
            </a:endParaRPr>
          </a:p>
          <a:p>
            <a:pPr>
              <a:lnSpc>
                <a:spcPct val="80000"/>
              </a:lnSpc>
              <a:buClr>
                <a:srgbClr val="0000CC"/>
              </a:buClr>
            </a:pPr>
            <a:endParaRPr lang="en-US" altLang="cs-CZ" sz="900" dirty="0">
              <a:latin typeface="Times New Roman" pitchFamily="18" charset="0"/>
            </a:endParaRPr>
          </a:p>
        </p:txBody>
      </p:sp>
      <p:graphicFrame>
        <p:nvGraphicFramePr>
          <p:cNvPr id="834565" name="Object 5"/>
          <p:cNvGraphicFramePr>
            <a:graphicFrameLocks noGrp="1" noChangeAspect="1"/>
          </p:cNvGraphicFramePr>
          <p:nvPr>
            <p:ph sz="half" idx="2"/>
          </p:nvPr>
        </p:nvGraphicFramePr>
        <p:xfrm>
          <a:off x="755650" y="1484313"/>
          <a:ext cx="3887788" cy="1816100"/>
        </p:xfrm>
        <a:graphic>
          <a:graphicData uri="http://schemas.openxmlformats.org/presentationml/2006/ole">
            <mc:AlternateContent xmlns:mc="http://schemas.openxmlformats.org/markup-compatibility/2006">
              <mc:Choice xmlns:v="urn:schemas-microsoft-com:vml" Requires="v">
                <p:oleObj spid="_x0000_s1061" name="Equation" r:id="rId3" imgW="2692080" imgH="1257120" progId="Equation.DSMT4">
                  <p:embed/>
                </p:oleObj>
              </mc:Choice>
              <mc:Fallback>
                <p:oleObj name="Equation" r:id="rId3" imgW="2692080" imgH="1257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484313"/>
                        <a:ext cx="3887788"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7" name="Text Box 7"/>
          <p:cNvSpPr txBox="1">
            <a:spLocks noChangeArrowheads="1"/>
          </p:cNvSpPr>
          <p:nvPr/>
        </p:nvSpPr>
        <p:spPr bwMode="auto">
          <a:xfrm>
            <a:off x="4860032" y="1557338"/>
            <a:ext cx="4104456" cy="168828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5400">
                <a:solidFill>
                  <a:schemeClr val="hlink"/>
                </a:solidFill>
                <a:miter lim="800000"/>
                <a:headEnd type="none" w="med" len="lg"/>
                <a:tailEnd type="none" w="sm" len="lg"/>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64008" tIns="91440" rIns="64008">
            <a:spAutoFit/>
          </a:bodyPr>
          <a:lstStyle/>
          <a:p>
            <a:pPr>
              <a:lnSpc>
                <a:spcPct val="66000"/>
              </a:lnSpc>
              <a:spcBef>
                <a:spcPct val="50000"/>
              </a:spcBef>
              <a:buClr>
                <a:schemeClr val="folHlink"/>
              </a:buClr>
              <a:buSzPct val="60000"/>
              <a:buFont typeface="Wingdings" pitchFamily="2" charset="2"/>
              <a:buNone/>
            </a:pPr>
            <a:r>
              <a:rPr lang="en-GB" altLang="cs-CZ" sz="1900" u="sng" dirty="0">
                <a:solidFill>
                  <a:schemeClr val="tx2"/>
                </a:solidFill>
                <a:latin typeface="Times New Roman" pitchFamily="18" charset="0"/>
              </a:rPr>
              <a:t>S</a:t>
            </a:r>
            <a:r>
              <a:rPr lang="en-GB" altLang="cs-CZ" sz="1900" dirty="0">
                <a:solidFill>
                  <a:schemeClr val="tx2"/>
                </a:solidFill>
                <a:latin typeface="Times New Roman" pitchFamily="18" charset="0"/>
              </a:rPr>
              <a:t>calar  </a:t>
            </a:r>
            <a:r>
              <a:rPr lang="en-GB" altLang="cs-CZ" sz="1900" dirty="0" smtClean="0">
                <a:solidFill>
                  <a:schemeClr val="tx2"/>
                </a:solidFill>
                <a:latin typeface="Times New Roman" pitchFamily="18" charset="0"/>
              </a:rPr>
              <a:t>                   </a:t>
            </a:r>
          </a:p>
          <a:p>
            <a:pPr>
              <a:lnSpc>
                <a:spcPct val="66000"/>
              </a:lnSpc>
              <a:spcBef>
                <a:spcPct val="50000"/>
              </a:spcBef>
              <a:buClr>
                <a:schemeClr val="folHlink"/>
              </a:buClr>
              <a:buSzPct val="60000"/>
              <a:buFont typeface="Wingdings" pitchFamily="2" charset="2"/>
              <a:buNone/>
            </a:pPr>
            <a:r>
              <a:rPr lang="en-GB" altLang="cs-CZ" sz="1900" u="sng" dirty="0" smtClean="0">
                <a:solidFill>
                  <a:schemeClr val="tx2"/>
                </a:solidFill>
                <a:latin typeface="Times New Roman" pitchFamily="18" charset="0"/>
              </a:rPr>
              <a:t>V</a:t>
            </a:r>
            <a:r>
              <a:rPr lang="en-GB" altLang="cs-CZ" sz="1900" dirty="0" smtClean="0">
                <a:solidFill>
                  <a:schemeClr val="tx2"/>
                </a:solidFill>
                <a:latin typeface="Times New Roman" pitchFamily="18" charset="0"/>
              </a:rPr>
              <a:t>ector</a:t>
            </a:r>
            <a:endParaRPr lang="en-GB" altLang="cs-CZ" sz="1900" dirty="0">
              <a:solidFill>
                <a:schemeClr val="tx2"/>
              </a:solidFill>
              <a:latin typeface="Times New Roman" pitchFamily="18" charset="0"/>
            </a:endParaRPr>
          </a:p>
          <a:p>
            <a:pPr>
              <a:lnSpc>
                <a:spcPct val="66000"/>
              </a:lnSpc>
              <a:spcBef>
                <a:spcPct val="50000"/>
              </a:spcBef>
              <a:buClr>
                <a:schemeClr val="folHlink"/>
              </a:buClr>
              <a:buSzPct val="60000"/>
              <a:buFont typeface="Wingdings" pitchFamily="2" charset="2"/>
              <a:buNone/>
            </a:pPr>
            <a:r>
              <a:rPr lang="en-GB" altLang="cs-CZ" sz="1900" u="sng" dirty="0">
                <a:solidFill>
                  <a:schemeClr val="tx2"/>
                </a:solidFill>
                <a:latin typeface="Times New Roman" pitchFamily="18" charset="0"/>
              </a:rPr>
              <a:t>T</a:t>
            </a:r>
            <a:r>
              <a:rPr lang="en-GB" altLang="cs-CZ" sz="1900" dirty="0">
                <a:solidFill>
                  <a:schemeClr val="tx2"/>
                </a:solidFill>
                <a:latin typeface="Times New Roman" pitchFamily="18" charset="0"/>
              </a:rPr>
              <a:t>ensor</a:t>
            </a:r>
          </a:p>
          <a:p>
            <a:pPr>
              <a:lnSpc>
                <a:spcPct val="66000"/>
              </a:lnSpc>
              <a:spcBef>
                <a:spcPct val="50000"/>
              </a:spcBef>
              <a:buClr>
                <a:schemeClr val="folHlink"/>
              </a:buClr>
              <a:buSzPct val="60000"/>
              <a:buFont typeface="Wingdings" pitchFamily="2" charset="2"/>
              <a:buNone/>
            </a:pPr>
            <a:r>
              <a:rPr lang="en-GB" altLang="cs-CZ" sz="1900" u="sng" dirty="0">
                <a:solidFill>
                  <a:schemeClr val="tx2"/>
                </a:solidFill>
                <a:latin typeface="Times New Roman" pitchFamily="18" charset="0"/>
              </a:rPr>
              <a:t>A</a:t>
            </a:r>
            <a:r>
              <a:rPr lang="en-GB" altLang="cs-CZ" sz="1900" dirty="0">
                <a:solidFill>
                  <a:schemeClr val="tx2"/>
                </a:solidFill>
                <a:latin typeface="Times New Roman" pitchFamily="18" charset="0"/>
              </a:rPr>
              <a:t>xial Vector</a:t>
            </a:r>
          </a:p>
          <a:p>
            <a:pPr>
              <a:lnSpc>
                <a:spcPct val="66000"/>
              </a:lnSpc>
              <a:spcBef>
                <a:spcPct val="50000"/>
              </a:spcBef>
              <a:buClr>
                <a:schemeClr val="folHlink"/>
              </a:buClr>
              <a:buSzPct val="60000"/>
              <a:buFont typeface="Wingdings" pitchFamily="2" charset="2"/>
              <a:buNone/>
            </a:pPr>
            <a:r>
              <a:rPr lang="en-GB" altLang="cs-CZ" sz="1900" u="sng" strike="sngStrike" dirty="0" err="1" smtClean="0">
                <a:solidFill>
                  <a:schemeClr val="tx2"/>
                </a:solidFill>
                <a:latin typeface="Times New Roman" pitchFamily="18" charset="0"/>
              </a:rPr>
              <a:t>P</a:t>
            </a:r>
            <a:r>
              <a:rPr lang="en-GB" altLang="cs-CZ" sz="1900" strike="sngStrike" dirty="0" err="1" smtClean="0">
                <a:solidFill>
                  <a:schemeClr val="tx2"/>
                </a:solidFill>
                <a:latin typeface="Times New Roman" pitchFamily="18" charset="0"/>
              </a:rPr>
              <a:t>seudoscalar</a:t>
            </a:r>
            <a:r>
              <a:rPr lang="en-GB" altLang="cs-CZ" sz="1900" dirty="0" smtClean="0">
                <a:solidFill>
                  <a:schemeClr val="tx2"/>
                </a:solidFill>
                <a:latin typeface="Times New Roman" pitchFamily="18" charset="0"/>
              </a:rPr>
              <a:t>   </a:t>
            </a:r>
            <a:r>
              <a:rPr lang="en-GB" altLang="cs-CZ" sz="1600" dirty="0" smtClean="0">
                <a:solidFill>
                  <a:schemeClr val="tx2"/>
                </a:solidFill>
                <a:latin typeface="Times New Roman" pitchFamily="18" charset="0"/>
              </a:rPr>
              <a:t>non-relativistic</a:t>
            </a:r>
            <a:endParaRPr lang="en-GB" altLang="cs-CZ" sz="1600" dirty="0">
              <a:solidFill>
                <a:schemeClr val="tx2"/>
              </a:solidFill>
              <a:latin typeface="Times New Roman" pitchFamily="18" charset="0"/>
            </a:endParaRPr>
          </a:p>
        </p:txBody>
      </p:sp>
      <p:sp>
        <p:nvSpPr>
          <p:cNvPr id="6"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Standard Model of electro-weak interactions</a:t>
            </a:r>
            <a:endParaRPr lang="cs-CZ" sz="2400" b="1" dirty="0">
              <a:latin typeface="Times New Roman" pitchFamily="18" charset="0"/>
            </a:endParaRPr>
          </a:p>
        </p:txBody>
      </p:sp>
      <p:sp>
        <p:nvSpPr>
          <p:cNvPr id="2" name="TextovéPole 1"/>
          <p:cNvSpPr txBox="1"/>
          <p:nvPr/>
        </p:nvSpPr>
        <p:spPr>
          <a:xfrm>
            <a:off x="5279001" y="4365104"/>
            <a:ext cx="2407647"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Famous V-A character</a:t>
            </a:r>
          </a:p>
          <a:p>
            <a:pPr algn="ctr"/>
            <a:r>
              <a:rPr lang="en-US" b="1" dirty="0">
                <a:latin typeface="Times New Roman" panose="02020603050405020304" pitchFamily="18" charset="0"/>
                <a:cs typeface="Times New Roman" panose="02020603050405020304" pitchFamily="18" charset="0"/>
              </a:rPr>
              <a:t>o</a:t>
            </a:r>
            <a:r>
              <a:rPr lang="en-US" b="1" dirty="0" smtClean="0">
                <a:latin typeface="Times New Roman" panose="02020603050405020304" pitchFamily="18" charset="0"/>
                <a:cs typeface="Times New Roman" panose="02020603050405020304" pitchFamily="18" charset="0"/>
              </a:rPr>
              <a:t>f interaction</a:t>
            </a:r>
            <a:endParaRPr lang="cs-CZ"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5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0" end="20"/>
                                            </p:txEl>
                                          </p:spTgt>
                                        </p:tgtEl>
                                        <p:attrNameLst>
                                          <p:attrName>style.visibility</p:attrName>
                                        </p:attrNameLst>
                                      </p:cBhvr>
                                      <p:to>
                                        <p:strVal val="visible"/>
                                      </p:to>
                                    </p:set>
                                    <p:anim calcmode="lin" valueType="num">
                                      <p:cBhvr additive="base">
                                        <p:cTn id="7" dur="500" fill="hold"/>
                                        <p:tgtEl>
                                          <p:spTgt spid="834562">
                                            <p:txEl>
                                              <p:pRg st="20" end="2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21" end="21"/>
                                            </p:txEl>
                                          </p:spTgt>
                                        </p:tgtEl>
                                        <p:attrNameLst>
                                          <p:attrName>style.visibility</p:attrName>
                                        </p:attrNameLst>
                                      </p:cBhvr>
                                      <p:to>
                                        <p:strVal val="visible"/>
                                      </p:to>
                                    </p:set>
                                    <p:anim calcmode="lin" valueType="num">
                                      <p:cBhvr additive="base">
                                        <p:cTn id="13" dur="500" fill="hold"/>
                                        <p:tgtEl>
                                          <p:spTgt spid="834562">
                                            <p:txEl>
                                              <p:pRg st="21" end="2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28625" y="1000124"/>
            <a:ext cx="8229600" cy="5597227"/>
          </a:xfrm>
        </p:spPr>
        <p:txBody>
          <a:bodyPr>
            <a:normAutofit fontScale="85000" lnSpcReduction="20000"/>
          </a:bodyPr>
          <a:lstStyle/>
          <a:p>
            <a:pPr eaLnBrk="1" hangingPunct="1">
              <a:spcBef>
                <a:spcPct val="0"/>
              </a:spcBef>
              <a:buFontTx/>
              <a:buNone/>
            </a:pPr>
            <a:r>
              <a:rPr lang="en-US" altLang="cs-CZ" sz="2000" b="1" dirty="0" smtClean="0">
                <a:latin typeface="Times New Roman" pitchFamily="18" charset="0"/>
              </a:rPr>
              <a:t>Standard Model :</a:t>
            </a:r>
            <a:r>
              <a:rPr lang="en-US" altLang="cs-CZ" sz="1000" dirty="0" smtClean="0">
                <a:latin typeface="Times New Roman" pitchFamily="18" charset="0"/>
              </a:rPr>
              <a:t>  </a:t>
            </a:r>
          </a:p>
          <a:p>
            <a:pPr eaLnBrk="1" hangingPunct="1">
              <a:spcBef>
                <a:spcPct val="0"/>
              </a:spcBef>
              <a:buFontTx/>
              <a:buNone/>
            </a:pPr>
            <a:endParaRPr lang="en-US" altLang="cs-CZ" sz="1000" dirty="0">
              <a:latin typeface="Times New Roman" pitchFamily="18" charset="0"/>
            </a:endParaRPr>
          </a:p>
          <a:p>
            <a:pPr eaLnBrk="1" hangingPunct="1">
              <a:spcBef>
                <a:spcPct val="0"/>
              </a:spcBef>
              <a:buFontTx/>
              <a:buNone/>
            </a:pPr>
            <a:r>
              <a:rPr lang="en-US" altLang="cs-CZ" sz="1900" dirty="0" smtClean="0">
                <a:latin typeface="Times New Roman" pitchFamily="18" charset="0"/>
              </a:rPr>
              <a:t>old theory, nevertheless works very well</a:t>
            </a:r>
          </a:p>
          <a:p>
            <a:pPr eaLnBrk="1" hangingPunct="1">
              <a:spcBef>
                <a:spcPct val="0"/>
              </a:spcBef>
              <a:buFontTx/>
              <a:buNone/>
            </a:pPr>
            <a:endParaRPr lang="en-US" altLang="cs-CZ" sz="1900" dirty="0" smtClean="0">
              <a:latin typeface="Times New Roman" pitchFamily="18" charset="0"/>
            </a:endParaRPr>
          </a:p>
          <a:p>
            <a:pPr marL="0" indent="0" eaLnBrk="1" hangingPunct="1">
              <a:spcBef>
                <a:spcPct val="0"/>
              </a:spcBef>
              <a:buNone/>
            </a:pPr>
            <a:r>
              <a:rPr lang="en-US" altLang="cs-CZ" sz="1900" dirty="0" smtClean="0">
                <a:latin typeface="Times New Roman" pitchFamily="18" charset="0"/>
              </a:rPr>
              <a:t>- too many ‘parameters’ (masses, fine structure constant, </a:t>
            </a:r>
            <a:r>
              <a:rPr lang="en-US" altLang="cs-CZ" sz="1900" dirty="0">
                <a:latin typeface="Times New Roman" pitchFamily="18" charset="0"/>
              </a:rPr>
              <a:t> </a:t>
            </a:r>
            <a:endParaRPr lang="en-US" altLang="cs-CZ" sz="1900" dirty="0" smtClean="0">
              <a:latin typeface="Times New Roman" pitchFamily="18" charset="0"/>
            </a:endParaRPr>
          </a:p>
          <a:p>
            <a:pPr marL="0" indent="0" eaLnBrk="1" hangingPunct="1">
              <a:spcBef>
                <a:spcPct val="0"/>
              </a:spcBef>
              <a:buNone/>
            </a:pPr>
            <a:r>
              <a:rPr lang="en-US" altLang="cs-CZ" sz="1900" dirty="0">
                <a:latin typeface="Times New Roman" pitchFamily="18" charset="0"/>
              </a:rPr>
              <a:t> </a:t>
            </a:r>
            <a:r>
              <a:rPr lang="en-US" altLang="cs-CZ" sz="1900" dirty="0" smtClean="0">
                <a:latin typeface="Times New Roman" pitchFamily="18" charset="0"/>
              </a:rPr>
              <a:t>                       Fermi constant, Weinberg angle, …)</a:t>
            </a:r>
          </a:p>
          <a:p>
            <a:pPr marL="0" indent="0" eaLnBrk="1" hangingPunct="1">
              <a:buNone/>
            </a:pPr>
            <a:r>
              <a:rPr lang="en-US" altLang="cs-CZ" sz="1900" dirty="0" smtClean="0">
                <a:latin typeface="Times New Roman" pitchFamily="18" charset="0"/>
              </a:rPr>
              <a:t>- number of not-well understood features  (e.g.  parity violation, </a:t>
            </a:r>
          </a:p>
          <a:p>
            <a:pPr marL="0" indent="0" eaLnBrk="1" hangingPunct="1">
              <a:buNone/>
            </a:pPr>
            <a:r>
              <a:rPr lang="en-US" altLang="cs-CZ" sz="1900" dirty="0">
                <a:latin typeface="Times New Roman" pitchFamily="18" charset="0"/>
              </a:rPr>
              <a:t> </a:t>
            </a:r>
            <a:r>
              <a:rPr lang="en-US" altLang="cs-CZ" sz="1900" dirty="0" smtClean="0">
                <a:latin typeface="Times New Roman" pitchFamily="18" charset="0"/>
              </a:rPr>
              <a:t>       baryon-antibaryon asymmetry, unification with gravitation, etc.)</a:t>
            </a:r>
          </a:p>
          <a:p>
            <a:pPr marL="0" indent="0" eaLnBrk="1" hangingPunct="1">
              <a:buNone/>
            </a:pPr>
            <a:r>
              <a:rPr lang="en-US" altLang="cs-CZ" sz="1900" b="1" dirty="0" smtClean="0">
                <a:latin typeface="Times New Roman" pitchFamily="18" charset="0"/>
                <a:sym typeface="Wingdings" pitchFamily="2" charset="2"/>
              </a:rPr>
              <a:t>Successful theory </a:t>
            </a:r>
            <a:r>
              <a:rPr lang="en-US" altLang="cs-CZ" sz="1900" dirty="0" smtClean="0">
                <a:latin typeface="Times New Roman" pitchFamily="18" charset="0"/>
                <a:sym typeface="Wingdings" pitchFamily="2" charset="2"/>
              </a:rPr>
              <a:t>but a “low” energy approximation of more </a:t>
            </a:r>
          </a:p>
          <a:p>
            <a:pPr marL="0" indent="0" eaLnBrk="1" hangingPunct="1">
              <a:buNone/>
            </a:pPr>
            <a:r>
              <a:rPr lang="en-US" altLang="cs-CZ" sz="1900" dirty="0" smtClean="0">
                <a:latin typeface="Times New Roman" pitchFamily="18" charset="0"/>
                <a:sym typeface="Wingdings" pitchFamily="2" charset="2"/>
              </a:rPr>
              <a:t>fundamental theory, there is surely new physics beyond SM  (e.g. neutrino oscillations !)</a:t>
            </a:r>
            <a:endParaRPr lang="en-GB" altLang="cs-CZ" sz="1900" dirty="0" smtClean="0">
              <a:latin typeface="Times New Roman" pitchFamily="18" charset="0"/>
            </a:endParaRPr>
          </a:p>
          <a:p>
            <a:pPr eaLnBrk="1" hangingPunct="1">
              <a:spcBef>
                <a:spcPct val="0"/>
              </a:spcBef>
              <a:buFontTx/>
              <a:buNone/>
            </a:pPr>
            <a:endParaRPr lang="en-US" altLang="cs-CZ" sz="1900" dirty="0" smtClean="0">
              <a:latin typeface="Times New Roman" pitchFamily="18" charset="0"/>
            </a:endParaRPr>
          </a:p>
          <a:p>
            <a:pPr eaLnBrk="1" hangingPunct="1">
              <a:spcBef>
                <a:spcPct val="0"/>
              </a:spcBef>
              <a:buFontTx/>
              <a:buNone/>
            </a:pPr>
            <a:r>
              <a:rPr lang="en-US" altLang="cs-CZ" sz="1900" dirty="0" smtClean="0">
                <a:latin typeface="Times New Roman" pitchFamily="18" charset="0"/>
              </a:rPr>
              <a:t>Search for this physics beyond the SM -  at high energy colliders, neutrino physics, atomic physics (parity violation), nuclear </a:t>
            </a:r>
            <a:r>
              <a:rPr lang="en-US" altLang="cs-CZ" sz="1900" dirty="0" smtClean="0">
                <a:latin typeface="Times New Roman" pitchFamily="18" charset="0"/>
                <a:sym typeface="Symbol"/>
              </a:rPr>
              <a:t>-</a:t>
            </a:r>
            <a:r>
              <a:rPr lang="en-US" altLang="cs-CZ" sz="1900" dirty="0" smtClean="0">
                <a:latin typeface="Times New Roman" pitchFamily="18" charset="0"/>
              </a:rPr>
              <a:t>decay (correlations) </a:t>
            </a:r>
          </a:p>
          <a:p>
            <a:pPr eaLnBrk="1" hangingPunct="1">
              <a:spcBef>
                <a:spcPct val="0"/>
              </a:spcBef>
              <a:buFontTx/>
              <a:buNone/>
            </a:pPr>
            <a:endParaRPr lang="en-US" altLang="cs-CZ" sz="1900" dirty="0" smtClean="0">
              <a:latin typeface="Times New Roman" pitchFamily="18" charset="0"/>
            </a:endParaRPr>
          </a:p>
          <a:p>
            <a:pPr>
              <a:buNone/>
            </a:pPr>
            <a:r>
              <a:rPr lang="en-US" altLang="cs-CZ" sz="1900" dirty="0">
                <a:latin typeface="Times New Roman" pitchFamily="18" charset="0"/>
              </a:rPr>
              <a:t>High E</a:t>
            </a:r>
            <a:r>
              <a:rPr lang="en-US" altLang="cs-CZ" sz="1900" dirty="0" smtClean="0">
                <a:latin typeface="Times New Roman" pitchFamily="18" charset="0"/>
              </a:rPr>
              <a:t>:  </a:t>
            </a:r>
            <a:r>
              <a:rPr lang="en-US" altLang="cs-CZ" sz="1900" dirty="0">
                <a:latin typeface="Times New Roman" pitchFamily="18" charset="0"/>
              </a:rPr>
              <a:t>search for “exotic” particles whose exchange could  create possible Scalar or Tensor-type interactions  </a:t>
            </a:r>
            <a:r>
              <a:rPr lang="en-US" altLang="cs-CZ" sz="1900" dirty="0" smtClean="0">
                <a:latin typeface="Times New Roman" pitchFamily="18" charset="0"/>
              </a:rPr>
              <a:t>(e.g. charged Higgs,..)</a:t>
            </a:r>
            <a:endParaRPr lang="en-US" altLang="cs-CZ" sz="1900" dirty="0">
              <a:latin typeface="Times New Roman" pitchFamily="18" charset="0"/>
            </a:endParaRPr>
          </a:p>
          <a:p>
            <a:pPr eaLnBrk="1" hangingPunct="1">
              <a:spcBef>
                <a:spcPct val="15000"/>
              </a:spcBef>
              <a:buFontTx/>
              <a:buNone/>
            </a:pPr>
            <a:endParaRPr lang="en-US" altLang="cs-CZ" sz="1900" dirty="0" smtClean="0">
              <a:latin typeface="Times New Roman" pitchFamily="18" charset="0"/>
            </a:endParaRPr>
          </a:p>
          <a:p>
            <a:pPr eaLnBrk="1" hangingPunct="1">
              <a:spcBef>
                <a:spcPct val="15000"/>
              </a:spcBef>
              <a:buFontTx/>
              <a:buNone/>
            </a:pPr>
            <a:r>
              <a:rPr lang="en-US" altLang="cs-CZ" sz="1900" dirty="0" smtClean="0">
                <a:latin typeface="Times New Roman" pitchFamily="18" charset="0"/>
              </a:rPr>
              <a:t>High-energy and low-energy experiments are complementary – it is useful to </a:t>
            </a:r>
            <a:r>
              <a:rPr lang="en-US" altLang="cs-CZ" sz="1900" dirty="0" smtClean="0">
                <a:latin typeface="Times New Roman" pitchFamily="18" charset="0"/>
                <a:cs typeface="Times New Roman" pitchFamily="18" charset="0"/>
                <a:sym typeface="Symbol" pitchFamily="18" charset="2"/>
              </a:rPr>
              <a:t>test the SM in different energy domains</a:t>
            </a:r>
          </a:p>
          <a:p>
            <a:pPr>
              <a:spcBef>
                <a:spcPct val="0"/>
              </a:spcBef>
              <a:buNone/>
            </a:pPr>
            <a:endParaRPr lang="en-US" altLang="cs-CZ" sz="1900" dirty="0" smtClean="0">
              <a:latin typeface="Times New Roman" pitchFamily="18" charset="0"/>
            </a:endParaRPr>
          </a:p>
          <a:p>
            <a:pPr>
              <a:spcBef>
                <a:spcPct val="0"/>
              </a:spcBef>
              <a:buNone/>
            </a:pPr>
            <a:r>
              <a:rPr lang="en-US" altLang="cs-CZ" sz="1900" dirty="0" smtClean="0">
                <a:latin typeface="Times New Roman" pitchFamily="18" charset="0"/>
              </a:rPr>
              <a:t>correspondence </a:t>
            </a:r>
            <a:r>
              <a:rPr lang="en-US" altLang="cs-CZ" sz="1900" dirty="0">
                <a:latin typeface="Times New Roman" pitchFamily="18" charset="0"/>
              </a:rPr>
              <a:t>of  High x </a:t>
            </a:r>
            <a:r>
              <a:rPr lang="en-US" altLang="cs-CZ" sz="1900" dirty="0">
                <a:latin typeface="Times New Roman" pitchFamily="18" charset="0"/>
                <a:sym typeface="Symbol" pitchFamily="18" charset="2"/>
              </a:rPr>
              <a:t>Low-energy searches </a:t>
            </a:r>
            <a:r>
              <a:rPr lang="en-US" altLang="cs-CZ" sz="1900" dirty="0" smtClean="0">
                <a:latin typeface="Times New Roman" pitchFamily="18" charset="0"/>
                <a:sym typeface="Symbol" pitchFamily="18" charset="2"/>
              </a:rPr>
              <a:t>: </a:t>
            </a:r>
          </a:p>
          <a:p>
            <a:pPr>
              <a:spcBef>
                <a:spcPct val="0"/>
              </a:spcBef>
              <a:buNone/>
            </a:pPr>
            <a:r>
              <a:rPr lang="en-US" altLang="cs-CZ" sz="1900" dirty="0" smtClean="0">
                <a:latin typeface="Times New Roman" pitchFamily="18" charset="0"/>
                <a:sym typeface="Symbol" pitchFamily="18" charset="2"/>
              </a:rPr>
              <a:t>s</a:t>
            </a:r>
            <a:r>
              <a:rPr lang="en-US" altLang="cs-CZ" sz="1900" dirty="0" smtClean="0">
                <a:latin typeface="Times New Roman" pitchFamily="18" charset="0"/>
              </a:rPr>
              <a:t>ensitivity </a:t>
            </a:r>
            <a:r>
              <a:rPr lang="en-US" altLang="cs-CZ" sz="1900" dirty="0">
                <a:latin typeface="Times New Roman" pitchFamily="18" charset="0"/>
              </a:rPr>
              <a:t>of </a:t>
            </a:r>
            <a:r>
              <a:rPr lang="en-US" altLang="cs-CZ" sz="1900" dirty="0" smtClean="0">
                <a:latin typeface="Times New Roman" pitchFamily="18" charset="0"/>
              </a:rPr>
              <a:t>low-energy searches (limits on the strength of the forbidden interaction) can be related to the lower mass limits of the hypothetical exotic bosons (responsible for the interaction) searched for in high-energy physics </a:t>
            </a:r>
            <a:endParaRPr lang="en-US" altLang="cs-CZ" sz="1900" dirty="0">
              <a:latin typeface="Times New Roman" pitchFamily="18" charset="0"/>
            </a:endParaRPr>
          </a:p>
          <a:p>
            <a:pPr>
              <a:spcBef>
                <a:spcPct val="0"/>
              </a:spcBef>
              <a:buNone/>
            </a:pPr>
            <a:r>
              <a:rPr lang="en-US" altLang="cs-CZ" sz="1900" dirty="0">
                <a:latin typeface="Times New Roman" pitchFamily="18" charset="0"/>
                <a:cs typeface="Times New Roman" pitchFamily="18" charset="0"/>
                <a:sym typeface="Symbol" pitchFamily="18" charset="2"/>
              </a:rPr>
              <a:t>	</a:t>
            </a:r>
            <a:endParaRPr lang="cs-CZ" altLang="cs-CZ" sz="1900" dirty="0">
              <a:latin typeface="Times New Roman" pitchFamily="18" charset="0"/>
            </a:endParaRPr>
          </a:p>
          <a:p>
            <a:pPr eaLnBrk="1" hangingPunct="1">
              <a:spcBef>
                <a:spcPct val="15000"/>
              </a:spcBef>
              <a:buFontTx/>
              <a:buNone/>
            </a:pPr>
            <a:endParaRPr lang="en-US" altLang="cs-CZ" sz="1600" dirty="0">
              <a:latin typeface="Times New Roman" pitchFamily="18" charset="0"/>
              <a:cs typeface="Times New Roman" pitchFamily="18" charset="0"/>
              <a:sym typeface="Symbol" pitchFamily="18" charset="2"/>
            </a:endParaRPr>
          </a:p>
          <a:p>
            <a:pPr eaLnBrk="1" hangingPunct="1">
              <a:spcBef>
                <a:spcPct val="15000"/>
              </a:spcBef>
              <a:buFontTx/>
              <a:buNone/>
            </a:pPr>
            <a:endParaRPr lang="en-US" altLang="cs-CZ" sz="1600" dirty="0" smtClean="0">
              <a:latin typeface="Times New Roman" pitchFamily="18" charset="0"/>
              <a:cs typeface="Times New Roman" pitchFamily="18" charset="0"/>
              <a:sym typeface="Symbol" pitchFamily="18" charset="2"/>
            </a:endParaRPr>
          </a:p>
          <a:p>
            <a:pPr eaLnBrk="1" hangingPunct="1">
              <a:spcBef>
                <a:spcPct val="15000"/>
              </a:spcBef>
              <a:buFontTx/>
              <a:buNone/>
            </a:pPr>
            <a:endParaRPr lang="en-US" altLang="cs-CZ" sz="1600" dirty="0">
              <a:latin typeface="Times New Roman" pitchFamily="18" charset="0"/>
              <a:cs typeface="Times New Roman" pitchFamily="18" charset="0"/>
              <a:sym typeface="Symbol" pitchFamily="18" charset="2"/>
            </a:endParaRPr>
          </a:p>
          <a:p>
            <a:pPr eaLnBrk="1" hangingPunct="1">
              <a:spcBef>
                <a:spcPct val="15000"/>
              </a:spcBef>
              <a:buFontTx/>
              <a:buNone/>
            </a:pPr>
            <a:endParaRPr lang="en-US" altLang="cs-CZ" sz="1600" dirty="0" smtClean="0">
              <a:latin typeface="Times New Roman" pitchFamily="18" charset="0"/>
              <a:cs typeface="Times New Roman" pitchFamily="18" charset="0"/>
              <a:sym typeface="Symbol" pitchFamily="18" charset="2"/>
            </a:endParaRPr>
          </a:p>
          <a:p>
            <a:pPr eaLnBrk="1" hangingPunct="1">
              <a:spcBef>
                <a:spcPct val="15000"/>
              </a:spcBef>
              <a:buFontTx/>
              <a:buNone/>
            </a:pPr>
            <a:endParaRPr lang="en-GB" altLang="cs-CZ" sz="1600" dirty="0" smtClean="0">
              <a:latin typeface="Times New Roman" pitchFamily="18" charset="0"/>
              <a:cs typeface="Times New Roman" pitchFamily="18" charset="0"/>
              <a:sym typeface="Symbol" pitchFamily="18" charset="2"/>
            </a:endParaRPr>
          </a:p>
          <a:p>
            <a:pPr eaLnBrk="1" hangingPunct="1">
              <a:spcBef>
                <a:spcPct val="0"/>
              </a:spcBef>
              <a:buFontTx/>
              <a:buNone/>
            </a:pPr>
            <a:endParaRPr lang="en-US" altLang="cs-CZ" sz="1600" dirty="0" smtClean="0">
              <a:latin typeface="Times New Roman" pitchFamily="18" charset="0"/>
              <a:cs typeface="Times New Roman" pitchFamily="18" charset="0"/>
              <a:sym typeface="Symbol" pitchFamily="18" charset="2"/>
            </a:endParaRPr>
          </a:p>
        </p:txBody>
      </p:sp>
      <p:sp>
        <p:nvSpPr>
          <p:cNvPr id="5"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Standard Model and beyond</a:t>
            </a:r>
            <a:endParaRPr lang="cs-CZ" sz="2400" b="1" dirty="0">
              <a:latin typeface="Times New Roman" pitchFamily="18"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972" y="1144490"/>
            <a:ext cx="2456693" cy="1660494"/>
          </a:xfrm>
          <a:prstGeom prst="rect">
            <a:avLst/>
          </a:prstGeom>
        </p:spPr>
      </p:pic>
      <p:sp>
        <p:nvSpPr>
          <p:cNvPr id="3" name="TextovéPole 2"/>
          <p:cNvSpPr txBox="1"/>
          <p:nvPr/>
        </p:nvSpPr>
        <p:spPr>
          <a:xfrm>
            <a:off x="6372200" y="836711"/>
            <a:ext cx="2253887" cy="307777"/>
          </a:xfrm>
          <a:prstGeom prst="rect">
            <a:avLst/>
          </a:prstGeom>
          <a:noFill/>
        </p:spPr>
        <p:txBody>
          <a:bodyPr wrap="none" rtlCol="0">
            <a:spAutoFit/>
          </a:bodyPr>
          <a:lstStyle/>
          <a:p>
            <a:r>
              <a:rPr lang="en-GB" sz="1400" dirty="0" smtClean="0">
                <a:latin typeface="Times New Roman" panose="02020603050405020304" pitchFamily="18" charset="0"/>
                <a:cs typeface="Times New Roman" panose="02020603050405020304" pitchFamily="18" charset="0"/>
              </a:rPr>
              <a:t>Mobile phone , type ~1950’s</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908720"/>
            <a:ext cx="8991600" cy="5310188"/>
          </a:xfrm>
        </p:spPr>
        <p:txBody>
          <a:bodyPr>
            <a:normAutofit/>
          </a:bodyPr>
          <a:lstStyle/>
          <a:p>
            <a:pPr eaLnBrk="1" hangingPunct="1">
              <a:spcBef>
                <a:spcPct val="0"/>
              </a:spcBef>
              <a:buFontTx/>
              <a:buNone/>
            </a:pPr>
            <a:endParaRPr lang="en-US" altLang="cs-CZ" sz="1600" dirty="0" smtClean="0">
              <a:latin typeface="Times New Roman" pitchFamily="18" charset="0"/>
            </a:endParaRPr>
          </a:p>
          <a:p>
            <a:pPr eaLnBrk="1" hangingPunct="1">
              <a:spcBef>
                <a:spcPct val="0"/>
              </a:spcBef>
              <a:buFontTx/>
              <a:buNone/>
            </a:pPr>
            <a:r>
              <a:rPr lang="en-US" altLang="cs-CZ" sz="1600" b="1" dirty="0" smtClean="0">
                <a:latin typeface="Times New Roman" pitchFamily="18" charset="0"/>
                <a:cs typeface="Times New Roman" pitchFamily="18" charset="0"/>
                <a:sym typeface="Symbol" pitchFamily="18" charset="2"/>
              </a:rPr>
              <a:t>Principle:</a:t>
            </a:r>
          </a:p>
          <a:p>
            <a:pPr eaLnBrk="1" hangingPunct="1">
              <a:spcBef>
                <a:spcPct val="15000"/>
              </a:spcBef>
              <a:buFontTx/>
              <a:buNone/>
            </a:pPr>
            <a:r>
              <a:rPr lang="en-US" altLang="cs-CZ" sz="1600" dirty="0" smtClean="0">
                <a:latin typeface="Times New Roman" pitchFamily="18" charset="0"/>
              </a:rPr>
              <a:t>find the variables/signatures which are sensitive to the character of the interaction and perform precise</a:t>
            </a:r>
          </a:p>
          <a:p>
            <a:pPr eaLnBrk="1" hangingPunct="1">
              <a:spcBef>
                <a:spcPct val="15000"/>
              </a:spcBef>
              <a:buFontTx/>
              <a:buNone/>
            </a:pPr>
            <a:r>
              <a:rPr lang="en-US" altLang="cs-CZ" sz="1600" dirty="0" smtClean="0">
                <a:latin typeface="Times New Roman" pitchFamily="18" charset="0"/>
              </a:rPr>
              <a:t>measurements that can reveal the presence of “forbidden” interaction or set the upper limits for its strength </a:t>
            </a:r>
          </a:p>
          <a:p>
            <a:pPr eaLnBrk="1" hangingPunct="1">
              <a:spcBef>
                <a:spcPct val="15000"/>
              </a:spcBef>
              <a:buFontTx/>
              <a:buNone/>
            </a:pPr>
            <a:endParaRPr lang="en-US" altLang="cs-CZ" sz="1600" dirty="0" smtClean="0">
              <a:latin typeface="Times New Roman" pitchFamily="18" charset="0"/>
            </a:endParaRPr>
          </a:p>
          <a:p>
            <a:pPr eaLnBrk="1" hangingPunct="1">
              <a:spcBef>
                <a:spcPct val="15000"/>
              </a:spcBef>
              <a:buFontTx/>
              <a:buNone/>
            </a:pPr>
            <a:r>
              <a:rPr lang="en-US" altLang="cs-CZ" sz="1600" b="1" dirty="0" smtClean="0">
                <a:latin typeface="Times New Roman" pitchFamily="18" charset="0"/>
              </a:rPr>
              <a:t>correlations </a:t>
            </a:r>
            <a:r>
              <a:rPr lang="en-US" altLang="cs-CZ" sz="1600" b="1" dirty="0">
                <a:latin typeface="Times New Roman" pitchFamily="18" charset="0"/>
              </a:rPr>
              <a:t>in </a:t>
            </a:r>
            <a:r>
              <a:rPr lang="en-US" altLang="cs-CZ" sz="1600" b="1" dirty="0">
                <a:latin typeface="Times New Roman" pitchFamily="18" charset="0"/>
                <a:sym typeface="Symbol" pitchFamily="18" charset="2"/>
              </a:rPr>
              <a:t>-decay </a:t>
            </a:r>
            <a:r>
              <a:rPr lang="en-US" altLang="cs-CZ" sz="1600" dirty="0">
                <a:latin typeface="Times New Roman" pitchFamily="18" charset="0"/>
                <a:sym typeface="Symbol" pitchFamily="18" charset="2"/>
              </a:rPr>
              <a:t>– search for new </a:t>
            </a:r>
            <a:r>
              <a:rPr lang="en-US" altLang="cs-CZ" sz="1600" dirty="0" smtClean="0">
                <a:latin typeface="Times New Roman" pitchFamily="18" charset="0"/>
                <a:sym typeface="Symbol" pitchFamily="18" charset="2"/>
              </a:rPr>
              <a:t>exotic </a:t>
            </a:r>
            <a:r>
              <a:rPr lang="en-US" altLang="cs-CZ" sz="1600" dirty="0" smtClean="0">
                <a:latin typeface="Times New Roman" pitchFamily="18" charset="0"/>
              </a:rPr>
              <a:t>S- </a:t>
            </a:r>
            <a:r>
              <a:rPr lang="en-US" altLang="cs-CZ" sz="1600" dirty="0">
                <a:latin typeface="Times New Roman" pitchFamily="18" charset="0"/>
              </a:rPr>
              <a:t>and T-interactions</a:t>
            </a:r>
            <a:r>
              <a:rPr lang="en-US" altLang="cs-CZ" sz="1600" dirty="0">
                <a:latin typeface="Times New Roman" pitchFamily="18" charset="0"/>
                <a:sym typeface="Symbol" pitchFamily="18" charset="2"/>
              </a:rPr>
              <a:t> </a:t>
            </a:r>
          </a:p>
          <a:p>
            <a:pPr>
              <a:spcBef>
                <a:spcPct val="15000"/>
              </a:spcBef>
              <a:buNone/>
            </a:pPr>
            <a:r>
              <a:rPr lang="en-US" sz="1600" dirty="0" smtClean="0">
                <a:latin typeface="Times New Roman" pitchFamily="18" charset="0"/>
                <a:cs typeface="Times New Roman" panose="02020603050405020304" pitchFamily="18" charset="0"/>
                <a:sym typeface="Symbol" pitchFamily="18" charset="2"/>
              </a:rPr>
              <a:t>(</a:t>
            </a:r>
            <a:r>
              <a:rPr lang="en-US" sz="1600" dirty="0" smtClean="0">
                <a:latin typeface="Times New Roman" pitchFamily="18" charset="0"/>
                <a:cs typeface="Times New Roman" panose="02020603050405020304" pitchFamily="18" charset="0"/>
                <a:sym typeface="Symbol"/>
              </a:rPr>
              <a:t>-, -</a:t>
            </a:r>
            <a:r>
              <a:rPr lang="fr-FR" sz="1600" dirty="0" smtClean="0">
                <a:latin typeface="Times New Roman" panose="02020603050405020304" pitchFamily="18" charset="0"/>
                <a:cs typeface="Times New Roman" panose="02020603050405020304" pitchFamily="18" charset="0"/>
              </a:rPr>
              <a:t>nucleus correlations ; nuclear </a:t>
            </a:r>
            <a:r>
              <a:rPr lang="fr-FR" sz="1600" dirty="0">
                <a:latin typeface="Times New Roman" panose="02020603050405020304" pitchFamily="18" charset="0"/>
                <a:cs typeface="Times New Roman" panose="02020603050405020304" pitchFamily="18" charset="0"/>
              </a:rPr>
              <a:t>recoil </a:t>
            </a:r>
            <a:r>
              <a:rPr lang="fr-FR" sz="1600" dirty="0" smtClean="0">
                <a:latin typeface="Times New Roman" panose="02020603050405020304" pitchFamily="18" charset="0"/>
                <a:cs typeface="Times New Roman" panose="02020603050405020304" pitchFamily="18" charset="0"/>
              </a:rPr>
              <a:t>measurement, </a:t>
            </a:r>
            <a:r>
              <a:rPr lang="fr-FR" sz="1600" dirty="0">
                <a:latin typeface="Times New Roman" panose="02020603050405020304" pitchFamily="18" charset="0"/>
                <a:cs typeface="Times New Roman" panose="02020603050405020304" pitchFamily="18" charset="0"/>
              </a:rPr>
              <a:t>Doppler effect </a:t>
            </a:r>
            <a:r>
              <a:rPr lang="fr-FR" sz="1600" dirty="0" smtClean="0">
                <a:latin typeface="Times New Roman" panose="02020603050405020304" pitchFamily="18" charset="0"/>
                <a:cs typeface="Times New Roman" panose="02020603050405020304" pitchFamily="18" charset="0"/>
              </a:rPr>
              <a:t>measurement, ...)</a:t>
            </a:r>
            <a:endParaRPr lang="en-US" altLang="cs-CZ" sz="1600" dirty="0">
              <a:latin typeface="Times New Roman" pitchFamily="18" charset="0"/>
              <a:cs typeface="Times New Roman" panose="02020603050405020304" pitchFamily="18" charset="0"/>
              <a:sym typeface="Symbol" pitchFamily="18" charset="2"/>
            </a:endParaRPr>
          </a:p>
          <a:p>
            <a:pPr eaLnBrk="1" hangingPunct="1">
              <a:spcBef>
                <a:spcPct val="0"/>
              </a:spcBef>
              <a:buFontTx/>
              <a:buNone/>
            </a:pPr>
            <a:r>
              <a:rPr lang="en-US" altLang="cs-CZ" sz="1600" dirty="0">
                <a:latin typeface="Times New Roman" pitchFamily="18" charset="0"/>
              </a:rPr>
              <a:t>                  </a:t>
            </a:r>
            <a:endParaRPr lang="en-US" altLang="cs-CZ" sz="1600" dirty="0">
              <a:latin typeface="Times New Roman" pitchFamily="18" charset="0"/>
              <a:sym typeface="Symbol" pitchFamily="18" charset="2"/>
            </a:endParaRPr>
          </a:p>
          <a:p>
            <a:pPr>
              <a:lnSpc>
                <a:spcPct val="125000"/>
              </a:lnSpc>
              <a:spcBef>
                <a:spcPct val="0"/>
              </a:spcBef>
              <a:buNone/>
            </a:pPr>
            <a:r>
              <a:rPr lang="en-US" altLang="cs-CZ" sz="1600" b="1" dirty="0">
                <a:solidFill>
                  <a:srgbClr val="CC3300"/>
                </a:solidFill>
                <a:latin typeface="Times New Roman" pitchFamily="18" charset="0"/>
                <a:sym typeface="Symbol" pitchFamily="18" charset="2"/>
              </a:rPr>
              <a:t>- correlation</a:t>
            </a:r>
            <a:r>
              <a:rPr lang="en-US" altLang="cs-CZ" sz="1600" b="1" dirty="0">
                <a:latin typeface="Times New Roman" pitchFamily="18" charset="0"/>
                <a:sym typeface="Symbol" pitchFamily="18" charset="2"/>
              </a:rPr>
              <a:t> </a:t>
            </a:r>
            <a:r>
              <a:rPr lang="en-US" altLang="cs-CZ" sz="1600" dirty="0" smtClean="0">
                <a:latin typeface="Times New Roman" pitchFamily="18" charset="0"/>
                <a:sym typeface="Symbol" pitchFamily="18" charset="2"/>
              </a:rPr>
              <a:t>in</a:t>
            </a:r>
            <a:r>
              <a:rPr lang="en-US" altLang="cs-CZ" sz="1600" b="1" dirty="0" smtClean="0">
                <a:latin typeface="Times New Roman" pitchFamily="18" charset="0"/>
                <a:sym typeface="Symbol" pitchFamily="18" charset="2"/>
              </a:rPr>
              <a:t> </a:t>
            </a:r>
            <a:r>
              <a:rPr lang="en-US" altLang="cs-CZ" sz="1600" dirty="0">
                <a:latin typeface="Times New Roman" pitchFamily="18" charset="0"/>
                <a:sym typeface="Symbol" pitchFamily="18" charset="2"/>
              </a:rPr>
              <a:t>-decay </a:t>
            </a:r>
            <a:r>
              <a:rPr lang="en-US" altLang="cs-CZ" sz="1600" dirty="0" smtClean="0">
                <a:latin typeface="Times New Roman" pitchFamily="18" charset="0"/>
                <a:sym typeface="Symbol" pitchFamily="18" charset="2"/>
              </a:rPr>
              <a:t> - </a:t>
            </a:r>
            <a:r>
              <a:rPr lang="en-US" altLang="cs-CZ" sz="1600" b="1" dirty="0">
                <a:solidFill>
                  <a:srgbClr val="FF0000"/>
                </a:solidFill>
                <a:latin typeface="Times New Roman" pitchFamily="18" charset="0"/>
                <a:sym typeface="Symbol" pitchFamily="18" charset="2"/>
              </a:rPr>
              <a:t>a</a:t>
            </a:r>
            <a:r>
              <a:rPr lang="en-US" altLang="cs-CZ" sz="1600" dirty="0">
                <a:latin typeface="Times New Roman" pitchFamily="18" charset="0"/>
                <a:sym typeface="Symbol" pitchFamily="18" charset="2"/>
              </a:rPr>
              <a:t> parameter </a:t>
            </a:r>
            <a:r>
              <a:rPr lang="en-US" altLang="cs-CZ" sz="1600" dirty="0" smtClean="0">
                <a:latin typeface="Times New Roman" pitchFamily="18" charset="0"/>
                <a:sym typeface="Symbol" pitchFamily="18" charset="2"/>
              </a:rPr>
              <a:t>(sensitive to both </a:t>
            </a:r>
            <a:r>
              <a:rPr lang="en-US" altLang="cs-CZ" sz="1600" b="1" dirty="0" smtClean="0">
                <a:latin typeface="Times New Roman" pitchFamily="18" charset="0"/>
              </a:rPr>
              <a:t>Scalar</a:t>
            </a:r>
            <a:r>
              <a:rPr lang="en-US" altLang="cs-CZ" sz="1600" dirty="0">
                <a:latin typeface="Times New Roman" pitchFamily="18" charset="0"/>
                <a:sym typeface="Symbol" pitchFamily="18" charset="2"/>
              </a:rPr>
              <a:t>, </a:t>
            </a:r>
            <a:r>
              <a:rPr lang="en-US" altLang="cs-CZ" sz="1600" b="1" dirty="0">
                <a:latin typeface="Times New Roman" pitchFamily="18" charset="0"/>
              </a:rPr>
              <a:t>Tensor</a:t>
            </a:r>
            <a:r>
              <a:rPr lang="en-US" altLang="cs-CZ" sz="1600" dirty="0">
                <a:latin typeface="Times New Roman" pitchFamily="18" charset="0"/>
                <a:sym typeface="Symbol" pitchFamily="18" charset="2"/>
              </a:rPr>
              <a:t> interaction</a:t>
            </a:r>
            <a:r>
              <a:rPr lang="en-US" altLang="cs-CZ" sz="1600" dirty="0" smtClean="0">
                <a:latin typeface="Times New Roman" pitchFamily="18" charset="0"/>
                <a:sym typeface="Symbol" pitchFamily="18" charset="2"/>
              </a:rPr>
              <a:t>) </a:t>
            </a:r>
          </a:p>
          <a:p>
            <a:pPr>
              <a:lnSpc>
                <a:spcPct val="125000"/>
              </a:lnSpc>
              <a:spcBef>
                <a:spcPct val="0"/>
              </a:spcBef>
              <a:buNone/>
            </a:pPr>
            <a:r>
              <a:rPr lang="en-US" altLang="cs-CZ" sz="1600" dirty="0">
                <a:latin typeface="Times New Roman" pitchFamily="18" charset="0"/>
                <a:sym typeface="Symbol" pitchFamily="18" charset="2"/>
              </a:rPr>
              <a:t> </a:t>
            </a:r>
            <a:r>
              <a:rPr lang="en-US" altLang="cs-CZ" sz="1600" dirty="0" smtClean="0">
                <a:latin typeface="Times New Roman" pitchFamily="18" charset="0"/>
                <a:sym typeface="Symbol" pitchFamily="18" charset="2"/>
              </a:rPr>
              <a:t>      can </a:t>
            </a:r>
            <a:r>
              <a:rPr lang="en-US" altLang="cs-CZ" sz="1600" dirty="0">
                <a:latin typeface="Times New Roman" pitchFamily="18" charset="0"/>
                <a:sym typeface="Symbol" pitchFamily="18" charset="2"/>
              </a:rPr>
              <a:t>simultaneously study both </a:t>
            </a:r>
            <a:r>
              <a:rPr lang="en-US" altLang="cs-CZ" sz="1600" dirty="0" smtClean="0">
                <a:latin typeface="Times New Roman" pitchFamily="18" charset="0"/>
                <a:sym typeface="Symbol" pitchFamily="18" charset="2"/>
              </a:rPr>
              <a:t>“forbidden interactions” </a:t>
            </a:r>
            <a:r>
              <a:rPr lang="en-US" altLang="cs-CZ" sz="1600" dirty="0">
                <a:latin typeface="Times New Roman" pitchFamily="18" charset="0"/>
                <a:sym typeface="Symbol" pitchFamily="18" charset="2"/>
              </a:rPr>
              <a:t>– Scalar in Fermi decays, Tensor </a:t>
            </a:r>
            <a:r>
              <a:rPr lang="en-US" altLang="cs-CZ" sz="1600" dirty="0" smtClean="0">
                <a:latin typeface="Times New Roman" pitchFamily="18" charset="0"/>
                <a:sym typeface="Symbol" pitchFamily="18" charset="2"/>
              </a:rPr>
              <a:t>in Gamow-Teller decays</a:t>
            </a:r>
            <a:endParaRPr lang="el-GR" altLang="cs-CZ" sz="1600" dirty="0">
              <a:latin typeface="Times New Roman" pitchFamily="18" charset="0"/>
              <a:sym typeface="Symbol" pitchFamily="18" charset="2"/>
            </a:endParaRPr>
          </a:p>
          <a:p>
            <a:pPr eaLnBrk="1" hangingPunct="1">
              <a:lnSpc>
                <a:spcPct val="125000"/>
              </a:lnSpc>
              <a:spcBef>
                <a:spcPct val="0"/>
              </a:spcBef>
              <a:buFontTx/>
              <a:buNone/>
            </a:pPr>
            <a:endParaRPr lang="en-US" altLang="cs-CZ" sz="1600" dirty="0">
              <a:latin typeface="Times New Roman" pitchFamily="18" charset="0"/>
              <a:sym typeface="Symbol" pitchFamily="18" charset="2"/>
            </a:endParaRPr>
          </a:p>
          <a:p>
            <a:pPr eaLnBrk="1" hangingPunct="1">
              <a:spcBef>
                <a:spcPct val="0"/>
              </a:spcBef>
              <a:buFontTx/>
              <a:buNone/>
            </a:pPr>
            <a:r>
              <a:rPr lang="en-US" altLang="cs-CZ" sz="1600" dirty="0">
                <a:latin typeface="Times New Roman" pitchFamily="18" charset="0"/>
              </a:rPr>
              <a:t>Difficulty to </a:t>
            </a:r>
            <a:r>
              <a:rPr lang="en-US" altLang="cs-CZ" sz="1600" dirty="0" smtClean="0">
                <a:latin typeface="Times New Roman" pitchFamily="18" charset="0"/>
              </a:rPr>
              <a:t>directly detect </a:t>
            </a:r>
            <a:r>
              <a:rPr lang="en-US" altLang="cs-CZ" sz="1600" dirty="0">
                <a:latin typeface="Times New Roman" pitchFamily="18" charset="0"/>
              </a:rPr>
              <a:t>neutrinos </a:t>
            </a:r>
            <a:r>
              <a:rPr lang="en-US" altLang="cs-CZ" sz="1600" dirty="0">
                <a:latin typeface="Times New Roman" pitchFamily="18" charset="0"/>
                <a:sym typeface="Symbol" pitchFamily="18" charset="2"/>
              </a:rPr>
              <a:t> study </a:t>
            </a:r>
            <a:r>
              <a:rPr lang="en-US" altLang="cs-CZ" sz="1600" b="1" dirty="0">
                <a:latin typeface="Times New Roman" pitchFamily="18" charset="0"/>
                <a:sym typeface="Symbol" pitchFamily="18" charset="2"/>
              </a:rPr>
              <a:t>recoil nuclei instead of neutrinos</a:t>
            </a:r>
          </a:p>
          <a:p>
            <a:pPr eaLnBrk="1" hangingPunct="1">
              <a:spcBef>
                <a:spcPct val="0"/>
              </a:spcBef>
              <a:buFontTx/>
              <a:buNone/>
            </a:pPr>
            <a:r>
              <a:rPr lang="en-US" altLang="cs-CZ" sz="1600" dirty="0">
                <a:latin typeface="Times New Roman" pitchFamily="18" charset="0"/>
                <a:sym typeface="Symbol" pitchFamily="18" charset="2"/>
              </a:rPr>
              <a:t>                  </a:t>
            </a:r>
          </a:p>
          <a:p>
            <a:pPr eaLnBrk="1" hangingPunct="1">
              <a:spcBef>
                <a:spcPct val="0"/>
              </a:spcBef>
              <a:buFontTx/>
              <a:buChar char="-"/>
            </a:pPr>
            <a:r>
              <a:rPr lang="en-US" altLang="cs-CZ" sz="1600" dirty="0">
                <a:latin typeface="Times New Roman" pitchFamily="18" charset="0"/>
                <a:sym typeface="Symbol" pitchFamily="18" charset="2"/>
              </a:rPr>
              <a:t>direct </a:t>
            </a:r>
            <a:r>
              <a:rPr lang="en-US" altLang="cs-CZ" sz="1600" dirty="0">
                <a:latin typeface="Times New Roman" pitchFamily="18" charset="0"/>
              </a:rPr>
              <a:t>measurement of the shape of energy spectrum of nuclei recoiling after </a:t>
            </a:r>
            <a:r>
              <a:rPr lang="en-US" altLang="cs-CZ" sz="1600" dirty="0">
                <a:latin typeface="Times New Roman" pitchFamily="18" charset="0"/>
                <a:sym typeface="Symbol" pitchFamily="18" charset="2"/>
              </a:rPr>
              <a:t></a:t>
            </a:r>
            <a:r>
              <a:rPr lang="en-US" altLang="cs-CZ" sz="1600" dirty="0">
                <a:latin typeface="Times New Roman" pitchFamily="18" charset="0"/>
              </a:rPr>
              <a:t>-decay</a:t>
            </a:r>
            <a:r>
              <a:rPr lang="en-US" altLang="cs-CZ" sz="1600" dirty="0">
                <a:latin typeface="Times New Roman" pitchFamily="18" charset="0"/>
                <a:sym typeface="Symbol" pitchFamily="18" charset="2"/>
              </a:rPr>
              <a:t> (</a:t>
            </a:r>
            <a:r>
              <a:rPr lang="en-US" altLang="cs-CZ" sz="1600" dirty="0" smtClean="0">
                <a:latin typeface="Times New Roman" pitchFamily="18" charset="0"/>
              </a:rPr>
              <a:t>WITCH)</a:t>
            </a:r>
          </a:p>
          <a:p>
            <a:pPr marL="0" indent="0" eaLnBrk="1" hangingPunct="1">
              <a:spcBef>
                <a:spcPct val="0"/>
              </a:spcBef>
              <a:buNone/>
            </a:pPr>
            <a:endParaRPr lang="en-US" altLang="cs-CZ" sz="1600" dirty="0" smtClean="0">
              <a:latin typeface="Times New Roman" pitchFamily="18" charset="0"/>
            </a:endParaRPr>
          </a:p>
          <a:p>
            <a:pPr eaLnBrk="1" hangingPunct="1">
              <a:spcBef>
                <a:spcPct val="0"/>
              </a:spcBef>
              <a:buFontTx/>
              <a:buChar char="-"/>
            </a:pPr>
            <a:r>
              <a:rPr lang="en-US" altLang="cs-CZ" sz="1600" dirty="0" smtClean="0">
                <a:latin typeface="Times New Roman" pitchFamily="18" charset="0"/>
              </a:rPr>
              <a:t>m</a:t>
            </a:r>
            <a:r>
              <a:rPr lang="en-US" altLang="cs-CZ" sz="1600" dirty="0" smtClean="0">
                <a:latin typeface="Times New Roman" pitchFamily="18" charset="0"/>
                <a:sym typeface="Symbol" pitchFamily="18" charset="2"/>
              </a:rPr>
              <a:t>easurement </a:t>
            </a:r>
            <a:r>
              <a:rPr lang="en-US" altLang="cs-CZ" sz="1600" dirty="0">
                <a:latin typeface="Times New Roman" pitchFamily="18" charset="0"/>
                <a:sym typeface="Symbol" pitchFamily="18" charset="2"/>
              </a:rPr>
              <a:t>of the </a:t>
            </a:r>
            <a:r>
              <a:rPr lang="en-US" altLang="cs-CZ" sz="1600" dirty="0" smtClean="0">
                <a:latin typeface="Times New Roman" pitchFamily="18" charset="0"/>
                <a:sym typeface="Symbol" pitchFamily="18" charset="2"/>
              </a:rPr>
              <a:t>shape of proton spectrum from </a:t>
            </a:r>
            <a:r>
              <a:rPr lang="en-US" altLang="cs-CZ" sz="1600" dirty="0">
                <a:latin typeface="Times New Roman" pitchFamily="18" charset="0"/>
              </a:rPr>
              <a:t>-delayed proton decay (</a:t>
            </a:r>
            <a:r>
              <a:rPr lang="en-US" altLang="cs-CZ" sz="1600" dirty="0" err="1" smtClean="0">
                <a:latin typeface="Times New Roman" pitchFamily="18" charset="0"/>
              </a:rPr>
              <a:t>WISArD</a:t>
            </a:r>
            <a:r>
              <a:rPr lang="en-US" altLang="cs-CZ" sz="1600" dirty="0" smtClean="0">
                <a:latin typeface="Times New Roman" pitchFamily="18" charset="0"/>
              </a:rPr>
              <a:t>)</a:t>
            </a:r>
            <a:r>
              <a:rPr lang="en-US" altLang="cs-CZ" sz="1600" dirty="0" smtClean="0">
                <a:latin typeface="Times New Roman" pitchFamily="18" charset="0"/>
                <a:sym typeface="Symbol" pitchFamily="18" charset="2"/>
              </a:rPr>
              <a:t> </a:t>
            </a:r>
            <a:endParaRPr lang="en-US" altLang="cs-CZ" sz="1600" dirty="0">
              <a:latin typeface="Times New Roman" pitchFamily="18" charset="0"/>
              <a:sym typeface="Symbol" pitchFamily="18" charset="2"/>
            </a:endParaRPr>
          </a:p>
          <a:p>
            <a:pPr eaLnBrk="1" hangingPunct="1">
              <a:spcBef>
                <a:spcPct val="0"/>
              </a:spcBef>
              <a:buFontTx/>
              <a:buNone/>
            </a:pPr>
            <a:r>
              <a:rPr lang="en-US" altLang="cs-CZ" sz="2000" dirty="0" smtClean="0">
                <a:latin typeface="Times New Roman" pitchFamily="18" charset="0"/>
                <a:cs typeface="Times New Roman" pitchFamily="18" charset="0"/>
                <a:sym typeface="Symbol" pitchFamily="18" charset="2"/>
              </a:rPr>
              <a:t>	</a:t>
            </a:r>
          </a:p>
        </p:txBody>
      </p:sp>
      <p:sp>
        <p:nvSpPr>
          <p:cNvPr id="5"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Low energy search</a:t>
            </a:r>
            <a:endParaRPr lang="cs-CZ" sz="2400" b="1" dirty="0">
              <a:latin typeface="Times New Roman" pitchFamily="18" charset="0"/>
            </a:endParaRPr>
          </a:p>
        </p:txBody>
      </p:sp>
    </p:spTree>
    <p:extLst>
      <p:ext uri="{BB962C8B-B14F-4D97-AF65-F5344CB8AC3E}">
        <p14:creationId xmlns:p14="http://schemas.microsoft.com/office/powerpoint/2010/main" val="648752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66" name="Object 6"/>
          <p:cNvGraphicFramePr>
            <a:graphicFrameLocks noChangeAspect="1"/>
          </p:cNvGraphicFramePr>
          <p:nvPr/>
        </p:nvGraphicFramePr>
        <p:xfrm>
          <a:off x="4518025" y="3325813"/>
          <a:ext cx="107950" cy="204787"/>
        </p:xfrm>
        <a:graphic>
          <a:graphicData uri="http://schemas.openxmlformats.org/presentationml/2006/ole">
            <mc:AlternateContent xmlns:mc="http://schemas.openxmlformats.org/markup-compatibility/2006">
              <mc:Choice xmlns:v="urn:schemas-microsoft-com:vml" Requires="v">
                <p:oleObj spid="_x0000_s229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5" y="3325813"/>
                        <a:ext cx="10795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767" name="Text Box 7"/>
          <p:cNvSpPr txBox="1">
            <a:spLocks noChangeArrowheads="1"/>
          </p:cNvSpPr>
          <p:nvPr/>
        </p:nvSpPr>
        <p:spPr bwMode="auto">
          <a:xfrm>
            <a:off x="1106488" y="3894138"/>
            <a:ext cx="2301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r>
              <a:rPr lang="en-US" altLang="cs-CZ" sz="2200">
                <a:solidFill>
                  <a:srgbClr val="FF0000"/>
                </a:solidFill>
                <a:latin typeface="Times New Roman" pitchFamily="18" charset="0"/>
              </a:rPr>
              <a:t> </a:t>
            </a:r>
            <a:endParaRPr lang="en-GB" altLang="cs-CZ" sz="2200">
              <a:solidFill>
                <a:srgbClr val="FF0000"/>
              </a:solidFill>
              <a:latin typeface="Times New Roman" pitchFamily="18" charset="0"/>
            </a:endParaRPr>
          </a:p>
        </p:txBody>
      </p:sp>
      <p:grpSp>
        <p:nvGrpSpPr>
          <p:cNvPr id="757768" name="Group 8"/>
          <p:cNvGrpSpPr>
            <a:grpSpLocks/>
          </p:cNvGrpSpPr>
          <p:nvPr/>
        </p:nvGrpSpPr>
        <p:grpSpPr bwMode="auto">
          <a:xfrm>
            <a:off x="4750586" y="883688"/>
            <a:ext cx="3521446" cy="2234683"/>
            <a:chOff x="2782" y="2548"/>
            <a:chExt cx="2736" cy="1536"/>
          </a:xfrm>
        </p:grpSpPr>
        <p:sp>
          <p:nvSpPr>
            <p:cNvPr id="757769" name="Oval 9"/>
            <p:cNvSpPr>
              <a:spLocks noChangeArrowheads="1"/>
            </p:cNvSpPr>
            <p:nvPr/>
          </p:nvSpPr>
          <p:spPr bwMode="auto">
            <a:xfrm rot="-1321811">
              <a:off x="2782" y="2548"/>
              <a:ext cx="2736" cy="1536"/>
            </a:xfrm>
            <a:prstGeom prst="ellipse">
              <a:avLst/>
            </a:prstGeom>
            <a:gradFill rotWithShape="0">
              <a:gsLst>
                <a:gs pos="0">
                  <a:srgbClr val="FF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757770" name="Group 10"/>
            <p:cNvGrpSpPr>
              <a:grpSpLocks/>
            </p:cNvGrpSpPr>
            <p:nvPr/>
          </p:nvGrpSpPr>
          <p:grpSpPr bwMode="auto">
            <a:xfrm>
              <a:off x="3456" y="2724"/>
              <a:ext cx="1980" cy="1308"/>
              <a:chOff x="6243" y="-1510"/>
              <a:chExt cx="2704" cy="1783"/>
            </a:xfrm>
          </p:grpSpPr>
          <p:pic>
            <p:nvPicPr>
              <p:cNvPr id="757771" name="Picture 11" descr="terugsto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 y="-1510"/>
                <a:ext cx="2184" cy="1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7772" name="Object 12"/>
              <p:cNvGraphicFramePr>
                <a:graphicFrameLocks noChangeAspect="1"/>
              </p:cNvGraphicFramePr>
              <p:nvPr/>
            </p:nvGraphicFramePr>
            <p:xfrm>
              <a:off x="6527" y="-887"/>
              <a:ext cx="158" cy="151"/>
            </p:xfrm>
            <a:graphic>
              <a:graphicData uri="http://schemas.openxmlformats.org/presentationml/2006/ole">
                <mc:AlternateContent xmlns:mc="http://schemas.openxmlformats.org/markup-compatibility/2006">
                  <mc:Choice xmlns:v="urn:schemas-microsoft-com:vml" Requires="v">
                    <p:oleObj spid="_x0000_s2299" name="CorelDRAW" r:id="rId6" imgW="203040" imgH="203040" progId="CorelDraw.Tekening.8">
                      <p:embed/>
                    </p:oleObj>
                  </mc:Choice>
                  <mc:Fallback>
                    <p:oleObj name="CorelDRAW" r:id="rId6" imgW="203040" imgH="203040" progId="CorelDraw.Tekening.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 y="-887"/>
                            <a:ext cx="158"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773" name="Object 13"/>
              <p:cNvGraphicFramePr>
                <a:graphicFrameLocks noChangeAspect="1"/>
              </p:cNvGraphicFramePr>
              <p:nvPr/>
            </p:nvGraphicFramePr>
            <p:xfrm>
              <a:off x="6940" y="-434"/>
              <a:ext cx="158" cy="151"/>
            </p:xfrm>
            <a:graphic>
              <a:graphicData uri="http://schemas.openxmlformats.org/presentationml/2006/ole">
                <mc:AlternateContent xmlns:mc="http://schemas.openxmlformats.org/markup-compatibility/2006">
                  <mc:Choice xmlns:v="urn:schemas-microsoft-com:vml" Requires="v">
                    <p:oleObj spid="_x0000_s2300" name="CorelDRAW" r:id="rId8" imgW="203040" imgH="203040" progId="CorelDraw.Tekening.8">
                      <p:embed/>
                    </p:oleObj>
                  </mc:Choice>
                  <mc:Fallback>
                    <p:oleObj name="CorelDRAW" r:id="rId8" imgW="203040" imgH="203040" progId="CorelDraw.Tekening.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0" y="-434"/>
                            <a:ext cx="158"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74" name="Text Box 14"/>
              <p:cNvSpPr txBox="1">
                <a:spLocks noChangeArrowheads="1"/>
              </p:cNvSpPr>
              <p:nvPr/>
            </p:nvSpPr>
            <p:spPr bwMode="auto">
              <a:xfrm>
                <a:off x="6467" y="-1228"/>
                <a:ext cx="35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eaLnBrk="0" hangingPunct="0"/>
                <a:r>
                  <a:rPr lang="en-US" altLang="cs-CZ" sz="2000">
                    <a:latin typeface="Times New Roman" pitchFamily="18" charset="0"/>
                  </a:rPr>
                  <a:t>e</a:t>
                </a:r>
                <a:r>
                  <a:rPr lang="en-US" altLang="cs-CZ" sz="2000" baseline="30000">
                    <a:latin typeface="Times New Roman" pitchFamily="18" charset="0"/>
                  </a:rPr>
                  <a:t>+</a:t>
                </a:r>
                <a:endParaRPr lang="en-GB" altLang="cs-CZ" sz="2000" baseline="30000">
                  <a:latin typeface="Times New Roman" pitchFamily="18" charset="0"/>
                </a:endParaRPr>
              </a:p>
            </p:txBody>
          </p:sp>
          <p:sp>
            <p:nvSpPr>
              <p:cNvPr id="757775" name="Text Box 15"/>
              <p:cNvSpPr txBox="1">
                <a:spLocks noChangeArrowheads="1"/>
              </p:cNvSpPr>
              <p:nvPr/>
            </p:nvSpPr>
            <p:spPr bwMode="auto">
              <a:xfrm>
                <a:off x="6931" y="-273"/>
                <a:ext cx="54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eaLnBrk="0" hangingPunct="0"/>
                <a:r>
                  <a:rPr lang="en-US" altLang="cs-CZ" sz="2000" dirty="0">
                    <a:latin typeface="Symbol" pitchFamily="18" charset="2"/>
                  </a:rPr>
                  <a:t>n</a:t>
                </a:r>
                <a:r>
                  <a:rPr lang="en-US" altLang="cs-CZ" sz="2000" baseline="-25000" dirty="0">
                    <a:latin typeface="Times New Roman" pitchFamily="18" charset="0"/>
                  </a:rPr>
                  <a:t>e</a:t>
                </a:r>
                <a:endParaRPr lang="en-GB" altLang="cs-CZ" sz="2500" baseline="-25000" dirty="0">
                  <a:latin typeface="Times New Roman" pitchFamily="18" charset="0"/>
                </a:endParaRPr>
              </a:p>
            </p:txBody>
          </p:sp>
          <p:sp>
            <p:nvSpPr>
              <p:cNvPr id="757776" name="Text Box 16"/>
              <p:cNvSpPr txBox="1">
                <a:spLocks noChangeArrowheads="1"/>
              </p:cNvSpPr>
              <p:nvPr/>
            </p:nvSpPr>
            <p:spPr bwMode="auto">
              <a:xfrm>
                <a:off x="7827" y="-830"/>
                <a:ext cx="1120"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eaLnBrk="0" hangingPunct="0"/>
                <a:r>
                  <a:rPr lang="en-US" altLang="cs-CZ" sz="1600">
                    <a:latin typeface="Times New Roman" pitchFamily="18" charset="0"/>
                  </a:rPr>
                  <a:t>nucleus</a:t>
                </a:r>
                <a:endParaRPr lang="en-GB" altLang="cs-CZ" sz="1600">
                  <a:latin typeface="Times New Roman" pitchFamily="18" charset="0"/>
                </a:endParaRPr>
              </a:p>
            </p:txBody>
          </p:sp>
          <p:sp>
            <p:nvSpPr>
              <p:cNvPr id="757777" name="Text Box 17"/>
              <p:cNvSpPr txBox="1">
                <a:spLocks noChangeArrowheads="1"/>
              </p:cNvSpPr>
              <p:nvPr/>
            </p:nvSpPr>
            <p:spPr bwMode="auto">
              <a:xfrm>
                <a:off x="6243" y="-119"/>
                <a:ext cx="144"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eaLnBrk="0" hangingPunct="0"/>
                <a:endParaRPr lang="en-GB" altLang="cs-CZ" sz="2200">
                  <a:latin typeface="Times New Roman" pitchFamily="18" charset="0"/>
                </a:endParaRPr>
              </a:p>
            </p:txBody>
          </p:sp>
          <p:sp>
            <p:nvSpPr>
              <p:cNvPr id="757778" name="Text Box 18"/>
              <p:cNvSpPr txBox="1">
                <a:spLocks noChangeArrowheads="1"/>
              </p:cNvSpPr>
              <p:nvPr/>
            </p:nvSpPr>
            <p:spPr bwMode="auto">
              <a:xfrm>
                <a:off x="6586" y="-659"/>
                <a:ext cx="28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eaLnBrk="0" hangingPunct="0"/>
                <a:r>
                  <a:rPr lang="en-US" altLang="cs-CZ" sz="2000" i="1">
                    <a:latin typeface="Symbol" pitchFamily="18" charset="2"/>
                  </a:rPr>
                  <a:t>q</a:t>
                </a:r>
                <a:endParaRPr lang="en-GB" altLang="cs-CZ" sz="2500">
                  <a:latin typeface="Symbol" pitchFamily="18" charset="2"/>
                </a:endParaRPr>
              </a:p>
            </p:txBody>
          </p:sp>
        </p:grpSp>
      </p:grpSp>
      <p:sp>
        <p:nvSpPr>
          <p:cNvPr id="757780" name="Text Box 20"/>
          <p:cNvSpPr txBox="1">
            <a:spLocks noChangeArrowheads="1"/>
          </p:cNvSpPr>
          <p:nvPr/>
        </p:nvSpPr>
        <p:spPr bwMode="auto">
          <a:xfrm>
            <a:off x="6319838" y="5856288"/>
            <a:ext cx="16351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endParaRPr lang="en-GB" altLang="cs-CZ" sz="2200" b="1">
              <a:solidFill>
                <a:srgbClr val="FF0000"/>
              </a:solidFill>
              <a:latin typeface="Times New Roman" pitchFamily="18" charset="0"/>
            </a:endParaRPr>
          </a:p>
        </p:txBody>
      </p:sp>
      <p:graphicFrame>
        <p:nvGraphicFramePr>
          <p:cNvPr id="757781" name="Object 21"/>
          <p:cNvGraphicFramePr>
            <a:graphicFrameLocks noChangeAspect="1"/>
          </p:cNvGraphicFramePr>
          <p:nvPr>
            <p:extLst>
              <p:ext uri="{D42A27DB-BD31-4B8C-83A1-F6EECF244321}">
                <p14:modId xmlns:p14="http://schemas.microsoft.com/office/powerpoint/2010/main" val="4124349138"/>
              </p:ext>
            </p:extLst>
          </p:nvPr>
        </p:nvGraphicFramePr>
        <p:xfrm>
          <a:off x="1106488" y="849171"/>
          <a:ext cx="3652838" cy="822325"/>
        </p:xfrm>
        <a:graphic>
          <a:graphicData uri="http://schemas.openxmlformats.org/presentationml/2006/ole">
            <mc:AlternateContent xmlns:mc="http://schemas.openxmlformats.org/markup-compatibility/2006">
              <mc:Choice xmlns:v="urn:schemas-microsoft-com:vml" Requires="v">
                <p:oleObj spid="_x0000_s2301" name="Equation" r:id="rId10" imgW="1917360" imgH="431640" progId="Equation.3">
                  <p:embed/>
                </p:oleObj>
              </mc:Choice>
              <mc:Fallback>
                <p:oleObj name="Equation" r:id="rId10" imgW="191736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6488" y="849171"/>
                        <a:ext cx="36528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782" name="Object 22"/>
          <p:cNvGraphicFramePr>
            <a:graphicFrameLocks noChangeAspect="1"/>
          </p:cNvGraphicFramePr>
          <p:nvPr>
            <p:extLst>
              <p:ext uri="{D42A27DB-BD31-4B8C-83A1-F6EECF244321}">
                <p14:modId xmlns:p14="http://schemas.microsoft.com/office/powerpoint/2010/main" val="1336081695"/>
              </p:ext>
            </p:extLst>
          </p:nvPr>
        </p:nvGraphicFramePr>
        <p:xfrm>
          <a:off x="0" y="3196880"/>
          <a:ext cx="4139952" cy="1827902"/>
        </p:xfrm>
        <a:graphic>
          <a:graphicData uri="http://schemas.openxmlformats.org/presentationml/2006/ole">
            <mc:AlternateContent xmlns:mc="http://schemas.openxmlformats.org/markup-compatibility/2006">
              <mc:Choice xmlns:v="urn:schemas-microsoft-com:vml" Requires="v">
                <p:oleObj spid="_x0000_s2302" name="Equation" r:id="rId12" imgW="2247840" imgH="1282680" progId="Equation.3">
                  <p:embed/>
                </p:oleObj>
              </mc:Choice>
              <mc:Fallback>
                <p:oleObj name="Equation" r:id="rId12" imgW="2247840" imgH="1282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96880"/>
                        <a:ext cx="4139952" cy="1827902"/>
                      </a:xfrm>
                      <a:prstGeom prst="rect">
                        <a:avLst/>
                      </a:prstGeom>
                      <a:noFill/>
                      <a:ln>
                        <a:noFill/>
                      </a:ln>
                      <a:extLst/>
                    </p:spPr>
                  </p:pic>
                </p:oleObj>
              </mc:Fallback>
            </mc:AlternateContent>
          </a:graphicData>
        </a:graphic>
      </p:graphicFrame>
      <p:graphicFrame>
        <p:nvGraphicFramePr>
          <p:cNvPr id="757783" name="Object 23"/>
          <p:cNvGraphicFramePr>
            <a:graphicFrameLocks noChangeAspect="1"/>
          </p:cNvGraphicFramePr>
          <p:nvPr>
            <p:extLst>
              <p:ext uri="{D42A27DB-BD31-4B8C-83A1-F6EECF244321}">
                <p14:modId xmlns:p14="http://schemas.microsoft.com/office/powerpoint/2010/main" val="818161745"/>
              </p:ext>
            </p:extLst>
          </p:nvPr>
        </p:nvGraphicFramePr>
        <p:xfrm>
          <a:off x="5311573" y="3255840"/>
          <a:ext cx="3071886" cy="1709982"/>
        </p:xfrm>
        <a:graphic>
          <a:graphicData uri="http://schemas.openxmlformats.org/presentationml/2006/ole">
            <mc:AlternateContent xmlns:mc="http://schemas.openxmlformats.org/markup-compatibility/2006">
              <mc:Choice xmlns:v="urn:schemas-microsoft-com:vml" Requires="v">
                <p:oleObj spid="_x0000_s2303" name="Equation" r:id="rId14" imgW="1676160" imgH="1206360" progId="Equation.3">
                  <p:embed/>
                </p:oleObj>
              </mc:Choice>
              <mc:Fallback>
                <p:oleObj name="Equation" r:id="rId14" imgW="1676160" imgH="12063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1573" y="3255840"/>
                        <a:ext cx="3071886" cy="1709982"/>
                      </a:xfrm>
                      <a:prstGeom prst="rect">
                        <a:avLst/>
                      </a:prstGeom>
                      <a:noFill/>
                      <a:ln>
                        <a:noFill/>
                      </a:ln>
                      <a:extLst/>
                    </p:spPr>
                  </p:pic>
                </p:oleObj>
              </mc:Fallback>
            </mc:AlternateContent>
          </a:graphicData>
        </a:graphic>
      </p:graphicFrame>
      <p:sp>
        <p:nvSpPr>
          <p:cNvPr id="757784" name="Rectangle 24"/>
          <p:cNvSpPr>
            <a:spLocks noChangeArrowheads="1"/>
          </p:cNvSpPr>
          <p:nvPr/>
        </p:nvSpPr>
        <p:spPr bwMode="auto">
          <a:xfrm>
            <a:off x="4489450" y="3038475"/>
            <a:ext cx="1635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endParaRPr lang="en-GB" altLang="cs-CZ" sz="4400">
              <a:solidFill>
                <a:schemeClr val="tx2"/>
              </a:solidFill>
              <a:latin typeface="Times New Roman" pitchFamily="18" charset="0"/>
            </a:endParaRPr>
          </a:p>
        </p:txBody>
      </p:sp>
      <p:sp>
        <p:nvSpPr>
          <p:cNvPr id="757785" name="Text Box 25"/>
          <p:cNvSpPr txBox="1">
            <a:spLocks noChangeArrowheads="1"/>
          </p:cNvSpPr>
          <p:nvPr/>
        </p:nvSpPr>
        <p:spPr bwMode="auto">
          <a:xfrm>
            <a:off x="1296393" y="5457825"/>
            <a:ext cx="63468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r>
              <a:rPr lang="en-US" altLang="cs-CZ" sz="1600" dirty="0">
                <a:latin typeface="Times New Roman" pitchFamily="18" charset="0"/>
              </a:rPr>
              <a:t>(assuming maximal P-violation and T-invariance for V- and A-interactions)</a:t>
            </a:r>
            <a:endParaRPr lang="en-GB" altLang="cs-CZ" sz="1600" dirty="0">
              <a:latin typeface="Times New Roman" pitchFamily="18" charset="0"/>
            </a:endParaRPr>
          </a:p>
        </p:txBody>
      </p:sp>
      <p:graphicFrame>
        <p:nvGraphicFramePr>
          <p:cNvPr id="757786" name="Object 26"/>
          <p:cNvGraphicFramePr>
            <a:graphicFrameLocks noChangeAspect="1"/>
          </p:cNvGraphicFramePr>
          <p:nvPr>
            <p:extLst>
              <p:ext uri="{D42A27DB-BD31-4B8C-83A1-F6EECF244321}">
                <p14:modId xmlns:p14="http://schemas.microsoft.com/office/powerpoint/2010/main" val="4243049674"/>
              </p:ext>
            </p:extLst>
          </p:nvPr>
        </p:nvGraphicFramePr>
        <p:xfrm>
          <a:off x="251520" y="1812107"/>
          <a:ext cx="2432050" cy="1044575"/>
        </p:xfrm>
        <a:graphic>
          <a:graphicData uri="http://schemas.openxmlformats.org/presentationml/2006/ole">
            <mc:AlternateContent xmlns:mc="http://schemas.openxmlformats.org/markup-compatibility/2006">
              <mc:Choice xmlns:v="urn:schemas-microsoft-com:vml" Requires="v">
                <p:oleObj spid="_x0000_s2304" name="Equation" r:id="rId16" imgW="1447560" imgH="622080" progId="Equation.3">
                  <p:embed/>
                </p:oleObj>
              </mc:Choice>
              <mc:Fallback>
                <p:oleObj name="Equation" r:id="rId16" imgW="1447560" imgH="6220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520" y="1812107"/>
                        <a:ext cx="243205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787" name="Text Box 27"/>
          <p:cNvSpPr txBox="1">
            <a:spLocks noChangeArrowheads="1"/>
          </p:cNvSpPr>
          <p:nvPr/>
        </p:nvSpPr>
        <p:spPr bwMode="auto">
          <a:xfrm>
            <a:off x="2038350" y="2387600"/>
            <a:ext cx="161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algn="ctr"/>
            <a:endParaRPr lang="en-GB" altLang="cs-CZ" sz="2200">
              <a:latin typeface="Times New Roman" pitchFamily="18" charset="0"/>
            </a:endParaRPr>
          </a:p>
        </p:txBody>
      </p:sp>
      <p:graphicFrame>
        <p:nvGraphicFramePr>
          <p:cNvPr id="757788" name="Object 28"/>
          <p:cNvGraphicFramePr>
            <a:graphicFrameLocks noChangeAspect="1"/>
          </p:cNvGraphicFramePr>
          <p:nvPr>
            <p:extLst>
              <p:ext uri="{D42A27DB-BD31-4B8C-83A1-F6EECF244321}">
                <p14:modId xmlns:p14="http://schemas.microsoft.com/office/powerpoint/2010/main" val="3818083269"/>
              </p:ext>
            </p:extLst>
          </p:nvPr>
        </p:nvGraphicFramePr>
        <p:xfrm>
          <a:off x="2785468" y="1930080"/>
          <a:ext cx="1684337" cy="454025"/>
        </p:xfrm>
        <a:graphic>
          <a:graphicData uri="http://schemas.openxmlformats.org/presentationml/2006/ole">
            <mc:AlternateContent xmlns:mc="http://schemas.openxmlformats.org/markup-compatibility/2006">
              <mc:Choice xmlns:v="urn:schemas-microsoft-com:vml" Requires="v">
                <p:oleObj spid="_x0000_s2305" name="Equation" r:id="rId18" imgW="1231560" imgH="291960" progId="Equation.DSMT4">
                  <p:embed/>
                </p:oleObj>
              </mc:Choice>
              <mc:Fallback>
                <p:oleObj name="Equation" r:id="rId18" imgW="1231560" imgH="29196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5468" y="1930080"/>
                        <a:ext cx="168433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789" name="Text Box 29"/>
          <p:cNvSpPr txBox="1">
            <a:spLocks noChangeArrowheads="1"/>
          </p:cNvSpPr>
          <p:nvPr/>
        </p:nvSpPr>
        <p:spPr bwMode="auto">
          <a:xfrm>
            <a:off x="2452688" y="5905500"/>
            <a:ext cx="432276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83" tIns="41591" rIns="83183" bIns="41591">
            <a:spAutoFit/>
          </a:bodyPr>
          <a:lstStyle>
            <a:lvl1pPr defTabSz="831850">
              <a:defRPr>
                <a:solidFill>
                  <a:schemeClr val="tx1"/>
                </a:solidFill>
                <a:latin typeface="Arial" charset="0"/>
              </a:defRPr>
            </a:lvl1pPr>
            <a:lvl2pPr marL="415925" defTabSz="831850">
              <a:defRPr>
                <a:solidFill>
                  <a:schemeClr val="tx1"/>
                </a:solidFill>
                <a:latin typeface="Arial" charset="0"/>
              </a:defRPr>
            </a:lvl2pPr>
            <a:lvl3pPr marL="831850" defTabSz="831850">
              <a:defRPr>
                <a:solidFill>
                  <a:schemeClr val="tx1"/>
                </a:solidFill>
                <a:latin typeface="Arial" charset="0"/>
              </a:defRPr>
            </a:lvl3pPr>
            <a:lvl4pPr marL="1247775" defTabSz="831850">
              <a:defRPr>
                <a:solidFill>
                  <a:schemeClr val="tx1"/>
                </a:solidFill>
                <a:latin typeface="Arial" charset="0"/>
              </a:defRPr>
            </a:lvl4pPr>
            <a:lvl5pPr marL="1663700" defTabSz="831850">
              <a:defRPr>
                <a:solidFill>
                  <a:schemeClr val="tx1"/>
                </a:solidFill>
                <a:latin typeface="Arial" charset="0"/>
              </a:defRPr>
            </a:lvl5pPr>
            <a:lvl6pPr marL="2120900" defTabSz="831850" fontAlgn="base">
              <a:spcBef>
                <a:spcPct val="0"/>
              </a:spcBef>
              <a:spcAft>
                <a:spcPct val="0"/>
              </a:spcAft>
              <a:defRPr>
                <a:solidFill>
                  <a:schemeClr val="tx1"/>
                </a:solidFill>
                <a:latin typeface="Arial" charset="0"/>
              </a:defRPr>
            </a:lvl6pPr>
            <a:lvl7pPr marL="2578100" defTabSz="831850" fontAlgn="base">
              <a:spcBef>
                <a:spcPct val="0"/>
              </a:spcBef>
              <a:spcAft>
                <a:spcPct val="0"/>
              </a:spcAft>
              <a:defRPr>
                <a:solidFill>
                  <a:schemeClr val="tx1"/>
                </a:solidFill>
                <a:latin typeface="Arial" charset="0"/>
              </a:defRPr>
            </a:lvl7pPr>
            <a:lvl8pPr marL="3035300" defTabSz="831850" fontAlgn="base">
              <a:spcBef>
                <a:spcPct val="0"/>
              </a:spcBef>
              <a:spcAft>
                <a:spcPct val="0"/>
              </a:spcAft>
              <a:defRPr>
                <a:solidFill>
                  <a:schemeClr val="tx1"/>
                </a:solidFill>
                <a:latin typeface="Arial" charset="0"/>
              </a:defRPr>
            </a:lvl8pPr>
            <a:lvl9pPr marL="3492500" defTabSz="831850" fontAlgn="base">
              <a:spcBef>
                <a:spcPct val="0"/>
              </a:spcBef>
              <a:spcAft>
                <a:spcPct val="0"/>
              </a:spcAft>
              <a:defRPr>
                <a:solidFill>
                  <a:schemeClr val="tx1"/>
                </a:solidFill>
                <a:latin typeface="Arial" charset="0"/>
              </a:defRPr>
            </a:lvl9pPr>
          </a:lstStyle>
          <a:p>
            <a:pPr algn="ctr"/>
            <a:endParaRPr lang="en-US" altLang="cs-CZ" sz="400" dirty="0">
              <a:latin typeface="Times New Roman" pitchFamily="18" charset="0"/>
              <a:sym typeface="Symbol" pitchFamily="18" charset="2"/>
            </a:endParaRPr>
          </a:p>
          <a:p>
            <a:pPr algn="ctr"/>
            <a:r>
              <a:rPr lang="en-US" altLang="cs-CZ" sz="1600" b="1" i="1" dirty="0" err="1">
                <a:latin typeface="Times New Roman" pitchFamily="18" charset="0"/>
                <a:sym typeface="Symbol" pitchFamily="18" charset="2"/>
              </a:rPr>
              <a:t>a</a:t>
            </a:r>
            <a:r>
              <a:rPr lang="en-US" altLang="cs-CZ" sz="1600" b="1" i="1" baseline="-20000" dirty="0" err="1">
                <a:latin typeface="Times New Roman" pitchFamily="18" charset="0"/>
                <a:sym typeface="Symbol" pitchFamily="18" charset="2"/>
              </a:rPr>
              <a:t>GT</a:t>
            </a:r>
            <a:r>
              <a:rPr lang="en-US" altLang="cs-CZ" sz="1600" b="1" i="1" dirty="0">
                <a:latin typeface="Times New Roman" pitchFamily="18" charset="0"/>
                <a:sym typeface="Symbol" pitchFamily="18" charset="2"/>
              </a:rPr>
              <a:t> </a:t>
            </a:r>
            <a:r>
              <a:rPr lang="en-US" altLang="cs-CZ" sz="1600" dirty="0">
                <a:latin typeface="Times New Roman" pitchFamily="18" charset="0"/>
                <a:sym typeface="Symbol" pitchFamily="18" charset="2"/>
              </a:rPr>
              <a:t>and</a:t>
            </a:r>
            <a:r>
              <a:rPr lang="en-US" altLang="cs-CZ" sz="1600" b="1" i="1" dirty="0">
                <a:latin typeface="Times New Roman" pitchFamily="18" charset="0"/>
                <a:sym typeface="Symbol" pitchFamily="18" charset="2"/>
              </a:rPr>
              <a:t> </a:t>
            </a:r>
            <a:r>
              <a:rPr lang="en-US" altLang="cs-CZ" sz="1600" b="1" i="1" dirty="0" err="1">
                <a:latin typeface="Times New Roman" pitchFamily="18" charset="0"/>
                <a:sym typeface="Symbol" pitchFamily="18" charset="2"/>
              </a:rPr>
              <a:t>a</a:t>
            </a:r>
            <a:r>
              <a:rPr lang="en-US" altLang="cs-CZ" sz="1600" b="1" i="1" baseline="-25000" dirty="0" err="1">
                <a:latin typeface="Times New Roman" pitchFamily="18" charset="0"/>
                <a:sym typeface="Symbol" pitchFamily="18" charset="2"/>
              </a:rPr>
              <a:t>F</a:t>
            </a:r>
            <a:r>
              <a:rPr lang="en-US" altLang="cs-CZ" sz="1600" b="1" i="1" dirty="0">
                <a:latin typeface="Times New Roman" pitchFamily="18" charset="0"/>
                <a:sym typeface="Symbol" pitchFamily="18" charset="2"/>
              </a:rPr>
              <a:t> </a:t>
            </a:r>
            <a:r>
              <a:rPr lang="en-US" altLang="cs-CZ" sz="1600" dirty="0">
                <a:latin typeface="Times New Roman" pitchFamily="18" charset="0"/>
                <a:sym typeface="Symbol" pitchFamily="18" charset="2"/>
              </a:rPr>
              <a:t>independent of nuclear matrix elements</a:t>
            </a:r>
            <a:endParaRPr lang="en-GB" altLang="cs-CZ" sz="1600" dirty="0">
              <a:latin typeface="Times New Roman" pitchFamily="18" charset="0"/>
              <a:sym typeface="Symbol" pitchFamily="18" charset="2"/>
            </a:endParaRPr>
          </a:p>
        </p:txBody>
      </p:sp>
      <p:sp>
        <p:nvSpPr>
          <p:cNvPr id="26" name="Rectangle 2"/>
          <p:cNvSpPr>
            <a:spLocks noChangeArrowheads="1"/>
          </p:cNvSpPr>
          <p:nvPr/>
        </p:nvSpPr>
        <p:spPr bwMode="auto">
          <a:xfrm>
            <a:off x="0" y="0"/>
            <a:ext cx="9144000" cy="638093"/>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a:t>
            </a:r>
            <a:r>
              <a:rPr lang="en-US" sz="2400" b="1" dirty="0">
                <a:solidFill>
                  <a:srgbClr val="0000FF"/>
                </a:solidFill>
                <a:latin typeface="Times New Roman" pitchFamily="18" charset="0"/>
                <a:sym typeface="Symbol"/>
              </a:rPr>
              <a:t>- </a:t>
            </a:r>
            <a:r>
              <a:rPr lang="en-US" sz="2400" b="1" dirty="0" smtClean="0">
                <a:solidFill>
                  <a:srgbClr val="0000FF"/>
                </a:solidFill>
                <a:latin typeface="Times New Roman" pitchFamily="18" charset="0"/>
                <a:sym typeface="Symbol"/>
              </a:rPr>
              <a:t>c</a:t>
            </a:r>
            <a:r>
              <a:rPr lang="en-US" sz="2400" b="1" dirty="0" smtClean="0">
                <a:solidFill>
                  <a:srgbClr val="0000FF"/>
                </a:solidFill>
                <a:latin typeface="Times New Roman" pitchFamily="18" charset="0"/>
              </a:rPr>
              <a:t>orrelations (</a:t>
            </a:r>
            <a:r>
              <a:rPr lang="en-US" sz="2400" b="1" dirty="0" smtClean="0">
                <a:solidFill>
                  <a:srgbClr val="0000FF"/>
                </a:solidFill>
                <a:latin typeface="Times New Roman" pitchFamily="18" charset="0"/>
                <a:sym typeface="Symbol"/>
              </a:rPr>
              <a:t>search for Scalar &amp; Tensor weak interactions)</a:t>
            </a:r>
            <a:endParaRPr lang="cs-CZ" sz="2400" b="1" dirty="0">
              <a:latin typeface="Times New Roman" pitchFamily="18" charset="0"/>
            </a:endParaRPr>
          </a:p>
        </p:txBody>
      </p:sp>
      <p:sp>
        <p:nvSpPr>
          <p:cNvPr id="3" name="Obdélník 2"/>
          <p:cNvSpPr/>
          <p:nvPr/>
        </p:nvSpPr>
        <p:spPr>
          <a:xfrm>
            <a:off x="467544" y="978596"/>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9760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1052736"/>
            <a:ext cx="8280920" cy="1569660"/>
          </a:xfrm>
          <a:prstGeom prst="rect">
            <a:avLst/>
          </a:prstGeom>
          <a:noFill/>
        </p:spPr>
        <p:txBody>
          <a:bodyPr wrap="square" rtlCol="0">
            <a:spAutoFit/>
          </a:bodyPr>
          <a:lstStyle/>
          <a:p>
            <a:r>
              <a:rPr lang="en-US" altLang="cs-CZ" sz="1600" b="1" dirty="0">
                <a:latin typeface="Times New Roman" pitchFamily="18" charset="0"/>
                <a:sym typeface="Symbol" pitchFamily="18" charset="2"/>
              </a:rPr>
              <a:t>-decay </a:t>
            </a:r>
            <a:r>
              <a:rPr lang="en-US" altLang="cs-CZ" sz="1600" b="1" dirty="0" smtClean="0">
                <a:latin typeface="Times New Roman" pitchFamily="18" charset="0"/>
                <a:sym typeface="Symbol" pitchFamily="18" charset="2"/>
              </a:rPr>
              <a:t> </a:t>
            </a:r>
            <a:r>
              <a:rPr lang="en-US" altLang="cs-CZ" sz="1600" dirty="0" smtClean="0">
                <a:latin typeface="Times New Roman" pitchFamily="18" charset="0"/>
                <a:sym typeface="Symbol" pitchFamily="18" charset="2"/>
              </a:rPr>
              <a:t>: super-allowed </a:t>
            </a:r>
            <a:r>
              <a:rPr lang="en-US" sz="1600" dirty="0" smtClean="0">
                <a:latin typeface="Times New Roman" panose="02020603050405020304" pitchFamily="18" charset="0"/>
                <a:cs typeface="Times New Roman" panose="02020603050405020304" pitchFamily="18" charset="0"/>
              </a:rPr>
              <a:t>0</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itchFamily="2" charset="2"/>
              </a:rPr>
              <a:t> 0</a:t>
            </a:r>
            <a:r>
              <a:rPr lang="en-US" sz="1600" baseline="30000" dirty="0">
                <a:latin typeface="Times New Roman" panose="02020603050405020304" pitchFamily="18" charset="0"/>
                <a:cs typeface="Times New Roman" panose="02020603050405020304" pitchFamily="18" charset="0"/>
                <a:sym typeface="Wingdings" pitchFamily="2" charset="2"/>
              </a:rPr>
              <a:t>+ </a:t>
            </a:r>
            <a:r>
              <a:rPr lang="en-US" sz="1600" dirty="0" smtClean="0">
                <a:latin typeface="Times New Roman" panose="02020603050405020304" pitchFamily="18" charset="0"/>
                <a:cs typeface="Times New Roman" panose="02020603050405020304" pitchFamily="18" charset="0"/>
                <a:sym typeface="Symbol"/>
              </a:rPr>
              <a:t>Fermi transition  </a:t>
            </a:r>
          </a:p>
          <a:p>
            <a:endParaRPr lang="en-US" sz="1600" dirty="0">
              <a:latin typeface="Times New Roman" panose="02020603050405020304" pitchFamily="18" charset="0"/>
              <a:cs typeface="Times New Roman" panose="02020603050405020304" pitchFamily="18" charset="0"/>
              <a:sym typeface="Symbol"/>
            </a:endParaRPr>
          </a:p>
          <a:p>
            <a:r>
              <a:rPr lang="en-US" sz="1600" dirty="0" smtClean="0">
                <a:latin typeface="Times New Roman" panose="02020603050405020304" pitchFamily="18" charset="0"/>
                <a:cs typeface="Times New Roman" panose="02020603050405020304" pitchFamily="18" charset="0"/>
                <a:sym typeface="Symbol"/>
              </a:rPr>
              <a:t>Spins of </a:t>
            </a:r>
            <a:r>
              <a:rPr lang="en-US" sz="1600" dirty="0">
                <a:latin typeface="Times New Roman" panose="02020603050405020304" pitchFamily="18" charset="0"/>
                <a:cs typeface="Times New Roman" panose="02020603050405020304" pitchFamily="18" charset="0"/>
                <a:sym typeface="Symbol"/>
              </a:rPr>
              <a:t> </a:t>
            </a:r>
            <a:r>
              <a:rPr lang="en-US" sz="1600" dirty="0" smtClean="0">
                <a:latin typeface="Times New Roman" panose="02020603050405020304" pitchFamily="18" charset="0"/>
                <a:cs typeface="Times New Roman" panose="02020603050405020304" pitchFamily="18" charset="0"/>
                <a:sym typeface="Symbol"/>
              </a:rPr>
              <a:t>and  have to be antiparallel (couple to 0) </a:t>
            </a:r>
          </a:p>
          <a:p>
            <a:r>
              <a:rPr lang="en-US" sz="1600" dirty="0" smtClean="0">
                <a:latin typeface="Times New Roman" panose="02020603050405020304" pitchFamily="18" charset="0"/>
                <a:cs typeface="Times New Roman" panose="02020603050405020304" pitchFamily="18" charset="0"/>
                <a:sym typeface="Symbol"/>
              </a:rPr>
              <a:t>Momenta are parallel for vector        and                 antiparallel for scalar interaction</a:t>
            </a:r>
          </a:p>
          <a:p>
            <a:endParaRPr lang="en-US" sz="1600" dirty="0">
              <a:latin typeface="Times New Roman" panose="02020603050405020304" pitchFamily="18" charset="0"/>
              <a:cs typeface="Times New Roman" panose="02020603050405020304" pitchFamily="18" charset="0"/>
              <a:sym typeface="Symbol"/>
            </a:endParaRPr>
          </a:p>
          <a:p>
            <a:endParaRPr lang="en-US" sz="1600" dirty="0" smtClean="0">
              <a:latin typeface="Times New Roman" panose="02020603050405020304" pitchFamily="18" charset="0"/>
              <a:cs typeface="Times New Roman" panose="02020603050405020304" pitchFamily="18" charset="0"/>
              <a:sym typeface="Symbol"/>
            </a:endParaRPr>
          </a:p>
        </p:txBody>
      </p:sp>
      <p:pic>
        <p:nvPicPr>
          <p:cNvPr id="3" name="Image 32" descr="vector_scalar.jpg"/>
          <p:cNvPicPr>
            <a:picLocks noChangeAspect="1"/>
          </p:cNvPicPr>
          <p:nvPr/>
        </p:nvPicPr>
        <p:blipFill>
          <a:blip r:embed="rId2" cstate="print"/>
          <a:stretch>
            <a:fillRect/>
          </a:stretch>
        </p:blipFill>
        <p:spPr>
          <a:xfrm>
            <a:off x="279603" y="3835973"/>
            <a:ext cx="8055032" cy="1628800"/>
          </a:xfrm>
          <a:prstGeom prst="rect">
            <a:avLst/>
          </a:prstGeom>
        </p:spPr>
      </p:pic>
      <p:sp>
        <p:nvSpPr>
          <p:cNvPr id="4" name="Text Box 8"/>
          <p:cNvSpPr txBox="1">
            <a:spLocks noChangeArrowheads="1"/>
          </p:cNvSpPr>
          <p:nvPr/>
        </p:nvSpPr>
        <p:spPr bwMode="auto">
          <a:xfrm>
            <a:off x="279603" y="2802885"/>
            <a:ext cx="4152318" cy="1138773"/>
          </a:xfrm>
          <a:prstGeom prst="rect">
            <a:avLst/>
          </a:prstGeom>
          <a:noFill/>
          <a:ln w="9525">
            <a:noFill/>
            <a:miter lim="800000"/>
            <a:headEnd/>
            <a:tailEnd/>
          </a:ln>
          <a:effectLst/>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Vector interaction</a:t>
            </a:r>
          </a:p>
          <a:p>
            <a:pPr algn="ctr"/>
            <a:r>
              <a:rPr lang="en-US" sz="1600" dirty="0" smtClean="0">
                <a:latin typeface="Times New Roman" panose="02020603050405020304" pitchFamily="18" charset="0"/>
                <a:cs typeface="Times New Roman" panose="02020603050405020304" pitchFamily="18" charset="0"/>
              </a:rPr>
              <a:t>(included in SM)</a:t>
            </a:r>
          </a:p>
          <a:p>
            <a:pPr algn="ctr"/>
            <a:r>
              <a:rPr lang="en-US" sz="1600" dirty="0" smtClean="0">
                <a:latin typeface="Times New Roman" panose="02020603050405020304" pitchFamily="18" charset="0"/>
                <a:cs typeface="Times New Roman" panose="02020603050405020304" pitchFamily="18" charset="0"/>
              </a:rPr>
              <a:t>High energy of recoil nucleus, moving opposite to emitted particles</a:t>
            </a:r>
            <a:endParaRPr lang="en-US" sz="1600" dirty="0">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4824028" y="2783120"/>
            <a:ext cx="3266938" cy="892552"/>
          </a:xfrm>
          <a:prstGeom prst="rect">
            <a:avLst/>
          </a:prstGeom>
          <a:noFill/>
          <a:ln w="9525">
            <a:noFill/>
            <a:miter lim="800000"/>
            <a:headEnd/>
            <a:tailEnd/>
          </a:ln>
          <a:effectLst/>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Scalar interaction</a:t>
            </a:r>
          </a:p>
          <a:p>
            <a:pPr algn="ctr"/>
            <a:r>
              <a:rPr lang="en-US" sz="1600" dirty="0" smtClean="0">
                <a:latin typeface="Times New Roman" panose="02020603050405020304" pitchFamily="18" charset="0"/>
                <a:cs typeface="Times New Roman" panose="02020603050405020304" pitchFamily="18" charset="0"/>
              </a:rPr>
              <a:t>(beyond SM)</a:t>
            </a:r>
          </a:p>
          <a:p>
            <a:pPr algn="ctr"/>
            <a:r>
              <a:rPr lang="en-US" sz="1600" dirty="0" smtClean="0">
                <a:latin typeface="Times New Roman" panose="02020603050405020304" pitchFamily="18" charset="0"/>
                <a:cs typeface="Times New Roman" panose="02020603050405020304" pitchFamily="18" charset="0"/>
              </a:rPr>
              <a:t>Very small energy of recoil nucleus</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085346"/>
            <a:ext cx="1246888" cy="601946"/>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857" y="2142940"/>
            <a:ext cx="1242075" cy="486759"/>
          </a:xfrm>
          <a:prstGeom prst="rect">
            <a:avLst/>
          </a:prstGeom>
        </p:spPr>
      </p:pic>
      <p:sp>
        <p:nvSpPr>
          <p:cNvPr id="8"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a:t>
            </a:r>
            <a:r>
              <a:rPr lang="en-US" sz="2400" b="1" dirty="0">
                <a:solidFill>
                  <a:srgbClr val="0000FF"/>
                </a:solidFill>
                <a:latin typeface="Times New Roman" pitchFamily="18" charset="0"/>
                <a:sym typeface="Symbol"/>
              </a:rPr>
              <a:t></a:t>
            </a:r>
            <a:r>
              <a:rPr lang="en-US" sz="2400" b="1" dirty="0" smtClean="0">
                <a:solidFill>
                  <a:srgbClr val="0000FF"/>
                </a:solidFill>
                <a:latin typeface="Times New Roman" pitchFamily="18" charset="0"/>
                <a:sym typeface="Symbol"/>
              </a:rPr>
              <a:t> c</a:t>
            </a:r>
            <a:r>
              <a:rPr lang="en-US" sz="2400" b="1" dirty="0" smtClean="0">
                <a:solidFill>
                  <a:srgbClr val="0000FF"/>
                </a:solidFill>
                <a:latin typeface="Times New Roman" pitchFamily="18" charset="0"/>
              </a:rPr>
              <a:t>orrelations</a:t>
            </a:r>
            <a:r>
              <a:rPr lang="en-US" sz="2400" dirty="0" smtClean="0">
                <a:latin typeface="Times New Roman" panose="02020603050405020304" pitchFamily="18" charset="0"/>
                <a:cs typeface="Times New Roman" panose="02020603050405020304" pitchFamily="18" charset="0"/>
                <a:sym typeface="Symbol"/>
              </a:rPr>
              <a:t> </a:t>
            </a:r>
            <a:endParaRPr lang="cs-CZ" sz="2400" b="1" dirty="0">
              <a:latin typeface="Times New Roman" pitchFamily="18" charset="0"/>
            </a:endParaRPr>
          </a:p>
        </p:txBody>
      </p:sp>
      <p:sp>
        <p:nvSpPr>
          <p:cNvPr id="9" name="TextovéPole 8"/>
          <p:cNvSpPr txBox="1"/>
          <p:nvPr/>
        </p:nvSpPr>
        <p:spPr>
          <a:xfrm>
            <a:off x="701786" y="5464773"/>
            <a:ext cx="7902661" cy="923330"/>
          </a:xfrm>
          <a:prstGeom prst="rect">
            <a:avLst/>
          </a:prstGeom>
          <a:noFill/>
        </p:spPr>
        <p:txBody>
          <a:bodyPr wrap="square" rtlCol="0">
            <a:spAutoFit/>
          </a:bodyPr>
          <a:lstStyle/>
          <a:p>
            <a:r>
              <a:rPr lang="en-US" altLang="cs-CZ" dirty="0">
                <a:latin typeface="Times New Roman" pitchFamily="18" charset="0"/>
                <a:sym typeface="Symbol"/>
              </a:rPr>
              <a:t>We need to find the </a:t>
            </a:r>
            <a:r>
              <a:rPr lang="en-US" altLang="cs-CZ" dirty="0" smtClean="0">
                <a:latin typeface="Times New Roman" pitchFamily="18" charset="0"/>
                <a:sym typeface="Symbol"/>
              </a:rPr>
              <a:t>way to determine the </a:t>
            </a:r>
            <a:r>
              <a:rPr lang="en-US" altLang="cs-CZ" b="1" dirty="0" smtClean="0">
                <a:latin typeface="Times New Roman" pitchFamily="18" charset="0"/>
                <a:sym typeface="Symbol"/>
              </a:rPr>
              <a:t>recoil </a:t>
            </a:r>
            <a:r>
              <a:rPr lang="en-US" altLang="cs-CZ" b="1" dirty="0">
                <a:latin typeface="Times New Roman" pitchFamily="18" charset="0"/>
                <a:sym typeface="Symbol"/>
              </a:rPr>
              <a:t>nucleus energy </a:t>
            </a:r>
            <a:r>
              <a:rPr lang="en-US" altLang="cs-CZ" dirty="0" smtClean="0">
                <a:latin typeface="Times New Roman" pitchFamily="18" charset="0"/>
                <a:sym typeface="Symbol"/>
              </a:rPr>
              <a:t>- because </a:t>
            </a:r>
            <a:r>
              <a:rPr lang="en-US" altLang="cs-CZ" dirty="0">
                <a:latin typeface="Times New Roman" pitchFamily="18" charset="0"/>
                <a:sym typeface="Symbol"/>
              </a:rPr>
              <a:t>this is </a:t>
            </a:r>
            <a:r>
              <a:rPr lang="en-US" dirty="0">
                <a:latin typeface="Times New Roman" panose="02020603050405020304" pitchFamily="18" charset="0"/>
                <a:cs typeface="Times New Roman" panose="02020603050405020304" pitchFamily="18" charset="0"/>
              </a:rPr>
              <a:t>very different for vector (SM allowed) and scalar (SM forbidden</a:t>
            </a:r>
            <a:r>
              <a:rPr lang="en-US" dirty="0" smtClean="0">
                <a:latin typeface="Times New Roman" panose="02020603050405020304" pitchFamily="18" charset="0"/>
                <a:cs typeface="Times New Roman" panose="02020603050405020304" pitchFamily="18" charset="0"/>
              </a:rPr>
              <a:t>) interaction -  </a:t>
            </a:r>
          </a:p>
          <a:p>
            <a:r>
              <a:rPr lang="en-US" altLang="cs-CZ" dirty="0" smtClean="0">
                <a:latin typeface="Times New Roman" pitchFamily="18" charset="0"/>
                <a:sym typeface="Symbol"/>
              </a:rPr>
              <a:t>and </a:t>
            </a:r>
            <a:r>
              <a:rPr lang="en-US" altLang="cs-CZ" dirty="0">
                <a:latin typeface="Times New Roman" pitchFamily="18" charset="0"/>
                <a:sym typeface="Symbol"/>
              </a:rPr>
              <a:t>precisely measure </a:t>
            </a:r>
            <a:r>
              <a:rPr lang="en-US" altLang="cs-CZ" dirty="0" smtClean="0">
                <a:latin typeface="Times New Roman" pitchFamily="18" charset="0"/>
                <a:sym typeface="Symbol"/>
              </a:rPr>
              <a:t>it</a:t>
            </a:r>
            <a:endParaRPr lang="cs-CZ" dirty="0"/>
          </a:p>
        </p:txBody>
      </p:sp>
    </p:spTree>
    <p:extLst>
      <p:ext uri="{BB962C8B-B14F-4D97-AF65-F5344CB8AC3E}">
        <p14:creationId xmlns:p14="http://schemas.microsoft.com/office/powerpoint/2010/main" val="4118201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836712"/>
            <a:ext cx="5364088" cy="5509200"/>
          </a:xfrm>
          <a:prstGeom prst="rect">
            <a:avLst/>
          </a:prstGeom>
          <a:noFill/>
        </p:spPr>
        <p:txBody>
          <a:bodyPr wrap="square" rtlCol="0">
            <a:spAutoFit/>
          </a:bodyPr>
          <a:lstStyle/>
          <a:p>
            <a:pPr marL="285750" indent="-285750">
              <a:buFont typeface="Wingdings" panose="05000000000000000000" pitchFamily="2" charset="2"/>
              <a:buChar char="§"/>
            </a:pPr>
            <a:r>
              <a:rPr lang="en-US" altLang="cs-CZ" sz="1600" baseline="30000" dirty="0" smtClean="0">
                <a:latin typeface="Times New Roman" pitchFamily="18" charset="0"/>
                <a:sym typeface="Symbol" pitchFamily="18" charset="2"/>
              </a:rPr>
              <a:t>32</a:t>
            </a:r>
            <a:r>
              <a:rPr lang="en-US" altLang="cs-CZ" sz="1600" dirty="0" smtClean="0">
                <a:latin typeface="Times New Roman" pitchFamily="18" charset="0"/>
                <a:sym typeface="Symbol" pitchFamily="18" charset="2"/>
              </a:rPr>
              <a:t>Ar decays by </a:t>
            </a:r>
            <a:r>
              <a:rPr lang="en-US" altLang="cs-CZ" sz="1600" dirty="0">
                <a:latin typeface="Times New Roman" pitchFamily="18" charset="0"/>
                <a:sym typeface="Symbol" pitchFamily="18" charset="2"/>
              </a:rPr>
              <a:t>-decay </a:t>
            </a:r>
            <a:r>
              <a:rPr lang="en-US" altLang="cs-CZ" sz="1600" dirty="0" smtClean="0">
                <a:latin typeface="Times New Roman" pitchFamily="18" charset="0"/>
                <a:sym typeface="Symbol" pitchFamily="18" charset="2"/>
              </a:rPr>
              <a:t>to the </a:t>
            </a:r>
            <a:r>
              <a:rPr lang="en-US" altLang="cs-CZ" sz="1600" baseline="30000" dirty="0" smtClean="0">
                <a:latin typeface="Times New Roman" pitchFamily="18" charset="0"/>
                <a:sym typeface="Symbol" pitchFamily="18" charset="2"/>
              </a:rPr>
              <a:t>32</a:t>
            </a:r>
            <a:r>
              <a:rPr lang="en-US" altLang="cs-CZ" sz="1600" dirty="0" smtClean="0">
                <a:latin typeface="Times New Roman" pitchFamily="18" charset="0"/>
                <a:sym typeface="Symbol" pitchFamily="18" charset="2"/>
              </a:rPr>
              <a:t>Cl which subsequently decays by proton decay to </a:t>
            </a:r>
            <a:r>
              <a:rPr lang="en-US" altLang="cs-CZ" sz="1600" baseline="30000" dirty="0" smtClean="0">
                <a:latin typeface="Times New Roman" pitchFamily="18" charset="0"/>
                <a:sym typeface="Symbol" pitchFamily="18" charset="2"/>
              </a:rPr>
              <a:t>31</a:t>
            </a:r>
            <a:r>
              <a:rPr lang="en-US" altLang="cs-CZ" sz="1600" dirty="0" smtClean="0">
                <a:latin typeface="Times New Roman" pitchFamily="18" charset="0"/>
                <a:sym typeface="Symbol" pitchFamily="18" charset="2"/>
              </a:rPr>
              <a:t>S</a:t>
            </a:r>
          </a:p>
          <a:p>
            <a:pPr marL="285750" indent="-285750">
              <a:buFont typeface="Wingdings" panose="05000000000000000000" pitchFamily="2" charset="2"/>
              <a:buChar char="§"/>
            </a:pPr>
            <a:r>
              <a:rPr lang="en-US" altLang="cs-CZ" sz="1600" dirty="0" smtClean="0">
                <a:latin typeface="Times New Roman" pitchFamily="18" charset="0"/>
                <a:sym typeface="Symbol" pitchFamily="18" charset="2"/>
              </a:rPr>
              <a:t>Interested in super-allowed Fermi </a:t>
            </a:r>
            <a:r>
              <a:rPr lang="en-US" altLang="cs-CZ" sz="1600" dirty="0">
                <a:latin typeface="Times New Roman" pitchFamily="18" charset="0"/>
                <a:sym typeface="Symbol" pitchFamily="18" charset="2"/>
              </a:rPr>
              <a:t></a:t>
            </a:r>
            <a:r>
              <a:rPr lang="en-US" altLang="cs-CZ" sz="1600" dirty="0" smtClean="0">
                <a:latin typeface="Times New Roman" pitchFamily="18" charset="0"/>
                <a:sym typeface="Symbol" pitchFamily="18" charset="2"/>
              </a:rPr>
              <a:t>-decay </a:t>
            </a:r>
            <a:r>
              <a:rPr lang="en-US" altLang="cs-CZ" sz="1600" baseline="30000" dirty="0" smtClean="0">
                <a:latin typeface="Times New Roman" pitchFamily="18" charset="0"/>
                <a:sym typeface="Symbol" pitchFamily="18" charset="2"/>
              </a:rPr>
              <a:t>32</a:t>
            </a:r>
            <a:r>
              <a:rPr lang="en-US" altLang="cs-CZ" sz="1600" dirty="0" smtClean="0">
                <a:latin typeface="Times New Roman" pitchFamily="18" charset="0"/>
                <a:sym typeface="Symbol" pitchFamily="18" charset="2"/>
              </a:rPr>
              <a:t>Ar</a:t>
            </a:r>
            <a:r>
              <a:rPr lang="en-US" altLang="cs-CZ" sz="1600" dirty="0" smtClean="0">
                <a:latin typeface="Times New Roman" pitchFamily="18" charset="0"/>
                <a:sym typeface="Symbol"/>
              </a:rPr>
              <a:t></a:t>
            </a:r>
            <a:r>
              <a:rPr lang="en-US" altLang="cs-CZ" sz="1600" dirty="0" smtClean="0">
                <a:latin typeface="Times New Roman" pitchFamily="18" charset="0"/>
                <a:sym typeface="Symbol" pitchFamily="18" charset="2"/>
              </a:rPr>
              <a:t> </a:t>
            </a:r>
            <a:r>
              <a:rPr lang="en-US" altLang="cs-CZ" sz="1600" baseline="30000" dirty="0" smtClean="0">
                <a:latin typeface="Times New Roman" pitchFamily="18" charset="0"/>
                <a:sym typeface="Symbol" pitchFamily="18" charset="2"/>
              </a:rPr>
              <a:t>32</a:t>
            </a:r>
            <a:r>
              <a:rPr lang="en-US" altLang="cs-CZ" sz="1600" dirty="0" smtClean="0">
                <a:latin typeface="Times New Roman" pitchFamily="18" charset="0"/>
                <a:sym typeface="Symbol" pitchFamily="18" charset="2"/>
              </a:rPr>
              <a:t>Cl </a:t>
            </a:r>
            <a:r>
              <a:rPr lang="en-US" altLang="cs-CZ" sz="1600" dirty="0">
                <a:latin typeface="Times New Roman" pitchFamily="18" charset="0"/>
                <a:sym typeface="Symbol" pitchFamily="18" charset="2"/>
              </a:rPr>
              <a:t>to Isobaric Analog State </a:t>
            </a:r>
            <a:r>
              <a:rPr lang="en-US" altLang="cs-CZ" sz="1600" dirty="0" smtClean="0">
                <a:latin typeface="Times New Roman" pitchFamily="18" charset="0"/>
                <a:sym typeface="Symbol" pitchFamily="18" charset="2"/>
              </a:rPr>
              <a:t>followed by the proton decay</a:t>
            </a:r>
          </a:p>
          <a:p>
            <a:r>
              <a:rPr lang="en-US" altLang="cs-CZ" sz="1600" dirty="0">
                <a:latin typeface="Times New Roman" pitchFamily="18" charset="0"/>
                <a:sym typeface="Symbol" pitchFamily="18" charset="2"/>
              </a:rPr>
              <a:t> </a:t>
            </a:r>
            <a:r>
              <a:rPr lang="en-US" altLang="cs-CZ" sz="1600" dirty="0" smtClean="0">
                <a:latin typeface="Times New Roman" pitchFamily="18" charset="0"/>
                <a:sym typeface="Symbol" pitchFamily="18" charset="2"/>
              </a:rPr>
              <a:t>     </a:t>
            </a:r>
            <a:r>
              <a:rPr lang="en-US" altLang="cs-CZ" sz="1600" baseline="30000" dirty="0" smtClean="0">
                <a:latin typeface="Times New Roman" pitchFamily="18" charset="0"/>
                <a:sym typeface="Symbol" pitchFamily="18" charset="2"/>
              </a:rPr>
              <a:t>32</a:t>
            </a:r>
            <a:r>
              <a:rPr lang="en-US" altLang="cs-CZ" sz="1600" dirty="0" smtClean="0">
                <a:latin typeface="Times New Roman" pitchFamily="18" charset="0"/>
                <a:sym typeface="Symbol" pitchFamily="18" charset="2"/>
              </a:rPr>
              <a:t>Cl</a:t>
            </a:r>
            <a:r>
              <a:rPr lang="en-US" altLang="cs-CZ" sz="1600" dirty="0">
                <a:latin typeface="Times New Roman" pitchFamily="18" charset="0"/>
                <a:sym typeface="Symbol"/>
              </a:rPr>
              <a:t> </a:t>
            </a:r>
            <a:r>
              <a:rPr lang="en-US" altLang="cs-CZ" sz="1600" dirty="0" smtClean="0">
                <a:latin typeface="Times New Roman" pitchFamily="18" charset="0"/>
                <a:sym typeface="Symbol"/>
              </a:rPr>
              <a:t> </a:t>
            </a:r>
            <a:r>
              <a:rPr lang="en-US" altLang="cs-CZ" sz="1600" baseline="30000" dirty="0" smtClean="0">
                <a:latin typeface="Times New Roman" pitchFamily="18" charset="0"/>
                <a:sym typeface="Symbol" pitchFamily="18" charset="2"/>
              </a:rPr>
              <a:t>31</a:t>
            </a:r>
            <a:r>
              <a:rPr lang="en-US" altLang="cs-CZ" sz="1600" dirty="0" smtClean="0">
                <a:latin typeface="Times New Roman" pitchFamily="18" charset="0"/>
                <a:sym typeface="Symbol" pitchFamily="18" charset="2"/>
              </a:rPr>
              <a:t>S</a:t>
            </a:r>
          </a:p>
          <a:p>
            <a:pPr marL="285750" indent="-285750">
              <a:buFont typeface="Wingdings" panose="05000000000000000000" pitchFamily="2" charset="2"/>
              <a:buChar char="§"/>
            </a:pPr>
            <a:r>
              <a:rPr lang="en-US" altLang="cs-CZ" sz="1600" dirty="0" smtClean="0">
                <a:latin typeface="Times New Roman" pitchFamily="18" charset="0"/>
                <a:sym typeface="Symbol" pitchFamily="18" charset="2"/>
              </a:rPr>
              <a:t>Protons are emitted from the moving nucleus </a:t>
            </a:r>
            <a:r>
              <a:rPr lang="en-US" altLang="cs-CZ" sz="1600" baseline="30000" dirty="0" smtClean="0">
                <a:latin typeface="Times New Roman" pitchFamily="18" charset="0"/>
                <a:sym typeface="Symbol" pitchFamily="18" charset="2"/>
              </a:rPr>
              <a:t>32</a:t>
            </a:r>
            <a:r>
              <a:rPr lang="en-US" altLang="cs-CZ" sz="1600" dirty="0" smtClean="0">
                <a:latin typeface="Times New Roman" pitchFamily="18" charset="0"/>
                <a:sym typeface="Symbol" pitchFamily="18" charset="2"/>
              </a:rPr>
              <a:t>Cl recoiling after previous </a:t>
            </a:r>
            <a:r>
              <a:rPr lang="en-US" altLang="cs-CZ" sz="1600" dirty="0">
                <a:latin typeface="Times New Roman" pitchFamily="18" charset="0"/>
                <a:sym typeface="Symbol" pitchFamily="18" charset="2"/>
              </a:rPr>
              <a:t>-decay </a:t>
            </a:r>
            <a:r>
              <a:rPr lang="en-US" altLang="cs-CZ" sz="1600" dirty="0" smtClean="0">
                <a:latin typeface="Times New Roman" pitchFamily="18" charset="0"/>
                <a:sym typeface="Symbol"/>
              </a:rPr>
              <a:t> energy of protons is Doppler shifted</a:t>
            </a:r>
            <a:endParaRPr lang="en-US" altLang="cs-CZ" sz="1600" dirty="0">
              <a:latin typeface="Times New Roman" pitchFamily="18" charset="0"/>
              <a:sym typeface="Symbol" pitchFamily="18" charset="2"/>
            </a:endParaRPr>
          </a:p>
          <a:p>
            <a:pPr marL="285750" indent="-285750">
              <a:buFont typeface="Wingdings" panose="05000000000000000000" pitchFamily="2" charset="2"/>
              <a:buChar char="§"/>
            </a:pPr>
            <a:r>
              <a:rPr lang="en-US" altLang="cs-CZ" sz="1600" dirty="0" smtClean="0">
                <a:latin typeface="Times New Roman" pitchFamily="18" charset="0"/>
                <a:sym typeface="Symbol" pitchFamily="18" charset="2"/>
              </a:rPr>
              <a:t>Significant difference  between the effect of Doppler shift on proton energy between scalar </a:t>
            </a:r>
            <a:r>
              <a:rPr lang="en-US" altLang="cs-CZ" sz="1600" dirty="0">
                <a:latin typeface="Times New Roman" pitchFamily="18" charset="0"/>
                <a:sym typeface="Symbol" pitchFamily="18" charset="2"/>
              </a:rPr>
              <a:t>-decay </a:t>
            </a:r>
            <a:r>
              <a:rPr lang="en-US" altLang="cs-CZ" sz="1600" dirty="0" smtClean="0">
                <a:latin typeface="Times New Roman" pitchFamily="18" charset="0"/>
                <a:sym typeface="Symbol" pitchFamily="18" charset="2"/>
              </a:rPr>
              <a:t>(small recoil energy) and vector </a:t>
            </a:r>
            <a:r>
              <a:rPr lang="en-US" altLang="cs-CZ" sz="1600" dirty="0">
                <a:latin typeface="Times New Roman" pitchFamily="18" charset="0"/>
                <a:sym typeface="Symbol" pitchFamily="18" charset="2"/>
              </a:rPr>
              <a:t>-decay </a:t>
            </a:r>
            <a:r>
              <a:rPr lang="en-US" altLang="cs-CZ" sz="1600" dirty="0" smtClean="0">
                <a:latin typeface="Times New Roman" pitchFamily="18" charset="0"/>
                <a:sym typeface="Symbol" pitchFamily="18" charset="2"/>
              </a:rPr>
              <a:t>(high recoil energy) </a:t>
            </a:r>
            <a:endParaRPr lang="en-US" altLang="cs-CZ" sz="1600" dirty="0" smtClean="0">
              <a:latin typeface="Times New Roman" pitchFamily="18" charset="0"/>
              <a:sym typeface="Symbol"/>
            </a:endParaRPr>
          </a:p>
          <a:p>
            <a:r>
              <a:rPr lang="en-US" altLang="cs-CZ" sz="1600" dirty="0" smtClean="0">
                <a:latin typeface="Times New Roman" pitchFamily="18" charset="0"/>
                <a:sym typeface="Symbol"/>
              </a:rPr>
              <a:t>                            </a:t>
            </a:r>
            <a:endParaRPr lang="en-US" altLang="cs-CZ" sz="1600" dirty="0">
              <a:latin typeface="Times New Roman" pitchFamily="18" charset="0"/>
              <a:sym typeface="Symbol"/>
            </a:endParaRPr>
          </a:p>
          <a:p>
            <a:pPr marL="285750" indent="-285750">
              <a:buFont typeface="Wingdings" panose="05000000000000000000" pitchFamily="2" charset="2"/>
              <a:buChar char="§"/>
            </a:pPr>
            <a:r>
              <a:rPr lang="en-US" altLang="cs-CZ" sz="1600" dirty="0">
                <a:latin typeface="Times New Roman" pitchFamily="18" charset="0"/>
                <a:sym typeface="Symbol"/>
              </a:rPr>
              <a:t>S</a:t>
            </a:r>
            <a:r>
              <a:rPr lang="en-US" altLang="cs-CZ" sz="1600" dirty="0" smtClean="0">
                <a:latin typeface="Times New Roman" pitchFamily="18" charset="0"/>
                <a:sym typeface="Symbol"/>
              </a:rPr>
              <a:t>hape of proton spectrum reflects energy spectrum of recoil nuclei after the </a:t>
            </a:r>
            <a:r>
              <a:rPr lang="en-US" altLang="cs-CZ" sz="1600" dirty="0">
                <a:latin typeface="Times New Roman" pitchFamily="18" charset="0"/>
                <a:sym typeface="Symbol" pitchFamily="18" charset="2"/>
              </a:rPr>
              <a:t>-decay </a:t>
            </a:r>
            <a:r>
              <a:rPr lang="en-US" altLang="cs-CZ" sz="1600" dirty="0" smtClean="0">
                <a:latin typeface="Times New Roman" pitchFamily="18" charset="0"/>
                <a:sym typeface="Symbol" pitchFamily="18" charset="2"/>
              </a:rPr>
              <a:t>(and that is sensitive to the </a:t>
            </a:r>
            <a:r>
              <a:rPr lang="en-US" altLang="cs-CZ" sz="1600" b="1" dirty="0" smtClean="0">
                <a:latin typeface="Times New Roman" pitchFamily="18" charset="0"/>
                <a:sym typeface="Symbol" pitchFamily="18" charset="2"/>
              </a:rPr>
              <a:t>scalar x vector </a:t>
            </a:r>
            <a:r>
              <a:rPr lang="en-US" altLang="cs-CZ" sz="1600" dirty="0" smtClean="0">
                <a:latin typeface="Times New Roman" pitchFamily="18" charset="0"/>
                <a:sym typeface="Symbol" pitchFamily="18" charset="2"/>
              </a:rPr>
              <a:t>character of the weak interaction) </a:t>
            </a:r>
          </a:p>
          <a:p>
            <a:pPr marL="285750" indent="-285750">
              <a:buFont typeface="Wingdings" panose="05000000000000000000" pitchFamily="2" charset="2"/>
              <a:buChar char="§"/>
            </a:pPr>
            <a:r>
              <a:rPr lang="en-US" altLang="cs-CZ" sz="1600" dirty="0" smtClean="0">
                <a:latin typeface="Times New Roman" pitchFamily="18" charset="0"/>
                <a:sym typeface="Symbol" pitchFamily="18" charset="2"/>
              </a:rPr>
              <a:t>Precise measurements of </a:t>
            </a:r>
            <a:r>
              <a:rPr lang="en-US" altLang="cs-CZ" sz="1600" b="1" dirty="0" smtClean="0">
                <a:latin typeface="Times New Roman" pitchFamily="18" charset="0"/>
                <a:sym typeface="Symbol" pitchFamily="18" charset="2"/>
              </a:rPr>
              <a:t>proton spectra in coincidence with positrons</a:t>
            </a:r>
            <a:r>
              <a:rPr lang="en-US" altLang="cs-CZ" sz="1600" dirty="0" smtClean="0">
                <a:latin typeface="Times New Roman" pitchFamily="18" charset="0"/>
                <a:sym typeface="Symbol" pitchFamily="18" charset="2"/>
              </a:rPr>
              <a:t> can search for deviations from the shape of allowed vector decay and look for admixture of a “forbidden” scalar one</a:t>
            </a:r>
          </a:p>
          <a:p>
            <a:pPr marL="285750" indent="-285750">
              <a:buFont typeface="Wingdings" panose="05000000000000000000" pitchFamily="2" charset="2"/>
              <a:buChar char="§"/>
            </a:pPr>
            <a:r>
              <a:rPr lang="en-US" altLang="cs-CZ" sz="1600" dirty="0">
                <a:latin typeface="Times New Roman" pitchFamily="18" charset="0"/>
                <a:cs typeface="Times New Roman" panose="02020603050405020304" pitchFamily="18" charset="0"/>
                <a:sym typeface="Symbol" pitchFamily="18" charset="2"/>
              </a:rPr>
              <a:t>D</a:t>
            </a:r>
            <a:r>
              <a:rPr lang="en-US" altLang="cs-CZ" sz="1600" dirty="0" smtClean="0">
                <a:latin typeface="Times New Roman" pitchFamily="18" charset="0"/>
                <a:cs typeface="Times New Roman" panose="02020603050405020304" pitchFamily="18" charset="0"/>
                <a:sym typeface="Symbol" pitchFamily="18" charset="2"/>
              </a:rPr>
              <a:t>ete</a:t>
            </a:r>
            <a:r>
              <a:rPr lang="en-US" sz="1600" dirty="0" smtClean="0">
                <a:latin typeface="Times New Roman" panose="02020603050405020304" pitchFamily="18" charset="0"/>
                <a:cs typeface="Times New Roman" panose="02020603050405020304" pitchFamily="18" charset="0"/>
              </a:rPr>
              <a:t>ction </a:t>
            </a:r>
            <a:r>
              <a:rPr lang="en-US" sz="1600" dirty="0">
                <a:latin typeface="Times New Roman" panose="02020603050405020304" pitchFamily="18" charset="0"/>
                <a:cs typeface="Times New Roman" panose="02020603050405020304" pitchFamily="18" charset="0"/>
              </a:rPr>
              <a:t>of </a:t>
            </a:r>
            <a:r>
              <a:rPr lang="en-US" sz="1600" dirty="0" smtClean="0">
                <a:latin typeface="Times New Roman" panose="02020603050405020304" pitchFamily="18" charset="0"/>
                <a:cs typeface="Times New Roman" panose="02020603050405020304" pitchFamily="18" charset="0"/>
              </a:rPr>
              <a:t>particles at extreme angles 0 and 180</a:t>
            </a:r>
            <a:r>
              <a:rPr lang="en-US" sz="1600" dirty="0" smtClean="0">
                <a:latin typeface="Times New Roman" panose="02020603050405020304" pitchFamily="18" charset="0"/>
                <a:cs typeface="Times New Roman" panose="02020603050405020304" pitchFamily="18" charset="0"/>
                <a:sym typeface="Symbol"/>
              </a:rPr>
              <a:t> </a:t>
            </a:r>
            <a:r>
              <a:rPr lang="en-US" altLang="cs-CZ" sz="1600" dirty="0">
                <a:latin typeface="Times New Roman" pitchFamily="18" charset="0"/>
                <a:sym typeface="Symbol"/>
              </a:rPr>
              <a:t></a:t>
            </a:r>
            <a:r>
              <a:rPr lang="en-US" sz="1600" dirty="0" smtClean="0">
                <a:latin typeface="Times New Roman" panose="02020603050405020304" pitchFamily="18" charset="0"/>
                <a:cs typeface="Times New Roman" panose="02020603050405020304" pitchFamily="18" charset="0"/>
                <a:sym typeface="Symbol"/>
              </a:rPr>
              <a:t> </a:t>
            </a:r>
            <a:r>
              <a:rPr lang="en-US" sz="1600" b="1" dirty="0" smtClean="0">
                <a:latin typeface="Times New Roman" panose="02020603050405020304" pitchFamily="18" charset="0"/>
                <a:cs typeface="Times New Roman" panose="02020603050405020304" pitchFamily="18" charset="0"/>
                <a:sym typeface="Symbol"/>
              </a:rPr>
              <a:t>energy </a:t>
            </a:r>
            <a:r>
              <a:rPr lang="en-US" sz="1600" b="1" dirty="0" smtClean="0">
                <a:latin typeface="Times New Roman" panose="02020603050405020304" pitchFamily="18" charset="0"/>
                <a:cs typeface="Times New Roman" panose="02020603050405020304" pitchFamily="18" charset="0"/>
              </a:rPr>
              <a:t>shifts </a:t>
            </a:r>
            <a:r>
              <a:rPr lang="en-US" sz="1600" b="1" dirty="0">
                <a:latin typeface="Times New Roman" panose="02020603050405020304" pitchFamily="18" charset="0"/>
                <a:cs typeface="Times New Roman" panose="02020603050405020304" pitchFamily="18" charset="0"/>
              </a:rPr>
              <a:t>rather than </a:t>
            </a:r>
            <a:r>
              <a:rPr lang="en-US" sz="1600" b="1" dirty="0" smtClean="0">
                <a:latin typeface="Times New Roman" panose="02020603050405020304" pitchFamily="18" charset="0"/>
                <a:cs typeface="Times New Roman" panose="02020603050405020304" pitchFamily="18" charset="0"/>
              </a:rPr>
              <a:t>broadened width</a:t>
            </a:r>
            <a:r>
              <a:rPr lang="en-US" sz="1600" dirty="0" smtClean="0">
                <a:latin typeface="Times New Roman" panose="02020603050405020304" pitchFamily="18" charset="0"/>
                <a:cs typeface="Times New Roman" panose="02020603050405020304" pitchFamily="18" charset="0"/>
              </a:rPr>
              <a:t> </a:t>
            </a:r>
            <a:r>
              <a:rPr lang="en-US" altLang="cs-CZ" sz="1600" dirty="0">
                <a:latin typeface="Times New Roman" pitchFamily="18" charset="0"/>
                <a:sym typeface="Symbol"/>
              </a:rPr>
              <a:t> </a:t>
            </a:r>
            <a:r>
              <a:rPr lang="en-US" altLang="cs-CZ" sz="1600" dirty="0" smtClean="0">
                <a:latin typeface="Times New Roman" pitchFamily="18" charset="0"/>
                <a:sym typeface="Symbol"/>
              </a:rPr>
              <a:t> </a:t>
            </a:r>
            <a:r>
              <a:rPr lang="en-US" sz="1600" dirty="0" smtClean="0">
                <a:latin typeface="Times New Roman" panose="02020603050405020304" pitchFamily="18" charset="0"/>
                <a:cs typeface="Times New Roman" panose="02020603050405020304" pitchFamily="18" charset="0"/>
                <a:sym typeface="Wingdings" pitchFamily="2" charset="2"/>
              </a:rPr>
              <a:t>improved sensitivity</a:t>
            </a:r>
          </a:p>
        </p:txBody>
      </p:sp>
      <p:sp>
        <p:nvSpPr>
          <p:cNvPr id="8" name="Rectangle 2"/>
          <p:cNvSpPr>
            <a:spLocks noChangeArrowheads="1"/>
          </p:cNvSpPr>
          <p:nvPr/>
        </p:nvSpPr>
        <p:spPr bwMode="auto">
          <a:xfrm>
            <a:off x="0" y="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-delayed proton decay (case of </a:t>
            </a:r>
            <a:r>
              <a:rPr lang="en-US" sz="2400" b="1" baseline="30000" dirty="0" smtClean="0">
                <a:solidFill>
                  <a:srgbClr val="0000FF"/>
                </a:solidFill>
                <a:latin typeface="Times New Roman" pitchFamily="18" charset="0"/>
                <a:sym typeface="Symbol"/>
              </a:rPr>
              <a:t>32</a:t>
            </a:r>
            <a:r>
              <a:rPr lang="en-US" sz="2400" b="1" dirty="0" smtClean="0">
                <a:solidFill>
                  <a:srgbClr val="0000FF"/>
                </a:solidFill>
                <a:latin typeface="Times New Roman" pitchFamily="18" charset="0"/>
                <a:sym typeface="Symbol"/>
              </a:rPr>
              <a:t>Ar)</a:t>
            </a:r>
            <a:endParaRPr lang="cs-CZ" sz="2400" b="1" dirty="0">
              <a:latin typeface="Times New Roman" pitchFamily="18" charset="0"/>
            </a:endParaRPr>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771930"/>
            <a:ext cx="2460951" cy="1322347"/>
          </a:xfrm>
          <a:prstGeom prst="rect">
            <a:avLst/>
          </a:prstGeom>
        </p:spPr>
      </p:pic>
      <p:pic>
        <p:nvPicPr>
          <p:cNvPr id="21" name="Obrázek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077" y="4561047"/>
            <a:ext cx="3590020" cy="2086455"/>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640" y="2028850"/>
            <a:ext cx="3120894" cy="2645445"/>
          </a:xfrm>
          <a:prstGeom prst="rect">
            <a:avLst/>
          </a:prstGeom>
        </p:spPr>
      </p:pic>
    </p:spTree>
    <p:extLst>
      <p:ext uri="{BB962C8B-B14F-4D97-AF65-F5344CB8AC3E}">
        <p14:creationId xmlns:p14="http://schemas.microsoft.com/office/powerpoint/2010/main" val="363738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8" name="Picture 4" descr="ar32_summing"/>
          <p:cNvPicPr>
            <a:picLocks noChangeAspect="1" noChangeArrowheads="1"/>
          </p:cNvPicPr>
          <p:nvPr/>
        </p:nvPicPr>
        <p:blipFill>
          <a:blip r:embed="rId2" cstate="print"/>
          <a:srcRect t="14764" b="12303"/>
          <a:stretch>
            <a:fillRect/>
          </a:stretch>
        </p:blipFill>
        <p:spPr bwMode="auto">
          <a:xfrm>
            <a:off x="4139952" y="1057751"/>
            <a:ext cx="4921108" cy="3960440"/>
          </a:xfrm>
          <a:prstGeom prst="rect">
            <a:avLst/>
          </a:prstGeom>
          <a:noFill/>
        </p:spPr>
      </p:pic>
      <p:sp>
        <p:nvSpPr>
          <p:cNvPr id="10" name="Rectangle 2"/>
          <p:cNvSpPr>
            <a:spLocks noChangeArrowheads="1"/>
          </p:cNvSpPr>
          <p:nvPr/>
        </p:nvSpPr>
        <p:spPr bwMode="auto">
          <a:xfrm>
            <a:off x="0" y="10560"/>
            <a:ext cx="9144000" cy="764704"/>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smtClean="0">
                <a:solidFill>
                  <a:srgbClr val="0000FF"/>
                </a:solidFill>
                <a:latin typeface="Times New Roman" pitchFamily="18" charset="0"/>
                <a:sym typeface="Symbol"/>
              </a:rPr>
              <a:t>Problem: summing of protons and positrons</a:t>
            </a:r>
            <a:endParaRPr lang="cs-CZ" sz="2400" b="1" dirty="0">
              <a:latin typeface="Times New Roman" pitchFamily="18" charset="0"/>
            </a:endParaRPr>
          </a:p>
        </p:txBody>
      </p:sp>
      <p:sp>
        <p:nvSpPr>
          <p:cNvPr id="3" name="TextovéPole 2"/>
          <p:cNvSpPr txBox="1"/>
          <p:nvPr/>
        </p:nvSpPr>
        <p:spPr>
          <a:xfrm>
            <a:off x="251520" y="1045547"/>
            <a:ext cx="3771988" cy="3693319"/>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sym typeface="Wingdings" pitchFamily="2" charset="2"/>
              </a:rPr>
              <a:t>Our experimental method relies on the precise study of the peak shape – must </a:t>
            </a:r>
            <a:r>
              <a:rPr lang="en-US" dirty="0" smtClean="0">
                <a:latin typeface="Times New Roman" panose="02020603050405020304" pitchFamily="18" charset="0"/>
                <a:cs typeface="Times New Roman" panose="02020603050405020304" pitchFamily="18" charset="0"/>
                <a:sym typeface="Wingdings" pitchFamily="2" charset="2"/>
              </a:rPr>
              <a:t>avoid (or control) possible </a:t>
            </a:r>
            <a:r>
              <a:rPr lang="en-US" dirty="0" smtClean="0">
                <a:latin typeface="Times New Roman" panose="02020603050405020304" pitchFamily="18" charset="0"/>
                <a:cs typeface="Times New Roman" panose="02020603050405020304" pitchFamily="18" charset="0"/>
                <a:sym typeface="Wingdings" pitchFamily="2" charset="2"/>
              </a:rPr>
              <a:t>processes distorting the peak shape </a:t>
            </a:r>
          </a:p>
          <a:p>
            <a:pPr algn="just"/>
            <a:r>
              <a:rPr lang="en-US" dirty="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sym typeface="Symbol"/>
              </a:rPr>
              <a:t>          </a:t>
            </a:r>
            <a:endParaRPr lang="en-US" dirty="0">
              <a:latin typeface="Times New Roman" panose="02020603050405020304" pitchFamily="18" charset="0"/>
              <a:cs typeface="Times New Roman" panose="02020603050405020304" pitchFamily="18" charset="0"/>
              <a:sym typeface="Wingdings" pitchFamily="2" charset="2"/>
            </a:endParaRPr>
          </a:p>
          <a:p>
            <a:pPr algn="just"/>
            <a:r>
              <a:rPr lang="en-US" dirty="0" smtClean="0">
                <a:latin typeface="Times New Roman" panose="02020603050405020304" pitchFamily="18" charset="0"/>
                <a:cs typeface="Times New Roman" panose="02020603050405020304" pitchFamily="18" charset="0"/>
                <a:sym typeface="Wingdings" pitchFamily="2" charset="2"/>
              </a:rPr>
              <a:t>differentiate between positrons and protons </a:t>
            </a:r>
            <a:r>
              <a:rPr lang="en-US" dirty="0">
                <a:latin typeface="Times New Roman" panose="02020603050405020304" pitchFamily="18" charset="0"/>
                <a:cs typeface="Times New Roman" panose="02020603050405020304" pitchFamily="18" charset="0"/>
                <a:sym typeface="Wingdings" pitchFamily="2" charset="2"/>
              </a:rPr>
              <a:t>in the detectors </a:t>
            </a:r>
            <a:r>
              <a:rPr lang="en-US" dirty="0" smtClean="0">
                <a:latin typeface="Times New Roman" panose="02020603050405020304" pitchFamily="18" charset="0"/>
                <a:cs typeface="Times New Roman" panose="02020603050405020304" pitchFamily="18" charset="0"/>
                <a:sym typeface="Wingdings" pitchFamily="2" charset="2"/>
              </a:rPr>
              <a:t>(avoid summing which causes distortions in the peak shape !!)</a:t>
            </a:r>
          </a:p>
          <a:p>
            <a:pPr algn="just"/>
            <a:r>
              <a:rPr lang="en-US" dirty="0" smtClean="0">
                <a:latin typeface="Times New Roman" panose="02020603050405020304" pitchFamily="18" charset="0"/>
                <a:cs typeface="Times New Roman" panose="02020603050405020304" pitchFamily="18" charset="0"/>
                <a:sym typeface="Symbol"/>
              </a:rPr>
              <a:t>            </a:t>
            </a:r>
            <a:endParaRPr lang="en-US" dirty="0" smtClean="0">
              <a:latin typeface="Times New Roman" panose="02020603050405020304" pitchFamily="18" charset="0"/>
              <a:cs typeface="Times New Roman" panose="02020603050405020304" pitchFamily="18" charset="0"/>
              <a:sym typeface="Wingdings" pitchFamily="2" charset="2"/>
            </a:endParaRPr>
          </a:p>
          <a:p>
            <a:pPr algn="just"/>
            <a:r>
              <a:rPr lang="en-US" dirty="0" smtClean="0">
                <a:latin typeface="Times New Roman" panose="02020603050405020304" pitchFamily="18" charset="0"/>
                <a:cs typeface="Times New Roman" panose="02020603050405020304" pitchFamily="18" charset="0"/>
                <a:sym typeface="Wingdings" pitchFamily="2" charset="2"/>
              </a:rPr>
              <a:t>best is to </a:t>
            </a:r>
            <a:r>
              <a:rPr lang="en-US" dirty="0">
                <a:latin typeface="Times New Roman" panose="02020603050405020304" pitchFamily="18" charset="0"/>
                <a:cs typeface="Times New Roman" panose="02020603050405020304" pitchFamily="18" charset="0"/>
                <a:sym typeface="Wingdings" pitchFamily="2" charset="2"/>
              </a:rPr>
              <a:t>spatially divide </a:t>
            </a:r>
            <a:r>
              <a:rPr lang="en-US" dirty="0" smtClean="0">
                <a:latin typeface="Times New Roman" panose="02020603050405020304" pitchFamily="18" charset="0"/>
                <a:cs typeface="Times New Roman" panose="02020603050405020304" pitchFamily="18" charset="0"/>
                <a:sym typeface="Wingdings" pitchFamily="2" charset="2"/>
              </a:rPr>
              <a:t>positron and </a:t>
            </a:r>
          </a:p>
          <a:p>
            <a:pPr algn="just"/>
            <a:r>
              <a:rPr lang="en-US" dirty="0" smtClean="0">
                <a:latin typeface="Times New Roman" panose="02020603050405020304" pitchFamily="18" charset="0"/>
                <a:cs typeface="Times New Roman" panose="02020603050405020304" pitchFamily="18" charset="0"/>
                <a:sym typeface="Wingdings" pitchFamily="2" charset="2"/>
              </a:rPr>
              <a:t>proton </a:t>
            </a:r>
            <a:r>
              <a:rPr lang="en-US" dirty="0">
                <a:latin typeface="Times New Roman" panose="02020603050405020304" pitchFamily="18" charset="0"/>
                <a:cs typeface="Times New Roman" panose="02020603050405020304" pitchFamily="18" charset="0"/>
                <a:sym typeface="Wingdings" pitchFamily="2" charset="2"/>
              </a:rPr>
              <a:t>tracks </a:t>
            </a:r>
            <a:r>
              <a:rPr lang="en-US" dirty="0" smtClean="0">
                <a:latin typeface="Times New Roman" panose="02020603050405020304" pitchFamily="18" charset="0"/>
                <a:cs typeface="Times New Roman" panose="02020603050405020304" pitchFamily="18" charset="0"/>
                <a:sym typeface="Wingdings" pitchFamily="2" charset="2"/>
              </a:rPr>
              <a:t>(and therefore use different detectors for </a:t>
            </a:r>
            <a:r>
              <a:rPr lang="en-US" i="1" dirty="0" smtClean="0">
                <a:latin typeface="Times New Roman" panose="02020603050405020304" pitchFamily="18" charset="0"/>
                <a:cs typeface="Times New Roman" panose="02020603050405020304" pitchFamily="18" charset="0"/>
                <a:sym typeface="Wingdings" pitchFamily="2" charset="2"/>
              </a:rPr>
              <a:t>e</a:t>
            </a:r>
            <a:r>
              <a:rPr lang="en-US" i="1" baseline="30000" dirty="0" smtClean="0">
                <a:latin typeface="Times New Roman" panose="02020603050405020304" pitchFamily="18" charset="0"/>
                <a:cs typeface="Times New Roman" panose="02020603050405020304" pitchFamily="18" charset="0"/>
                <a:sym typeface="Wingdings" pitchFamily="2" charset="2"/>
              </a:rPr>
              <a:t>+</a:t>
            </a:r>
            <a:r>
              <a:rPr lang="en-US" dirty="0" smtClean="0">
                <a:latin typeface="Times New Roman" panose="02020603050405020304" pitchFamily="18" charset="0"/>
                <a:cs typeface="Times New Roman" panose="02020603050405020304" pitchFamily="18" charset="0"/>
                <a:sym typeface="Wingdings" pitchFamily="2" charset="2"/>
              </a:rPr>
              <a:t> and </a:t>
            </a:r>
            <a:r>
              <a:rPr lang="en-US" i="1" dirty="0" smtClean="0">
                <a:latin typeface="Times New Roman" panose="02020603050405020304" pitchFamily="18" charset="0"/>
                <a:cs typeface="Times New Roman" panose="02020603050405020304" pitchFamily="18" charset="0"/>
                <a:sym typeface="Wingdings" pitchFamily="2" charset="2"/>
              </a:rPr>
              <a:t>p</a:t>
            </a:r>
            <a:r>
              <a:rPr lang="en-US" dirty="0" smtClean="0">
                <a:latin typeface="Times New Roman" panose="02020603050405020304" pitchFamily="18" charset="0"/>
                <a:cs typeface="Times New Roman" panose="02020603050405020304" pitchFamily="18" charset="0"/>
                <a:sym typeface="Wingdings" pitchFamily="2" charset="2"/>
              </a:rPr>
              <a:t> )</a:t>
            </a:r>
          </a:p>
        </p:txBody>
      </p:sp>
      <p:sp>
        <p:nvSpPr>
          <p:cNvPr id="2" name="TextovéPole 1"/>
          <p:cNvSpPr txBox="1"/>
          <p:nvPr/>
        </p:nvSpPr>
        <p:spPr>
          <a:xfrm>
            <a:off x="277084" y="4738866"/>
            <a:ext cx="2373407"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sym typeface="Symbol"/>
              </a:rPr>
              <a:t>           </a:t>
            </a:r>
            <a:endParaRPr lang="en-US" dirty="0">
              <a:latin typeface="Times New Roman" panose="02020603050405020304" pitchFamily="18" charset="0"/>
              <a:cs typeface="Times New Roman" panose="02020603050405020304" pitchFamily="18" charset="0"/>
              <a:sym typeface="Wingdings" pitchFamily="2" charset="2"/>
            </a:endParaRPr>
          </a:p>
          <a:p>
            <a:r>
              <a:rPr lang="en-US" altLang="cs-CZ" dirty="0">
                <a:latin typeface="Times New Roman" pitchFamily="18" charset="0"/>
                <a:sym typeface="Symbol"/>
              </a:rPr>
              <a:t> </a:t>
            </a:r>
            <a:r>
              <a:rPr lang="en-US" altLang="cs-CZ" b="1" dirty="0">
                <a:latin typeface="Times New Roman" pitchFamily="18" charset="0"/>
                <a:sym typeface="Symbol"/>
              </a:rPr>
              <a:t>strong magnetic field </a:t>
            </a:r>
          </a:p>
          <a:p>
            <a:r>
              <a:rPr lang="en-US" dirty="0">
                <a:latin typeface="Times New Roman" panose="02020603050405020304" pitchFamily="18" charset="0"/>
                <a:cs typeface="Times New Roman" panose="02020603050405020304" pitchFamily="18" charset="0"/>
                <a:sym typeface="Symbol"/>
              </a:rPr>
              <a:t>            </a:t>
            </a:r>
            <a:endParaRPr lang="cs-CZ" b="1" dirty="0"/>
          </a:p>
          <a:p>
            <a:r>
              <a:rPr lang="en-US" dirty="0"/>
              <a:t>        </a:t>
            </a:r>
            <a:r>
              <a:rPr lang="en-US" b="1" dirty="0" err="1">
                <a:latin typeface="Times New Roman" panose="02020603050405020304" pitchFamily="18" charset="0"/>
                <a:cs typeface="Times New Roman" panose="02020603050405020304" pitchFamily="18" charset="0"/>
              </a:rPr>
              <a:t>WISArD</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9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403" y="1052703"/>
            <a:ext cx="3672408" cy="5503144"/>
          </a:xfrm>
          <a:prstGeom prst="rect">
            <a:avLst/>
          </a:prstGeom>
        </p:spPr>
      </p:pic>
      <p:sp>
        <p:nvSpPr>
          <p:cNvPr id="5" name="Rectangle 2"/>
          <p:cNvSpPr>
            <a:spLocks noChangeArrowheads="1"/>
          </p:cNvSpPr>
          <p:nvPr/>
        </p:nvSpPr>
        <p:spPr bwMode="auto">
          <a:xfrm>
            <a:off x="0" y="0"/>
            <a:ext cx="9144000" cy="620688"/>
          </a:xfrm>
          <a:prstGeom prst="rect">
            <a:avLst/>
          </a:prstGeom>
          <a:gradFill rotWithShape="1">
            <a:gsLst>
              <a:gs pos="0">
                <a:srgbClr val="FF0066">
                  <a:gamma/>
                  <a:shade val="83529"/>
                  <a:invGamma/>
                </a:srgbClr>
              </a:gs>
              <a:gs pos="50000">
                <a:srgbClr val="FF0066">
                  <a:alpha val="80000"/>
                </a:srgbClr>
              </a:gs>
              <a:gs pos="100000">
                <a:srgbClr val="FF0066">
                  <a:gamma/>
                  <a:shade val="83529"/>
                  <a:invGamma/>
                </a:srgbClr>
              </a:gs>
            </a:gsLst>
            <a:lin ang="5400000" scaled="1"/>
          </a:gradFill>
          <a:ln w="9525">
            <a:noFill/>
            <a:miter lim="800000"/>
            <a:headEnd/>
            <a:tailEnd/>
          </a:ln>
          <a:effectLst/>
        </p:spPr>
        <p:txBody>
          <a:bodyPr wrap="none" anchor="ctr"/>
          <a:lstStyle/>
          <a:p>
            <a:pPr algn="ctr">
              <a:defRPr/>
            </a:pPr>
            <a:r>
              <a:rPr lang="en-US" sz="2400" b="1" dirty="0" err="1" smtClean="0">
                <a:solidFill>
                  <a:srgbClr val="0000FF"/>
                </a:solidFill>
                <a:latin typeface="Times New Roman" pitchFamily="18" charset="0"/>
              </a:rPr>
              <a:t>WISArD</a:t>
            </a:r>
            <a:r>
              <a:rPr lang="en-US" sz="2400" b="1" dirty="0" smtClean="0">
                <a:solidFill>
                  <a:srgbClr val="0000FF"/>
                </a:solidFill>
                <a:latin typeface="Times New Roman" pitchFamily="18" charset="0"/>
              </a:rPr>
              <a:t> </a:t>
            </a:r>
            <a:r>
              <a:rPr lang="en-GB" sz="2400" dirty="0" smtClean="0">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itchFamily="18" charset="0"/>
              </a:rPr>
              <a:t>W</a:t>
            </a:r>
            <a:r>
              <a:rPr lang="en-GB" sz="2400" dirty="0" err="1" smtClean="0">
                <a:latin typeface="Times New Roman" panose="02020603050405020304" pitchFamily="18" charset="0"/>
                <a:cs typeface="Times New Roman" panose="02020603050405020304" pitchFamily="18" charset="0"/>
              </a:rPr>
              <a:t>eak</a:t>
            </a:r>
            <a:r>
              <a:rPr lang="en-GB" sz="2400" dirty="0" smtClean="0">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itchFamily="18" charset="0"/>
              </a:rPr>
              <a:t>I</a:t>
            </a:r>
            <a:r>
              <a:rPr lang="en-GB" sz="2400" dirty="0" err="1" smtClean="0">
                <a:latin typeface="Times New Roman" panose="02020603050405020304" pitchFamily="18" charset="0"/>
                <a:cs typeface="Times New Roman" panose="02020603050405020304" pitchFamily="18" charset="0"/>
              </a:rPr>
              <a:t>nteraction</a:t>
            </a:r>
            <a:r>
              <a:rPr lang="en-GB" sz="2400" dirty="0" smtClean="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itchFamily="18" charset="0"/>
              </a:rPr>
              <a:t>S</a:t>
            </a:r>
            <a:r>
              <a:rPr lang="en-GB" sz="2400" dirty="0" err="1" smtClean="0">
                <a:latin typeface="Times New Roman" panose="02020603050405020304" pitchFamily="18" charset="0"/>
                <a:cs typeface="Times New Roman" panose="02020603050405020304" pitchFamily="18" charset="0"/>
              </a:rPr>
              <a:t>tudies</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with </a:t>
            </a:r>
            <a:r>
              <a:rPr lang="en-GB" sz="2400" baseline="30000" dirty="0" smtClean="0">
                <a:latin typeface="Times New Roman" panose="02020603050405020304" pitchFamily="18" charset="0"/>
                <a:cs typeface="Times New Roman" panose="02020603050405020304" pitchFamily="18" charset="0"/>
              </a:rPr>
              <a:t>32</a:t>
            </a:r>
            <a:r>
              <a:rPr lang="en-US" sz="2400" b="1" dirty="0" err="1">
                <a:solidFill>
                  <a:srgbClr val="0000FF"/>
                </a:solidFill>
                <a:latin typeface="Times New Roman" pitchFamily="18" charset="0"/>
              </a:rPr>
              <a:t>Ar</a:t>
            </a:r>
            <a:r>
              <a:rPr lang="en-GB" sz="2400" dirty="0" smtClean="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itchFamily="18" charset="0"/>
              </a:rPr>
              <a:t>D</a:t>
            </a:r>
            <a:r>
              <a:rPr lang="en-GB" sz="2400" dirty="0" err="1" smtClean="0">
                <a:latin typeface="Times New Roman" panose="02020603050405020304" pitchFamily="18" charset="0"/>
                <a:cs typeface="Times New Roman" panose="02020603050405020304" pitchFamily="18" charset="0"/>
              </a:rPr>
              <a:t>ecay</a:t>
            </a:r>
            <a:r>
              <a:rPr lang="en-GB" sz="2400" dirty="0" smtClean="0">
                <a:latin typeface="Times New Roman" panose="02020603050405020304" pitchFamily="18" charset="0"/>
                <a:cs typeface="Times New Roman" panose="02020603050405020304" pitchFamily="18" charset="0"/>
              </a:rPr>
              <a:t>)</a:t>
            </a:r>
            <a:endParaRPr lang="cs-CZ" sz="2400" b="1" dirty="0">
              <a:latin typeface="Times New Roman" pitchFamily="18"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05" y="1219824"/>
            <a:ext cx="4530698" cy="1816249"/>
          </a:xfrm>
          <a:prstGeom prst="rect">
            <a:avLst/>
          </a:prstGeom>
        </p:spPr>
      </p:pic>
      <p:sp>
        <p:nvSpPr>
          <p:cNvPr id="4" name="TextovéPole 3"/>
          <p:cNvSpPr txBox="1"/>
          <p:nvPr/>
        </p:nvSpPr>
        <p:spPr>
          <a:xfrm>
            <a:off x="971600" y="857175"/>
            <a:ext cx="2871299"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Principle of the experiment</a:t>
            </a:r>
            <a:endParaRPr lang="cs-CZ" b="1" dirty="0">
              <a:latin typeface="Times New Roman" panose="02020603050405020304" pitchFamily="18" charset="0"/>
              <a:cs typeface="Times New Roman" panose="02020603050405020304" pitchFamily="18" charset="0"/>
            </a:endParaRPr>
          </a:p>
        </p:txBody>
      </p:sp>
      <p:sp>
        <p:nvSpPr>
          <p:cNvPr id="6" name="TextovéPole 5"/>
          <p:cNvSpPr txBox="1"/>
          <p:nvPr/>
        </p:nvSpPr>
        <p:spPr>
          <a:xfrm>
            <a:off x="179512" y="3283576"/>
            <a:ext cx="483989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Whole setup in the magnetic field </a:t>
            </a:r>
            <a:r>
              <a:rPr lang="en-US" dirty="0" smtClean="0"/>
              <a:t>(up to 9T)</a:t>
            </a:r>
            <a:endParaRPr lang="en-US" dirty="0"/>
          </a:p>
          <a:p>
            <a:pPr marL="285750" indent="-285750">
              <a:buFont typeface="Arial" panose="020B0604020202020204" pitchFamily="34" charset="0"/>
              <a:buChar char="•"/>
            </a:pPr>
            <a:r>
              <a:rPr lang="en-US" baseline="30000" dirty="0" smtClean="0"/>
              <a:t>32</a:t>
            </a:r>
            <a:r>
              <a:rPr lang="en-US" dirty="0" smtClean="0"/>
              <a:t>Ar ions implanted into the </a:t>
            </a:r>
            <a:r>
              <a:rPr lang="en-US" dirty="0" err="1" smtClean="0"/>
              <a:t>mylar</a:t>
            </a:r>
            <a:r>
              <a:rPr lang="en-US" dirty="0" smtClean="0"/>
              <a:t> foil</a:t>
            </a:r>
          </a:p>
          <a:p>
            <a:pPr marL="285750" indent="-285750">
              <a:buFont typeface="Arial" panose="020B0604020202020204" pitchFamily="34" charset="0"/>
              <a:buChar char="•"/>
            </a:pPr>
            <a:r>
              <a:rPr lang="en-US" dirty="0" smtClean="0"/>
              <a:t>Positrons from the </a:t>
            </a:r>
            <a:r>
              <a:rPr lang="en-US" dirty="0" smtClean="0">
                <a:sym typeface="Symbol"/>
              </a:rPr>
              <a:t></a:t>
            </a:r>
            <a:r>
              <a:rPr lang="en-US" dirty="0" smtClean="0"/>
              <a:t>-decay detected by the narrow forward detector placed on axis</a:t>
            </a:r>
          </a:p>
          <a:p>
            <a:pPr marL="285750" indent="-285750">
              <a:buFont typeface="Arial" panose="020B0604020202020204" pitchFamily="34" charset="0"/>
              <a:buChar char="•"/>
            </a:pPr>
            <a:r>
              <a:rPr lang="en-US" dirty="0" smtClean="0"/>
              <a:t>Protons from the subsequent p-decay of </a:t>
            </a:r>
            <a:r>
              <a:rPr lang="en-US" baseline="30000" dirty="0" smtClean="0"/>
              <a:t>32</a:t>
            </a:r>
            <a:r>
              <a:rPr lang="en-US" dirty="0" smtClean="0"/>
              <a:t>Cl detected by arrays of Si detectors in forward and backward direction</a:t>
            </a:r>
          </a:p>
          <a:p>
            <a:pPr marL="285750" indent="-285750">
              <a:buFont typeface="Arial" panose="020B0604020202020204" pitchFamily="34" charset="0"/>
              <a:buChar char="•"/>
            </a:pPr>
            <a:r>
              <a:rPr lang="en-US" dirty="0" smtClean="0"/>
              <a:t>Spiraling positrons cannot reach the proton detectors placed off axis </a:t>
            </a:r>
          </a:p>
          <a:p>
            <a:endParaRPr lang="en-US" dirty="0"/>
          </a:p>
          <a:p>
            <a:r>
              <a:rPr lang="en-US" dirty="0" smtClean="0"/>
              <a:t> </a:t>
            </a:r>
            <a:endParaRPr lang="cs-CZ" dirty="0"/>
          </a:p>
        </p:txBody>
      </p:sp>
    </p:spTree>
    <p:extLst>
      <p:ext uri="{BB962C8B-B14F-4D97-AF65-F5344CB8AC3E}">
        <p14:creationId xmlns:p14="http://schemas.microsoft.com/office/powerpoint/2010/main" val="1619029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1956</Words>
  <Application>Microsoft Office PowerPoint</Application>
  <PresentationFormat>Předvádění na obrazovce (4:3)</PresentationFormat>
  <Paragraphs>213</Paragraphs>
  <Slides>19</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19</vt:i4>
      </vt:variant>
    </vt:vector>
  </HeadingPairs>
  <TitlesOfParts>
    <vt:vector size="22" baseType="lpstr">
      <vt:lpstr>Motiv systému Office</vt:lpstr>
      <vt:lpstr>Equation</vt:lpstr>
      <vt:lpstr>CorelDRAW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Zaky</dc:creator>
  <cp:lastModifiedBy>Windows User</cp:lastModifiedBy>
  <cp:revision>58</cp:revision>
  <cp:lastPrinted>2019-01-17T13:36:46Z</cp:lastPrinted>
  <dcterms:created xsi:type="dcterms:W3CDTF">2019-01-16T13:40:00Z</dcterms:created>
  <dcterms:modified xsi:type="dcterms:W3CDTF">2019-01-24T06:37:33Z</dcterms:modified>
</cp:coreProperties>
</file>