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0" r:id="rId4"/>
    <p:sldId id="261" r:id="rId5"/>
    <p:sldId id="264" r:id="rId6"/>
    <p:sldId id="265" r:id="rId7"/>
    <p:sldId id="266" r:id="rId8"/>
    <p:sldId id="275" r:id="rId9"/>
    <p:sldId id="267" r:id="rId10"/>
    <p:sldId id="278" r:id="rId11"/>
    <p:sldId id="269" r:id="rId12"/>
    <p:sldId id="276" r:id="rId13"/>
    <p:sldId id="270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0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DE5E-45A5-EC4B-80EB-7DFDDD94014D}" type="datetimeFigureOut">
              <a:rPr lang="en-US" smtClean="0"/>
              <a:t>21/5/19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8C1BD-A4C1-3D47-8505-A42F20FFE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92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DE5E-45A5-EC4B-80EB-7DFDDD94014D}" type="datetimeFigureOut">
              <a:rPr lang="en-US" smtClean="0"/>
              <a:t>21/5/19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8C1BD-A4C1-3D47-8505-A42F20FFE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8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DE5E-45A5-EC4B-80EB-7DFDDD94014D}" type="datetimeFigureOut">
              <a:rPr lang="en-US" smtClean="0"/>
              <a:t>21/5/19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8C1BD-A4C1-3D47-8505-A42F20FFE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206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DE5E-45A5-EC4B-80EB-7DFDDD94014D}" type="datetimeFigureOut">
              <a:rPr lang="en-US" smtClean="0"/>
              <a:t>21/5/19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8C1BD-A4C1-3D47-8505-A42F20FFE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29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DE5E-45A5-EC4B-80EB-7DFDDD94014D}" type="datetimeFigureOut">
              <a:rPr lang="en-US" smtClean="0"/>
              <a:t>21/5/19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8C1BD-A4C1-3D47-8505-A42F20FFE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487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DE5E-45A5-EC4B-80EB-7DFDDD94014D}" type="datetimeFigureOut">
              <a:rPr lang="en-US" smtClean="0"/>
              <a:t>21/5/19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8C1BD-A4C1-3D47-8505-A42F20FFE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44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DE5E-45A5-EC4B-80EB-7DFDDD94014D}" type="datetimeFigureOut">
              <a:rPr lang="en-US" smtClean="0"/>
              <a:t>21/5/19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8C1BD-A4C1-3D47-8505-A42F20FFE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30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DE5E-45A5-EC4B-80EB-7DFDDD94014D}" type="datetimeFigureOut">
              <a:rPr lang="en-US" smtClean="0"/>
              <a:t>21/5/19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8C1BD-A4C1-3D47-8505-A42F20FFE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02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DE5E-45A5-EC4B-80EB-7DFDDD94014D}" type="datetimeFigureOut">
              <a:rPr lang="en-US" smtClean="0"/>
              <a:t>21/5/19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8C1BD-A4C1-3D47-8505-A42F20FFE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76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DE5E-45A5-EC4B-80EB-7DFDDD94014D}" type="datetimeFigureOut">
              <a:rPr lang="en-US" smtClean="0"/>
              <a:t>21/5/19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8C1BD-A4C1-3D47-8505-A42F20FFE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69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DE5E-45A5-EC4B-80EB-7DFDDD94014D}" type="datetimeFigureOut">
              <a:rPr lang="en-US" smtClean="0"/>
              <a:t>21/5/19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8C1BD-A4C1-3D47-8505-A42F20FFE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92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5DE5E-45A5-EC4B-80EB-7DFDDD94014D}" type="datetimeFigureOut">
              <a:rPr lang="en-US" smtClean="0"/>
              <a:t>21/5/19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8C1BD-A4C1-3D47-8505-A42F20FFE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93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6" Type="http://schemas.openxmlformats.org/officeDocument/2006/relationships/image" Target="../media/image19.emf"/><Relationship Id="rId7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6" Type="http://schemas.openxmlformats.org/officeDocument/2006/relationships/image" Target="../media/image25.emf"/><Relationship Id="rId7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6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8635"/>
            <a:ext cx="7772400" cy="1470025"/>
          </a:xfrm>
        </p:spPr>
        <p:txBody>
          <a:bodyPr>
            <a:noAutofit/>
          </a:bodyPr>
          <a:lstStyle/>
          <a:p>
            <a:r>
              <a:rPr lang="en-US" dirty="0"/>
              <a:t>Local Lorentz </a:t>
            </a:r>
            <a:r>
              <a:rPr lang="en-US" dirty="0" smtClean="0"/>
              <a:t>invariance </a:t>
            </a:r>
            <a:r>
              <a:rPr lang="en-US" dirty="0"/>
              <a:t>and a new theory of gravitation equivalent to General Relativity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Presentation at the DMDE Workshop</a:t>
            </a:r>
            <a:br>
              <a:rPr lang="en-US" dirty="0" smtClean="0"/>
            </a:br>
            <a:r>
              <a:rPr lang="en-US" dirty="0" smtClean="0"/>
              <a:t>Mainz, May 21</a:t>
            </a:r>
            <a:r>
              <a:rPr lang="en-US" baseline="30000" dirty="0" smtClean="0"/>
              <a:t>nd</a:t>
            </a:r>
            <a:r>
              <a:rPr lang="en-US" dirty="0" smtClean="0"/>
              <a:t> 2019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Christian Wiesendanger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536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C1) Global Lorentz invariance as an inner symmetry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Transformation: coordinates and fields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Infinitesimal global group parameter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so(1,3) Lie algebra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Transformation</a:t>
            </a:r>
            <a:r>
              <a:rPr lang="en-US" sz="1800" dirty="0" smtClean="0"/>
              <a:t>: </a:t>
            </a:r>
            <a:r>
              <a:rPr lang="en-US" sz="1800" dirty="0" err="1" smtClean="0"/>
              <a:t>Lagrangian</a:t>
            </a: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467" y="1892655"/>
            <a:ext cx="4047161" cy="9016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407" y="5522781"/>
            <a:ext cx="4676253" cy="9226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4295" y="3585363"/>
            <a:ext cx="4026192" cy="12791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6011" y="3045637"/>
            <a:ext cx="5473099" cy="5661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5790" y="4828761"/>
            <a:ext cx="3668838" cy="50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893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C2) Local Lorentz invariance and gauge field B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Local field variation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Covariant derivative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Transformation: </a:t>
            </a:r>
            <a:r>
              <a:rPr lang="en-US" sz="1800" dirty="0" err="1" smtClean="0"/>
              <a:t>Lagrangian</a:t>
            </a: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err="1" smtClean="0"/>
              <a:t>Ansatz</a:t>
            </a:r>
            <a:r>
              <a:rPr lang="en-US" sz="1800" dirty="0" smtClean="0"/>
              <a:t> for covariant derivative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764" y="1574180"/>
            <a:ext cx="4514828" cy="10791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723" y="3001883"/>
            <a:ext cx="5483863" cy="9249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7" y="3896872"/>
            <a:ext cx="4933275" cy="8809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9243" y="4884091"/>
            <a:ext cx="4889229" cy="16297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8747" y="2516627"/>
            <a:ext cx="1894027" cy="66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20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C2) Local Lorentz invariance and gauge field B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C</a:t>
            </a:r>
            <a:r>
              <a:rPr lang="en-US" sz="1800" dirty="0" smtClean="0"/>
              <a:t>ovariant derivative rewritten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e[B]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Local gauge field variation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Components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851" y="2936169"/>
            <a:ext cx="3673945" cy="5530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5935" y="3596803"/>
            <a:ext cx="2844349" cy="51356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1451" y="4252728"/>
            <a:ext cx="4128251" cy="7900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3295" y="5171760"/>
            <a:ext cx="6794841" cy="5333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1895" y="5756817"/>
            <a:ext cx="6063984" cy="5530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8075" y="1524005"/>
            <a:ext cx="4938101" cy="146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901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C3) Field strength tensor G and covariant components R, T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Field strength operator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err="1" smtClean="0"/>
              <a:t>Commutator</a:t>
            </a: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H[B]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Field strength operator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596" y="1554132"/>
            <a:ext cx="3052306" cy="6884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263" y="1945812"/>
            <a:ext cx="5048925" cy="9409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0151" y="2850159"/>
            <a:ext cx="6058715" cy="6425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1900" y="3276600"/>
            <a:ext cx="2868708" cy="5507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9620" y="3852092"/>
            <a:ext cx="6563608" cy="5737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2724" y="4518480"/>
            <a:ext cx="6632454" cy="137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401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C3) Field strength tensor G and covariant components R, T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Field strength components: T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Field strength components: R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Local field strength variation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Components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975" y="1617632"/>
            <a:ext cx="5933243" cy="404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1076" y="2153679"/>
            <a:ext cx="5741850" cy="13397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4944" y="3537271"/>
            <a:ext cx="5082602" cy="9144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8031" y="4513135"/>
            <a:ext cx="5614255" cy="9144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4091" y="5368687"/>
            <a:ext cx="6762625" cy="91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408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A) Introduction: Obsessions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1. Local fields &lt;- causality, global Lorentz invariance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2. Observed conservation of..., </a:t>
            </a:r>
            <a:r>
              <a:rPr lang="en-US" dirty="0" err="1" smtClean="0"/>
              <a:t>Noether</a:t>
            </a:r>
            <a:r>
              <a:rPr lang="en-US" dirty="0" smtClean="0"/>
              <a:t> -&gt; global symmetry in local field theory -&gt; gauging, local symmetry, forces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Big question: which of the observed conserved quantities to gauge? </a:t>
            </a:r>
            <a:r>
              <a:rPr lang="en-US" dirty="0"/>
              <a:t>R</a:t>
            </a:r>
            <a:r>
              <a:rPr lang="en-US" dirty="0" smtClean="0"/>
              <a:t>elevant in getting gravitation right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dirty="0" err="1" smtClean="0"/>
              <a:t>Renormalizability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6903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A) Introduction: Obsessions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4. Good </a:t>
            </a:r>
            <a:r>
              <a:rPr lang="en-US" dirty="0"/>
              <a:t>asymptotic</a:t>
            </a:r>
            <a:r>
              <a:rPr lang="en-US" dirty="0" smtClean="0"/>
              <a:t> theory -&gt; free QM states with positive norm, positive energy and finally </a:t>
            </a:r>
            <a:r>
              <a:rPr lang="en-US" dirty="0" err="1" smtClean="0"/>
              <a:t>unitarity</a:t>
            </a:r>
            <a:r>
              <a:rPr lang="en-US" dirty="0" smtClean="0"/>
              <a:t> on the physical asymptotic </a:t>
            </a:r>
            <a:r>
              <a:rPr lang="en-US" dirty="0" err="1" smtClean="0"/>
              <a:t>Fock</a:t>
            </a:r>
            <a:r>
              <a:rPr lang="en-US" dirty="0" smtClean="0"/>
              <a:t> space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Plus one further obsession which is to express all on </a:t>
            </a:r>
            <a:r>
              <a:rPr lang="en-US" dirty="0" err="1" smtClean="0"/>
              <a:t>Minkowski</a:t>
            </a:r>
            <a:r>
              <a:rPr lang="en-US" dirty="0" smtClean="0"/>
              <a:t> </a:t>
            </a:r>
            <a:r>
              <a:rPr lang="en-US" dirty="0" err="1" smtClean="0"/>
              <a:t>spacetime</a:t>
            </a:r>
            <a:r>
              <a:rPr lang="en-US" dirty="0" smtClean="0"/>
              <a:t> with Cartesian coordinates and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as metric which you can also have in GR </a:t>
            </a:r>
          </a:p>
          <a:p>
            <a:pPr marL="0" indent="0">
              <a:buNone/>
            </a:pPr>
            <a:r>
              <a:rPr lang="en-US" dirty="0" smtClean="0"/>
              <a:t>formulated in terms of </a:t>
            </a:r>
            <a:r>
              <a:rPr lang="en-US" dirty="0" err="1" smtClean="0"/>
              <a:t>Vierbeins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688" y="4235785"/>
            <a:ext cx="3163115" cy="45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311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B) Problem Statement: </a:t>
            </a:r>
            <a:r>
              <a:rPr lang="en-US" dirty="0" smtClean="0">
                <a:solidFill>
                  <a:schemeClr val="bg1"/>
                </a:solidFill>
              </a:rPr>
              <a:t>S_EH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rgbClr val="FFFFFF"/>
                </a:solidFill>
              </a:rPr>
              <a:t>S_EH</a:t>
            </a:r>
            <a:r>
              <a:rPr lang="en-US" sz="3000" dirty="0" smtClean="0"/>
              <a:t> : </a:t>
            </a:r>
            <a:endParaRPr lang="en-US" sz="3000" dirty="0"/>
          </a:p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/>
              <a:t>2 works: observed conservation </a:t>
            </a:r>
            <a:r>
              <a:rPr lang="en-US" sz="3000" dirty="0"/>
              <a:t>of </a:t>
            </a:r>
            <a:r>
              <a:rPr lang="en-US" sz="3000" dirty="0" smtClean="0"/>
              <a:t>energy-momentum </a:t>
            </a:r>
            <a:r>
              <a:rPr lang="en-US" sz="3000" dirty="0"/>
              <a:t>-&gt; gauge theory of translation </a:t>
            </a:r>
            <a:r>
              <a:rPr lang="en-US" sz="3000" dirty="0" smtClean="0"/>
              <a:t>group,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 err="1" smtClean="0"/>
              <a:t>Vierbein</a:t>
            </a:r>
            <a:r>
              <a:rPr lang="en-US" sz="3000" dirty="0" smtClean="0"/>
              <a:t> (or metric) as </a:t>
            </a:r>
            <a:r>
              <a:rPr lang="en-US" sz="3000" dirty="0"/>
              <a:t>natural </a:t>
            </a:r>
            <a:r>
              <a:rPr lang="en-US" sz="3000" dirty="0" smtClean="0"/>
              <a:t>dynamical field </a:t>
            </a:r>
            <a:endParaRPr lang="en-US" sz="3000" dirty="0"/>
          </a:p>
          <a:p>
            <a:pPr marL="0" indent="0">
              <a:buNone/>
            </a:pP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>Issue is </a:t>
            </a:r>
            <a:r>
              <a:rPr lang="en-US" sz="3000" dirty="0" smtClean="0"/>
              <a:t>3 because </a:t>
            </a:r>
            <a:r>
              <a:rPr lang="en-US" sz="3000" dirty="0" err="1" smtClean="0"/>
              <a:t>Vierbein</a:t>
            </a:r>
            <a:r>
              <a:rPr lang="en-US" sz="3000" dirty="0" smtClean="0"/>
              <a:t> e is dimensionless</a:t>
            </a:r>
          </a:p>
          <a:p>
            <a:pPr marL="0" indent="0">
              <a:buNone/>
            </a:pPr>
            <a:r>
              <a:rPr lang="en-US" sz="3000" dirty="0" smtClean="0"/>
              <a:t>-&gt; </a:t>
            </a:r>
            <a:r>
              <a:rPr lang="en-US" sz="3000" dirty="0" smtClean="0">
                <a:solidFill>
                  <a:srgbClr val="FFFFFF"/>
                </a:solidFill>
              </a:rPr>
              <a:t>S_EH</a:t>
            </a:r>
            <a:r>
              <a:rPr lang="en-US" sz="3000" dirty="0" smtClean="0"/>
              <a:t> is not </a:t>
            </a:r>
            <a:r>
              <a:rPr lang="en-US" sz="3000" dirty="0" err="1" smtClean="0"/>
              <a:t>renormalizable</a:t>
            </a:r>
            <a:r>
              <a:rPr lang="en-US" sz="3000" dirty="0" smtClean="0"/>
              <a:t> by power-counting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650" y="624770"/>
            <a:ext cx="967875" cy="6733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20253"/>
            <a:ext cx="967875" cy="6733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207" y="5162011"/>
            <a:ext cx="967875" cy="6733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8755" y="1217866"/>
            <a:ext cx="6196385" cy="134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06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B) Problem Statement:</a:t>
            </a:r>
            <a:br>
              <a:rPr lang="en-US" dirty="0" smtClean="0"/>
            </a:br>
            <a:r>
              <a:rPr lang="en-US" dirty="0" smtClean="0"/>
              <a:t>Extensions of </a:t>
            </a:r>
            <a:r>
              <a:rPr lang="en-US" dirty="0" smtClean="0">
                <a:solidFill>
                  <a:srgbClr val="FFFFFF"/>
                </a:solidFill>
              </a:rPr>
              <a:t>S_EH</a:t>
            </a:r>
            <a:r>
              <a:rPr lang="en-US" dirty="0" smtClean="0">
                <a:solidFill>
                  <a:srgbClr val="000000"/>
                </a:solidFill>
              </a:rPr>
              <a:t>(1/2)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A</a:t>
            </a:r>
            <a:r>
              <a:rPr lang="en-US" sz="3000" dirty="0" smtClean="0"/>
              <a:t>ddition of conserved angular 4-momentum</a:t>
            </a:r>
            <a:endParaRPr lang="en-US" sz="3000" dirty="0"/>
          </a:p>
          <a:p>
            <a:pPr marL="0" indent="0">
              <a:buNone/>
            </a:pPr>
            <a:r>
              <a:rPr lang="en-US" sz="3000" dirty="0" smtClean="0"/>
              <a:t>2 works -&gt; gauge theory of </a:t>
            </a:r>
            <a:r>
              <a:rPr lang="en-US" sz="3000" dirty="0" err="1" smtClean="0"/>
              <a:t>Poincaré</a:t>
            </a:r>
            <a:r>
              <a:rPr lang="en-US" sz="3000" dirty="0" smtClean="0"/>
              <a:t> group with </a:t>
            </a:r>
            <a:r>
              <a:rPr lang="en-US" sz="3000" dirty="0" err="1" smtClean="0"/>
              <a:t>Vierbein</a:t>
            </a:r>
            <a:r>
              <a:rPr lang="en-US" sz="3000" dirty="0" smtClean="0"/>
              <a:t> and general connection (not equal to spin connection) as two dynamical fields -&gt; Einstein-</a:t>
            </a:r>
            <a:r>
              <a:rPr lang="en-US" sz="3000" dirty="0" err="1" smtClean="0"/>
              <a:t>Cartan</a:t>
            </a:r>
            <a:r>
              <a:rPr lang="en-US" sz="3000" dirty="0"/>
              <a:t> </a:t>
            </a:r>
            <a:r>
              <a:rPr lang="en-US" sz="3000" dirty="0" smtClean="0"/>
              <a:t>theory </a:t>
            </a:r>
          </a:p>
          <a:p>
            <a:pPr marL="0" indent="0">
              <a:buNone/>
            </a:pPr>
            <a:r>
              <a:rPr lang="en-US" sz="3000" dirty="0"/>
              <a:t>D</a:t>
            </a:r>
            <a:r>
              <a:rPr lang="en-US" sz="3000" dirty="0" smtClean="0"/>
              <a:t>eals with spin in a natural way </a:t>
            </a:r>
          </a:p>
          <a:p>
            <a:pPr marL="0" indent="0">
              <a:buNone/>
            </a:pPr>
            <a:r>
              <a:rPr lang="en-US" sz="3000" dirty="0" smtClean="0"/>
              <a:t>Issue is again 3: </a:t>
            </a:r>
            <a:r>
              <a:rPr lang="en-US" sz="3000" dirty="0" err="1" smtClean="0"/>
              <a:t>Vierbein</a:t>
            </a:r>
            <a:r>
              <a:rPr lang="en-US" sz="3000" dirty="0" smtClean="0"/>
              <a:t> destroys </a:t>
            </a:r>
            <a:r>
              <a:rPr lang="en-US" sz="3000" dirty="0" err="1" smtClean="0"/>
              <a:t>renormalizability</a:t>
            </a:r>
            <a:r>
              <a:rPr lang="en-US" sz="3000" dirty="0" smtClean="0"/>
              <a:t> by power-counting, however connection as a dimension one field ok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5951" y="940264"/>
            <a:ext cx="967875" cy="67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643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B) Problem Statement:</a:t>
            </a:r>
            <a:br>
              <a:rPr lang="en-US" dirty="0" smtClean="0"/>
            </a:br>
            <a:r>
              <a:rPr lang="en-US" dirty="0" smtClean="0"/>
              <a:t>Extensions of </a:t>
            </a:r>
            <a:r>
              <a:rPr lang="en-US" dirty="0" smtClean="0">
                <a:solidFill>
                  <a:srgbClr val="FFFFFF"/>
                </a:solidFill>
              </a:rPr>
              <a:t>S_EH</a:t>
            </a:r>
            <a:r>
              <a:rPr lang="en-US" dirty="0" smtClean="0"/>
              <a:t>(2/2)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429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Addition of </a:t>
            </a:r>
            <a:r>
              <a:rPr lang="en-US" sz="3000" dirty="0" smtClean="0">
                <a:solidFill>
                  <a:schemeClr val="bg1"/>
                </a:solidFill>
              </a:rPr>
              <a:t>R^2-terms</a:t>
            </a:r>
            <a:br>
              <a:rPr lang="en-US" sz="3000" dirty="0" smtClean="0">
                <a:solidFill>
                  <a:schemeClr val="bg1"/>
                </a:solidFill>
              </a:rPr>
            </a:br>
            <a:r>
              <a:rPr lang="en-US" sz="3000" dirty="0" smtClean="0">
                <a:solidFill>
                  <a:schemeClr val="bg1"/>
                </a:solidFill>
              </a:rPr>
              <a:t/>
            </a:r>
            <a:br>
              <a:rPr lang="en-US" sz="3000" dirty="0" smtClean="0">
                <a:solidFill>
                  <a:schemeClr val="bg1"/>
                </a:solidFill>
              </a:rPr>
            </a:br>
            <a:r>
              <a:rPr lang="en-US" sz="3000" dirty="0" smtClean="0"/>
              <a:t>2 and 3 ok</a:t>
            </a:r>
          </a:p>
          <a:p>
            <a:pPr marL="0" indent="0">
              <a:buNone/>
            </a:pPr>
            <a:r>
              <a:rPr lang="en-US" sz="3000" dirty="0" smtClean="0"/>
              <a:t>Issue is 4: </a:t>
            </a:r>
            <a:r>
              <a:rPr lang="en-US" sz="3000" dirty="0" err="1" smtClean="0"/>
              <a:t>Vierbein</a:t>
            </a:r>
            <a:r>
              <a:rPr lang="en-US" sz="3000" dirty="0" smtClean="0"/>
              <a:t> now appears with higher derivative terms in action -&gt; negative-mass ghosts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dirty="0" smtClean="0"/>
              <a:t>Many other more sophisticated attempts to quantize gravitation</a:t>
            </a:r>
          </a:p>
          <a:p>
            <a:pPr marL="0" indent="0">
              <a:buNone/>
            </a:pP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5951" y="940264"/>
            <a:ext cx="967875" cy="6733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860" y="1827456"/>
            <a:ext cx="2117725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708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C) SO(1,3) </a:t>
            </a:r>
            <a:r>
              <a:rPr lang="en-US" dirty="0"/>
              <a:t>G</a:t>
            </a:r>
            <a:r>
              <a:rPr lang="en-US" dirty="0" smtClean="0"/>
              <a:t>auge Field Theory (1/2)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000" dirty="0"/>
              <a:t>G</a:t>
            </a:r>
            <a:r>
              <a:rPr lang="en-US" sz="3000" dirty="0" smtClean="0"/>
              <a:t>auge field theory of gauge group SO(1,3) with action of SO(1,3) on spin AND </a:t>
            </a:r>
            <a:r>
              <a:rPr lang="en-US" sz="3000" dirty="0" err="1" smtClean="0"/>
              <a:t>spacetime</a:t>
            </a:r>
            <a:r>
              <a:rPr lang="en-US" sz="3000" dirty="0" smtClean="0"/>
              <a:t> coordinates</a:t>
            </a:r>
            <a:r>
              <a:rPr lang="en-US" sz="3000" dirty="0"/>
              <a:t> </a:t>
            </a:r>
            <a:r>
              <a:rPr lang="en-US" sz="3000" dirty="0" smtClean="0"/>
              <a:t>taken into proper account</a:t>
            </a:r>
            <a:br>
              <a:rPr lang="en-US" sz="3000" dirty="0" smtClean="0"/>
            </a:br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/>
              <a:t>2 works: observed conservation of angular 4-momentum and uniformity of c</a:t>
            </a:r>
            <a:br>
              <a:rPr lang="en-US" sz="3000" dirty="0" smtClean="0"/>
            </a:br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/>
              <a:t>3 works in terms of naïve </a:t>
            </a:r>
            <a:r>
              <a:rPr lang="en-US" sz="3000" dirty="0" err="1" smtClean="0"/>
              <a:t>renormalizability</a:t>
            </a:r>
            <a:r>
              <a:rPr lang="en-US" sz="3000" dirty="0" smtClean="0"/>
              <a:t> by power-counting: gauge field has dimension one</a:t>
            </a:r>
          </a:p>
          <a:p>
            <a:pPr marL="0" indent="0">
              <a:buNone/>
            </a:pPr>
            <a:r>
              <a:rPr lang="en-US" sz="3000" dirty="0" smtClean="0"/>
              <a:t>Full proof to be delivered</a:t>
            </a:r>
          </a:p>
        </p:txBody>
      </p:sp>
    </p:spTree>
    <p:extLst>
      <p:ext uri="{BB962C8B-B14F-4D97-AF65-F5344CB8AC3E}">
        <p14:creationId xmlns:p14="http://schemas.microsoft.com/office/powerpoint/2010/main" val="3798827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C) SO(1,3) </a:t>
            </a:r>
            <a:r>
              <a:rPr lang="en-US" dirty="0"/>
              <a:t>G</a:t>
            </a:r>
            <a:r>
              <a:rPr lang="en-US" dirty="0" smtClean="0"/>
              <a:t>auge Field Theory (2/2)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4 works potentially as there are no higher derivatives terms in the dynamical field in the theory and hence no negative-mass ghosts</a:t>
            </a:r>
          </a:p>
          <a:p>
            <a:pPr marL="0" indent="0">
              <a:buNone/>
            </a:pPr>
            <a:r>
              <a:rPr lang="en-US" sz="3000" dirty="0" smtClean="0"/>
              <a:t>However, SO(1,3) is non-compact: does a proper asymptotic positive-norm, positive-energy </a:t>
            </a:r>
            <a:r>
              <a:rPr lang="en-US" sz="3000" dirty="0" err="1" smtClean="0"/>
              <a:t>Fock</a:t>
            </a:r>
            <a:r>
              <a:rPr lang="en-US" sz="3000" dirty="0" smtClean="0"/>
              <a:t> space exist? And is the S-matrix unitary on this space?</a:t>
            </a:r>
          </a:p>
          <a:p>
            <a:pPr marL="0" indent="0">
              <a:buNone/>
            </a:pPr>
            <a:r>
              <a:rPr lang="en-US" sz="3000" dirty="0" smtClean="0"/>
              <a:t>Full proof to be delivered</a:t>
            </a:r>
          </a:p>
          <a:p>
            <a:pPr marL="0" indent="0">
              <a:buNone/>
            </a:pPr>
            <a:r>
              <a:rPr lang="en-US" sz="3000" dirty="0" smtClean="0"/>
              <a:t>Published in </a:t>
            </a:r>
            <a:r>
              <a:rPr lang="en-US" sz="3000" i="1" dirty="0" smtClean="0"/>
              <a:t>Class. Quantum </a:t>
            </a:r>
            <a:r>
              <a:rPr lang="en-US" sz="3000" i="1" dirty="0" err="1" smtClean="0"/>
              <a:t>Grav</a:t>
            </a:r>
            <a:r>
              <a:rPr lang="en-US" sz="3000" i="1" dirty="0" smtClean="0"/>
              <a:t>. </a:t>
            </a:r>
            <a:r>
              <a:rPr lang="en-US" sz="3000" b="1" dirty="0" smtClean="0"/>
              <a:t>36</a:t>
            </a:r>
            <a:r>
              <a:rPr lang="en-US" sz="3000" dirty="0" smtClean="0"/>
              <a:t> (2019)</a:t>
            </a:r>
          </a:p>
        </p:txBody>
      </p:sp>
    </p:spTree>
    <p:extLst>
      <p:ext uri="{BB962C8B-B14F-4D97-AF65-F5344CB8AC3E}">
        <p14:creationId xmlns:p14="http://schemas.microsoft.com/office/powerpoint/2010/main" val="3723490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C) </a:t>
            </a:r>
            <a:r>
              <a:rPr lang="en-US" dirty="0" err="1" smtClean="0"/>
              <a:t>Programme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Global Lorentz invariance as an inner symmetry</a:t>
            </a:r>
          </a:p>
          <a:p>
            <a:r>
              <a:rPr lang="en-US" dirty="0" smtClean="0"/>
              <a:t>Local Lorentz invariance and gauge field B</a:t>
            </a:r>
          </a:p>
          <a:p>
            <a:r>
              <a:rPr lang="en-US" dirty="0" smtClean="0"/>
              <a:t>Field strength tensor G and covariant components R, T</a:t>
            </a:r>
          </a:p>
          <a:p>
            <a:r>
              <a:rPr lang="en-US" dirty="0" smtClean="0"/>
              <a:t>Invariant actions</a:t>
            </a:r>
          </a:p>
          <a:p>
            <a:r>
              <a:rPr lang="en-US" dirty="0" smtClean="0"/>
              <a:t>Equivalence to General Relativity</a:t>
            </a:r>
          </a:p>
          <a:p>
            <a:r>
              <a:rPr lang="en-US" dirty="0" smtClean="0"/>
              <a:t>Underlying geometric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285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1914</TotalTime>
  <Words>488</Words>
  <Application>Microsoft Macintosh PowerPoint</Application>
  <PresentationFormat>On-screen Show (4:3)</PresentationFormat>
  <Paragraphs>105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Local Lorentz invariance and a new theory of gravitation equivalent to General Relativity</vt:lpstr>
      <vt:lpstr>A) Introduction: Obsessions (1/2)</vt:lpstr>
      <vt:lpstr>A) Introduction: Obsessions (2/2)</vt:lpstr>
      <vt:lpstr>B) Problem Statement: S_EH</vt:lpstr>
      <vt:lpstr>B) Problem Statement: Extensions of S_EH(1/2)</vt:lpstr>
      <vt:lpstr>B) Problem Statement: Extensions of S_EH(2/2)</vt:lpstr>
      <vt:lpstr>C) SO(1,3) Gauge Field Theory (1/2) </vt:lpstr>
      <vt:lpstr>C) SO(1,3) Gauge Field Theory (2/2) </vt:lpstr>
      <vt:lpstr>C) Programme</vt:lpstr>
      <vt:lpstr>C1) Global Lorentz invariance as an inner symmetry</vt:lpstr>
      <vt:lpstr>C2) Local Lorentz invariance and gauge field B (1/2)</vt:lpstr>
      <vt:lpstr>C2) Local Lorentz invariance and gauge field B (2/2)</vt:lpstr>
      <vt:lpstr>C3) Field strength tensor G and covariant components R, T (1/2)</vt:lpstr>
      <vt:lpstr>C3) Field strength tensor G and covariant components R, T (2/2)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Lorentz invariance and a new theory of gravitation equivalent to General Relativity</dc:title>
  <dc:creator>Christian Wiesendanger</dc:creator>
  <cp:lastModifiedBy>Christian Wiesendanger</cp:lastModifiedBy>
  <cp:revision>28</cp:revision>
  <dcterms:created xsi:type="dcterms:W3CDTF">2019-05-19T08:50:20Z</dcterms:created>
  <dcterms:modified xsi:type="dcterms:W3CDTF">2019-05-21T04:56:50Z</dcterms:modified>
</cp:coreProperties>
</file>