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874" r:id="rId2"/>
    <p:sldId id="920" r:id="rId3"/>
    <p:sldId id="954" r:id="rId4"/>
    <p:sldId id="922" r:id="rId5"/>
    <p:sldId id="923" r:id="rId6"/>
    <p:sldId id="906" r:id="rId7"/>
    <p:sldId id="955" r:id="rId8"/>
    <p:sldId id="972" r:id="rId9"/>
    <p:sldId id="973" r:id="rId10"/>
    <p:sldId id="951" r:id="rId11"/>
    <p:sldId id="919" r:id="rId12"/>
    <p:sldId id="929" r:id="rId13"/>
    <p:sldId id="950" r:id="rId14"/>
    <p:sldId id="928" r:id="rId15"/>
    <p:sldId id="936" r:id="rId16"/>
    <p:sldId id="938" r:id="rId17"/>
    <p:sldId id="930" r:id="rId18"/>
    <p:sldId id="940" r:id="rId19"/>
    <p:sldId id="960" r:id="rId20"/>
    <p:sldId id="941" r:id="rId21"/>
    <p:sldId id="945" r:id="rId22"/>
    <p:sldId id="939" r:id="rId23"/>
    <p:sldId id="803" r:id="rId24"/>
    <p:sldId id="804" r:id="rId25"/>
    <p:sldId id="948" r:id="rId26"/>
    <p:sldId id="949" r:id="rId27"/>
    <p:sldId id="964" r:id="rId28"/>
    <p:sldId id="965" r:id="rId29"/>
    <p:sldId id="823" r:id="rId30"/>
    <p:sldId id="907" r:id="rId31"/>
    <p:sldId id="900" r:id="rId32"/>
    <p:sldId id="908" r:id="rId33"/>
    <p:sldId id="856" r:id="rId34"/>
    <p:sldId id="910" r:id="rId35"/>
    <p:sldId id="975" r:id="rId36"/>
    <p:sldId id="979" r:id="rId37"/>
    <p:sldId id="901" r:id="rId38"/>
    <p:sldId id="863" r:id="rId39"/>
    <p:sldId id="825" r:id="rId40"/>
    <p:sldId id="830" r:id="rId41"/>
    <p:sldId id="832" r:id="rId42"/>
    <p:sldId id="903" r:id="rId43"/>
    <p:sldId id="970" r:id="rId44"/>
    <p:sldId id="915" r:id="rId45"/>
    <p:sldId id="835" r:id="rId46"/>
    <p:sldId id="836" r:id="rId47"/>
    <p:sldId id="837" r:id="rId48"/>
    <p:sldId id="882" r:id="rId49"/>
    <p:sldId id="883" r:id="rId50"/>
    <p:sldId id="839" r:id="rId51"/>
    <p:sldId id="914" r:id="rId52"/>
    <p:sldId id="841" r:id="rId53"/>
    <p:sldId id="847" r:id="rId54"/>
    <p:sldId id="848" r:id="rId55"/>
    <p:sldId id="961" r:id="rId56"/>
    <p:sldId id="971" r:id="rId57"/>
    <p:sldId id="849" r:id="rId58"/>
    <p:sldId id="953" r:id="rId59"/>
    <p:sldId id="969" r:id="rId60"/>
    <p:sldId id="974" r:id="rId6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AF00B1"/>
    <a:srgbClr val="FF00FF"/>
    <a:srgbClr val="F9FF07"/>
    <a:srgbClr val="FFD229"/>
    <a:srgbClr val="0B0FFF"/>
    <a:srgbClr val="FF0000"/>
    <a:srgbClr val="996633"/>
    <a:srgbClr val="FFBE49"/>
    <a:srgbClr val="1BB1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 autoAdjust="0"/>
    <p:restoredTop sz="94560" autoAdjust="0"/>
  </p:normalViewPr>
  <p:slideViewPr>
    <p:cSldViewPr>
      <p:cViewPr>
        <p:scale>
          <a:sx n="100" d="100"/>
          <a:sy n="100" d="100"/>
        </p:scale>
        <p:origin x="-168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8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handoutMaster" Target="handoutMasters/handout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9F1FDA-DBFE-D64D-B271-CCA51830B4DA}" type="datetimeFigureOut">
              <a:rPr lang="en-US" smtClean="0"/>
              <a:t>1/12/19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D27292-C15A-1F4A-B91C-CC4CF90C0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290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D1D1E91-0625-D54D-B040-EB75B80C31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50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D1E91-0625-D54D-B040-EB75B80C316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07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D1E91-0625-D54D-B040-EB75B80C316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07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D1E91-0625-D54D-B040-EB75B80C316E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25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D1E91-0625-D54D-B040-EB75B80C316E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25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69681D-5F1D-1843-9257-6A33E398E996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E8650E-7B89-2744-B501-AA871274CA5D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7D460-E0DD-5A4D-BED2-1CB56BFD8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88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A6664-6CFA-1A40-8BAC-52270F406F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949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2E246-B85F-9D48-93D1-B118EDACBE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9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62143-BEEA-CA49-A162-3D58CBF6D1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20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D12A5-5C12-9848-8FF1-01CE82AB9D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540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A06B6-CFC9-3744-AEAD-349D5FC84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83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01267-78D9-A64D-9B91-5762E62FAB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96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23AF7-2956-764B-9BF6-1986AE8E56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8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7A4D8-CCC9-B24C-8DBF-48A1BAED76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66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EC29E-1B0B-1746-A219-7EDE1F798D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262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BFDD5-82FB-F14B-8806-3246BBEA7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17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257DD0C1-149F-0748-BD97-3FB14F2521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../media/image1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emf"/><Relationship Id="rId3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39000" y="64770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0" dirty="0" smtClean="0"/>
              <a:t>1/60</a:t>
            </a: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0">
                <a:latin typeface="Comic Sans MS" charset="0"/>
              </a:rPr>
              <a:t> 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2667000" y="6019800"/>
            <a:ext cx="18288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b="0" dirty="0" smtClean="0">
                <a:latin typeface="Comic Sans MS" charset="0"/>
              </a:rPr>
              <a:t>Picture taken by </a:t>
            </a:r>
          </a:p>
          <a:p>
            <a:r>
              <a:rPr lang="en-US" sz="1600" b="0" dirty="0" smtClean="0">
                <a:latin typeface="Comic Sans MS" charset="0"/>
              </a:rPr>
              <a:t>IIB in </a:t>
            </a:r>
            <a:r>
              <a:rPr lang="en-US" sz="1600" dirty="0" smtClean="0">
                <a:latin typeface="Comic Sans MS" charset="0"/>
              </a:rPr>
              <a:t>France</a:t>
            </a:r>
            <a:r>
              <a:rPr lang="en-US" sz="1600" b="0" dirty="0" smtClean="0">
                <a:latin typeface="Comic Sans MS" charset="0"/>
              </a:rPr>
              <a:t> !</a:t>
            </a:r>
            <a:endParaRPr lang="en-US" sz="1600" dirty="0"/>
          </a:p>
        </p:txBody>
      </p:sp>
      <p:cxnSp>
        <p:nvCxnSpPr>
          <p:cNvPr id="18" name="Straight Arrow Connector 4"/>
          <p:cNvCxnSpPr>
            <a:cxnSpLocks noChangeShapeType="1"/>
          </p:cNvCxnSpPr>
          <p:nvPr/>
        </p:nvCxnSpPr>
        <p:spPr bwMode="auto">
          <a:xfrm flipH="1">
            <a:off x="1752600" y="6324600"/>
            <a:ext cx="600075" cy="0"/>
          </a:xfrm>
          <a:prstGeom prst="straightConnector1">
            <a:avLst/>
          </a:prstGeom>
          <a:noFill/>
          <a:ln w="38100">
            <a:solidFill>
              <a:srgbClr val="33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762000" y="12700"/>
            <a:ext cx="8229600" cy="2197100"/>
          </a:xfrm>
          <a:prstGeom prst="rect">
            <a:avLst/>
          </a:prstGeom>
          <a:gradFill rotWithShape="0">
            <a:gsLst>
              <a:gs pos="0">
                <a:srgbClr val="FFFF00">
                  <a:gamma/>
                  <a:shade val="66275"/>
                  <a:invGamma/>
                </a:srgbClr>
              </a:gs>
              <a:gs pos="50000">
                <a:srgbClr val="FFFF00"/>
              </a:gs>
              <a:gs pos="100000">
                <a:srgbClr val="FFFF00">
                  <a:gamma/>
                  <a:shade val="66275"/>
                  <a:invGamma/>
                </a:srgbClr>
              </a:gs>
            </a:gsLst>
            <a:lin ang="5400000" scaled="1"/>
          </a:gradFill>
          <a:ln w="38100" cmpd="sng">
            <a:solidFill>
              <a:srgbClr val="CC0066"/>
            </a:solidFill>
            <a:miter lim="800000"/>
            <a:headEnd/>
            <a:tailEnd/>
          </a:ln>
          <a:effectLst>
            <a:outerShdw blurRad="63500" sy="50000" kx="2453608" rotWithShape="0">
              <a:srgbClr val="000000">
                <a:alpha val="74998"/>
              </a:srgbClr>
            </a:outerShdw>
          </a:effectLst>
          <a:extLst/>
        </p:spPr>
        <p:txBody>
          <a:bodyPr anchor="ctr"/>
          <a:lstStyle/>
          <a:p>
            <a:pPr algn="ctr"/>
            <a:endParaRPr lang="en-US" dirty="0">
              <a:latin typeface="Comic Sans MS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5800" y="12700"/>
            <a:ext cx="8305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en-US" dirty="0" smtClean="0">
                <a:solidFill>
                  <a:srgbClr val="1C4AF4"/>
                </a:solidFill>
                <a:latin typeface="Comic Sans MS" charset="0"/>
              </a:rPr>
              <a:t>“</a:t>
            </a:r>
            <a:r>
              <a:rPr lang="en-US" dirty="0">
                <a:solidFill>
                  <a:srgbClr val="1C4AF4"/>
                </a:solidFill>
                <a:latin typeface="Comic Sans MS" charset="0"/>
              </a:rPr>
              <a:t>The Bridge between HEP &amp; </a:t>
            </a:r>
            <a:r>
              <a:rPr lang="en-US" dirty="0" err="1" smtClean="0">
                <a:solidFill>
                  <a:srgbClr val="1C4AF4"/>
                </a:solidFill>
                <a:latin typeface="Comic Sans MS" charset="0"/>
              </a:rPr>
              <a:t>Hadrodynamics</a:t>
            </a:r>
            <a:r>
              <a:rPr lang="en-US" dirty="0" smtClean="0">
                <a:solidFill>
                  <a:srgbClr val="1C4AF4"/>
                </a:solidFill>
                <a:latin typeface="Comic Sans MS" charset="0"/>
              </a:rPr>
              <a:t>”</a:t>
            </a:r>
          </a:p>
          <a:p>
            <a:pPr algn="ctr">
              <a:defRPr/>
            </a:pPr>
            <a:r>
              <a:rPr lang="en-US" dirty="0" smtClean="0">
                <a:solidFill>
                  <a:srgbClr val="1C4AF4"/>
                </a:solidFill>
                <a:latin typeface="Comic Sans MS" charset="0"/>
              </a:rPr>
              <a:t>or</a:t>
            </a:r>
            <a:endParaRPr lang="en-US" dirty="0">
              <a:solidFill>
                <a:srgbClr val="1C4AF4"/>
              </a:solidFill>
              <a:latin typeface="Comic Sans MS" charset="0"/>
            </a:endParaRPr>
          </a:p>
          <a:p>
            <a:pPr algn="ctr">
              <a:defRPr/>
            </a:pP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“Finding New Dynamics by </a:t>
            </a:r>
            <a:r>
              <a:rPr lang="en-US" i="1" dirty="0" smtClean="0">
                <a:solidFill>
                  <a:srgbClr val="AF00B1"/>
                </a:solidFill>
                <a:latin typeface="Comic Sans MS"/>
                <a:cs typeface="Comic Sans MS"/>
              </a:rPr>
              <a:t>Judgments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”</a:t>
            </a:r>
            <a:r>
              <a:rPr lang="en-US" dirty="0" smtClean="0">
                <a:solidFill>
                  <a:srgbClr val="1C4AF4"/>
                </a:solidFill>
                <a:latin typeface="Comic Sans MS" charset="0"/>
              </a:rPr>
              <a:t> </a:t>
            </a:r>
            <a:endParaRPr lang="en-US" dirty="0">
              <a:solidFill>
                <a:srgbClr val="1C4AF4"/>
              </a:solidFill>
              <a:latin typeface="Comic Sans MS" charset="0"/>
            </a:endParaRPr>
          </a:p>
          <a:p>
            <a:pPr algn="ctr">
              <a:defRPr/>
            </a:pPr>
            <a:r>
              <a:rPr lang="en-US" dirty="0" smtClean="0">
                <a:solidFill>
                  <a:srgbClr val="996633"/>
                </a:solidFill>
                <a:latin typeface="Comic Sans MS" charset="0"/>
              </a:rPr>
              <a:t> Motto</a:t>
            </a:r>
            <a:r>
              <a:rPr lang="en-US" dirty="0">
                <a:solidFill>
                  <a:srgbClr val="996633"/>
                </a:solidFill>
                <a:latin typeface="Comic Sans MS" charset="0"/>
              </a:rPr>
              <a:t>: Impact of Non-</a:t>
            </a:r>
            <a:r>
              <a:rPr lang="en-US" dirty="0" err="1">
                <a:solidFill>
                  <a:srgbClr val="996633"/>
                </a:solidFill>
                <a:latin typeface="Comic Sans MS" charset="0"/>
              </a:rPr>
              <a:t>perturbative</a:t>
            </a:r>
            <a:r>
              <a:rPr lang="en-US" dirty="0">
                <a:solidFill>
                  <a:srgbClr val="996633"/>
                </a:solidFill>
                <a:latin typeface="Comic Sans MS" charset="0"/>
              </a:rPr>
              <a:t> QCD </a:t>
            </a:r>
            <a:r>
              <a:rPr lang="en-US" dirty="0" smtClean="0">
                <a:solidFill>
                  <a:srgbClr val="996633"/>
                </a:solidFill>
                <a:latin typeface="Comic Sans MS" charset="0"/>
              </a:rPr>
              <a:t>on CP Violation in Many-Body </a:t>
            </a:r>
            <a:r>
              <a:rPr lang="en-US" dirty="0">
                <a:solidFill>
                  <a:srgbClr val="996633"/>
                </a:solidFill>
                <a:latin typeface="Comic Sans MS" charset="0"/>
              </a:rPr>
              <a:t>Final States </a:t>
            </a:r>
            <a:r>
              <a:rPr lang="en-US" dirty="0" smtClean="0">
                <a:solidFill>
                  <a:srgbClr val="996633"/>
                </a:solidFill>
                <a:latin typeface="Comic Sans MS" charset="0"/>
              </a:rPr>
              <a:t>of </a:t>
            </a:r>
            <a:r>
              <a:rPr lang="en-US" dirty="0">
                <a:solidFill>
                  <a:srgbClr val="996633"/>
                </a:solidFill>
                <a:latin typeface="Comic Sans MS" charset="0"/>
              </a:rPr>
              <a:t>Flavor </a:t>
            </a:r>
            <a:r>
              <a:rPr lang="en-US" dirty="0" smtClean="0">
                <a:solidFill>
                  <a:srgbClr val="996633"/>
                </a:solidFill>
                <a:latin typeface="Comic Sans MS" charset="0"/>
              </a:rPr>
              <a:t>Transitions</a:t>
            </a:r>
            <a:endParaRPr lang="en-US" dirty="0">
              <a:solidFill>
                <a:srgbClr val="996633"/>
              </a:solidFill>
              <a:latin typeface="Comic Sans MS" charset="0"/>
            </a:endParaRP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1981200" y="2286000"/>
            <a:ext cx="4724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latin typeface="Comic Sans MS" charset="0"/>
              </a:rPr>
              <a:t>Ikaros Bigi, Notre Dame du Lac</a:t>
            </a:r>
          </a:p>
        </p:txBody>
      </p:sp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6477000" y="2286000"/>
            <a:ext cx="1752600" cy="400110"/>
          </a:xfrm>
          <a:prstGeom prst="rect">
            <a:avLst/>
          </a:prstGeom>
          <a:noFill/>
          <a:ln w="9525">
            <a:solidFill>
              <a:srgbClr val="0EA11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atin typeface="Comic Sans MS" charset="0"/>
                <a:cs typeface="+mn-cs"/>
              </a:rPr>
              <a:t>Mainz, Jan.</a:t>
            </a:r>
            <a:r>
              <a:rPr lang="en-US" sz="1600" dirty="0" smtClean="0">
                <a:latin typeface="Arial"/>
                <a:cs typeface="+mn-cs"/>
              </a:rPr>
              <a:t>2019</a:t>
            </a:r>
            <a:r>
              <a:rPr lang="en-US" sz="2000" dirty="0" smtClean="0">
                <a:solidFill>
                  <a:srgbClr val="00CC00"/>
                </a:solidFill>
                <a:latin typeface="Comic Sans MS" charset="0"/>
                <a:cs typeface="+mn-cs"/>
              </a:rPr>
              <a:t> </a:t>
            </a:r>
            <a:endParaRPr lang="en-US" sz="2000" dirty="0">
              <a:solidFill>
                <a:srgbClr val="00CC00"/>
              </a:solidFill>
              <a:latin typeface="Comic Sans MS" charset="0"/>
              <a:cs typeface="+mn-cs"/>
            </a:endParaRPr>
          </a:p>
        </p:txBody>
      </p:sp>
      <p:pic>
        <p:nvPicPr>
          <p:cNvPr id="2" name="Picture 1" descr="MontStMich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9760"/>
            <a:ext cx="1447800" cy="11582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667000"/>
            <a:ext cx="9144000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Comic Sans MS" charset="0"/>
              </a:rPr>
              <a:t>(a) In the previous </a:t>
            </a:r>
            <a:r>
              <a:rPr lang="en-US" sz="2200" dirty="0">
                <a:latin typeface="Comic Sans MS" charset="0"/>
              </a:rPr>
              <a:t>summer I had fallen down several times close to my hotel in Munich, </a:t>
            </a:r>
            <a:r>
              <a:rPr lang="en-US" sz="2200" dirty="0" smtClean="0">
                <a:latin typeface="Comic Sans MS" charset="0"/>
              </a:rPr>
              <a:t>the </a:t>
            </a:r>
            <a:r>
              <a:rPr lang="en-US" sz="2200" dirty="0">
                <a:latin typeface="Comic Sans MS" charset="0"/>
              </a:rPr>
              <a:t>reception &amp; close to my room there. </a:t>
            </a:r>
          </a:p>
          <a:p>
            <a:r>
              <a:rPr lang="en-US" sz="2200" dirty="0">
                <a:latin typeface="Comic Sans MS" charset="0"/>
              </a:rPr>
              <a:t>Now my speaking is worse; </a:t>
            </a:r>
            <a:r>
              <a:rPr lang="en-US" sz="2200" dirty="0" smtClean="0">
                <a:latin typeface="Comic Sans MS" charset="0"/>
              </a:rPr>
              <a:t>one </a:t>
            </a:r>
            <a:r>
              <a:rPr lang="en-US" sz="2200" dirty="0">
                <a:latin typeface="Comic Sans MS" charset="0"/>
              </a:rPr>
              <a:t>example: </a:t>
            </a:r>
          </a:p>
          <a:p>
            <a:pPr algn="ctr"/>
            <a:r>
              <a:rPr lang="en-US" sz="2200" dirty="0">
                <a:latin typeface="Comic Sans MS" charset="0"/>
              </a:rPr>
              <a:t>I confuse the names of `</a:t>
            </a:r>
            <a:r>
              <a:rPr lang="en-US" sz="2200" dirty="0" err="1">
                <a:latin typeface="Comic Sans MS" charset="0"/>
              </a:rPr>
              <a:t>Wolfenstein</a:t>
            </a:r>
            <a:r>
              <a:rPr lang="en-US" sz="2200" dirty="0">
                <a:latin typeface="Comic Sans MS" charset="0"/>
              </a:rPr>
              <a:t>’ vs. `Wilson(</a:t>
            </a:r>
            <a:r>
              <a:rPr lang="en-US" sz="2200" dirty="0" err="1">
                <a:latin typeface="Comic Sans MS" charset="0"/>
              </a:rPr>
              <a:t>ian</a:t>
            </a:r>
            <a:r>
              <a:rPr lang="en-US" sz="2200" dirty="0">
                <a:latin typeface="Comic Sans MS" charset="0"/>
              </a:rPr>
              <a:t>)</a:t>
            </a:r>
            <a:r>
              <a:rPr lang="en-US" sz="2200" dirty="0" smtClean="0">
                <a:latin typeface="Comic Sans MS" charset="0"/>
              </a:rPr>
              <a:t>’</a:t>
            </a:r>
          </a:p>
          <a:p>
            <a:r>
              <a:rPr lang="en-US" sz="2200" dirty="0" smtClean="0">
                <a:latin typeface="Comic Sans MS" charset="0"/>
              </a:rPr>
              <a:t>(b) My suggestions </a:t>
            </a:r>
            <a:r>
              <a:rPr lang="en-US" sz="2200" i="1" dirty="0" smtClean="0">
                <a:latin typeface="Comic Sans MS" charset="0"/>
              </a:rPr>
              <a:t>outside</a:t>
            </a:r>
            <a:r>
              <a:rPr lang="en-US" sz="2200" dirty="0" smtClean="0">
                <a:latin typeface="Comic Sans MS" charset="0"/>
              </a:rPr>
              <a:t> fundamental dynamics</a:t>
            </a:r>
          </a:p>
          <a:p>
            <a:pPr lvl="1"/>
            <a:r>
              <a:rPr lang="en-US" sz="2200" dirty="0" smtClean="0">
                <a:latin typeface="Comic Sans MS" charset="0"/>
              </a:rPr>
              <a:t>-- Mainz has several wonderful churches with organ recitals</a:t>
            </a:r>
          </a:p>
          <a:p>
            <a:pPr lvl="1"/>
            <a:r>
              <a:rPr lang="en-US" sz="2200" dirty="0" smtClean="0">
                <a:latin typeface="Comic Sans MS" charset="0"/>
              </a:rPr>
              <a:t>-- Excellent museum of art</a:t>
            </a:r>
          </a:p>
          <a:p>
            <a:pPr lvl="1"/>
            <a:r>
              <a:rPr lang="en-US" sz="2200" dirty="0" smtClean="0">
                <a:latin typeface="Comic Sans MS" charset="0"/>
              </a:rPr>
              <a:t>-- </a:t>
            </a:r>
            <a:r>
              <a:rPr lang="en-US" sz="2100" dirty="0" smtClean="0">
                <a:latin typeface="Comic Sans MS" charset="0"/>
              </a:rPr>
              <a:t>If you are a fan of `food culture’, you understand that Mainz is   </a:t>
            </a:r>
          </a:p>
          <a:p>
            <a:pPr lvl="1"/>
            <a:r>
              <a:rPr lang="en-US" sz="2100" dirty="0">
                <a:latin typeface="Comic Sans MS" charset="0"/>
              </a:rPr>
              <a:t> </a:t>
            </a:r>
            <a:r>
              <a:rPr lang="en-US" sz="2100" dirty="0" smtClean="0">
                <a:latin typeface="Comic Sans MS" charset="0"/>
              </a:rPr>
              <a:t>   on the correct side of the </a:t>
            </a:r>
            <a:r>
              <a:rPr lang="en-US" sz="2100" dirty="0" err="1" smtClean="0">
                <a:latin typeface="Comic Sans MS" charset="0"/>
              </a:rPr>
              <a:t>Rhein</a:t>
            </a:r>
            <a:r>
              <a:rPr lang="en-US" sz="2100" dirty="0" smtClean="0">
                <a:latin typeface="Comic Sans MS" charset="0"/>
              </a:rPr>
              <a:t> river, namely the left one. </a:t>
            </a:r>
            <a:endParaRPr lang="en-US" sz="21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837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 charset="0"/>
              </a:rPr>
              <a:t>V2.0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851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01B92031-5420-8D49-B710-4CD26FEF7135}" type="slidenum">
              <a:rPr lang="en-US" smtClean="0"/>
              <a:pPr>
                <a:defRPr/>
              </a:pPr>
              <a:t>10</a:t>
            </a:fld>
            <a:r>
              <a:rPr lang="en-US" dirty="0" smtClean="0"/>
              <a:t>/60</a:t>
            </a:r>
            <a:endParaRPr lang="en-US" dirty="0"/>
          </a:p>
        </p:txBody>
      </p:sp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0" y="685800"/>
            <a:ext cx="9144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 smtClean="0">
                <a:latin typeface="Comic Sans MS" charset="0"/>
              </a:rPr>
              <a:t>Again going back about `history’: </a:t>
            </a:r>
            <a:endParaRPr lang="en-US" dirty="0">
              <a:latin typeface="Comic Sans MS" charset="0"/>
            </a:endParaRPr>
          </a:p>
          <a:p>
            <a:endParaRPr lang="en-US" dirty="0">
              <a:latin typeface="Comic Sans MS" charset="0"/>
            </a:endParaRPr>
          </a:p>
          <a:p>
            <a:r>
              <a:rPr lang="en-US" dirty="0">
                <a:latin typeface="Comic Sans MS" charset="0"/>
              </a:rPr>
              <a:t>SU(3)</a:t>
            </a:r>
            <a:r>
              <a:rPr lang="en-US" baseline="-25000" dirty="0">
                <a:latin typeface="Comic Sans MS" charset="0"/>
              </a:rPr>
              <a:t>flavor</a:t>
            </a:r>
            <a:r>
              <a:rPr lang="en-US" dirty="0">
                <a:latin typeface="Comic Sans MS" charset="0"/>
              </a:rPr>
              <a:t> [not SU(3)</a:t>
            </a:r>
            <a:r>
              <a:rPr lang="en-US" baseline="-25000" dirty="0">
                <a:latin typeface="Comic Sans MS" charset="0"/>
              </a:rPr>
              <a:t>color</a:t>
            </a:r>
            <a:r>
              <a:rPr lang="en-US" dirty="0">
                <a:latin typeface="Comic Sans MS" charset="0"/>
              </a:rPr>
              <a:t>] in the world of quarks:</a:t>
            </a:r>
          </a:p>
          <a:p>
            <a:endParaRPr lang="en-US" dirty="0">
              <a:latin typeface="Comic Sans MS" charset="0"/>
            </a:endParaRPr>
          </a:p>
          <a:p>
            <a:r>
              <a:rPr lang="en-US" dirty="0">
                <a:latin typeface="Comic Sans MS" charset="0"/>
              </a:rPr>
              <a:t>-- `constituent’ quarks: m</a:t>
            </a:r>
            <a:r>
              <a:rPr lang="en-US" baseline="-25000" dirty="0">
                <a:latin typeface="Comic Sans MS" charset="0"/>
              </a:rPr>
              <a:t>u</a:t>
            </a:r>
            <a:r>
              <a:rPr lang="en-US" dirty="0">
                <a:latin typeface="Comic Sans MS" charset="0"/>
              </a:rPr>
              <a:t> ~ 0.33 </a:t>
            </a:r>
            <a:r>
              <a:rPr lang="en-US" dirty="0" err="1">
                <a:latin typeface="Comic Sans MS" charset="0"/>
              </a:rPr>
              <a:t>GeV</a:t>
            </a:r>
            <a:r>
              <a:rPr lang="en-US" dirty="0">
                <a:latin typeface="Comic Sans MS" charset="0"/>
              </a:rPr>
              <a:t> ~ m</a:t>
            </a:r>
            <a:r>
              <a:rPr lang="en-US" baseline="-25000" dirty="0">
                <a:latin typeface="Comic Sans MS" charset="0"/>
              </a:rPr>
              <a:t>d</a:t>
            </a:r>
            <a:r>
              <a:rPr lang="en-US" dirty="0">
                <a:latin typeface="Comic Sans MS" charset="0"/>
              </a:rPr>
              <a:t>, </a:t>
            </a:r>
            <a:r>
              <a:rPr lang="en-US" dirty="0" err="1">
                <a:latin typeface="Comic Sans MS" charset="0"/>
              </a:rPr>
              <a:t>m</a:t>
            </a:r>
            <a:r>
              <a:rPr lang="en-US" baseline="-25000" dirty="0" err="1">
                <a:latin typeface="Comic Sans MS" charset="0"/>
              </a:rPr>
              <a:t>s</a:t>
            </a:r>
            <a:r>
              <a:rPr lang="en-US" dirty="0">
                <a:latin typeface="Comic Sans MS" charset="0"/>
              </a:rPr>
              <a:t> ~ 0.5 </a:t>
            </a:r>
            <a:r>
              <a:rPr lang="en-US" dirty="0" err="1" smtClean="0">
                <a:latin typeface="Comic Sans MS" charset="0"/>
              </a:rPr>
              <a:t>GeV</a:t>
            </a:r>
            <a:r>
              <a:rPr lang="en-US" dirty="0" smtClean="0">
                <a:latin typeface="Comic Sans MS" charset="0"/>
              </a:rPr>
              <a:t>;  </a:t>
            </a:r>
            <a:endParaRPr lang="en-US" dirty="0">
              <a:latin typeface="Comic Sans MS" charset="0"/>
            </a:endParaRPr>
          </a:p>
          <a:p>
            <a:r>
              <a:rPr lang="en-US" dirty="0">
                <a:latin typeface="Comic Sans MS" charset="0"/>
              </a:rPr>
              <a:t>    </a:t>
            </a:r>
            <a:r>
              <a:rPr lang="en-US" dirty="0" smtClean="0">
                <a:latin typeface="Comic Sans MS" charset="0"/>
              </a:rPr>
              <a:t>pointed </a:t>
            </a:r>
            <a:r>
              <a:rPr lang="en-US" dirty="0">
                <a:latin typeface="Comic Sans MS" charset="0"/>
              </a:rPr>
              <a:t>out </a:t>
            </a:r>
            <a:r>
              <a:rPr lang="en-US" dirty="0" smtClean="0">
                <a:latin typeface="Comic Sans MS" charset="0"/>
              </a:rPr>
              <a:t>by (this `pope’) </a:t>
            </a:r>
            <a:r>
              <a:rPr lang="en-US" dirty="0" err="1" smtClean="0">
                <a:latin typeface="Comic Sans MS" charset="0"/>
              </a:rPr>
              <a:t>Lipkin</a:t>
            </a:r>
            <a:r>
              <a:rPr lang="en-US" dirty="0" smtClean="0">
                <a:latin typeface="Comic Sans MS" charset="0"/>
              </a:rPr>
              <a:t>: </a:t>
            </a:r>
            <a:r>
              <a:rPr lang="en-US" i="1" dirty="0" smtClean="0">
                <a:latin typeface="Comic Sans MS" charset="0"/>
              </a:rPr>
              <a:t>broken</a:t>
            </a:r>
            <a:r>
              <a:rPr lang="en-US" dirty="0" smtClean="0">
                <a:latin typeface="Comic Sans MS" charset="0"/>
              </a:rPr>
              <a:t>  SU</a:t>
            </a:r>
            <a:r>
              <a:rPr lang="en-US" dirty="0">
                <a:latin typeface="Comic Sans MS" charset="0"/>
              </a:rPr>
              <a:t>(3)</a:t>
            </a:r>
            <a:r>
              <a:rPr lang="en-US" baseline="-25000" dirty="0">
                <a:latin typeface="Comic Sans MS" charset="0"/>
              </a:rPr>
              <a:t>flavor</a:t>
            </a:r>
            <a:r>
              <a:rPr lang="en-US" dirty="0">
                <a:latin typeface="Comic Sans MS" charset="0"/>
              </a:rPr>
              <a:t> can    </a:t>
            </a:r>
          </a:p>
          <a:p>
            <a:r>
              <a:rPr lang="en-US" dirty="0">
                <a:latin typeface="Comic Sans MS" charset="0"/>
              </a:rPr>
              <a:t>    be described by 3 SU(2) with I-, U- &amp; V-spin symmetries</a:t>
            </a:r>
          </a:p>
          <a:p>
            <a:endParaRPr lang="en-US" dirty="0">
              <a:latin typeface="Comic Sans MS" charset="0"/>
            </a:endParaRPr>
          </a:p>
          <a:p>
            <a:r>
              <a:rPr lang="en-US" dirty="0">
                <a:latin typeface="Comic Sans MS" charset="0"/>
              </a:rPr>
              <a:t>-- (</a:t>
            </a:r>
            <a:r>
              <a:rPr lang="en-US" dirty="0" err="1">
                <a:latin typeface="Comic Sans MS" charset="0"/>
              </a:rPr>
              <a:t>u,d</a:t>
            </a:r>
            <a:r>
              <a:rPr lang="en-US" dirty="0">
                <a:latin typeface="Comic Sans MS" charset="0"/>
              </a:rPr>
              <a:t>) are obviously combined for I-spin</a:t>
            </a:r>
          </a:p>
          <a:p>
            <a:endParaRPr lang="en-US" dirty="0">
              <a:latin typeface="Comic Sans MS" charset="0"/>
            </a:endParaRPr>
          </a:p>
          <a:p>
            <a:r>
              <a:rPr lang="en-US" dirty="0">
                <a:latin typeface="Comic Sans MS" charset="0"/>
              </a:rPr>
              <a:t>-- broken U-spin symmetry </a:t>
            </a:r>
            <a:r>
              <a:rPr lang="en-US" i="1" dirty="0">
                <a:latin typeface="Comic Sans MS" charset="0"/>
              </a:rPr>
              <a:t>without</a:t>
            </a:r>
            <a:r>
              <a:rPr lang="en-US" dirty="0">
                <a:latin typeface="Comic Sans MS" charset="0"/>
              </a:rPr>
              <a:t> V-spin is </a:t>
            </a:r>
            <a:r>
              <a:rPr lang="en-US" dirty="0" smtClean="0">
                <a:latin typeface="Comic Sans MS" charset="0"/>
              </a:rPr>
              <a:t>`usable’ for   </a:t>
            </a:r>
          </a:p>
          <a:p>
            <a:r>
              <a:rPr lang="en-US" dirty="0">
                <a:latin typeface="Comic Sans MS" charset="0"/>
              </a:rPr>
              <a:t> </a:t>
            </a:r>
            <a:r>
              <a:rPr lang="en-US" dirty="0" smtClean="0">
                <a:latin typeface="Comic Sans MS" charset="0"/>
              </a:rPr>
              <a:t>   </a:t>
            </a:r>
            <a:r>
              <a:rPr lang="en-US" dirty="0">
                <a:latin typeface="Comic Sans MS" charset="0"/>
              </a:rPr>
              <a:t>(</a:t>
            </a:r>
            <a:r>
              <a:rPr lang="en-US" dirty="0" smtClean="0">
                <a:latin typeface="Comic Sans MS" charset="0"/>
              </a:rPr>
              <a:t>strong) </a:t>
            </a:r>
            <a:r>
              <a:rPr lang="en-US" i="1" dirty="0" smtClean="0">
                <a:latin typeface="Comic Sans MS" charset="0"/>
              </a:rPr>
              <a:t>spectroscopy</a:t>
            </a:r>
            <a:r>
              <a:rPr lang="en-US" dirty="0">
                <a:latin typeface="Comic Sans MS" charset="0"/>
              </a:rPr>
              <a:t>, where (</a:t>
            </a:r>
            <a:r>
              <a:rPr lang="en-US" dirty="0" err="1">
                <a:latin typeface="Comic Sans MS" charset="0"/>
              </a:rPr>
              <a:t>s,d</a:t>
            </a:r>
            <a:r>
              <a:rPr lang="en-US" dirty="0">
                <a:latin typeface="Comic Sans MS" charset="0"/>
              </a:rPr>
              <a:t>) are combined.   </a:t>
            </a:r>
          </a:p>
        </p:txBody>
      </p:sp>
      <p:pic>
        <p:nvPicPr>
          <p:cNvPr id="8" name="Picture 7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5882640"/>
            <a:ext cx="1219200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61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3600" y="6400800"/>
            <a:ext cx="1905000" cy="457200"/>
          </a:xfrm>
        </p:spPr>
        <p:txBody>
          <a:bodyPr/>
          <a:lstStyle/>
          <a:p>
            <a:pPr>
              <a:defRPr/>
            </a:pPr>
            <a:fld id="{0EB73AFA-0625-8D42-8665-0A5F4E144BCB}" type="slidenum">
              <a:rPr lang="en-US" smtClean="0"/>
              <a:pPr>
                <a:defRPr/>
              </a:pPr>
              <a:t>11</a:t>
            </a:fld>
            <a:r>
              <a:rPr lang="en-US" dirty="0" smtClean="0"/>
              <a:t>/60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Comic Sans MS" charset="0"/>
                <a:ea typeface="+mn-ea"/>
                <a:cs typeface="+mn-cs"/>
              </a:rPr>
              <a:t>-- </a:t>
            </a:r>
            <a:r>
              <a:rPr lang="en-US" i="1" dirty="0">
                <a:solidFill>
                  <a:srgbClr val="AF00B1"/>
                </a:solidFill>
                <a:latin typeface="Comic Sans MS" charset="0"/>
                <a:ea typeface="+mn-ea"/>
                <a:cs typeface="+mn-cs"/>
              </a:rPr>
              <a:t>weak</a:t>
            </a:r>
            <a:r>
              <a:rPr lang="en-US" dirty="0">
                <a:latin typeface="Comic Sans MS" charset="0"/>
                <a:ea typeface="+mn-ea"/>
                <a:cs typeface="+mn-cs"/>
              </a:rPr>
              <a:t> decays?</a:t>
            </a: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rgbClr val="0000FF"/>
                </a:solidFill>
                <a:latin typeface="Comic Sans MS" charset="0"/>
                <a:ea typeface="+mn-ea"/>
                <a:cs typeface="+mn-cs"/>
              </a:rPr>
              <a:t>A</a:t>
            </a:r>
            <a:r>
              <a:rPr lang="en-US" baseline="-25000" dirty="0">
                <a:solidFill>
                  <a:srgbClr val="0000FF"/>
                </a:solidFill>
                <a:latin typeface="Comic Sans MS" charset="0"/>
                <a:ea typeface="+mn-ea"/>
                <a:cs typeface="+mn-cs"/>
              </a:rPr>
              <a:t>CP</a:t>
            </a:r>
            <a:r>
              <a:rPr lang="en-US" dirty="0">
                <a:solidFill>
                  <a:srgbClr val="0000FF"/>
                </a:solidFill>
                <a:latin typeface="Comic Sans MS" charset="0"/>
                <a:ea typeface="+mn-ea"/>
                <a:cs typeface="+mn-cs"/>
              </a:rPr>
              <a:t>(B</a:t>
            </a:r>
            <a:r>
              <a:rPr lang="en-US" baseline="30000" dirty="0">
                <a:solidFill>
                  <a:srgbClr val="0000FF"/>
                </a:solidFill>
                <a:latin typeface="Comic Sans MS" charset="0"/>
                <a:ea typeface="+mn-ea"/>
                <a:cs typeface="+mn-cs"/>
              </a:rPr>
              <a:t>0</a:t>
            </a:r>
            <a:r>
              <a:rPr lang="en-US" dirty="0">
                <a:solidFill>
                  <a:srgbClr val="0000FF"/>
                </a:solidFill>
                <a:latin typeface="Comic Sans MS" charset="0"/>
                <a:ea typeface="+mn-ea"/>
                <a:cs typeface="+mn-cs"/>
              </a:rPr>
              <a:t> -&gt; 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  <a:ea typeface="+mn-ea"/>
                <a:cs typeface="+mn-cs"/>
              </a:rPr>
              <a:t>K+</a:t>
            </a:r>
            <a:r>
              <a:rPr lang="en-US" dirty="0" err="1">
                <a:solidFill>
                  <a:srgbClr val="0000FF"/>
                </a:solidFill>
                <a:latin typeface="Symbol" charset="2"/>
                <a:ea typeface="+mn-ea"/>
                <a:cs typeface="Symbol" charset="2"/>
              </a:rPr>
              <a:t>p</a:t>
            </a:r>
            <a:r>
              <a:rPr lang="en-US" dirty="0">
                <a:solidFill>
                  <a:srgbClr val="0000FF"/>
                </a:solidFill>
                <a:latin typeface="Comic Sans MS" charset="0"/>
                <a:ea typeface="+mn-ea"/>
                <a:cs typeface="+mn-cs"/>
              </a:rPr>
              <a:t>-) = - 0.082 +/- 0.006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mic Sans MS" charset="0"/>
              <a:ea typeface="+mn-ea"/>
              <a:cs typeface="+mn-cs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Comic Sans MS" charset="0"/>
                <a:ea typeface="+mn-ea"/>
                <a:cs typeface="+mn-cs"/>
              </a:rPr>
              <a:t>   [</a:t>
            </a:r>
            <a:r>
              <a:rPr lang="en-US" dirty="0">
                <a:latin typeface="Symbol" charset="2"/>
                <a:ea typeface="+mn-ea"/>
                <a:cs typeface="Symbol" charset="2"/>
              </a:rPr>
              <a:t>t</a:t>
            </a:r>
            <a:r>
              <a:rPr lang="en-US" dirty="0">
                <a:latin typeface="Comic Sans MS" charset="0"/>
                <a:ea typeface="+mn-ea"/>
                <a:cs typeface="+mn-cs"/>
              </a:rPr>
              <a:t>(B</a:t>
            </a:r>
            <a:r>
              <a:rPr lang="en-US" baseline="30000" dirty="0">
                <a:latin typeface="Comic Sans MS" charset="0"/>
                <a:ea typeface="+mn-ea"/>
                <a:cs typeface="+mn-cs"/>
              </a:rPr>
              <a:t>0</a:t>
            </a:r>
            <a:r>
              <a:rPr lang="en-US" dirty="0">
                <a:latin typeface="Comic Sans MS" charset="0"/>
                <a:ea typeface="+mn-ea"/>
                <a:cs typeface="+mn-cs"/>
              </a:rPr>
              <a:t>) = 1.52 x 10</a:t>
            </a:r>
            <a:r>
              <a:rPr lang="en-US" baseline="30000" dirty="0">
                <a:latin typeface="Comic Sans MS" charset="0"/>
                <a:ea typeface="+mn-ea"/>
                <a:cs typeface="+mn-cs"/>
              </a:rPr>
              <a:t>-12 </a:t>
            </a:r>
            <a:r>
              <a:rPr lang="en-US" dirty="0">
                <a:latin typeface="Comic Sans MS" charset="0"/>
                <a:ea typeface="+mn-ea"/>
                <a:cs typeface="+mn-cs"/>
              </a:rPr>
              <a:t>s, BR(B</a:t>
            </a:r>
            <a:r>
              <a:rPr lang="en-US" baseline="30000" dirty="0">
                <a:latin typeface="Comic Sans MS" charset="0"/>
                <a:ea typeface="+mn-ea"/>
                <a:cs typeface="+mn-cs"/>
              </a:rPr>
              <a:t>0</a:t>
            </a:r>
            <a:r>
              <a:rPr lang="en-US" dirty="0">
                <a:latin typeface="Comic Sans MS" charset="0"/>
                <a:ea typeface="+mn-ea"/>
                <a:cs typeface="+mn-cs"/>
              </a:rPr>
              <a:t> -&gt; </a:t>
            </a:r>
            <a:r>
              <a:rPr lang="en-US" dirty="0" err="1">
                <a:latin typeface="Comic Sans MS" charset="0"/>
                <a:ea typeface="+mn-ea"/>
                <a:cs typeface="+mn-cs"/>
              </a:rPr>
              <a:t>K+</a:t>
            </a:r>
            <a:r>
              <a:rPr lang="en-US" dirty="0" err="1">
                <a:latin typeface="Symbol" charset="2"/>
                <a:ea typeface="+mn-ea"/>
                <a:cs typeface="Symbol" charset="2"/>
              </a:rPr>
              <a:t>p</a:t>
            </a:r>
            <a:r>
              <a:rPr lang="en-US" dirty="0">
                <a:latin typeface="Comic Sans MS" charset="0"/>
                <a:ea typeface="+mn-ea"/>
                <a:cs typeface="+mn-cs"/>
              </a:rPr>
              <a:t>-)=(1.96+/-0.05) x 10</a:t>
            </a:r>
            <a:r>
              <a:rPr lang="en-US" baseline="30000" dirty="0">
                <a:latin typeface="Comic Sans MS" charset="0"/>
                <a:ea typeface="+mn-ea"/>
                <a:cs typeface="+mn-cs"/>
              </a:rPr>
              <a:t>-5</a:t>
            </a:r>
            <a:r>
              <a:rPr lang="en-US" dirty="0">
                <a:latin typeface="Comic Sans MS" charset="0"/>
                <a:ea typeface="+mn-ea"/>
                <a:cs typeface="+mn-cs"/>
              </a:rPr>
              <a:t>]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Comic Sans MS" charset="0"/>
                <a:ea typeface="+mn-ea"/>
                <a:cs typeface="+mn-cs"/>
              </a:rPr>
              <a:t>   </a:t>
            </a:r>
            <a:r>
              <a:rPr lang="en-US" sz="2200" dirty="0" smtClean="0">
                <a:solidFill>
                  <a:srgbClr val="996633"/>
                </a:solidFill>
                <a:latin typeface="Comic Sans MS" charset="0"/>
              </a:rPr>
              <a:t>1987</a:t>
            </a:r>
            <a:r>
              <a:rPr lang="en-US" sz="2200" dirty="0" smtClean="0">
                <a:solidFill>
                  <a:srgbClr val="996633"/>
                </a:solidFill>
                <a:latin typeface="Comic Sans MS" charset="0"/>
                <a:ea typeface="+mn-ea"/>
                <a:cs typeface="+mn-cs"/>
              </a:rPr>
              <a:t> prediction by </a:t>
            </a:r>
            <a:r>
              <a:rPr lang="en-US" sz="2200" dirty="0" err="1" smtClean="0">
                <a:solidFill>
                  <a:srgbClr val="996633"/>
                </a:solidFill>
                <a:latin typeface="Comic Sans MS" charset="0"/>
                <a:ea typeface="+mn-ea"/>
                <a:cs typeface="+mn-cs"/>
              </a:rPr>
              <a:t>Uraltsev</a:t>
            </a:r>
            <a:r>
              <a:rPr lang="en-US" sz="2200" dirty="0" smtClean="0">
                <a:solidFill>
                  <a:srgbClr val="996633"/>
                </a:solidFill>
                <a:latin typeface="Comic Sans MS" charset="0"/>
                <a:ea typeface="+mn-ea"/>
                <a:cs typeface="+mn-cs"/>
              </a:rPr>
              <a:t>, IIB, ...: </a:t>
            </a:r>
            <a:r>
              <a:rPr lang="en-US" sz="2200" dirty="0">
                <a:solidFill>
                  <a:srgbClr val="996633"/>
                </a:solidFill>
                <a:latin typeface="Comic Sans MS" charset="0"/>
                <a:ea typeface="+mn-ea"/>
                <a:cs typeface="+mn-cs"/>
              </a:rPr>
              <a:t>A</a:t>
            </a:r>
            <a:r>
              <a:rPr lang="en-US" sz="2200" baseline="-25000" dirty="0">
                <a:solidFill>
                  <a:srgbClr val="996633"/>
                </a:solidFill>
                <a:latin typeface="Comic Sans MS" charset="0"/>
                <a:ea typeface="+mn-ea"/>
                <a:cs typeface="+mn-cs"/>
              </a:rPr>
              <a:t>CP</a:t>
            </a:r>
            <a:r>
              <a:rPr lang="en-US" sz="2200" dirty="0">
                <a:solidFill>
                  <a:srgbClr val="996633"/>
                </a:solidFill>
                <a:latin typeface="Comic Sans MS" charset="0"/>
                <a:ea typeface="+mn-ea"/>
                <a:cs typeface="+mn-cs"/>
              </a:rPr>
              <a:t>(B</a:t>
            </a:r>
            <a:r>
              <a:rPr lang="en-US" sz="2200" baseline="30000" dirty="0">
                <a:solidFill>
                  <a:srgbClr val="996633"/>
                </a:solidFill>
                <a:latin typeface="Comic Sans MS" charset="0"/>
                <a:ea typeface="+mn-ea"/>
                <a:cs typeface="+mn-cs"/>
              </a:rPr>
              <a:t>0</a:t>
            </a:r>
            <a:r>
              <a:rPr lang="en-US" sz="2200" dirty="0">
                <a:solidFill>
                  <a:srgbClr val="996633"/>
                </a:solidFill>
                <a:latin typeface="Comic Sans MS" charset="0"/>
                <a:ea typeface="+mn-ea"/>
                <a:cs typeface="+mn-cs"/>
              </a:rPr>
              <a:t> -&gt; </a:t>
            </a:r>
            <a:r>
              <a:rPr lang="en-US" sz="2200" dirty="0" err="1">
                <a:solidFill>
                  <a:srgbClr val="996633"/>
                </a:solidFill>
                <a:latin typeface="Comic Sans MS" charset="0"/>
                <a:ea typeface="+mn-ea"/>
                <a:cs typeface="+mn-cs"/>
              </a:rPr>
              <a:t>K+</a:t>
            </a:r>
            <a:r>
              <a:rPr lang="en-US" sz="2200" dirty="0" err="1">
                <a:solidFill>
                  <a:srgbClr val="996633"/>
                </a:solidFill>
                <a:latin typeface="Symbol" charset="2"/>
                <a:ea typeface="+mn-ea"/>
                <a:cs typeface="Symbol" charset="2"/>
              </a:rPr>
              <a:t>p</a:t>
            </a:r>
            <a:r>
              <a:rPr lang="en-US" sz="2200" dirty="0">
                <a:solidFill>
                  <a:srgbClr val="996633"/>
                </a:solidFill>
                <a:latin typeface="Comic Sans MS" charset="0"/>
                <a:ea typeface="+mn-ea"/>
                <a:cs typeface="+mn-cs"/>
              </a:rPr>
              <a:t>-) ~ - 0.1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dirty="0">
              <a:solidFill>
                <a:srgbClr val="996633"/>
              </a:solidFill>
              <a:latin typeface="Comic Sans MS" charset="0"/>
              <a:ea typeface="+mn-ea"/>
              <a:cs typeface="+mn-cs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Comic Sans MS" charset="0"/>
                <a:ea typeface="+mn-ea"/>
                <a:cs typeface="+mn-cs"/>
              </a:rPr>
              <a:t>   it shows the impact of Penguin diagrams, 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Comic Sans MS" charset="0"/>
                <a:ea typeface="+mn-ea"/>
                <a:cs typeface="+mn-cs"/>
              </a:rPr>
              <a:t>   but semi-quantitatively ?? 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mic Sans MS" charset="0"/>
              <a:ea typeface="+mn-ea"/>
              <a:cs typeface="+mn-cs"/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rgbClr val="0000FF"/>
                </a:solidFill>
                <a:latin typeface="Comic Sans MS" charset="0"/>
                <a:ea typeface="+mn-ea"/>
                <a:cs typeface="+mn-cs"/>
              </a:rPr>
              <a:t>A</a:t>
            </a:r>
            <a:r>
              <a:rPr lang="en-US" baseline="-25000" dirty="0">
                <a:solidFill>
                  <a:srgbClr val="0000FF"/>
                </a:solidFill>
                <a:latin typeface="Comic Sans MS" charset="0"/>
                <a:ea typeface="+mn-ea"/>
                <a:cs typeface="+mn-cs"/>
              </a:rPr>
              <a:t>CP</a:t>
            </a:r>
            <a:r>
              <a:rPr lang="en-US" dirty="0">
                <a:solidFill>
                  <a:srgbClr val="0000FF"/>
                </a:solidFill>
                <a:latin typeface="Comic Sans MS" charset="0"/>
                <a:ea typeface="+mn-ea"/>
                <a:cs typeface="+mn-cs"/>
              </a:rPr>
              <a:t>(B</a:t>
            </a:r>
            <a:r>
              <a:rPr lang="en-US" baseline="-25000" dirty="0">
                <a:solidFill>
                  <a:srgbClr val="0000FF"/>
                </a:solidFill>
                <a:latin typeface="Comic Sans MS" charset="0"/>
                <a:ea typeface="+mn-ea"/>
                <a:cs typeface="+mn-cs"/>
              </a:rPr>
              <a:t>s</a:t>
            </a:r>
            <a:r>
              <a:rPr lang="en-US" baseline="30000" dirty="0">
                <a:solidFill>
                  <a:srgbClr val="0000FF"/>
                </a:solidFill>
                <a:latin typeface="Comic Sans MS" charset="0"/>
                <a:ea typeface="+mn-ea"/>
                <a:cs typeface="+mn-cs"/>
              </a:rPr>
              <a:t>0</a:t>
            </a:r>
            <a:r>
              <a:rPr lang="en-US" dirty="0">
                <a:solidFill>
                  <a:srgbClr val="0000FF"/>
                </a:solidFill>
                <a:latin typeface="Comic Sans MS" charset="0"/>
                <a:ea typeface="+mn-ea"/>
                <a:cs typeface="+mn-cs"/>
              </a:rPr>
              <a:t> -&gt; </a:t>
            </a:r>
            <a:r>
              <a:rPr lang="en-US" dirty="0" err="1">
                <a:solidFill>
                  <a:srgbClr val="0000FF"/>
                </a:solidFill>
                <a:latin typeface="Symbol" charset="2"/>
                <a:ea typeface="+mn-ea"/>
                <a:cs typeface="Symbol" charset="2"/>
              </a:rPr>
              <a:t>p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  <a:ea typeface="+mn-ea"/>
                <a:cs typeface="+mn-cs"/>
              </a:rPr>
              <a:t>+K</a:t>
            </a:r>
            <a:r>
              <a:rPr lang="en-US" dirty="0">
                <a:solidFill>
                  <a:srgbClr val="0000FF"/>
                </a:solidFill>
                <a:latin typeface="Comic Sans MS" charset="0"/>
                <a:ea typeface="+mn-ea"/>
                <a:cs typeface="+mn-cs"/>
              </a:rPr>
              <a:t>-) = + 0.26 +/- 0.04</a:t>
            </a: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dirty="0">
              <a:latin typeface="Comic Sans MS" charset="0"/>
              <a:ea typeface="+mn-ea"/>
              <a:cs typeface="+mn-cs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Comic Sans MS" charset="0"/>
                <a:ea typeface="+mn-ea"/>
                <a:cs typeface="+mn-cs"/>
              </a:rPr>
              <a:t>   [ </a:t>
            </a:r>
            <a:r>
              <a:rPr lang="en-US" dirty="0">
                <a:latin typeface="Symbol" charset="2"/>
                <a:ea typeface="+mn-ea"/>
                <a:cs typeface="Symbol" charset="2"/>
              </a:rPr>
              <a:t>t</a:t>
            </a:r>
            <a:r>
              <a:rPr lang="en-US" dirty="0">
                <a:latin typeface="Comic Sans MS" charset="0"/>
                <a:ea typeface="+mn-ea"/>
                <a:cs typeface="+mn-cs"/>
              </a:rPr>
              <a:t>(B</a:t>
            </a:r>
            <a:r>
              <a:rPr lang="en-US" baseline="-25000" dirty="0">
                <a:latin typeface="Comic Sans MS" charset="0"/>
                <a:ea typeface="+mn-ea"/>
                <a:cs typeface="+mn-cs"/>
              </a:rPr>
              <a:t>s</a:t>
            </a:r>
            <a:r>
              <a:rPr lang="en-US" baseline="30000" dirty="0">
                <a:latin typeface="Comic Sans MS" charset="0"/>
                <a:ea typeface="+mn-ea"/>
                <a:cs typeface="+mn-cs"/>
              </a:rPr>
              <a:t>0</a:t>
            </a:r>
            <a:r>
              <a:rPr lang="en-US" dirty="0">
                <a:latin typeface="Comic Sans MS" charset="0"/>
                <a:ea typeface="+mn-ea"/>
                <a:cs typeface="+mn-cs"/>
              </a:rPr>
              <a:t>) = 1.51 x 10</a:t>
            </a:r>
            <a:r>
              <a:rPr lang="en-US" baseline="30000" dirty="0">
                <a:latin typeface="Comic Sans MS" charset="0"/>
                <a:ea typeface="+mn-ea"/>
                <a:cs typeface="+mn-cs"/>
              </a:rPr>
              <a:t>-12 </a:t>
            </a:r>
            <a:r>
              <a:rPr lang="en-US" dirty="0">
                <a:latin typeface="Comic Sans MS" charset="0"/>
                <a:ea typeface="+mn-ea"/>
                <a:cs typeface="+mn-cs"/>
              </a:rPr>
              <a:t>s, BR(B</a:t>
            </a:r>
            <a:r>
              <a:rPr lang="en-US" baseline="-25000" dirty="0">
                <a:latin typeface="Comic Sans MS" charset="0"/>
                <a:ea typeface="+mn-ea"/>
                <a:cs typeface="+mn-cs"/>
              </a:rPr>
              <a:t>s</a:t>
            </a:r>
            <a:r>
              <a:rPr lang="en-US" baseline="30000" dirty="0">
                <a:latin typeface="Comic Sans MS" charset="0"/>
                <a:ea typeface="+mn-ea"/>
                <a:cs typeface="+mn-cs"/>
              </a:rPr>
              <a:t>0</a:t>
            </a:r>
            <a:r>
              <a:rPr lang="en-US" dirty="0">
                <a:latin typeface="Comic Sans MS" charset="0"/>
                <a:ea typeface="+mn-ea"/>
                <a:cs typeface="+mn-cs"/>
              </a:rPr>
              <a:t> -&gt; </a:t>
            </a:r>
            <a:r>
              <a:rPr lang="en-US" dirty="0" err="1">
                <a:latin typeface="Symbol" charset="2"/>
                <a:ea typeface="+mn-ea"/>
                <a:cs typeface="Symbol" charset="2"/>
              </a:rPr>
              <a:t>p</a:t>
            </a:r>
            <a:r>
              <a:rPr lang="en-US" dirty="0" err="1">
                <a:latin typeface="Comic Sans MS" charset="0"/>
                <a:ea typeface="+mn-ea"/>
                <a:cs typeface="+mn-cs"/>
              </a:rPr>
              <a:t>+K</a:t>
            </a:r>
            <a:r>
              <a:rPr lang="en-US" dirty="0">
                <a:latin typeface="Comic Sans MS" charset="0"/>
                <a:ea typeface="+mn-ea"/>
                <a:cs typeface="+mn-cs"/>
              </a:rPr>
              <a:t>-)=</a:t>
            </a:r>
            <a:r>
              <a:rPr lang="en-US" dirty="0" smtClean="0">
                <a:latin typeface="Comic Sans MS" charset="0"/>
                <a:ea typeface="+mn-ea"/>
                <a:cs typeface="+mn-cs"/>
              </a:rPr>
              <a:t>(0.56</a:t>
            </a:r>
            <a:r>
              <a:rPr lang="en-US" dirty="0">
                <a:latin typeface="Comic Sans MS" charset="0"/>
                <a:ea typeface="+mn-ea"/>
                <a:cs typeface="+mn-cs"/>
              </a:rPr>
              <a:t>+/-</a:t>
            </a:r>
            <a:r>
              <a:rPr lang="en-US" dirty="0" smtClean="0">
                <a:latin typeface="Comic Sans MS" charset="0"/>
                <a:ea typeface="+mn-ea"/>
                <a:cs typeface="+mn-cs"/>
              </a:rPr>
              <a:t>0.06</a:t>
            </a:r>
            <a:r>
              <a:rPr lang="en-US" dirty="0">
                <a:latin typeface="Comic Sans MS" charset="0"/>
                <a:ea typeface="+mn-ea"/>
                <a:cs typeface="+mn-cs"/>
              </a:rPr>
              <a:t>)x10</a:t>
            </a:r>
            <a:r>
              <a:rPr lang="en-US" baseline="30000" dirty="0" smtClean="0">
                <a:latin typeface="Comic Sans MS" charset="0"/>
                <a:ea typeface="+mn-ea"/>
                <a:cs typeface="+mn-cs"/>
              </a:rPr>
              <a:t>-5</a:t>
            </a:r>
            <a:r>
              <a:rPr lang="en-US" dirty="0" smtClean="0">
                <a:latin typeface="Comic Sans MS" charset="0"/>
                <a:ea typeface="+mn-ea"/>
                <a:cs typeface="+mn-cs"/>
              </a:rPr>
              <a:t>]</a:t>
            </a:r>
            <a:endParaRPr lang="en-US" dirty="0">
              <a:latin typeface="Comic Sans MS" charset="0"/>
              <a:ea typeface="+mn-ea"/>
              <a:cs typeface="+mn-cs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mic Sans MS" charset="0"/>
              <a:ea typeface="+mn-ea"/>
              <a:cs typeface="+mn-cs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Comic Sans MS" charset="0"/>
                <a:ea typeface="+mn-ea"/>
                <a:cs typeface="+mn-cs"/>
              </a:rPr>
              <a:t>-  Can we predict </a:t>
            </a:r>
            <a:r>
              <a:rPr lang="en-US" dirty="0" smtClean="0">
                <a:latin typeface="Comic Sans MS" charset="0"/>
                <a:ea typeface="+mn-ea"/>
                <a:cs typeface="+mn-cs"/>
              </a:rPr>
              <a:t>this connection (with the 2018 data)?</a:t>
            </a:r>
            <a:endParaRPr lang="en-US" dirty="0">
              <a:latin typeface="Comic Sans MS" charset="0"/>
              <a:ea typeface="+mn-ea"/>
              <a:cs typeface="+mn-cs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mic Sans MS" charset="0"/>
              <a:ea typeface="+mn-ea"/>
              <a:cs typeface="+mn-cs"/>
            </a:endParaRPr>
          </a:p>
        </p:txBody>
      </p:sp>
      <p:pic>
        <p:nvPicPr>
          <p:cNvPr id="5" name="Picture 4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5882640"/>
            <a:ext cx="1219200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71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latin typeface="Comic Sans MS" charset="0"/>
              </a:rPr>
              <a:t>-- it had been suggested by </a:t>
            </a:r>
            <a:r>
              <a:rPr lang="en-US" dirty="0" err="1">
                <a:latin typeface="Comic Sans MS" charset="0"/>
              </a:rPr>
              <a:t>Lipkin</a:t>
            </a:r>
            <a:r>
              <a:rPr lang="en-US" dirty="0">
                <a:latin typeface="Comic Sans MS" charset="0"/>
              </a:rPr>
              <a:t> in 2005 to use </a:t>
            </a:r>
            <a:r>
              <a:rPr lang="en-US" i="1" dirty="0">
                <a:latin typeface="Comic Sans MS" charset="0"/>
              </a:rPr>
              <a:t>U-spin sym.</a:t>
            </a:r>
            <a:endParaRPr lang="en-US" dirty="0">
              <a:latin typeface="Comic Sans MS" charset="0"/>
            </a:endParaRPr>
          </a:p>
        </p:txBody>
      </p:sp>
      <p:sp>
        <p:nvSpPr>
          <p:cNvPr id="58370" name="Rectangle 4"/>
          <p:cNvSpPr>
            <a:spLocks noChangeArrowheads="1"/>
          </p:cNvSpPr>
          <p:nvPr/>
        </p:nvSpPr>
        <p:spPr bwMode="auto">
          <a:xfrm>
            <a:off x="457200" y="838200"/>
            <a:ext cx="15664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Comic Sans MS" charset="0"/>
              </a:rPr>
              <a:t>B</a:t>
            </a:r>
            <a:r>
              <a:rPr lang="en-US" baseline="30000" dirty="0">
                <a:latin typeface="Comic Sans MS" charset="0"/>
              </a:rPr>
              <a:t>0</a:t>
            </a:r>
            <a:r>
              <a:rPr lang="en-US" dirty="0">
                <a:latin typeface="Comic Sans MS" charset="0"/>
              </a:rPr>
              <a:t> -&gt; </a:t>
            </a:r>
            <a:r>
              <a:rPr lang="en-US" dirty="0" err="1">
                <a:latin typeface="Comic Sans MS" charset="0"/>
              </a:rPr>
              <a:t>K+</a:t>
            </a:r>
            <a:r>
              <a:rPr lang="en-US" dirty="0" err="1">
                <a:latin typeface="Symbol" charset="0"/>
                <a:cs typeface="Symbol" charset="0"/>
              </a:rPr>
              <a:t>p</a:t>
            </a:r>
            <a:r>
              <a:rPr lang="en-US" dirty="0">
                <a:latin typeface="Comic Sans MS" charset="0"/>
              </a:rPr>
              <a:t>-</a:t>
            </a:r>
            <a:endParaRPr lang="en-US" dirty="0"/>
          </a:p>
        </p:txBody>
      </p:sp>
      <p:sp>
        <p:nvSpPr>
          <p:cNvPr id="58371" name="Rectangle 5"/>
          <p:cNvSpPr>
            <a:spLocks noChangeArrowheads="1"/>
          </p:cNvSpPr>
          <p:nvPr/>
        </p:nvSpPr>
        <p:spPr bwMode="auto">
          <a:xfrm>
            <a:off x="3986213" y="842963"/>
            <a:ext cx="16662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Comic Sans MS" charset="0"/>
              </a:rPr>
              <a:t>B</a:t>
            </a:r>
            <a:r>
              <a:rPr lang="en-US" baseline="-25000" dirty="0">
                <a:latin typeface="Comic Sans MS" charset="0"/>
              </a:rPr>
              <a:t>s</a:t>
            </a:r>
            <a:r>
              <a:rPr lang="en-US" baseline="30000" dirty="0">
                <a:latin typeface="Comic Sans MS" charset="0"/>
              </a:rPr>
              <a:t>0</a:t>
            </a:r>
            <a:r>
              <a:rPr lang="en-US" dirty="0">
                <a:latin typeface="Comic Sans MS" charset="0"/>
              </a:rPr>
              <a:t> -&gt; </a:t>
            </a:r>
            <a:r>
              <a:rPr lang="en-US" dirty="0" err="1" smtClean="0">
                <a:latin typeface="Symbol" charset="0"/>
                <a:cs typeface="Symbol" charset="0"/>
              </a:rPr>
              <a:t>p</a:t>
            </a:r>
            <a:r>
              <a:rPr lang="en-US" dirty="0" err="1">
                <a:latin typeface="Comic Sans MS" charset="0"/>
              </a:rPr>
              <a:t>+</a:t>
            </a:r>
            <a:r>
              <a:rPr lang="en-US" dirty="0" err="1" smtClean="0">
                <a:latin typeface="Comic Sans MS" charset="0"/>
              </a:rPr>
              <a:t>K</a:t>
            </a:r>
            <a:r>
              <a:rPr lang="en-US" dirty="0">
                <a:latin typeface="Comic Sans MS" charset="0"/>
              </a:rPr>
              <a:t>-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189163" y="811213"/>
            <a:ext cx="1028700" cy="0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201863" y="1417638"/>
            <a:ext cx="1028700" cy="0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944813" y="1096963"/>
            <a:ext cx="285750" cy="207962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944813" y="946150"/>
            <a:ext cx="285750" cy="150813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376" name="Rectangle 12"/>
          <p:cNvSpPr>
            <a:spLocks noChangeArrowheads="1"/>
          </p:cNvSpPr>
          <p:nvPr/>
        </p:nvSpPr>
        <p:spPr bwMode="auto">
          <a:xfrm>
            <a:off x="1939925" y="611188"/>
            <a:ext cx="336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Comic Sans MS" charset="0"/>
              </a:rPr>
              <a:t>b</a:t>
            </a:r>
            <a:endParaRPr lang="en-US" sz="2000"/>
          </a:p>
        </p:txBody>
      </p:sp>
      <p:sp>
        <p:nvSpPr>
          <p:cNvPr id="58377" name="Rectangle 13"/>
          <p:cNvSpPr>
            <a:spLocks noChangeArrowheads="1"/>
          </p:cNvSpPr>
          <p:nvPr/>
        </p:nvSpPr>
        <p:spPr bwMode="auto">
          <a:xfrm>
            <a:off x="3230563" y="1055688"/>
            <a:ext cx="1049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latin typeface="Comic Sans MS" charset="0"/>
              </a:rPr>
              <a:t>u</a:t>
            </a:r>
            <a:endParaRPr lang="en-US" sz="2000"/>
          </a:p>
        </p:txBody>
      </p:sp>
      <p:sp>
        <p:nvSpPr>
          <p:cNvPr id="58378" name="Rectangle 14"/>
          <p:cNvSpPr>
            <a:spLocks noChangeArrowheads="1"/>
          </p:cNvSpPr>
          <p:nvPr/>
        </p:nvSpPr>
        <p:spPr bwMode="auto">
          <a:xfrm>
            <a:off x="3230563" y="811213"/>
            <a:ext cx="957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latin typeface="Comic Sans MS" charset="0"/>
              </a:rPr>
              <a:t>u</a:t>
            </a:r>
            <a:endParaRPr lang="en-US" sz="2000"/>
          </a:p>
        </p:txBody>
      </p:sp>
      <p:sp>
        <p:nvSpPr>
          <p:cNvPr id="58379" name="Rectangle 15"/>
          <p:cNvSpPr>
            <a:spLocks noChangeArrowheads="1"/>
          </p:cNvSpPr>
          <p:nvPr/>
        </p:nvSpPr>
        <p:spPr bwMode="auto">
          <a:xfrm>
            <a:off x="3217863" y="1350963"/>
            <a:ext cx="1049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dirty="0">
                <a:latin typeface="Comic Sans MS" charset="0"/>
              </a:rPr>
              <a:t>d</a:t>
            </a:r>
            <a:endParaRPr lang="en-US" sz="2000" dirty="0"/>
          </a:p>
        </p:txBody>
      </p:sp>
      <p:sp>
        <p:nvSpPr>
          <p:cNvPr id="58380" name="Rectangle 16"/>
          <p:cNvSpPr>
            <a:spLocks noChangeArrowheads="1"/>
          </p:cNvSpPr>
          <p:nvPr/>
        </p:nvSpPr>
        <p:spPr bwMode="auto">
          <a:xfrm>
            <a:off x="3230563" y="561975"/>
            <a:ext cx="1049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latin typeface="Comic Sans MS" charset="0"/>
              </a:rPr>
              <a:t>s</a:t>
            </a:r>
            <a:endParaRPr lang="en-US" sz="2000"/>
          </a:p>
        </p:txBody>
      </p:sp>
      <p:sp>
        <p:nvSpPr>
          <p:cNvPr id="27" name="Oval 26"/>
          <p:cNvSpPr/>
          <p:nvPr/>
        </p:nvSpPr>
        <p:spPr>
          <a:xfrm>
            <a:off x="2519363" y="711200"/>
            <a:ext cx="152400" cy="2000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6100763" y="842963"/>
            <a:ext cx="1028700" cy="0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113463" y="1449388"/>
            <a:ext cx="1028700" cy="0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856413" y="1130300"/>
            <a:ext cx="285750" cy="206375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6856413" y="979488"/>
            <a:ext cx="285750" cy="150812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6430963" y="742950"/>
            <a:ext cx="152400" cy="2000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8387" name="Rectangle 32"/>
          <p:cNvSpPr>
            <a:spLocks noChangeArrowheads="1"/>
          </p:cNvSpPr>
          <p:nvPr/>
        </p:nvSpPr>
        <p:spPr bwMode="auto">
          <a:xfrm>
            <a:off x="5778500" y="641350"/>
            <a:ext cx="338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Comic Sans MS" charset="0"/>
              </a:rPr>
              <a:t>b</a:t>
            </a:r>
            <a:endParaRPr lang="en-US" sz="2000"/>
          </a:p>
        </p:txBody>
      </p:sp>
      <p:sp>
        <p:nvSpPr>
          <p:cNvPr id="58388" name="Rectangle 33"/>
          <p:cNvSpPr>
            <a:spLocks noChangeArrowheads="1"/>
          </p:cNvSpPr>
          <p:nvPr/>
        </p:nvSpPr>
        <p:spPr bwMode="auto">
          <a:xfrm>
            <a:off x="7272338" y="1265238"/>
            <a:ext cx="309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Comic Sans MS" charset="0"/>
              </a:rPr>
              <a:t>s</a:t>
            </a:r>
            <a:endParaRPr lang="en-US" sz="2000"/>
          </a:p>
        </p:txBody>
      </p:sp>
      <p:sp>
        <p:nvSpPr>
          <p:cNvPr id="58389" name="Rectangle 34"/>
          <p:cNvSpPr>
            <a:spLocks noChangeArrowheads="1"/>
          </p:cNvSpPr>
          <p:nvPr/>
        </p:nvSpPr>
        <p:spPr bwMode="auto">
          <a:xfrm>
            <a:off x="7213600" y="561975"/>
            <a:ext cx="334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Comic Sans MS" charset="0"/>
              </a:rPr>
              <a:t>d</a:t>
            </a:r>
            <a:endParaRPr lang="en-US" sz="2000"/>
          </a:p>
        </p:txBody>
      </p:sp>
      <p:sp>
        <p:nvSpPr>
          <p:cNvPr id="58390" name="Rectangle 35"/>
          <p:cNvSpPr>
            <a:spLocks noChangeArrowheads="1"/>
          </p:cNvSpPr>
          <p:nvPr/>
        </p:nvSpPr>
        <p:spPr bwMode="auto">
          <a:xfrm>
            <a:off x="7243763" y="777875"/>
            <a:ext cx="317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Comic Sans MS" charset="0"/>
              </a:rPr>
              <a:t>u</a:t>
            </a:r>
            <a:endParaRPr lang="en-US" sz="2000"/>
          </a:p>
        </p:txBody>
      </p:sp>
      <p:sp>
        <p:nvSpPr>
          <p:cNvPr id="58391" name="Rectangle 36"/>
          <p:cNvSpPr>
            <a:spLocks noChangeArrowheads="1"/>
          </p:cNvSpPr>
          <p:nvPr/>
        </p:nvSpPr>
        <p:spPr bwMode="auto">
          <a:xfrm>
            <a:off x="7258050" y="1047750"/>
            <a:ext cx="317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Comic Sans MS" charset="0"/>
              </a:rPr>
              <a:t>u</a:t>
            </a:r>
            <a:endParaRPr lang="en-US" sz="2000"/>
          </a:p>
        </p:txBody>
      </p:sp>
      <p:sp>
        <p:nvSpPr>
          <p:cNvPr id="58392" name="Rectangle 1"/>
          <p:cNvSpPr>
            <a:spLocks noChangeArrowheads="1"/>
          </p:cNvSpPr>
          <p:nvPr/>
        </p:nvSpPr>
        <p:spPr bwMode="auto">
          <a:xfrm>
            <a:off x="3840163" y="1265238"/>
            <a:ext cx="1527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omic Sans MS" charset="0"/>
              </a:rPr>
              <a:t>d           s </a:t>
            </a:r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4187825" y="1562100"/>
            <a:ext cx="685800" cy="0"/>
          </a:xfrm>
          <a:prstGeom prst="straightConnector1">
            <a:avLst/>
          </a:prstGeom>
          <a:ln>
            <a:solidFill>
              <a:srgbClr val="1BB12B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394" name="Rectangle 3"/>
          <p:cNvSpPr>
            <a:spLocks noChangeArrowheads="1"/>
          </p:cNvSpPr>
          <p:nvPr/>
        </p:nvSpPr>
        <p:spPr bwMode="auto">
          <a:xfrm>
            <a:off x="-25401" y="1795076"/>
            <a:ext cx="9144001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0000"/>
              </a:buClr>
            </a:pPr>
            <a:r>
              <a:rPr lang="en-US" dirty="0">
                <a:solidFill>
                  <a:srgbClr val="A24000"/>
                </a:solidFill>
                <a:latin typeface="Symbol" charset="0"/>
                <a:cs typeface="Symbol" charset="0"/>
              </a:rPr>
              <a:t> </a:t>
            </a:r>
            <a:r>
              <a:rPr lang="en-US" dirty="0" smtClean="0">
                <a:latin typeface="Comic Sans MS" charset="0"/>
              </a:rPr>
              <a:t>`Popes’ know our world is </a:t>
            </a:r>
            <a:r>
              <a:rPr lang="en-US" i="1" dirty="0" smtClean="0">
                <a:latin typeface="Comic Sans MS" charset="0"/>
              </a:rPr>
              <a:t>not</a:t>
            </a:r>
            <a:r>
              <a:rPr lang="en-US" dirty="0" smtClean="0">
                <a:latin typeface="Comic Sans MS" charset="0"/>
              </a:rPr>
              <a:t> perfect; in this case of </a:t>
            </a:r>
            <a:r>
              <a:rPr lang="en-US" dirty="0" err="1">
                <a:latin typeface="Comic Sans MS" charset="0"/>
              </a:rPr>
              <a:t>Lipkin</a:t>
            </a:r>
            <a:r>
              <a:rPr lang="en-US" dirty="0" smtClean="0">
                <a:latin typeface="Comic Sans MS" charset="0"/>
              </a:rPr>
              <a:t>: </a:t>
            </a:r>
          </a:p>
          <a:p>
            <a:pPr algn="ctr">
              <a:spcBef>
                <a:spcPct val="50000"/>
              </a:spcBef>
              <a:buClr>
                <a:srgbClr val="FF0000"/>
              </a:buClr>
            </a:pPr>
            <a:r>
              <a:rPr lang="en-US" dirty="0">
                <a:solidFill>
                  <a:srgbClr val="0000FF"/>
                </a:solidFill>
                <a:latin typeface="Symbol" charset="0"/>
                <a:cs typeface="Symbol" charset="0"/>
              </a:rPr>
              <a:t>t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(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</a:rPr>
              <a:t>B</a:t>
            </a:r>
            <a:r>
              <a:rPr lang="en-US" baseline="-25000" dirty="0" err="1">
                <a:solidFill>
                  <a:srgbClr val="0000FF"/>
                </a:solidFill>
                <a:latin typeface="Comic Sans MS" charset="0"/>
              </a:rPr>
              <a:t>d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) ≈ </a:t>
            </a:r>
            <a:r>
              <a:rPr lang="en-US" dirty="0">
                <a:solidFill>
                  <a:srgbClr val="0000FF"/>
                </a:solidFill>
                <a:latin typeface="Symbol" charset="0"/>
                <a:cs typeface="Symbol" charset="0"/>
              </a:rPr>
              <a:t>t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(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</a:rPr>
              <a:t>B</a:t>
            </a:r>
            <a:r>
              <a:rPr lang="en-US" baseline="-25000" dirty="0" err="1">
                <a:solidFill>
                  <a:srgbClr val="0000FF"/>
                </a:solidFill>
                <a:latin typeface="Comic Sans MS" charset="0"/>
              </a:rPr>
              <a:t>s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): 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 </a:t>
            </a:r>
          </a:p>
          <a:p>
            <a:pPr algn="ctr">
              <a:spcBef>
                <a:spcPct val="50000"/>
              </a:spcBef>
              <a:buClr>
                <a:srgbClr val="FF0000"/>
              </a:buClr>
            </a:pPr>
            <a:r>
              <a:rPr lang="en-US" dirty="0">
                <a:solidFill>
                  <a:srgbClr val="0000FF"/>
                </a:solidFill>
                <a:latin typeface="Comic Sans MS" charset="0"/>
              </a:rPr>
              <a:t>A</a:t>
            </a:r>
            <a:r>
              <a:rPr lang="en-US" baseline="-25000" dirty="0">
                <a:solidFill>
                  <a:srgbClr val="0000FF"/>
                </a:solidFill>
                <a:latin typeface="Comic Sans MS" charset="0"/>
              </a:rPr>
              <a:t>CP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(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</a:rPr>
              <a:t>B</a:t>
            </a:r>
            <a:r>
              <a:rPr lang="en-US" baseline="-25000" dirty="0" err="1">
                <a:solidFill>
                  <a:srgbClr val="0000FF"/>
                </a:solidFill>
                <a:latin typeface="Comic Sans MS" charset="0"/>
              </a:rPr>
              <a:t>d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 -&gt; 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</a:rPr>
              <a:t>K+</a:t>
            </a:r>
            <a:r>
              <a:rPr lang="en-US" dirty="0" err="1">
                <a:solidFill>
                  <a:srgbClr val="0000FF"/>
                </a:solidFill>
                <a:latin typeface="Symbol" charset="0"/>
                <a:cs typeface="Symbol" charset="0"/>
              </a:rPr>
              <a:t>p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-)/A</a:t>
            </a:r>
            <a:r>
              <a:rPr lang="en-US" baseline="-25000" dirty="0">
                <a:solidFill>
                  <a:srgbClr val="0000FF"/>
                </a:solidFill>
                <a:latin typeface="Comic Sans MS" charset="0"/>
              </a:rPr>
              <a:t>CP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(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</a:rPr>
              <a:t>B</a:t>
            </a:r>
            <a:r>
              <a:rPr lang="en-US" baseline="-25000" dirty="0" err="1">
                <a:solidFill>
                  <a:srgbClr val="0000FF"/>
                </a:solidFill>
                <a:latin typeface="Comic Sans MS" charset="0"/>
              </a:rPr>
              <a:t>s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-&gt; </a:t>
            </a:r>
            <a:r>
              <a:rPr lang="en-US" dirty="0" err="1">
                <a:solidFill>
                  <a:srgbClr val="0000FF"/>
                </a:solidFill>
                <a:latin typeface="Symbol" charset="0"/>
                <a:cs typeface="Symbol" charset="0"/>
              </a:rPr>
              <a:t>p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</a:rPr>
              <a:t>+K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-) </a:t>
            </a:r>
            <a:r>
              <a:rPr lang="en-US" sz="2800" dirty="0">
                <a:solidFill>
                  <a:srgbClr val="0000FF"/>
                </a:solidFill>
                <a:latin typeface="Comic Sans MS" charset="0"/>
              </a:rPr>
              <a:t>=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 1, </a:t>
            </a:r>
            <a:r>
              <a:rPr lang="en-US" dirty="0">
                <a:solidFill>
                  <a:srgbClr val="0000FF"/>
                </a:solidFill>
                <a:latin typeface="Symbol" charset="0"/>
                <a:cs typeface="Symbol" charset="0"/>
              </a:rPr>
              <a:t>G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(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</a:rPr>
              <a:t>B</a:t>
            </a:r>
            <a:r>
              <a:rPr lang="en-US" baseline="-25000" dirty="0" err="1">
                <a:solidFill>
                  <a:srgbClr val="0000FF"/>
                </a:solidFill>
                <a:latin typeface="Comic Sans MS" charset="0"/>
              </a:rPr>
              <a:t>s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-&gt; </a:t>
            </a:r>
            <a:r>
              <a:rPr lang="en-US" dirty="0" err="1">
                <a:solidFill>
                  <a:srgbClr val="0000FF"/>
                </a:solidFill>
                <a:latin typeface="Symbol" charset="0"/>
                <a:cs typeface="Symbol" charset="0"/>
              </a:rPr>
              <a:t>p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</a:rPr>
              <a:t>+K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-)/</a:t>
            </a:r>
            <a:r>
              <a:rPr lang="en-US" dirty="0">
                <a:solidFill>
                  <a:srgbClr val="0000FF"/>
                </a:solidFill>
                <a:latin typeface="Symbol" charset="0"/>
                <a:cs typeface="Symbol" charset="0"/>
              </a:rPr>
              <a:t>G 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(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</a:rPr>
              <a:t>B</a:t>
            </a:r>
            <a:r>
              <a:rPr lang="en-US" baseline="-25000" dirty="0" err="1">
                <a:solidFill>
                  <a:srgbClr val="0000FF"/>
                </a:solidFill>
                <a:latin typeface="Comic Sans MS" charset="0"/>
              </a:rPr>
              <a:t>d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-&gt;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</a:rPr>
              <a:t>K+</a:t>
            </a:r>
            <a:r>
              <a:rPr lang="en-US" dirty="0" err="1">
                <a:solidFill>
                  <a:srgbClr val="0000FF"/>
                </a:solidFill>
                <a:latin typeface="Symbol" charset="0"/>
                <a:cs typeface="Symbol" charset="0"/>
              </a:rPr>
              <a:t>p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-) </a:t>
            </a:r>
            <a:r>
              <a:rPr lang="en-US" sz="2800" dirty="0">
                <a:solidFill>
                  <a:srgbClr val="0000FF"/>
                </a:solidFill>
                <a:latin typeface="Comic Sans MS" charset="0"/>
              </a:rPr>
              <a:t>=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 1  </a:t>
            </a:r>
            <a:r>
              <a:rPr lang="en-US" dirty="0" smtClean="0">
                <a:latin typeface="Comic Sans MS" charset="0"/>
              </a:rPr>
              <a:t> </a:t>
            </a:r>
            <a:endParaRPr lang="en-US" dirty="0" smtClean="0">
              <a:solidFill>
                <a:srgbClr val="A24000"/>
              </a:solidFill>
              <a:latin typeface="Symbol" charset="0"/>
              <a:cs typeface="Symbol" charset="0"/>
            </a:endParaRPr>
          </a:p>
          <a:p>
            <a:pPr>
              <a:spcBef>
                <a:spcPct val="50000"/>
              </a:spcBef>
              <a:buClr>
                <a:srgbClr val="FF0000"/>
              </a:buClr>
              <a:buFont typeface="Zapf Dingbats" charset="0"/>
              <a:buNone/>
            </a:pPr>
            <a:r>
              <a:rPr lang="en-US" sz="2000" dirty="0" smtClean="0">
                <a:latin typeface="Comic Sans MS" charset="0"/>
              </a:rPr>
              <a:t> </a:t>
            </a:r>
            <a:endParaRPr lang="en-US" sz="2000" dirty="0">
              <a:latin typeface="Comic Sans MS" charset="0"/>
            </a:endParaRPr>
          </a:p>
        </p:txBody>
      </p:sp>
      <p:sp>
        <p:nvSpPr>
          <p:cNvPr id="58396" name="Rectangle 1"/>
          <p:cNvSpPr>
            <a:spLocks noChangeArrowheads="1"/>
          </p:cNvSpPr>
          <p:nvPr/>
        </p:nvSpPr>
        <p:spPr bwMode="auto">
          <a:xfrm>
            <a:off x="7116763" y="6350"/>
            <a:ext cx="1995487" cy="455613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7" name="Slide Number Placeholder 3"/>
          <p:cNvSpPr txBox="1">
            <a:spLocks/>
          </p:cNvSpPr>
          <p:nvPr/>
        </p:nvSpPr>
        <p:spPr bwMode="auto">
          <a:xfrm>
            <a:off x="8432800" y="64008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2F7886F7-968B-4F4E-82B4-16D405FC11E9}" type="slidenum">
              <a:rPr lang="en-US" sz="1600" smtClean="0"/>
              <a:pPr algn="r" eaLnBrk="1" hangingPunct="1"/>
              <a:t>12</a:t>
            </a:fld>
            <a:r>
              <a:rPr lang="en-US" sz="1600" dirty="0" smtClean="0"/>
              <a:t>/60</a:t>
            </a:r>
            <a:endParaRPr lang="en-US" sz="1600" dirty="0"/>
          </a:p>
        </p:txBody>
      </p:sp>
      <p:pic>
        <p:nvPicPr>
          <p:cNvPr id="33" name="Picture 32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6380480"/>
            <a:ext cx="596900" cy="4775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91200" y="1219200"/>
            <a:ext cx="3095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Comic Sans MS" charset="0"/>
              </a:rPr>
              <a:t>s</a:t>
            </a:r>
            <a:endParaRPr lang="en-US" sz="2000" dirty="0"/>
          </a:p>
        </p:txBody>
      </p:sp>
      <p:sp>
        <p:nvSpPr>
          <p:cNvPr id="34" name="Rectangle 33"/>
          <p:cNvSpPr/>
          <p:nvPr/>
        </p:nvSpPr>
        <p:spPr>
          <a:xfrm>
            <a:off x="1828800" y="1219200"/>
            <a:ext cx="3353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omic Sans MS" charset="0"/>
              </a:rPr>
              <a:t>d</a:t>
            </a:r>
            <a:endParaRPr lang="en-US" sz="2000" dirty="0"/>
          </a:p>
        </p:txBody>
      </p:sp>
      <p:cxnSp>
        <p:nvCxnSpPr>
          <p:cNvPr id="35" name="Straight Connector 34"/>
          <p:cNvCxnSpPr/>
          <p:nvPr/>
        </p:nvCxnSpPr>
        <p:spPr bwMode="auto">
          <a:xfrm>
            <a:off x="4343400" y="2895600"/>
            <a:ext cx="0" cy="457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/>
          <p:nvPr/>
        </p:nvCxnSpPr>
        <p:spPr bwMode="auto">
          <a:xfrm>
            <a:off x="8458200" y="3048000"/>
            <a:ext cx="0" cy="381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19012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latin typeface="Comic Sans MS" charset="0"/>
              </a:rPr>
              <a:t>-- it had been suggested by </a:t>
            </a:r>
            <a:r>
              <a:rPr lang="en-US" dirty="0" err="1">
                <a:latin typeface="Comic Sans MS" charset="0"/>
              </a:rPr>
              <a:t>Lipkin</a:t>
            </a:r>
            <a:r>
              <a:rPr lang="en-US" dirty="0">
                <a:latin typeface="Comic Sans MS" charset="0"/>
              </a:rPr>
              <a:t> in 2005 to use </a:t>
            </a:r>
            <a:r>
              <a:rPr lang="en-US" i="1" dirty="0">
                <a:latin typeface="Comic Sans MS" charset="0"/>
              </a:rPr>
              <a:t>U-spin sym.</a:t>
            </a:r>
            <a:endParaRPr lang="en-US" dirty="0">
              <a:latin typeface="Comic Sans MS" charset="0"/>
            </a:endParaRPr>
          </a:p>
        </p:txBody>
      </p:sp>
      <p:sp>
        <p:nvSpPr>
          <p:cNvPr id="58370" name="Rectangle 4"/>
          <p:cNvSpPr>
            <a:spLocks noChangeArrowheads="1"/>
          </p:cNvSpPr>
          <p:nvPr/>
        </p:nvSpPr>
        <p:spPr bwMode="auto">
          <a:xfrm>
            <a:off x="457200" y="838200"/>
            <a:ext cx="15664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Comic Sans MS" charset="0"/>
              </a:rPr>
              <a:t>B</a:t>
            </a:r>
            <a:r>
              <a:rPr lang="en-US" baseline="30000" dirty="0">
                <a:latin typeface="Comic Sans MS" charset="0"/>
              </a:rPr>
              <a:t>0</a:t>
            </a:r>
            <a:r>
              <a:rPr lang="en-US" dirty="0">
                <a:latin typeface="Comic Sans MS" charset="0"/>
              </a:rPr>
              <a:t> -&gt; </a:t>
            </a:r>
            <a:r>
              <a:rPr lang="en-US" dirty="0" err="1">
                <a:latin typeface="Comic Sans MS" charset="0"/>
              </a:rPr>
              <a:t>K+</a:t>
            </a:r>
            <a:r>
              <a:rPr lang="en-US" dirty="0" err="1">
                <a:latin typeface="Symbol" charset="0"/>
                <a:cs typeface="Symbol" charset="0"/>
              </a:rPr>
              <a:t>p</a:t>
            </a:r>
            <a:r>
              <a:rPr lang="en-US" dirty="0">
                <a:latin typeface="Comic Sans MS" charset="0"/>
              </a:rPr>
              <a:t>-</a:t>
            </a:r>
            <a:endParaRPr lang="en-US" dirty="0"/>
          </a:p>
        </p:txBody>
      </p:sp>
      <p:sp>
        <p:nvSpPr>
          <p:cNvPr id="58371" name="Rectangle 5"/>
          <p:cNvSpPr>
            <a:spLocks noChangeArrowheads="1"/>
          </p:cNvSpPr>
          <p:nvPr/>
        </p:nvSpPr>
        <p:spPr bwMode="auto">
          <a:xfrm>
            <a:off x="3986213" y="842963"/>
            <a:ext cx="16662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Comic Sans MS" charset="0"/>
              </a:rPr>
              <a:t>B</a:t>
            </a:r>
            <a:r>
              <a:rPr lang="en-US" baseline="-25000" dirty="0">
                <a:latin typeface="Comic Sans MS" charset="0"/>
              </a:rPr>
              <a:t>s</a:t>
            </a:r>
            <a:r>
              <a:rPr lang="en-US" baseline="30000" dirty="0">
                <a:latin typeface="Comic Sans MS" charset="0"/>
              </a:rPr>
              <a:t>0</a:t>
            </a:r>
            <a:r>
              <a:rPr lang="en-US" dirty="0">
                <a:latin typeface="Comic Sans MS" charset="0"/>
              </a:rPr>
              <a:t> -&gt; </a:t>
            </a:r>
            <a:r>
              <a:rPr lang="en-US" dirty="0" err="1" smtClean="0">
                <a:latin typeface="Symbol" charset="0"/>
                <a:cs typeface="Symbol" charset="0"/>
              </a:rPr>
              <a:t>p</a:t>
            </a:r>
            <a:r>
              <a:rPr lang="en-US" dirty="0" err="1">
                <a:latin typeface="Comic Sans MS" charset="0"/>
              </a:rPr>
              <a:t>+</a:t>
            </a:r>
            <a:r>
              <a:rPr lang="en-US" dirty="0" err="1" smtClean="0">
                <a:latin typeface="Comic Sans MS" charset="0"/>
              </a:rPr>
              <a:t>K</a:t>
            </a:r>
            <a:r>
              <a:rPr lang="en-US" dirty="0">
                <a:latin typeface="Comic Sans MS" charset="0"/>
              </a:rPr>
              <a:t>-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189163" y="811213"/>
            <a:ext cx="1028700" cy="0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201863" y="1417638"/>
            <a:ext cx="1028700" cy="0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944813" y="1096963"/>
            <a:ext cx="285750" cy="207962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944813" y="946150"/>
            <a:ext cx="285750" cy="150813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376" name="Rectangle 12"/>
          <p:cNvSpPr>
            <a:spLocks noChangeArrowheads="1"/>
          </p:cNvSpPr>
          <p:nvPr/>
        </p:nvSpPr>
        <p:spPr bwMode="auto">
          <a:xfrm>
            <a:off x="1939925" y="611188"/>
            <a:ext cx="336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Comic Sans MS" charset="0"/>
              </a:rPr>
              <a:t>b</a:t>
            </a:r>
            <a:endParaRPr lang="en-US" sz="2000"/>
          </a:p>
        </p:txBody>
      </p:sp>
      <p:sp>
        <p:nvSpPr>
          <p:cNvPr id="58377" name="Rectangle 13"/>
          <p:cNvSpPr>
            <a:spLocks noChangeArrowheads="1"/>
          </p:cNvSpPr>
          <p:nvPr/>
        </p:nvSpPr>
        <p:spPr bwMode="auto">
          <a:xfrm>
            <a:off x="3230563" y="1055688"/>
            <a:ext cx="1049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latin typeface="Comic Sans MS" charset="0"/>
              </a:rPr>
              <a:t>u</a:t>
            </a:r>
            <a:endParaRPr lang="en-US" sz="2000"/>
          </a:p>
        </p:txBody>
      </p:sp>
      <p:sp>
        <p:nvSpPr>
          <p:cNvPr id="58378" name="Rectangle 14"/>
          <p:cNvSpPr>
            <a:spLocks noChangeArrowheads="1"/>
          </p:cNvSpPr>
          <p:nvPr/>
        </p:nvSpPr>
        <p:spPr bwMode="auto">
          <a:xfrm>
            <a:off x="3230563" y="811213"/>
            <a:ext cx="957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latin typeface="Comic Sans MS" charset="0"/>
              </a:rPr>
              <a:t>u</a:t>
            </a:r>
            <a:endParaRPr lang="en-US" sz="2000"/>
          </a:p>
        </p:txBody>
      </p:sp>
      <p:sp>
        <p:nvSpPr>
          <p:cNvPr id="58379" name="Rectangle 15"/>
          <p:cNvSpPr>
            <a:spLocks noChangeArrowheads="1"/>
          </p:cNvSpPr>
          <p:nvPr/>
        </p:nvSpPr>
        <p:spPr bwMode="auto">
          <a:xfrm>
            <a:off x="3217863" y="1350963"/>
            <a:ext cx="1049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dirty="0">
                <a:latin typeface="Comic Sans MS" charset="0"/>
              </a:rPr>
              <a:t>d</a:t>
            </a:r>
            <a:endParaRPr lang="en-US" sz="2000" dirty="0"/>
          </a:p>
        </p:txBody>
      </p:sp>
      <p:sp>
        <p:nvSpPr>
          <p:cNvPr id="58380" name="Rectangle 16"/>
          <p:cNvSpPr>
            <a:spLocks noChangeArrowheads="1"/>
          </p:cNvSpPr>
          <p:nvPr/>
        </p:nvSpPr>
        <p:spPr bwMode="auto">
          <a:xfrm>
            <a:off x="3230563" y="561975"/>
            <a:ext cx="1049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latin typeface="Comic Sans MS" charset="0"/>
              </a:rPr>
              <a:t>s</a:t>
            </a:r>
            <a:endParaRPr lang="en-US" sz="2000"/>
          </a:p>
        </p:txBody>
      </p:sp>
      <p:sp>
        <p:nvSpPr>
          <p:cNvPr id="27" name="Oval 26"/>
          <p:cNvSpPr/>
          <p:nvPr/>
        </p:nvSpPr>
        <p:spPr>
          <a:xfrm>
            <a:off x="2519363" y="711200"/>
            <a:ext cx="152400" cy="2000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6100763" y="842963"/>
            <a:ext cx="1028700" cy="0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113463" y="1449388"/>
            <a:ext cx="1028700" cy="0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856413" y="1130300"/>
            <a:ext cx="285750" cy="206375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6856413" y="979488"/>
            <a:ext cx="285750" cy="150812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6430963" y="742950"/>
            <a:ext cx="152400" cy="2000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8387" name="Rectangle 32"/>
          <p:cNvSpPr>
            <a:spLocks noChangeArrowheads="1"/>
          </p:cNvSpPr>
          <p:nvPr/>
        </p:nvSpPr>
        <p:spPr bwMode="auto">
          <a:xfrm>
            <a:off x="5778500" y="641350"/>
            <a:ext cx="338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Comic Sans MS" charset="0"/>
              </a:rPr>
              <a:t>b</a:t>
            </a:r>
            <a:endParaRPr lang="en-US" sz="2000"/>
          </a:p>
        </p:txBody>
      </p:sp>
      <p:sp>
        <p:nvSpPr>
          <p:cNvPr id="58388" name="Rectangle 33"/>
          <p:cNvSpPr>
            <a:spLocks noChangeArrowheads="1"/>
          </p:cNvSpPr>
          <p:nvPr/>
        </p:nvSpPr>
        <p:spPr bwMode="auto">
          <a:xfrm>
            <a:off x="7272338" y="1265238"/>
            <a:ext cx="309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Comic Sans MS" charset="0"/>
              </a:rPr>
              <a:t>s</a:t>
            </a:r>
            <a:endParaRPr lang="en-US" sz="2000"/>
          </a:p>
        </p:txBody>
      </p:sp>
      <p:sp>
        <p:nvSpPr>
          <p:cNvPr id="58389" name="Rectangle 34"/>
          <p:cNvSpPr>
            <a:spLocks noChangeArrowheads="1"/>
          </p:cNvSpPr>
          <p:nvPr/>
        </p:nvSpPr>
        <p:spPr bwMode="auto">
          <a:xfrm>
            <a:off x="7213600" y="561975"/>
            <a:ext cx="334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Comic Sans MS" charset="0"/>
              </a:rPr>
              <a:t>d</a:t>
            </a:r>
            <a:endParaRPr lang="en-US" sz="2000"/>
          </a:p>
        </p:txBody>
      </p:sp>
      <p:sp>
        <p:nvSpPr>
          <p:cNvPr id="58390" name="Rectangle 35"/>
          <p:cNvSpPr>
            <a:spLocks noChangeArrowheads="1"/>
          </p:cNvSpPr>
          <p:nvPr/>
        </p:nvSpPr>
        <p:spPr bwMode="auto">
          <a:xfrm>
            <a:off x="7243763" y="777875"/>
            <a:ext cx="317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Comic Sans MS" charset="0"/>
              </a:rPr>
              <a:t>u</a:t>
            </a:r>
            <a:endParaRPr lang="en-US" sz="2000"/>
          </a:p>
        </p:txBody>
      </p:sp>
      <p:sp>
        <p:nvSpPr>
          <p:cNvPr id="58391" name="Rectangle 36"/>
          <p:cNvSpPr>
            <a:spLocks noChangeArrowheads="1"/>
          </p:cNvSpPr>
          <p:nvPr/>
        </p:nvSpPr>
        <p:spPr bwMode="auto">
          <a:xfrm>
            <a:off x="7258050" y="1047750"/>
            <a:ext cx="317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Comic Sans MS" charset="0"/>
              </a:rPr>
              <a:t>u</a:t>
            </a:r>
            <a:endParaRPr lang="en-US" sz="2000"/>
          </a:p>
        </p:txBody>
      </p:sp>
      <p:sp>
        <p:nvSpPr>
          <p:cNvPr id="58392" name="Rectangle 1"/>
          <p:cNvSpPr>
            <a:spLocks noChangeArrowheads="1"/>
          </p:cNvSpPr>
          <p:nvPr/>
        </p:nvSpPr>
        <p:spPr bwMode="auto">
          <a:xfrm>
            <a:off x="3840163" y="1265238"/>
            <a:ext cx="1527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omic Sans MS" charset="0"/>
              </a:rPr>
              <a:t>d           s </a:t>
            </a:r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4187825" y="1562100"/>
            <a:ext cx="685800" cy="0"/>
          </a:xfrm>
          <a:prstGeom prst="straightConnector1">
            <a:avLst/>
          </a:prstGeom>
          <a:ln>
            <a:solidFill>
              <a:srgbClr val="1BB12B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394" name="Rectangle 3"/>
          <p:cNvSpPr>
            <a:spLocks noChangeArrowheads="1"/>
          </p:cNvSpPr>
          <p:nvPr/>
        </p:nvSpPr>
        <p:spPr bwMode="auto">
          <a:xfrm>
            <a:off x="-25401" y="1795076"/>
            <a:ext cx="9144001" cy="369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0000"/>
              </a:buClr>
            </a:pPr>
            <a:r>
              <a:rPr lang="en-US" dirty="0">
                <a:solidFill>
                  <a:srgbClr val="A24000"/>
                </a:solidFill>
                <a:latin typeface="Symbol" charset="0"/>
                <a:cs typeface="Symbol" charset="0"/>
              </a:rPr>
              <a:t> </a:t>
            </a:r>
            <a:r>
              <a:rPr lang="en-US" dirty="0" smtClean="0">
                <a:latin typeface="Comic Sans MS" charset="0"/>
              </a:rPr>
              <a:t>`Popes’ know our world is </a:t>
            </a:r>
            <a:r>
              <a:rPr lang="en-US" i="1" dirty="0" smtClean="0">
                <a:latin typeface="Comic Sans MS" charset="0"/>
              </a:rPr>
              <a:t>not</a:t>
            </a:r>
            <a:r>
              <a:rPr lang="en-US" dirty="0" smtClean="0">
                <a:latin typeface="Comic Sans MS" charset="0"/>
              </a:rPr>
              <a:t> perfect; in this case of </a:t>
            </a:r>
            <a:r>
              <a:rPr lang="en-US" dirty="0" err="1">
                <a:latin typeface="Comic Sans MS" charset="0"/>
              </a:rPr>
              <a:t>Lipkin</a:t>
            </a:r>
            <a:r>
              <a:rPr lang="en-US" dirty="0" smtClean="0">
                <a:latin typeface="Comic Sans MS" charset="0"/>
              </a:rPr>
              <a:t>: </a:t>
            </a:r>
          </a:p>
          <a:p>
            <a:pPr algn="ctr">
              <a:spcBef>
                <a:spcPct val="50000"/>
              </a:spcBef>
              <a:buClr>
                <a:srgbClr val="FF0000"/>
              </a:buClr>
            </a:pPr>
            <a:r>
              <a:rPr lang="en-US" dirty="0">
                <a:solidFill>
                  <a:srgbClr val="0000FF"/>
                </a:solidFill>
                <a:latin typeface="Symbol" charset="0"/>
                <a:cs typeface="Symbol" charset="0"/>
              </a:rPr>
              <a:t>t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(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</a:rPr>
              <a:t>B</a:t>
            </a:r>
            <a:r>
              <a:rPr lang="en-US" baseline="-25000" dirty="0" err="1">
                <a:solidFill>
                  <a:srgbClr val="0000FF"/>
                </a:solidFill>
                <a:latin typeface="Comic Sans MS" charset="0"/>
              </a:rPr>
              <a:t>d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) ≈ </a:t>
            </a:r>
            <a:r>
              <a:rPr lang="en-US" dirty="0">
                <a:solidFill>
                  <a:srgbClr val="0000FF"/>
                </a:solidFill>
                <a:latin typeface="Symbol" charset="0"/>
                <a:cs typeface="Symbol" charset="0"/>
              </a:rPr>
              <a:t>t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(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</a:rPr>
              <a:t>B</a:t>
            </a:r>
            <a:r>
              <a:rPr lang="en-US" baseline="-25000" dirty="0" err="1">
                <a:solidFill>
                  <a:srgbClr val="0000FF"/>
                </a:solidFill>
                <a:latin typeface="Comic Sans MS" charset="0"/>
              </a:rPr>
              <a:t>s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): 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 </a:t>
            </a:r>
          </a:p>
          <a:p>
            <a:pPr algn="ctr">
              <a:spcBef>
                <a:spcPct val="50000"/>
              </a:spcBef>
              <a:buClr>
                <a:srgbClr val="FF0000"/>
              </a:buClr>
            </a:pPr>
            <a:r>
              <a:rPr lang="en-US" dirty="0">
                <a:solidFill>
                  <a:srgbClr val="0000FF"/>
                </a:solidFill>
                <a:latin typeface="Comic Sans MS" charset="0"/>
              </a:rPr>
              <a:t>A</a:t>
            </a:r>
            <a:r>
              <a:rPr lang="en-US" baseline="-25000" dirty="0">
                <a:solidFill>
                  <a:srgbClr val="0000FF"/>
                </a:solidFill>
                <a:latin typeface="Comic Sans MS" charset="0"/>
              </a:rPr>
              <a:t>CP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(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</a:rPr>
              <a:t>B</a:t>
            </a:r>
            <a:r>
              <a:rPr lang="en-US" baseline="-25000" dirty="0" err="1">
                <a:solidFill>
                  <a:srgbClr val="0000FF"/>
                </a:solidFill>
                <a:latin typeface="Comic Sans MS" charset="0"/>
              </a:rPr>
              <a:t>d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 -&gt; 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</a:rPr>
              <a:t>K+</a:t>
            </a:r>
            <a:r>
              <a:rPr lang="en-US" dirty="0" err="1">
                <a:solidFill>
                  <a:srgbClr val="0000FF"/>
                </a:solidFill>
                <a:latin typeface="Symbol" charset="0"/>
                <a:cs typeface="Symbol" charset="0"/>
              </a:rPr>
              <a:t>p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-)/A</a:t>
            </a:r>
            <a:r>
              <a:rPr lang="en-US" baseline="-25000" dirty="0">
                <a:solidFill>
                  <a:srgbClr val="0000FF"/>
                </a:solidFill>
                <a:latin typeface="Comic Sans MS" charset="0"/>
              </a:rPr>
              <a:t>CP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(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</a:rPr>
              <a:t>B</a:t>
            </a:r>
            <a:r>
              <a:rPr lang="en-US" baseline="-25000" dirty="0" err="1">
                <a:solidFill>
                  <a:srgbClr val="0000FF"/>
                </a:solidFill>
                <a:latin typeface="Comic Sans MS" charset="0"/>
              </a:rPr>
              <a:t>s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-&gt; </a:t>
            </a:r>
            <a:r>
              <a:rPr lang="en-US" dirty="0" err="1">
                <a:solidFill>
                  <a:srgbClr val="0000FF"/>
                </a:solidFill>
                <a:latin typeface="Symbol" charset="0"/>
                <a:cs typeface="Symbol" charset="0"/>
              </a:rPr>
              <a:t>p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</a:rPr>
              <a:t>+K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-) </a:t>
            </a:r>
            <a:r>
              <a:rPr lang="en-US" sz="2800" dirty="0">
                <a:solidFill>
                  <a:srgbClr val="0000FF"/>
                </a:solidFill>
                <a:latin typeface="Comic Sans MS" charset="0"/>
              </a:rPr>
              <a:t>=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 1, </a:t>
            </a:r>
            <a:r>
              <a:rPr lang="en-US" dirty="0">
                <a:solidFill>
                  <a:srgbClr val="0000FF"/>
                </a:solidFill>
                <a:latin typeface="Symbol" charset="0"/>
                <a:cs typeface="Symbol" charset="0"/>
              </a:rPr>
              <a:t>G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(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</a:rPr>
              <a:t>B</a:t>
            </a:r>
            <a:r>
              <a:rPr lang="en-US" baseline="-25000" dirty="0" err="1">
                <a:solidFill>
                  <a:srgbClr val="0000FF"/>
                </a:solidFill>
                <a:latin typeface="Comic Sans MS" charset="0"/>
              </a:rPr>
              <a:t>s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-&gt; </a:t>
            </a:r>
            <a:r>
              <a:rPr lang="en-US" dirty="0" err="1">
                <a:solidFill>
                  <a:srgbClr val="0000FF"/>
                </a:solidFill>
                <a:latin typeface="Symbol" charset="0"/>
                <a:cs typeface="Symbol" charset="0"/>
              </a:rPr>
              <a:t>p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</a:rPr>
              <a:t>+K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-)/</a:t>
            </a:r>
            <a:r>
              <a:rPr lang="en-US" dirty="0">
                <a:solidFill>
                  <a:srgbClr val="0000FF"/>
                </a:solidFill>
                <a:latin typeface="Symbol" charset="0"/>
                <a:cs typeface="Symbol" charset="0"/>
              </a:rPr>
              <a:t>G 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(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</a:rPr>
              <a:t>B</a:t>
            </a:r>
            <a:r>
              <a:rPr lang="en-US" baseline="-25000" dirty="0" err="1">
                <a:solidFill>
                  <a:srgbClr val="0000FF"/>
                </a:solidFill>
                <a:latin typeface="Comic Sans MS" charset="0"/>
              </a:rPr>
              <a:t>d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-&gt;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</a:rPr>
              <a:t>K+</a:t>
            </a:r>
            <a:r>
              <a:rPr lang="en-US" dirty="0" err="1">
                <a:solidFill>
                  <a:srgbClr val="0000FF"/>
                </a:solidFill>
                <a:latin typeface="Symbol" charset="0"/>
                <a:cs typeface="Symbol" charset="0"/>
              </a:rPr>
              <a:t>p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-) </a:t>
            </a:r>
            <a:r>
              <a:rPr lang="en-US" sz="2800" dirty="0">
                <a:solidFill>
                  <a:srgbClr val="0000FF"/>
                </a:solidFill>
                <a:latin typeface="Comic Sans MS" charset="0"/>
              </a:rPr>
              <a:t>=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 1  </a:t>
            </a:r>
            <a:r>
              <a:rPr lang="en-US" dirty="0" smtClean="0">
                <a:latin typeface="Comic Sans MS" charset="0"/>
              </a:rPr>
              <a:t> </a:t>
            </a:r>
            <a:endParaRPr lang="en-US" dirty="0" smtClean="0">
              <a:solidFill>
                <a:srgbClr val="A24000"/>
              </a:solidFill>
              <a:latin typeface="Symbol" charset="0"/>
              <a:cs typeface="Symbol" charset="0"/>
            </a:endParaRPr>
          </a:p>
          <a:p>
            <a:pPr algn="ctr">
              <a:spcBef>
                <a:spcPct val="50000"/>
              </a:spcBef>
              <a:buClr>
                <a:srgbClr val="FF0000"/>
              </a:buClr>
            </a:pPr>
            <a:r>
              <a:rPr lang="en-US" dirty="0" smtClean="0">
                <a:solidFill>
                  <a:srgbClr val="A24000"/>
                </a:solidFill>
                <a:latin typeface="Symbol" charset="0"/>
                <a:cs typeface="Symbol" charset="0"/>
              </a:rPr>
              <a:t>D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= A</a:t>
            </a:r>
            <a:r>
              <a:rPr lang="en-US" baseline="-25000" dirty="0">
                <a:solidFill>
                  <a:srgbClr val="A24000"/>
                </a:solidFill>
                <a:latin typeface="Comic Sans MS" charset="0"/>
              </a:rPr>
              <a:t>CP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(</a:t>
            </a:r>
            <a:r>
              <a:rPr lang="en-US" dirty="0" err="1">
                <a:solidFill>
                  <a:srgbClr val="A24000"/>
                </a:solidFill>
                <a:latin typeface="Comic Sans MS" charset="0"/>
              </a:rPr>
              <a:t>B</a:t>
            </a:r>
            <a:r>
              <a:rPr lang="en-US" baseline="-25000" dirty="0" err="1">
                <a:solidFill>
                  <a:srgbClr val="A24000"/>
                </a:solidFill>
                <a:latin typeface="Comic Sans MS" charset="0"/>
              </a:rPr>
              <a:t>d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 -&gt; </a:t>
            </a:r>
            <a:r>
              <a:rPr lang="en-US" dirty="0" err="1">
                <a:solidFill>
                  <a:srgbClr val="A24000"/>
                </a:solidFill>
                <a:latin typeface="Comic Sans MS" charset="0"/>
              </a:rPr>
              <a:t>K+</a:t>
            </a:r>
            <a:r>
              <a:rPr lang="en-US" dirty="0" err="1">
                <a:solidFill>
                  <a:srgbClr val="A24000"/>
                </a:solidFill>
                <a:latin typeface="Symbol" charset="0"/>
                <a:cs typeface="Symbol" charset="0"/>
              </a:rPr>
              <a:t>p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-)/A</a:t>
            </a:r>
            <a:r>
              <a:rPr lang="en-US" baseline="-25000" dirty="0">
                <a:solidFill>
                  <a:srgbClr val="A24000"/>
                </a:solidFill>
                <a:latin typeface="Comic Sans MS" charset="0"/>
              </a:rPr>
              <a:t>CP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(</a:t>
            </a:r>
            <a:r>
              <a:rPr lang="en-US" dirty="0" err="1">
                <a:solidFill>
                  <a:srgbClr val="A24000"/>
                </a:solidFill>
                <a:latin typeface="Comic Sans MS" charset="0"/>
              </a:rPr>
              <a:t>B</a:t>
            </a:r>
            <a:r>
              <a:rPr lang="en-US" baseline="-25000" dirty="0" err="1">
                <a:solidFill>
                  <a:srgbClr val="A24000"/>
                </a:solidFill>
                <a:latin typeface="Comic Sans MS" charset="0"/>
              </a:rPr>
              <a:t>s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-</a:t>
            </a:r>
            <a:r>
              <a:rPr lang="en-US" dirty="0" smtClean="0">
                <a:solidFill>
                  <a:srgbClr val="A24000"/>
                </a:solidFill>
                <a:latin typeface="Comic Sans MS" charset="0"/>
              </a:rPr>
              <a:t>&gt; </a:t>
            </a:r>
            <a:r>
              <a:rPr lang="en-US" dirty="0" err="1">
                <a:solidFill>
                  <a:srgbClr val="A24000"/>
                </a:solidFill>
                <a:latin typeface="Symbol" charset="0"/>
                <a:cs typeface="Symbol" charset="0"/>
              </a:rPr>
              <a:t>p</a:t>
            </a:r>
            <a:r>
              <a:rPr lang="en-US" dirty="0" err="1" smtClean="0">
                <a:solidFill>
                  <a:srgbClr val="A24000"/>
                </a:solidFill>
                <a:latin typeface="Comic Sans MS" charset="0"/>
              </a:rPr>
              <a:t>+K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-</a:t>
            </a:r>
            <a:r>
              <a:rPr lang="en-US" dirty="0" smtClean="0">
                <a:solidFill>
                  <a:srgbClr val="A24000"/>
                </a:solidFill>
                <a:latin typeface="Comic Sans MS" charset="0"/>
              </a:rPr>
              <a:t>) + </a:t>
            </a:r>
            <a:r>
              <a:rPr lang="en-US" dirty="0" smtClean="0">
                <a:solidFill>
                  <a:srgbClr val="A24000"/>
                </a:solidFill>
                <a:latin typeface="Symbol" charset="0"/>
                <a:cs typeface="Symbol" charset="0"/>
              </a:rPr>
              <a:t>G</a:t>
            </a:r>
            <a:r>
              <a:rPr lang="en-US" dirty="0" smtClean="0">
                <a:solidFill>
                  <a:srgbClr val="A24000"/>
                </a:solidFill>
                <a:latin typeface="Comic Sans MS" charset="0"/>
              </a:rPr>
              <a:t>(</a:t>
            </a:r>
            <a:r>
              <a:rPr lang="en-US" dirty="0" err="1" smtClean="0">
                <a:solidFill>
                  <a:srgbClr val="A24000"/>
                </a:solidFill>
                <a:latin typeface="Comic Sans MS" charset="0"/>
              </a:rPr>
              <a:t>B</a:t>
            </a:r>
            <a:r>
              <a:rPr lang="en-US" baseline="-25000" dirty="0" err="1" smtClean="0">
                <a:solidFill>
                  <a:srgbClr val="A24000"/>
                </a:solidFill>
                <a:latin typeface="Comic Sans MS" charset="0"/>
              </a:rPr>
              <a:t>s</a:t>
            </a:r>
            <a:r>
              <a:rPr lang="en-US" dirty="0" smtClean="0">
                <a:solidFill>
                  <a:srgbClr val="A24000"/>
                </a:solidFill>
                <a:latin typeface="Comic Sans MS" charset="0"/>
              </a:rPr>
              <a:t>-&gt; </a:t>
            </a:r>
            <a:r>
              <a:rPr lang="en-US" dirty="0" err="1" smtClean="0">
                <a:solidFill>
                  <a:srgbClr val="A24000"/>
                </a:solidFill>
                <a:latin typeface="Symbol" charset="0"/>
                <a:cs typeface="Symbol" charset="0"/>
              </a:rPr>
              <a:t>p</a:t>
            </a:r>
            <a:r>
              <a:rPr lang="en-US" dirty="0" err="1" smtClean="0">
                <a:solidFill>
                  <a:srgbClr val="A24000"/>
                </a:solidFill>
                <a:latin typeface="Comic Sans MS" charset="0"/>
              </a:rPr>
              <a:t>+K</a:t>
            </a:r>
            <a:r>
              <a:rPr lang="en-US" dirty="0" smtClean="0">
                <a:solidFill>
                  <a:srgbClr val="A24000"/>
                </a:solidFill>
                <a:latin typeface="Comic Sans MS" charset="0"/>
              </a:rPr>
              <a:t>-)/</a:t>
            </a:r>
            <a:r>
              <a:rPr lang="en-US" dirty="0" smtClean="0">
                <a:solidFill>
                  <a:srgbClr val="A24000"/>
                </a:solidFill>
                <a:latin typeface="Symbol" charset="0"/>
                <a:cs typeface="Symbol" charset="0"/>
              </a:rPr>
              <a:t>G </a:t>
            </a:r>
            <a:r>
              <a:rPr lang="en-US" dirty="0" smtClean="0">
                <a:solidFill>
                  <a:srgbClr val="A24000"/>
                </a:solidFill>
                <a:latin typeface="Comic Sans MS" charset="0"/>
              </a:rPr>
              <a:t>(</a:t>
            </a:r>
            <a:r>
              <a:rPr lang="en-US" dirty="0" err="1" smtClean="0">
                <a:solidFill>
                  <a:srgbClr val="A24000"/>
                </a:solidFill>
                <a:latin typeface="Comic Sans MS" charset="0"/>
              </a:rPr>
              <a:t>B</a:t>
            </a:r>
            <a:r>
              <a:rPr lang="en-US" baseline="-25000" dirty="0" err="1" smtClean="0">
                <a:solidFill>
                  <a:srgbClr val="A24000"/>
                </a:solidFill>
                <a:latin typeface="Comic Sans MS" charset="0"/>
              </a:rPr>
              <a:t>d</a:t>
            </a:r>
            <a:r>
              <a:rPr lang="en-US" dirty="0" smtClean="0">
                <a:solidFill>
                  <a:srgbClr val="A24000"/>
                </a:solidFill>
                <a:latin typeface="Comic Sans MS" charset="0"/>
              </a:rPr>
              <a:t>-&gt;</a:t>
            </a:r>
            <a:r>
              <a:rPr lang="en-US" dirty="0" err="1" smtClean="0">
                <a:solidFill>
                  <a:srgbClr val="A24000"/>
                </a:solidFill>
                <a:latin typeface="Comic Sans MS" charset="0"/>
              </a:rPr>
              <a:t>K+</a:t>
            </a:r>
            <a:r>
              <a:rPr lang="en-US" dirty="0" err="1" smtClean="0">
                <a:solidFill>
                  <a:srgbClr val="A24000"/>
                </a:solidFill>
                <a:latin typeface="Symbol" charset="0"/>
                <a:cs typeface="Symbol" charset="0"/>
              </a:rPr>
              <a:t>p</a:t>
            </a:r>
            <a:r>
              <a:rPr lang="en-US" dirty="0" smtClean="0">
                <a:solidFill>
                  <a:srgbClr val="A24000"/>
                </a:solidFill>
                <a:latin typeface="Comic Sans MS" charset="0"/>
              </a:rPr>
              <a:t>-) = 0</a:t>
            </a:r>
          </a:p>
          <a:p>
            <a:pPr algn="ctr">
              <a:spcBef>
                <a:spcPct val="50000"/>
              </a:spcBef>
              <a:buClr>
                <a:srgbClr val="FF0000"/>
              </a:buClr>
            </a:pPr>
            <a:r>
              <a:rPr lang="en-US" dirty="0" smtClean="0">
                <a:solidFill>
                  <a:srgbClr val="A24000"/>
                </a:solidFill>
                <a:latin typeface="Comic Sans MS" charset="0"/>
              </a:rPr>
              <a:t>A</a:t>
            </a:r>
            <a:r>
              <a:rPr lang="en-US" baseline="-25000" dirty="0" smtClean="0">
                <a:solidFill>
                  <a:srgbClr val="A24000"/>
                </a:solidFill>
                <a:latin typeface="Comic Sans MS" charset="0"/>
              </a:rPr>
              <a:t>CP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(</a:t>
            </a:r>
            <a:r>
              <a:rPr lang="en-US" dirty="0" err="1">
                <a:solidFill>
                  <a:srgbClr val="A24000"/>
                </a:solidFill>
                <a:latin typeface="Comic Sans MS" charset="0"/>
              </a:rPr>
              <a:t>B</a:t>
            </a:r>
            <a:r>
              <a:rPr lang="en-US" baseline="-25000" dirty="0" err="1">
                <a:solidFill>
                  <a:srgbClr val="A24000"/>
                </a:solidFill>
                <a:latin typeface="Comic Sans MS" charset="0"/>
              </a:rPr>
              <a:t>d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 -&gt; </a:t>
            </a:r>
            <a:r>
              <a:rPr lang="en-US" dirty="0" err="1">
                <a:solidFill>
                  <a:srgbClr val="A24000"/>
                </a:solidFill>
                <a:latin typeface="Comic Sans MS" charset="0"/>
              </a:rPr>
              <a:t>K+</a:t>
            </a:r>
            <a:r>
              <a:rPr lang="en-US" dirty="0" err="1">
                <a:solidFill>
                  <a:srgbClr val="A24000"/>
                </a:solidFill>
                <a:latin typeface="Symbol" charset="0"/>
                <a:cs typeface="Symbol" charset="0"/>
              </a:rPr>
              <a:t>p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-)/A</a:t>
            </a:r>
            <a:r>
              <a:rPr lang="en-US" baseline="-25000" dirty="0">
                <a:solidFill>
                  <a:srgbClr val="A24000"/>
                </a:solidFill>
                <a:latin typeface="Comic Sans MS" charset="0"/>
              </a:rPr>
              <a:t>CP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(</a:t>
            </a:r>
            <a:r>
              <a:rPr lang="en-US" dirty="0" err="1">
                <a:solidFill>
                  <a:srgbClr val="A24000"/>
                </a:solidFill>
                <a:latin typeface="Comic Sans MS" charset="0"/>
              </a:rPr>
              <a:t>B</a:t>
            </a:r>
            <a:r>
              <a:rPr lang="en-US" baseline="-25000" dirty="0" err="1">
                <a:solidFill>
                  <a:srgbClr val="A24000"/>
                </a:solidFill>
                <a:latin typeface="Comic Sans MS" charset="0"/>
              </a:rPr>
              <a:t>s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-&gt; </a:t>
            </a:r>
            <a:r>
              <a:rPr lang="en-US" dirty="0" err="1">
                <a:solidFill>
                  <a:srgbClr val="A24000"/>
                </a:solidFill>
                <a:latin typeface="Symbol" charset="0"/>
                <a:cs typeface="Symbol" charset="0"/>
              </a:rPr>
              <a:t>p</a:t>
            </a:r>
            <a:r>
              <a:rPr lang="en-US" dirty="0" err="1">
                <a:solidFill>
                  <a:srgbClr val="A24000"/>
                </a:solidFill>
                <a:latin typeface="Comic Sans MS" charset="0"/>
              </a:rPr>
              <a:t>+K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-</a:t>
            </a:r>
            <a:r>
              <a:rPr lang="en-US" dirty="0" smtClean="0">
                <a:solidFill>
                  <a:srgbClr val="A24000"/>
                </a:solidFill>
                <a:latin typeface="Comic Sans MS" charset="0"/>
              </a:rPr>
              <a:t>) = - </a:t>
            </a:r>
            <a:r>
              <a:rPr lang="en-US" dirty="0">
                <a:solidFill>
                  <a:srgbClr val="A24000"/>
                </a:solidFill>
                <a:latin typeface="Symbol" charset="0"/>
                <a:cs typeface="Symbol" charset="0"/>
              </a:rPr>
              <a:t>G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(</a:t>
            </a:r>
            <a:r>
              <a:rPr lang="en-US" dirty="0" err="1">
                <a:solidFill>
                  <a:srgbClr val="A24000"/>
                </a:solidFill>
                <a:latin typeface="Comic Sans MS" charset="0"/>
              </a:rPr>
              <a:t>B</a:t>
            </a:r>
            <a:r>
              <a:rPr lang="en-US" baseline="-25000" dirty="0" err="1">
                <a:solidFill>
                  <a:srgbClr val="A24000"/>
                </a:solidFill>
                <a:latin typeface="Comic Sans MS" charset="0"/>
              </a:rPr>
              <a:t>s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-&gt; </a:t>
            </a:r>
            <a:r>
              <a:rPr lang="en-US" dirty="0" err="1">
                <a:solidFill>
                  <a:srgbClr val="A24000"/>
                </a:solidFill>
                <a:latin typeface="Symbol" charset="0"/>
                <a:cs typeface="Symbol" charset="0"/>
              </a:rPr>
              <a:t>p</a:t>
            </a:r>
            <a:r>
              <a:rPr lang="en-US" dirty="0" err="1">
                <a:solidFill>
                  <a:srgbClr val="A24000"/>
                </a:solidFill>
                <a:latin typeface="Comic Sans MS" charset="0"/>
              </a:rPr>
              <a:t>+K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-)/</a:t>
            </a:r>
            <a:r>
              <a:rPr lang="en-US" dirty="0">
                <a:solidFill>
                  <a:srgbClr val="A24000"/>
                </a:solidFill>
                <a:latin typeface="Symbol" charset="0"/>
                <a:cs typeface="Symbol" charset="0"/>
              </a:rPr>
              <a:t>G 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(</a:t>
            </a:r>
            <a:r>
              <a:rPr lang="en-US" dirty="0" err="1">
                <a:solidFill>
                  <a:srgbClr val="A24000"/>
                </a:solidFill>
                <a:latin typeface="Comic Sans MS" charset="0"/>
              </a:rPr>
              <a:t>B</a:t>
            </a:r>
            <a:r>
              <a:rPr lang="en-US" baseline="-25000" dirty="0" err="1">
                <a:solidFill>
                  <a:srgbClr val="A24000"/>
                </a:solidFill>
                <a:latin typeface="Comic Sans MS" charset="0"/>
              </a:rPr>
              <a:t>d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-&gt;</a:t>
            </a:r>
            <a:r>
              <a:rPr lang="en-US" dirty="0" err="1">
                <a:solidFill>
                  <a:srgbClr val="A24000"/>
                </a:solidFill>
                <a:latin typeface="Comic Sans MS" charset="0"/>
              </a:rPr>
              <a:t>K+</a:t>
            </a:r>
            <a:r>
              <a:rPr lang="en-US" dirty="0" err="1">
                <a:solidFill>
                  <a:srgbClr val="A24000"/>
                </a:solidFill>
                <a:latin typeface="Symbol" charset="0"/>
                <a:cs typeface="Symbol" charset="0"/>
              </a:rPr>
              <a:t>p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-) </a:t>
            </a:r>
          </a:p>
          <a:p>
            <a:pPr marL="800100" lvl="3" indent="-342900">
              <a:spcBef>
                <a:spcPct val="50000"/>
              </a:spcBef>
              <a:buClr>
                <a:srgbClr val="FF0000"/>
              </a:buClr>
              <a:buFontTx/>
              <a:buChar char="-"/>
            </a:pPr>
            <a:r>
              <a:rPr lang="en-US" sz="2000" dirty="0">
                <a:latin typeface="Comic Sans MS" charset="0"/>
              </a:rPr>
              <a:t>to get opposite signs in the SM is obvious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Zapf Dingbats" charset="0"/>
              <a:buNone/>
            </a:pPr>
            <a:r>
              <a:rPr lang="en-US" sz="2000" dirty="0">
                <a:latin typeface="Comic Sans MS" charset="0"/>
              </a:rPr>
              <a:t> </a:t>
            </a:r>
          </a:p>
        </p:txBody>
      </p:sp>
      <p:sp>
        <p:nvSpPr>
          <p:cNvPr id="58396" name="Rectangle 1"/>
          <p:cNvSpPr>
            <a:spLocks noChangeArrowheads="1"/>
          </p:cNvSpPr>
          <p:nvPr/>
        </p:nvSpPr>
        <p:spPr bwMode="auto">
          <a:xfrm>
            <a:off x="7116763" y="6350"/>
            <a:ext cx="1995487" cy="455613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7" name="Slide Number Placeholder 3"/>
          <p:cNvSpPr txBox="1">
            <a:spLocks/>
          </p:cNvSpPr>
          <p:nvPr/>
        </p:nvSpPr>
        <p:spPr bwMode="auto">
          <a:xfrm>
            <a:off x="8432800" y="64008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2F7886F7-968B-4F4E-82B4-16D405FC11E9}" type="slidenum">
              <a:rPr lang="en-US" sz="1600" smtClean="0"/>
              <a:pPr algn="r" eaLnBrk="1" hangingPunct="1"/>
              <a:t>13</a:t>
            </a:fld>
            <a:r>
              <a:rPr lang="en-US" sz="1600" dirty="0" smtClean="0"/>
              <a:t>/60</a:t>
            </a:r>
            <a:endParaRPr lang="en-US" sz="1600" dirty="0"/>
          </a:p>
        </p:txBody>
      </p:sp>
      <p:pic>
        <p:nvPicPr>
          <p:cNvPr id="33" name="Picture 32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6380480"/>
            <a:ext cx="596900" cy="4775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91200" y="1219200"/>
            <a:ext cx="3095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Comic Sans MS" charset="0"/>
              </a:rPr>
              <a:t>s</a:t>
            </a:r>
            <a:endParaRPr lang="en-US" sz="2000" dirty="0"/>
          </a:p>
        </p:txBody>
      </p:sp>
      <p:sp>
        <p:nvSpPr>
          <p:cNvPr id="34" name="Rectangle 33"/>
          <p:cNvSpPr/>
          <p:nvPr/>
        </p:nvSpPr>
        <p:spPr>
          <a:xfrm>
            <a:off x="1828800" y="1219200"/>
            <a:ext cx="3353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omic Sans MS" charset="0"/>
              </a:rPr>
              <a:t>d</a:t>
            </a:r>
            <a:endParaRPr lang="en-US" sz="2000" dirty="0"/>
          </a:p>
        </p:txBody>
      </p:sp>
      <p:cxnSp>
        <p:nvCxnSpPr>
          <p:cNvPr id="35" name="Straight Connector 34"/>
          <p:cNvCxnSpPr/>
          <p:nvPr/>
        </p:nvCxnSpPr>
        <p:spPr bwMode="auto">
          <a:xfrm>
            <a:off x="4343400" y="2895600"/>
            <a:ext cx="0" cy="457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/>
          <p:nvPr/>
        </p:nvCxnSpPr>
        <p:spPr bwMode="auto">
          <a:xfrm>
            <a:off x="8458200" y="3048000"/>
            <a:ext cx="0" cy="381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50018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latin typeface="Comic Sans MS" charset="0"/>
              </a:rPr>
              <a:t>-- it had been suggested by </a:t>
            </a:r>
            <a:r>
              <a:rPr lang="en-US" dirty="0" err="1">
                <a:latin typeface="Comic Sans MS" charset="0"/>
              </a:rPr>
              <a:t>Lipkin</a:t>
            </a:r>
            <a:r>
              <a:rPr lang="en-US" dirty="0">
                <a:latin typeface="Comic Sans MS" charset="0"/>
              </a:rPr>
              <a:t> in 2005 to use </a:t>
            </a:r>
            <a:r>
              <a:rPr lang="en-US" i="1" dirty="0">
                <a:latin typeface="Comic Sans MS" charset="0"/>
              </a:rPr>
              <a:t>U-spin sym.</a:t>
            </a:r>
            <a:endParaRPr lang="en-US" dirty="0">
              <a:latin typeface="Comic Sans MS" charset="0"/>
            </a:endParaRPr>
          </a:p>
        </p:txBody>
      </p:sp>
      <p:sp>
        <p:nvSpPr>
          <p:cNvPr id="58370" name="Rectangle 4"/>
          <p:cNvSpPr>
            <a:spLocks noChangeArrowheads="1"/>
          </p:cNvSpPr>
          <p:nvPr/>
        </p:nvSpPr>
        <p:spPr bwMode="auto">
          <a:xfrm>
            <a:off x="457200" y="838200"/>
            <a:ext cx="15664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Comic Sans MS" charset="0"/>
              </a:rPr>
              <a:t>B</a:t>
            </a:r>
            <a:r>
              <a:rPr lang="en-US" baseline="30000" dirty="0">
                <a:latin typeface="Comic Sans MS" charset="0"/>
              </a:rPr>
              <a:t>0</a:t>
            </a:r>
            <a:r>
              <a:rPr lang="en-US" dirty="0">
                <a:latin typeface="Comic Sans MS" charset="0"/>
              </a:rPr>
              <a:t> -&gt; </a:t>
            </a:r>
            <a:r>
              <a:rPr lang="en-US" dirty="0" err="1">
                <a:latin typeface="Comic Sans MS" charset="0"/>
              </a:rPr>
              <a:t>K+</a:t>
            </a:r>
            <a:r>
              <a:rPr lang="en-US" dirty="0" err="1">
                <a:latin typeface="Symbol" charset="0"/>
                <a:cs typeface="Symbol" charset="0"/>
              </a:rPr>
              <a:t>p</a:t>
            </a:r>
            <a:r>
              <a:rPr lang="en-US" dirty="0">
                <a:latin typeface="Comic Sans MS" charset="0"/>
              </a:rPr>
              <a:t>-</a:t>
            </a:r>
            <a:endParaRPr lang="en-US" dirty="0"/>
          </a:p>
        </p:txBody>
      </p:sp>
      <p:sp>
        <p:nvSpPr>
          <p:cNvPr id="58371" name="Rectangle 5"/>
          <p:cNvSpPr>
            <a:spLocks noChangeArrowheads="1"/>
          </p:cNvSpPr>
          <p:nvPr/>
        </p:nvSpPr>
        <p:spPr bwMode="auto">
          <a:xfrm>
            <a:off x="3986213" y="842963"/>
            <a:ext cx="16662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Comic Sans MS" charset="0"/>
              </a:rPr>
              <a:t>B</a:t>
            </a:r>
            <a:r>
              <a:rPr lang="en-US" baseline="-25000" dirty="0">
                <a:latin typeface="Comic Sans MS" charset="0"/>
              </a:rPr>
              <a:t>s</a:t>
            </a:r>
            <a:r>
              <a:rPr lang="en-US" baseline="30000" dirty="0">
                <a:latin typeface="Comic Sans MS" charset="0"/>
              </a:rPr>
              <a:t>0</a:t>
            </a:r>
            <a:r>
              <a:rPr lang="en-US" dirty="0">
                <a:latin typeface="Comic Sans MS" charset="0"/>
              </a:rPr>
              <a:t> -&gt; </a:t>
            </a:r>
            <a:r>
              <a:rPr lang="en-US" dirty="0" err="1" smtClean="0">
                <a:latin typeface="Symbol" charset="0"/>
                <a:cs typeface="Symbol" charset="0"/>
              </a:rPr>
              <a:t>p</a:t>
            </a:r>
            <a:r>
              <a:rPr lang="en-US" dirty="0" err="1">
                <a:latin typeface="Comic Sans MS" charset="0"/>
              </a:rPr>
              <a:t>+</a:t>
            </a:r>
            <a:r>
              <a:rPr lang="en-US" dirty="0" err="1" smtClean="0">
                <a:latin typeface="Comic Sans MS" charset="0"/>
              </a:rPr>
              <a:t>K</a:t>
            </a:r>
            <a:r>
              <a:rPr lang="en-US" dirty="0">
                <a:latin typeface="Comic Sans MS" charset="0"/>
              </a:rPr>
              <a:t>-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189163" y="811213"/>
            <a:ext cx="1028700" cy="0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201863" y="1417638"/>
            <a:ext cx="1028700" cy="0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944813" y="1096963"/>
            <a:ext cx="285750" cy="207962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944813" y="946150"/>
            <a:ext cx="285750" cy="150813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376" name="Rectangle 12"/>
          <p:cNvSpPr>
            <a:spLocks noChangeArrowheads="1"/>
          </p:cNvSpPr>
          <p:nvPr/>
        </p:nvSpPr>
        <p:spPr bwMode="auto">
          <a:xfrm>
            <a:off x="1939925" y="611188"/>
            <a:ext cx="336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Comic Sans MS" charset="0"/>
              </a:rPr>
              <a:t>b</a:t>
            </a:r>
            <a:endParaRPr lang="en-US" sz="2000"/>
          </a:p>
        </p:txBody>
      </p:sp>
      <p:sp>
        <p:nvSpPr>
          <p:cNvPr id="58377" name="Rectangle 13"/>
          <p:cNvSpPr>
            <a:spLocks noChangeArrowheads="1"/>
          </p:cNvSpPr>
          <p:nvPr/>
        </p:nvSpPr>
        <p:spPr bwMode="auto">
          <a:xfrm>
            <a:off x="3230563" y="1055688"/>
            <a:ext cx="1049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latin typeface="Comic Sans MS" charset="0"/>
              </a:rPr>
              <a:t>u</a:t>
            </a:r>
            <a:endParaRPr lang="en-US" sz="2000"/>
          </a:p>
        </p:txBody>
      </p:sp>
      <p:sp>
        <p:nvSpPr>
          <p:cNvPr id="58378" name="Rectangle 14"/>
          <p:cNvSpPr>
            <a:spLocks noChangeArrowheads="1"/>
          </p:cNvSpPr>
          <p:nvPr/>
        </p:nvSpPr>
        <p:spPr bwMode="auto">
          <a:xfrm>
            <a:off x="3230563" y="811213"/>
            <a:ext cx="957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latin typeface="Comic Sans MS" charset="0"/>
              </a:rPr>
              <a:t>u</a:t>
            </a:r>
            <a:endParaRPr lang="en-US" sz="2000"/>
          </a:p>
        </p:txBody>
      </p:sp>
      <p:sp>
        <p:nvSpPr>
          <p:cNvPr id="58379" name="Rectangle 15"/>
          <p:cNvSpPr>
            <a:spLocks noChangeArrowheads="1"/>
          </p:cNvSpPr>
          <p:nvPr/>
        </p:nvSpPr>
        <p:spPr bwMode="auto">
          <a:xfrm>
            <a:off x="3217863" y="1350963"/>
            <a:ext cx="1049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dirty="0">
                <a:latin typeface="Comic Sans MS" charset="0"/>
              </a:rPr>
              <a:t>d</a:t>
            </a:r>
            <a:endParaRPr lang="en-US" sz="2000" dirty="0"/>
          </a:p>
        </p:txBody>
      </p:sp>
      <p:sp>
        <p:nvSpPr>
          <p:cNvPr id="58380" name="Rectangle 16"/>
          <p:cNvSpPr>
            <a:spLocks noChangeArrowheads="1"/>
          </p:cNvSpPr>
          <p:nvPr/>
        </p:nvSpPr>
        <p:spPr bwMode="auto">
          <a:xfrm>
            <a:off x="3230563" y="561975"/>
            <a:ext cx="1049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latin typeface="Comic Sans MS" charset="0"/>
              </a:rPr>
              <a:t>s</a:t>
            </a:r>
            <a:endParaRPr lang="en-US" sz="2000"/>
          </a:p>
        </p:txBody>
      </p:sp>
      <p:sp>
        <p:nvSpPr>
          <p:cNvPr id="27" name="Oval 26"/>
          <p:cNvSpPr/>
          <p:nvPr/>
        </p:nvSpPr>
        <p:spPr>
          <a:xfrm>
            <a:off x="2519363" y="711200"/>
            <a:ext cx="152400" cy="2000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6100763" y="842963"/>
            <a:ext cx="1028700" cy="0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113463" y="1449388"/>
            <a:ext cx="1028700" cy="0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856413" y="1130300"/>
            <a:ext cx="285750" cy="206375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6856413" y="979488"/>
            <a:ext cx="285750" cy="150812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6430963" y="742950"/>
            <a:ext cx="152400" cy="2000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8387" name="Rectangle 32"/>
          <p:cNvSpPr>
            <a:spLocks noChangeArrowheads="1"/>
          </p:cNvSpPr>
          <p:nvPr/>
        </p:nvSpPr>
        <p:spPr bwMode="auto">
          <a:xfrm>
            <a:off x="5778500" y="641350"/>
            <a:ext cx="338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Comic Sans MS" charset="0"/>
              </a:rPr>
              <a:t>b</a:t>
            </a:r>
            <a:endParaRPr lang="en-US" sz="2000"/>
          </a:p>
        </p:txBody>
      </p:sp>
      <p:sp>
        <p:nvSpPr>
          <p:cNvPr id="58388" name="Rectangle 33"/>
          <p:cNvSpPr>
            <a:spLocks noChangeArrowheads="1"/>
          </p:cNvSpPr>
          <p:nvPr/>
        </p:nvSpPr>
        <p:spPr bwMode="auto">
          <a:xfrm>
            <a:off x="7272338" y="1265238"/>
            <a:ext cx="309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Comic Sans MS" charset="0"/>
              </a:rPr>
              <a:t>s</a:t>
            </a:r>
            <a:endParaRPr lang="en-US" sz="2000"/>
          </a:p>
        </p:txBody>
      </p:sp>
      <p:sp>
        <p:nvSpPr>
          <p:cNvPr id="58389" name="Rectangle 34"/>
          <p:cNvSpPr>
            <a:spLocks noChangeArrowheads="1"/>
          </p:cNvSpPr>
          <p:nvPr/>
        </p:nvSpPr>
        <p:spPr bwMode="auto">
          <a:xfrm>
            <a:off x="7213600" y="561975"/>
            <a:ext cx="334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Comic Sans MS" charset="0"/>
              </a:rPr>
              <a:t>d</a:t>
            </a:r>
            <a:endParaRPr lang="en-US" sz="2000"/>
          </a:p>
        </p:txBody>
      </p:sp>
      <p:sp>
        <p:nvSpPr>
          <p:cNvPr id="58390" name="Rectangle 35"/>
          <p:cNvSpPr>
            <a:spLocks noChangeArrowheads="1"/>
          </p:cNvSpPr>
          <p:nvPr/>
        </p:nvSpPr>
        <p:spPr bwMode="auto">
          <a:xfrm>
            <a:off x="7243763" y="777875"/>
            <a:ext cx="317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Comic Sans MS" charset="0"/>
              </a:rPr>
              <a:t>u</a:t>
            </a:r>
            <a:endParaRPr lang="en-US" sz="2000"/>
          </a:p>
        </p:txBody>
      </p:sp>
      <p:sp>
        <p:nvSpPr>
          <p:cNvPr id="58391" name="Rectangle 36"/>
          <p:cNvSpPr>
            <a:spLocks noChangeArrowheads="1"/>
          </p:cNvSpPr>
          <p:nvPr/>
        </p:nvSpPr>
        <p:spPr bwMode="auto">
          <a:xfrm>
            <a:off x="7258050" y="1047750"/>
            <a:ext cx="317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Comic Sans MS" charset="0"/>
              </a:rPr>
              <a:t>u</a:t>
            </a:r>
            <a:endParaRPr lang="en-US" sz="2000"/>
          </a:p>
        </p:txBody>
      </p:sp>
      <p:sp>
        <p:nvSpPr>
          <p:cNvPr id="58392" name="Rectangle 1"/>
          <p:cNvSpPr>
            <a:spLocks noChangeArrowheads="1"/>
          </p:cNvSpPr>
          <p:nvPr/>
        </p:nvSpPr>
        <p:spPr bwMode="auto">
          <a:xfrm>
            <a:off x="3840163" y="1265238"/>
            <a:ext cx="1527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omic Sans MS" charset="0"/>
              </a:rPr>
              <a:t>d           s </a:t>
            </a:r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4187825" y="1562100"/>
            <a:ext cx="685800" cy="0"/>
          </a:xfrm>
          <a:prstGeom prst="straightConnector1">
            <a:avLst/>
          </a:prstGeom>
          <a:ln>
            <a:solidFill>
              <a:srgbClr val="1BB12B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394" name="Rectangle 3"/>
          <p:cNvSpPr>
            <a:spLocks noChangeArrowheads="1"/>
          </p:cNvSpPr>
          <p:nvPr/>
        </p:nvSpPr>
        <p:spPr bwMode="auto">
          <a:xfrm>
            <a:off x="-25401" y="1795076"/>
            <a:ext cx="9144001" cy="506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0000"/>
              </a:buClr>
            </a:pPr>
            <a:r>
              <a:rPr lang="en-US" dirty="0">
                <a:solidFill>
                  <a:srgbClr val="A24000"/>
                </a:solidFill>
                <a:latin typeface="Symbol" charset="0"/>
                <a:cs typeface="Symbol" charset="0"/>
              </a:rPr>
              <a:t> </a:t>
            </a:r>
            <a:r>
              <a:rPr lang="en-US" dirty="0" smtClean="0">
                <a:latin typeface="Comic Sans MS" charset="0"/>
              </a:rPr>
              <a:t>`Popes’ know our world is </a:t>
            </a:r>
            <a:r>
              <a:rPr lang="en-US" i="1" dirty="0" smtClean="0">
                <a:latin typeface="Comic Sans MS" charset="0"/>
              </a:rPr>
              <a:t>not</a:t>
            </a:r>
            <a:r>
              <a:rPr lang="en-US" dirty="0" smtClean="0">
                <a:latin typeface="Comic Sans MS" charset="0"/>
              </a:rPr>
              <a:t> perfect; in this case of </a:t>
            </a:r>
            <a:r>
              <a:rPr lang="en-US" dirty="0" err="1" smtClean="0">
                <a:latin typeface="Comic Sans MS" charset="0"/>
              </a:rPr>
              <a:t>Lipkin</a:t>
            </a:r>
            <a:r>
              <a:rPr lang="en-US" dirty="0" smtClean="0">
                <a:latin typeface="Comic Sans MS" charset="0"/>
              </a:rPr>
              <a:t>:  </a:t>
            </a:r>
            <a:endParaRPr lang="en-US" dirty="0" smtClean="0">
              <a:solidFill>
                <a:srgbClr val="A24000"/>
              </a:solidFill>
              <a:latin typeface="Symbol" charset="0"/>
              <a:cs typeface="Symbol" charset="0"/>
            </a:endParaRPr>
          </a:p>
          <a:p>
            <a:pPr algn="ctr">
              <a:spcBef>
                <a:spcPct val="50000"/>
              </a:spcBef>
              <a:buClr>
                <a:srgbClr val="FF0000"/>
              </a:buClr>
            </a:pPr>
            <a:r>
              <a:rPr lang="en-US" dirty="0" smtClean="0">
                <a:solidFill>
                  <a:srgbClr val="A24000"/>
                </a:solidFill>
                <a:latin typeface="Symbol" charset="0"/>
                <a:cs typeface="Symbol" charset="0"/>
              </a:rPr>
              <a:t>D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= A</a:t>
            </a:r>
            <a:r>
              <a:rPr lang="en-US" baseline="-25000" dirty="0">
                <a:solidFill>
                  <a:srgbClr val="A24000"/>
                </a:solidFill>
                <a:latin typeface="Comic Sans MS" charset="0"/>
              </a:rPr>
              <a:t>CP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(</a:t>
            </a:r>
            <a:r>
              <a:rPr lang="en-US" dirty="0" err="1">
                <a:solidFill>
                  <a:srgbClr val="A24000"/>
                </a:solidFill>
                <a:latin typeface="Comic Sans MS" charset="0"/>
              </a:rPr>
              <a:t>B</a:t>
            </a:r>
            <a:r>
              <a:rPr lang="en-US" baseline="-25000" dirty="0" err="1">
                <a:solidFill>
                  <a:srgbClr val="A24000"/>
                </a:solidFill>
                <a:latin typeface="Comic Sans MS" charset="0"/>
              </a:rPr>
              <a:t>d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 -&gt; </a:t>
            </a:r>
            <a:r>
              <a:rPr lang="en-US" dirty="0" err="1">
                <a:solidFill>
                  <a:srgbClr val="A24000"/>
                </a:solidFill>
                <a:latin typeface="Comic Sans MS" charset="0"/>
              </a:rPr>
              <a:t>K+</a:t>
            </a:r>
            <a:r>
              <a:rPr lang="en-US" dirty="0" err="1">
                <a:solidFill>
                  <a:srgbClr val="A24000"/>
                </a:solidFill>
                <a:latin typeface="Symbol" charset="0"/>
                <a:cs typeface="Symbol" charset="0"/>
              </a:rPr>
              <a:t>p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-)/A</a:t>
            </a:r>
            <a:r>
              <a:rPr lang="en-US" baseline="-25000" dirty="0">
                <a:solidFill>
                  <a:srgbClr val="A24000"/>
                </a:solidFill>
                <a:latin typeface="Comic Sans MS" charset="0"/>
              </a:rPr>
              <a:t>CP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(</a:t>
            </a:r>
            <a:r>
              <a:rPr lang="en-US" dirty="0" err="1">
                <a:solidFill>
                  <a:srgbClr val="A24000"/>
                </a:solidFill>
                <a:latin typeface="Comic Sans MS" charset="0"/>
              </a:rPr>
              <a:t>B</a:t>
            </a:r>
            <a:r>
              <a:rPr lang="en-US" baseline="-25000" dirty="0" err="1">
                <a:solidFill>
                  <a:srgbClr val="A24000"/>
                </a:solidFill>
                <a:latin typeface="Comic Sans MS" charset="0"/>
              </a:rPr>
              <a:t>s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-</a:t>
            </a:r>
            <a:r>
              <a:rPr lang="en-US" dirty="0" smtClean="0">
                <a:solidFill>
                  <a:srgbClr val="A24000"/>
                </a:solidFill>
                <a:latin typeface="Comic Sans MS" charset="0"/>
              </a:rPr>
              <a:t>&gt; </a:t>
            </a:r>
            <a:r>
              <a:rPr lang="en-US" dirty="0" err="1">
                <a:solidFill>
                  <a:srgbClr val="A24000"/>
                </a:solidFill>
                <a:latin typeface="Symbol" charset="0"/>
                <a:cs typeface="Symbol" charset="0"/>
              </a:rPr>
              <a:t>p</a:t>
            </a:r>
            <a:r>
              <a:rPr lang="en-US" dirty="0" err="1" smtClean="0">
                <a:solidFill>
                  <a:srgbClr val="A24000"/>
                </a:solidFill>
                <a:latin typeface="Comic Sans MS" charset="0"/>
              </a:rPr>
              <a:t>+K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-)+ </a:t>
            </a:r>
            <a:r>
              <a:rPr lang="en-US" dirty="0">
                <a:solidFill>
                  <a:srgbClr val="A24000"/>
                </a:solidFill>
                <a:latin typeface="Symbol" charset="0"/>
                <a:cs typeface="Symbol" charset="0"/>
              </a:rPr>
              <a:t>G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(</a:t>
            </a:r>
            <a:r>
              <a:rPr lang="en-US" dirty="0" err="1">
                <a:solidFill>
                  <a:srgbClr val="A24000"/>
                </a:solidFill>
                <a:latin typeface="Comic Sans MS" charset="0"/>
              </a:rPr>
              <a:t>B</a:t>
            </a:r>
            <a:r>
              <a:rPr lang="en-US" baseline="-25000" dirty="0" err="1">
                <a:solidFill>
                  <a:srgbClr val="A24000"/>
                </a:solidFill>
                <a:latin typeface="Comic Sans MS" charset="0"/>
              </a:rPr>
              <a:t>s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-&gt; </a:t>
            </a:r>
            <a:r>
              <a:rPr lang="en-US" dirty="0" err="1">
                <a:solidFill>
                  <a:srgbClr val="A24000"/>
                </a:solidFill>
                <a:latin typeface="Symbol" charset="0"/>
                <a:cs typeface="Symbol" charset="0"/>
              </a:rPr>
              <a:t>p</a:t>
            </a:r>
            <a:r>
              <a:rPr lang="en-US" dirty="0" err="1">
                <a:solidFill>
                  <a:srgbClr val="A24000"/>
                </a:solidFill>
                <a:latin typeface="Comic Sans MS" charset="0"/>
              </a:rPr>
              <a:t>+K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-)/</a:t>
            </a:r>
            <a:r>
              <a:rPr lang="en-US" dirty="0">
                <a:solidFill>
                  <a:srgbClr val="A24000"/>
                </a:solidFill>
                <a:latin typeface="Symbol" charset="0"/>
                <a:cs typeface="Symbol" charset="0"/>
              </a:rPr>
              <a:t>G 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(</a:t>
            </a:r>
            <a:r>
              <a:rPr lang="en-US" dirty="0" err="1">
                <a:solidFill>
                  <a:srgbClr val="A24000"/>
                </a:solidFill>
                <a:latin typeface="Comic Sans MS" charset="0"/>
              </a:rPr>
              <a:t>B</a:t>
            </a:r>
            <a:r>
              <a:rPr lang="en-US" baseline="-25000" dirty="0" err="1">
                <a:solidFill>
                  <a:srgbClr val="A24000"/>
                </a:solidFill>
                <a:latin typeface="Comic Sans MS" charset="0"/>
              </a:rPr>
              <a:t>d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-&gt;</a:t>
            </a:r>
            <a:r>
              <a:rPr lang="en-US" dirty="0" err="1">
                <a:solidFill>
                  <a:srgbClr val="A24000"/>
                </a:solidFill>
                <a:latin typeface="Comic Sans MS" charset="0"/>
              </a:rPr>
              <a:t>K+</a:t>
            </a:r>
            <a:r>
              <a:rPr lang="en-US" dirty="0" err="1">
                <a:solidFill>
                  <a:srgbClr val="A24000"/>
                </a:solidFill>
                <a:latin typeface="Symbol" charset="0"/>
                <a:cs typeface="Symbol" charset="0"/>
              </a:rPr>
              <a:t>p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-) = </a:t>
            </a:r>
            <a:r>
              <a:rPr lang="en-US" dirty="0" smtClean="0">
                <a:solidFill>
                  <a:srgbClr val="A24000"/>
                </a:solidFill>
                <a:latin typeface="Comic Sans MS" charset="0"/>
              </a:rPr>
              <a:t>0</a:t>
            </a:r>
            <a:endParaRPr lang="en-US" sz="2000" dirty="0" smtClean="0">
              <a:latin typeface="Comic Sans MS" charset="0"/>
            </a:endParaRPr>
          </a:p>
          <a:p>
            <a:pPr algn="ctr">
              <a:spcBef>
                <a:spcPct val="50000"/>
              </a:spcBef>
              <a:buClr>
                <a:srgbClr val="FF0000"/>
              </a:buClr>
            </a:pPr>
            <a:r>
              <a:rPr lang="en-US" sz="2000" dirty="0" smtClean="0">
                <a:latin typeface="Comic Sans MS" charset="0"/>
              </a:rPr>
              <a:t> </a:t>
            </a:r>
            <a:r>
              <a:rPr lang="en-US" sz="2000" dirty="0">
                <a:solidFill>
                  <a:srgbClr val="A24000"/>
                </a:solidFill>
                <a:latin typeface="Comic Sans MS" charset="0"/>
              </a:rPr>
              <a:t>A</a:t>
            </a:r>
            <a:r>
              <a:rPr lang="en-US" sz="2000" baseline="-25000" dirty="0">
                <a:solidFill>
                  <a:srgbClr val="A24000"/>
                </a:solidFill>
                <a:latin typeface="Comic Sans MS" charset="0"/>
              </a:rPr>
              <a:t>CP</a:t>
            </a:r>
            <a:r>
              <a:rPr lang="en-US" sz="2000" dirty="0">
                <a:solidFill>
                  <a:srgbClr val="A24000"/>
                </a:solidFill>
                <a:latin typeface="Comic Sans MS" charset="0"/>
              </a:rPr>
              <a:t>(</a:t>
            </a:r>
            <a:r>
              <a:rPr lang="en-US" sz="2000" dirty="0" err="1">
                <a:solidFill>
                  <a:srgbClr val="A24000"/>
                </a:solidFill>
                <a:latin typeface="Comic Sans MS" charset="0"/>
              </a:rPr>
              <a:t>B</a:t>
            </a:r>
            <a:r>
              <a:rPr lang="en-US" sz="2000" baseline="-25000" dirty="0" err="1">
                <a:solidFill>
                  <a:srgbClr val="A24000"/>
                </a:solidFill>
                <a:latin typeface="Comic Sans MS" charset="0"/>
              </a:rPr>
              <a:t>d</a:t>
            </a:r>
            <a:r>
              <a:rPr lang="en-US" sz="2000" dirty="0">
                <a:solidFill>
                  <a:srgbClr val="A24000"/>
                </a:solidFill>
                <a:latin typeface="Comic Sans MS" charset="0"/>
              </a:rPr>
              <a:t> -&gt; </a:t>
            </a:r>
            <a:r>
              <a:rPr lang="en-US" sz="2000" dirty="0" err="1">
                <a:solidFill>
                  <a:srgbClr val="A24000"/>
                </a:solidFill>
                <a:latin typeface="Comic Sans MS" charset="0"/>
              </a:rPr>
              <a:t>K+</a:t>
            </a:r>
            <a:r>
              <a:rPr lang="en-US" sz="2000" dirty="0" err="1">
                <a:solidFill>
                  <a:srgbClr val="A24000"/>
                </a:solidFill>
                <a:latin typeface="Symbol" charset="0"/>
                <a:cs typeface="Symbol" charset="0"/>
              </a:rPr>
              <a:t>p</a:t>
            </a:r>
            <a:r>
              <a:rPr lang="en-US" sz="2000" dirty="0">
                <a:solidFill>
                  <a:srgbClr val="A24000"/>
                </a:solidFill>
                <a:latin typeface="Comic Sans MS" charset="0"/>
              </a:rPr>
              <a:t>-)/A</a:t>
            </a:r>
            <a:r>
              <a:rPr lang="en-US" sz="2000" baseline="-25000" dirty="0">
                <a:solidFill>
                  <a:srgbClr val="A24000"/>
                </a:solidFill>
                <a:latin typeface="Comic Sans MS" charset="0"/>
              </a:rPr>
              <a:t>CP</a:t>
            </a:r>
            <a:r>
              <a:rPr lang="en-US" sz="2000" dirty="0">
                <a:solidFill>
                  <a:srgbClr val="A24000"/>
                </a:solidFill>
                <a:latin typeface="Comic Sans MS" charset="0"/>
              </a:rPr>
              <a:t>(</a:t>
            </a:r>
            <a:r>
              <a:rPr lang="en-US" sz="2000" dirty="0" err="1">
                <a:solidFill>
                  <a:srgbClr val="A24000"/>
                </a:solidFill>
                <a:latin typeface="Comic Sans MS" charset="0"/>
              </a:rPr>
              <a:t>B</a:t>
            </a:r>
            <a:r>
              <a:rPr lang="en-US" sz="2000" baseline="-25000" dirty="0" err="1">
                <a:solidFill>
                  <a:srgbClr val="A24000"/>
                </a:solidFill>
                <a:latin typeface="Comic Sans MS" charset="0"/>
              </a:rPr>
              <a:t>s</a:t>
            </a:r>
            <a:r>
              <a:rPr lang="en-US" sz="2000" dirty="0">
                <a:solidFill>
                  <a:srgbClr val="A24000"/>
                </a:solidFill>
                <a:latin typeface="Comic Sans MS" charset="0"/>
              </a:rPr>
              <a:t>-&gt; </a:t>
            </a:r>
            <a:r>
              <a:rPr lang="en-US" sz="2000" dirty="0" err="1">
                <a:solidFill>
                  <a:srgbClr val="A24000"/>
                </a:solidFill>
                <a:latin typeface="Symbol" charset="0"/>
                <a:cs typeface="Symbol" charset="0"/>
              </a:rPr>
              <a:t>p</a:t>
            </a:r>
            <a:r>
              <a:rPr lang="en-US" sz="2000" dirty="0" err="1">
                <a:solidFill>
                  <a:srgbClr val="A24000"/>
                </a:solidFill>
                <a:latin typeface="Comic Sans MS" charset="0"/>
              </a:rPr>
              <a:t>+K</a:t>
            </a:r>
            <a:r>
              <a:rPr lang="en-US" sz="2000" dirty="0">
                <a:solidFill>
                  <a:srgbClr val="A24000"/>
                </a:solidFill>
                <a:latin typeface="Comic Sans MS" charset="0"/>
              </a:rPr>
              <a:t>-) = - </a:t>
            </a:r>
            <a:r>
              <a:rPr lang="en-US" sz="2000" dirty="0">
                <a:solidFill>
                  <a:srgbClr val="A24000"/>
                </a:solidFill>
                <a:latin typeface="Symbol" charset="0"/>
                <a:cs typeface="Symbol" charset="0"/>
              </a:rPr>
              <a:t>G</a:t>
            </a:r>
            <a:r>
              <a:rPr lang="en-US" sz="2000" dirty="0">
                <a:solidFill>
                  <a:srgbClr val="A24000"/>
                </a:solidFill>
                <a:latin typeface="Comic Sans MS" charset="0"/>
              </a:rPr>
              <a:t>(</a:t>
            </a:r>
            <a:r>
              <a:rPr lang="en-US" sz="2000" dirty="0" err="1">
                <a:solidFill>
                  <a:srgbClr val="A24000"/>
                </a:solidFill>
                <a:latin typeface="Comic Sans MS" charset="0"/>
              </a:rPr>
              <a:t>B</a:t>
            </a:r>
            <a:r>
              <a:rPr lang="en-US" sz="2000" baseline="-25000" dirty="0" err="1">
                <a:solidFill>
                  <a:srgbClr val="A24000"/>
                </a:solidFill>
                <a:latin typeface="Comic Sans MS" charset="0"/>
              </a:rPr>
              <a:t>s</a:t>
            </a:r>
            <a:r>
              <a:rPr lang="en-US" sz="2000" dirty="0">
                <a:solidFill>
                  <a:srgbClr val="A24000"/>
                </a:solidFill>
                <a:latin typeface="Comic Sans MS" charset="0"/>
              </a:rPr>
              <a:t>-&gt; </a:t>
            </a:r>
            <a:r>
              <a:rPr lang="en-US" sz="2000" dirty="0" err="1">
                <a:solidFill>
                  <a:srgbClr val="A24000"/>
                </a:solidFill>
                <a:latin typeface="Symbol" charset="0"/>
                <a:cs typeface="Symbol" charset="0"/>
              </a:rPr>
              <a:t>p</a:t>
            </a:r>
            <a:r>
              <a:rPr lang="en-US" sz="2000" dirty="0" err="1">
                <a:solidFill>
                  <a:srgbClr val="A24000"/>
                </a:solidFill>
                <a:latin typeface="Comic Sans MS" charset="0"/>
              </a:rPr>
              <a:t>+K</a:t>
            </a:r>
            <a:r>
              <a:rPr lang="en-US" sz="2000" dirty="0">
                <a:solidFill>
                  <a:srgbClr val="A24000"/>
                </a:solidFill>
                <a:latin typeface="Comic Sans MS" charset="0"/>
              </a:rPr>
              <a:t>-)/</a:t>
            </a:r>
            <a:r>
              <a:rPr lang="en-US" sz="2000" dirty="0">
                <a:solidFill>
                  <a:srgbClr val="A24000"/>
                </a:solidFill>
                <a:latin typeface="Symbol" charset="0"/>
                <a:cs typeface="Symbol" charset="0"/>
              </a:rPr>
              <a:t>G </a:t>
            </a:r>
            <a:r>
              <a:rPr lang="en-US" sz="2000" dirty="0">
                <a:solidFill>
                  <a:srgbClr val="A24000"/>
                </a:solidFill>
                <a:latin typeface="Comic Sans MS" charset="0"/>
              </a:rPr>
              <a:t>(</a:t>
            </a:r>
            <a:r>
              <a:rPr lang="en-US" sz="2000" dirty="0" err="1">
                <a:solidFill>
                  <a:srgbClr val="A24000"/>
                </a:solidFill>
                <a:latin typeface="Comic Sans MS" charset="0"/>
              </a:rPr>
              <a:t>B</a:t>
            </a:r>
            <a:r>
              <a:rPr lang="en-US" sz="2000" baseline="-25000" dirty="0" err="1">
                <a:solidFill>
                  <a:srgbClr val="A24000"/>
                </a:solidFill>
                <a:latin typeface="Comic Sans MS" charset="0"/>
              </a:rPr>
              <a:t>d</a:t>
            </a:r>
            <a:r>
              <a:rPr lang="en-US" sz="2000" dirty="0">
                <a:solidFill>
                  <a:srgbClr val="A24000"/>
                </a:solidFill>
                <a:latin typeface="Comic Sans MS" charset="0"/>
              </a:rPr>
              <a:t>-&gt;</a:t>
            </a:r>
            <a:r>
              <a:rPr lang="en-US" sz="2000" dirty="0" err="1">
                <a:solidFill>
                  <a:srgbClr val="A24000"/>
                </a:solidFill>
                <a:latin typeface="Comic Sans MS" charset="0"/>
              </a:rPr>
              <a:t>K+</a:t>
            </a:r>
            <a:r>
              <a:rPr lang="en-US" sz="2000" dirty="0" err="1">
                <a:solidFill>
                  <a:srgbClr val="A24000"/>
                </a:solidFill>
                <a:latin typeface="Symbol" charset="0"/>
                <a:cs typeface="Symbol" charset="0"/>
              </a:rPr>
              <a:t>p</a:t>
            </a:r>
            <a:r>
              <a:rPr lang="en-US" sz="2000" dirty="0">
                <a:solidFill>
                  <a:srgbClr val="A24000"/>
                </a:solidFill>
                <a:latin typeface="Comic Sans MS" charset="0"/>
              </a:rPr>
              <a:t>-) </a:t>
            </a:r>
            <a:endParaRPr lang="en-US" sz="2000" dirty="0" smtClean="0">
              <a:latin typeface="Comic Sans MS" charset="0"/>
            </a:endParaRPr>
          </a:p>
          <a:p>
            <a:pPr>
              <a:spcBef>
                <a:spcPct val="50000"/>
              </a:spcBef>
              <a:buClr>
                <a:srgbClr val="FF0000"/>
              </a:buClr>
              <a:buFont typeface="Zapf Dingbats" charset="0"/>
              <a:buNone/>
            </a:pPr>
            <a:r>
              <a:rPr lang="en-US" sz="2000" dirty="0" err="1" smtClean="0">
                <a:latin typeface="Comic Sans MS" charset="0"/>
              </a:rPr>
              <a:t>LHCb</a:t>
            </a:r>
            <a:r>
              <a:rPr lang="en-US" sz="2000" dirty="0" smtClean="0">
                <a:latin typeface="Comic Sans MS" charset="0"/>
              </a:rPr>
              <a:t> </a:t>
            </a:r>
            <a:r>
              <a:rPr lang="en-US" sz="2000" dirty="0" err="1" smtClean="0">
                <a:latin typeface="Comic Sans MS" charset="0"/>
              </a:rPr>
              <a:t>Collab</a:t>
            </a:r>
            <a:r>
              <a:rPr lang="en-US" sz="2000" dirty="0" smtClean="0">
                <a:latin typeface="Comic Sans MS" charset="0"/>
              </a:rPr>
              <a:t>. PRL 110 (2013) 221601:</a:t>
            </a:r>
          </a:p>
          <a:p>
            <a:pPr algn="ctr">
              <a:spcBef>
                <a:spcPct val="50000"/>
              </a:spcBef>
              <a:buClr>
                <a:srgbClr val="FF0000"/>
              </a:buClr>
              <a:buFont typeface="Zapf Dingbats" charset="0"/>
              <a:buNone/>
            </a:pP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A</a:t>
            </a:r>
            <a:r>
              <a:rPr lang="en-US" sz="2000" baseline="-25000" dirty="0" smtClean="0">
                <a:solidFill>
                  <a:srgbClr val="0000FF"/>
                </a:solidFill>
                <a:latin typeface="Comic Sans MS" charset="0"/>
              </a:rPr>
              <a:t>CP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(</a:t>
            </a:r>
            <a:r>
              <a:rPr lang="en-US" sz="2000" dirty="0" err="1">
                <a:solidFill>
                  <a:srgbClr val="0000FF"/>
                </a:solidFill>
                <a:latin typeface="Comic Sans MS" charset="0"/>
              </a:rPr>
              <a:t>B</a:t>
            </a:r>
            <a:r>
              <a:rPr lang="en-US" sz="2000" baseline="-25000" dirty="0" err="1">
                <a:solidFill>
                  <a:srgbClr val="0000FF"/>
                </a:solidFill>
                <a:latin typeface="Comic Sans MS" charset="0"/>
              </a:rPr>
              <a:t>s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-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&gt; </a:t>
            </a:r>
            <a:r>
              <a:rPr lang="en-US" sz="2000" dirty="0" err="1">
                <a:solidFill>
                  <a:srgbClr val="0000FF"/>
                </a:solidFill>
                <a:latin typeface="Symbol" charset="0"/>
                <a:cs typeface="Symbol" charset="0"/>
              </a:rPr>
              <a:t>p</a:t>
            </a:r>
            <a:r>
              <a:rPr lang="en-US" sz="2000" dirty="0" err="1">
                <a:solidFill>
                  <a:srgbClr val="0000FF"/>
                </a:solidFill>
                <a:latin typeface="Comic Sans MS" charset="0"/>
              </a:rPr>
              <a:t>+</a:t>
            </a:r>
            <a:r>
              <a:rPr lang="en-US" sz="2000" dirty="0" err="1" smtClean="0">
                <a:solidFill>
                  <a:srgbClr val="0000FF"/>
                </a:solidFill>
                <a:latin typeface="Comic Sans MS" charset="0"/>
              </a:rPr>
              <a:t>K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-)= + 0.27</a:t>
            </a:r>
            <a:r>
              <a:rPr lang="en-US" sz="2000" dirty="0">
                <a:solidFill>
                  <a:srgbClr val="0000FF"/>
                </a:solidFill>
                <a:latin typeface="Symbol" charset="0"/>
              </a:rPr>
              <a:t>±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0.04</a:t>
            </a:r>
            <a:r>
              <a:rPr lang="en-US" sz="2000" dirty="0">
                <a:solidFill>
                  <a:srgbClr val="0000FF"/>
                </a:solidFill>
                <a:latin typeface="Symbol" charset="0"/>
              </a:rPr>
              <a:t>±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0.01 ,     A</a:t>
            </a:r>
            <a:r>
              <a:rPr lang="en-US" sz="2000" baseline="-25000" dirty="0" smtClean="0">
                <a:solidFill>
                  <a:srgbClr val="0000FF"/>
                </a:solidFill>
                <a:latin typeface="Comic Sans MS" charset="0"/>
              </a:rPr>
              <a:t>CP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(</a:t>
            </a:r>
            <a:r>
              <a:rPr lang="en-US" sz="2000" dirty="0" err="1">
                <a:solidFill>
                  <a:srgbClr val="0000FF"/>
                </a:solidFill>
                <a:latin typeface="Comic Sans MS" charset="0"/>
              </a:rPr>
              <a:t>B</a:t>
            </a:r>
            <a:r>
              <a:rPr lang="en-US" sz="2000" baseline="-25000" dirty="0" err="1">
                <a:solidFill>
                  <a:srgbClr val="0000FF"/>
                </a:solidFill>
                <a:latin typeface="Comic Sans MS" charset="0"/>
              </a:rPr>
              <a:t>d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-&gt;</a:t>
            </a:r>
            <a:r>
              <a:rPr lang="en-US" sz="2000" dirty="0" err="1">
                <a:solidFill>
                  <a:srgbClr val="0000FF"/>
                </a:solidFill>
                <a:latin typeface="Comic Sans MS" charset="0"/>
              </a:rPr>
              <a:t>K+</a:t>
            </a:r>
            <a:r>
              <a:rPr lang="en-US" sz="2000" dirty="0" err="1">
                <a:solidFill>
                  <a:srgbClr val="0000FF"/>
                </a:solidFill>
                <a:latin typeface="Symbol" charset="0"/>
                <a:cs typeface="Symbol" charset="0"/>
              </a:rPr>
              <a:t>p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-)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= - 0.080</a:t>
            </a:r>
            <a:r>
              <a:rPr lang="en-US" sz="2000" dirty="0">
                <a:solidFill>
                  <a:srgbClr val="0000FF"/>
                </a:solidFill>
                <a:latin typeface="Symbol" charset="0"/>
              </a:rPr>
              <a:t>±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0.007</a:t>
            </a:r>
            <a:r>
              <a:rPr lang="en-US" sz="2000" dirty="0">
                <a:solidFill>
                  <a:srgbClr val="0000FF"/>
                </a:solidFill>
                <a:latin typeface="Symbol" charset="0"/>
              </a:rPr>
              <a:t>±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0.03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Zapf Dingbats" charset="0"/>
              <a:buNone/>
            </a:pPr>
            <a:r>
              <a:rPr lang="en-US" sz="2000" dirty="0" smtClean="0">
                <a:latin typeface="Comic Sans MS" charset="0"/>
              </a:rPr>
              <a:t>2013: </a:t>
            </a:r>
            <a:r>
              <a:rPr lang="en-US" sz="2000" dirty="0" smtClean="0">
                <a:solidFill>
                  <a:srgbClr val="3366FF"/>
                </a:solidFill>
                <a:latin typeface="Symbol" charset="0"/>
              </a:rPr>
              <a:t>∆</a:t>
            </a:r>
            <a:r>
              <a:rPr lang="en-US" sz="2000" baseline="-25000" dirty="0" err="1">
                <a:solidFill>
                  <a:srgbClr val="3366FF"/>
                </a:solidFill>
                <a:latin typeface="Comic Sans MS" charset="0"/>
              </a:rPr>
              <a:t>LHCb</a:t>
            </a:r>
            <a:r>
              <a:rPr lang="en-US" sz="2000" dirty="0">
                <a:solidFill>
                  <a:srgbClr val="3366FF"/>
                </a:solidFill>
                <a:latin typeface="Comic Sans MS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= - 0.02 </a:t>
            </a:r>
            <a:r>
              <a:rPr lang="en-US" sz="2000" dirty="0">
                <a:solidFill>
                  <a:srgbClr val="0000FF"/>
                </a:solidFill>
                <a:latin typeface="Symbol" charset="0"/>
              </a:rPr>
              <a:t>± 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0.05 </a:t>
            </a:r>
            <a:r>
              <a:rPr lang="en-US" sz="2000" dirty="0">
                <a:solidFill>
                  <a:srgbClr val="0000FF"/>
                </a:solidFill>
                <a:latin typeface="Symbol" charset="0"/>
              </a:rPr>
              <a:t>±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0.04</a:t>
            </a:r>
            <a:endParaRPr lang="en-US" sz="2000" dirty="0">
              <a:solidFill>
                <a:srgbClr val="0000FF"/>
              </a:solidFill>
              <a:latin typeface="Comic Sans MS" charset="0"/>
            </a:endParaRPr>
          </a:p>
          <a:p>
            <a:pPr>
              <a:spcBef>
                <a:spcPct val="50000"/>
              </a:spcBef>
              <a:buClr>
                <a:srgbClr val="FF0000"/>
              </a:buClr>
              <a:buFont typeface="Zapf Dingbats" charset="0"/>
              <a:buNone/>
            </a:pPr>
            <a:r>
              <a:rPr lang="en-US" sz="2000" dirty="0">
                <a:latin typeface="Comic Sans MS" charset="0"/>
              </a:rPr>
              <a:t>  “These results allow a </a:t>
            </a:r>
            <a:r>
              <a:rPr lang="en-US" sz="2000" i="1" dirty="0">
                <a:latin typeface="Comic Sans MS" charset="0"/>
              </a:rPr>
              <a:t>stringent </a:t>
            </a:r>
            <a:r>
              <a:rPr lang="en-US" sz="2000" dirty="0">
                <a:latin typeface="Comic Sans MS" charset="0"/>
              </a:rPr>
              <a:t>test of the validity of </a:t>
            </a:r>
            <a:r>
              <a:rPr lang="en-US" sz="2000" dirty="0" smtClean="0">
                <a:latin typeface="Comic Sans MS" charset="0"/>
              </a:rPr>
              <a:t>this relation … in the SM given” (</a:t>
            </a:r>
            <a:r>
              <a:rPr lang="en-US" sz="2000" dirty="0">
                <a:latin typeface="Comic Sans MS" charset="0"/>
              </a:rPr>
              <a:t>`</a:t>
            </a:r>
            <a:r>
              <a:rPr lang="en-US" sz="2000" dirty="0" err="1" smtClean="0">
                <a:latin typeface="Comic Sans MS" charset="0"/>
              </a:rPr>
              <a:t>Lipkin</a:t>
            </a:r>
            <a:r>
              <a:rPr lang="en-US" sz="2000" dirty="0" smtClean="0">
                <a:latin typeface="Comic Sans MS" charset="0"/>
              </a:rPr>
              <a:t> rule’)</a:t>
            </a:r>
            <a:endParaRPr lang="en-US" sz="2000" dirty="0">
              <a:latin typeface="Comic Sans MS" charset="0"/>
            </a:endParaRPr>
          </a:p>
          <a:p>
            <a:pPr>
              <a:spcBef>
                <a:spcPct val="50000"/>
              </a:spcBef>
              <a:buClr>
                <a:srgbClr val="FF0000"/>
              </a:buClr>
            </a:pPr>
            <a:r>
              <a:rPr lang="en-US" sz="2000" dirty="0" smtClean="0">
                <a:latin typeface="Comic Sans MS" charset="0"/>
              </a:rPr>
              <a:t>-</a:t>
            </a:r>
            <a:r>
              <a:rPr lang="en-US" sz="2000" dirty="0">
                <a:latin typeface="Comic Sans MS" charset="0"/>
              </a:rPr>
              <a:t>- indeed</a:t>
            </a:r>
            <a:r>
              <a:rPr lang="en-US" sz="2000" dirty="0" smtClean="0">
                <a:latin typeface="Comic Sans MS" charset="0"/>
              </a:rPr>
              <a:t>, </a:t>
            </a:r>
            <a:r>
              <a:rPr lang="en-US" sz="2000" dirty="0" smtClean="0">
                <a:solidFill>
                  <a:srgbClr val="3366FF"/>
                </a:solidFill>
                <a:latin typeface="Symbol" charset="0"/>
              </a:rPr>
              <a:t>∆</a:t>
            </a:r>
            <a:r>
              <a:rPr lang="en-US" sz="2000" baseline="-25000" dirty="0" err="1">
                <a:solidFill>
                  <a:srgbClr val="3366FF"/>
                </a:solidFill>
                <a:latin typeface="Comic Sans MS" charset="0"/>
              </a:rPr>
              <a:t>LHCb</a:t>
            </a:r>
            <a:r>
              <a:rPr lang="en-US" sz="2000" dirty="0">
                <a:solidFill>
                  <a:srgbClr val="3366FF"/>
                </a:solidFill>
                <a:latin typeface="Comic Sans MS" charset="0"/>
              </a:rPr>
              <a:t> </a:t>
            </a:r>
            <a:r>
              <a:rPr lang="en-US" sz="2000" dirty="0">
                <a:latin typeface="Comic Sans MS" charset="0"/>
              </a:rPr>
              <a:t>is consistent with </a:t>
            </a:r>
            <a:r>
              <a:rPr lang="en-US" sz="2000" dirty="0" smtClean="0">
                <a:latin typeface="Comic Sans MS" charset="0"/>
              </a:rPr>
              <a:t>zero</a:t>
            </a:r>
            <a:endParaRPr lang="en-US" sz="2000" dirty="0">
              <a:latin typeface="Comic Sans MS" charset="0"/>
            </a:endParaRPr>
          </a:p>
          <a:p>
            <a:pPr>
              <a:spcBef>
                <a:spcPct val="50000"/>
              </a:spcBef>
              <a:buClr>
                <a:srgbClr val="FF0000"/>
              </a:buClr>
            </a:pPr>
            <a:r>
              <a:rPr lang="en-US" sz="2200" dirty="0">
                <a:latin typeface="Comic Sans MS" charset="0"/>
              </a:rPr>
              <a:t>-- </a:t>
            </a:r>
            <a:r>
              <a:rPr lang="en-US" sz="2000" dirty="0">
                <a:solidFill>
                  <a:srgbClr val="3366FF"/>
                </a:solidFill>
                <a:latin typeface="Symbol" charset="0"/>
              </a:rPr>
              <a:t>∆</a:t>
            </a:r>
            <a:r>
              <a:rPr lang="en-US" sz="2000" baseline="-25000" dirty="0" err="1">
                <a:solidFill>
                  <a:srgbClr val="3366FF"/>
                </a:solidFill>
                <a:latin typeface="Comic Sans MS" charset="0"/>
              </a:rPr>
              <a:t>LHCb</a:t>
            </a:r>
            <a:r>
              <a:rPr lang="en-US" sz="2000" dirty="0">
                <a:solidFill>
                  <a:srgbClr val="3366FF"/>
                </a:solidFill>
                <a:latin typeface="Comic Sans MS" charset="0"/>
              </a:rPr>
              <a:t> </a:t>
            </a:r>
            <a:r>
              <a:rPr lang="en-US" sz="2000" dirty="0">
                <a:latin typeface="Comic Sans MS" charset="0"/>
              </a:rPr>
              <a:t>is consistent with ~ 0.1 as expected for </a:t>
            </a:r>
            <a:r>
              <a:rPr lang="en-US" sz="2000" i="1" dirty="0">
                <a:latin typeface="Comic Sans MS" charset="0"/>
              </a:rPr>
              <a:t>direct</a:t>
            </a:r>
            <a:r>
              <a:rPr lang="en-US" sz="2000" dirty="0">
                <a:latin typeface="Comic Sans MS" charset="0"/>
              </a:rPr>
              <a:t> CPV for </a:t>
            </a:r>
            <a:r>
              <a:rPr lang="en-US" sz="2000" i="1" dirty="0">
                <a:latin typeface="Comic Sans MS" charset="0"/>
              </a:rPr>
              <a:t>2-body </a:t>
            </a:r>
            <a:r>
              <a:rPr lang="en-US" sz="2000" dirty="0">
                <a:latin typeface="Comic Sans MS" charset="0"/>
              </a:rPr>
              <a:t>FS</a:t>
            </a:r>
          </a:p>
          <a:p>
            <a:pPr marL="0" lvl="1">
              <a:spcBef>
                <a:spcPct val="50000"/>
              </a:spcBef>
              <a:buClr>
                <a:srgbClr val="FF0000"/>
              </a:buClr>
            </a:pPr>
            <a:endParaRPr lang="en-US" sz="2000" dirty="0">
              <a:latin typeface="Comic Sans MS" charset="0"/>
            </a:endParaRPr>
          </a:p>
        </p:txBody>
      </p:sp>
      <p:sp>
        <p:nvSpPr>
          <p:cNvPr id="58396" name="Rectangle 1"/>
          <p:cNvSpPr>
            <a:spLocks noChangeArrowheads="1"/>
          </p:cNvSpPr>
          <p:nvPr/>
        </p:nvSpPr>
        <p:spPr bwMode="auto">
          <a:xfrm>
            <a:off x="7116763" y="6350"/>
            <a:ext cx="1995487" cy="455613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7" name="Slide Number Placeholder 3"/>
          <p:cNvSpPr txBox="1">
            <a:spLocks/>
          </p:cNvSpPr>
          <p:nvPr/>
        </p:nvSpPr>
        <p:spPr bwMode="auto">
          <a:xfrm>
            <a:off x="8458200" y="64008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2F7886F7-968B-4F4E-82B4-16D405FC11E9}" type="slidenum">
              <a:rPr lang="en-US" sz="1600" smtClean="0"/>
              <a:pPr algn="r" eaLnBrk="1" hangingPunct="1"/>
              <a:t>14</a:t>
            </a:fld>
            <a:r>
              <a:rPr lang="en-US" sz="1600" dirty="0" smtClean="0"/>
              <a:t>/60</a:t>
            </a:r>
            <a:endParaRPr lang="en-US" sz="1600" dirty="0"/>
          </a:p>
        </p:txBody>
      </p:sp>
      <p:pic>
        <p:nvPicPr>
          <p:cNvPr id="33" name="Picture 32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6380480"/>
            <a:ext cx="596900" cy="4775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91200" y="1219200"/>
            <a:ext cx="3095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Comic Sans MS" charset="0"/>
              </a:rPr>
              <a:t>s</a:t>
            </a:r>
            <a:endParaRPr lang="en-US" sz="2000" dirty="0"/>
          </a:p>
        </p:txBody>
      </p:sp>
      <p:sp>
        <p:nvSpPr>
          <p:cNvPr id="34" name="Rectangle 33"/>
          <p:cNvSpPr/>
          <p:nvPr/>
        </p:nvSpPr>
        <p:spPr>
          <a:xfrm>
            <a:off x="1828800" y="1219200"/>
            <a:ext cx="3353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omic Sans MS" charset="0"/>
              </a:rPr>
              <a:t>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49159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Comic Sans MS" charset="0"/>
              </a:rPr>
              <a:t>-- it had been suggested by Lipkin in 2005 to use </a:t>
            </a:r>
            <a:r>
              <a:rPr lang="en-US" i="1">
                <a:latin typeface="Comic Sans MS" charset="0"/>
              </a:rPr>
              <a:t>U-spin sym.</a:t>
            </a:r>
            <a:endParaRPr lang="en-US">
              <a:latin typeface="Comic Sans MS" charset="0"/>
            </a:endParaRPr>
          </a:p>
        </p:txBody>
      </p:sp>
      <p:sp>
        <p:nvSpPr>
          <p:cNvPr id="58370" name="Rectangle 4"/>
          <p:cNvSpPr>
            <a:spLocks noChangeArrowheads="1"/>
          </p:cNvSpPr>
          <p:nvPr/>
        </p:nvSpPr>
        <p:spPr bwMode="auto">
          <a:xfrm>
            <a:off x="457200" y="838200"/>
            <a:ext cx="15664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Comic Sans MS" charset="0"/>
              </a:rPr>
              <a:t>B</a:t>
            </a:r>
            <a:r>
              <a:rPr lang="en-US" baseline="30000" dirty="0">
                <a:latin typeface="Comic Sans MS" charset="0"/>
              </a:rPr>
              <a:t>0</a:t>
            </a:r>
            <a:r>
              <a:rPr lang="en-US" dirty="0">
                <a:latin typeface="Comic Sans MS" charset="0"/>
              </a:rPr>
              <a:t> -&gt; </a:t>
            </a:r>
            <a:r>
              <a:rPr lang="en-US" dirty="0" err="1">
                <a:latin typeface="Comic Sans MS" charset="0"/>
              </a:rPr>
              <a:t>K+</a:t>
            </a:r>
            <a:r>
              <a:rPr lang="en-US" dirty="0" err="1">
                <a:latin typeface="Symbol" charset="0"/>
                <a:cs typeface="Symbol" charset="0"/>
              </a:rPr>
              <a:t>p</a:t>
            </a:r>
            <a:r>
              <a:rPr lang="en-US" dirty="0">
                <a:latin typeface="Comic Sans MS" charset="0"/>
              </a:rPr>
              <a:t>-</a:t>
            </a:r>
            <a:endParaRPr lang="en-US" dirty="0"/>
          </a:p>
        </p:txBody>
      </p:sp>
      <p:sp>
        <p:nvSpPr>
          <p:cNvPr id="58371" name="Rectangle 5"/>
          <p:cNvSpPr>
            <a:spLocks noChangeArrowheads="1"/>
          </p:cNvSpPr>
          <p:nvPr/>
        </p:nvSpPr>
        <p:spPr bwMode="auto">
          <a:xfrm>
            <a:off x="3986213" y="842963"/>
            <a:ext cx="16662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Comic Sans MS" charset="0"/>
              </a:rPr>
              <a:t>B</a:t>
            </a:r>
            <a:r>
              <a:rPr lang="en-US" baseline="-25000" dirty="0">
                <a:latin typeface="Comic Sans MS" charset="0"/>
              </a:rPr>
              <a:t>s</a:t>
            </a:r>
            <a:r>
              <a:rPr lang="en-US" baseline="30000" dirty="0">
                <a:latin typeface="Comic Sans MS" charset="0"/>
              </a:rPr>
              <a:t>0</a:t>
            </a:r>
            <a:r>
              <a:rPr lang="en-US" dirty="0">
                <a:latin typeface="Comic Sans MS" charset="0"/>
              </a:rPr>
              <a:t> -&gt; </a:t>
            </a:r>
            <a:r>
              <a:rPr lang="en-US" dirty="0" err="1" smtClean="0">
                <a:latin typeface="Symbol" charset="0"/>
                <a:cs typeface="Symbol" charset="0"/>
              </a:rPr>
              <a:t>p</a:t>
            </a:r>
            <a:r>
              <a:rPr lang="en-US" dirty="0" err="1">
                <a:latin typeface="Comic Sans MS" charset="0"/>
              </a:rPr>
              <a:t>+</a:t>
            </a:r>
            <a:r>
              <a:rPr lang="en-US" dirty="0" err="1" smtClean="0">
                <a:latin typeface="Comic Sans MS" charset="0"/>
              </a:rPr>
              <a:t>K</a:t>
            </a:r>
            <a:r>
              <a:rPr lang="en-US" dirty="0">
                <a:latin typeface="Comic Sans MS" charset="0"/>
              </a:rPr>
              <a:t>-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189163" y="811213"/>
            <a:ext cx="1028700" cy="0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201863" y="1417638"/>
            <a:ext cx="1028700" cy="0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944813" y="1096963"/>
            <a:ext cx="285750" cy="207962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944813" y="946150"/>
            <a:ext cx="285750" cy="150813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376" name="Rectangle 12"/>
          <p:cNvSpPr>
            <a:spLocks noChangeArrowheads="1"/>
          </p:cNvSpPr>
          <p:nvPr/>
        </p:nvSpPr>
        <p:spPr bwMode="auto">
          <a:xfrm>
            <a:off x="1939925" y="611188"/>
            <a:ext cx="336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Comic Sans MS" charset="0"/>
              </a:rPr>
              <a:t>b</a:t>
            </a:r>
            <a:endParaRPr lang="en-US" sz="2000"/>
          </a:p>
        </p:txBody>
      </p:sp>
      <p:sp>
        <p:nvSpPr>
          <p:cNvPr id="58377" name="Rectangle 13"/>
          <p:cNvSpPr>
            <a:spLocks noChangeArrowheads="1"/>
          </p:cNvSpPr>
          <p:nvPr/>
        </p:nvSpPr>
        <p:spPr bwMode="auto">
          <a:xfrm>
            <a:off x="3230563" y="1055688"/>
            <a:ext cx="1049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latin typeface="Comic Sans MS" charset="0"/>
              </a:rPr>
              <a:t>u</a:t>
            </a:r>
            <a:endParaRPr lang="en-US" sz="2000"/>
          </a:p>
        </p:txBody>
      </p:sp>
      <p:sp>
        <p:nvSpPr>
          <p:cNvPr id="58378" name="Rectangle 14"/>
          <p:cNvSpPr>
            <a:spLocks noChangeArrowheads="1"/>
          </p:cNvSpPr>
          <p:nvPr/>
        </p:nvSpPr>
        <p:spPr bwMode="auto">
          <a:xfrm>
            <a:off x="3230563" y="811213"/>
            <a:ext cx="957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latin typeface="Comic Sans MS" charset="0"/>
              </a:rPr>
              <a:t>u</a:t>
            </a:r>
            <a:endParaRPr lang="en-US" sz="2000"/>
          </a:p>
        </p:txBody>
      </p:sp>
      <p:sp>
        <p:nvSpPr>
          <p:cNvPr id="58379" name="Rectangle 15"/>
          <p:cNvSpPr>
            <a:spLocks noChangeArrowheads="1"/>
          </p:cNvSpPr>
          <p:nvPr/>
        </p:nvSpPr>
        <p:spPr bwMode="auto">
          <a:xfrm>
            <a:off x="3217863" y="1350963"/>
            <a:ext cx="1049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latin typeface="Comic Sans MS" charset="0"/>
              </a:rPr>
              <a:t>d</a:t>
            </a:r>
            <a:endParaRPr lang="en-US" sz="2000"/>
          </a:p>
        </p:txBody>
      </p:sp>
      <p:sp>
        <p:nvSpPr>
          <p:cNvPr id="58380" name="Rectangle 16"/>
          <p:cNvSpPr>
            <a:spLocks noChangeArrowheads="1"/>
          </p:cNvSpPr>
          <p:nvPr/>
        </p:nvSpPr>
        <p:spPr bwMode="auto">
          <a:xfrm>
            <a:off x="3230563" y="561975"/>
            <a:ext cx="1049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latin typeface="Comic Sans MS" charset="0"/>
              </a:rPr>
              <a:t>s</a:t>
            </a:r>
            <a:endParaRPr lang="en-US" sz="2000"/>
          </a:p>
        </p:txBody>
      </p:sp>
      <p:sp>
        <p:nvSpPr>
          <p:cNvPr id="27" name="Oval 26"/>
          <p:cNvSpPr/>
          <p:nvPr/>
        </p:nvSpPr>
        <p:spPr>
          <a:xfrm>
            <a:off x="2519363" y="711200"/>
            <a:ext cx="152400" cy="2000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6100763" y="842963"/>
            <a:ext cx="1028700" cy="0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113463" y="1449388"/>
            <a:ext cx="1028700" cy="0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856413" y="1130300"/>
            <a:ext cx="285750" cy="206375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6856413" y="979488"/>
            <a:ext cx="285750" cy="150812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6430963" y="742950"/>
            <a:ext cx="152400" cy="2000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8387" name="Rectangle 32"/>
          <p:cNvSpPr>
            <a:spLocks noChangeArrowheads="1"/>
          </p:cNvSpPr>
          <p:nvPr/>
        </p:nvSpPr>
        <p:spPr bwMode="auto">
          <a:xfrm>
            <a:off x="5778500" y="641350"/>
            <a:ext cx="338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Comic Sans MS" charset="0"/>
              </a:rPr>
              <a:t>b</a:t>
            </a:r>
            <a:endParaRPr lang="en-US" sz="2000"/>
          </a:p>
        </p:txBody>
      </p:sp>
      <p:sp>
        <p:nvSpPr>
          <p:cNvPr id="58388" name="Rectangle 33"/>
          <p:cNvSpPr>
            <a:spLocks noChangeArrowheads="1"/>
          </p:cNvSpPr>
          <p:nvPr/>
        </p:nvSpPr>
        <p:spPr bwMode="auto">
          <a:xfrm>
            <a:off x="7272338" y="1265238"/>
            <a:ext cx="309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Comic Sans MS" charset="0"/>
              </a:rPr>
              <a:t>s</a:t>
            </a:r>
            <a:endParaRPr lang="en-US" sz="2000"/>
          </a:p>
        </p:txBody>
      </p:sp>
      <p:sp>
        <p:nvSpPr>
          <p:cNvPr id="58389" name="Rectangle 34"/>
          <p:cNvSpPr>
            <a:spLocks noChangeArrowheads="1"/>
          </p:cNvSpPr>
          <p:nvPr/>
        </p:nvSpPr>
        <p:spPr bwMode="auto">
          <a:xfrm>
            <a:off x="7213600" y="561975"/>
            <a:ext cx="334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Comic Sans MS" charset="0"/>
              </a:rPr>
              <a:t>d</a:t>
            </a:r>
            <a:endParaRPr lang="en-US" sz="2000"/>
          </a:p>
        </p:txBody>
      </p:sp>
      <p:sp>
        <p:nvSpPr>
          <p:cNvPr id="58390" name="Rectangle 35"/>
          <p:cNvSpPr>
            <a:spLocks noChangeArrowheads="1"/>
          </p:cNvSpPr>
          <p:nvPr/>
        </p:nvSpPr>
        <p:spPr bwMode="auto">
          <a:xfrm>
            <a:off x="7243763" y="777875"/>
            <a:ext cx="317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Comic Sans MS" charset="0"/>
              </a:rPr>
              <a:t>u</a:t>
            </a:r>
            <a:endParaRPr lang="en-US" sz="2000"/>
          </a:p>
        </p:txBody>
      </p:sp>
      <p:sp>
        <p:nvSpPr>
          <p:cNvPr id="58391" name="Rectangle 36"/>
          <p:cNvSpPr>
            <a:spLocks noChangeArrowheads="1"/>
          </p:cNvSpPr>
          <p:nvPr/>
        </p:nvSpPr>
        <p:spPr bwMode="auto">
          <a:xfrm>
            <a:off x="7258050" y="1047750"/>
            <a:ext cx="317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Comic Sans MS" charset="0"/>
              </a:rPr>
              <a:t>u</a:t>
            </a:r>
            <a:endParaRPr lang="en-US" sz="2000"/>
          </a:p>
        </p:txBody>
      </p:sp>
      <p:sp>
        <p:nvSpPr>
          <p:cNvPr id="58392" name="Rectangle 1"/>
          <p:cNvSpPr>
            <a:spLocks noChangeArrowheads="1"/>
          </p:cNvSpPr>
          <p:nvPr/>
        </p:nvSpPr>
        <p:spPr bwMode="auto">
          <a:xfrm>
            <a:off x="3840163" y="1265238"/>
            <a:ext cx="1527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omic Sans MS" charset="0"/>
              </a:rPr>
              <a:t>d           s </a:t>
            </a:r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4187825" y="1562100"/>
            <a:ext cx="685800" cy="0"/>
          </a:xfrm>
          <a:prstGeom prst="straightConnector1">
            <a:avLst/>
          </a:prstGeom>
          <a:ln>
            <a:solidFill>
              <a:srgbClr val="1BB12B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394" name="Rectangle 3"/>
          <p:cNvSpPr>
            <a:spLocks noChangeArrowheads="1"/>
          </p:cNvSpPr>
          <p:nvPr/>
        </p:nvSpPr>
        <p:spPr bwMode="auto">
          <a:xfrm>
            <a:off x="-20638" y="1785938"/>
            <a:ext cx="9144001" cy="512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0000"/>
              </a:buClr>
            </a:pPr>
            <a:r>
              <a:rPr lang="en-US" dirty="0">
                <a:solidFill>
                  <a:srgbClr val="A24000"/>
                </a:solidFill>
                <a:latin typeface="Symbol" charset="0"/>
                <a:cs typeface="Symbol" charset="0"/>
              </a:rPr>
              <a:t> D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= A</a:t>
            </a:r>
            <a:r>
              <a:rPr lang="en-US" baseline="-25000" dirty="0">
                <a:solidFill>
                  <a:srgbClr val="A24000"/>
                </a:solidFill>
                <a:latin typeface="Comic Sans MS" charset="0"/>
              </a:rPr>
              <a:t>CP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(</a:t>
            </a:r>
            <a:r>
              <a:rPr lang="en-US" dirty="0" err="1">
                <a:solidFill>
                  <a:srgbClr val="A24000"/>
                </a:solidFill>
                <a:latin typeface="Comic Sans MS" charset="0"/>
              </a:rPr>
              <a:t>B</a:t>
            </a:r>
            <a:r>
              <a:rPr lang="en-US" baseline="-25000" dirty="0" err="1">
                <a:solidFill>
                  <a:srgbClr val="A24000"/>
                </a:solidFill>
                <a:latin typeface="Comic Sans MS" charset="0"/>
              </a:rPr>
              <a:t>d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 -&gt; </a:t>
            </a:r>
            <a:r>
              <a:rPr lang="en-US" dirty="0" err="1">
                <a:solidFill>
                  <a:srgbClr val="A24000"/>
                </a:solidFill>
                <a:latin typeface="Comic Sans MS" charset="0"/>
              </a:rPr>
              <a:t>K+</a:t>
            </a:r>
            <a:r>
              <a:rPr lang="en-US" dirty="0" err="1">
                <a:solidFill>
                  <a:srgbClr val="A24000"/>
                </a:solidFill>
                <a:latin typeface="Symbol" charset="0"/>
                <a:cs typeface="Symbol" charset="0"/>
              </a:rPr>
              <a:t>p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-)/A</a:t>
            </a:r>
            <a:r>
              <a:rPr lang="en-US" baseline="-25000" dirty="0">
                <a:solidFill>
                  <a:srgbClr val="A24000"/>
                </a:solidFill>
                <a:latin typeface="Comic Sans MS" charset="0"/>
              </a:rPr>
              <a:t>CP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(</a:t>
            </a:r>
            <a:r>
              <a:rPr lang="en-US" dirty="0" err="1">
                <a:solidFill>
                  <a:srgbClr val="A24000"/>
                </a:solidFill>
                <a:latin typeface="Comic Sans MS" charset="0"/>
              </a:rPr>
              <a:t>B</a:t>
            </a:r>
            <a:r>
              <a:rPr lang="en-US" baseline="-25000" dirty="0" err="1">
                <a:solidFill>
                  <a:srgbClr val="A24000"/>
                </a:solidFill>
                <a:latin typeface="Comic Sans MS" charset="0"/>
              </a:rPr>
              <a:t>s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-&gt; </a:t>
            </a:r>
            <a:r>
              <a:rPr lang="en-US" dirty="0" err="1">
                <a:solidFill>
                  <a:srgbClr val="A24000"/>
                </a:solidFill>
                <a:latin typeface="Symbol" charset="0"/>
                <a:cs typeface="Symbol" charset="0"/>
              </a:rPr>
              <a:t>p</a:t>
            </a:r>
            <a:r>
              <a:rPr lang="en-US" dirty="0" err="1">
                <a:solidFill>
                  <a:srgbClr val="A24000"/>
                </a:solidFill>
                <a:latin typeface="Comic Sans MS" charset="0"/>
              </a:rPr>
              <a:t>+K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-)+ </a:t>
            </a:r>
            <a:r>
              <a:rPr lang="en-US" dirty="0">
                <a:solidFill>
                  <a:srgbClr val="A24000"/>
                </a:solidFill>
                <a:latin typeface="Symbol" charset="0"/>
                <a:cs typeface="Symbol" charset="0"/>
              </a:rPr>
              <a:t>G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(</a:t>
            </a:r>
            <a:r>
              <a:rPr lang="en-US" dirty="0" err="1">
                <a:solidFill>
                  <a:srgbClr val="A24000"/>
                </a:solidFill>
                <a:latin typeface="Comic Sans MS" charset="0"/>
              </a:rPr>
              <a:t>B</a:t>
            </a:r>
            <a:r>
              <a:rPr lang="en-US" baseline="-25000" dirty="0" err="1">
                <a:solidFill>
                  <a:srgbClr val="A24000"/>
                </a:solidFill>
                <a:latin typeface="Comic Sans MS" charset="0"/>
              </a:rPr>
              <a:t>s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-&gt; </a:t>
            </a:r>
            <a:r>
              <a:rPr lang="en-US" dirty="0" err="1">
                <a:solidFill>
                  <a:srgbClr val="A24000"/>
                </a:solidFill>
                <a:latin typeface="Symbol" charset="0"/>
                <a:cs typeface="Symbol" charset="0"/>
              </a:rPr>
              <a:t>p</a:t>
            </a:r>
            <a:r>
              <a:rPr lang="en-US" dirty="0" err="1">
                <a:solidFill>
                  <a:srgbClr val="A24000"/>
                </a:solidFill>
                <a:latin typeface="Comic Sans MS" charset="0"/>
              </a:rPr>
              <a:t>+K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-)/</a:t>
            </a:r>
            <a:r>
              <a:rPr lang="en-US" dirty="0">
                <a:solidFill>
                  <a:srgbClr val="A24000"/>
                </a:solidFill>
                <a:latin typeface="Symbol" charset="0"/>
                <a:cs typeface="Symbol" charset="0"/>
              </a:rPr>
              <a:t>G 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(</a:t>
            </a:r>
            <a:r>
              <a:rPr lang="en-US" dirty="0" err="1">
                <a:solidFill>
                  <a:srgbClr val="A24000"/>
                </a:solidFill>
                <a:latin typeface="Comic Sans MS" charset="0"/>
              </a:rPr>
              <a:t>B</a:t>
            </a:r>
            <a:r>
              <a:rPr lang="en-US" baseline="-25000" dirty="0" err="1">
                <a:solidFill>
                  <a:srgbClr val="A24000"/>
                </a:solidFill>
                <a:latin typeface="Comic Sans MS" charset="0"/>
              </a:rPr>
              <a:t>d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-&gt;</a:t>
            </a:r>
            <a:r>
              <a:rPr lang="en-US" dirty="0" err="1">
                <a:solidFill>
                  <a:srgbClr val="A24000"/>
                </a:solidFill>
                <a:latin typeface="Comic Sans MS" charset="0"/>
              </a:rPr>
              <a:t>K+</a:t>
            </a:r>
            <a:r>
              <a:rPr lang="en-US" dirty="0" err="1">
                <a:solidFill>
                  <a:srgbClr val="A24000"/>
                </a:solidFill>
                <a:latin typeface="Symbol" charset="0"/>
                <a:cs typeface="Symbol" charset="0"/>
              </a:rPr>
              <a:t>p</a:t>
            </a:r>
            <a:r>
              <a:rPr lang="en-US" dirty="0">
                <a:solidFill>
                  <a:srgbClr val="A24000"/>
                </a:solidFill>
                <a:latin typeface="Comic Sans MS" charset="0"/>
              </a:rPr>
              <a:t>-) = </a:t>
            </a:r>
            <a:r>
              <a:rPr lang="en-US" dirty="0" smtClean="0">
                <a:solidFill>
                  <a:srgbClr val="A24000"/>
                </a:solidFill>
                <a:latin typeface="Comic Sans MS" charset="0"/>
              </a:rPr>
              <a:t>0</a:t>
            </a:r>
            <a:endParaRPr lang="en-US" sz="2000" dirty="0" smtClean="0">
              <a:latin typeface="Comic Sans MS" charset="0"/>
            </a:endParaRPr>
          </a:p>
          <a:p>
            <a:pPr>
              <a:spcBef>
                <a:spcPct val="50000"/>
              </a:spcBef>
              <a:buClr>
                <a:srgbClr val="FF0000"/>
              </a:buClr>
              <a:buFont typeface="Zapf Dingbats" charset="0"/>
              <a:buNone/>
            </a:pPr>
            <a:r>
              <a:rPr lang="en-US" sz="2000" dirty="0" smtClean="0">
                <a:latin typeface="Comic Sans MS" charset="0"/>
              </a:rPr>
              <a:t> </a:t>
            </a:r>
            <a:r>
              <a:rPr lang="en-US" sz="2000" dirty="0" err="1" smtClean="0">
                <a:latin typeface="Comic Sans MS" charset="0"/>
              </a:rPr>
              <a:t>LHCb</a:t>
            </a:r>
            <a:r>
              <a:rPr lang="en-US" sz="2000" dirty="0" smtClean="0">
                <a:latin typeface="Comic Sans MS" charset="0"/>
              </a:rPr>
              <a:t> </a:t>
            </a:r>
            <a:r>
              <a:rPr lang="en-US" sz="2000" dirty="0" err="1" smtClean="0">
                <a:latin typeface="Comic Sans MS" charset="0"/>
              </a:rPr>
              <a:t>Collab</a:t>
            </a:r>
            <a:r>
              <a:rPr lang="en-US" sz="2000" dirty="0" smtClean="0">
                <a:latin typeface="Comic Sans MS" charset="0"/>
              </a:rPr>
              <a:t>. PRL 110 (2013) 221601: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Zapf Dingbats" charset="0"/>
              <a:buNone/>
            </a:pP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A</a:t>
            </a:r>
            <a:r>
              <a:rPr lang="en-US" sz="2000" baseline="-25000" dirty="0" smtClean="0">
                <a:solidFill>
                  <a:srgbClr val="0000FF"/>
                </a:solidFill>
                <a:latin typeface="Comic Sans MS" charset="0"/>
              </a:rPr>
              <a:t>CP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(</a:t>
            </a:r>
            <a:r>
              <a:rPr lang="en-US" sz="2000" dirty="0" err="1">
                <a:solidFill>
                  <a:srgbClr val="0000FF"/>
                </a:solidFill>
                <a:latin typeface="Comic Sans MS" charset="0"/>
              </a:rPr>
              <a:t>B</a:t>
            </a:r>
            <a:r>
              <a:rPr lang="en-US" sz="2000" baseline="-25000" dirty="0" err="1">
                <a:solidFill>
                  <a:srgbClr val="0000FF"/>
                </a:solidFill>
                <a:latin typeface="Comic Sans MS" charset="0"/>
              </a:rPr>
              <a:t>s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-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&gt;</a:t>
            </a:r>
            <a:r>
              <a:rPr lang="en-US" sz="2000" dirty="0" err="1">
                <a:solidFill>
                  <a:srgbClr val="0000FF"/>
                </a:solidFill>
                <a:latin typeface="Symbol" charset="0"/>
                <a:cs typeface="Symbol" charset="0"/>
              </a:rPr>
              <a:t>p</a:t>
            </a:r>
            <a:r>
              <a:rPr lang="en-US" sz="2000" dirty="0" err="1">
                <a:solidFill>
                  <a:srgbClr val="0000FF"/>
                </a:solidFill>
                <a:latin typeface="Comic Sans MS" charset="0"/>
              </a:rPr>
              <a:t>+</a:t>
            </a:r>
            <a:r>
              <a:rPr lang="en-US" sz="2000" dirty="0" err="1" smtClean="0">
                <a:solidFill>
                  <a:srgbClr val="0000FF"/>
                </a:solidFill>
                <a:latin typeface="Comic Sans MS" charset="0"/>
              </a:rPr>
              <a:t>K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-)= + 0.27</a:t>
            </a:r>
            <a:r>
              <a:rPr lang="en-US" sz="2000" dirty="0">
                <a:solidFill>
                  <a:srgbClr val="0000FF"/>
                </a:solidFill>
                <a:latin typeface="Symbol" charset="0"/>
              </a:rPr>
              <a:t>±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0.04</a:t>
            </a:r>
            <a:r>
              <a:rPr lang="en-US" sz="2000" dirty="0">
                <a:solidFill>
                  <a:srgbClr val="0000FF"/>
                </a:solidFill>
                <a:latin typeface="Symbol" charset="0"/>
              </a:rPr>
              <a:t>±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0.01, A</a:t>
            </a:r>
            <a:r>
              <a:rPr lang="en-US" sz="2000" baseline="-25000" dirty="0">
                <a:solidFill>
                  <a:srgbClr val="0000FF"/>
                </a:solidFill>
                <a:latin typeface="Comic Sans MS" charset="0"/>
              </a:rPr>
              <a:t>CP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(</a:t>
            </a:r>
            <a:r>
              <a:rPr lang="en-US" sz="2000" dirty="0" err="1">
                <a:solidFill>
                  <a:srgbClr val="0000FF"/>
                </a:solidFill>
                <a:latin typeface="Comic Sans MS" charset="0"/>
              </a:rPr>
              <a:t>B</a:t>
            </a:r>
            <a:r>
              <a:rPr lang="en-US" sz="2000" baseline="-25000" dirty="0" err="1">
                <a:solidFill>
                  <a:srgbClr val="0000FF"/>
                </a:solidFill>
                <a:latin typeface="Comic Sans MS" charset="0"/>
              </a:rPr>
              <a:t>d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-&gt;</a:t>
            </a:r>
            <a:r>
              <a:rPr lang="en-US" sz="2000" dirty="0" err="1">
                <a:solidFill>
                  <a:srgbClr val="0000FF"/>
                </a:solidFill>
                <a:latin typeface="Comic Sans MS" charset="0"/>
              </a:rPr>
              <a:t>K+</a:t>
            </a:r>
            <a:r>
              <a:rPr lang="en-US" sz="2000" dirty="0" err="1">
                <a:solidFill>
                  <a:srgbClr val="0000FF"/>
                </a:solidFill>
                <a:latin typeface="Symbol" charset="0"/>
                <a:cs typeface="Symbol" charset="0"/>
              </a:rPr>
              <a:t>p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-)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= - 0.080</a:t>
            </a:r>
            <a:r>
              <a:rPr lang="en-US" sz="2000" dirty="0">
                <a:solidFill>
                  <a:srgbClr val="0000FF"/>
                </a:solidFill>
                <a:latin typeface="Symbol" charset="0"/>
              </a:rPr>
              <a:t>±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0.007</a:t>
            </a:r>
            <a:r>
              <a:rPr lang="en-US" sz="2000" dirty="0">
                <a:solidFill>
                  <a:srgbClr val="0000FF"/>
                </a:solidFill>
                <a:latin typeface="Symbol" charset="0"/>
              </a:rPr>
              <a:t>±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0.03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Zapf Dingbats" charset="0"/>
              <a:buNone/>
            </a:pPr>
            <a:r>
              <a:rPr lang="en-US" sz="2000" dirty="0" smtClean="0">
                <a:latin typeface="Comic Sans MS" charset="0"/>
              </a:rPr>
              <a:t>2013: </a:t>
            </a:r>
            <a:r>
              <a:rPr lang="en-US" sz="2000" dirty="0" smtClean="0">
                <a:solidFill>
                  <a:srgbClr val="3366FF"/>
                </a:solidFill>
                <a:latin typeface="Symbol" charset="0"/>
              </a:rPr>
              <a:t>∆</a:t>
            </a:r>
            <a:r>
              <a:rPr lang="en-US" sz="2000" baseline="-25000" dirty="0" err="1">
                <a:solidFill>
                  <a:srgbClr val="3366FF"/>
                </a:solidFill>
                <a:latin typeface="Comic Sans MS" charset="0"/>
              </a:rPr>
              <a:t>LHCb</a:t>
            </a:r>
            <a:r>
              <a:rPr lang="en-US" sz="2000" dirty="0">
                <a:solidFill>
                  <a:srgbClr val="3366FF"/>
                </a:solidFill>
                <a:latin typeface="Comic Sans MS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= - 0.02 </a:t>
            </a:r>
            <a:r>
              <a:rPr lang="en-US" sz="2000" dirty="0">
                <a:solidFill>
                  <a:srgbClr val="0000FF"/>
                </a:solidFill>
                <a:latin typeface="Symbol" charset="0"/>
              </a:rPr>
              <a:t>± 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0.05 </a:t>
            </a:r>
            <a:r>
              <a:rPr lang="en-US" sz="2000" dirty="0">
                <a:solidFill>
                  <a:srgbClr val="0000FF"/>
                </a:solidFill>
                <a:latin typeface="Symbol" charset="0"/>
              </a:rPr>
              <a:t>±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0.04    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Zapf Dingbats" charset="0"/>
              <a:buNone/>
            </a:pPr>
            <a:r>
              <a:rPr lang="en-US" sz="2000" dirty="0" err="1">
                <a:latin typeface="Comic Sans MS" charset="0"/>
              </a:rPr>
              <a:t>LHCb</a:t>
            </a:r>
            <a:r>
              <a:rPr lang="en-US" sz="2000" dirty="0">
                <a:latin typeface="Comic Sans MS" charset="0"/>
              </a:rPr>
              <a:t> </a:t>
            </a:r>
            <a:r>
              <a:rPr lang="en-US" sz="2000" dirty="0" err="1">
                <a:latin typeface="Comic Sans MS" charset="0"/>
              </a:rPr>
              <a:t>Collab</a:t>
            </a:r>
            <a:r>
              <a:rPr lang="en-US" sz="2000" dirty="0">
                <a:latin typeface="Comic Sans MS" charset="0"/>
              </a:rPr>
              <a:t>. </a:t>
            </a:r>
            <a:r>
              <a:rPr lang="en-US" sz="2000" dirty="0" smtClean="0">
                <a:latin typeface="Comic Sans MS" charset="0"/>
              </a:rPr>
              <a:t>PRD 98 </a:t>
            </a:r>
            <a:r>
              <a:rPr lang="en-US" sz="2000" dirty="0">
                <a:latin typeface="Comic Sans MS" charset="0"/>
              </a:rPr>
              <a:t>(</a:t>
            </a:r>
            <a:r>
              <a:rPr lang="en-US" sz="2000" dirty="0" smtClean="0">
                <a:latin typeface="Comic Sans MS" charset="0"/>
              </a:rPr>
              <a:t>2018) 032004 (all data from the run-1):</a:t>
            </a:r>
            <a:endParaRPr lang="en-US" sz="2000" dirty="0">
              <a:latin typeface="Comic Sans MS" charset="0"/>
            </a:endParaRPr>
          </a:p>
          <a:p>
            <a:pPr>
              <a:spcBef>
                <a:spcPct val="50000"/>
              </a:spcBef>
              <a:buClr>
                <a:srgbClr val="FF0000"/>
              </a:buClr>
              <a:buFont typeface="Zapf Dingbats" charset="0"/>
              <a:buNone/>
            </a:pP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A</a:t>
            </a:r>
            <a:r>
              <a:rPr lang="en-US" sz="2000" baseline="-25000" dirty="0">
                <a:solidFill>
                  <a:srgbClr val="0000FF"/>
                </a:solidFill>
                <a:latin typeface="Comic Sans MS" charset="0"/>
              </a:rPr>
              <a:t>CP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(</a:t>
            </a:r>
            <a:r>
              <a:rPr lang="en-US" sz="2000" dirty="0" err="1">
                <a:solidFill>
                  <a:srgbClr val="0000FF"/>
                </a:solidFill>
                <a:latin typeface="Comic Sans MS" charset="0"/>
              </a:rPr>
              <a:t>B</a:t>
            </a:r>
            <a:r>
              <a:rPr lang="en-US" sz="2000" baseline="-25000" dirty="0" err="1">
                <a:solidFill>
                  <a:srgbClr val="0000FF"/>
                </a:solidFill>
                <a:latin typeface="Comic Sans MS" charset="0"/>
              </a:rPr>
              <a:t>s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-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&gt;</a:t>
            </a:r>
            <a:r>
              <a:rPr lang="en-US" sz="2000" dirty="0" err="1">
                <a:solidFill>
                  <a:srgbClr val="0000FF"/>
                </a:solidFill>
                <a:latin typeface="Symbol" charset="0"/>
                <a:cs typeface="Symbol" charset="0"/>
              </a:rPr>
              <a:t>p</a:t>
            </a:r>
            <a:r>
              <a:rPr lang="en-US" sz="2000" dirty="0" err="1">
                <a:solidFill>
                  <a:srgbClr val="0000FF"/>
                </a:solidFill>
                <a:latin typeface="Comic Sans MS" charset="0"/>
              </a:rPr>
              <a:t>+</a:t>
            </a:r>
            <a:r>
              <a:rPr lang="en-US" sz="2000" dirty="0" err="1" smtClean="0">
                <a:solidFill>
                  <a:srgbClr val="0000FF"/>
                </a:solidFill>
                <a:latin typeface="Comic Sans MS" charset="0"/>
              </a:rPr>
              <a:t>K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-)= + 0.213</a:t>
            </a:r>
            <a:r>
              <a:rPr lang="en-US" sz="2000" dirty="0" smtClean="0">
                <a:solidFill>
                  <a:srgbClr val="0000FF"/>
                </a:solidFill>
                <a:latin typeface="Symbol" charset="0"/>
              </a:rPr>
              <a:t>±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0.015</a:t>
            </a:r>
            <a:r>
              <a:rPr lang="en-US" sz="2000" dirty="0" smtClean="0">
                <a:solidFill>
                  <a:srgbClr val="0000FF"/>
                </a:solidFill>
                <a:latin typeface="Symbol" charset="0"/>
              </a:rPr>
              <a:t>±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0.007, 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A</a:t>
            </a:r>
            <a:r>
              <a:rPr lang="en-US" sz="2000" baseline="-25000" dirty="0">
                <a:solidFill>
                  <a:srgbClr val="0000FF"/>
                </a:solidFill>
                <a:latin typeface="Comic Sans MS" charset="0"/>
              </a:rPr>
              <a:t>CP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(</a:t>
            </a:r>
            <a:r>
              <a:rPr lang="en-US" sz="2000" dirty="0" err="1">
                <a:solidFill>
                  <a:srgbClr val="0000FF"/>
                </a:solidFill>
                <a:latin typeface="Comic Sans MS" charset="0"/>
              </a:rPr>
              <a:t>B</a:t>
            </a:r>
            <a:r>
              <a:rPr lang="en-US" sz="2000" baseline="-25000" dirty="0" err="1">
                <a:solidFill>
                  <a:srgbClr val="0000FF"/>
                </a:solidFill>
                <a:latin typeface="Comic Sans MS" charset="0"/>
              </a:rPr>
              <a:t>d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-&gt;</a:t>
            </a:r>
            <a:r>
              <a:rPr lang="en-US" sz="2000" dirty="0" err="1">
                <a:solidFill>
                  <a:srgbClr val="0000FF"/>
                </a:solidFill>
                <a:latin typeface="Comic Sans MS" charset="0"/>
              </a:rPr>
              <a:t>K+</a:t>
            </a:r>
            <a:r>
              <a:rPr lang="en-US" sz="2000" dirty="0" err="1">
                <a:solidFill>
                  <a:srgbClr val="0000FF"/>
                </a:solidFill>
                <a:latin typeface="Symbol" charset="0"/>
                <a:cs typeface="Symbol" charset="0"/>
              </a:rPr>
              <a:t>p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-)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= - 0.084</a:t>
            </a:r>
            <a:r>
              <a:rPr lang="en-US" sz="2000" dirty="0" smtClean="0">
                <a:solidFill>
                  <a:srgbClr val="0000FF"/>
                </a:solidFill>
                <a:latin typeface="Symbol" charset="0"/>
              </a:rPr>
              <a:t>±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0.004</a:t>
            </a:r>
            <a:r>
              <a:rPr lang="en-US" sz="2000" dirty="0" smtClean="0">
                <a:solidFill>
                  <a:srgbClr val="0000FF"/>
                </a:solidFill>
                <a:latin typeface="Symbol" charset="0"/>
              </a:rPr>
              <a:t>±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0.003</a:t>
            </a:r>
            <a:endParaRPr lang="en-US" sz="2000" dirty="0">
              <a:solidFill>
                <a:srgbClr val="0000FF"/>
              </a:solidFill>
              <a:latin typeface="Comic Sans MS" charset="0"/>
            </a:endParaRPr>
          </a:p>
          <a:p>
            <a:pPr>
              <a:spcBef>
                <a:spcPct val="50000"/>
              </a:spcBef>
              <a:buClr>
                <a:srgbClr val="FF0000"/>
              </a:buClr>
              <a:buFont typeface="Zapf Dingbats" charset="0"/>
              <a:buNone/>
            </a:pPr>
            <a:r>
              <a:rPr lang="en-US" sz="2000" dirty="0" smtClean="0">
                <a:latin typeface="Comic Sans MS" charset="0"/>
              </a:rPr>
              <a:t>2018:  </a:t>
            </a:r>
            <a:r>
              <a:rPr lang="en-US" sz="2000" dirty="0">
                <a:solidFill>
                  <a:srgbClr val="3366FF"/>
                </a:solidFill>
                <a:latin typeface="Symbol" charset="0"/>
              </a:rPr>
              <a:t>∆</a:t>
            </a:r>
            <a:r>
              <a:rPr lang="en-US" sz="2000" baseline="-25000" dirty="0" err="1">
                <a:solidFill>
                  <a:srgbClr val="3366FF"/>
                </a:solidFill>
                <a:latin typeface="Comic Sans MS" charset="0"/>
              </a:rPr>
              <a:t>LHCb</a:t>
            </a:r>
            <a:r>
              <a:rPr lang="en-US" sz="2000" dirty="0">
                <a:solidFill>
                  <a:srgbClr val="3366FF"/>
                </a:solidFill>
                <a:latin typeface="Comic Sans MS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= - 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0.11 </a:t>
            </a:r>
            <a:r>
              <a:rPr lang="en-US" sz="2000" dirty="0">
                <a:solidFill>
                  <a:srgbClr val="0000FF"/>
                </a:solidFill>
                <a:latin typeface="Symbol" charset="0"/>
              </a:rPr>
              <a:t>± 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0.04 </a:t>
            </a:r>
            <a:r>
              <a:rPr lang="en-US" sz="2000" dirty="0">
                <a:solidFill>
                  <a:srgbClr val="0000FF"/>
                </a:solidFill>
                <a:latin typeface="Symbol" charset="0"/>
              </a:rPr>
              <a:t>±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0.03 </a:t>
            </a:r>
            <a:endParaRPr lang="en-US" sz="2200" dirty="0">
              <a:latin typeface="Comic Sans MS" charset="0"/>
            </a:endParaRPr>
          </a:p>
          <a:p>
            <a:pPr>
              <a:spcBef>
                <a:spcPct val="50000"/>
              </a:spcBef>
              <a:buClr>
                <a:srgbClr val="FF0000"/>
              </a:buClr>
            </a:pPr>
            <a:r>
              <a:rPr lang="en-US" sz="2000" dirty="0">
                <a:latin typeface="Comic Sans MS" charset="0"/>
              </a:rPr>
              <a:t>-- </a:t>
            </a:r>
            <a:r>
              <a:rPr lang="en-US" sz="2000" dirty="0">
                <a:solidFill>
                  <a:srgbClr val="3366FF"/>
                </a:solidFill>
                <a:latin typeface="Symbol" charset="0"/>
              </a:rPr>
              <a:t>∆</a:t>
            </a:r>
            <a:r>
              <a:rPr lang="en-US" sz="2000" baseline="-25000" dirty="0" err="1">
                <a:solidFill>
                  <a:srgbClr val="3366FF"/>
                </a:solidFill>
                <a:latin typeface="Comic Sans MS" charset="0"/>
              </a:rPr>
              <a:t>LHCb</a:t>
            </a:r>
            <a:r>
              <a:rPr lang="en-US" sz="2000" dirty="0">
                <a:solidFill>
                  <a:srgbClr val="3366FF"/>
                </a:solidFill>
                <a:latin typeface="Comic Sans MS" charset="0"/>
              </a:rPr>
              <a:t> </a:t>
            </a:r>
            <a:r>
              <a:rPr lang="en-US" sz="2000" dirty="0" smtClean="0">
                <a:latin typeface="Comic Sans MS" charset="0"/>
              </a:rPr>
              <a:t>is still </a:t>
            </a:r>
            <a:r>
              <a:rPr lang="en-US" sz="2000" dirty="0">
                <a:latin typeface="Comic Sans MS" charset="0"/>
              </a:rPr>
              <a:t>consistent with zero</a:t>
            </a:r>
          </a:p>
          <a:p>
            <a:pPr>
              <a:spcBef>
                <a:spcPct val="50000"/>
              </a:spcBef>
              <a:buClr>
                <a:srgbClr val="FF0000"/>
              </a:buClr>
            </a:pPr>
            <a:r>
              <a:rPr lang="en-US" sz="2200" dirty="0">
                <a:latin typeface="Comic Sans MS" charset="0"/>
              </a:rPr>
              <a:t>-- </a:t>
            </a:r>
            <a:r>
              <a:rPr lang="en-US" sz="2000" dirty="0">
                <a:solidFill>
                  <a:srgbClr val="3366FF"/>
                </a:solidFill>
                <a:latin typeface="Symbol" charset="0"/>
              </a:rPr>
              <a:t>∆</a:t>
            </a:r>
            <a:r>
              <a:rPr lang="en-US" sz="2000" baseline="-25000" dirty="0" err="1">
                <a:solidFill>
                  <a:srgbClr val="3366FF"/>
                </a:solidFill>
                <a:latin typeface="Comic Sans MS" charset="0"/>
              </a:rPr>
              <a:t>LHCb</a:t>
            </a:r>
            <a:r>
              <a:rPr lang="en-US" sz="2000" dirty="0">
                <a:solidFill>
                  <a:srgbClr val="3366FF"/>
                </a:solidFill>
                <a:latin typeface="Comic Sans MS" charset="0"/>
              </a:rPr>
              <a:t> </a:t>
            </a:r>
            <a:r>
              <a:rPr lang="en-US" sz="2000" dirty="0">
                <a:latin typeface="Comic Sans MS" charset="0"/>
              </a:rPr>
              <a:t>is consistent with ~ 0.1 as expected for direct CPV for </a:t>
            </a:r>
            <a:r>
              <a:rPr lang="en-US" sz="2000" i="1" dirty="0">
                <a:latin typeface="Comic Sans MS" charset="0"/>
              </a:rPr>
              <a:t>2-body</a:t>
            </a:r>
            <a:r>
              <a:rPr lang="en-US" sz="2000" dirty="0">
                <a:latin typeface="Comic Sans MS" charset="0"/>
              </a:rPr>
              <a:t> </a:t>
            </a:r>
            <a:r>
              <a:rPr lang="en-US" sz="2000" dirty="0" smtClean="0">
                <a:latin typeface="Comic Sans MS" charset="0"/>
              </a:rPr>
              <a:t>FS</a:t>
            </a:r>
          </a:p>
          <a:p>
            <a:pPr>
              <a:spcBef>
                <a:spcPct val="50000"/>
              </a:spcBef>
              <a:buClr>
                <a:srgbClr val="FF0000"/>
              </a:buClr>
            </a:pPr>
            <a:r>
              <a:rPr lang="en-US" sz="2000" dirty="0" smtClean="0">
                <a:latin typeface="Comic Sans MS" charset="0"/>
              </a:rPr>
              <a:t>-- other lessons ?</a:t>
            </a:r>
            <a:endParaRPr lang="en-US" sz="2000" dirty="0">
              <a:latin typeface="Comic Sans MS" charset="0"/>
            </a:endParaRPr>
          </a:p>
          <a:p>
            <a:pPr marL="0" lvl="1">
              <a:spcBef>
                <a:spcPct val="50000"/>
              </a:spcBef>
              <a:buClr>
                <a:srgbClr val="FF0000"/>
              </a:buClr>
            </a:pPr>
            <a:endParaRPr lang="en-US" sz="2000" dirty="0">
              <a:latin typeface="Comic Sans MS" charset="0"/>
            </a:endParaRPr>
          </a:p>
        </p:txBody>
      </p:sp>
      <p:sp>
        <p:nvSpPr>
          <p:cNvPr id="58396" name="Rectangle 1"/>
          <p:cNvSpPr>
            <a:spLocks noChangeArrowheads="1"/>
          </p:cNvSpPr>
          <p:nvPr/>
        </p:nvSpPr>
        <p:spPr bwMode="auto">
          <a:xfrm>
            <a:off x="7116763" y="6350"/>
            <a:ext cx="1995487" cy="455613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7" name="Slide Number Placeholder 3"/>
          <p:cNvSpPr txBox="1">
            <a:spLocks/>
          </p:cNvSpPr>
          <p:nvPr/>
        </p:nvSpPr>
        <p:spPr bwMode="auto">
          <a:xfrm>
            <a:off x="8458200" y="64008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2F7886F7-968B-4F4E-82B4-16D405FC11E9}" type="slidenum">
              <a:rPr lang="en-US" sz="1600" smtClean="0"/>
              <a:pPr algn="r" eaLnBrk="1" hangingPunct="1"/>
              <a:t>15</a:t>
            </a:fld>
            <a:r>
              <a:rPr lang="en-US" sz="1600" dirty="0" smtClean="0"/>
              <a:t>/60</a:t>
            </a:r>
            <a:endParaRPr lang="en-US" sz="1600" dirty="0"/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762000" y="4572000"/>
            <a:ext cx="3505200" cy="457199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791200" y="1219200"/>
            <a:ext cx="3095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Comic Sans MS" charset="0"/>
              </a:rPr>
              <a:t>s</a:t>
            </a:r>
            <a:endParaRPr lang="en-US" sz="2000" dirty="0"/>
          </a:p>
        </p:txBody>
      </p:sp>
      <p:sp>
        <p:nvSpPr>
          <p:cNvPr id="36" name="Rectangle 35"/>
          <p:cNvSpPr/>
          <p:nvPr/>
        </p:nvSpPr>
        <p:spPr>
          <a:xfrm>
            <a:off x="1905000" y="1143000"/>
            <a:ext cx="3353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Comic Sans MS" charset="0"/>
              </a:rPr>
              <a:t>d</a:t>
            </a:r>
            <a:endParaRPr lang="en-US" sz="2000" dirty="0"/>
          </a:p>
        </p:txBody>
      </p:sp>
      <p:pic>
        <p:nvPicPr>
          <p:cNvPr id="37" name="Picture 36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6380480"/>
            <a:ext cx="596900" cy="47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77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39" name="Rectangle 1"/>
          <p:cNvSpPr>
            <a:spLocks noChangeArrowheads="1"/>
          </p:cNvSpPr>
          <p:nvPr/>
        </p:nvSpPr>
        <p:spPr bwMode="auto">
          <a:xfrm>
            <a:off x="3962400" y="304800"/>
            <a:ext cx="13308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 dirty="0">
                <a:latin typeface="Comic Sans MS" charset="0"/>
              </a:rPr>
              <a:t>d          s</a:t>
            </a:r>
            <a:r>
              <a:rPr lang="en-US" dirty="0">
                <a:latin typeface="Comic Sans MS" charset="0"/>
              </a:rPr>
              <a:t> 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4267200" y="533400"/>
            <a:ext cx="685800" cy="0"/>
          </a:xfrm>
          <a:prstGeom prst="straightConnector1">
            <a:avLst/>
          </a:prstGeom>
          <a:ln>
            <a:solidFill>
              <a:srgbClr val="1BB12B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441" name="Rectangle 3"/>
          <p:cNvSpPr>
            <a:spLocks noChangeArrowheads="1"/>
          </p:cNvSpPr>
          <p:nvPr/>
        </p:nvSpPr>
        <p:spPr bwMode="auto">
          <a:xfrm>
            <a:off x="0" y="609600"/>
            <a:ext cx="9144000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800100" lvl="1" indent="-342900">
              <a:spcBef>
                <a:spcPct val="50000"/>
              </a:spcBef>
              <a:buClr>
                <a:srgbClr val="FF0000"/>
              </a:buClr>
              <a:buFontTx/>
              <a:buChar char="-"/>
            </a:pPr>
            <a:r>
              <a:rPr lang="en-US" sz="2200" dirty="0">
                <a:latin typeface="Comic Sans MS" charset="0"/>
              </a:rPr>
              <a:t>U-spin is sizable broken</a:t>
            </a:r>
          </a:p>
          <a:p>
            <a:pPr marL="800100" lvl="1" indent="-342900">
              <a:spcBef>
                <a:spcPct val="50000"/>
              </a:spcBef>
              <a:buClr>
                <a:srgbClr val="FF0000"/>
              </a:buClr>
              <a:buFontTx/>
              <a:buChar char="-"/>
            </a:pPr>
            <a:r>
              <a:rPr lang="en-US" sz="2200" dirty="0">
                <a:latin typeface="Comic Sans MS" charset="0"/>
              </a:rPr>
              <a:t>correlations of U-spin with V-spin due to </a:t>
            </a:r>
            <a:r>
              <a:rPr lang="en-US" sz="2200" i="1" dirty="0">
                <a:solidFill>
                  <a:srgbClr val="996633"/>
                </a:solidFill>
                <a:latin typeface="Comic Sans MS" charset="0"/>
              </a:rPr>
              <a:t>re-scattering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1693863" y="2495550"/>
            <a:ext cx="1441450" cy="0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427288" y="2095500"/>
            <a:ext cx="285750" cy="206375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2427288" y="1944688"/>
            <a:ext cx="285750" cy="150812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445" name="Rectangle 42"/>
          <p:cNvSpPr>
            <a:spLocks noChangeArrowheads="1"/>
          </p:cNvSpPr>
          <p:nvPr/>
        </p:nvSpPr>
        <p:spPr bwMode="auto">
          <a:xfrm>
            <a:off x="1524000" y="1600200"/>
            <a:ext cx="336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latin typeface="Comic Sans MS" charset="0"/>
              </a:rPr>
              <a:t>b</a:t>
            </a:r>
            <a:endParaRPr lang="en-US" sz="2000" dirty="0"/>
          </a:p>
        </p:txBody>
      </p:sp>
      <p:sp>
        <p:nvSpPr>
          <p:cNvPr id="44" name="Oval 43"/>
          <p:cNvSpPr/>
          <p:nvPr/>
        </p:nvSpPr>
        <p:spPr>
          <a:xfrm>
            <a:off x="2133600" y="1676400"/>
            <a:ext cx="152400" cy="2000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45" name="Straight Connector 44"/>
          <p:cNvCxnSpPr/>
          <p:nvPr/>
        </p:nvCxnSpPr>
        <p:spPr>
          <a:xfrm flipV="1">
            <a:off x="2700338" y="1944688"/>
            <a:ext cx="12700" cy="357187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2852738" y="1957388"/>
            <a:ext cx="12700" cy="357187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2895600" y="1905000"/>
            <a:ext cx="457200" cy="76200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2819400" y="2286000"/>
            <a:ext cx="381000" cy="28575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451" name="Rectangle 50"/>
          <p:cNvSpPr>
            <a:spLocks noChangeArrowheads="1"/>
          </p:cNvSpPr>
          <p:nvPr/>
        </p:nvSpPr>
        <p:spPr bwMode="auto">
          <a:xfrm>
            <a:off x="2200275" y="1757363"/>
            <a:ext cx="317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Comic Sans MS" charset="0"/>
              </a:rPr>
              <a:t>u</a:t>
            </a:r>
            <a:endParaRPr lang="en-US" sz="2000"/>
          </a:p>
        </p:txBody>
      </p:sp>
      <p:sp>
        <p:nvSpPr>
          <p:cNvPr id="60452" name="Rectangle 51"/>
          <p:cNvSpPr>
            <a:spLocks noChangeArrowheads="1"/>
          </p:cNvSpPr>
          <p:nvPr/>
        </p:nvSpPr>
        <p:spPr bwMode="auto">
          <a:xfrm>
            <a:off x="2297113" y="2009775"/>
            <a:ext cx="319087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Comic Sans MS" charset="0"/>
              </a:rPr>
              <a:t>u</a:t>
            </a:r>
            <a:endParaRPr lang="en-US" sz="2000"/>
          </a:p>
        </p:txBody>
      </p:sp>
      <p:sp>
        <p:nvSpPr>
          <p:cNvPr id="60453" name="Rectangle 52"/>
          <p:cNvSpPr>
            <a:spLocks noChangeArrowheads="1"/>
          </p:cNvSpPr>
          <p:nvPr/>
        </p:nvSpPr>
        <p:spPr bwMode="auto">
          <a:xfrm>
            <a:off x="3124200" y="2133600"/>
            <a:ext cx="380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charset="0"/>
              </a:rPr>
              <a:t>d</a:t>
            </a:r>
            <a:endParaRPr lang="en-US" sz="2000" dirty="0"/>
          </a:p>
        </p:txBody>
      </p:sp>
      <p:sp>
        <p:nvSpPr>
          <p:cNvPr id="60454" name="Rectangle 53"/>
          <p:cNvSpPr>
            <a:spLocks noChangeArrowheads="1"/>
          </p:cNvSpPr>
          <p:nvPr/>
        </p:nvSpPr>
        <p:spPr bwMode="auto">
          <a:xfrm>
            <a:off x="7543800" y="3733800"/>
            <a:ext cx="40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charset="0"/>
              </a:rPr>
              <a:t>d</a:t>
            </a:r>
            <a:endParaRPr lang="en-US" sz="2000" dirty="0"/>
          </a:p>
        </p:txBody>
      </p:sp>
      <p:sp>
        <p:nvSpPr>
          <p:cNvPr id="60455" name="Rectangle 54"/>
          <p:cNvSpPr>
            <a:spLocks noChangeArrowheads="1"/>
          </p:cNvSpPr>
          <p:nvPr/>
        </p:nvSpPr>
        <p:spPr bwMode="auto">
          <a:xfrm>
            <a:off x="3505200" y="1524000"/>
            <a:ext cx="309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latin typeface="Comic Sans MS" charset="0"/>
              </a:rPr>
              <a:t>s</a:t>
            </a:r>
            <a:endParaRPr lang="en-US" sz="2000" dirty="0"/>
          </a:p>
        </p:txBody>
      </p:sp>
      <p:sp>
        <p:nvSpPr>
          <p:cNvPr id="60456" name="Rectangle 55"/>
          <p:cNvSpPr>
            <a:spLocks noChangeArrowheads="1"/>
          </p:cNvSpPr>
          <p:nvPr/>
        </p:nvSpPr>
        <p:spPr bwMode="auto">
          <a:xfrm>
            <a:off x="3276600" y="175260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charset="0"/>
              </a:rPr>
              <a:t>d</a:t>
            </a:r>
            <a:endParaRPr lang="en-US" sz="2000" dirty="0"/>
          </a:p>
        </p:txBody>
      </p:sp>
      <p:sp>
        <p:nvSpPr>
          <p:cNvPr id="60457" name="Rectangle 58"/>
          <p:cNvSpPr>
            <a:spLocks noChangeArrowheads="1"/>
          </p:cNvSpPr>
          <p:nvPr/>
        </p:nvSpPr>
        <p:spPr bwMode="auto">
          <a:xfrm>
            <a:off x="1447800" y="2438400"/>
            <a:ext cx="336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latin typeface="Comic Sans MS" charset="0"/>
              </a:rPr>
              <a:t>d</a:t>
            </a:r>
            <a:endParaRPr lang="en-US" sz="2000" dirty="0"/>
          </a:p>
        </p:txBody>
      </p:sp>
      <p:cxnSp>
        <p:nvCxnSpPr>
          <p:cNvPr id="60" name="Straight Connector 59"/>
          <p:cNvCxnSpPr/>
          <p:nvPr/>
        </p:nvCxnSpPr>
        <p:spPr>
          <a:xfrm>
            <a:off x="6553200" y="1828800"/>
            <a:ext cx="1530350" cy="0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6543675" y="2513012"/>
            <a:ext cx="1441450" cy="0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277100" y="2112962"/>
            <a:ext cx="285750" cy="206375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7277100" y="1962150"/>
            <a:ext cx="285750" cy="150812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462" name="Rectangle 63"/>
          <p:cNvSpPr>
            <a:spLocks noChangeArrowheads="1"/>
          </p:cNvSpPr>
          <p:nvPr/>
        </p:nvSpPr>
        <p:spPr bwMode="auto">
          <a:xfrm>
            <a:off x="6172200" y="1600200"/>
            <a:ext cx="338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latin typeface="Comic Sans MS" charset="0"/>
              </a:rPr>
              <a:t>b</a:t>
            </a:r>
            <a:endParaRPr lang="en-US" sz="2000" dirty="0"/>
          </a:p>
        </p:txBody>
      </p:sp>
      <p:sp>
        <p:nvSpPr>
          <p:cNvPr id="65" name="Oval 64"/>
          <p:cNvSpPr/>
          <p:nvPr/>
        </p:nvSpPr>
        <p:spPr>
          <a:xfrm>
            <a:off x="6851650" y="1725612"/>
            <a:ext cx="152400" cy="2000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6" name="Straight Connector 65"/>
          <p:cNvCxnSpPr/>
          <p:nvPr/>
        </p:nvCxnSpPr>
        <p:spPr>
          <a:xfrm flipV="1">
            <a:off x="7550150" y="1962150"/>
            <a:ext cx="12700" cy="357187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7702550" y="1974850"/>
            <a:ext cx="12700" cy="357187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7696200" y="1981200"/>
            <a:ext cx="304800" cy="22226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7702550" y="2319337"/>
            <a:ext cx="273050" cy="12700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468" name="Rectangle 69"/>
          <p:cNvSpPr>
            <a:spLocks noChangeArrowheads="1"/>
          </p:cNvSpPr>
          <p:nvPr/>
        </p:nvSpPr>
        <p:spPr bwMode="auto">
          <a:xfrm>
            <a:off x="7050087" y="1774825"/>
            <a:ext cx="319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Comic Sans MS" charset="0"/>
              </a:rPr>
              <a:t>u</a:t>
            </a:r>
            <a:endParaRPr lang="en-US" sz="2000"/>
          </a:p>
        </p:txBody>
      </p:sp>
      <p:sp>
        <p:nvSpPr>
          <p:cNvPr id="60469" name="Rectangle 70"/>
          <p:cNvSpPr>
            <a:spLocks noChangeArrowheads="1"/>
          </p:cNvSpPr>
          <p:nvPr/>
        </p:nvSpPr>
        <p:spPr bwMode="auto">
          <a:xfrm>
            <a:off x="7146925" y="2028825"/>
            <a:ext cx="319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Comic Sans MS" charset="0"/>
              </a:rPr>
              <a:t>u</a:t>
            </a:r>
            <a:endParaRPr lang="en-US" sz="2000"/>
          </a:p>
        </p:txBody>
      </p:sp>
      <p:sp>
        <p:nvSpPr>
          <p:cNvPr id="60470" name="Rectangle 71"/>
          <p:cNvSpPr>
            <a:spLocks noChangeArrowheads="1"/>
          </p:cNvSpPr>
          <p:nvPr/>
        </p:nvSpPr>
        <p:spPr bwMode="auto">
          <a:xfrm>
            <a:off x="8077200" y="1524000"/>
            <a:ext cx="334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latin typeface="Comic Sans MS" charset="0"/>
              </a:rPr>
              <a:t>d</a:t>
            </a:r>
            <a:endParaRPr lang="en-US" sz="2000" dirty="0"/>
          </a:p>
        </p:txBody>
      </p:sp>
      <p:sp>
        <p:nvSpPr>
          <p:cNvPr id="60471" name="Rectangle 72"/>
          <p:cNvSpPr>
            <a:spLocks noChangeArrowheads="1"/>
          </p:cNvSpPr>
          <p:nvPr/>
        </p:nvSpPr>
        <p:spPr bwMode="auto">
          <a:xfrm>
            <a:off x="8077200" y="2057400"/>
            <a:ext cx="304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charset="0"/>
              </a:rPr>
              <a:t>d</a:t>
            </a:r>
            <a:endParaRPr lang="en-US" sz="2000" dirty="0"/>
          </a:p>
        </p:txBody>
      </p:sp>
      <p:sp>
        <p:nvSpPr>
          <p:cNvPr id="60472" name="Rectangle 73"/>
          <p:cNvSpPr>
            <a:spLocks noChangeArrowheads="1"/>
          </p:cNvSpPr>
          <p:nvPr/>
        </p:nvSpPr>
        <p:spPr bwMode="auto">
          <a:xfrm>
            <a:off x="6172200" y="2286000"/>
            <a:ext cx="309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latin typeface="Comic Sans MS" charset="0"/>
              </a:rPr>
              <a:t>s</a:t>
            </a:r>
            <a:endParaRPr lang="en-US" sz="2000" dirty="0"/>
          </a:p>
        </p:txBody>
      </p:sp>
      <p:sp>
        <p:nvSpPr>
          <p:cNvPr id="60473" name="Rectangle 74"/>
          <p:cNvSpPr>
            <a:spLocks noChangeArrowheads="1"/>
          </p:cNvSpPr>
          <p:nvPr/>
        </p:nvSpPr>
        <p:spPr bwMode="auto">
          <a:xfrm>
            <a:off x="8077200" y="2362200"/>
            <a:ext cx="309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latin typeface="Comic Sans MS" charset="0"/>
              </a:rPr>
              <a:t>s</a:t>
            </a:r>
            <a:endParaRPr lang="en-US" sz="2000" dirty="0"/>
          </a:p>
        </p:txBody>
      </p:sp>
      <p:sp>
        <p:nvSpPr>
          <p:cNvPr id="60474" name="Rectangle 75"/>
          <p:cNvSpPr>
            <a:spLocks noChangeArrowheads="1"/>
          </p:cNvSpPr>
          <p:nvPr/>
        </p:nvSpPr>
        <p:spPr bwMode="auto">
          <a:xfrm>
            <a:off x="8077200" y="1828800"/>
            <a:ext cx="336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latin typeface="Comic Sans MS" charset="0"/>
              </a:rPr>
              <a:t>d</a:t>
            </a:r>
            <a:endParaRPr lang="en-US" sz="2000" dirty="0"/>
          </a:p>
        </p:txBody>
      </p:sp>
      <p:sp>
        <p:nvSpPr>
          <p:cNvPr id="60475" name="Rectangle 8"/>
          <p:cNvSpPr>
            <a:spLocks noChangeArrowheads="1"/>
          </p:cNvSpPr>
          <p:nvPr/>
        </p:nvSpPr>
        <p:spPr bwMode="auto">
          <a:xfrm>
            <a:off x="0" y="1828800"/>
            <a:ext cx="142859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 dirty="0">
                <a:latin typeface="Comic Sans MS" charset="0"/>
              </a:rPr>
              <a:t>B</a:t>
            </a:r>
            <a:r>
              <a:rPr lang="en-US" sz="2200" baseline="30000" dirty="0">
                <a:latin typeface="Comic Sans MS" charset="0"/>
              </a:rPr>
              <a:t>0</a:t>
            </a:r>
            <a:r>
              <a:rPr lang="en-US" sz="2200" dirty="0">
                <a:latin typeface="Comic Sans MS" charset="0"/>
              </a:rPr>
              <a:t> -&gt; K</a:t>
            </a:r>
            <a:r>
              <a:rPr lang="en-US" sz="2200" baseline="30000" dirty="0">
                <a:latin typeface="Comic Sans MS" charset="0"/>
              </a:rPr>
              <a:t>0</a:t>
            </a:r>
            <a:r>
              <a:rPr lang="en-US" sz="2200" dirty="0">
                <a:latin typeface="Symbol" charset="0"/>
                <a:cs typeface="Symbol" charset="0"/>
              </a:rPr>
              <a:t>p</a:t>
            </a:r>
            <a:r>
              <a:rPr lang="en-US" sz="2200" baseline="30000" dirty="0">
                <a:latin typeface="Comic Sans MS" charset="0"/>
              </a:rPr>
              <a:t>0</a:t>
            </a:r>
            <a:endParaRPr lang="en-US" sz="2200" dirty="0"/>
          </a:p>
        </p:txBody>
      </p:sp>
      <p:sp>
        <p:nvSpPr>
          <p:cNvPr id="60476" name="Rectangle 76"/>
          <p:cNvSpPr>
            <a:spLocks noChangeArrowheads="1"/>
          </p:cNvSpPr>
          <p:nvPr/>
        </p:nvSpPr>
        <p:spPr bwMode="auto">
          <a:xfrm>
            <a:off x="3962400" y="1905000"/>
            <a:ext cx="212109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 dirty="0">
                <a:latin typeface="Comic Sans MS" charset="0"/>
              </a:rPr>
              <a:t>B</a:t>
            </a:r>
            <a:r>
              <a:rPr lang="en-US" sz="2200" baseline="-25000" dirty="0">
                <a:latin typeface="Comic Sans MS" charset="0"/>
              </a:rPr>
              <a:t>s</a:t>
            </a:r>
            <a:r>
              <a:rPr lang="en-US" sz="2200" baseline="30000" dirty="0">
                <a:latin typeface="Comic Sans MS" charset="0"/>
              </a:rPr>
              <a:t>0</a:t>
            </a:r>
            <a:r>
              <a:rPr lang="en-US" sz="2200" dirty="0">
                <a:latin typeface="Comic Sans MS" charset="0"/>
              </a:rPr>
              <a:t> -&gt; </a:t>
            </a:r>
            <a:r>
              <a:rPr lang="en-US" sz="2200" dirty="0">
                <a:latin typeface="Symbol" charset="0"/>
                <a:cs typeface="Symbol" charset="0"/>
              </a:rPr>
              <a:t>p</a:t>
            </a:r>
            <a:r>
              <a:rPr lang="en-US" sz="2200" baseline="30000" dirty="0">
                <a:latin typeface="Comic Sans MS" charset="0"/>
              </a:rPr>
              <a:t>0</a:t>
            </a:r>
            <a:r>
              <a:rPr lang="en-US" sz="2200" dirty="0">
                <a:latin typeface="Comic Sans MS" charset="0"/>
              </a:rPr>
              <a:t>K</a:t>
            </a:r>
            <a:r>
              <a:rPr lang="en-US" sz="2200" baseline="30000" dirty="0">
                <a:latin typeface="Comic Sans MS" charset="0"/>
              </a:rPr>
              <a:t>0</a:t>
            </a:r>
            <a:r>
              <a:rPr lang="en-US" sz="2200" dirty="0">
                <a:latin typeface="Comic Sans MS" charset="0"/>
              </a:rPr>
              <a:t>/</a:t>
            </a:r>
            <a:r>
              <a:rPr lang="en-US" sz="2200" dirty="0">
                <a:latin typeface="Symbol" charset="0"/>
                <a:cs typeface="Symbol" charset="0"/>
              </a:rPr>
              <a:t>h</a:t>
            </a:r>
            <a:r>
              <a:rPr lang="en-US" sz="2200" dirty="0">
                <a:latin typeface="Comic Sans MS" charset="0"/>
              </a:rPr>
              <a:t>K</a:t>
            </a:r>
            <a:r>
              <a:rPr lang="en-US" sz="2200" baseline="30000" dirty="0">
                <a:latin typeface="Comic Sans MS" charset="0"/>
              </a:rPr>
              <a:t>0</a:t>
            </a:r>
            <a:endParaRPr lang="en-US" sz="2200" baseline="30000" dirty="0"/>
          </a:p>
        </p:txBody>
      </p:sp>
      <p:sp>
        <p:nvSpPr>
          <p:cNvPr id="60477" name="Rectangle 18"/>
          <p:cNvSpPr>
            <a:spLocks noChangeArrowheads="1"/>
          </p:cNvSpPr>
          <p:nvPr/>
        </p:nvSpPr>
        <p:spPr bwMode="auto">
          <a:xfrm>
            <a:off x="0" y="2895600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dirty="0">
                <a:latin typeface="Comic Sans MS" charset="0"/>
              </a:rPr>
              <a:t>C (</a:t>
            </a:r>
            <a:r>
              <a:rPr lang="en-US" sz="2000" dirty="0" smtClean="0">
                <a:latin typeface="Comic Sans MS" charset="0"/>
              </a:rPr>
              <a:t>B</a:t>
            </a:r>
            <a:r>
              <a:rPr lang="en-US" sz="2000" baseline="30000" dirty="0" smtClean="0">
                <a:latin typeface="Comic Sans MS" charset="0"/>
              </a:rPr>
              <a:t>0</a:t>
            </a:r>
            <a:r>
              <a:rPr lang="en-US" sz="2000" dirty="0" smtClean="0">
                <a:latin typeface="Comic Sans MS" charset="0"/>
              </a:rPr>
              <a:t> </a:t>
            </a:r>
            <a:r>
              <a:rPr lang="en-US" sz="2000" dirty="0">
                <a:latin typeface="Comic Sans MS" charset="0"/>
              </a:rPr>
              <a:t>-&gt; K</a:t>
            </a:r>
            <a:r>
              <a:rPr lang="en-US" sz="2000" baseline="30000" dirty="0">
                <a:latin typeface="Comic Sans MS" charset="0"/>
              </a:rPr>
              <a:t>0</a:t>
            </a:r>
            <a:r>
              <a:rPr lang="en-US" sz="2000" dirty="0">
                <a:latin typeface="Symbol" charset="0"/>
                <a:cs typeface="Symbol" charset="0"/>
              </a:rPr>
              <a:t>p</a:t>
            </a:r>
            <a:r>
              <a:rPr lang="en-US" sz="2000" baseline="30000" dirty="0">
                <a:latin typeface="Comic Sans MS" charset="0"/>
              </a:rPr>
              <a:t>0</a:t>
            </a:r>
            <a:r>
              <a:rPr lang="en-US" sz="2000" dirty="0">
                <a:latin typeface="Comic Sans MS" charset="0"/>
              </a:rPr>
              <a:t>) = - 0.00 +/- 0.13  , </a:t>
            </a:r>
            <a:r>
              <a:rPr lang="en-US" sz="2000" dirty="0" smtClean="0">
                <a:latin typeface="Comic Sans MS" charset="0"/>
              </a:rPr>
              <a:t>  S </a:t>
            </a:r>
            <a:r>
              <a:rPr lang="en-US" sz="2000" dirty="0">
                <a:latin typeface="Comic Sans MS" charset="0"/>
              </a:rPr>
              <a:t>(B</a:t>
            </a:r>
            <a:r>
              <a:rPr lang="en-US" sz="2000" baseline="30000" dirty="0">
                <a:latin typeface="Comic Sans MS" charset="0"/>
              </a:rPr>
              <a:t>0</a:t>
            </a:r>
            <a:r>
              <a:rPr lang="en-US" sz="2000" dirty="0">
                <a:latin typeface="Comic Sans MS" charset="0"/>
              </a:rPr>
              <a:t> -&gt; K</a:t>
            </a:r>
            <a:r>
              <a:rPr lang="en-US" sz="2000" baseline="30000" dirty="0">
                <a:latin typeface="Comic Sans MS" charset="0"/>
              </a:rPr>
              <a:t>0</a:t>
            </a:r>
            <a:r>
              <a:rPr lang="en-US" sz="2000" dirty="0">
                <a:latin typeface="Symbol" charset="0"/>
                <a:cs typeface="Symbol" charset="0"/>
              </a:rPr>
              <a:t>p</a:t>
            </a:r>
            <a:r>
              <a:rPr lang="en-US" sz="2000" baseline="30000" dirty="0">
                <a:latin typeface="Comic Sans MS" charset="0"/>
              </a:rPr>
              <a:t>0</a:t>
            </a:r>
            <a:r>
              <a:rPr lang="en-US" sz="2000" dirty="0">
                <a:latin typeface="Comic Sans MS" charset="0"/>
              </a:rPr>
              <a:t>) = + 0.58 +/- 0.17</a:t>
            </a:r>
          </a:p>
        </p:txBody>
      </p:sp>
      <p:sp>
        <p:nvSpPr>
          <p:cNvPr id="60478" name="Slide Number Placeholder 3"/>
          <p:cNvSpPr txBox="1">
            <a:spLocks/>
          </p:cNvSpPr>
          <p:nvPr/>
        </p:nvSpPr>
        <p:spPr bwMode="auto">
          <a:xfrm>
            <a:off x="72136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82F10A7E-3E39-F446-90EC-5DF1A01087B7}" type="slidenum">
              <a:rPr lang="en-US" sz="1600" smtClean="0"/>
              <a:pPr algn="r" eaLnBrk="1" hangingPunct="1"/>
              <a:t>16</a:t>
            </a:fld>
            <a:r>
              <a:rPr lang="en-US" sz="1600" dirty="0" smtClean="0"/>
              <a:t>/60</a:t>
            </a:r>
            <a:endParaRPr lang="en-US" sz="1600" dirty="0"/>
          </a:p>
        </p:txBody>
      </p:sp>
      <p:cxnSp>
        <p:nvCxnSpPr>
          <p:cNvPr id="70" name="Straight Connector 69"/>
          <p:cNvCxnSpPr/>
          <p:nvPr/>
        </p:nvCxnSpPr>
        <p:spPr>
          <a:xfrm>
            <a:off x="6172200" y="3505200"/>
            <a:ext cx="1454150" cy="0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6184900" y="4151313"/>
            <a:ext cx="1441450" cy="0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6821488" y="3789363"/>
            <a:ext cx="285750" cy="206375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6821488" y="3638550"/>
            <a:ext cx="285750" cy="150813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483" name="Rectangle 42"/>
          <p:cNvSpPr>
            <a:spLocks noChangeArrowheads="1"/>
          </p:cNvSpPr>
          <p:nvPr/>
        </p:nvSpPr>
        <p:spPr bwMode="auto">
          <a:xfrm>
            <a:off x="5815013" y="3302000"/>
            <a:ext cx="336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Comic Sans MS" charset="0"/>
              </a:rPr>
              <a:t>b</a:t>
            </a:r>
            <a:endParaRPr lang="en-US" sz="2000"/>
          </a:p>
        </p:txBody>
      </p:sp>
      <p:sp>
        <p:nvSpPr>
          <p:cNvPr id="75" name="Oval 74"/>
          <p:cNvSpPr/>
          <p:nvPr/>
        </p:nvSpPr>
        <p:spPr>
          <a:xfrm>
            <a:off x="6396038" y="3402013"/>
            <a:ext cx="152400" cy="2000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6" name="Straight Connector 75"/>
          <p:cNvCxnSpPr/>
          <p:nvPr/>
        </p:nvCxnSpPr>
        <p:spPr>
          <a:xfrm flipV="1">
            <a:off x="7094538" y="3638550"/>
            <a:ext cx="12700" cy="357188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7246938" y="3651250"/>
            <a:ext cx="12700" cy="357188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7246938" y="3651250"/>
            <a:ext cx="273050" cy="50800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7246938" y="3995738"/>
            <a:ext cx="273050" cy="12700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489" name="Rectangle 50"/>
          <p:cNvSpPr>
            <a:spLocks noChangeArrowheads="1"/>
          </p:cNvSpPr>
          <p:nvPr/>
        </p:nvSpPr>
        <p:spPr bwMode="auto">
          <a:xfrm>
            <a:off x="6594475" y="3451225"/>
            <a:ext cx="317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Comic Sans MS" charset="0"/>
              </a:rPr>
              <a:t>u</a:t>
            </a:r>
            <a:endParaRPr lang="en-US" sz="2000"/>
          </a:p>
        </p:txBody>
      </p:sp>
      <p:sp>
        <p:nvSpPr>
          <p:cNvPr id="60490" name="Rectangle 51"/>
          <p:cNvSpPr>
            <a:spLocks noChangeArrowheads="1"/>
          </p:cNvSpPr>
          <p:nvPr/>
        </p:nvSpPr>
        <p:spPr bwMode="auto">
          <a:xfrm>
            <a:off x="6691313" y="3703638"/>
            <a:ext cx="31908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latin typeface="Comic Sans MS" charset="0"/>
              </a:rPr>
              <a:t>u</a:t>
            </a:r>
            <a:endParaRPr lang="en-US" sz="2000" dirty="0"/>
          </a:p>
        </p:txBody>
      </p:sp>
      <p:sp>
        <p:nvSpPr>
          <p:cNvPr id="60491" name="Rectangle 52"/>
          <p:cNvSpPr>
            <a:spLocks noChangeArrowheads="1"/>
          </p:cNvSpPr>
          <p:nvPr/>
        </p:nvSpPr>
        <p:spPr bwMode="auto">
          <a:xfrm>
            <a:off x="7569200" y="3505200"/>
            <a:ext cx="334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Comic Sans MS" charset="0"/>
              </a:rPr>
              <a:t>d</a:t>
            </a:r>
            <a:endParaRPr lang="en-US" sz="2000"/>
          </a:p>
        </p:txBody>
      </p:sp>
      <p:sp>
        <p:nvSpPr>
          <p:cNvPr id="60492" name="Rectangle 54"/>
          <p:cNvSpPr>
            <a:spLocks noChangeArrowheads="1"/>
          </p:cNvSpPr>
          <p:nvPr/>
        </p:nvSpPr>
        <p:spPr bwMode="auto">
          <a:xfrm>
            <a:off x="7543800" y="3276600"/>
            <a:ext cx="309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latin typeface="Comic Sans MS" charset="0"/>
              </a:rPr>
              <a:t>s</a:t>
            </a:r>
            <a:endParaRPr lang="en-US" sz="2000" dirty="0"/>
          </a:p>
        </p:txBody>
      </p:sp>
      <p:sp>
        <p:nvSpPr>
          <p:cNvPr id="60493" name="Rectangle 55"/>
          <p:cNvSpPr>
            <a:spLocks noChangeArrowheads="1"/>
          </p:cNvSpPr>
          <p:nvPr/>
        </p:nvSpPr>
        <p:spPr bwMode="auto">
          <a:xfrm>
            <a:off x="7696200" y="3962400"/>
            <a:ext cx="317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latin typeface="Comic Sans MS" charset="0"/>
              </a:rPr>
              <a:t>u</a:t>
            </a:r>
            <a:endParaRPr lang="en-US" sz="2000" dirty="0"/>
          </a:p>
        </p:txBody>
      </p:sp>
      <p:sp>
        <p:nvSpPr>
          <p:cNvPr id="60494" name="Rectangle 58"/>
          <p:cNvSpPr>
            <a:spLocks noChangeArrowheads="1"/>
          </p:cNvSpPr>
          <p:nvPr/>
        </p:nvSpPr>
        <p:spPr bwMode="auto">
          <a:xfrm>
            <a:off x="2651125" y="3867150"/>
            <a:ext cx="317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Comic Sans MS" charset="0"/>
              </a:rPr>
              <a:t>u</a:t>
            </a:r>
            <a:endParaRPr lang="en-US" sz="2000"/>
          </a:p>
        </p:txBody>
      </p:sp>
      <p:sp>
        <p:nvSpPr>
          <p:cNvPr id="60495" name="Rectangle 8"/>
          <p:cNvSpPr>
            <a:spLocks noChangeArrowheads="1"/>
          </p:cNvSpPr>
          <p:nvPr/>
        </p:nvSpPr>
        <p:spPr bwMode="auto">
          <a:xfrm>
            <a:off x="0" y="3505200"/>
            <a:ext cx="246924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 dirty="0">
                <a:latin typeface="Comic Sans MS" charset="0"/>
              </a:rPr>
              <a:t>B</a:t>
            </a:r>
            <a:r>
              <a:rPr lang="en-US" sz="2200" baseline="30000" dirty="0">
                <a:latin typeface="Comic Sans MS" charset="0"/>
              </a:rPr>
              <a:t>+</a:t>
            </a:r>
            <a:r>
              <a:rPr lang="en-US" sz="2200" dirty="0">
                <a:latin typeface="Comic Sans MS" charset="0"/>
              </a:rPr>
              <a:t> -&gt; </a:t>
            </a:r>
            <a:r>
              <a:rPr lang="en-US" sz="2200" dirty="0" err="1">
                <a:latin typeface="Comic Sans MS" charset="0"/>
              </a:rPr>
              <a:t>K</a:t>
            </a:r>
            <a:r>
              <a:rPr lang="en-US" sz="2200" dirty="0" err="1">
                <a:latin typeface="Symbol" charset="0"/>
                <a:cs typeface="Symbol" charset="0"/>
              </a:rPr>
              <a:t>p</a:t>
            </a:r>
            <a:r>
              <a:rPr lang="en-US" sz="2200" dirty="0">
                <a:latin typeface="Comic Sans MS" charset="0"/>
              </a:rPr>
              <a:t>/</a:t>
            </a:r>
            <a:r>
              <a:rPr lang="en-US" sz="2200" dirty="0" err="1">
                <a:latin typeface="Comic Sans MS" charset="0"/>
              </a:rPr>
              <a:t>K</a:t>
            </a:r>
            <a:r>
              <a:rPr lang="en-US" sz="2200" baseline="30000" dirty="0" err="1">
                <a:latin typeface="Comic Sans MS" charset="0"/>
              </a:rPr>
              <a:t>+</a:t>
            </a:r>
            <a:r>
              <a:rPr lang="en-US" sz="2200" dirty="0" err="1">
                <a:latin typeface="Symbol" charset="0"/>
                <a:cs typeface="Symbol" charset="0"/>
              </a:rPr>
              <a:t>h</a:t>
            </a:r>
            <a:r>
              <a:rPr lang="en-US" sz="2200" dirty="0">
                <a:latin typeface="Comic Sans MS" charset="0"/>
              </a:rPr>
              <a:t>/</a:t>
            </a:r>
            <a:r>
              <a:rPr lang="en-US" sz="2200" dirty="0" err="1">
                <a:latin typeface="Comic Sans MS" charset="0"/>
              </a:rPr>
              <a:t>K</a:t>
            </a:r>
            <a:r>
              <a:rPr lang="en-US" sz="2200" baseline="30000" dirty="0" err="1">
                <a:latin typeface="Comic Sans MS" charset="0"/>
              </a:rPr>
              <a:t>+</a:t>
            </a:r>
            <a:r>
              <a:rPr lang="en-US" sz="2200" dirty="0" err="1" smtClean="0">
                <a:latin typeface="Symbol" charset="0"/>
                <a:cs typeface="Symbol" charset="0"/>
              </a:rPr>
              <a:t>h</a:t>
            </a:r>
            <a:r>
              <a:rPr lang="en-US" sz="2200" dirty="0" smtClean="0">
                <a:latin typeface="Symbol" charset="0"/>
                <a:cs typeface="Symbol" charset="0"/>
              </a:rPr>
              <a:t>’</a:t>
            </a:r>
            <a:endParaRPr lang="en-US" sz="2200" dirty="0">
              <a:latin typeface="Symbol" charset="0"/>
              <a:cs typeface="Symbol" charset="0"/>
            </a:endParaRPr>
          </a:p>
        </p:txBody>
      </p:sp>
      <p:sp>
        <p:nvSpPr>
          <p:cNvPr id="60496" name="Rectangle 1"/>
          <p:cNvSpPr>
            <a:spLocks noChangeArrowheads="1"/>
          </p:cNvSpPr>
          <p:nvPr/>
        </p:nvSpPr>
        <p:spPr bwMode="auto">
          <a:xfrm>
            <a:off x="3200400" y="2362200"/>
            <a:ext cx="228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dirty="0">
                <a:latin typeface="Comic Sans MS" charset="0"/>
              </a:rPr>
              <a:t>d</a:t>
            </a:r>
            <a:endParaRPr lang="en-US" sz="2000" dirty="0"/>
          </a:p>
        </p:txBody>
      </p:sp>
      <p:cxnSp>
        <p:nvCxnSpPr>
          <p:cNvPr id="87" name="Straight Connector 86"/>
          <p:cNvCxnSpPr/>
          <p:nvPr/>
        </p:nvCxnSpPr>
        <p:spPr>
          <a:xfrm>
            <a:off x="3048000" y="3505200"/>
            <a:ext cx="1028700" cy="0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3060700" y="4111625"/>
            <a:ext cx="1028700" cy="0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803650" y="3790950"/>
            <a:ext cx="285750" cy="207963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3803650" y="3640138"/>
            <a:ext cx="285750" cy="150812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501" name="Rectangle 12"/>
          <p:cNvSpPr>
            <a:spLocks noChangeArrowheads="1"/>
          </p:cNvSpPr>
          <p:nvPr/>
        </p:nvSpPr>
        <p:spPr bwMode="auto">
          <a:xfrm>
            <a:off x="2798763" y="3305175"/>
            <a:ext cx="336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Comic Sans MS" charset="0"/>
              </a:rPr>
              <a:t>b</a:t>
            </a:r>
            <a:endParaRPr lang="en-US" sz="2000"/>
          </a:p>
        </p:txBody>
      </p:sp>
      <p:sp>
        <p:nvSpPr>
          <p:cNvPr id="92" name="Oval 91"/>
          <p:cNvSpPr/>
          <p:nvPr/>
        </p:nvSpPr>
        <p:spPr>
          <a:xfrm>
            <a:off x="3378200" y="3405188"/>
            <a:ext cx="152400" cy="2000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0503" name="Rectangle 58"/>
          <p:cNvSpPr>
            <a:spLocks noChangeArrowheads="1"/>
          </p:cNvSpPr>
          <p:nvPr/>
        </p:nvSpPr>
        <p:spPr bwMode="auto">
          <a:xfrm>
            <a:off x="5791200" y="3962400"/>
            <a:ext cx="1635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latin typeface="Comic Sans MS" charset="0"/>
              </a:rPr>
              <a:t>u</a:t>
            </a:r>
            <a:endParaRPr lang="en-US" sz="2000"/>
          </a:p>
        </p:txBody>
      </p:sp>
      <p:sp>
        <p:nvSpPr>
          <p:cNvPr id="60504" name="Rectangle 58"/>
          <p:cNvSpPr>
            <a:spLocks noChangeArrowheads="1"/>
          </p:cNvSpPr>
          <p:nvPr/>
        </p:nvSpPr>
        <p:spPr bwMode="auto">
          <a:xfrm>
            <a:off x="4038600" y="403860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charset="0"/>
              </a:rPr>
              <a:t>u</a:t>
            </a:r>
            <a:endParaRPr lang="en-US" sz="2000" dirty="0"/>
          </a:p>
        </p:txBody>
      </p:sp>
      <p:sp>
        <p:nvSpPr>
          <p:cNvPr id="60505" name="Rectangle 58"/>
          <p:cNvSpPr>
            <a:spLocks noChangeArrowheads="1"/>
          </p:cNvSpPr>
          <p:nvPr/>
        </p:nvSpPr>
        <p:spPr bwMode="auto">
          <a:xfrm>
            <a:off x="4038600" y="3733800"/>
            <a:ext cx="380999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charset="0"/>
              </a:rPr>
              <a:t>u</a:t>
            </a:r>
            <a:endParaRPr lang="en-US" sz="2000" dirty="0"/>
          </a:p>
        </p:txBody>
      </p:sp>
      <p:sp>
        <p:nvSpPr>
          <p:cNvPr id="60506" name="Rectangle 58"/>
          <p:cNvSpPr>
            <a:spLocks noChangeArrowheads="1"/>
          </p:cNvSpPr>
          <p:nvPr/>
        </p:nvSpPr>
        <p:spPr bwMode="auto">
          <a:xfrm>
            <a:off x="4191000" y="3429000"/>
            <a:ext cx="381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charset="0"/>
              </a:rPr>
              <a:t>u</a:t>
            </a:r>
            <a:endParaRPr lang="en-US" sz="2000" dirty="0"/>
          </a:p>
        </p:txBody>
      </p:sp>
      <p:sp>
        <p:nvSpPr>
          <p:cNvPr id="60507" name="Rectangle 58"/>
          <p:cNvSpPr>
            <a:spLocks noChangeArrowheads="1"/>
          </p:cNvSpPr>
          <p:nvPr/>
        </p:nvSpPr>
        <p:spPr bwMode="auto">
          <a:xfrm>
            <a:off x="4191000" y="3200400"/>
            <a:ext cx="381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charset="0"/>
              </a:rPr>
              <a:t>s</a:t>
            </a:r>
            <a:endParaRPr lang="en-US" sz="2000" dirty="0"/>
          </a:p>
        </p:txBody>
      </p:sp>
      <p:sp>
        <p:nvSpPr>
          <p:cNvPr id="60508" name="Rectangle 2"/>
          <p:cNvSpPr>
            <a:spLocks noChangeArrowheads="1"/>
          </p:cNvSpPr>
          <p:nvPr/>
        </p:nvSpPr>
        <p:spPr bwMode="auto">
          <a:xfrm>
            <a:off x="-68263" y="4343400"/>
            <a:ext cx="92122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dirty="0">
                <a:latin typeface="Comic Sans MS" charset="0"/>
              </a:rPr>
              <a:t>A</a:t>
            </a:r>
            <a:r>
              <a:rPr lang="en-US" sz="2000" baseline="-25000" dirty="0">
                <a:latin typeface="Comic Sans MS" charset="0"/>
              </a:rPr>
              <a:t>CP</a:t>
            </a:r>
            <a:r>
              <a:rPr lang="en-US" sz="2000" dirty="0">
                <a:latin typeface="Comic Sans MS" charset="0"/>
              </a:rPr>
              <a:t>(B</a:t>
            </a:r>
            <a:r>
              <a:rPr lang="en-US" sz="2000" baseline="30000" dirty="0">
                <a:latin typeface="Comic Sans MS" charset="0"/>
              </a:rPr>
              <a:t>+</a:t>
            </a:r>
            <a:r>
              <a:rPr lang="en-US" sz="2000" dirty="0">
                <a:latin typeface="Comic Sans MS" charset="0"/>
              </a:rPr>
              <a:t> -&gt; </a:t>
            </a:r>
            <a:r>
              <a:rPr lang="en-US" sz="2000" dirty="0" err="1">
                <a:latin typeface="Comic Sans MS" charset="0"/>
              </a:rPr>
              <a:t>K</a:t>
            </a:r>
            <a:r>
              <a:rPr lang="en-US" sz="2000" baseline="-25000" dirty="0" err="1">
                <a:latin typeface="Comic Sans MS" charset="0"/>
              </a:rPr>
              <a:t>S</a:t>
            </a:r>
            <a:r>
              <a:rPr lang="en-US" sz="2000" dirty="0" err="1">
                <a:latin typeface="Symbol" charset="0"/>
                <a:cs typeface="Symbol" charset="0"/>
              </a:rPr>
              <a:t>p</a:t>
            </a:r>
            <a:r>
              <a:rPr lang="en-US" sz="2000" baseline="30000" dirty="0">
                <a:latin typeface="Comic Sans MS" charset="0"/>
              </a:rPr>
              <a:t>+</a:t>
            </a:r>
            <a:r>
              <a:rPr lang="en-US" sz="2000" dirty="0">
                <a:latin typeface="Comic Sans MS" charset="0"/>
              </a:rPr>
              <a:t>) = - 0.017 +/- 0.016 , A</a:t>
            </a:r>
            <a:r>
              <a:rPr lang="en-US" sz="2000" baseline="-25000" dirty="0">
                <a:latin typeface="Comic Sans MS" charset="0"/>
              </a:rPr>
              <a:t>CP</a:t>
            </a:r>
            <a:r>
              <a:rPr lang="en-US" sz="2000" dirty="0">
                <a:latin typeface="Comic Sans MS" charset="0"/>
              </a:rPr>
              <a:t>(B</a:t>
            </a:r>
            <a:r>
              <a:rPr lang="en-US" sz="2000" baseline="30000" dirty="0">
                <a:latin typeface="Comic Sans MS" charset="0"/>
              </a:rPr>
              <a:t>+</a:t>
            </a:r>
            <a:r>
              <a:rPr lang="en-US" sz="2000" dirty="0">
                <a:latin typeface="Comic Sans MS" charset="0"/>
              </a:rPr>
              <a:t> -&gt; K</a:t>
            </a:r>
            <a:r>
              <a:rPr lang="en-US" sz="2000" baseline="30000" dirty="0">
                <a:latin typeface="Comic Sans MS" charset="0"/>
              </a:rPr>
              <a:t>+</a:t>
            </a:r>
            <a:r>
              <a:rPr lang="en-US" sz="2000" dirty="0">
                <a:latin typeface="Symbol" charset="0"/>
                <a:cs typeface="Symbol" charset="0"/>
              </a:rPr>
              <a:t>p</a:t>
            </a:r>
            <a:r>
              <a:rPr lang="en-US" sz="2000" baseline="30000" dirty="0">
                <a:latin typeface="Comic Sans MS" charset="0"/>
              </a:rPr>
              <a:t>0</a:t>
            </a:r>
            <a:r>
              <a:rPr lang="en-US" sz="2000" dirty="0">
                <a:latin typeface="Comic Sans MS" charset="0"/>
              </a:rPr>
              <a:t>) = + 0.037 +/- </a:t>
            </a:r>
            <a:r>
              <a:rPr lang="en-US" sz="2000" dirty="0" smtClean="0">
                <a:latin typeface="Comic Sans MS" charset="0"/>
              </a:rPr>
              <a:t>0.021</a:t>
            </a:r>
            <a:endParaRPr lang="en-US" sz="2000" dirty="0">
              <a:latin typeface="Comic Sans MS" charset="0"/>
            </a:endParaRPr>
          </a:p>
          <a:p>
            <a:r>
              <a:rPr lang="en-US" sz="2000" dirty="0">
                <a:latin typeface="Comic Sans MS" charset="0"/>
              </a:rPr>
              <a:t>A</a:t>
            </a:r>
            <a:r>
              <a:rPr lang="en-US" sz="2000" baseline="-25000" dirty="0">
                <a:latin typeface="Comic Sans MS" charset="0"/>
              </a:rPr>
              <a:t>CP</a:t>
            </a:r>
            <a:r>
              <a:rPr lang="en-US" sz="2000" dirty="0">
                <a:latin typeface="Comic Sans MS" charset="0"/>
              </a:rPr>
              <a:t>(B</a:t>
            </a:r>
            <a:r>
              <a:rPr lang="en-US" sz="2000" baseline="30000" dirty="0">
                <a:latin typeface="Comic Sans MS" charset="0"/>
              </a:rPr>
              <a:t>+</a:t>
            </a:r>
            <a:r>
              <a:rPr lang="en-US" sz="2000" dirty="0">
                <a:latin typeface="Comic Sans MS" charset="0"/>
              </a:rPr>
              <a:t> -&gt; </a:t>
            </a:r>
            <a:r>
              <a:rPr lang="en-US" sz="2000" dirty="0" err="1">
                <a:latin typeface="Comic Sans MS" charset="0"/>
              </a:rPr>
              <a:t>K</a:t>
            </a:r>
            <a:r>
              <a:rPr lang="en-US" sz="2000" baseline="30000" dirty="0" err="1">
                <a:latin typeface="Comic Sans MS" charset="0"/>
              </a:rPr>
              <a:t>+</a:t>
            </a:r>
            <a:r>
              <a:rPr lang="en-US" sz="2000" dirty="0" err="1">
                <a:latin typeface="Symbol" charset="0"/>
                <a:cs typeface="Symbol" charset="0"/>
              </a:rPr>
              <a:t>h</a:t>
            </a:r>
            <a:r>
              <a:rPr lang="en-US" sz="2000" dirty="0">
                <a:latin typeface="Comic Sans MS" charset="0"/>
              </a:rPr>
              <a:t>) = - 0.37 +/- 0.08   , A</a:t>
            </a:r>
            <a:r>
              <a:rPr lang="en-US" sz="2000" baseline="-25000" dirty="0">
                <a:latin typeface="Comic Sans MS" charset="0"/>
              </a:rPr>
              <a:t>CP</a:t>
            </a:r>
            <a:r>
              <a:rPr lang="en-US" sz="2000" dirty="0">
                <a:latin typeface="Comic Sans MS" charset="0"/>
              </a:rPr>
              <a:t>(B</a:t>
            </a:r>
            <a:r>
              <a:rPr lang="en-US" sz="2000" baseline="30000" dirty="0">
                <a:latin typeface="Comic Sans MS" charset="0"/>
              </a:rPr>
              <a:t>+</a:t>
            </a:r>
            <a:r>
              <a:rPr lang="en-US" sz="2000" dirty="0">
                <a:latin typeface="Comic Sans MS" charset="0"/>
              </a:rPr>
              <a:t> -&gt; </a:t>
            </a:r>
            <a:r>
              <a:rPr lang="en-US" sz="2000" dirty="0" err="1">
                <a:latin typeface="Comic Sans MS" charset="0"/>
              </a:rPr>
              <a:t>K</a:t>
            </a:r>
            <a:r>
              <a:rPr lang="en-US" sz="2000" baseline="30000" dirty="0" err="1">
                <a:latin typeface="Comic Sans MS" charset="0"/>
              </a:rPr>
              <a:t>+</a:t>
            </a:r>
            <a:r>
              <a:rPr lang="en-US" sz="2000" dirty="0" err="1">
                <a:latin typeface="Symbol" charset="0"/>
                <a:cs typeface="Symbol" charset="0"/>
              </a:rPr>
              <a:t>h</a:t>
            </a:r>
            <a:r>
              <a:rPr lang="en-US" dirty="0">
                <a:latin typeface="Comic Sans MS" charset="0"/>
              </a:rPr>
              <a:t>’</a:t>
            </a:r>
            <a:r>
              <a:rPr lang="en-US" baseline="30000" dirty="0">
                <a:latin typeface="Comic Sans MS" charset="0"/>
              </a:rPr>
              <a:t> </a:t>
            </a:r>
            <a:r>
              <a:rPr lang="en-US" altLang="ja-JP" sz="2000" dirty="0">
                <a:latin typeface="Comic Sans MS" charset="0"/>
              </a:rPr>
              <a:t>) = + 0.004 +/- 0.011</a:t>
            </a:r>
            <a:endParaRPr lang="en-US" sz="2000" dirty="0">
              <a:latin typeface="Comic Sans MS" charset="0"/>
            </a:endParaRPr>
          </a:p>
        </p:txBody>
      </p:sp>
      <p:sp>
        <p:nvSpPr>
          <p:cNvPr id="60509" name="Rectangle 1"/>
          <p:cNvSpPr>
            <a:spLocks noChangeArrowheads="1"/>
          </p:cNvSpPr>
          <p:nvPr/>
        </p:nvSpPr>
        <p:spPr bwMode="auto">
          <a:xfrm>
            <a:off x="0" y="4724400"/>
            <a:ext cx="3733800" cy="45720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97" name="Straight Connector 96"/>
          <p:cNvCxnSpPr/>
          <p:nvPr/>
        </p:nvCxnSpPr>
        <p:spPr>
          <a:xfrm>
            <a:off x="1905000" y="1752600"/>
            <a:ext cx="1441450" cy="0"/>
          </a:xfrm>
          <a:prstGeom prst="line">
            <a:avLst/>
          </a:prstGeom>
          <a:ln>
            <a:solidFill>
              <a:srgbClr val="A24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512" name="Rectangle 1"/>
          <p:cNvSpPr>
            <a:spLocks noChangeArrowheads="1"/>
          </p:cNvSpPr>
          <p:nvPr/>
        </p:nvSpPr>
        <p:spPr bwMode="auto">
          <a:xfrm>
            <a:off x="838200" y="5257800"/>
            <a:ext cx="76200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 charset="0"/>
              </a:rPr>
              <a:t>Introduction:</a:t>
            </a:r>
          </a:p>
          <a:p>
            <a:r>
              <a:rPr lang="en-US" dirty="0" smtClean="0">
                <a:latin typeface="Comic Sans MS" charset="0"/>
              </a:rPr>
              <a:t>1</a:t>
            </a:r>
            <a:r>
              <a:rPr lang="en-US" baseline="30000" dirty="0" smtClean="0">
                <a:latin typeface="Comic Sans MS" charset="0"/>
              </a:rPr>
              <a:t>st</a:t>
            </a:r>
            <a:r>
              <a:rPr lang="en-US" dirty="0" smtClean="0">
                <a:latin typeface="Comic Sans MS" charset="0"/>
              </a:rPr>
              <a:t> </a:t>
            </a:r>
            <a:r>
              <a:rPr lang="en-US" dirty="0">
                <a:latin typeface="Comic Sans MS" charset="0"/>
              </a:rPr>
              <a:t>lesson</a:t>
            </a:r>
            <a:r>
              <a:rPr lang="en-US" dirty="0" smtClean="0">
                <a:latin typeface="Comic Sans MS" charset="0"/>
              </a:rPr>
              <a:t>: difference </a:t>
            </a:r>
            <a:r>
              <a:rPr lang="en-US" dirty="0">
                <a:latin typeface="Comic Sans MS" charset="0"/>
              </a:rPr>
              <a:t>between U- &amp; V-spin is `fuzzy’ </a:t>
            </a:r>
          </a:p>
          <a:p>
            <a:r>
              <a:rPr lang="en-US" dirty="0" smtClean="0">
                <a:latin typeface="Comic Sans MS" charset="0"/>
              </a:rPr>
              <a:t>2</a:t>
            </a:r>
            <a:r>
              <a:rPr lang="en-US" baseline="30000" dirty="0" smtClean="0">
                <a:latin typeface="Comic Sans MS" charset="0"/>
              </a:rPr>
              <a:t>nd</a:t>
            </a:r>
            <a:r>
              <a:rPr lang="en-US" dirty="0" smtClean="0">
                <a:latin typeface="Comic Sans MS" charset="0"/>
              </a:rPr>
              <a:t> lesson: </a:t>
            </a:r>
            <a:r>
              <a:rPr lang="en-US" dirty="0">
                <a:latin typeface="Comic Sans MS" charset="0"/>
              </a:rPr>
              <a:t>we have to go </a:t>
            </a:r>
            <a:r>
              <a:rPr lang="en-US" i="1" dirty="0" smtClean="0">
                <a:solidFill>
                  <a:srgbClr val="AF00B1"/>
                </a:solidFill>
                <a:latin typeface="Comic Sans MS" charset="0"/>
              </a:rPr>
              <a:t>well</a:t>
            </a:r>
            <a:r>
              <a:rPr lang="en-US" dirty="0" smtClean="0">
                <a:solidFill>
                  <a:srgbClr val="AF00B1"/>
                </a:solidFill>
                <a:latin typeface="Comic Sans MS" charset="0"/>
              </a:rPr>
              <a:t> </a:t>
            </a:r>
            <a:r>
              <a:rPr lang="en-US" i="1" dirty="0" smtClean="0">
                <a:solidFill>
                  <a:srgbClr val="AF00B1"/>
                </a:solidFill>
                <a:latin typeface="Comic Sans MS" charset="0"/>
              </a:rPr>
              <a:t>beyond</a:t>
            </a:r>
            <a:r>
              <a:rPr lang="en-US" i="1" dirty="0" smtClean="0">
                <a:latin typeface="Comic Sans MS" charset="0"/>
              </a:rPr>
              <a:t> </a:t>
            </a:r>
            <a:r>
              <a:rPr lang="en-US" i="1" dirty="0">
                <a:latin typeface="Comic Sans MS" charset="0"/>
              </a:rPr>
              <a:t>2-body </a:t>
            </a:r>
            <a:r>
              <a:rPr lang="en-US" dirty="0">
                <a:latin typeface="Comic Sans MS" charset="0"/>
              </a:rPr>
              <a:t>FS </a:t>
            </a:r>
            <a:endParaRPr lang="en-US" dirty="0"/>
          </a:p>
        </p:txBody>
      </p:sp>
      <p:sp>
        <p:nvSpPr>
          <p:cNvPr id="98" name="Rectangle 1"/>
          <p:cNvSpPr>
            <a:spLocks noChangeArrowheads="1"/>
          </p:cNvSpPr>
          <p:nvPr/>
        </p:nvSpPr>
        <p:spPr bwMode="auto">
          <a:xfrm>
            <a:off x="838200" y="5334000"/>
            <a:ext cx="7620000" cy="1143000"/>
          </a:xfrm>
          <a:prstGeom prst="rect">
            <a:avLst/>
          </a:prstGeom>
          <a:noFill/>
          <a:ln w="57150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996633"/>
              </a:solidFill>
            </a:endParaRPr>
          </a:p>
        </p:txBody>
      </p:sp>
      <p:pic>
        <p:nvPicPr>
          <p:cNvPr id="99" name="Picture 98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6248400"/>
            <a:ext cx="762000" cy="609600"/>
          </a:xfrm>
          <a:prstGeom prst="rect">
            <a:avLst/>
          </a:prstGeom>
        </p:spPr>
      </p:pic>
      <p:cxnSp>
        <p:nvCxnSpPr>
          <p:cNvPr id="104" name="Straight Arrow Connector 103"/>
          <p:cNvCxnSpPr/>
          <p:nvPr/>
        </p:nvCxnSpPr>
        <p:spPr>
          <a:xfrm>
            <a:off x="4191000" y="2667000"/>
            <a:ext cx="685800" cy="0"/>
          </a:xfrm>
          <a:prstGeom prst="straightConnector1">
            <a:avLst/>
          </a:prstGeom>
          <a:ln>
            <a:solidFill>
              <a:srgbClr val="1BB12B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886200" y="2438400"/>
            <a:ext cx="13118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>
                <a:latin typeface="Comic Sans MS" charset="0"/>
              </a:rPr>
              <a:t>u          </a:t>
            </a:r>
            <a:r>
              <a:rPr lang="en-US" sz="2200" dirty="0">
                <a:latin typeface="Comic Sans MS" charset="0"/>
              </a:rPr>
              <a:t>s</a:t>
            </a:r>
            <a:r>
              <a:rPr lang="en-US" dirty="0">
                <a:latin typeface="Comic Sans MS" charset="0"/>
              </a:rPr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42213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Clr>
                <a:srgbClr val="FF0000"/>
              </a:buClr>
            </a:pPr>
            <a:r>
              <a:rPr lang="en-US" sz="2200" dirty="0">
                <a:latin typeface="Comic Sans MS" charset="0"/>
              </a:rPr>
              <a:t>-- </a:t>
            </a:r>
            <a:r>
              <a:rPr lang="en-US" sz="2200" i="1" dirty="0" smtClean="0">
                <a:solidFill>
                  <a:srgbClr val="996633"/>
                </a:solidFill>
                <a:latin typeface="Comic Sans MS" charset="0"/>
              </a:rPr>
              <a:t>re-scattering </a:t>
            </a:r>
            <a:r>
              <a:rPr lang="en-US" sz="2200" dirty="0" smtClean="0">
                <a:latin typeface="Comic Sans MS" charset="0"/>
              </a:rPr>
              <a:t>!</a:t>
            </a:r>
            <a:endParaRPr lang="en-US" sz="2200" dirty="0">
              <a:latin typeface="Comic Sans MS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610600" y="0"/>
            <a:ext cx="4564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charset="0"/>
              </a:rPr>
              <a:t>*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78520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01B92031-5420-8D49-B710-4CD26FEF7135}" type="slidenum">
              <a:rPr lang="en-US" smtClean="0"/>
              <a:pPr>
                <a:defRPr/>
              </a:pPr>
              <a:t>17</a:t>
            </a:fld>
            <a:r>
              <a:rPr lang="en-US" dirty="0" smtClean="0"/>
              <a:t>/60</a:t>
            </a:r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8153400" cy="461665"/>
          </a:xfrm>
          <a:prstGeom prst="rect">
            <a:avLst/>
          </a:prstGeom>
          <a:gradFill rotWithShape="0">
            <a:gsLst>
              <a:gs pos="0">
                <a:srgbClr val="FFFF99">
                  <a:gamma/>
                  <a:shade val="46275"/>
                  <a:invGamma/>
                </a:srgbClr>
              </a:gs>
              <a:gs pos="50000">
                <a:srgbClr val="FFFF99"/>
              </a:gs>
              <a:gs pos="100000">
                <a:srgbClr val="FFFF99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omic Sans MS" charset="0"/>
              </a:rPr>
              <a:t>(II)  Quark Masses in Quantum Field Theories (QFT) </a:t>
            </a:r>
            <a:endParaRPr lang="en-US" dirty="0"/>
          </a:p>
        </p:txBody>
      </p:sp>
      <p:pic>
        <p:nvPicPr>
          <p:cNvPr id="8" name="Picture 7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5882640"/>
            <a:ext cx="1219200" cy="9753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5400" y="45720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mic Sans MS" charset="0"/>
              </a:rPr>
              <a:t>-- With </a:t>
            </a:r>
            <a:r>
              <a:rPr lang="en-US" dirty="0" err="1">
                <a:latin typeface="Comic Sans MS" charset="0"/>
              </a:rPr>
              <a:t>perturbative</a:t>
            </a:r>
            <a:r>
              <a:rPr lang="en-US" dirty="0">
                <a:latin typeface="Comic Sans MS" charset="0"/>
              </a:rPr>
              <a:t> theory one applies a Green function for a free fermion field with G(</a:t>
            </a:r>
            <a:r>
              <a:rPr lang="en-US" dirty="0" err="1">
                <a:latin typeface="Comic Sans MS" charset="0"/>
              </a:rPr>
              <a:t>p,</a:t>
            </a:r>
            <a:r>
              <a:rPr lang="en-US" dirty="0" err="1">
                <a:latin typeface="Symbol" charset="0"/>
                <a:cs typeface="Symbol" charset="0"/>
              </a:rPr>
              <a:t>m</a:t>
            </a:r>
            <a:r>
              <a:rPr lang="en-US" dirty="0">
                <a:latin typeface="Comic Sans MS" charset="0"/>
              </a:rPr>
              <a:t>) = 1/(p – m</a:t>
            </a:r>
            <a:r>
              <a:rPr lang="en-US" baseline="-25000" dirty="0">
                <a:latin typeface="Comic Sans MS" charset="0"/>
              </a:rPr>
              <a:t>f</a:t>
            </a:r>
            <a:r>
              <a:rPr lang="en-US" dirty="0">
                <a:latin typeface="Comic Sans MS" charset="0"/>
              </a:rPr>
              <a:t>(</a:t>
            </a:r>
            <a:r>
              <a:rPr lang="en-US" dirty="0">
                <a:latin typeface="Symbol" charset="0"/>
                <a:cs typeface="Symbol" charset="0"/>
              </a:rPr>
              <a:t>m</a:t>
            </a:r>
            <a:r>
              <a:rPr lang="en-US" dirty="0">
                <a:latin typeface="Comic Sans MS" charset="0"/>
              </a:rPr>
              <a:t>))</a:t>
            </a:r>
          </a:p>
          <a:p>
            <a:r>
              <a:rPr lang="en-US" dirty="0">
                <a:latin typeface="Comic Sans MS" charset="0"/>
              </a:rPr>
              <a:t>-- the </a:t>
            </a:r>
            <a:r>
              <a:rPr lang="en-US" i="1" dirty="0">
                <a:latin typeface="Comic Sans MS" charset="0"/>
              </a:rPr>
              <a:t>pole mass </a:t>
            </a:r>
            <a:r>
              <a:rPr lang="en-US" dirty="0">
                <a:latin typeface="Comic Sans MS" charset="0"/>
              </a:rPr>
              <a:t>(or a cut) of the </a:t>
            </a:r>
            <a:r>
              <a:rPr lang="en-US" i="1" dirty="0">
                <a:latin typeface="Comic Sans MS" charset="0"/>
              </a:rPr>
              <a:t>electron</a:t>
            </a:r>
            <a:r>
              <a:rPr lang="en-US" dirty="0">
                <a:latin typeface="Comic Sans MS" charset="0"/>
              </a:rPr>
              <a:t> is very good for a scale </a:t>
            </a:r>
            <a:r>
              <a:rPr lang="en-US" dirty="0">
                <a:latin typeface="Symbol" charset="0"/>
                <a:cs typeface="Symbol" charset="0"/>
              </a:rPr>
              <a:t>m</a:t>
            </a:r>
            <a:r>
              <a:rPr lang="en-US" dirty="0">
                <a:latin typeface="Comic Sans MS" charset="0"/>
              </a:rPr>
              <a:t>=0: it is gauge independent and measurable by experiments (although </a:t>
            </a:r>
            <a:r>
              <a:rPr lang="en-US" i="1" dirty="0">
                <a:latin typeface="Comic Sans MS" charset="0"/>
              </a:rPr>
              <a:t>using</a:t>
            </a:r>
            <a:r>
              <a:rPr lang="en-US" dirty="0">
                <a:latin typeface="Comic Sans MS" charset="0"/>
              </a:rPr>
              <a:t> it is not trivial already). </a:t>
            </a:r>
          </a:p>
        </p:txBody>
      </p:sp>
    </p:spTree>
    <p:extLst>
      <p:ext uri="{BB962C8B-B14F-4D97-AF65-F5344CB8AC3E}">
        <p14:creationId xmlns:p14="http://schemas.microsoft.com/office/powerpoint/2010/main" val="604122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01B92031-5420-8D49-B710-4CD26FEF7135}" type="slidenum">
              <a:rPr lang="en-US" smtClean="0"/>
              <a:pPr>
                <a:defRPr/>
              </a:pPr>
              <a:t>18</a:t>
            </a:fld>
            <a:r>
              <a:rPr lang="en-US" dirty="0" smtClean="0"/>
              <a:t>/60</a:t>
            </a:r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8153400" cy="461665"/>
          </a:xfrm>
          <a:prstGeom prst="rect">
            <a:avLst/>
          </a:prstGeom>
          <a:gradFill rotWithShape="0">
            <a:gsLst>
              <a:gs pos="0">
                <a:srgbClr val="FFFF99">
                  <a:gamma/>
                  <a:shade val="46275"/>
                  <a:invGamma/>
                </a:srgbClr>
              </a:gs>
              <a:gs pos="50000">
                <a:srgbClr val="FFFF99"/>
              </a:gs>
              <a:gs pos="100000">
                <a:srgbClr val="FFFF99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omic Sans MS" charset="0"/>
              </a:rPr>
              <a:t>(II)  Quark Masses in Quantum Field Theories (QFT) </a:t>
            </a:r>
            <a:endParaRPr lang="en-US" dirty="0"/>
          </a:p>
        </p:txBody>
      </p:sp>
      <p:pic>
        <p:nvPicPr>
          <p:cNvPr id="8" name="Picture 7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5882640"/>
            <a:ext cx="1219200" cy="9753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5400" y="457200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mic Sans MS" charset="0"/>
              </a:rPr>
              <a:t>-- With </a:t>
            </a:r>
            <a:r>
              <a:rPr lang="en-US" dirty="0" err="1">
                <a:latin typeface="Comic Sans MS" charset="0"/>
              </a:rPr>
              <a:t>perturbative</a:t>
            </a:r>
            <a:r>
              <a:rPr lang="en-US" dirty="0">
                <a:latin typeface="Comic Sans MS" charset="0"/>
              </a:rPr>
              <a:t> theory one applies a Green function for a free fermion field with G(</a:t>
            </a:r>
            <a:r>
              <a:rPr lang="en-US" dirty="0" err="1">
                <a:latin typeface="Comic Sans MS" charset="0"/>
              </a:rPr>
              <a:t>p,</a:t>
            </a:r>
            <a:r>
              <a:rPr lang="en-US" dirty="0" err="1">
                <a:latin typeface="Symbol" charset="0"/>
                <a:cs typeface="Symbol" charset="0"/>
              </a:rPr>
              <a:t>m</a:t>
            </a:r>
            <a:r>
              <a:rPr lang="en-US" dirty="0">
                <a:latin typeface="Comic Sans MS" charset="0"/>
              </a:rPr>
              <a:t>) = 1/(p – m</a:t>
            </a:r>
            <a:r>
              <a:rPr lang="en-US" baseline="-25000" dirty="0">
                <a:latin typeface="Comic Sans MS" charset="0"/>
              </a:rPr>
              <a:t>f</a:t>
            </a:r>
            <a:r>
              <a:rPr lang="en-US" dirty="0">
                <a:latin typeface="Comic Sans MS" charset="0"/>
              </a:rPr>
              <a:t>(</a:t>
            </a:r>
            <a:r>
              <a:rPr lang="en-US" dirty="0">
                <a:latin typeface="Symbol" charset="0"/>
                <a:cs typeface="Symbol" charset="0"/>
              </a:rPr>
              <a:t>m</a:t>
            </a:r>
            <a:r>
              <a:rPr lang="en-US" dirty="0">
                <a:latin typeface="Comic Sans MS" charset="0"/>
              </a:rPr>
              <a:t>))</a:t>
            </a:r>
          </a:p>
          <a:p>
            <a:r>
              <a:rPr lang="en-US" dirty="0">
                <a:latin typeface="Comic Sans MS" charset="0"/>
              </a:rPr>
              <a:t>-- the </a:t>
            </a:r>
            <a:r>
              <a:rPr lang="en-US" i="1" dirty="0">
                <a:latin typeface="Comic Sans MS" charset="0"/>
              </a:rPr>
              <a:t>pole mass </a:t>
            </a:r>
            <a:r>
              <a:rPr lang="en-US" dirty="0">
                <a:latin typeface="Comic Sans MS" charset="0"/>
              </a:rPr>
              <a:t>(or a cut) of the </a:t>
            </a:r>
            <a:r>
              <a:rPr lang="en-US" i="1" dirty="0">
                <a:latin typeface="Comic Sans MS" charset="0"/>
              </a:rPr>
              <a:t>electron</a:t>
            </a:r>
            <a:r>
              <a:rPr lang="en-US" dirty="0">
                <a:latin typeface="Comic Sans MS" charset="0"/>
              </a:rPr>
              <a:t> is very good for a scale </a:t>
            </a:r>
            <a:r>
              <a:rPr lang="en-US" dirty="0">
                <a:latin typeface="Symbol" charset="0"/>
                <a:cs typeface="Symbol" charset="0"/>
              </a:rPr>
              <a:t>m</a:t>
            </a:r>
            <a:r>
              <a:rPr lang="en-US" dirty="0">
                <a:latin typeface="Comic Sans MS" charset="0"/>
              </a:rPr>
              <a:t>=0: it is gauge independent and measurable by experiments (although </a:t>
            </a:r>
            <a:r>
              <a:rPr lang="en-US" i="1" dirty="0">
                <a:latin typeface="Comic Sans MS" charset="0"/>
              </a:rPr>
              <a:t>using</a:t>
            </a:r>
            <a:r>
              <a:rPr lang="en-US" dirty="0">
                <a:latin typeface="Comic Sans MS" charset="0"/>
              </a:rPr>
              <a:t> it is not trivial already). </a:t>
            </a:r>
          </a:p>
          <a:p>
            <a:r>
              <a:rPr lang="en-US" dirty="0">
                <a:latin typeface="Comic Sans MS" charset="0"/>
              </a:rPr>
              <a:t>-- The situations are very different for </a:t>
            </a:r>
            <a:r>
              <a:rPr lang="en-US" dirty="0" err="1">
                <a:latin typeface="Comic Sans MS" charset="0"/>
              </a:rPr>
              <a:t>b,c,s,d,u</a:t>
            </a:r>
            <a:r>
              <a:rPr lang="en-US" dirty="0">
                <a:latin typeface="Comic Sans MS" charset="0"/>
              </a:rPr>
              <a:t> due to confinement to produce hadrons in the initial &amp; final states. </a:t>
            </a:r>
          </a:p>
          <a:p>
            <a:r>
              <a:rPr lang="en-US" dirty="0">
                <a:latin typeface="Comic Sans MS" charset="0"/>
              </a:rPr>
              <a:t>-- Pole mass is gauge independent; furthermore, it is </a:t>
            </a:r>
            <a:r>
              <a:rPr lang="en-US" i="1" dirty="0" err="1">
                <a:solidFill>
                  <a:srgbClr val="996633"/>
                </a:solidFill>
                <a:latin typeface="Comic Sans MS" charset="0"/>
              </a:rPr>
              <a:t>perturbative</a:t>
            </a:r>
            <a:r>
              <a:rPr lang="en-US" dirty="0">
                <a:latin typeface="Comic Sans MS" charset="0"/>
              </a:rPr>
              <a:t> infrared in QCD. </a:t>
            </a:r>
          </a:p>
        </p:txBody>
      </p:sp>
    </p:spTree>
    <p:extLst>
      <p:ext uri="{BB962C8B-B14F-4D97-AF65-F5344CB8AC3E}">
        <p14:creationId xmlns:p14="http://schemas.microsoft.com/office/powerpoint/2010/main" val="254599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01B92031-5420-8D49-B710-4CD26FEF7135}" type="slidenum">
              <a:rPr lang="en-US" smtClean="0"/>
              <a:pPr>
                <a:defRPr/>
              </a:pPr>
              <a:t>19</a:t>
            </a:fld>
            <a:r>
              <a:rPr lang="en-US" dirty="0" smtClean="0"/>
              <a:t>/60</a:t>
            </a:r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8153400" cy="461665"/>
          </a:xfrm>
          <a:prstGeom prst="rect">
            <a:avLst/>
          </a:prstGeom>
          <a:gradFill rotWithShape="0">
            <a:gsLst>
              <a:gs pos="0">
                <a:srgbClr val="FFFF99">
                  <a:gamma/>
                  <a:shade val="46275"/>
                  <a:invGamma/>
                </a:srgbClr>
              </a:gs>
              <a:gs pos="50000">
                <a:srgbClr val="FFFF99"/>
              </a:gs>
              <a:gs pos="100000">
                <a:srgbClr val="FFFF99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omic Sans MS" charset="0"/>
              </a:rPr>
              <a:t>(II)  Quark Masses in Quantum Field Theories (QFT) </a:t>
            </a:r>
            <a:endParaRPr lang="en-US" dirty="0"/>
          </a:p>
        </p:txBody>
      </p:sp>
      <p:pic>
        <p:nvPicPr>
          <p:cNvPr id="8" name="Picture 7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5882640"/>
            <a:ext cx="1219200" cy="9753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5400" y="457200"/>
            <a:ext cx="914400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mic Sans MS" charset="0"/>
              </a:rPr>
              <a:t>-- With </a:t>
            </a:r>
            <a:r>
              <a:rPr lang="en-US" dirty="0" err="1">
                <a:latin typeface="Comic Sans MS" charset="0"/>
              </a:rPr>
              <a:t>perturbative</a:t>
            </a:r>
            <a:r>
              <a:rPr lang="en-US" dirty="0">
                <a:latin typeface="Comic Sans MS" charset="0"/>
              </a:rPr>
              <a:t> theory one applies a Green function for a free fermion field with G(</a:t>
            </a:r>
            <a:r>
              <a:rPr lang="en-US" dirty="0" err="1">
                <a:latin typeface="Comic Sans MS" charset="0"/>
              </a:rPr>
              <a:t>p,</a:t>
            </a:r>
            <a:r>
              <a:rPr lang="en-US" dirty="0" err="1">
                <a:latin typeface="Symbol" charset="0"/>
                <a:cs typeface="Symbol" charset="0"/>
              </a:rPr>
              <a:t>m</a:t>
            </a:r>
            <a:r>
              <a:rPr lang="en-US" dirty="0">
                <a:latin typeface="Comic Sans MS" charset="0"/>
              </a:rPr>
              <a:t>) = 1/(p – m</a:t>
            </a:r>
            <a:r>
              <a:rPr lang="en-US" baseline="-25000" dirty="0">
                <a:latin typeface="Comic Sans MS" charset="0"/>
              </a:rPr>
              <a:t>f</a:t>
            </a:r>
            <a:r>
              <a:rPr lang="en-US" dirty="0">
                <a:latin typeface="Comic Sans MS" charset="0"/>
              </a:rPr>
              <a:t>(</a:t>
            </a:r>
            <a:r>
              <a:rPr lang="en-US" dirty="0">
                <a:latin typeface="Symbol" charset="0"/>
                <a:cs typeface="Symbol" charset="0"/>
              </a:rPr>
              <a:t>m</a:t>
            </a:r>
            <a:r>
              <a:rPr lang="en-US" dirty="0">
                <a:latin typeface="Comic Sans MS" charset="0"/>
              </a:rPr>
              <a:t>))</a:t>
            </a:r>
          </a:p>
          <a:p>
            <a:r>
              <a:rPr lang="en-US" dirty="0">
                <a:latin typeface="Comic Sans MS" charset="0"/>
              </a:rPr>
              <a:t>-- the </a:t>
            </a:r>
            <a:r>
              <a:rPr lang="en-US" i="1" dirty="0">
                <a:latin typeface="Comic Sans MS" charset="0"/>
              </a:rPr>
              <a:t>pole mass </a:t>
            </a:r>
            <a:r>
              <a:rPr lang="en-US" dirty="0">
                <a:latin typeface="Comic Sans MS" charset="0"/>
              </a:rPr>
              <a:t>(or a cut) of the </a:t>
            </a:r>
            <a:r>
              <a:rPr lang="en-US" i="1" dirty="0">
                <a:latin typeface="Comic Sans MS" charset="0"/>
              </a:rPr>
              <a:t>electron</a:t>
            </a:r>
            <a:r>
              <a:rPr lang="en-US" dirty="0">
                <a:latin typeface="Comic Sans MS" charset="0"/>
              </a:rPr>
              <a:t> is very good for a scale </a:t>
            </a:r>
            <a:r>
              <a:rPr lang="en-US" dirty="0">
                <a:latin typeface="Symbol" charset="0"/>
                <a:cs typeface="Symbol" charset="0"/>
              </a:rPr>
              <a:t>m</a:t>
            </a:r>
            <a:r>
              <a:rPr lang="en-US" dirty="0">
                <a:latin typeface="Comic Sans MS" charset="0"/>
              </a:rPr>
              <a:t>=0: it is gauge independent and measurable by experiments (although </a:t>
            </a:r>
            <a:r>
              <a:rPr lang="en-US" i="1" dirty="0">
                <a:latin typeface="Comic Sans MS" charset="0"/>
              </a:rPr>
              <a:t>using</a:t>
            </a:r>
            <a:r>
              <a:rPr lang="en-US" dirty="0">
                <a:latin typeface="Comic Sans MS" charset="0"/>
              </a:rPr>
              <a:t> it is not trivial already). </a:t>
            </a:r>
          </a:p>
          <a:p>
            <a:r>
              <a:rPr lang="en-US" dirty="0">
                <a:latin typeface="Comic Sans MS" charset="0"/>
              </a:rPr>
              <a:t>-- The situations are very different for </a:t>
            </a:r>
            <a:r>
              <a:rPr lang="en-US" dirty="0" err="1">
                <a:latin typeface="Comic Sans MS" charset="0"/>
              </a:rPr>
              <a:t>b,c,s,d,u</a:t>
            </a:r>
            <a:r>
              <a:rPr lang="en-US" dirty="0">
                <a:latin typeface="Comic Sans MS" charset="0"/>
              </a:rPr>
              <a:t> due to confinement to produce hadrons in the initial &amp; final states. </a:t>
            </a:r>
          </a:p>
          <a:p>
            <a:r>
              <a:rPr lang="en-US" dirty="0">
                <a:latin typeface="Comic Sans MS" charset="0"/>
              </a:rPr>
              <a:t>-- Pole mass is gauge independent; furthermore, it is </a:t>
            </a:r>
            <a:r>
              <a:rPr lang="en-US" i="1" dirty="0" err="1">
                <a:solidFill>
                  <a:srgbClr val="996633"/>
                </a:solidFill>
                <a:latin typeface="Comic Sans MS" charset="0"/>
              </a:rPr>
              <a:t>perturbative</a:t>
            </a:r>
            <a:r>
              <a:rPr lang="en-US" dirty="0">
                <a:latin typeface="Comic Sans MS" charset="0"/>
              </a:rPr>
              <a:t> infrared in QCD. </a:t>
            </a:r>
          </a:p>
          <a:p>
            <a:pPr algn="ctr"/>
            <a:r>
              <a:rPr lang="en-US" dirty="0">
                <a:latin typeface="Comic Sans MS" charset="0"/>
              </a:rPr>
              <a:t>However, it is </a:t>
            </a:r>
            <a:r>
              <a:rPr lang="en-US" i="1" dirty="0">
                <a:latin typeface="Comic Sans MS" charset="0"/>
              </a:rPr>
              <a:t>not</a:t>
            </a:r>
            <a:r>
              <a:rPr lang="en-US" dirty="0">
                <a:latin typeface="Comic Sans MS" charset="0"/>
              </a:rPr>
              <a:t> infrared stable </a:t>
            </a:r>
            <a:r>
              <a:rPr lang="en-US" i="1" dirty="0">
                <a:solidFill>
                  <a:srgbClr val="FF6600"/>
                </a:solidFill>
                <a:latin typeface="Comic Sans MS" charset="0"/>
              </a:rPr>
              <a:t>non</a:t>
            </a:r>
            <a:r>
              <a:rPr lang="en-US" i="1" dirty="0">
                <a:latin typeface="Comic Sans MS" charset="0"/>
              </a:rPr>
              <a:t>-</a:t>
            </a:r>
            <a:r>
              <a:rPr lang="en-US" i="1" dirty="0" err="1">
                <a:solidFill>
                  <a:srgbClr val="996633"/>
                </a:solidFill>
                <a:latin typeface="Comic Sans MS" charset="0"/>
              </a:rPr>
              <a:t>perturbatively</a:t>
            </a:r>
            <a:r>
              <a:rPr lang="en-US" dirty="0">
                <a:latin typeface="Comic Sans MS" charset="0"/>
              </a:rPr>
              <a:t>.  </a:t>
            </a:r>
          </a:p>
          <a:p>
            <a:r>
              <a:rPr lang="en-US" dirty="0">
                <a:latin typeface="Comic Sans MS" charset="0"/>
              </a:rPr>
              <a:t>-- It is easy to apply pole mass in Feynman </a:t>
            </a:r>
            <a:r>
              <a:rPr lang="en-US" dirty="0" smtClean="0">
                <a:latin typeface="Comic Sans MS" charset="0"/>
              </a:rPr>
              <a:t>diagrams. </a:t>
            </a:r>
            <a:endParaRPr lang="en-US" dirty="0">
              <a:latin typeface="Comic Sans MS" charset="0"/>
            </a:endParaRPr>
          </a:p>
          <a:p>
            <a:r>
              <a:rPr lang="en-US" dirty="0">
                <a:latin typeface="Comic Sans MS" charset="0"/>
              </a:rPr>
              <a:t>Yet pole mass depend on long distance dynamics, for what we have little control.</a:t>
            </a:r>
          </a:p>
          <a:p>
            <a:pPr marL="0" lvl="1"/>
            <a:r>
              <a:rPr lang="en-US" sz="2000" dirty="0">
                <a:latin typeface="Comic Sans MS" charset="0"/>
              </a:rPr>
              <a:t>-- One cannot ignore the impact </a:t>
            </a:r>
            <a:r>
              <a:rPr lang="en-US" sz="2000" dirty="0" smtClean="0">
                <a:latin typeface="Comic Sans MS" charset="0"/>
              </a:rPr>
              <a:t>of IR </a:t>
            </a:r>
            <a:r>
              <a:rPr lang="en-US" sz="2000" dirty="0" err="1" smtClean="0">
                <a:latin typeface="Comic Sans MS" charset="0"/>
              </a:rPr>
              <a:t>renormalons</a:t>
            </a:r>
            <a:r>
              <a:rPr lang="en-US" sz="2000" dirty="0">
                <a:latin typeface="Comic Sans MS" charset="0"/>
              </a:rPr>
              <a:t>;</a:t>
            </a:r>
            <a:r>
              <a:rPr lang="en-US" sz="2000" dirty="0" smtClean="0">
                <a:latin typeface="Comic Sans MS" charset="0"/>
              </a:rPr>
              <a:t> I just mention that. </a:t>
            </a:r>
          </a:p>
          <a:p>
            <a:pPr marL="0" lvl="1"/>
            <a:r>
              <a:rPr lang="en-US" sz="2000" dirty="0">
                <a:latin typeface="Comic Sans MS" charset="0"/>
              </a:rPr>
              <a:t> </a:t>
            </a:r>
            <a:r>
              <a:rPr lang="en-US" sz="2000" dirty="0" smtClean="0">
                <a:latin typeface="Comic Sans MS" charset="0"/>
              </a:rPr>
              <a:t>   Reference: M. </a:t>
            </a:r>
            <a:r>
              <a:rPr lang="en-US" sz="2000" dirty="0" err="1" smtClean="0">
                <a:latin typeface="Comic Sans MS" charset="0"/>
              </a:rPr>
              <a:t>Shifman</a:t>
            </a:r>
            <a:r>
              <a:rPr lang="en-US" sz="2000" dirty="0" smtClean="0">
                <a:latin typeface="Comic Sans MS" charset="0"/>
              </a:rPr>
              <a:t>, in “QCD &amp; Heavy Quarks, In Memoriam    </a:t>
            </a:r>
          </a:p>
          <a:p>
            <a:pPr marL="0" lvl="1"/>
            <a:r>
              <a:rPr lang="en-US" sz="2000" dirty="0">
                <a:latin typeface="Comic Sans MS" charset="0"/>
              </a:rPr>
              <a:t> </a:t>
            </a:r>
            <a:r>
              <a:rPr lang="en-US" sz="2000" dirty="0" smtClean="0">
                <a:latin typeface="Comic Sans MS" charset="0"/>
              </a:rPr>
              <a:t>                 Nikolai </a:t>
            </a:r>
            <a:r>
              <a:rPr lang="en-US" sz="2000" dirty="0" err="1" smtClean="0">
                <a:latin typeface="Comic Sans MS" charset="0"/>
              </a:rPr>
              <a:t>Uraltsev</a:t>
            </a:r>
            <a:r>
              <a:rPr lang="en-US" sz="2000" dirty="0" smtClean="0">
                <a:latin typeface="Comic Sans MS" charset="0"/>
              </a:rPr>
              <a:t>”, World Scientific; </a:t>
            </a:r>
            <a:r>
              <a:rPr lang="en-US" sz="2000" dirty="0" smtClean="0">
                <a:solidFill>
                  <a:srgbClr val="996633"/>
                </a:solidFill>
                <a:latin typeface="Comic Sans MS" charset="0"/>
              </a:rPr>
              <a:t>arXiv:1310.1966 [</a:t>
            </a:r>
            <a:r>
              <a:rPr lang="en-US" sz="2000" dirty="0" err="1" smtClean="0">
                <a:solidFill>
                  <a:srgbClr val="996633"/>
                </a:solidFill>
                <a:latin typeface="Comic Sans MS" charset="0"/>
              </a:rPr>
              <a:t>hep-th</a:t>
            </a:r>
            <a:r>
              <a:rPr lang="en-US" sz="2000" dirty="0" smtClean="0">
                <a:solidFill>
                  <a:srgbClr val="996633"/>
                </a:solidFill>
                <a:latin typeface="Comic Sans MS" charset="0"/>
              </a:rPr>
              <a:t>]  </a:t>
            </a:r>
            <a:endParaRPr lang="en-US" sz="2000" dirty="0">
              <a:solidFill>
                <a:srgbClr val="996633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156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0">
                <a:latin typeface="Comic Sans MS" charset="0"/>
              </a:rPr>
              <a:t> 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4343400"/>
            <a:ext cx="18288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b="0" dirty="0" smtClean="0">
                <a:latin typeface="Comic Sans MS" charset="0"/>
              </a:rPr>
              <a:t>Picture taken by </a:t>
            </a:r>
          </a:p>
          <a:p>
            <a:r>
              <a:rPr lang="en-US" sz="1600" b="0" dirty="0" smtClean="0">
                <a:latin typeface="Comic Sans MS" charset="0"/>
              </a:rPr>
              <a:t>IIB in </a:t>
            </a:r>
            <a:r>
              <a:rPr lang="en-US" sz="1600" dirty="0" smtClean="0">
                <a:latin typeface="Comic Sans MS" charset="0"/>
              </a:rPr>
              <a:t>France</a:t>
            </a:r>
            <a:r>
              <a:rPr lang="en-US" sz="1600" b="0" dirty="0" smtClean="0">
                <a:latin typeface="Comic Sans MS" charset="0"/>
              </a:rPr>
              <a:t> !</a:t>
            </a:r>
            <a:endParaRPr lang="en-US" sz="1600" dirty="0"/>
          </a:p>
        </p:txBody>
      </p:sp>
      <p:cxnSp>
        <p:nvCxnSpPr>
          <p:cNvPr id="18" name="Straight Arrow Connector 4"/>
          <p:cNvCxnSpPr>
            <a:cxnSpLocks noChangeShapeType="1"/>
          </p:cNvCxnSpPr>
          <p:nvPr/>
        </p:nvCxnSpPr>
        <p:spPr bwMode="auto">
          <a:xfrm>
            <a:off x="685800" y="5029200"/>
            <a:ext cx="9525" cy="457200"/>
          </a:xfrm>
          <a:prstGeom prst="straightConnector1">
            <a:avLst/>
          </a:prstGeom>
          <a:noFill/>
          <a:ln w="38100">
            <a:solidFill>
              <a:srgbClr val="33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762000" y="12700"/>
            <a:ext cx="8229600" cy="2197100"/>
          </a:xfrm>
          <a:prstGeom prst="rect">
            <a:avLst/>
          </a:prstGeom>
          <a:gradFill rotWithShape="0">
            <a:gsLst>
              <a:gs pos="0">
                <a:srgbClr val="FFFF00">
                  <a:gamma/>
                  <a:shade val="66275"/>
                  <a:invGamma/>
                </a:srgbClr>
              </a:gs>
              <a:gs pos="50000">
                <a:srgbClr val="FFFF00"/>
              </a:gs>
              <a:gs pos="100000">
                <a:srgbClr val="FFFF00">
                  <a:gamma/>
                  <a:shade val="66275"/>
                  <a:invGamma/>
                </a:srgbClr>
              </a:gs>
            </a:gsLst>
            <a:lin ang="5400000" scaled="1"/>
          </a:gradFill>
          <a:ln w="38100" cmpd="sng">
            <a:solidFill>
              <a:srgbClr val="CC0066"/>
            </a:solidFill>
            <a:miter lim="800000"/>
            <a:headEnd/>
            <a:tailEnd/>
          </a:ln>
          <a:effectLst>
            <a:outerShdw blurRad="63500" sy="50000" kx="2453608" rotWithShape="0">
              <a:srgbClr val="000000">
                <a:alpha val="74998"/>
              </a:srgbClr>
            </a:outerShdw>
          </a:effectLst>
          <a:extLst/>
        </p:spPr>
        <p:txBody>
          <a:bodyPr anchor="ctr"/>
          <a:lstStyle/>
          <a:p>
            <a:pPr algn="ctr"/>
            <a:endParaRPr lang="en-US" dirty="0">
              <a:latin typeface="Comic Sans MS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5800" y="12700"/>
            <a:ext cx="8305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en-US" dirty="0" smtClean="0">
                <a:solidFill>
                  <a:srgbClr val="1C4AF4"/>
                </a:solidFill>
                <a:latin typeface="Comic Sans MS" charset="0"/>
              </a:rPr>
              <a:t>“</a:t>
            </a:r>
            <a:r>
              <a:rPr lang="en-US" dirty="0">
                <a:solidFill>
                  <a:srgbClr val="1C4AF4"/>
                </a:solidFill>
                <a:latin typeface="Comic Sans MS" charset="0"/>
              </a:rPr>
              <a:t>The Bridge between HEP &amp; </a:t>
            </a:r>
            <a:r>
              <a:rPr lang="en-US" dirty="0" err="1" smtClean="0">
                <a:solidFill>
                  <a:srgbClr val="1C4AF4"/>
                </a:solidFill>
                <a:latin typeface="Comic Sans MS" charset="0"/>
              </a:rPr>
              <a:t>Hadrodynamics</a:t>
            </a:r>
            <a:endParaRPr lang="en-US" dirty="0" smtClean="0">
              <a:solidFill>
                <a:srgbClr val="1C4AF4"/>
              </a:solidFill>
              <a:latin typeface="Comic Sans MS" charset="0"/>
            </a:endParaRPr>
          </a:p>
          <a:p>
            <a:pPr algn="ctr">
              <a:defRPr/>
            </a:pPr>
            <a:r>
              <a:rPr lang="en-US" dirty="0" smtClean="0">
                <a:solidFill>
                  <a:srgbClr val="1C4AF4"/>
                </a:solidFill>
                <a:latin typeface="Comic Sans MS" charset="0"/>
              </a:rPr>
              <a:t>or</a:t>
            </a:r>
            <a:endParaRPr lang="en-US" dirty="0">
              <a:solidFill>
                <a:srgbClr val="1C4AF4"/>
              </a:solidFill>
              <a:latin typeface="Comic Sans MS" charset="0"/>
            </a:endParaRPr>
          </a:p>
          <a:p>
            <a:pPr algn="ctr">
              <a:defRPr/>
            </a:pP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“Finding New Dynamics by </a:t>
            </a:r>
            <a:r>
              <a:rPr lang="en-US" i="1" dirty="0">
                <a:solidFill>
                  <a:srgbClr val="AF00B1"/>
                </a:solidFill>
                <a:latin typeface="Comic Sans MS"/>
                <a:cs typeface="Comic Sans MS"/>
              </a:rPr>
              <a:t>Judgments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”</a:t>
            </a:r>
            <a:r>
              <a:rPr lang="en-US" dirty="0" smtClean="0">
                <a:solidFill>
                  <a:srgbClr val="1C4AF4"/>
                </a:solidFill>
                <a:latin typeface="Comic Sans MS" charset="0"/>
              </a:rPr>
              <a:t> </a:t>
            </a:r>
            <a:endParaRPr lang="en-US" dirty="0">
              <a:solidFill>
                <a:srgbClr val="1C4AF4"/>
              </a:solidFill>
              <a:latin typeface="Comic Sans MS" charset="0"/>
            </a:endParaRPr>
          </a:p>
          <a:p>
            <a:pPr algn="ctr">
              <a:defRPr/>
            </a:pPr>
            <a:r>
              <a:rPr lang="en-US" dirty="0" smtClean="0">
                <a:solidFill>
                  <a:srgbClr val="996633"/>
                </a:solidFill>
                <a:latin typeface="Comic Sans MS" charset="0"/>
              </a:rPr>
              <a:t> Motto</a:t>
            </a:r>
            <a:r>
              <a:rPr lang="en-US" dirty="0">
                <a:solidFill>
                  <a:srgbClr val="996633"/>
                </a:solidFill>
                <a:latin typeface="Comic Sans MS" charset="0"/>
              </a:rPr>
              <a:t>: Impact of Non-</a:t>
            </a:r>
            <a:r>
              <a:rPr lang="en-US" dirty="0" err="1">
                <a:solidFill>
                  <a:srgbClr val="996633"/>
                </a:solidFill>
                <a:latin typeface="Comic Sans MS" charset="0"/>
              </a:rPr>
              <a:t>perturbative</a:t>
            </a:r>
            <a:r>
              <a:rPr lang="en-US" dirty="0">
                <a:solidFill>
                  <a:srgbClr val="996633"/>
                </a:solidFill>
                <a:latin typeface="Comic Sans MS" charset="0"/>
              </a:rPr>
              <a:t> QCD </a:t>
            </a:r>
            <a:r>
              <a:rPr lang="en-US" dirty="0" smtClean="0">
                <a:solidFill>
                  <a:srgbClr val="996633"/>
                </a:solidFill>
                <a:latin typeface="Comic Sans MS" charset="0"/>
              </a:rPr>
              <a:t>on CP Violation in Many-Body </a:t>
            </a:r>
            <a:r>
              <a:rPr lang="en-US" dirty="0">
                <a:solidFill>
                  <a:srgbClr val="996633"/>
                </a:solidFill>
                <a:latin typeface="Comic Sans MS" charset="0"/>
              </a:rPr>
              <a:t>Final States </a:t>
            </a:r>
            <a:r>
              <a:rPr lang="en-US" dirty="0" smtClean="0">
                <a:solidFill>
                  <a:srgbClr val="996633"/>
                </a:solidFill>
                <a:latin typeface="Comic Sans MS" charset="0"/>
              </a:rPr>
              <a:t>of </a:t>
            </a:r>
            <a:r>
              <a:rPr lang="en-US" dirty="0">
                <a:solidFill>
                  <a:srgbClr val="996633"/>
                </a:solidFill>
                <a:latin typeface="Comic Sans MS" charset="0"/>
              </a:rPr>
              <a:t>Flavor </a:t>
            </a:r>
            <a:r>
              <a:rPr lang="en-US" dirty="0" smtClean="0">
                <a:solidFill>
                  <a:srgbClr val="996633"/>
                </a:solidFill>
                <a:latin typeface="Comic Sans MS" charset="0"/>
              </a:rPr>
              <a:t>Transitions</a:t>
            </a:r>
            <a:endParaRPr lang="en-US" dirty="0">
              <a:solidFill>
                <a:srgbClr val="996633"/>
              </a:solidFill>
              <a:latin typeface="Comic Sans MS" charset="0"/>
            </a:endParaRPr>
          </a:p>
        </p:txBody>
      </p:sp>
      <p:pic>
        <p:nvPicPr>
          <p:cNvPr id="22" name="Picture 2" descr="Riddl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60642"/>
            <a:ext cx="5327650" cy="4097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0" y="2895600"/>
            <a:ext cx="2286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0" dirty="0" smtClean="0">
                <a:latin typeface="Comic Sans MS" charset="0"/>
              </a:rPr>
              <a:t>experimenters  </a:t>
            </a:r>
            <a:endParaRPr lang="en-US" sz="2000" dirty="0"/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7811155" y="3886200"/>
            <a:ext cx="12947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 dirty="0">
                <a:latin typeface="Comic Sans MS" charset="0"/>
              </a:rPr>
              <a:t>theorists</a:t>
            </a:r>
            <a:endParaRPr lang="en-US" sz="2000" dirty="0"/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1905000" y="3124200"/>
            <a:ext cx="2286000" cy="990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>
            <a:stCxn id="24" idx="1"/>
          </p:cNvCxnSpPr>
          <p:nvPr/>
        </p:nvCxnSpPr>
        <p:spPr bwMode="auto">
          <a:xfrm flipH="1">
            <a:off x="5410200" y="4086255"/>
            <a:ext cx="2400955" cy="10474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1981200" y="2286000"/>
            <a:ext cx="4724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latin typeface="Comic Sans MS" charset="0"/>
              </a:rPr>
              <a:t>Ikaros Bigi, Notre Dame du Lac</a:t>
            </a:r>
          </a:p>
        </p:txBody>
      </p:sp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6477000" y="2286000"/>
            <a:ext cx="1752600" cy="400110"/>
          </a:xfrm>
          <a:prstGeom prst="rect">
            <a:avLst/>
          </a:prstGeom>
          <a:noFill/>
          <a:ln w="9525">
            <a:solidFill>
              <a:srgbClr val="0EA11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atin typeface="Comic Sans MS" charset="0"/>
                <a:cs typeface="+mn-cs"/>
              </a:rPr>
              <a:t>Mainz, Jan.</a:t>
            </a:r>
            <a:r>
              <a:rPr lang="en-US" sz="1600" dirty="0" smtClean="0">
                <a:latin typeface="Arial"/>
                <a:cs typeface="+mn-cs"/>
              </a:rPr>
              <a:t>2019</a:t>
            </a:r>
            <a:r>
              <a:rPr lang="en-US" sz="2000" dirty="0" smtClean="0">
                <a:solidFill>
                  <a:srgbClr val="00CC00"/>
                </a:solidFill>
                <a:latin typeface="Comic Sans MS" charset="0"/>
                <a:cs typeface="+mn-cs"/>
              </a:rPr>
              <a:t> </a:t>
            </a:r>
            <a:endParaRPr lang="en-US" sz="2000" dirty="0">
              <a:solidFill>
                <a:srgbClr val="00CC00"/>
              </a:solidFill>
              <a:latin typeface="Comic Sans MS" charset="0"/>
              <a:cs typeface="+mn-cs"/>
            </a:endParaRPr>
          </a:p>
        </p:txBody>
      </p:sp>
      <p:pic>
        <p:nvPicPr>
          <p:cNvPr id="2" name="Picture 1" descr="MontStMiche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2600"/>
            <a:ext cx="1619250" cy="1295400"/>
          </a:xfrm>
          <a:prstGeom prst="rect">
            <a:avLst/>
          </a:prstGeom>
        </p:spPr>
      </p:pic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39000" y="64770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0" dirty="0"/>
              <a:t>2</a:t>
            </a:r>
            <a:r>
              <a:rPr lang="en-US" sz="1400" b="0" dirty="0" smtClean="0"/>
              <a:t>/60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-38100"/>
            <a:ext cx="837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 charset="0"/>
              </a:rPr>
              <a:t>V2.0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614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362700"/>
            <a:ext cx="1905000" cy="457200"/>
          </a:xfrm>
        </p:spPr>
        <p:txBody>
          <a:bodyPr/>
          <a:lstStyle/>
          <a:p>
            <a:pPr>
              <a:defRPr/>
            </a:pPr>
            <a:fld id="{DC5FB9AC-DC7A-9C45-96B9-F36719F3550B}" type="slidenum">
              <a:rPr lang="en-US" smtClean="0"/>
              <a:pPr>
                <a:defRPr/>
              </a:pPr>
              <a:t>20</a:t>
            </a:fld>
            <a:r>
              <a:rPr lang="en-US" dirty="0" smtClean="0"/>
              <a:t>/60</a:t>
            </a:r>
            <a:endParaRPr lang="en-US" dirty="0"/>
          </a:p>
        </p:txBody>
      </p:sp>
      <p:sp>
        <p:nvSpPr>
          <p:cNvPr id="35846" name="Text Box 7"/>
          <p:cNvSpPr txBox="1">
            <a:spLocks noChangeArrowheads="1"/>
          </p:cNvSpPr>
          <p:nvPr/>
        </p:nvSpPr>
        <p:spPr bwMode="auto">
          <a:xfrm>
            <a:off x="-12700" y="0"/>
            <a:ext cx="9144000" cy="800219"/>
          </a:xfrm>
          <a:prstGeom prst="rect">
            <a:avLst/>
          </a:prstGeom>
          <a:solidFill>
            <a:srgbClr val="FFD229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300" dirty="0">
                <a:latin typeface="Comic Sans MS" charset="0"/>
              </a:rPr>
              <a:t>(</a:t>
            </a:r>
            <a:r>
              <a:rPr lang="en-US" sz="2300" dirty="0" smtClean="0">
                <a:latin typeface="Comic Sans MS" charset="0"/>
              </a:rPr>
              <a:t>II.</a:t>
            </a:r>
            <a:r>
              <a:rPr lang="en-US" sz="2300" dirty="0">
                <a:latin typeface="Comic Sans MS" charset="0"/>
              </a:rPr>
              <a:t>1</a:t>
            </a:r>
            <a:r>
              <a:rPr lang="en-US" sz="2300" dirty="0" smtClean="0">
                <a:latin typeface="Comic Sans MS" charset="0"/>
              </a:rPr>
              <a:t>) Definitions </a:t>
            </a:r>
            <a:r>
              <a:rPr lang="en-US" sz="2300" dirty="0">
                <a:latin typeface="Comic Sans MS" charset="0"/>
              </a:rPr>
              <a:t>of Quark Masses:“MS”,“kinetic”</a:t>
            </a:r>
            <a:r>
              <a:rPr lang="en-US" sz="2300" dirty="0" smtClean="0">
                <a:latin typeface="Comic Sans MS" charset="0"/>
              </a:rPr>
              <a:t>, “PS”; </a:t>
            </a:r>
          </a:p>
          <a:p>
            <a:r>
              <a:rPr lang="en-US" sz="2300" dirty="0" smtClean="0">
                <a:latin typeface="Comic Sans MS" charset="0"/>
              </a:rPr>
              <a:t>          `</a:t>
            </a:r>
            <a:r>
              <a:rPr lang="en-US" sz="2300" dirty="0">
                <a:latin typeface="Comic Sans MS" charset="0"/>
              </a:rPr>
              <a:t>1S’,`</a:t>
            </a:r>
            <a:r>
              <a:rPr lang="en-US" sz="2300" dirty="0" smtClean="0">
                <a:latin typeface="Comic Sans MS" charset="0"/>
              </a:rPr>
              <a:t>pole mass’</a:t>
            </a:r>
            <a:endParaRPr lang="en-US" sz="2300" dirty="0">
              <a:latin typeface="Comic Sans MS" charset="0"/>
            </a:endParaRPr>
          </a:p>
        </p:txBody>
      </p:sp>
      <p:pic>
        <p:nvPicPr>
          <p:cNvPr id="14" name="Picture 13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6380480"/>
            <a:ext cx="596900" cy="47752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 bwMode="auto">
          <a:xfrm>
            <a:off x="5029200" y="76200"/>
            <a:ext cx="457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-25400" y="838200"/>
            <a:ext cx="9144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mic Sans MS" charset="0"/>
              </a:rPr>
              <a:t>-- </a:t>
            </a:r>
            <a:r>
              <a:rPr lang="en-US" dirty="0">
                <a:latin typeface="Comic Sans MS" charset="0"/>
              </a:rPr>
              <a:t>“MS” (`modified minimal subtraction scheme’): </a:t>
            </a:r>
          </a:p>
          <a:p>
            <a:r>
              <a:rPr lang="en-US" dirty="0">
                <a:latin typeface="Comic Sans MS" charset="0"/>
              </a:rPr>
              <a:t>     for </a:t>
            </a:r>
            <a:r>
              <a:rPr lang="en-US" dirty="0">
                <a:latin typeface="Symbol" charset="0"/>
                <a:cs typeface="Symbol" charset="0"/>
              </a:rPr>
              <a:t>m</a:t>
            </a:r>
            <a:r>
              <a:rPr lang="en-US" dirty="0">
                <a:latin typeface="Comic Sans MS" charset="0"/>
              </a:rPr>
              <a:t> &gt; </a:t>
            </a:r>
            <a:r>
              <a:rPr lang="en-US" dirty="0" err="1">
                <a:latin typeface="Comic Sans MS" charset="0"/>
              </a:rPr>
              <a:t>m</a:t>
            </a:r>
            <a:r>
              <a:rPr lang="en-US" baseline="-25000" dirty="0" err="1">
                <a:latin typeface="Comic Sans MS" charset="0"/>
              </a:rPr>
              <a:t>Q</a:t>
            </a:r>
            <a:r>
              <a:rPr lang="en-US" dirty="0">
                <a:latin typeface="Comic Sans MS" charset="0"/>
              </a:rPr>
              <a:t> basically coincides with the running mass to     </a:t>
            </a:r>
          </a:p>
          <a:p>
            <a:r>
              <a:rPr lang="en-US" dirty="0">
                <a:latin typeface="Comic Sans MS" charset="0"/>
              </a:rPr>
              <a:t>     describe their </a:t>
            </a:r>
            <a:r>
              <a:rPr lang="en-US" i="1" dirty="0">
                <a:latin typeface="Comic Sans MS" charset="0"/>
              </a:rPr>
              <a:t>production</a:t>
            </a:r>
            <a:r>
              <a:rPr lang="en-US" dirty="0">
                <a:latin typeface="Comic Sans MS" charset="0"/>
              </a:rPr>
              <a:t>.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 </a:t>
            </a:r>
          </a:p>
          <a:p>
            <a:r>
              <a:rPr lang="en-US" dirty="0">
                <a:solidFill>
                  <a:srgbClr val="000000"/>
                </a:solidFill>
                <a:latin typeface="Comic Sans MS" charset="0"/>
              </a:rPr>
              <a:t>     However, it </a:t>
            </a:r>
            <a:r>
              <a:rPr lang="en-US" i="1" dirty="0">
                <a:solidFill>
                  <a:srgbClr val="000000"/>
                </a:solidFill>
                <a:latin typeface="Comic Sans MS" charset="0"/>
              </a:rPr>
              <a:t>diverges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Comic Sans MS" charset="0"/>
              </a:rPr>
              <a:t>logarithmically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 for </a:t>
            </a:r>
            <a:r>
              <a:rPr lang="en-US" dirty="0">
                <a:solidFill>
                  <a:srgbClr val="000000"/>
                </a:solidFill>
                <a:latin typeface="Symbol" charset="0"/>
                <a:cs typeface="Symbol" charset="0"/>
              </a:rPr>
              <a:t>m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 -&gt; 0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. </a:t>
            </a:r>
          </a:p>
          <a:p>
            <a:endParaRPr lang="en-US" dirty="0">
              <a:solidFill>
                <a:srgbClr val="000000"/>
              </a:solidFill>
              <a:latin typeface="Symbol" charset="0"/>
              <a:cs typeface="Symbol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533400" y="914400"/>
            <a:ext cx="457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15391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DC5FB9AC-DC7A-9C45-96B9-F36719F3550B}" type="slidenum">
              <a:rPr lang="en-US" smtClean="0"/>
              <a:pPr>
                <a:defRPr/>
              </a:pPr>
              <a:t>21</a:t>
            </a:fld>
            <a:r>
              <a:rPr lang="en-US" dirty="0" smtClean="0"/>
              <a:t>/60</a:t>
            </a:r>
            <a:endParaRPr lang="en-US" dirty="0"/>
          </a:p>
        </p:txBody>
      </p:sp>
      <p:sp>
        <p:nvSpPr>
          <p:cNvPr id="35846" name="Text Box 7"/>
          <p:cNvSpPr txBox="1">
            <a:spLocks noChangeArrowheads="1"/>
          </p:cNvSpPr>
          <p:nvPr/>
        </p:nvSpPr>
        <p:spPr bwMode="auto">
          <a:xfrm>
            <a:off x="-12700" y="0"/>
            <a:ext cx="9144000" cy="800219"/>
          </a:xfrm>
          <a:prstGeom prst="rect">
            <a:avLst/>
          </a:prstGeom>
          <a:solidFill>
            <a:srgbClr val="FFD229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300" dirty="0">
                <a:latin typeface="Comic Sans MS" charset="0"/>
              </a:rPr>
              <a:t>(</a:t>
            </a:r>
            <a:r>
              <a:rPr lang="en-US" sz="2300" dirty="0" smtClean="0">
                <a:latin typeface="Comic Sans MS" charset="0"/>
              </a:rPr>
              <a:t>II.</a:t>
            </a:r>
            <a:r>
              <a:rPr lang="en-US" sz="2300" dirty="0">
                <a:latin typeface="Comic Sans MS" charset="0"/>
              </a:rPr>
              <a:t>1</a:t>
            </a:r>
            <a:r>
              <a:rPr lang="en-US" sz="2300" dirty="0" smtClean="0">
                <a:latin typeface="Comic Sans MS" charset="0"/>
              </a:rPr>
              <a:t>) Definitions </a:t>
            </a:r>
            <a:r>
              <a:rPr lang="en-US" sz="2300" dirty="0">
                <a:latin typeface="Comic Sans MS" charset="0"/>
              </a:rPr>
              <a:t>of Quark Masses:“MS”,“kinetic”</a:t>
            </a:r>
            <a:r>
              <a:rPr lang="en-US" sz="2300" dirty="0" smtClean="0">
                <a:latin typeface="Comic Sans MS" charset="0"/>
              </a:rPr>
              <a:t>, “PS”; </a:t>
            </a:r>
          </a:p>
          <a:p>
            <a:r>
              <a:rPr lang="en-US" sz="2300" dirty="0" smtClean="0">
                <a:latin typeface="Comic Sans MS" charset="0"/>
              </a:rPr>
              <a:t>          `</a:t>
            </a:r>
            <a:r>
              <a:rPr lang="en-US" sz="2300" dirty="0">
                <a:latin typeface="Comic Sans MS" charset="0"/>
              </a:rPr>
              <a:t>1S’,`</a:t>
            </a:r>
            <a:r>
              <a:rPr lang="en-US" sz="2300" dirty="0" smtClean="0">
                <a:latin typeface="Comic Sans MS" charset="0"/>
              </a:rPr>
              <a:t>pole mass’</a:t>
            </a:r>
            <a:endParaRPr lang="en-US" sz="2300" dirty="0">
              <a:latin typeface="Comic Sans MS" charset="0"/>
            </a:endParaRPr>
          </a:p>
        </p:txBody>
      </p:sp>
      <p:pic>
        <p:nvPicPr>
          <p:cNvPr id="14" name="Picture 13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6380480"/>
            <a:ext cx="596900" cy="47752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 bwMode="auto">
          <a:xfrm>
            <a:off x="5029200" y="76200"/>
            <a:ext cx="457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-25400" y="838200"/>
            <a:ext cx="9144000" cy="561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mic Sans MS" charset="0"/>
              </a:rPr>
              <a:t>-- </a:t>
            </a:r>
            <a:r>
              <a:rPr lang="en-US" dirty="0">
                <a:latin typeface="Comic Sans MS" charset="0"/>
              </a:rPr>
              <a:t>“MS” (`modified minimal subtraction scheme’): </a:t>
            </a:r>
          </a:p>
          <a:p>
            <a:r>
              <a:rPr lang="en-US" dirty="0">
                <a:latin typeface="Comic Sans MS" charset="0"/>
              </a:rPr>
              <a:t>     for </a:t>
            </a:r>
            <a:r>
              <a:rPr lang="en-US" dirty="0">
                <a:latin typeface="Symbol" charset="0"/>
                <a:cs typeface="Symbol" charset="0"/>
              </a:rPr>
              <a:t>m</a:t>
            </a:r>
            <a:r>
              <a:rPr lang="en-US" dirty="0">
                <a:latin typeface="Comic Sans MS" charset="0"/>
              </a:rPr>
              <a:t> &gt; </a:t>
            </a:r>
            <a:r>
              <a:rPr lang="en-US" dirty="0" err="1">
                <a:latin typeface="Comic Sans MS" charset="0"/>
              </a:rPr>
              <a:t>m</a:t>
            </a:r>
            <a:r>
              <a:rPr lang="en-US" baseline="-25000" dirty="0" err="1">
                <a:latin typeface="Comic Sans MS" charset="0"/>
              </a:rPr>
              <a:t>Q</a:t>
            </a:r>
            <a:r>
              <a:rPr lang="en-US" dirty="0">
                <a:latin typeface="Comic Sans MS" charset="0"/>
              </a:rPr>
              <a:t> basically coincides with the running mass to     </a:t>
            </a:r>
          </a:p>
          <a:p>
            <a:r>
              <a:rPr lang="en-US" dirty="0">
                <a:latin typeface="Comic Sans MS" charset="0"/>
              </a:rPr>
              <a:t>     describe their </a:t>
            </a:r>
            <a:r>
              <a:rPr lang="en-US" i="1" dirty="0">
                <a:latin typeface="Comic Sans MS" charset="0"/>
              </a:rPr>
              <a:t>production</a:t>
            </a:r>
            <a:r>
              <a:rPr lang="en-US" dirty="0">
                <a:latin typeface="Comic Sans MS" charset="0"/>
              </a:rPr>
              <a:t>.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 </a:t>
            </a:r>
          </a:p>
          <a:p>
            <a:r>
              <a:rPr lang="en-US" dirty="0">
                <a:solidFill>
                  <a:srgbClr val="000000"/>
                </a:solidFill>
                <a:latin typeface="Comic Sans MS" charset="0"/>
              </a:rPr>
              <a:t>     However, it </a:t>
            </a:r>
            <a:r>
              <a:rPr lang="en-US" i="1" dirty="0">
                <a:solidFill>
                  <a:srgbClr val="000000"/>
                </a:solidFill>
                <a:latin typeface="Comic Sans MS" charset="0"/>
              </a:rPr>
              <a:t>diverges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Comic Sans MS" charset="0"/>
              </a:rPr>
              <a:t>logarithmically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 for </a:t>
            </a:r>
            <a:r>
              <a:rPr lang="en-US" dirty="0">
                <a:solidFill>
                  <a:srgbClr val="000000"/>
                </a:solidFill>
                <a:latin typeface="Symbol" charset="0"/>
                <a:cs typeface="Symbol" charset="0"/>
              </a:rPr>
              <a:t>m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 -&gt; 0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. </a:t>
            </a:r>
          </a:p>
          <a:p>
            <a:endParaRPr lang="en-US" dirty="0">
              <a:solidFill>
                <a:srgbClr val="000000"/>
              </a:solidFill>
              <a:latin typeface="Symbol" charset="0"/>
              <a:cs typeface="Symbol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mic Sans MS" charset="0"/>
              </a:rPr>
              <a:t>The 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`landscape’ 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is very different from the </a:t>
            </a:r>
            <a:r>
              <a:rPr lang="en-US" i="1" dirty="0">
                <a:solidFill>
                  <a:srgbClr val="000000"/>
                </a:solidFill>
                <a:latin typeface="Comic Sans MS" charset="0"/>
              </a:rPr>
              <a:t>weak decays 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of H</a:t>
            </a:r>
            <a:r>
              <a:rPr lang="en-US" baseline="-25000" dirty="0">
                <a:solidFill>
                  <a:srgbClr val="000000"/>
                </a:solidFill>
                <a:latin typeface="Comic Sans MS" charset="0"/>
              </a:rPr>
              <a:t>Q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.</a:t>
            </a:r>
          </a:p>
          <a:p>
            <a:endParaRPr lang="en-US" dirty="0">
              <a:solidFill>
                <a:srgbClr val="000000"/>
              </a:solidFill>
              <a:latin typeface="Comic Sans MS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mic Sans MS" charset="0"/>
              </a:rPr>
              <a:t>-- 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The “kinetic scheme” 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regular in the IR region is the best</a:t>
            </a:r>
          </a:p>
          <a:p>
            <a:r>
              <a:rPr lang="en-US" dirty="0">
                <a:solidFill>
                  <a:srgbClr val="000000"/>
                </a:solidFill>
                <a:latin typeface="Comic Sans MS" charset="0"/>
              </a:rPr>
              <a:t>      </a:t>
            </a:r>
            <a:r>
              <a:rPr lang="en-US" dirty="0" err="1">
                <a:solidFill>
                  <a:srgbClr val="000000"/>
                </a:solidFill>
                <a:latin typeface="Comic Sans MS" charset="0"/>
              </a:rPr>
              <a:t>dm</a:t>
            </a:r>
            <a:r>
              <a:rPr lang="en-US" baseline="30000" dirty="0" err="1">
                <a:solidFill>
                  <a:srgbClr val="000000"/>
                </a:solidFill>
                <a:latin typeface="Comic Sans MS" charset="0"/>
              </a:rPr>
              <a:t>kin</a:t>
            </a:r>
            <a:r>
              <a:rPr lang="en-US" baseline="-25000" dirty="0" err="1">
                <a:solidFill>
                  <a:srgbClr val="000000"/>
                </a:solidFill>
                <a:latin typeface="Comic Sans MS" charset="0"/>
              </a:rPr>
              <a:t>Q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Symbol" charset="0"/>
                <a:cs typeface="Symbol" charset="0"/>
              </a:rPr>
              <a:t>m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)/</a:t>
            </a:r>
            <a:r>
              <a:rPr lang="en-US" dirty="0" err="1">
                <a:solidFill>
                  <a:srgbClr val="000000"/>
                </a:solidFill>
                <a:latin typeface="Comic Sans MS" charset="0"/>
              </a:rPr>
              <a:t>d</a:t>
            </a:r>
            <a:r>
              <a:rPr lang="en-US" dirty="0" err="1">
                <a:solidFill>
                  <a:srgbClr val="000000"/>
                </a:solidFill>
                <a:latin typeface="Symbol" charset="0"/>
                <a:cs typeface="Symbol" charset="0"/>
              </a:rPr>
              <a:t>m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 = -(16</a:t>
            </a:r>
            <a:r>
              <a:rPr lang="en-US" dirty="0">
                <a:solidFill>
                  <a:srgbClr val="000000"/>
                </a:solidFill>
                <a:latin typeface="Symbol" charset="0"/>
                <a:cs typeface="Symbol" charset="0"/>
              </a:rPr>
              <a:t>a</a:t>
            </a:r>
            <a:r>
              <a:rPr lang="en-US" baseline="-25000" dirty="0">
                <a:solidFill>
                  <a:srgbClr val="000000"/>
                </a:solidFill>
                <a:latin typeface="Comic Sans MS" charset="0"/>
              </a:rPr>
              <a:t>S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/9</a:t>
            </a:r>
            <a:r>
              <a:rPr lang="en-US" dirty="0">
                <a:solidFill>
                  <a:srgbClr val="000000"/>
                </a:solidFill>
                <a:latin typeface="Symbol" charset="0"/>
                <a:cs typeface="Symbol" charset="0"/>
              </a:rPr>
              <a:t>p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) – (4</a:t>
            </a:r>
            <a:r>
              <a:rPr lang="en-US" dirty="0">
                <a:solidFill>
                  <a:srgbClr val="000000"/>
                </a:solidFill>
                <a:latin typeface="Symbol" charset="0"/>
                <a:cs typeface="Symbol" charset="0"/>
              </a:rPr>
              <a:t>a</a:t>
            </a:r>
            <a:r>
              <a:rPr lang="en-US" baseline="-25000" dirty="0">
                <a:solidFill>
                  <a:srgbClr val="000000"/>
                </a:solidFill>
                <a:latin typeface="Comic Sans MS" charset="0"/>
              </a:rPr>
              <a:t>S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/3</a:t>
            </a:r>
            <a:r>
              <a:rPr lang="en-US" dirty="0">
                <a:solidFill>
                  <a:srgbClr val="000000"/>
                </a:solidFill>
                <a:latin typeface="Symbol" charset="0"/>
                <a:cs typeface="Symbol" charset="0"/>
              </a:rPr>
              <a:t>p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)(</a:t>
            </a:r>
            <a:r>
              <a:rPr lang="en-US" dirty="0">
                <a:solidFill>
                  <a:srgbClr val="000000"/>
                </a:solidFill>
                <a:latin typeface="Symbol" charset="0"/>
                <a:cs typeface="Symbol" charset="0"/>
              </a:rPr>
              <a:t>m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/</a:t>
            </a:r>
            <a:r>
              <a:rPr lang="en-US" dirty="0" err="1">
                <a:solidFill>
                  <a:srgbClr val="000000"/>
                </a:solidFill>
                <a:latin typeface="Comic Sans MS" charset="0"/>
              </a:rPr>
              <a:t>m</a:t>
            </a:r>
            <a:r>
              <a:rPr lang="en-US" baseline="-25000" dirty="0" err="1">
                <a:solidFill>
                  <a:srgbClr val="000000"/>
                </a:solidFill>
                <a:latin typeface="Comic Sans MS" charset="0"/>
              </a:rPr>
              <a:t>Q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) + </a:t>
            </a:r>
            <a:r>
              <a:rPr lang="en-US" i="1" dirty="0" smtClean="0">
                <a:solidFill>
                  <a:srgbClr val="000000"/>
                </a:solidFill>
                <a:latin typeface="Comic Sans MS" charset="0"/>
              </a:rPr>
              <a:t>O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(</a:t>
            </a:r>
            <a:r>
              <a:rPr lang="en-US" dirty="0" smtClean="0">
                <a:solidFill>
                  <a:srgbClr val="000000"/>
                </a:solidFill>
                <a:latin typeface="Symbol" charset="0"/>
                <a:cs typeface="Symbol" charset="0"/>
              </a:rPr>
              <a:t>a</a:t>
            </a:r>
            <a:r>
              <a:rPr lang="en-US" baseline="-25000" dirty="0" smtClean="0">
                <a:solidFill>
                  <a:srgbClr val="000000"/>
                </a:solidFill>
                <a:latin typeface="Comic Sans MS" charset="0"/>
              </a:rPr>
              <a:t>S</a:t>
            </a:r>
            <a:r>
              <a:rPr lang="en-US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)</a:t>
            </a:r>
          </a:p>
          <a:p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-- The “PS (= potential-subtracted) scheme” is quite different  </a:t>
            </a:r>
          </a:p>
          <a:p>
            <a:r>
              <a:rPr lang="en-US" dirty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   already in the conceptual level; </a:t>
            </a:r>
          </a:p>
          <a:p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    technical problems of “PS” arise at </a:t>
            </a:r>
            <a:r>
              <a:rPr lang="en-US" i="1" dirty="0" smtClean="0">
                <a:solidFill>
                  <a:srgbClr val="000000"/>
                </a:solidFill>
                <a:latin typeface="Comic Sans MS" charset="0"/>
              </a:rPr>
              <a:t>O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(</a:t>
            </a:r>
            <a:r>
              <a:rPr lang="en-US" dirty="0" smtClean="0">
                <a:solidFill>
                  <a:srgbClr val="000000"/>
                </a:solidFill>
                <a:latin typeface="Symbol" charset="0"/>
                <a:cs typeface="Symbol" charset="0"/>
              </a:rPr>
              <a:t>a</a:t>
            </a:r>
            <a:r>
              <a:rPr lang="en-US" baseline="-25000" dirty="0" smtClean="0">
                <a:solidFill>
                  <a:srgbClr val="000000"/>
                </a:solidFill>
                <a:latin typeface="Comic Sans MS" charset="0"/>
              </a:rPr>
              <a:t>S</a:t>
            </a:r>
            <a:r>
              <a:rPr lang="en-US" baseline="30000" dirty="0" smtClean="0">
                <a:solidFill>
                  <a:srgbClr val="000000"/>
                </a:solidFill>
                <a:latin typeface="Comic Sans MS" charset="0"/>
              </a:rPr>
              <a:t>4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); </a:t>
            </a:r>
          </a:p>
          <a:p>
            <a:r>
              <a:rPr lang="en-US" dirty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   still “PS” is in the same `division’ of fundamental physics. </a:t>
            </a:r>
          </a:p>
          <a:p>
            <a:endParaRPr lang="en-US" dirty="0">
              <a:solidFill>
                <a:srgbClr val="000000"/>
              </a:solidFill>
              <a:latin typeface="Comic Sans MS" charset="0"/>
            </a:endParaRPr>
          </a:p>
          <a:p>
            <a:r>
              <a:rPr lang="en-US" sz="2300" dirty="0" smtClean="0">
                <a:solidFill>
                  <a:srgbClr val="000000"/>
                </a:solidFill>
                <a:latin typeface="Comic Sans MS" charset="0"/>
              </a:rPr>
              <a:t>-</a:t>
            </a:r>
            <a:r>
              <a:rPr lang="en-US" sz="2300" dirty="0">
                <a:solidFill>
                  <a:srgbClr val="000000"/>
                </a:solidFill>
                <a:latin typeface="Comic Sans MS" charset="0"/>
              </a:rPr>
              <a:t>- The situation is somewhat different for top quarks.    </a:t>
            </a:r>
            <a:endParaRPr lang="en-US" altLang="ja-JP" dirty="0">
              <a:solidFill>
                <a:srgbClr val="000000"/>
              </a:solidFill>
              <a:latin typeface="Comic Sans MS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533400" y="914400"/>
            <a:ext cx="457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Rectangle 1"/>
          <p:cNvSpPr/>
          <p:nvPr/>
        </p:nvSpPr>
        <p:spPr>
          <a:xfrm>
            <a:off x="8796279" y="838200"/>
            <a:ext cx="4564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charset="0"/>
              </a:rPr>
              <a:t>*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48676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388100"/>
            <a:ext cx="1905000" cy="457200"/>
          </a:xfrm>
        </p:spPr>
        <p:txBody>
          <a:bodyPr/>
          <a:lstStyle/>
          <a:p>
            <a:pPr>
              <a:defRPr/>
            </a:pPr>
            <a:fld id="{DC5FB9AC-DC7A-9C45-96B9-F36719F3550B}" type="slidenum">
              <a:rPr lang="en-US" smtClean="0"/>
              <a:pPr>
                <a:defRPr/>
              </a:pPr>
              <a:t>22</a:t>
            </a:fld>
            <a:r>
              <a:rPr lang="en-US" dirty="0" smtClean="0"/>
              <a:t>/60</a:t>
            </a:r>
            <a:endParaRPr lang="en-US" dirty="0"/>
          </a:p>
        </p:txBody>
      </p:sp>
      <p:sp>
        <p:nvSpPr>
          <p:cNvPr id="35846" name="Text Box 7"/>
          <p:cNvSpPr txBox="1">
            <a:spLocks noChangeArrowheads="1"/>
          </p:cNvSpPr>
          <p:nvPr/>
        </p:nvSpPr>
        <p:spPr bwMode="auto">
          <a:xfrm>
            <a:off x="-12700" y="0"/>
            <a:ext cx="9144000" cy="800219"/>
          </a:xfrm>
          <a:prstGeom prst="rect">
            <a:avLst/>
          </a:prstGeom>
          <a:solidFill>
            <a:srgbClr val="FFD229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300" dirty="0">
                <a:latin typeface="Comic Sans MS" charset="0"/>
              </a:rPr>
              <a:t>(</a:t>
            </a:r>
            <a:r>
              <a:rPr lang="en-US" sz="2300" dirty="0" smtClean="0">
                <a:latin typeface="Comic Sans MS" charset="0"/>
              </a:rPr>
              <a:t>II.</a:t>
            </a:r>
            <a:r>
              <a:rPr lang="en-US" sz="2300" dirty="0">
                <a:latin typeface="Comic Sans MS" charset="0"/>
              </a:rPr>
              <a:t>1</a:t>
            </a:r>
            <a:r>
              <a:rPr lang="en-US" sz="2300" dirty="0" smtClean="0">
                <a:latin typeface="Comic Sans MS" charset="0"/>
              </a:rPr>
              <a:t>) Definitions </a:t>
            </a:r>
            <a:r>
              <a:rPr lang="en-US" sz="2300" dirty="0">
                <a:latin typeface="Comic Sans MS" charset="0"/>
              </a:rPr>
              <a:t>of Quark Masses:“MS”,“kinetic”</a:t>
            </a:r>
            <a:r>
              <a:rPr lang="en-US" sz="2300" dirty="0" smtClean="0">
                <a:latin typeface="Comic Sans MS" charset="0"/>
              </a:rPr>
              <a:t>, “PS”; </a:t>
            </a:r>
          </a:p>
          <a:p>
            <a:r>
              <a:rPr lang="en-US" sz="2300" dirty="0" smtClean="0">
                <a:latin typeface="Comic Sans MS" charset="0"/>
              </a:rPr>
              <a:t>          `</a:t>
            </a:r>
            <a:r>
              <a:rPr lang="en-US" sz="2300" dirty="0">
                <a:latin typeface="Comic Sans MS" charset="0"/>
              </a:rPr>
              <a:t>1S’,`</a:t>
            </a:r>
            <a:r>
              <a:rPr lang="en-US" sz="2300" dirty="0" smtClean="0">
                <a:latin typeface="Comic Sans MS" charset="0"/>
              </a:rPr>
              <a:t>pole mass’</a:t>
            </a:r>
            <a:endParaRPr lang="en-US" sz="2300" dirty="0">
              <a:latin typeface="Comic Sans MS" charset="0"/>
            </a:endParaRPr>
          </a:p>
        </p:txBody>
      </p:sp>
      <p:pic>
        <p:nvPicPr>
          <p:cNvPr id="14" name="Picture 13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6380480"/>
            <a:ext cx="596900" cy="47752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 bwMode="auto">
          <a:xfrm>
            <a:off x="5029200" y="76200"/>
            <a:ext cx="457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0" y="1447800"/>
            <a:ext cx="9144000" cy="413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2018 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PDG 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review 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basically 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ignores “kinetic” &amp; “PS 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scheme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”,  </a:t>
            </a:r>
            <a:endParaRPr lang="en-US" dirty="0">
              <a:solidFill>
                <a:srgbClr val="000000"/>
              </a:solidFill>
              <a:latin typeface="Comic Sans MS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while 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focus in the `1S scheme’ with m</a:t>
            </a:r>
            <a:r>
              <a:rPr lang="en-US" baseline="-25000" dirty="0">
                <a:solidFill>
                  <a:srgbClr val="000000"/>
                </a:solidFill>
                <a:latin typeface="Comic Sans MS" charset="0"/>
              </a:rPr>
              <a:t>b</a:t>
            </a:r>
            <a:r>
              <a:rPr lang="en-US" baseline="30000" dirty="0">
                <a:solidFill>
                  <a:srgbClr val="000000"/>
                </a:solidFill>
                <a:latin typeface="Comic Sans MS" charset="0"/>
              </a:rPr>
              <a:t>1S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en-US" dirty="0">
                <a:latin typeface="Comic Sans MS" charset="0"/>
              </a:rPr>
              <a:t>≈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M</a:t>
            </a:r>
            <a:r>
              <a:rPr lang="en-US" baseline="-25000" dirty="0">
                <a:solidFill>
                  <a:srgbClr val="0000FF"/>
                </a:solidFill>
                <a:latin typeface="Comic Sans MS" charset="0"/>
              </a:rPr>
              <a:t>Y(1S)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/2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buClr>
                <a:srgbClr val="FF0000"/>
              </a:buClr>
              <a:buSzPct val="55000"/>
              <a:buFont typeface="Zapf Dingbats" charset="0"/>
              <a:buNone/>
            </a:pPr>
            <a:r>
              <a:rPr lang="en-US" dirty="0">
                <a:solidFill>
                  <a:srgbClr val="FF0000"/>
                </a:solidFill>
                <a:latin typeface="Comic Sans MS" charset="0"/>
              </a:rPr>
              <a:t>    `par </a:t>
            </a:r>
            <a:r>
              <a:rPr lang="en-US" dirty="0" err="1">
                <a:solidFill>
                  <a:srgbClr val="FF0000"/>
                </a:solidFill>
                <a:latin typeface="Comic Sans MS" charset="0"/>
              </a:rPr>
              <a:t>ordre</a:t>
            </a:r>
            <a:r>
              <a:rPr lang="en-US" dirty="0">
                <a:solidFill>
                  <a:srgbClr val="FF0000"/>
                </a:solidFill>
                <a:latin typeface="Comic Sans MS" charset="0"/>
              </a:rPr>
              <a:t> du mufti</a:t>
            </a:r>
            <a:r>
              <a:rPr lang="ja-JP" altLang="en-US" dirty="0">
                <a:solidFill>
                  <a:srgbClr val="FF0000"/>
                </a:solidFill>
                <a:latin typeface="Arial" charset="0"/>
              </a:rPr>
              <a:t>‘</a:t>
            </a:r>
            <a:r>
              <a:rPr lang="en-US" altLang="ja-JP" dirty="0">
                <a:latin typeface="Comic Sans MS" charset="0"/>
              </a:rPr>
              <a:t>(= no right of appeal</a:t>
            </a:r>
            <a:r>
              <a:rPr lang="en-US" altLang="ja-JP" dirty="0" smtClean="0">
                <a:latin typeface="Comic Sans MS" charset="0"/>
              </a:rPr>
              <a:t>)</a:t>
            </a:r>
          </a:p>
          <a:p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    It 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claims these schemes give us the same information about 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 </a:t>
            </a:r>
          </a:p>
          <a:p>
            <a:r>
              <a:rPr lang="en-US" dirty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   underlying 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dynamics -- however, 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I quite disagree ! </a:t>
            </a:r>
          </a:p>
          <a:p>
            <a:endParaRPr lang="en-US" dirty="0" smtClean="0">
              <a:solidFill>
                <a:srgbClr val="000000"/>
              </a:solidFill>
              <a:latin typeface="Comic Sans MS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Comic Sans MS" charset="0"/>
              </a:rPr>
              <a:t>Uraltsev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pointed 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out in 2004 (&amp; before):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m</a:t>
            </a:r>
            <a:r>
              <a:rPr lang="en-US" baseline="-25000" dirty="0" smtClean="0">
                <a:solidFill>
                  <a:srgbClr val="000000"/>
                </a:solidFill>
                <a:latin typeface="Comic Sans MS" charset="0"/>
              </a:rPr>
              <a:t>b</a:t>
            </a:r>
            <a:r>
              <a:rPr lang="en-US" baseline="30000" dirty="0" smtClean="0">
                <a:solidFill>
                  <a:srgbClr val="000000"/>
                </a:solidFill>
                <a:latin typeface="Comic Sans MS" charset="0"/>
              </a:rPr>
              <a:t>1S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mic Sans MS" charset="0"/>
              </a:rPr>
              <a:t>m</a:t>
            </a:r>
            <a:r>
              <a:rPr lang="en-US" baseline="-25000" dirty="0" err="1">
                <a:solidFill>
                  <a:srgbClr val="000000"/>
                </a:solidFill>
                <a:latin typeface="Comic Sans MS" charset="0"/>
              </a:rPr>
              <a:t>b</a:t>
            </a:r>
            <a:r>
              <a:rPr lang="en-US" baseline="30000" dirty="0" err="1">
                <a:solidFill>
                  <a:srgbClr val="000000"/>
                </a:solidFill>
                <a:latin typeface="Comic Sans MS" charset="0"/>
              </a:rPr>
              <a:t>pole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[1 – C</a:t>
            </a:r>
            <a:r>
              <a:rPr lang="en-US" baseline="-25000" dirty="0">
                <a:solidFill>
                  <a:srgbClr val="000000"/>
                </a:solidFill>
                <a:latin typeface="Comic Sans MS" charset="0"/>
              </a:rPr>
              <a:t>F</a:t>
            </a:r>
            <a:r>
              <a:rPr lang="en-US" baseline="30000" dirty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Symbol" charset="0"/>
                <a:cs typeface="Symbol" charset="0"/>
              </a:rPr>
              <a:t>a</a:t>
            </a:r>
            <a:r>
              <a:rPr lang="en-US" baseline="-25000" dirty="0">
                <a:solidFill>
                  <a:srgbClr val="000000"/>
                </a:solidFill>
                <a:latin typeface="Comic Sans MS" charset="0"/>
              </a:rPr>
              <a:t>S</a:t>
            </a:r>
            <a:r>
              <a:rPr lang="en-US" baseline="30000" dirty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/</a:t>
            </a:r>
            <a:r>
              <a:rPr lang="en-US" dirty="0">
                <a:solidFill>
                  <a:srgbClr val="000000"/>
                </a:solidFill>
                <a:latin typeface="Symbol" charset="0"/>
                <a:cs typeface="Symbol" charset="0"/>
              </a:rPr>
              <a:t>p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) +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/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- </a:t>
            </a:r>
            <a:r>
              <a:rPr lang="en-US" i="1" dirty="0" smtClean="0">
                <a:solidFill>
                  <a:srgbClr val="000000"/>
                </a:solidFill>
                <a:latin typeface="Comic Sans MS" charset="0"/>
              </a:rPr>
              <a:t>O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(</a:t>
            </a:r>
            <a:r>
              <a:rPr lang="en-US" dirty="0" smtClean="0">
                <a:solidFill>
                  <a:srgbClr val="000000"/>
                </a:solidFill>
                <a:latin typeface="Symbol" charset="0"/>
                <a:cs typeface="Symbol" charset="0"/>
              </a:rPr>
              <a:t>a</a:t>
            </a:r>
            <a:r>
              <a:rPr lang="en-US" baseline="-25000" dirty="0" smtClean="0">
                <a:solidFill>
                  <a:srgbClr val="000000"/>
                </a:solidFill>
                <a:latin typeface="Comic Sans MS" charset="0"/>
              </a:rPr>
              <a:t>S</a:t>
            </a:r>
            <a:r>
              <a:rPr lang="en-US" baseline="30000" dirty="0" smtClean="0">
                <a:solidFill>
                  <a:srgbClr val="000000"/>
                </a:solidFill>
                <a:latin typeface="Comic Sans MS" charset="0"/>
              </a:rPr>
              <a:t>3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b</a:t>
            </a:r>
            <a:r>
              <a:rPr lang="en-US" baseline="-25000" dirty="0" smtClean="0">
                <a:solidFill>
                  <a:srgbClr val="000000"/>
                </a:solidFill>
                <a:latin typeface="Comic Sans MS" charset="0"/>
              </a:rPr>
              <a:t>0</a:t>
            </a:r>
            <a:r>
              <a:rPr lang="en-US" dirty="0" smtClean="0">
                <a:solidFill>
                  <a:srgbClr val="000000"/>
                </a:solidFill>
                <a:latin typeface="Symbol" charset="0"/>
                <a:cs typeface="Symbol" charset="0"/>
              </a:rPr>
              <a:t>a</a:t>
            </a:r>
            <a:r>
              <a:rPr lang="en-US" baseline="-25000" dirty="0" smtClean="0">
                <a:solidFill>
                  <a:srgbClr val="000000"/>
                </a:solidFill>
                <a:latin typeface="Comic Sans MS" charset="0"/>
              </a:rPr>
              <a:t>S</a:t>
            </a:r>
            <a:r>
              <a:rPr lang="en-US" baseline="30000" dirty="0" smtClean="0">
                <a:solidFill>
                  <a:srgbClr val="000000"/>
                </a:solidFill>
                <a:latin typeface="Comic Sans MS" charset="0"/>
              </a:rPr>
              <a:t>3 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log</a:t>
            </a:r>
            <a:r>
              <a:rPr lang="en-US" baseline="30000" dirty="0" smtClean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Symbol" charset="0"/>
                <a:cs typeface="Symbol" charset="0"/>
              </a:rPr>
              <a:t>a</a:t>
            </a:r>
            <a:r>
              <a:rPr lang="en-US" baseline="-25000" dirty="0" err="1" smtClean="0">
                <a:solidFill>
                  <a:srgbClr val="000000"/>
                </a:solidFill>
                <a:latin typeface="Comic Sans MS" charset="0"/>
              </a:rPr>
              <a:t>S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)] --   </a:t>
            </a:r>
          </a:p>
          <a:p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    m</a:t>
            </a:r>
            <a:r>
              <a:rPr lang="en-US" baseline="-25000" dirty="0" smtClean="0">
                <a:solidFill>
                  <a:srgbClr val="000000"/>
                </a:solidFill>
                <a:latin typeface="Comic Sans MS" charset="0"/>
              </a:rPr>
              <a:t>b</a:t>
            </a:r>
            <a:r>
              <a:rPr lang="en-US" baseline="30000" dirty="0" smtClean="0">
                <a:solidFill>
                  <a:srgbClr val="000000"/>
                </a:solidFill>
                <a:latin typeface="Comic Sans MS" charset="0"/>
              </a:rPr>
              <a:t>1S </a:t>
            </a:r>
            <a:r>
              <a:rPr lang="en-US" dirty="0">
                <a:latin typeface="Comic Sans MS" charset="0"/>
              </a:rPr>
              <a:t>≈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M</a:t>
            </a:r>
            <a:r>
              <a:rPr lang="en-US" baseline="-25000" dirty="0">
                <a:solidFill>
                  <a:srgbClr val="0000FF"/>
                </a:solidFill>
                <a:latin typeface="Comic Sans MS" charset="0"/>
              </a:rPr>
              <a:t>Y(1S)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/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2 is a `smart scheme’, </a:t>
            </a:r>
          </a:p>
          <a:p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    yet it is </a:t>
            </a:r>
            <a:r>
              <a:rPr lang="en-US" i="1" dirty="0">
                <a:latin typeface="Comic Sans MS" charset="0"/>
              </a:rPr>
              <a:t>not</a:t>
            </a:r>
            <a:r>
              <a:rPr lang="en-US" dirty="0">
                <a:latin typeface="Comic Sans MS" charset="0"/>
              </a:rPr>
              <a:t> well-defined at the </a:t>
            </a:r>
            <a:r>
              <a:rPr lang="en-US" i="1" dirty="0">
                <a:solidFill>
                  <a:srgbClr val="FF0000"/>
                </a:solidFill>
                <a:latin typeface="Comic Sans MS" charset="0"/>
              </a:rPr>
              <a:t>non</a:t>
            </a:r>
            <a:r>
              <a:rPr lang="en-US" i="1" dirty="0">
                <a:latin typeface="Comic Sans MS" charset="0"/>
              </a:rPr>
              <a:t>-</a:t>
            </a:r>
            <a:r>
              <a:rPr lang="en-US" i="1" dirty="0">
                <a:solidFill>
                  <a:srgbClr val="996633"/>
                </a:solidFill>
                <a:latin typeface="Comic Sans MS" charset="0"/>
              </a:rPr>
              <a:t>perturb</a:t>
            </a:r>
            <a:r>
              <a:rPr lang="en-US" dirty="0">
                <a:solidFill>
                  <a:srgbClr val="996633"/>
                </a:solidFill>
                <a:latin typeface="Comic Sans MS" charset="0"/>
              </a:rPr>
              <a:t>.</a:t>
            </a:r>
            <a:r>
              <a:rPr lang="en-US" dirty="0">
                <a:latin typeface="Comic Sans MS" charset="0"/>
              </a:rPr>
              <a:t> l</a:t>
            </a:r>
            <a:r>
              <a:rPr lang="en-US" dirty="0" smtClean="0">
                <a:latin typeface="Comic Sans MS" charset="0"/>
              </a:rPr>
              <a:t>evel !</a:t>
            </a:r>
            <a:endParaRPr lang="en-US" dirty="0">
              <a:latin typeface="Comic Sans MS" charset="0"/>
            </a:endParaRPr>
          </a:p>
          <a:p>
            <a:r>
              <a:rPr lang="en-US" sz="2300" dirty="0" smtClean="0">
                <a:solidFill>
                  <a:srgbClr val="000000"/>
                </a:solidFill>
                <a:latin typeface="Comic Sans MS" charset="0"/>
              </a:rPr>
              <a:t>    </a:t>
            </a:r>
            <a:endParaRPr lang="en-US" altLang="ja-JP" dirty="0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10600" y="914400"/>
            <a:ext cx="533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charset="0"/>
              </a:rPr>
              <a:t>*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52898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26300" y="6362700"/>
            <a:ext cx="1905000" cy="457200"/>
          </a:xfrm>
        </p:spPr>
        <p:txBody>
          <a:bodyPr/>
          <a:lstStyle/>
          <a:p>
            <a:pPr>
              <a:defRPr/>
            </a:pPr>
            <a:fld id="{DC5FB9AC-DC7A-9C45-96B9-F36719F3550B}" type="slidenum">
              <a:rPr lang="en-US" smtClean="0"/>
              <a:pPr>
                <a:defRPr/>
              </a:pPr>
              <a:t>23</a:t>
            </a:fld>
            <a:r>
              <a:rPr lang="en-US" dirty="0" smtClean="0"/>
              <a:t>/60</a:t>
            </a:r>
            <a:endParaRPr lang="en-US" dirty="0"/>
          </a:p>
        </p:txBody>
      </p:sp>
      <p:sp>
        <p:nvSpPr>
          <p:cNvPr id="249861" name="Text Box 5"/>
          <p:cNvSpPr txBox="1">
            <a:spLocks noChangeArrowheads="1"/>
          </p:cNvSpPr>
          <p:nvPr/>
        </p:nvSpPr>
        <p:spPr bwMode="auto">
          <a:xfrm>
            <a:off x="0" y="2590800"/>
            <a:ext cx="9144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latin typeface="Comic Sans MS" charset="0"/>
                <a:cs typeface="+mn-cs"/>
              </a:rPr>
              <a:t>  </a:t>
            </a:r>
            <a:endParaRPr lang="en-US">
              <a:solidFill>
                <a:srgbClr val="0000FF"/>
              </a:solidFill>
              <a:latin typeface="Comic Sans MS" charset="0"/>
              <a:cs typeface="+mn-cs"/>
            </a:endParaRPr>
          </a:p>
        </p:txBody>
      </p:sp>
      <p:sp>
        <p:nvSpPr>
          <p:cNvPr id="35844" name="Rectangle 1"/>
          <p:cNvSpPr>
            <a:spLocks noChangeArrowheads="1"/>
          </p:cNvSpPr>
          <p:nvPr/>
        </p:nvSpPr>
        <p:spPr bwMode="auto">
          <a:xfrm>
            <a:off x="0" y="990600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dirty="0" err="1">
                <a:latin typeface="Comic Sans MS" charset="0"/>
              </a:rPr>
              <a:t>Wolfenstein’s</a:t>
            </a:r>
            <a:r>
              <a:rPr lang="en-US" sz="2000" dirty="0">
                <a:latin typeface="Comic Sans MS" charset="0"/>
              </a:rPr>
              <a:t> parameterization was very smart, easily usable, well-known &amp; used all the time. The SM with 3 families of quarks describes the CKM matrix with 4 parameters: </a:t>
            </a:r>
            <a:r>
              <a:rPr lang="en-US" sz="2000" dirty="0">
                <a:latin typeface="Symbol" charset="0"/>
                <a:cs typeface="Symbol" charset="0"/>
              </a:rPr>
              <a:t>l</a:t>
            </a:r>
            <a:r>
              <a:rPr lang="en-US" sz="2000" dirty="0">
                <a:latin typeface="Comic Sans MS" charset="0"/>
              </a:rPr>
              <a:t>, A, </a:t>
            </a:r>
            <a:r>
              <a:rPr lang="en-US" sz="2000" dirty="0">
                <a:latin typeface="Symbol" charset="0"/>
                <a:cs typeface="Symbol" charset="0"/>
              </a:rPr>
              <a:t>r</a:t>
            </a:r>
            <a:r>
              <a:rPr lang="en-US" sz="2000" dirty="0">
                <a:latin typeface="Comic Sans MS" charset="0"/>
              </a:rPr>
              <a:t>, </a:t>
            </a:r>
            <a:r>
              <a:rPr lang="en-US" sz="2000" dirty="0">
                <a:latin typeface="Symbol" charset="0"/>
                <a:cs typeface="Symbol" charset="0"/>
              </a:rPr>
              <a:t>h</a:t>
            </a:r>
            <a:r>
              <a:rPr lang="en-US" sz="2000" dirty="0">
                <a:latin typeface="Comic Sans MS" charset="0"/>
              </a:rPr>
              <a:t>; </a:t>
            </a:r>
          </a:p>
          <a:p>
            <a:r>
              <a:rPr lang="en-US" sz="2000" dirty="0">
                <a:latin typeface="Comic Sans MS" charset="0"/>
              </a:rPr>
              <a:t>expansion of </a:t>
            </a:r>
            <a:r>
              <a:rPr lang="en-US" sz="2000" dirty="0">
                <a:latin typeface="Symbol" charset="0"/>
                <a:cs typeface="Symbol" charset="0"/>
              </a:rPr>
              <a:t>l </a:t>
            </a:r>
            <a:r>
              <a:rPr lang="en-US" sz="2000" dirty="0">
                <a:latin typeface="Comic Sans MS" charset="0"/>
              </a:rPr>
              <a:t>= 0.223, while A, </a:t>
            </a:r>
            <a:r>
              <a:rPr lang="en-US" sz="2000" dirty="0">
                <a:latin typeface="Symbol" charset="0"/>
                <a:cs typeface="Symbol" charset="0"/>
              </a:rPr>
              <a:t>r</a:t>
            </a:r>
            <a:r>
              <a:rPr lang="en-US" sz="2000" dirty="0">
                <a:latin typeface="Comic Sans MS" charset="0"/>
              </a:rPr>
              <a:t>, </a:t>
            </a:r>
            <a:r>
              <a:rPr lang="en-US" sz="2000" dirty="0">
                <a:latin typeface="Symbol" charset="0"/>
                <a:cs typeface="Symbol" charset="0"/>
              </a:rPr>
              <a:t>h</a:t>
            </a:r>
            <a:r>
              <a:rPr lang="en-US" sz="2000" dirty="0">
                <a:latin typeface="Comic Sans MS" charset="0"/>
              </a:rPr>
              <a:t> are </a:t>
            </a:r>
            <a:r>
              <a:rPr lang="en-US" sz="2000" i="1" dirty="0">
                <a:latin typeface="Comic Sans MS" charset="0"/>
              </a:rPr>
              <a:t>0</a:t>
            </a:r>
            <a:r>
              <a:rPr lang="en-US" sz="2000" dirty="0">
                <a:latin typeface="Comic Sans MS" charset="0"/>
              </a:rPr>
              <a:t>(1).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8382000" cy="461963"/>
          </a:xfrm>
          <a:prstGeom prst="rect">
            <a:avLst/>
          </a:prstGeom>
          <a:gradFill rotWithShape="0">
            <a:gsLst>
              <a:gs pos="0">
                <a:srgbClr val="FFFF99">
                  <a:gamma/>
                  <a:shade val="46275"/>
                  <a:invGamma/>
                </a:srgbClr>
              </a:gs>
              <a:gs pos="50000">
                <a:srgbClr val="FFFF99"/>
              </a:gs>
              <a:gs pos="100000">
                <a:srgbClr val="FFFF99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Comic Sans MS" charset="0"/>
              </a:rPr>
              <a:t>(</a:t>
            </a:r>
            <a:r>
              <a:rPr lang="en-US" dirty="0" smtClean="0">
                <a:latin typeface="Comic Sans MS" charset="0"/>
              </a:rPr>
              <a:t>III)    </a:t>
            </a:r>
            <a:r>
              <a:rPr lang="en-US" dirty="0">
                <a:latin typeface="Comic Sans MS" charset="0"/>
              </a:rPr>
              <a:t>Parameterization of the CKM Matrix</a:t>
            </a:r>
          </a:p>
        </p:txBody>
      </p:sp>
      <p:sp>
        <p:nvSpPr>
          <p:cNvPr id="35846" name="Text Box 7"/>
          <p:cNvSpPr txBox="1">
            <a:spLocks noChangeArrowheads="1"/>
          </p:cNvSpPr>
          <p:nvPr/>
        </p:nvSpPr>
        <p:spPr bwMode="auto">
          <a:xfrm>
            <a:off x="0" y="533400"/>
            <a:ext cx="5791200" cy="461665"/>
          </a:xfrm>
          <a:prstGeom prst="rect">
            <a:avLst/>
          </a:prstGeom>
          <a:solidFill>
            <a:srgbClr val="FFD229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latin typeface="Comic Sans MS" charset="0"/>
              </a:rPr>
              <a:t>(</a:t>
            </a:r>
            <a:r>
              <a:rPr lang="en-US" dirty="0" smtClean="0">
                <a:latin typeface="Comic Sans MS" charset="0"/>
              </a:rPr>
              <a:t>III.</a:t>
            </a:r>
            <a:r>
              <a:rPr lang="en-US" dirty="0">
                <a:latin typeface="Comic Sans MS" charset="0"/>
              </a:rPr>
              <a:t>1) </a:t>
            </a:r>
            <a:r>
              <a:rPr lang="en-US" dirty="0" err="1">
                <a:latin typeface="Comic Sans MS" charset="0"/>
              </a:rPr>
              <a:t>Wolfenstein’s</a:t>
            </a:r>
            <a:r>
              <a:rPr lang="en-US" dirty="0">
                <a:latin typeface="Comic Sans MS" charset="0"/>
              </a:rPr>
              <a:t> parameterization </a:t>
            </a:r>
          </a:p>
        </p:txBody>
      </p:sp>
      <p:sp>
        <p:nvSpPr>
          <p:cNvPr id="35847" name="Rectangle 8"/>
          <p:cNvSpPr>
            <a:spLocks noChangeArrowheads="1"/>
          </p:cNvSpPr>
          <p:nvPr/>
        </p:nvSpPr>
        <p:spPr bwMode="auto">
          <a:xfrm>
            <a:off x="0" y="2362200"/>
            <a:ext cx="3733800" cy="381000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8" name="Rectangle 1"/>
          <p:cNvSpPr>
            <a:spLocks noChangeArrowheads="1"/>
          </p:cNvSpPr>
          <p:nvPr/>
        </p:nvSpPr>
        <p:spPr bwMode="auto">
          <a:xfrm>
            <a:off x="0" y="2362200"/>
            <a:ext cx="9105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dirty="0">
                <a:latin typeface="Comic Sans MS" charset="0"/>
              </a:rPr>
              <a:t>(</a:t>
            </a:r>
            <a:r>
              <a:rPr lang="en-US" sz="1800" dirty="0" smtClean="0">
                <a:latin typeface="Comic Sans MS" charset="0"/>
              </a:rPr>
              <a:t>III.</a:t>
            </a:r>
            <a:r>
              <a:rPr lang="en-US" sz="1800" dirty="0">
                <a:latin typeface="Comic Sans MS" charset="0"/>
              </a:rPr>
              <a:t>1.1) Maximal CP asymmetry ?! </a:t>
            </a:r>
            <a:endParaRPr lang="en-US" sz="1800" dirty="0"/>
          </a:p>
        </p:txBody>
      </p:sp>
      <p:sp>
        <p:nvSpPr>
          <p:cNvPr id="35849" name="Rectangle 2"/>
          <p:cNvSpPr>
            <a:spLocks noChangeArrowheads="1"/>
          </p:cNvSpPr>
          <p:nvPr/>
        </p:nvSpPr>
        <p:spPr bwMode="auto">
          <a:xfrm>
            <a:off x="0" y="2667000"/>
            <a:ext cx="9144000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dirty="0">
                <a:latin typeface="Comic Sans MS" charset="0"/>
              </a:rPr>
              <a:t>It is an important item (in particular about finding the impact of ND), </a:t>
            </a:r>
          </a:p>
          <a:p>
            <a:r>
              <a:rPr lang="en-US" sz="1800" dirty="0">
                <a:latin typeface="Comic Sans MS" charset="0"/>
              </a:rPr>
              <a:t>but a subtle one: What does one mean by `maximal CPV’? </a:t>
            </a:r>
          </a:p>
          <a:p>
            <a:r>
              <a:rPr lang="en-US" sz="1800" dirty="0">
                <a:latin typeface="Comic Sans MS" charset="0"/>
              </a:rPr>
              <a:t>Short comments based on an example: </a:t>
            </a:r>
            <a:r>
              <a:rPr lang="en-US" sz="1800" dirty="0" err="1">
                <a:latin typeface="Comic Sans MS" charset="0"/>
              </a:rPr>
              <a:t>Wolfenstein’s</a:t>
            </a:r>
            <a:r>
              <a:rPr lang="en-US" sz="1800" dirty="0">
                <a:latin typeface="Comic Sans MS" charset="0"/>
              </a:rPr>
              <a:t> parameterization:</a:t>
            </a:r>
          </a:p>
          <a:p>
            <a:r>
              <a:rPr lang="en-US" sz="1800" dirty="0">
                <a:latin typeface="Comic Sans MS" charset="0"/>
              </a:rPr>
              <a:t>-- 100 % asymmetry in principle.</a:t>
            </a:r>
          </a:p>
          <a:p>
            <a:r>
              <a:rPr lang="en-US" sz="1800" dirty="0">
                <a:latin typeface="Comic Sans MS" charset="0"/>
              </a:rPr>
              <a:t>-- a few examples in the landscape: </a:t>
            </a:r>
            <a:r>
              <a:rPr lang="en-US" sz="1800" dirty="0">
                <a:solidFill>
                  <a:srgbClr val="000000"/>
                </a:solidFill>
                <a:latin typeface="Symbol" charset="0"/>
                <a:cs typeface="Symbol" charset="0"/>
              </a:rPr>
              <a:t>r</a:t>
            </a:r>
            <a:r>
              <a:rPr lang="en-US" sz="1800" dirty="0">
                <a:latin typeface="Comic Sans MS" charset="0"/>
              </a:rPr>
              <a:t> =1, </a:t>
            </a:r>
            <a:r>
              <a:rPr lang="en-US" sz="1800" dirty="0">
                <a:solidFill>
                  <a:srgbClr val="000000"/>
                </a:solidFill>
                <a:latin typeface="Symbol" charset="0"/>
                <a:cs typeface="Symbol" charset="0"/>
              </a:rPr>
              <a:t>h</a:t>
            </a:r>
            <a:r>
              <a:rPr lang="en-US" sz="1800" dirty="0">
                <a:solidFill>
                  <a:srgbClr val="0B0FFF"/>
                </a:solidFill>
                <a:latin typeface="Symbol" charset="0"/>
                <a:cs typeface="Symbol" charset="0"/>
              </a:rPr>
              <a:t> </a:t>
            </a:r>
            <a:r>
              <a:rPr lang="en-US" sz="1800" dirty="0">
                <a:latin typeface="Comic Sans MS" charset="0"/>
              </a:rPr>
              <a:t>=-1 ; </a:t>
            </a:r>
            <a:r>
              <a:rPr lang="en-US" sz="1800" dirty="0">
                <a:solidFill>
                  <a:srgbClr val="000000"/>
                </a:solidFill>
                <a:latin typeface="Symbol" charset="0"/>
                <a:cs typeface="Symbol" charset="0"/>
              </a:rPr>
              <a:t>r</a:t>
            </a:r>
            <a:r>
              <a:rPr lang="en-US" sz="1800" dirty="0">
                <a:latin typeface="Comic Sans MS" charset="0"/>
              </a:rPr>
              <a:t> = -1, </a:t>
            </a:r>
            <a:r>
              <a:rPr lang="en-US" sz="1800" dirty="0">
                <a:solidFill>
                  <a:srgbClr val="000000"/>
                </a:solidFill>
                <a:latin typeface="Symbol" charset="0"/>
                <a:cs typeface="Symbol" charset="0"/>
              </a:rPr>
              <a:t>h</a:t>
            </a:r>
            <a:r>
              <a:rPr lang="en-US" sz="1800" dirty="0">
                <a:solidFill>
                  <a:srgbClr val="0B0FFF"/>
                </a:solidFill>
                <a:latin typeface="Symbol" charset="0"/>
                <a:cs typeface="Symbol" charset="0"/>
              </a:rPr>
              <a:t> </a:t>
            </a:r>
            <a:r>
              <a:rPr lang="en-US" sz="1800" dirty="0">
                <a:latin typeface="Comic Sans MS" charset="0"/>
              </a:rPr>
              <a:t>~ 3.5/-0.5 ; </a:t>
            </a:r>
          </a:p>
          <a:p>
            <a:r>
              <a:rPr lang="en-US" sz="1800" dirty="0">
                <a:solidFill>
                  <a:srgbClr val="000000"/>
                </a:solidFill>
                <a:latin typeface="Comic Sans MS" charset="0"/>
                <a:cs typeface="Symbol" charset="0"/>
              </a:rPr>
              <a:t>    </a:t>
            </a:r>
            <a:r>
              <a:rPr lang="en-US" sz="1800" dirty="0">
                <a:solidFill>
                  <a:srgbClr val="000000"/>
                </a:solidFill>
                <a:latin typeface="Symbol" charset="0"/>
                <a:cs typeface="Symbol" charset="0"/>
              </a:rPr>
              <a:t>r</a:t>
            </a:r>
            <a:r>
              <a:rPr lang="en-US" sz="1800" dirty="0">
                <a:latin typeface="Comic Sans MS" charset="0"/>
              </a:rPr>
              <a:t> =-1/2, </a:t>
            </a:r>
            <a:r>
              <a:rPr lang="en-US" sz="1800" dirty="0">
                <a:solidFill>
                  <a:srgbClr val="000000"/>
                </a:solidFill>
                <a:latin typeface="Symbol" charset="0"/>
                <a:cs typeface="Symbol" charset="0"/>
              </a:rPr>
              <a:t>h</a:t>
            </a:r>
            <a:r>
              <a:rPr lang="en-US" sz="1800" dirty="0">
                <a:solidFill>
                  <a:srgbClr val="0B0FFF"/>
                </a:solidFill>
                <a:latin typeface="Symbol" charset="0"/>
                <a:cs typeface="Symbol" charset="0"/>
              </a:rPr>
              <a:t> </a:t>
            </a:r>
            <a:r>
              <a:rPr lang="en-US" sz="1800" dirty="0">
                <a:latin typeface="Comic Sans MS" charset="0"/>
              </a:rPr>
              <a:t>~ 2.5/-0.3. </a:t>
            </a:r>
            <a:r>
              <a:rPr lang="en-US" sz="1800" dirty="0" smtClean="0">
                <a:latin typeface="Comic Sans MS" charset="0"/>
              </a:rPr>
              <a:t>          - </a:t>
            </a:r>
            <a:r>
              <a:rPr lang="en-US" sz="1800" dirty="0">
                <a:latin typeface="Comic Sans MS" charset="0"/>
              </a:rPr>
              <a:t>it </a:t>
            </a:r>
            <a:r>
              <a:rPr lang="en-US" sz="1800" dirty="0" smtClean="0">
                <a:latin typeface="Comic Sans MS" charset="0"/>
              </a:rPr>
              <a:t>would </a:t>
            </a:r>
            <a:r>
              <a:rPr lang="en-US" sz="1800" dirty="0">
                <a:latin typeface="Comic Sans MS" charset="0"/>
              </a:rPr>
              <a:t>work.   </a:t>
            </a:r>
            <a:endParaRPr lang="en-US" sz="1800" dirty="0"/>
          </a:p>
        </p:txBody>
      </p:sp>
      <p:sp>
        <p:nvSpPr>
          <p:cNvPr id="35850" name="Rectangle 1"/>
          <p:cNvSpPr>
            <a:spLocks noChangeArrowheads="1"/>
          </p:cNvSpPr>
          <p:nvPr/>
        </p:nvSpPr>
        <p:spPr bwMode="auto">
          <a:xfrm>
            <a:off x="0" y="4419600"/>
            <a:ext cx="3644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latin typeface="Comic Sans MS" charset="0"/>
              </a:rPr>
              <a:t>(</a:t>
            </a:r>
            <a:r>
              <a:rPr lang="en-US" dirty="0" smtClean="0">
                <a:latin typeface="Comic Sans MS" charset="0"/>
              </a:rPr>
              <a:t>III.</a:t>
            </a:r>
            <a:r>
              <a:rPr lang="en-US" dirty="0">
                <a:latin typeface="Comic Sans MS" charset="0"/>
              </a:rPr>
              <a:t>1.2) `</a:t>
            </a:r>
            <a:r>
              <a:rPr lang="en-US" dirty="0" smtClean="0">
                <a:latin typeface="Comic Sans MS" charset="0"/>
              </a:rPr>
              <a:t>Real world </a:t>
            </a:r>
            <a:endParaRPr lang="en-US" dirty="0"/>
          </a:p>
        </p:txBody>
      </p:sp>
      <p:sp>
        <p:nvSpPr>
          <p:cNvPr id="35851" name="Rectangle 8"/>
          <p:cNvSpPr>
            <a:spLocks noChangeArrowheads="1"/>
          </p:cNvSpPr>
          <p:nvPr/>
        </p:nvSpPr>
        <p:spPr bwMode="auto">
          <a:xfrm>
            <a:off x="0" y="4419600"/>
            <a:ext cx="3200400" cy="533400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2" name="Rectangle 2"/>
          <p:cNvSpPr>
            <a:spLocks noChangeArrowheads="1"/>
          </p:cNvSpPr>
          <p:nvPr/>
        </p:nvSpPr>
        <p:spPr bwMode="auto">
          <a:xfrm>
            <a:off x="0" y="518160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i="1" dirty="0">
                <a:latin typeface="Comic Sans MS" charset="0"/>
              </a:rPr>
              <a:t>Measured</a:t>
            </a:r>
            <a:r>
              <a:rPr lang="en-US" sz="2000" dirty="0">
                <a:latin typeface="Comic Sans MS" charset="0"/>
              </a:rPr>
              <a:t> values: </a:t>
            </a:r>
            <a:r>
              <a:rPr lang="en-US" sz="2000" dirty="0">
                <a:solidFill>
                  <a:srgbClr val="0B0FFF"/>
                </a:solidFill>
                <a:latin typeface="Comic Sans MS" charset="0"/>
              </a:rPr>
              <a:t>A</a:t>
            </a:r>
            <a:r>
              <a:rPr lang="en-US" sz="2000" dirty="0">
                <a:latin typeface="Comic Sans MS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≈ 0.82; </a:t>
            </a:r>
            <a:r>
              <a:rPr lang="en-US" sz="2000" dirty="0">
                <a:latin typeface="Comic Sans MS" charset="0"/>
              </a:rPr>
              <a:t>however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: </a:t>
            </a:r>
            <a:r>
              <a:rPr lang="en-US" sz="2000" dirty="0">
                <a:solidFill>
                  <a:srgbClr val="0B0FFF"/>
                </a:solidFill>
                <a:latin typeface="Symbol" charset="0"/>
                <a:cs typeface="Symbol" charset="0"/>
              </a:rPr>
              <a:t>h</a:t>
            </a:r>
            <a:r>
              <a:rPr lang="en-US" sz="2000" dirty="0">
                <a:latin typeface="Symbol" charset="0"/>
                <a:cs typeface="Symbol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≈ 0.35, </a:t>
            </a:r>
            <a:r>
              <a:rPr lang="en-US" sz="2000" dirty="0">
                <a:solidFill>
                  <a:srgbClr val="0B0FFF"/>
                </a:solidFill>
                <a:latin typeface="Symbol" charset="0"/>
                <a:cs typeface="Symbol" charset="0"/>
              </a:rPr>
              <a:t>r</a:t>
            </a:r>
            <a:r>
              <a:rPr lang="en-US" sz="2000" dirty="0">
                <a:latin typeface="Symbol" charset="0"/>
                <a:cs typeface="Symbol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≈ 0.14</a:t>
            </a:r>
            <a:r>
              <a:rPr lang="en-US" sz="2000" dirty="0">
                <a:latin typeface="Comic Sans MS" charset="0"/>
              </a:rPr>
              <a:t> not close to unity; </a:t>
            </a:r>
          </a:p>
          <a:p>
            <a:r>
              <a:rPr lang="en-US" sz="2000" dirty="0">
                <a:latin typeface="Comic Sans MS" charset="0"/>
              </a:rPr>
              <a:t>                  thus not real control over </a:t>
            </a:r>
            <a:r>
              <a:rPr lang="en-US" sz="2000" i="1" dirty="0">
                <a:latin typeface="Comic Sans MS" charset="0"/>
              </a:rPr>
              <a:t>systematic </a:t>
            </a:r>
            <a:r>
              <a:rPr lang="en-US" sz="2000" dirty="0">
                <a:latin typeface="Comic Sans MS" charset="0"/>
              </a:rPr>
              <a:t>uncertainties. </a:t>
            </a:r>
          </a:p>
        </p:txBody>
      </p:sp>
      <p:pic>
        <p:nvPicPr>
          <p:cNvPr id="14" name="Picture 13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5882640"/>
            <a:ext cx="1219200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78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3600" y="6400800"/>
            <a:ext cx="1905000" cy="457200"/>
          </a:xfrm>
        </p:spPr>
        <p:txBody>
          <a:bodyPr/>
          <a:lstStyle/>
          <a:p>
            <a:pPr>
              <a:defRPr/>
            </a:pPr>
            <a:fld id="{71EBDC7D-9D3C-0743-B79C-09ECADBFCF4A}" type="slidenum">
              <a:rPr lang="en-US" smtClean="0"/>
              <a:pPr>
                <a:defRPr/>
              </a:pPr>
              <a:t>24</a:t>
            </a:fld>
            <a:r>
              <a:rPr lang="en-US" dirty="0" smtClean="0"/>
              <a:t>/60</a:t>
            </a:r>
            <a:endParaRPr lang="en-US" dirty="0"/>
          </a:p>
        </p:txBody>
      </p:sp>
      <p:sp>
        <p:nvSpPr>
          <p:cNvPr id="249861" name="Text Box 5"/>
          <p:cNvSpPr txBox="1">
            <a:spLocks noChangeArrowheads="1"/>
          </p:cNvSpPr>
          <p:nvPr/>
        </p:nvSpPr>
        <p:spPr bwMode="auto">
          <a:xfrm>
            <a:off x="0" y="2590800"/>
            <a:ext cx="9144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latin typeface="Comic Sans MS" charset="0"/>
                <a:cs typeface="+mn-cs"/>
              </a:rPr>
              <a:t>  </a:t>
            </a:r>
            <a:endParaRPr lang="en-US">
              <a:solidFill>
                <a:srgbClr val="0000FF"/>
              </a:solidFill>
              <a:latin typeface="Comic Sans MS" charset="0"/>
              <a:cs typeface="+mn-cs"/>
            </a:endParaRPr>
          </a:p>
        </p:txBody>
      </p:sp>
      <p:sp>
        <p:nvSpPr>
          <p:cNvPr id="36868" name="Rectangle 1"/>
          <p:cNvSpPr>
            <a:spLocks noChangeArrowheads="1"/>
          </p:cNvSpPr>
          <p:nvPr/>
        </p:nvSpPr>
        <p:spPr bwMode="auto">
          <a:xfrm>
            <a:off x="0" y="685800"/>
            <a:ext cx="9144000" cy="557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dirty="0">
                <a:latin typeface="Comic Sans MS" charset="0"/>
              </a:rPr>
              <a:t>Need </a:t>
            </a:r>
            <a:r>
              <a:rPr lang="en-US" sz="2000" i="1" dirty="0">
                <a:solidFill>
                  <a:srgbClr val="AF00B1"/>
                </a:solidFill>
                <a:latin typeface="Comic Sans MS" charset="0"/>
              </a:rPr>
              <a:t>consistent</a:t>
            </a:r>
            <a:r>
              <a:rPr lang="en-US" sz="2000" dirty="0">
                <a:latin typeface="Comic Sans MS" charset="0"/>
              </a:rPr>
              <a:t> parameterization of CKM matrix with more    </a:t>
            </a:r>
          </a:p>
          <a:p>
            <a:r>
              <a:rPr lang="en-US" sz="2000" dirty="0">
                <a:latin typeface="Comic Sans MS" charset="0"/>
              </a:rPr>
              <a:t>       precision [</a:t>
            </a:r>
            <a:r>
              <a:rPr lang="en-US" sz="2000" dirty="0">
                <a:solidFill>
                  <a:srgbClr val="A24000"/>
                </a:solidFill>
                <a:latin typeface="Comic Sans MS" charset="0"/>
              </a:rPr>
              <a:t>Y.H. </a:t>
            </a:r>
            <a:r>
              <a:rPr lang="en-US" sz="2000" dirty="0" err="1">
                <a:solidFill>
                  <a:srgbClr val="A24000"/>
                </a:solidFill>
                <a:latin typeface="Comic Sans MS" charset="0"/>
              </a:rPr>
              <a:t>Ahn</a:t>
            </a:r>
            <a:r>
              <a:rPr lang="en-US" sz="2000" dirty="0">
                <a:solidFill>
                  <a:srgbClr val="A24000"/>
                </a:solidFill>
                <a:latin typeface="Comic Sans MS" charset="0"/>
              </a:rPr>
              <a:t>, H-Y. Cheng, S. Oh (2011)</a:t>
            </a:r>
            <a:r>
              <a:rPr lang="en-US" sz="2000" dirty="0">
                <a:latin typeface="Comic Sans MS" charset="0"/>
              </a:rPr>
              <a:t>] </a:t>
            </a:r>
            <a:r>
              <a:rPr lang="en-US" sz="2000" i="1" dirty="0">
                <a:solidFill>
                  <a:srgbClr val="FF0000"/>
                </a:solidFill>
                <a:latin typeface="Comic Sans MS" charset="0"/>
              </a:rPr>
              <a:t>through</a:t>
            </a:r>
            <a:r>
              <a:rPr lang="en-US" sz="2000" dirty="0">
                <a:latin typeface="Comic Sans MS" charset="0"/>
              </a:rPr>
              <a:t> </a:t>
            </a:r>
            <a:r>
              <a:rPr lang="en-US" sz="2000" i="1" dirty="0">
                <a:latin typeface="Comic Sans MS" charset="0"/>
              </a:rPr>
              <a:t>O</a:t>
            </a:r>
            <a:r>
              <a:rPr lang="en-US" sz="2000" dirty="0">
                <a:latin typeface="Comic Sans MS" charset="0"/>
              </a:rPr>
              <a:t>(</a:t>
            </a:r>
            <a:r>
              <a:rPr lang="en-US" sz="2000" dirty="0">
                <a:latin typeface="Symbol" charset="0"/>
                <a:cs typeface="Symbol" charset="0"/>
              </a:rPr>
              <a:t>l</a:t>
            </a:r>
            <a:r>
              <a:rPr lang="en-US" sz="2000" baseline="30000" dirty="0">
                <a:latin typeface="Comic Sans MS" charset="0"/>
              </a:rPr>
              <a:t>6</a:t>
            </a:r>
            <a:r>
              <a:rPr lang="en-US" sz="2000" dirty="0">
                <a:latin typeface="Comic Sans MS" charset="0"/>
              </a:rPr>
              <a:t>) !</a:t>
            </a:r>
          </a:p>
          <a:p>
            <a:endParaRPr lang="en-US" sz="2000" dirty="0">
              <a:latin typeface="Comic Sans MS" charset="0"/>
            </a:endParaRPr>
          </a:p>
          <a:p>
            <a:r>
              <a:rPr lang="en-US" sz="2000" dirty="0">
                <a:latin typeface="Comic Sans MS" charset="0"/>
              </a:rPr>
              <a:t>  1-</a:t>
            </a:r>
            <a:r>
              <a:rPr lang="en-US" sz="2000" dirty="0">
                <a:latin typeface="Symbol" charset="0"/>
              </a:rPr>
              <a:t>l</a:t>
            </a:r>
            <a:r>
              <a:rPr lang="en-US" sz="2000" baseline="30000" dirty="0">
                <a:latin typeface="Comic Sans MS" charset="0"/>
              </a:rPr>
              <a:t>2</a:t>
            </a:r>
            <a:r>
              <a:rPr lang="en-US" sz="2000" dirty="0">
                <a:latin typeface="Comic Sans MS" charset="0"/>
              </a:rPr>
              <a:t>/2-</a:t>
            </a:r>
            <a:r>
              <a:rPr lang="en-US" sz="2000" dirty="0">
                <a:latin typeface="Symbol" charset="0"/>
              </a:rPr>
              <a:t>l</a:t>
            </a:r>
            <a:r>
              <a:rPr lang="en-US" sz="2000" baseline="30000" dirty="0">
                <a:latin typeface="Comic Sans MS" charset="0"/>
              </a:rPr>
              <a:t>4</a:t>
            </a:r>
            <a:r>
              <a:rPr lang="en-US" sz="2000" dirty="0">
                <a:latin typeface="Comic Sans MS" charset="0"/>
              </a:rPr>
              <a:t>/8-</a:t>
            </a:r>
            <a:r>
              <a:rPr lang="en-US" sz="2000" dirty="0">
                <a:latin typeface="Symbol" charset="0"/>
              </a:rPr>
              <a:t>l</a:t>
            </a:r>
            <a:r>
              <a:rPr lang="en-US" sz="2000" baseline="30000" dirty="0">
                <a:latin typeface="Comic Sans MS" charset="0"/>
              </a:rPr>
              <a:t>6</a:t>
            </a:r>
            <a:r>
              <a:rPr lang="en-US" sz="2000" dirty="0">
                <a:latin typeface="Comic Sans MS" charset="0"/>
              </a:rPr>
              <a:t>/16      ,            </a:t>
            </a:r>
            <a:r>
              <a:rPr lang="en-US" sz="2000" dirty="0">
                <a:latin typeface="Symbol" charset="0"/>
              </a:rPr>
              <a:t>l</a:t>
            </a:r>
            <a:r>
              <a:rPr lang="en-US" sz="2000" dirty="0">
                <a:latin typeface="Comic Sans MS" charset="0"/>
              </a:rPr>
              <a:t>                                       h</a:t>
            </a:r>
            <a:r>
              <a:rPr lang="en-US" sz="2000" dirty="0">
                <a:latin typeface="Symbol" charset="0"/>
              </a:rPr>
              <a:t>l</a:t>
            </a:r>
            <a:r>
              <a:rPr lang="en-US" sz="2000" baseline="30000" dirty="0">
                <a:latin typeface="Comic Sans MS" charset="0"/>
              </a:rPr>
              <a:t>4</a:t>
            </a:r>
            <a:r>
              <a:rPr lang="en-US" sz="2000" dirty="0">
                <a:latin typeface="Comic Sans MS" charset="0"/>
              </a:rPr>
              <a:t>exp(-</a:t>
            </a:r>
            <a:r>
              <a:rPr lang="en-US" sz="2000" dirty="0" err="1">
                <a:latin typeface="Comic Sans MS" charset="0"/>
              </a:rPr>
              <a:t>i</a:t>
            </a:r>
            <a:r>
              <a:rPr lang="en-US" sz="2000" dirty="0" err="1">
                <a:latin typeface="Symbol" charset="0"/>
              </a:rPr>
              <a:t>d</a:t>
            </a:r>
            <a:r>
              <a:rPr lang="en-US" sz="2000" baseline="-25000" dirty="0" err="1">
                <a:latin typeface="Comic Sans MS" charset="0"/>
              </a:rPr>
              <a:t>QM</a:t>
            </a:r>
            <a:r>
              <a:rPr lang="en-US" sz="2000" dirty="0">
                <a:latin typeface="Comic Sans MS" charset="0"/>
              </a:rPr>
              <a:t>) </a:t>
            </a:r>
          </a:p>
          <a:p>
            <a:r>
              <a:rPr lang="en-US" sz="2000" dirty="0">
                <a:latin typeface="Comic Sans MS" charset="0"/>
              </a:rPr>
              <a:t>     -</a:t>
            </a:r>
            <a:r>
              <a:rPr lang="en-US" sz="2000" dirty="0">
                <a:latin typeface="Symbol" charset="0"/>
              </a:rPr>
              <a:t>l</a:t>
            </a:r>
            <a:r>
              <a:rPr lang="en-US" sz="2000" dirty="0">
                <a:latin typeface="Comic Sans MS" charset="0"/>
              </a:rPr>
              <a:t>+</a:t>
            </a:r>
            <a:r>
              <a:rPr lang="en-US" sz="2000" dirty="0">
                <a:latin typeface="Symbol" charset="0"/>
              </a:rPr>
              <a:t>l</a:t>
            </a:r>
            <a:r>
              <a:rPr lang="en-US" sz="2000" baseline="30000" dirty="0">
                <a:latin typeface="Comic Sans MS" charset="0"/>
              </a:rPr>
              <a:t>5</a:t>
            </a:r>
            <a:r>
              <a:rPr lang="en-US" sz="2000" dirty="0">
                <a:latin typeface="Comic Sans MS" charset="0"/>
              </a:rPr>
              <a:t>f</a:t>
            </a:r>
            <a:r>
              <a:rPr lang="en-US" sz="2000" baseline="30000" dirty="0">
                <a:latin typeface="Comic Sans MS" charset="0"/>
              </a:rPr>
              <a:t>2</a:t>
            </a:r>
            <a:r>
              <a:rPr lang="en-US" sz="2000" dirty="0">
                <a:latin typeface="Comic Sans MS" charset="0"/>
              </a:rPr>
              <a:t>/2  ,  1-</a:t>
            </a:r>
            <a:r>
              <a:rPr lang="en-US" sz="2000" dirty="0">
                <a:latin typeface="Symbol" charset="0"/>
              </a:rPr>
              <a:t>l</a:t>
            </a:r>
            <a:r>
              <a:rPr lang="en-US" sz="2000" baseline="30000" dirty="0">
                <a:latin typeface="Comic Sans MS" charset="0"/>
              </a:rPr>
              <a:t>2</a:t>
            </a:r>
            <a:r>
              <a:rPr lang="en-US" sz="2000" dirty="0">
                <a:latin typeface="Comic Sans MS" charset="0"/>
              </a:rPr>
              <a:t>/2-</a:t>
            </a:r>
            <a:r>
              <a:rPr lang="en-US" sz="2000" dirty="0">
                <a:latin typeface="Symbol" charset="0"/>
              </a:rPr>
              <a:t>l</a:t>
            </a:r>
            <a:r>
              <a:rPr lang="en-US" sz="2000" baseline="30000" dirty="0">
                <a:latin typeface="Comic Sans MS" charset="0"/>
              </a:rPr>
              <a:t>4</a:t>
            </a:r>
            <a:r>
              <a:rPr lang="en-US" sz="2000" dirty="0">
                <a:latin typeface="Comic Sans MS" charset="0"/>
              </a:rPr>
              <a:t>/8(1+4f</a:t>
            </a:r>
            <a:r>
              <a:rPr lang="en-US" sz="2000" baseline="30000" dirty="0">
                <a:latin typeface="Comic Sans MS" charset="0"/>
              </a:rPr>
              <a:t>2</a:t>
            </a:r>
            <a:r>
              <a:rPr lang="en-US" sz="2000" dirty="0">
                <a:latin typeface="Comic Sans MS" charset="0"/>
              </a:rPr>
              <a:t>)-fh</a:t>
            </a:r>
            <a:r>
              <a:rPr lang="en-US" sz="2000" dirty="0">
                <a:latin typeface="Symbol" charset="0"/>
              </a:rPr>
              <a:t>l</a:t>
            </a:r>
            <a:r>
              <a:rPr lang="en-US" sz="2000" baseline="30000" dirty="0">
                <a:latin typeface="Comic Sans MS" charset="0"/>
              </a:rPr>
              <a:t>5</a:t>
            </a:r>
            <a:r>
              <a:rPr lang="en-US" sz="2000" dirty="0">
                <a:latin typeface="Comic Sans MS" charset="0"/>
              </a:rPr>
              <a:t>exp(-</a:t>
            </a:r>
            <a:r>
              <a:rPr lang="en-US" sz="2000" dirty="0" err="1">
                <a:latin typeface="Comic Sans MS" charset="0"/>
              </a:rPr>
              <a:t>i</a:t>
            </a:r>
            <a:r>
              <a:rPr lang="en-US" sz="2000" dirty="0" err="1">
                <a:latin typeface="Symbol" charset="0"/>
              </a:rPr>
              <a:t>d</a:t>
            </a:r>
            <a:r>
              <a:rPr lang="en-US" sz="2000" baseline="-25000" dirty="0" err="1">
                <a:latin typeface="Comic Sans MS" charset="0"/>
              </a:rPr>
              <a:t>QM</a:t>
            </a:r>
            <a:r>
              <a:rPr lang="en-US" sz="2000" dirty="0">
                <a:latin typeface="Comic Sans MS" charset="0"/>
              </a:rPr>
              <a:t>)+… , f</a:t>
            </a:r>
            <a:r>
              <a:rPr lang="en-US" sz="2000" dirty="0">
                <a:latin typeface="Symbol" charset="0"/>
              </a:rPr>
              <a:t>l</a:t>
            </a:r>
            <a:r>
              <a:rPr lang="en-US" sz="2000" baseline="30000" dirty="0">
                <a:latin typeface="Comic Sans MS" charset="0"/>
              </a:rPr>
              <a:t>2</a:t>
            </a:r>
            <a:r>
              <a:rPr lang="en-US" sz="2000" dirty="0">
                <a:latin typeface="Comic Sans MS" charset="0"/>
              </a:rPr>
              <a:t>+h</a:t>
            </a:r>
            <a:r>
              <a:rPr lang="en-US" sz="2000" dirty="0">
                <a:latin typeface="Symbol" charset="0"/>
              </a:rPr>
              <a:t>l</a:t>
            </a:r>
            <a:r>
              <a:rPr lang="en-US" sz="2000" baseline="30000" dirty="0">
                <a:latin typeface="Comic Sans MS" charset="0"/>
              </a:rPr>
              <a:t>3</a:t>
            </a:r>
            <a:r>
              <a:rPr lang="en-US" sz="2000" dirty="0">
                <a:latin typeface="Comic Sans MS" charset="0"/>
              </a:rPr>
              <a:t>exp(-</a:t>
            </a:r>
            <a:r>
              <a:rPr lang="en-US" sz="2000" dirty="0" err="1">
                <a:latin typeface="Comic Sans MS" charset="0"/>
              </a:rPr>
              <a:t>i</a:t>
            </a:r>
            <a:r>
              <a:rPr lang="en-US" sz="2000" dirty="0" err="1">
                <a:latin typeface="Symbol" charset="0"/>
              </a:rPr>
              <a:t>d</a:t>
            </a:r>
            <a:r>
              <a:rPr lang="en-US" sz="2000" baseline="-25000" dirty="0" err="1">
                <a:latin typeface="Comic Sans MS" charset="0"/>
              </a:rPr>
              <a:t>QM</a:t>
            </a:r>
            <a:r>
              <a:rPr lang="en-US" sz="2000" dirty="0">
                <a:latin typeface="Comic Sans MS" charset="0"/>
              </a:rPr>
              <a:t>)+…</a:t>
            </a:r>
          </a:p>
          <a:p>
            <a:r>
              <a:rPr lang="en-US" sz="2000" dirty="0">
                <a:latin typeface="Comic Sans MS" charset="0"/>
              </a:rPr>
              <a:t>         f</a:t>
            </a:r>
            <a:r>
              <a:rPr lang="en-US" sz="2000" dirty="0">
                <a:latin typeface="Symbol" charset="0"/>
              </a:rPr>
              <a:t>l</a:t>
            </a:r>
            <a:r>
              <a:rPr lang="en-US" sz="2000" baseline="30000" dirty="0">
                <a:latin typeface="Comic Sans MS" charset="0"/>
              </a:rPr>
              <a:t>3</a:t>
            </a:r>
            <a:r>
              <a:rPr lang="en-US" sz="2000" dirty="0">
                <a:latin typeface="Comic Sans MS" charset="0"/>
              </a:rPr>
              <a:t>   ,             -f</a:t>
            </a:r>
            <a:r>
              <a:rPr lang="en-US" sz="2000" dirty="0">
                <a:latin typeface="Symbol" charset="0"/>
              </a:rPr>
              <a:t>l</a:t>
            </a:r>
            <a:r>
              <a:rPr lang="en-US" sz="2000" baseline="30000" dirty="0">
                <a:latin typeface="Comic Sans MS" charset="0"/>
              </a:rPr>
              <a:t>2</a:t>
            </a:r>
            <a:r>
              <a:rPr lang="en-US" sz="2000" dirty="0">
                <a:latin typeface="Comic Sans MS" charset="0"/>
              </a:rPr>
              <a:t>-h</a:t>
            </a:r>
            <a:r>
              <a:rPr lang="en-US" sz="2000" dirty="0">
                <a:latin typeface="Symbol" charset="0"/>
              </a:rPr>
              <a:t>l</a:t>
            </a:r>
            <a:r>
              <a:rPr lang="en-US" sz="2000" baseline="30000" dirty="0">
                <a:latin typeface="Comic Sans MS" charset="0"/>
              </a:rPr>
              <a:t>3</a:t>
            </a:r>
            <a:r>
              <a:rPr lang="en-US" sz="2000" dirty="0">
                <a:latin typeface="Comic Sans MS" charset="0"/>
              </a:rPr>
              <a:t>exp(-</a:t>
            </a:r>
            <a:r>
              <a:rPr lang="en-US" sz="2000" dirty="0" err="1">
                <a:latin typeface="Comic Sans MS" charset="0"/>
              </a:rPr>
              <a:t>i</a:t>
            </a:r>
            <a:r>
              <a:rPr lang="en-US" sz="2000" dirty="0" err="1">
                <a:latin typeface="Symbol" charset="0"/>
              </a:rPr>
              <a:t>d</a:t>
            </a:r>
            <a:r>
              <a:rPr lang="en-US" sz="2000" baseline="-25000" dirty="0" err="1">
                <a:latin typeface="Comic Sans MS" charset="0"/>
              </a:rPr>
              <a:t>QM</a:t>
            </a:r>
            <a:r>
              <a:rPr lang="en-US" sz="2000" dirty="0">
                <a:latin typeface="Comic Sans MS" charset="0"/>
              </a:rPr>
              <a:t>) + …  ,   1- </a:t>
            </a:r>
            <a:r>
              <a:rPr lang="en-US" sz="2000" dirty="0">
                <a:latin typeface="Symbol" charset="0"/>
              </a:rPr>
              <a:t>l</a:t>
            </a:r>
            <a:r>
              <a:rPr lang="en-US" sz="2000" baseline="30000" dirty="0">
                <a:latin typeface="Comic Sans MS" charset="0"/>
              </a:rPr>
              <a:t>4</a:t>
            </a:r>
            <a:r>
              <a:rPr lang="en-US" sz="2000" dirty="0">
                <a:latin typeface="Comic Sans MS" charset="0"/>
              </a:rPr>
              <a:t>/2 f</a:t>
            </a:r>
            <a:r>
              <a:rPr lang="en-US" sz="2000" baseline="30000" dirty="0">
                <a:latin typeface="Comic Sans MS" charset="0"/>
              </a:rPr>
              <a:t>2</a:t>
            </a:r>
            <a:r>
              <a:rPr lang="en-US" sz="2000" dirty="0">
                <a:latin typeface="Comic Sans MS" charset="0"/>
              </a:rPr>
              <a:t> – fh</a:t>
            </a:r>
            <a:r>
              <a:rPr lang="en-US" sz="2000" dirty="0">
                <a:latin typeface="Symbol" charset="0"/>
              </a:rPr>
              <a:t>l</a:t>
            </a:r>
            <a:r>
              <a:rPr lang="en-US" sz="2000" baseline="30000" dirty="0">
                <a:latin typeface="Comic Sans MS" charset="0"/>
              </a:rPr>
              <a:t>5</a:t>
            </a:r>
            <a:r>
              <a:rPr lang="en-US" sz="2000" dirty="0">
                <a:latin typeface="Comic Sans MS" charset="0"/>
              </a:rPr>
              <a:t>exp(-</a:t>
            </a:r>
            <a:r>
              <a:rPr lang="en-US" sz="2000" dirty="0" err="1">
                <a:latin typeface="Comic Sans MS" charset="0"/>
              </a:rPr>
              <a:t>i</a:t>
            </a:r>
            <a:r>
              <a:rPr lang="en-US" sz="2000" dirty="0" err="1">
                <a:latin typeface="Symbol" charset="0"/>
              </a:rPr>
              <a:t>d</a:t>
            </a:r>
            <a:r>
              <a:rPr lang="en-US" sz="2000" baseline="-25000" dirty="0" err="1">
                <a:latin typeface="Comic Sans MS" charset="0"/>
              </a:rPr>
              <a:t>QM</a:t>
            </a:r>
            <a:r>
              <a:rPr lang="en-US" sz="2000" dirty="0">
                <a:latin typeface="Comic Sans MS" charset="0"/>
              </a:rPr>
              <a:t>)+…</a:t>
            </a:r>
            <a:endParaRPr lang="en-US" dirty="0">
              <a:latin typeface="Comic Sans MS" charset="0"/>
            </a:endParaRPr>
          </a:p>
          <a:p>
            <a:endParaRPr lang="en-US" sz="2000" dirty="0" smtClean="0">
              <a:latin typeface="Comic Sans MS" charset="0"/>
            </a:endParaRPr>
          </a:p>
          <a:p>
            <a:r>
              <a:rPr lang="en-US" sz="2000" dirty="0" smtClean="0">
                <a:latin typeface="Comic Sans MS" charset="0"/>
              </a:rPr>
              <a:t>with </a:t>
            </a:r>
            <a:r>
              <a:rPr lang="en-US" sz="2000" dirty="0">
                <a:latin typeface="Comic Sans MS" charset="0"/>
              </a:rPr>
              <a:t>f ~ 0.75, h ~ 1.35, </a:t>
            </a:r>
            <a:r>
              <a:rPr lang="en-US" sz="2000" dirty="0" err="1">
                <a:latin typeface="Symbol" charset="0"/>
              </a:rPr>
              <a:t>d</a:t>
            </a:r>
            <a:r>
              <a:rPr lang="en-US" sz="2000" baseline="-25000" dirty="0" err="1">
                <a:latin typeface="Comic Sans MS" charset="0"/>
              </a:rPr>
              <a:t>QM</a:t>
            </a:r>
            <a:r>
              <a:rPr lang="en-US" sz="2000" baseline="-25000" dirty="0">
                <a:latin typeface="Comic Sans MS" charset="0"/>
              </a:rPr>
              <a:t> </a:t>
            </a:r>
            <a:r>
              <a:rPr lang="en-US" sz="2000" dirty="0">
                <a:latin typeface="Comic Sans MS" charset="0"/>
              </a:rPr>
              <a:t>~ 90</a:t>
            </a:r>
            <a:r>
              <a:rPr lang="en-US" sz="2000" baseline="30000" dirty="0">
                <a:latin typeface="Comic Sans MS" charset="0"/>
              </a:rPr>
              <a:t>o</a:t>
            </a:r>
          </a:p>
          <a:p>
            <a:pPr>
              <a:buClr>
                <a:srgbClr val="FF0000"/>
              </a:buClr>
            </a:pPr>
            <a:r>
              <a:rPr lang="en-US" sz="2000" dirty="0">
                <a:latin typeface="Comic Sans MS" charset="0"/>
              </a:rPr>
              <a:t>                      </a:t>
            </a:r>
          </a:p>
          <a:p>
            <a:pPr>
              <a:buClr>
                <a:srgbClr val="FF0000"/>
              </a:buClr>
            </a:pPr>
            <a:r>
              <a:rPr lang="en-US" sz="2200" dirty="0">
                <a:latin typeface="Comic Sans MS" charset="0"/>
              </a:rPr>
              <a:t>Pattern is not so obvious as </a:t>
            </a:r>
            <a:r>
              <a:rPr lang="en-US" sz="2200" dirty="0" smtClean="0">
                <a:latin typeface="Comic Sans MS" charset="0"/>
              </a:rPr>
              <a:t>before: </a:t>
            </a:r>
            <a:endParaRPr lang="en-US" sz="2200" dirty="0">
              <a:latin typeface="Comic Sans MS" charset="0"/>
            </a:endParaRPr>
          </a:p>
          <a:p>
            <a:pPr>
              <a:buClr>
                <a:srgbClr val="FF0000"/>
              </a:buClr>
            </a:pPr>
            <a:r>
              <a:rPr lang="en-US" sz="2200" dirty="0">
                <a:latin typeface="Comic Sans MS" charset="0"/>
              </a:rPr>
              <a:t>       </a:t>
            </a:r>
            <a:r>
              <a:rPr lang="en-US" sz="2200" dirty="0" smtClean="0">
                <a:latin typeface="Comic Sans MS" charset="0"/>
              </a:rPr>
              <a:t>(a)  </a:t>
            </a:r>
            <a:r>
              <a:rPr lang="en-US" sz="2200" dirty="0">
                <a:latin typeface="Comic Sans MS" charset="0"/>
              </a:rPr>
              <a:t>needs more accuracy  </a:t>
            </a:r>
          </a:p>
          <a:p>
            <a:pPr>
              <a:buClr>
                <a:srgbClr val="FF0000"/>
              </a:buClr>
            </a:pPr>
            <a:r>
              <a:rPr lang="en-US" sz="2200" dirty="0">
                <a:latin typeface="Comic Sans MS" charset="0"/>
              </a:rPr>
              <a:t>       </a:t>
            </a:r>
            <a:r>
              <a:rPr lang="en-US" sz="2200" dirty="0" smtClean="0">
                <a:latin typeface="Comic Sans MS" charset="0"/>
              </a:rPr>
              <a:t>(b) </a:t>
            </a:r>
            <a:r>
              <a:rPr lang="en-US" sz="2200" dirty="0">
                <a:latin typeface="Comic Sans MS" charset="0"/>
              </a:rPr>
              <a:t>deeper insights in flavor dynamics &amp; QCD impacts </a:t>
            </a:r>
          </a:p>
          <a:p>
            <a:pPr>
              <a:buClr>
                <a:srgbClr val="FF0000"/>
              </a:buClr>
            </a:pPr>
            <a:r>
              <a:rPr lang="en-US" sz="2200" dirty="0">
                <a:latin typeface="Comic Sans MS" charset="0"/>
              </a:rPr>
              <a:t>       </a:t>
            </a:r>
            <a:r>
              <a:rPr lang="en-US" sz="2200" dirty="0" smtClean="0">
                <a:latin typeface="Comic Sans MS" charset="0"/>
              </a:rPr>
              <a:t>(c)  </a:t>
            </a:r>
            <a:r>
              <a:rPr lang="en-US" sz="2200" i="1" dirty="0">
                <a:solidFill>
                  <a:srgbClr val="AF00B1"/>
                </a:solidFill>
                <a:latin typeface="Comic Sans MS" charset="0"/>
              </a:rPr>
              <a:t>correlations between 4 triangles</a:t>
            </a:r>
            <a:r>
              <a:rPr lang="en-US" sz="2200" dirty="0">
                <a:latin typeface="Comic Sans MS" charset="0"/>
              </a:rPr>
              <a:t>, not</a:t>
            </a:r>
            <a:r>
              <a:rPr lang="en-US" sz="2200" i="1" dirty="0">
                <a:latin typeface="Comic Sans MS" charset="0"/>
              </a:rPr>
              <a:t> </a:t>
            </a:r>
            <a:r>
              <a:rPr lang="en-US" sz="2200" dirty="0">
                <a:latin typeface="Comic Sans MS" charset="0"/>
              </a:rPr>
              <a:t>focus `golden one’</a:t>
            </a:r>
          </a:p>
          <a:p>
            <a:pPr>
              <a:buClr>
                <a:srgbClr val="FF0000"/>
              </a:buClr>
            </a:pPr>
            <a:r>
              <a:rPr lang="en-US" sz="2200" dirty="0">
                <a:latin typeface="Comic Sans MS" charset="0"/>
              </a:rPr>
              <a:t>            </a:t>
            </a:r>
            <a:r>
              <a:rPr lang="en-US" sz="2200" dirty="0" smtClean="0">
                <a:latin typeface="Comic Sans MS" charset="0"/>
              </a:rPr>
              <a:t>--  </a:t>
            </a:r>
            <a:r>
              <a:rPr lang="en-US" sz="2200" dirty="0">
                <a:latin typeface="Comic Sans MS" charset="0"/>
              </a:rPr>
              <a:t>maximal SM value for S(B</a:t>
            </a:r>
            <a:r>
              <a:rPr lang="en-US" sz="2200" baseline="30000" dirty="0">
                <a:latin typeface="Comic Sans MS" charset="0"/>
              </a:rPr>
              <a:t>0</a:t>
            </a:r>
            <a:r>
              <a:rPr lang="en-US" sz="2200" dirty="0">
                <a:latin typeface="Comic Sans MS" charset="0"/>
              </a:rPr>
              <a:t>-&gt; </a:t>
            </a:r>
            <a:r>
              <a:rPr lang="en-US" sz="2200" dirty="0" err="1">
                <a:latin typeface="Symbol" charset="0"/>
                <a:cs typeface="Symbol" charset="0"/>
              </a:rPr>
              <a:t>y</a:t>
            </a:r>
            <a:r>
              <a:rPr lang="en-US" sz="2200" dirty="0" err="1">
                <a:latin typeface="Comic Sans MS" charset="0"/>
              </a:rPr>
              <a:t>K</a:t>
            </a:r>
            <a:r>
              <a:rPr lang="en-US" sz="2200" baseline="-25000" dirty="0" err="1">
                <a:latin typeface="Comic Sans MS" charset="0"/>
              </a:rPr>
              <a:t>S</a:t>
            </a:r>
            <a:r>
              <a:rPr lang="en-US" sz="2200" dirty="0">
                <a:latin typeface="Comic Sans MS" charset="0"/>
              </a:rPr>
              <a:t>) ~ 0.74 for indirect CPV</a:t>
            </a:r>
          </a:p>
          <a:p>
            <a:pPr>
              <a:buClr>
                <a:srgbClr val="FF0000"/>
              </a:buClr>
            </a:pPr>
            <a:r>
              <a:rPr lang="en-US" sz="2200" dirty="0">
                <a:latin typeface="Comic Sans MS" charset="0"/>
              </a:rPr>
              <a:t>            </a:t>
            </a:r>
            <a:r>
              <a:rPr lang="en-US" sz="2200" dirty="0" smtClean="0">
                <a:latin typeface="Comic Sans MS" charset="0"/>
              </a:rPr>
              <a:t>--  </a:t>
            </a:r>
            <a:r>
              <a:rPr lang="en-US" sz="2200" dirty="0">
                <a:latin typeface="Comic Sans MS" charset="0"/>
              </a:rPr>
              <a:t>SM value S(B</a:t>
            </a:r>
            <a:r>
              <a:rPr lang="en-US" sz="2200" baseline="-25000" dirty="0">
                <a:latin typeface="Comic Sans MS" charset="0"/>
              </a:rPr>
              <a:t>s</a:t>
            </a:r>
            <a:r>
              <a:rPr lang="en-US" sz="2200" baseline="30000" dirty="0">
                <a:latin typeface="Comic Sans MS" charset="0"/>
              </a:rPr>
              <a:t>0</a:t>
            </a:r>
            <a:r>
              <a:rPr lang="en-US" sz="2200" dirty="0">
                <a:latin typeface="Comic Sans MS" charset="0"/>
              </a:rPr>
              <a:t>-&gt; </a:t>
            </a:r>
            <a:r>
              <a:rPr lang="en-US" sz="2200" dirty="0" err="1">
                <a:latin typeface="Symbol" charset="0"/>
                <a:cs typeface="Symbol" charset="0"/>
              </a:rPr>
              <a:t>yf</a:t>
            </a:r>
            <a:r>
              <a:rPr lang="en-US" sz="2200" dirty="0">
                <a:latin typeface="Comic Sans MS" charset="0"/>
              </a:rPr>
              <a:t>) ~ 0.03 – 0.05 </a:t>
            </a:r>
          </a:p>
          <a:p>
            <a:r>
              <a:rPr lang="en-US" sz="2200" dirty="0">
                <a:latin typeface="Comic Sans MS" charset="0"/>
              </a:rPr>
              <a:t>            </a:t>
            </a:r>
            <a:r>
              <a:rPr lang="en-US" sz="2200" dirty="0" smtClean="0">
                <a:latin typeface="Comic Sans MS" charset="0"/>
              </a:rPr>
              <a:t>--  </a:t>
            </a:r>
            <a:r>
              <a:rPr lang="en-US" sz="2200" dirty="0">
                <a:latin typeface="Comic Sans MS" charset="0"/>
              </a:rPr>
              <a:t>basically zero CPV for double </a:t>
            </a:r>
            <a:r>
              <a:rPr lang="en-US" sz="2200" dirty="0" err="1">
                <a:latin typeface="Comic Sans MS" charset="0"/>
              </a:rPr>
              <a:t>Cabibbo</a:t>
            </a:r>
            <a:r>
              <a:rPr lang="en-US" sz="2200" dirty="0">
                <a:latin typeface="Comic Sans MS" charset="0"/>
              </a:rPr>
              <a:t> suppressed </a:t>
            </a:r>
            <a:r>
              <a:rPr lang="en-US" sz="2200" dirty="0" smtClean="0">
                <a:latin typeface="Comic Sans MS" charset="0"/>
              </a:rPr>
              <a:t>decays</a:t>
            </a:r>
          </a:p>
          <a:p>
            <a:r>
              <a:rPr lang="en-US" sz="2200" dirty="0">
                <a:latin typeface="Comic Sans MS" charset="0"/>
              </a:rPr>
              <a:t> </a:t>
            </a:r>
            <a:r>
              <a:rPr lang="en-US" sz="2200" dirty="0" smtClean="0">
                <a:latin typeface="Comic Sans MS" charset="0"/>
              </a:rPr>
              <a:t>                -  hunting region for ND!</a:t>
            </a:r>
            <a:endParaRPr lang="en-US" sz="2200" dirty="0">
              <a:latin typeface="Comic Sans MS" charset="0"/>
            </a:endParaRPr>
          </a:p>
        </p:txBody>
      </p:sp>
      <p:sp>
        <p:nvSpPr>
          <p:cNvPr id="36869" name="Left Bracket 6"/>
          <p:cNvSpPr>
            <a:spLocks/>
          </p:cNvSpPr>
          <p:nvPr/>
        </p:nvSpPr>
        <p:spPr bwMode="auto">
          <a:xfrm>
            <a:off x="152400" y="1600200"/>
            <a:ext cx="152400" cy="914400"/>
          </a:xfrm>
          <a:prstGeom prst="leftBracket">
            <a:avLst>
              <a:gd name="adj" fmla="val 8306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0" name="Left Bracket 13"/>
          <p:cNvSpPr>
            <a:spLocks/>
          </p:cNvSpPr>
          <p:nvPr/>
        </p:nvSpPr>
        <p:spPr bwMode="auto">
          <a:xfrm flipH="1">
            <a:off x="8763000" y="1600200"/>
            <a:ext cx="228600" cy="1066800"/>
          </a:xfrm>
          <a:prstGeom prst="leftBracket">
            <a:avLst>
              <a:gd name="adj" fmla="val 8296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2" name="Text Box 7"/>
          <p:cNvSpPr txBox="1">
            <a:spLocks noChangeArrowheads="1"/>
          </p:cNvSpPr>
          <p:nvPr/>
        </p:nvSpPr>
        <p:spPr bwMode="auto">
          <a:xfrm>
            <a:off x="0" y="25400"/>
            <a:ext cx="5638800" cy="461963"/>
          </a:xfrm>
          <a:prstGeom prst="rect">
            <a:avLst/>
          </a:prstGeom>
          <a:solidFill>
            <a:srgbClr val="FFD229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latin typeface="Comic Sans MS" charset="0"/>
              </a:rPr>
              <a:t>(</a:t>
            </a:r>
            <a:r>
              <a:rPr lang="en-US" dirty="0" smtClean="0">
                <a:latin typeface="Comic Sans MS" charset="0"/>
              </a:rPr>
              <a:t>III.</a:t>
            </a:r>
            <a:r>
              <a:rPr lang="en-US" dirty="0">
                <a:latin typeface="Comic Sans MS" charset="0"/>
              </a:rPr>
              <a:t>2) </a:t>
            </a:r>
            <a:r>
              <a:rPr lang="en-US" i="1" dirty="0">
                <a:latin typeface="Comic Sans MS" charset="0"/>
              </a:rPr>
              <a:t>Consistent</a:t>
            </a:r>
            <a:r>
              <a:rPr lang="en-US" dirty="0">
                <a:latin typeface="Comic Sans MS" charset="0"/>
              </a:rPr>
              <a:t> parameterization </a:t>
            </a:r>
          </a:p>
        </p:txBody>
      </p:sp>
      <p:pic>
        <p:nvPicPr>
          <p:cNvPr id="11" name="Picture 10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5882640"/>
            <a:ext cx="1219200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61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A8C80E5E-B53A-674A-B942-6A9EAAF0D884}" type="slidenum">
              <a:rPr lang="en-US" smtClean="0"/>
              <a:pPr>
                <a:defRPr/>
              </a:pPr>
              <a:t>25</a:t>
            </a:fld>
            <a:r>
              <a:rPr lang="en-US" dirty="0" smtClean="0"/>
              <a:t>/60</a:t>
            </a:r>
            <a:endParaRPr lang="en-US" dirty="0"/>
          </a:p>
        </p:txBody>
      </p:sp>
      <p:sp>
        <p:nvSpPr>
          <p:cNvPr id="62467" name="Rectangle 1"/>
          <p:cNvSpPr>
            <a:spLocks noChangeArrowheads="1"/>
          </p:cNvSpPr>
          <p:nvPr/>
        </p:nvSpPr>
        <p:spPr bwMode="auto">
          <a:xfrm>
            <a:off x="0" y="533400"/>
            <a:ext cx="9131300" cy="462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200" dirty="0" smtClean="0">
                <a:latin typeface="Comic Sans MS" charset="0"/>
              </a:rPr>
              <a:t>(1) </a:t>
            </a:r>
            <a:r>
              <a:rPr lang="en-US" sz="2200" dirty="0">
                <a:latin typeface="Comic Sans MS" charset="0"/>
              </a:rPr>
              <a:t>For </a:t>
            </a:r>
            <a:r>
              <a:rPr lang="en-US" sz="2200" dirty="0">
                <a:solidFill>
                  <a:srgbClr val="0000FF"/>
                </a:solidFill>
                <a:latin typeface="Comic Sans MS" charset="0"/>
              </a:rPr>
              <a:t>experimenter</a:t>
            </a:r>
            <a:r>
              <a:rPr lang="en-US" sz="2200" dirty="0">
                <a:latin typeface="Comic Sans MS" charset="0"/>
              </a:rPr>
              <a:t>s it is easier to measure 2-body FS </a:t>
            </a: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200" dirty="0">
                <a:latin typeface="Comic Sans MS" charset="0"/>
              </a:rPr>
              <a:t>    </a:t>
            </a:r>
            <a:r>
              <a:rPr lang="en-US" sz="2200" dirty="0" smtClean="0">
                <a:latin typeface="Comic Sans MS" charset="0"/>
              </a:rPr>
              <a:t> (</a:t>
            </a:r>
            <a:r>
              <a:rPr lang="en-US" sz="2200" dirty="0">
                <a:latin typeface="Comic Sans MS" charset="0"/>
              </a:rPr>
              <a:t>including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 narrow resonances</a:t>
            </a:r>
            <a:r>
              <a:rPr lang="en-US" sz="2200" dirty="0" smtClean="0">
                <a:solidFill>
                  <a:srgbClr val="000000"/>
                </a:solidFill>
                <a:latin typeface="Comic Sans MS" charset="0"/>
              </a:rPr>
              <a:t>),</a:t>
            </a:r>
            <a:r>
              <a:rPr lang="en-US" sz="2200" dirty="0" smtClean="0">
                <a:latin typeface="Comic Sans MS" charset="0"/>
              </a:rPr>
              <a:t> </a:t>
            </a:r>
            <a:r>
              <a:rPr lang="en-US" sz="2200" dirty="0">
                <a:latin typeface="Comic Sans MS" charset="0"/>
              </a:rPr>
              <a:t>if one has enough data for </a:t>
            </a: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200" dirty="0">
                <a:latin typeface="Comic Sans MS" charset="0"/>
              </a:rPr>
              <a:t>    </a:t>
            </a:r>
            <a:r>
              <a:rPr lang="en-US" sz="2200" dirty="0" smtClean="0">
                <a:latin typeface="Comic Sans MS" charset="0"/>
              </a:rPr>
              <a:t> suppressed transitions; </a:t>
            </a: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200" dirty="0">
                <a:latin typeface="Comic Sans MS" charset="0"/>
              </a:rPr>
              <a:t> </a:t>
            </a:r>
            <a:r>
              <a:rPr lang="en-US" sz="2200" dirty="0" smtClean="0">
                <a:latin typeface="Comic Sans MS" charset="0"/>
              </a:rPr>
              <a:t>    for </a:t>
            </a:r>
            <a:r>
              <a:rPr lang="en-US" sz="2200" dirty="0">
                <a:solidFill>
                  <a:srgbClr val="996633"/>
                </a:solidFill>
                <a:latin typeface="Comic Sans MS" charset="0"/>
              </a:rPr>
              <a:t>theorists</a:t>
            </a:r>
            <a:r>
              <a:rPr lang="en-US" sz="2200" dirty="0">
                <a:latin typeface="Comic Sans MS" charset="0"/>
              </a:rPr>
              <a:t> to </a:t>
            </a:r>
            <a:r>
              <a:rPr lang="en-US" sz="2200" dirty="0" smtClean="0">
                <a:latin typeface="Comic Sans MS" charset="0"/>
              </a:rPr>
              <a:t>predict those &amp; to </a:t>
            </a:r>
            <a:r>
              <a:rPr lang="en-US" sz="2200" dirty="0">
                <a:latin typeface="Comic Sans MS" charset="0"/>
              </a:rPr>
              <a:t>analyze the data. </a:t>
            </a:r>
            <a:endParaRPr lang="en-US" sz="2200" dirty="0" smtClean="0">
              <a:latin typeface="Comic Sans MS" charset="0"/>
            </a:endParaRPr>
          </a:p>
          <a:p>
            <a:r>
              <a:rPr lang="en-US" sz="2200" dirty="0" smtClean="0">
                <a:latin typeface="Comic Sans MS" charset="0"/>
              </a:rPr>
              <a:t>(2) </a:t>
            </a:r>
            <a:r>
              <a:rPr lang="en-US" sz="2200" dirty="0">
                <a:latin typeface="Comic Sans MS" charset="0"/>
              </a:rPr>
              <a:t>However, the </a:t>
            </a:r>
            <a:r>
              <a:rPr lang="en-US" sz="2200" dirty="0" smtClean="0">
                <a:latin typeface="Comic Sans MS" charset="0"/>
              </a:rPr>
              <a:t>goal </a:t>
            </a:r>
            <a:r>
              <a:rPr lang="en-US" sz="2200" dirty="0">
                <a:latin typeface="Comic Sans MS" charset="0"/>
              </a:rPr>
              <a:t>is to probe </a:t>
            </a:r>
            <a:r>
              <a:rPr lang="en-US" sz="2200" dirty="0" smtClean="0">
                <a:latin typeface="Comic Sans MS" charset="0"/>
              </a:rPr>
              <a:t>CPV: it </a:t>
            </a:r>
            <a:r>
              <a:rPr lang="en-US" sz="2200" dirty="0">
                <a:latin typeface="Comic Sans MS" charset="0"/>
              </a:rPr>
              <a:t>gives only numbers</a:t>
            </a:r>
            <a:r>
              <a:rPr lang="en-US" sz="2200" dirty="0" smtClean="0">
                <a:latin typeface="Comic Sans MS" charset="0"/>
              </a:rPr>
              <a:t>.</a:t>
            </a:r>
            <a:endParaRPr lang="en-US" sz="2200" dirty="0">
              <a:latin typeface="Comic Sans MS" charset="0"/>
            </a:endParaRPr>
          </a:p>
          <a:p>
            <a:r>
              <a:rPr lang="en-US" sz="2200" dirty="0" smtClean="0">
                <a:latin typeface="Comic Sans MS" charset="0"/>
              </a:rPr>
              <a:t>(3) </a:t>
            </a:r>
            <a:r>
              <a:rPr lang="en-US" sz="2200" dirty="0">
                <a:latin typeface="Comic Sans MS" charset="0"/>
              </a:rPr>
              <a:t>2-body FS of suppressed non-</a:t>
            </a:r>
            <a:r>
              <a:rPr lang="en-US" sz="2200" dirty="0" err="1">
                <a:latin typeface="Comic Sans MS" charset="0"/>
              </a:rPr>
              <a:t>leptonic</a:t>
            </a:r>
            <a:r>
              <a:rPr lang="en-US" sz="2200" dirty="0">
                <a:latin typeface="Comic Sans MS" charset="0"/>
              </a:rPr>
              <a:t> weak decays are a </a:t>
            </a:r>
          </a:p>
          <a:p>
            <a:r>
              <a:rPr lang="en-US" sz="2200" dirty="0">
                <a:latin typeface="Comic Sans MS" charset="0"/>
              </a:rPr>
              <a:t>    </a:t>
            </a:r>
            <a:r>
              <a:rPr lang="en-US" sz="2200" dirty="0" smtClean="0">
                <a:latin typeface="Comic Sans MS" charset="0"/>
              </a:rPr>
              <a:t>  small </a:t>
            </a:r>
            <a:r>
              <a:rPr lang="en-US" sz="2200" dirty="0">
                <a:latin typeface="Comic Sans MS" charset="0"/>
              </a:rPr>
              <a:t>part of  charm mesons &amp; tiny ones for beauty mesons;      </a:t>
            </a:r>
          </a:p>
          <a:p>
            <a:pPr marL="800100" lvl="1" indent="-342900">
              <a:buFontTx/>
              <a:buChar char="-"/>
            </a:pPr>
            <a:r>
              <a:rPr lang="en-US" sz="2200" dirty="0">
                <a:latin typeface="Comic Sans MS" charset="0"/>
              </a:rPr>
              <a:t>data show that; </a:t>
            </a:r>
          </a:p>
          <a:p>
            <a:pPr marL="800100" lvl="1" indent="-342900">
              <a:buFontTx/>
              <a:buChar char="-"/>
            </a:pPr>
            <a:r>
              <a:rPr lang="en-US" sz="2200" dirty="0">
                <a:latin typeface="Comic Sans MS" charset="0"/>
              </a:rPr>
              <a:t>it is not surprising.  </a:t>
            </a: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omic Sans MS" charset="0"/>
              </a:rPr>
              <a:t>(4)  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3- &amp; 4-body FS are described by two-&amp; more </a:t>
            </a:r>
            <a:r>
              <a:rPr lang="en-US" sz="2200" i="1" dirty="0">
                <a:solidFill>
                  <a:srgbClr val="000000"/>
                </a:solidFill>
                <a:latin typeface="Comic Sans MS" charset="0"/>
              </a:rPr>
              <a:t>dimensional 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plots. </a:t>
            </a: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  <a:buFont typeface="Wingdings" charset="0"/>
              <a:buChar char="L"/>
            </a:pPr>
            <a:r>
              <a:rPr lang="en-US" sz="2200" dirty="0">
                <a:solidFill>
                  <a:srgbClr val="996633"/>
                </a:solidFill>
                <a:latin typeface="Comic Sans MS" charset="0"/>
              </a:rPr>
              <a:t> </a:t>
            </a:r>
            <a:r>
              <a:rPr lang="en-US" sz="2200" dirty="0">
                <a:latin typeface="Comic Sans MS" charset="0"/>
              </a:rPr>
              <a:t>Price: lots </a:t>
            </a:r>
            <a:r>
              <a:rPr lang="en-US" sz="2200" dirty="0" smtClean="0">
                <a:latin typeface="Comic Sans MS" charset="0"/>
              </a:rPr>
              <a:t>of data &amp; </a:t>
            </a:r>
            <a:r>
              <a:rPr lang="en-US" sz="2200" dirty="0">
                <a:latin typeface="Comic Sans MS" charset="0"/>
              </a:rPr>
              <a:t>work both for </a:t>
            </a:r>
            <a:r>
              <a:rPr lang="en-US" sz="2200" dirty="0">
                <a:solidFill>
                  <a:srgbClr val="3366FF"/>
                </a:solidFill>
                <a:latin typeface="Comic Sans MS" charset="0"/>
              </a:rPr>
              <a:t>experimenters</a:t>
            </a:r>
            <a:r>
              <a:rPr lang="en-US" sz="2200" dirty="0">
                <a:latin typeface="Comic Sans MS" charset="0"/>
              </a:rPr>
              <a:t> &amp; </a:t>
            </a:r>
            <a:r>
              <a:rPr lang="en-US" sz="2200" dirty="0">
                <a:solidFill>
                  <a:srgbClr val="996633"/>
                </a:solidFill>
                <a:latin typeface="Comic Sans MS" charset="0"/>
              </a:rPr>
              <a:t>theorists</a:t>
            </a:r>
          </a:p>
          <a:p>
            <a:pPr>
              <a:lnSpc>
                <a:spcPct val="80000"/>
              </a:lnSpc>
              <a:spcBef>
                <a:spcPct val="50000"/>
              </a:spcBef>
              <a:buClr>
                <a:srgbClr val="FF0000"/>
              </a:buClr>
              <a:buFont typeface="Wingdings" charset="0"/>
              <a:buChar char="J"/>
            </a:pPr>
            <a:r>
              <a:rPr lang="en-US" sz="2200" dirty="0">
                <a:latin typeface="Comic Sans MS" charset="0"/>
              </a:rPr>
              <a:t> Prize: 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find</a:t>
            </a:r>
            <a:r>
              <a:rPr lang="en-US" sz="2200" dirty="0">
                <a:solidFill>
                  <a:srgbClr val="800080"/>
                </a:solidFill>
                <a:latin typeface="Comic Sans MS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existence</a:t>
            </a:r>
            <a:r>
              <a:rPr lang="en-US" sz="2200" dirty="0">
                <a:latin typeface="Comic Sans MS" charset="0"/>
              </a:rPr>
              <a:t> </a:t>
            </a:r>
            <a:r>
              <a:rPr lang="en-US" sz="2200" dirty="0">
                <a:solidFill>
                  <a:srgbClr val="800080"/>
                </a:solidFill>
                <a:latin typeface="Comic Sans MS" charset="0"/>
              </a:rPr>
              <a:t>&amp; </a:t>
            </a:r>
            <a:r>
              <a:rPr lang="en-US" sz="2200" i="1" dirty="0">
                <a:solidFill>
                  <a:srgbClr val="E47200"/>
                </a:solidFill>
                <a:latin typeface="Comic Sans MS" charset="0"/>
              </a:rPr>
              <a:t>features</a:t>
            </a:r>
            <a:r>
              <a:rPr lang="en-US" sz="2200" dirty="0">
                <a:solidFill>
                  <a:srgbClr val="800080"/>
                </a:solidFill>
                <a:latin typeface="Comic Sans MS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of</a:t>
            </a:r>
            <a:r>
              <a:rPr lang="en-US" sz="2200" dirty="0">
                <a:solidFill>
                  <a:srgbClr val="800080"/>
                </a:solidFill>
                <a:latin typeface="Comic Sans MS" charset="0"/>
              </a:rPr>
              <a:t> New Dynamics (ND)</a:t>
            </a:r>
            <a:r>
              <a:rPr lang="en-US" sz="2200" dirty="0" smtClean="0">
                <a:solidFill>
                  <a:srgbClr val="800080"/>
                </a:solidFill>
                <a:latin typeface="Comic Sans MS" charset="0"/>
              </a:rPr>
              <a:t>!</a:t>
            </a:r>
          </a:p>
          <a:p>
            <a:endParaRPr lang="en-US" sz="2200" dirty="0">
              <a:latin typeface="Comic Sans MS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gradFill rotWithShape="0">
            <a:gsLst>
              <a:gs pos="0">
                <a:srgbClr val="FFFF99">
                  <a:gamma/>
                  <a:shade val="46275"/>
                  <a:invGamma/>
                </a:srgbClr>
              </a:gs>
              <a:gs pos="50000">
                <a:srgbClr val="FFFF99"/>
              </a:gs>
              <a:gs pos="100000">
                <a:srgbClr val="FFFF99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omic Sans MS" charset="0"/>
              </a:rPr>
              <a:t>(IV) </a:t>
            </a:r>
            <a:r>
              <a:rPr lang="en-US" dirty="0">
                <a:latin typeface="Comic Sans MS" charset="0"/>
              </a:rPr>
              <a:t>3- &amp; 4-body Final States in Beauty &amp; Charm Mesons</a:t>
            </a:r>
          </a:p>
        </p:txBody>
      </p:sp>
      <p:pic>
        <p:nvPicPr>
          <p:cNvPr id="8" name="Picture 7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6075680"/>
            <a:ext cx="977900" cy="78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35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A8C80E5E-B53A-674A-B942-6A9EAAF0D884}" type="slidenum">
              <a:rPr lang="en-US" smtClean="0"/>
              <a:pPr>
                <a:defRPr/>
              </a:pPr>
              <a:t>26</a:t>
            </a:fld>
            <a:r>
              <a:rPr lang="en-US" dirty="0" smtClean="0"/>
              <a:t>/60</a:t>
            </a:r>
            <a:endParaRPr lang="en-US" dirty="0"/>
          </a:p>
        </p:txBody>
      </p:sp>
      <p:sp>
        <p:nvSpPr>
          <p:cNvPr id="62467" name="Rectangle 1"/>
          <p:cNvSpPr>
            <a:spLocks noChangeArrowheads="1"/>
          </p:cNvSpPr>
          <p:nvPr/>
        </p:nvSpPr>
        <p:spPr bwMode="auto">
          <a:xfrm>
            <a:off x="0" y="533400"/>
            <a:ext cx="9131300" cy="618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200" dirty="0" smtClean="0">
                <a:latin typeface="Comic Sans MS" charset="0"/>
              </a:rPr>
              <a:t>(1) </a:t>
            </a:r>
            <a:r>
              <a:rPr lang="en-US" sz="2200" dirty="0">
                <a:latin typeface="Comic Sans MS" charset="0"/>
              </a:rPr>
              <a:t>For </a:t>
            </a:r>
            <a:r>
              <a:rPr lang="en-US" sz="2200" dirty="0">
                <a:solidFill>
                  <a:srgbClr val="0000FF"/>
                </a:solidFill>
                <a:latin typeface="Comic Sans MS" charset="0"/>
              </a:rPr>
              <a:t>experimenter</a:t>
            </a:r>
            <a:r>
              <a:rPr lang="en-US" sz="2200" dirty="0">
                <a:latin typeface="Comic Sans MS" charset="0"/>
              </a:rPr>
              <a:t>s it is easier to measure 2-body FS </a:t>
            </a: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200" dirty="0">
                <a:latin typeface="Comic Sans MS" charset="0"/>
              </a:rPr>
              <a:t>    </a:t>
            </a:r>
            <a:r>
              <a:rPr lang="en-US" sz="2200" dirty="0" smtClean="0">
                <a:latin typeface="Comic Sans MS" charset="0"/>
              </a:rPr>
              <a:t> (</a:t>
            </a:r>
            <a:r>
              <a:rPr lang="en-US" sz="2200" dirty="0">
                <a:latin typeface="Comic Sans MS" charset="0"/>
              </a:rPr>
              <a:t>including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 narrow resonances</a:t>
            </a:r>
            <a:r>
              <a:rPr lang="en-US" sz="2200" dirty="0" smtClean="0">
                <a:solidFill>
                  <a:srgbClr val="000000"/>
                </a:solidFill>
                <a:latin typeface="Comic Sans MS" charset="0"/>
              </a:rPr>
              <a:t>),</a:t>
            </a:r>
            <a:r>
              <a:rPr lang="en-US" sz="2200" dirty="0" smtClean="0">
                <a:latin typeface="Comic Sans MS" charset="0"/>
              </a:rPr>
              <a:t> </a:t>
            </a:r>
            <a:r>
              <a:rPr lang="en-US" sz="2200" dirty="0">
                <a:latin typeface="Comic Sans MS" charset="0"/>
              </a:rPr>
              <a:t>if one has enough data for </a:t>
            </a: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200" dirty="0">
                <a:latin typeface="Comic Sans MS" charset="0"/>
              </a:rPr>
              <a:t>    </a:t>
            </a:r>
            <a:r>
              <a:rPr lang="en-US" sz="2200" dirty="0" smtClean="0">
                <a:latin typeface="Comic Sans MS" charset="0"/>
              </a:rPr>
              <a:t> suppressed transitions; </a:t>
            </a: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200" dirty="0">
                <a:latin typeface="Comic Sans MS" charset="0"/>
              </a:rPr>
              <a:t> </a:t>
            </a:r>
            <a:r>
              <a:rPr lang="en-US" sz="2200" dirty="0" smtClean="0">
                <a:latin typeface="Comic Sans MS" charset="0"/>
              </a:rPr>
              <a:t>    for </a:t>
            </a:r>
            <a:r>
              <a:rPr lang="en-US" sz="2200" dirty="0">
                <a:solidFill>
                  <a:srgbClr val="996633"/>
                </a:solidFill>
                <a:latin typeface="Comic Sans MS" charset="0"/>
              </a:rPr>
              <a:t>theorists</a:t>
            </a:r>
            <a:r>
              <a:rPr lang="en-US" sz="2200" dirty="0">
                <a:latin typeface="Comic Sans MS" charset="0"/>
              </a:rPr>
              <a:t> to </a:t>
            </a:r>
            <a:r>
              <a:rPr lang="en-US" sz="2200" dirty="0" smtClean="0">
                <a:latin typeface="Comic Sans MS" charset="0"/>
              </a:rPr>
              <a:t>predict those &amp; to </a:t>
            </a:r>
            <a:r>
              <a:rPr lang="en-US" sz="2200" dirty="0">
                <a:latin typeface="Comic Sans MS" charset="0"/>
              </a:rPr>
              <a:t>analyze the data. </a:t>
            </a:r>
            <a:endParaRPr lang="en-US" sz="2200" dirty="0" smtClean="0">
              <a:latin typeface="Comic Sans MS" charset="0"/>
            </a:endParaRPr>
          </a:p>
          <a:p>
            <a:r>
              <a:rPr lang="en-US" sz="2200" dirty="0" smtClean="0">
                <a:latin typeface="Comic Sans MS" charset="0"/>
              </a:rPr>
              <a:t>(2) </a:t>
            </a:r>
            <a:r>
              <a:rPr lang="en-US" sz="2200" dirty="0">
                <a:latin typeface="Comic Sans MS" charset="0"/>
              </a:rPr>
              <a:t>However, the </a:t>
            </a:r>
            <a:r>
              <a:rPr lang="en-US" sz="2200" dirty="0" smtClean="0">
                <a:latin typeface="Comic Sans MS" charset="0"/>
              </a:rPr>
              <a:t>goal </a:t>
            </a:r>
            <a:r>
              <a:rPr lang="en-US" sz="2200" dirty="0">
                <a:latin typeface="Comic Sans MS" charset="0"/>
              </a:rPr>
              <a:t>is to probe </a:t>
            </a:r>
            <a:r>
              <a:rPr lang="en-US" sz="2200" dirty="0" smtClean="0">
                <a:latin typeface="Comic Sans MS" charset="0"/>
              </a:rPr>
              <a:t>CPV: it </a:t>
            </a:r>
            <a:r>
              <a:rPr lang="en-US" sz="2200" dirty="0">
                <a:latin typeface="Comic Sans MS" charset="0"/>
              </a:rPr>
              <a:t>gives only numbers</a:t>
            </a:r>
            <a:r>
              <a:rPr lang="en-US" sz="2200" dirty="0" smtClean="0">
                <a:latin typeface="Comic Sans MS" charset="0"/>
              </a:rPr>
              <a:t>.</a:t>
            </a:r>
            <a:endParaRPr lang="en-US" sz="2200" dirty="0">
              <a:latin typeface="Comic Sans MS" charset="0"/>
            </a:endParaRPr>
          </a:p>
          <a:p>
            <a:r>
              <a:rPr lang="en-US" sz="2200" dirty="0" smtClean="0">
                <a:latin typeface="Comic Sans MS" charset="0"/>
              </a:rPr>
              <a:t>(3) </a:t>
            </a:r>
            <a:r>
              <a:rPr lang="en-US" sz="2200" dirty="0">
                <a:latin typeface="Comic Sans MS" charset="0"/>
              </a:rPr>
              <a:t>2-body FS of suppressed non-</a:t>
            </a:r>
            <a:r>
              <a:rPr lang="en-US" sz="2200" dirty="0" err="1">
                <a:latin typeface="Comic Sans MS" charset="0"/>
              </a:rPr>
              <a:t>leptonic</a:t>
            </a:r>
            <a:r>
              <a:rPr lang="en-US" sz="2200" dirty="0">
                <a:latin typeface="Comic Sans MS" charset="0"/>
              </a:rPr>
              <a:t> weak decays are a </a:t>
            </a:r>
          </a:p>
          <a:p>
            <a:r>
              <a:rPr lang="en-US" sz="2200" dirty="0">
                <a:latin typeface="Comic Sans MS" charset="0"/>
              </a:rPr>
              <a:t>    </a:t>
            </a:r>
            <a:r>
              <a:rPr lang="en-US" sz="2200" dirty="0" smtClean="0">
                <a:latin typeface="Comic Sans MS" charset="0"/>
              </a:rPr>
              <a:t>  small </a:t>
            </a:r>
            <a:r>
              <a:rPr lang="en-US" sz="2200" dirty="0">
                <a:latin typeface="Comic Sans MS" charset="0"/>
              </a:rPr>
              <a:t>part of  charm mesons &amp; tiny ones for beauty mesons;      </a:t>
            </a:r>
          </a:p>
          <a:p>
            <a:pPr marL="800100" lvl="1" indent="-342900">
              <a:buFontTx/>
              <a:buChar char="-"/>
            </a:pPr>
            <a:r>
              <a:rPr lang="en-US" sz="2200" dirty="0">
                <a:latin typeface="Comic Sans MS" charset="0"/>
              </a:rPr>
              <a:t>data show that; </a:t>
            </a:r>
          </a:p>
          <a:p>
            <a:pPr marL="800100" lvl="1" indent="-342900">
              <a:buFontTx/>
              <a:buChar char="-"/>
            </a:pPr>
            <a:r>
              <a:rPr lang="en-US" sz="2200" dirty="0">
                <a:latin typeface="Comic Sans MS" charset="0"/>
              </a:rPr>
              <a:t>it is not surprising.  </a:t>
            </a: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omic Sans MS" charset="0"/>
              </a:rPr>
              <a:t>(4)  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3- &amp; 4-body FS are described by two-&amp; more </a:t>
            </a:r>
            <a:r>
              <a:rPr lang="en-US" sz="2200" i="1" dirty="0">
                <a:solidFill>
                  <a:srgbClr val="000000"/>
                </a:solidFill>
                <a:latin typeface="Comic Sans MS" charset="0"/>
              </a:rPr>
              <a:t>dimensional 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plots. </a:t>
            </a: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  <a:buFont typeface="Wingdings" charset="0"/>
              <a:buChar char="L"/>
            </a:pPr>
            <a:r>
              <a:rPr lang="en-US" sz="2200" dirty="0">
                <a:solidFill>
                  <a:srgbClr val="996633"/>
                </a:solidFill>
                <a:latin typeface="Comic Sans MS" charset="0"/>
              </a:rPr>
              <a:t> </a:t>
            </a:r>
            <a:r>
              <a:rPr lang="en-US" sz="2200" dirty="0">
                <a:latin typeface="Comic Sans MS" charset="0"/>
              </a:rPr>
              <a:t>Price: lots </a:t>
            </a:r>
            <a:r>
              <a:rPr lang="en-US" sz="2200" dirty="0" smtClean="0">
                <a:latin typeface="Comic Sans MS" charset="0"/>
              </a:rPr>
              <a:t>of data &amp; </a:t>
            </a:r>
            <a:r>
              <a:rPr lang="en-US" sz="2200" dirty="0">
                <a:latin typeface="Comic Sans MS" charset="0"/>
              </a:rPr>
              <a:t>work both for </a:t>
            </a:r>
            <a:r>
              <a:rPr lang="en-US" sz="2200" dirty="0">
                <a:solidFill>
                  <a:srgbClr val="3366FF"/>
                </a:solidFill>
                <a:latin typeface="Comic Sans MS" charset="0"/>
              </a:rPr>
              <a:t>experimenters</a:t>
            </a:r>
            <a:r>
              <a:rPr lang="en-US" sz="2200" dirty="0">
                <a:latin typeface="Comic Sans MS" charset="0"/>
              </a:rPr>
              <a:t> &amp; </a:t>
            </a:r>
            <a:r>
              <a:rPr lang="en-US" sz="2200" dirty="0">
                <a:solidFill>
                  <a:srgbClr val="996633"/>
                </a:solidFill>
                <a:latin typeface="Comic Sans MS" charset="0"/>
              </a:rPr>
              <a:t>theorists</a:t>
            </a:r>
          </a:p>
          <a:p>
            <a:pPr>
              <a:lnSpc>
                <a:spcPct val="80000"/>
              </a:lnSpc>
              <a:spcBef>
                <a:spcPct val="50000"/>
              </a:spcBef>
              <a:buClr>
                <a:srgbClr val="FF0000"/>
              </a:buClr>
              <a:buFont typeface="Wingdings" charset="0"/>
              <a:buChar char="J"/>
            </a:pPr>
            <a:r>
              <a:rPr lang="en-US" sz="2200" dirty="0">
                <a:latin typeface="Comic Sans MS" charset="0"/>
              </a:rPr>
              <a:t> Prize: 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find</a:t>
            </a:r>
            <a:r>
              <a:rPr lang="en-US" sz="2200" dirty="0">
                <a:solidFill>
                  <a:srgbClr val="800080"/>
                </a:solidFill>
                <a:latin typeface="Comic Sans MS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existence</a:t>
            </a:r>
            <a:r>
              <a:rPr lang="en-US" sz="2200" dirty="0">
                <a:latin typeface="Comic Sans MS" charset="0"/>
              </a:rPr>
              <a:t> </a:t>
            </a:r>
            <a:r>
              <a:rPr lang="en-US" sz="2200" dirty="0">
                <a:solidFill>
                  <a:srgbClr val="800080"/>
                </a:solidFill>
                <a:latin typeface="Comic Sans MS" charset="0"/>
              </a:rPr>
              <a:t>&amp; </a:t>
            </a:r>
            <a:r>
              <a:rPr lang="en-US" sz="2200" i="1" dirty="0">
                <a:solidFill>
                  <a:srgbClr val="E47200"/>
                </a:solidFill>
                <a:latin typeface="Comic Sans MS" charset="0"/>
              </a:rPr>
              <a:t>features</a:t>
            </a:r>
            <a:r>
              <a:rPr lang="en-US" sz="2200" dirty="0">
                <a:solidFill>
                  <a:srgbClr val="800080"/>
                </a:solidFill>
                <a:latin typeface="Comic Sans MS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of</a:t>
            </a:r>
            <a:r>
              <a:rPr lang="en-US" sz="2200" dirty="0">
                <a:solidFill>
                  <a:srgbClr val="800080"/>
                </a:solidFill>
                <a:latin typeface="Comic Sans MS" charset="0"/>
              </a:rPr>
              <a:t> New Dynamics (ND)</a:t>
            </a:r>
            <a:r>
              <a:rPr lang="en-US" sz="2200" dirty="0" smtClean="0">
                <a:solidFill>
                  <a:srgbClr val="800080"/>
                </a:solidFill>
                <a:latin typeface="Comic Sans MS" charset="0"/>
              </a:rPr>
              <a:t>!</a:t>
            </a:r>
          </a:p>
          <a:p>
            <a:endParaRPr lang="en-US" sz="2200" dirty="0">
              <a:latin typeface="Comic Sans MS" charset="0"/>
            </a:endParaRPr>
          </a:p>
          <a:p>
            <a:r>
              <a:rPr lang="en-US" sz="2200" dirty="0">
                <a:latin typeface="Comic Sans MS" charset="0"/>
              </a:rPr>
              <a:t>-- the situations are very different for </a:t>
            </a:r>
            <a:r>
              <a:rPr lang="en-US" sz="2200" dirty="0">
                <a:latin typeface="Symbol" charset="0"/>
                <a:cs typeface="Symbol" charset="0"/>
              </a:rPr>
              <a:t>D</a:t>
            </a:r>
            <a:r>
              <a:rPr lang="en-US" sz="2200" dirty="0">
                <a:latin typeface="Comic Sans MS" charset="0"/>
              </a:rPr>
              <a:t>S= 1 &amp; 2 </a:t>
            </a:r>
          </a:p>
          <a:p>
            <a:r>
              <a:rPr lang="en-US" sz="2200" dirty="0">
                <a:latin typeface="Comic Sans MS" charset="0"/>
              </a:rPr>
              <a:t>    [listen Danish colleague Buras (member of the Bavarian Academy!)         </a:t>
            </a:r>
          </a:p>
          <a:p>
            <a:r>
              <a:rPr lang="en-US" sz="2200" dirty="0">
                <a:latin typeface="Comic Sans MS" charset="0"/>
              </a:rPr>
              <a:t>                          - local operators  </a:t>
            </a:r>
          </a:p>
          <a:p>
            <a:r>
              <a:rPr lang="en-US" sz="2200" dirty="0">
                <a:latin typeface="Comic Sans MS" charset="0"/>
              </a:rPr>
              <a:t>                          - FS with only one &amp; two </a:t>
            </a:r>
            <a:r>
              <a:rPr lang="en-US" sz="2200" dirty="0" err="1">
                <a:latin typeface="Comic Sans MS" charset="0"/>
              </a:rPr>
              <a:t>pions</a:t>
            </a:r>
            <a:r>
              <a:rPr lang="en-US" sz="2200" dirty="0">
                <a:latin typeface="Comic Sans MS" charset="0"/>
              </a:rPr>
              <a:t>      </a:t>
            </a:r>
            <a:endParaRPr lang="en-US" sz="2200" dirty="0">
              <a:solidFill>
                <a:srgbClr val="800080"/>
              </a:solidFill>
              <a:latin typeface="Comic Sans MS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gradFill rotWithShape="0">
            <a:gsLst>
              <a:gs pos="0">
                <a:srgbClr val="FFFF99">
                  <a:gamma/>
                  <a:shade val="46275"/>
                  <a:invGamma/>
                </a:srgbClr>
              </a:gs>
              <a:gs pos="50000">
                <a:srgbClr val="FFFF99"/>
              </a:gs>
              <a:gs pos="100000">
                <a:srgbClr val="FFFF99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omic Sans MS" charset="0"/>
              </a:rPr>
              <a:t>(IV) </a:t>
            </a:r>
            <a:r>
              <a:rPr lang="en-US" dirty="0">
                <a:latin typeface="Comic Sans MS" charset="0"/>
              </a:rPr>
              <a:t>3- &amp; 4-body Final States in Beauty &amp; Charm Mesons</a:t>
            </a:r>
          </a:p>
        </p:txBody>
      </p:sp>
      <p:pic>
        <p:nvPicPr>
          <p:cNvPr id="8" name="Picture 7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6075680"/>
            <a:ext cx="977900" cy="78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45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30234E74-38C9-D54B-BBCF-089E565BFFAF}" type="slidenum">
              <a:rPr lang="en-US" smtClean="0"/>
              <a:pPr>
                <a:defRPr/>
              </a:pPr>
              <a:t>27</a:t>
            </a:fld>
            <a:r>
              <a:rPr lang="en-US" dirty="0" smtClean="0"/>
              <a:t>/60</a:t>
            </a:r>
            <a:endParaRPr lang="en-US" dirty="0"/>
          </a:p>
        </p:txBody>
      </p:sp>
      <p:sp>
        <p:nvSpPr>
          <p:cNvPr id="65539" name="Rectangle 1"/>
          <p:cNvSpPr>
            <a:spLocks noChangeArrowheads="1"/>
          </p:cNvSpPr>
          <p:nvPr/>
        </p:nvSpPr>
        <p:spPr bwMode="auto">
          <a:xfrm>
            <a:off x="-25400" y="0"/>
            <a:ext cx="9144000" cy="534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>
                <a:latin typeface="Comic Sans MS" charset="0"/>
              </a:rPr>
              <a:t>T(P -&gt; a) = </a:t>
            </a:r>
            <a:r>
              <a:rPr lang="en-US" dirty="0" err="1">
                <a:latin typeface="Comic Sans MS" charset="0"/>
              </a:rPr>
              <a:t>exp</a:t>
            </a:r>
            <a:r>
              <a:rPr lang="en-US" dirty="0">
                <a:latin typeface="Comic Sans MS" charset="0"/>
              </a:rPr>
              <a:t>(</a:t>
            </a:r>
            <a:r>
              <a:rPr lang="en-US" dirty="0" err="1">
                <a:latin typeface="Comic Sans MS" charset="0"/>
              </a:rPr>
              <a:t>i</a:t>
            </a:r>
            <a:r>
              <a:rPr lang="en-US" dirty="0" err="1">
                <a:latin typeface="Symbol" charset="0"/>
                <a:cs typeface="Symbol" charset="0"/>
              </a:rPr>
              <a:t>d</a:t>
            </a:r>
            <a:r>
              <a:rPr lang="en-US" baseline="-25000" dirty="0" err="1">
                <a:latin typeface="Comic Sans MS" charset="0"/>
              </a:rPr>
              <a:t>a</a:t>
            </a:r>
            <a:r>
              <a:rPr lang="en-US" dirty="0">
                <a:latin typeface="Comic Sans MS" charset="0"/>
              </a:rPr>
              <a:t>) [T</a:t>
            </a:r>
            <a:r>
              <a:rPr lang="en-US" baseline="-25000" dirty="0">
                <a:latin typeface="Comic Sans MS" charset="0"/>
              </a:rPr>
              <a:t>a</a:t>
            </a:r>
            <a:r>
              <a:rPr lang="en-US" dirty="0">
                <a:latin typeface="Comic Sans MS" charset="0"/>
              </a:rPr>
              <a:t> +</a:t>
            </a:r>
            <a:r>
              <a:rPr lang="en-US" dirty="0">
                <a:latin typeface="Symbol" charset="0"/>
              </a:rPr>
              <a:t>∑</a:t>
            </a:r>
            <a:r>
              <a:rPr lang="en-US" baseline="-25000" dirty="0" err="1">
                <a:latin typeface="Comic Sans MS" charset="0"/>
              </a:rPr>
              <a:t>aj</a:t>
            </a:r>
            <a:r>
              <a:rPr lang="en-US" baseline="-25000" dirty="0" err="1">
                <a:latin typeface="Symbol" charset="0"/>
              </a:rPr>
              <a:t>≠</a:t>
            </a:r>
            <a:r>
              <a:rPr lang="en-US" baseline="-25000" dirty="0" err="1">
                <a:latin typeface="Comic Sans MS" charset="0"/>
              </a:rPr>
              <a:t>a</a:t>
            </a:r>
            <a:r>
              <a:rPr lang="en-US" dirty="0">
                <a:latin typeface="Comic Sans MS" charset="0"/>
              </a:rPr>
              <a:t> </a:t>
            </a:r>
            <a:r>
              <a:rPr lang="en-US" dirty="0" err="1">
                <a:latin typeface="Comic Sans MS" charset="0"/>
              </a:rPr>
              <a:t>T</a:t>
            </a:r>
            <a:r>
              <a:rPr lang="en-US" baseline="-25000" dirty="0" err="1">
                <a:latin typeface="Comic Sans MS" charset="0"/>
              </a:rPr>
              <a:t>aj</a:t>
            </a:r>
            <a:r>
              <a:rPr lang="en-US" dirty="0">
                <a:latin typeface="Comic Sans MS" charset="0"/>
              </a:rPr>
              <a:t> </a:t>
            </a:r>
            <a:r>
              <a:rPr lang="en-US" dirty="0" err="1">
                <a:latin typeface="Comic Sans MS" charset="0"/>
              </a:rPr>
              <a:t>i</a:t>
            </a:r>
            <a:r>
              <a:rPr lang="en-US" dirty="0">
                <a:latin typeface="Comic Sans MS" charset="0"/>
              </a:rPr>
              <a:t>  </a:t>
            </a:r>
            <a:r>
              <a:rPr lang="en-US" dirty="0" err="1">
                <a:latin typeface="Comic Sans MS" charset="0"/>
              </a:rPr>
              <a:t>T</a:t>
            </a:r>
            <a:r>
              <a:rPr lang="en-US" baseline="-25000" dirty="0" err="1">
                <a:latin typeface="Comic Sans MS" charset="0"/>
              </a:rPr>
              <a:t>aj,a</a:t>
            </a:r>
            <a:r>
              <a:rPr lang="en-US" baseline="30000" dirty="0" err="1">
                <a:latin typeface="Comic Sans MS" charset="0"/>
              </a:rPr>
              <a:t>resc</a:t>
            </a:r>
            <a:r>
              <a:rPr lang="en-US" baseline="30000" dirty="0">
                <a:latin typeface="Comic Sans MS" charset="0"/>
              </a:rPr>
              <a:t>  </a:t>
            </a:r>
            <a:r>
              <a:rPr lang="en-US" dirty="0">
                <a:latin typeface="Comic Sans MS" charset="0"/>
              </a:rPr>
              <a:t>] </a:t>
            </a:r>
          </a:p>
          <a:p>
            <a:pPr algn="ctr"/>
            <a:endParaRPr lang="en-US" dirty="0">
              <a:latin typeface="Comic Sans MS" charset="0"/>
            </a:endParaRPr>
          </a:p>
          <a:p>
            <a:pPr algn="ctr"/>
            <a:r>
              <a:rPr lang="en-US" dirty="0">
                <a:latin typeface="Comic Sans MS" charset="0"/>
              </a:rPr>
              <a:t>T(P -&gt; a) = </a:t>
            </a:r>
            <a:r>
              <a:rPr lang="en-US" dirty="0" err="1">
                <a:latin typeface="Comic Sans MS" charset="0"/>
              </a:rPr>
              <a:t>exp</a:t>
            </a:r>
            <a:r>
              <a:rPr lang="en-US" dirty="0">
                <a:latin typeface="Comic Sans MS" charset="0"/>
              </a:rPr>
              <a:t>(</a:t>
            </a:r>
            <a:r>
              <a:rPr lang="en-US" dirty="0" err="1">
                <a:latin typeface="Comic Sans MS" charset="0"/>
              </a:rPr>
              <a:t>i</a:t>
            </a:r>
            <a:r>
              <a:rPr lang="en-US" dirty="0" err="1">
                <a:latin typeface="Symbol" charset="0"/>
                <a:cs typeface="Symbol" charset="0"/>
              </a:rPr>
              <a:t>d</a:t>
            </a:r>
            <a:r>
              <a:rPr lang="en-US" baseline="-25000" dirty="0" err="1">
                <a:latin typeface="Comic Sans MS" charset="0"/>
              </a:rPr>
              <a:t>a</a:t>
            </a:r>
            <a:r>
              <a:rPr lang="en-US" dirty="0">
                <a:latin typeface="Comic Sans MS" charset="0"/>
              </a:rPr>
              <a:t>) [T*</a:t>
            </a:r>
            <a:r>
              <a:rPr lang="en-US" baseline="-25000" dirty="0">
                <a:latin typeface="Comic Sans MS" charset="0"/>
              </a:rPr>
              <a:t>a</a:t>
            </a:r>
            <a:r>
              <a:rPr lang="en-US" dirty="0">
                <a:latin typeface="Comic Sans MS" charset="0"/>
              </a:rPr>
              <a:t> +</a:t>
            </a:r>
            <a:r>
              <a:rPr lang="en-US" dirty="0">
                <a:latin typeface="Symbol" charset="0"/>
              </a:rPr>
              <a:t>∑</a:t>
            </a:r>
            <a:r>
              <a:rPr lang="en-US" baseline="-25000" dirty="0" err="1">
                <a:latin typeface="Comic Sans MS" charset="0"/>
              </a:rPr>
              <a:t>aj</a:t>
            </a:r>
            <a:r>
              <a:rPr lang="en-US" baseline="-25000" dirty="0" err="1">
                <a:latin typeface="Symbol" charset="0"/>
              </a:rPr>
              <a:t>≠</a:t>
            </a:r>
            <a:r>
              <a:rPr lang="en-US" baseline="-25000" dirty="0" err="1">
                <a:latin typeface="Comic Sans MS" charset="0"/>
              </a:rPr>
              <a:t>a</a:t>
            </a:r>
            <a:r>
              <a:rPr lang="en-US" dirty="0">
                <a:latin typeface="Comic Sans MS" charset="0"/>
              </a:rPr>
              <a:t> T*</a:t>
            </a:r>
            <a:r>
              <a:rPr lang="en-US" baseline="-25000" dirty="0" err="1">
                <a:latin typeface="Comic Sans MS" charset="0"/>
              </a:rPr>
              <a:t>aj</a:t>
            </a:r>
            <a:r>
              <a:rPr lang="en-US" dirty="0">
                <a:latin typeface="Comic Sans MS" charset="0"/>
              </a:rPr>
              <a:t> </a:t>
            </a:r>
            <a:r>
              <a:rPr lang="en-US" dirty="0" err="1">
                <a:latin typeface="Comic Sans MS" charset="0"/>
              </a:rPr>
              <a:t>i</a:t>
            </a:r>
            <a:r>
              <a:rPr lang="en-US" dirty="0">
                <a:latin typeface="Comic Sans MS" charset="0"/>
              </a:rPr>
              <a:t>  </a:t>
            </a:r>
            <a:r>
              <a:rPr lang="en-US" dirty="0" err="1">
                <a:latin typeface="Comic Sans MS" charset="0"/>
              </a:rPr>
              <a:t>T</a:t>
            </a:r>
            <a:r>
              <a:rPr lang="en-US" baseline="-25000" dirty="0" err="1">
                <a:latin typeface="Comic Sans MS" charset="0"/>
              </a:rPr>
              <a:t>aj,a</a:t>
            </a:r>
            <a:r>
              <a:rPr lang="en-US" baseline="30000" dirty="0" err="1">
                <a:latin typeface="Comic Sans MS" charset="0"/>
              </a:rPr>
              <a:t>resc</a:t>
            </a:r>
            <a:r>
              <a:rPr lang="en-US" baseline="30000" dirty="0">
                <a:latin typeface="Comic Sans MS" charset="0"/>
              </a:rPr>
              <a:t> </a:t>
            </a:r>
            <a:r>
              <a:rPr lang="en-US" dirty="0">
                <a:latin typeface="Comic Sans MS" charset="0"/>
              </a:rPr>
              <a:t>] </a:t>
            </a:r>
          </a:p>
          <a:p>
            <a:pPr algn="ctr"/>
            <a:endParaRPr lang="en-US" dirty="0">
              <a:latin typeface="Comic Sans MS" charset="0"/>
            </a:endParaRPr>
          </a:p>
          <a:p>
            <a:r>
              <a:rPr lang="en-US" dirty="0">
                <a:latin typeface="Symbol" charset="0"/>
              </a:rPr>
              <a:t>∆g</a:t>
            </a:r>
            <a:r>
              <a:rPr lang="en-US" dirty="0">
                <a:latin typeface="Comic Sans MS" charset="0"/>
              </a:rPr>
              <a:t>(a)=|T(P -&gt; a)|</a:t>
            </a:r>
            <a:r>
              <a:rPr lang="en-US" baseline="30000" dirty="0">
                <a:latin typeface="Comic Sans MS" charset="0"/>
              </a:rPr>
              <a:t>2</a:t>
            </a:r>
            <a:r>
              <a:rPr lang="en-US" dirty="0">
                <a:latin typeface="Comic Sans MS" charset="0"/>
              </a:rPr>
              <a:t>-|T(P -&gt; a)|</a:t>
            </a:r>
            <a:r>
              <a:rPr lang="en-US" baseline="30000" dirty="0">
                <a:latin typeface="Comic Sans MS" charset="0"/>
              </a:rPr>
              <a:t>2</a:t>
            </a:r>
            <a:r>
              <a:rPr lang="en-US" dirty="0">
                <a:latin typeface="Comic Sans MS" charset="0"/>
              </a:rPr>
              <a:t>=4</a:t>
            </a:r>
            <a:r>
              <a:rPr lang="en-US" dirty="0">
                <a:latin typeface="Symbol" charset="0"/>
              </a:rPr>
              <a:t>∑</a:t>
            </a:r>
            <a:r>
              <a:rPr lang="en-US" baseline="-25000" dirty="0">
                <a:solidFill>
                  <a:srgbClr val="E47200"/>
                </a:solidFill>
                <a:latin typeface="Comic Sans MS" charset="0"/>
              </a:rPr>
              <a:t>aj</a:t>
            </a:r>
            <a:r>
              <a:rPr lang="en-US" baseline="-25000" dirty="0">
                <a:solidFill>
                  <a:srgbClr val="E47200"/>
                </a:solidFill>
                <a:latin typeface="Symbol" charset="0"/>
              </a:rPr>
              <a:t>≠</a:t>
            </a:r>
            <a:r>
              <a:rPr lang="en-US" baseline="-25000" dirty="0">
                <a:solidFill>
                  <a:srgbClr val="E47200"/>
                </a:solidFill>
                <a:latin typeface="Comic Sans MS" charset="0"/>
              </a:rPr>
              <a:t>a </a:t>
            </a:r>
            <a:r>
              <a:rPr lang="en-US" dirty="0" err="1">
                <a:latin typeface="Comic Sans MS" charset="0"/>
              </a:rPr>
              <a:t>T</a:t>
            </a:r>
            <a:r>
              <a:rPr lang="en-US" baseline="-25000" dirty="0" err="1">
                <a:latin typeface="Comic Sans MS" charset="0"/>
              </a:rPr>
              <a:t>aj,a</a:t>
            </a:r>
            <a:r>
              <a:rPr lang="en-US" baseline="30000" dirty="0" err="1">
                <a:latin typeface="Comic Sans MS" charset="0"/>
              </a:rPr>
              <a:t>resc</a:t>
            </a:r>
            <a:r>
              <a:rPr lang="en-US" baseline="30000" dirty="0">
                <a:latin typeface="Comic Sans MS" charset="0"/>
              </a:rPr>
              <a:t>      </a:t>
            </a:r>
            <a:r>
              <a:rPr lang="en-US" dirty="0" err="1">
                <a:latin typeface="Comic Sans MS" charset="0"/>
              </a:rPr>
              <a:t>ImT</a:t>
            </a:r>
            <a:r>
              <a:rPr lang="en-US" dirty="0">
                <a:latin typeface="Comic Sans MS" charset="0"/>
              </a:rPr>
              <a:t>*</a:t>
            </a:r>
            <a:r>
              <a:rPr lang="en-US" baseline="-25000" dirty="0" err="1">
                <a:latin typeface="Comic Sans MS" charset="0"/>
              </a:rPr>
              <a:t>a</a:t>
            </a:r>
            <a:r>
              <a:rPr lang="en-US" dirty="0" err="1">
                <a:latin typeface="Comic Sans MS" charset="0"/>
              </a:rPr>
              <a:t>T</a:t>
            </a:r>
            <a:r>
              <a:rPr lang="en-US" baseline="-25000" dirty="0" err="1">
                <a:latin typeface="Comic Sans MS" charset="0"/>
              </a:rPr>
              <a:t>aj</a:t>
            </a:r>
            <a:endParaRPr lang="en-US" baseline="-25000" dirty="0">
              <a:latin typeface="Comic Sans MS" charset="0"/>
            </a:endParaRPr>
          </a:p>
          <a:p>
            <a:pPr algn="ctr"/>
            <a:endParaRPr lang="en-US" baseline="-25000" dirty="0">
              <a:latin typeface="Comic Sans MS" charset="0"/>
            </a:endParaRPr>
          </a:p>
          <a:p>
            <a:r>
              <a:rPr lang="en-US" dirty="0">
                <a:latin typeface="Comic Sans MS" charset="0"/>
              </a:rPr>
              <a:t>With</a:t>
            </a:r>
            <a:r>
              <a:rPr lang="en-US" i="1" dirty="0">
                <a:latin typeface="Comic Sans MS" charset="0"/>
              </a:rPr>
              <a:t>out</a:t>
            </a:r>
            <a:r>
              <a:rPr lang="en-US" dirty="0">
                <a:latin typeface="Comic Sans MS" charset="0"/>
              </a:rPr>
              <a:t> strong re-scattering </a:t>
            </a:r>
            <a:r>
              <a:rPr lang="en-US" i="1" dirty="0">
                <a:latin typeface="Comic Sans MS" charset="0"/>
              </a:rPr>
              <a:t>direct</a:t>
            </a:r>
            <a:r>
              <a:rPr lang="en-US" dirty="0">
                <a:latin typeface="Comic Sans MS" charset="0"/>
              </a:rPr>
              <a:t> CP asymmetries can</a:t>
            </a:r>
            <a:r>
              <a:rPr lang="en-US" i="1" dirty="0">
                <a:latin typeface="Comic Sans MS" charset="0"/>
              </a:rPr>
              <a:t>not</a:t>
            </a:r>
            <a:r>
              <a:rPr lang="en-US" dirty="0">
                <a:latin typeface="Comic Sans MS" charset="0"/>
              </a:rPr>
              <a:t> happen, </a:t>
            </a:r>
            <a:r>
              <a:rPr lang="en-US" i="1" dirty="0">
                <a:solidFill>
                  <a:srgbClr val="996633"/>
                </a:solidFill>
                <a:latin typeface="Comic Sans MS" charset="0"/>
              </a:rPr>
              <a:t>even if there are weak phases</a:t>
            </a:r>
            <a:r>
              <a:rPr lang="en-US" dirty="0">
                <a:latin typeface="Comic Sans MS" charset="0"/>
              </a:rPr>
              <a:t>. </a:t>
            </a:r>
          </a:p>
          <a:p>
            <a:pPr algn="ctr"/>
            <a:r>
              <a:rPr lang="en-US" dirty="0" err="1">
                <a:latin typeface="Comic Sans MS" charset="0"/>
              </a:rPr>
              <a:t>Misha</a:t>
            </a:r>
            <a:r>
              <a:rPr lang="en-US" dirty="0">
                <a:latin typeface="Comic Sans MS" charset="0"/>
              </a:rPr>
              <a:t> &amp; </a:t>
            </a:r>
            <a:r>
              <a:rPr lang="en-US" dirty="0" err="1">
                <a:latin typeface="Comic Sans MS" charset="0"/>
              </a:rPr>
              <a:t>Misha</a:t>
            </a:r>
            <a:r>
              <a:rPr lang="en-US" dirty="0">
                <a:latin typeface="Comic Sans MS" charset="0"/>
              </a:rPr>
              <a:t> &amp; </a:t>
            </a:r>
            <a:r>
              <a:rPr lang="en-US" dirty="0" err="1">
                <a:latin typeface="Comic Sans MS" charset="0"/>
              </a:rPr>
              <a:t>collab</a:t>
            </a:r>
            <a:r>
              <a:rPr lang="en-US" dirty="0">
                <a:latin typeface="Comic Sans MS" charset="0"/>
              </a:rPr>
              <a:t>.; </a:t>
            </a:r>
            <a:r>
              <a:rPr lang="en-US" dirty="0" err="1">
                <a:latin typeface="Comic Sans MS" charset="0"/>
              </a:rPr>
              <a:t>Wolfenstein</a:t>
            </a:r>
            <a:r>
              <a:rPr lang="en-US" dirty="0">
                <a:latin typeface="Comic Sans MS" charset="0"/>
              </a:rPr>
              <a:t>   </a:t>
            </a:r>
          </a:p>
          <a:p>
            <a:r>
              <a:rPr lang="en-US" dirty="0">
                <a:latin typeface="Comic Sans MS" charset="0"/>
              </a:rPr>
              <a:t>The </a:t>
            </a:r>
            <a:r>
              <a:rPr lang="en-US" dirty="0" smtClean="0">
                <a:latin typeface="Comic Sans MS" charset="0"/>
              </a:rPr>
              <a:t>goal: </a:t>
            </a:r>
            <a:r>
              <a:rPr lang="en-US" dirty="0">
                <a:latin typeface="Comic Sans MS" charset="0"/>
              </a:rPr>
              <a:t>measuring CP asymmetries probes </a:t>
            </a:r>
            <a:r>
              <a:rPr lang="en-US" i="1" dirty="0">
                <a:solidFill>
                  <a:srgbClr val="0000FF"/>
                </a:solidFill>
                <a:latin typeface="Comic Sans MS" charset="0"/>
              </a:rPr>
              <a:t>existence</a:t>
            </a:r>
            <a:r>
              <a:rPr lang="en-US" dirty="0">
                <a:latin typeface="Comic Sans MS" charset="0"/>
              </a:rPr>
              <a:t> </a:t>
            </a:r>
            <a:r>
              <a:rPr lang="en-US" dirty="0" smtClean="0">
                <a:latin typeface="Comic Sans MS" charset="0"/>
              </a:rPr>
              <a:t>&amp; </a:t>
            </a:r>
          </a:p>
          <a:p>
            <a:r>
              <a:rPr lang="en-US" dirty="0" smtClean="0">
                <a:latin typeface="Comic Sans MS" charset="0"/>
              </a:rPr>
              <a:t>even </a:t>
            </a:r>
            <a:r>
              <a:rPr lang="en-US" i="1" dirty="0">
                <a:solidFill>
                  <a:srgbClr val="0000FF"/>
                </a:solidFill>
                <a:latin typeface="Comic Sans MS" charset="0"/>
              </a:rPr>
              <a:t>features</a:t>
            </a:r>
            <a:r>
              <a:rPr lang="en-US" dirty="0">
                <a:latin typeface="Comic Sans MS" charset="0"/>
              </a:rPr>
              <a:t> of </a:t>
            </a:r>
            <a:r>
              <a:rPr lang="en-US" dirty="0">
                <a:solidFill>
                  <a:srgbClr val="AF00B1"/>
                </a:solidFill>
                <a:latin typeface="Comic Sans MS" charset="0"/>
              </a:rPr>
              <a:t>New Dynamics (ND</a:t>
            </a:r>
            <a:r>
              <a:rPr lang="en-US" dirty="0" smtClean="0">
                <a:solidFill>
                  <a:srgbClr val="AF00B1"/>
                </a:solidFill>
                <a:latin typeface="Comic Sans MS" charset="0"/>
              </a:rPr>
              <a:t>)</a:t>
            </a:r>
            <a:r>
              <a:rPr lang="en-US" dirty="0">
                <a:latin typeface="Comic Sans MS" charset="0"/>
              </a:rPr>
              <a:t>:</a:t>
            </a:r>
            <a:r>
              <a:rPr lang="en-US" dirty="0" smtClean="0">
                <a:latin typeface="Comic Sans MS" charset="0"/>
              </a:rPr>
              <a:t> </a:t>
            </a:r>
          </a:p>
          <a:p>
            <a:r>
              <a:rPr lang="en-US" dirty="0" smtClean="0">
                <a:latin typeface="Comic Sans MS" charset="0"/>
              </a:rPr>
              <a:t>they </a:t>
            </a:r>
            <a:r>
              <a:rPr lang="en-US" dirty="0">
                <a:latin typeface="Comic Sans MS" charset="0"/>
              </a:rPr>
              <a:t>can depend only an amplitude.</a:t>
            </a:r>
          </a:p>
          <a:p>
            <a:pPr algn="ctr"/>
            <a:r>
              <a:rPr lang="en-US" dirty="0">
                <a:latin typeface="Symbol" charset="0"/>
              </a:rPr>
              <a:t>∆g</a:t>
            </a:r>
            <a:r>
              <a:rPr lang="en-US" dirty="0">
                <a:latin typeface="Comic Sans MS" charset="0"/>
              </a:rPr>
              <a:t>(a)=|T(P -&gt; a)|</a:t>
            </a:r>
            <a:r>
              <a:rPr lang="en-US" baseline="30000" dirty="0">
                <a:latin typeface="Comic Sans MS" charset="0"/>
              </a:rPr>
              <a:t>2</a:t>
            </a:r>
            <a:r>
              <a:rPr lang="en-US" dirty="0">
                <a:latin typeface="Comic Sans MS" charset="0"/>
              </a:rPr>
              <a:t>-|T(P -&gt; a)|</a:t>
            </a:r>
            <a:r>
              <a:rPr lang="en-US" baseline="30000" dirty="0">
                <a:latin typeface="Comic Sans MS" charset="0"/>
              </a:rPr>
              <a:t>2</a:t>
            </a:r>
            <a:r>
              <a:rPr lang="en-US" dirty="0">
                <a:latin typeface="Comic Sans MS" charset="0"/>
              </a:rPr>
              <a:t>=4</a:t>
            </a:r>
            <a:r>
              <a:rPr lang="en-US" dirty="0">
                <a:latin typeface="Symbol" charset="0"/>
              </a:rPr>
              <a:t>∑</a:t>
            </a:r>
            <a:r>
              <a:rPr lang="en-US" baseline="-25000" dirty="0">
                <a:solidFill>
                  <a:srgbClr val="E47200"/>
                </a:solidFill>
                <a:latin typeface="Comic Sans MS" charset="0"/>
              </a:rPr>
              <a:t>aj</a:t>
            </a:r>
            <a:r>
              <a:rPr lang="en-US" baseline="-25000" dirty="0">
                <a:solidFill>
                  <a:srgbClr val="E47200"/>
                </a:solidFill>
                <a:latin typeface="Symbol" charset="0"/>
              </a:rPr>
              <a:t>≠</a:t>
            </a:r>
            <a:r>
              <a:rPr lang="en-US" baseline="-25000" dirty="0">
                <a:solidFill>
                  <a:srgbClr val="E47200"/>
                </a:solidFill>
                <a:latin typeface="Comic Sans MS" charset="0"/>
              </a:rPr>
              <a:t>a </a:t>
            </a:r>
            <a:r>
              <a:rPr lang="en-US" dirty="0" err="1">
                <a:latin typeface="Comic Sans MS" charset="0"/>
              </a:rPr>
              <a:t>T</a:t>
            </a:r>
            <a:r>
              <a:rPr lang="en-US" baseline="-25000" dirty="0" err="1">
                <a:latin typeface="Comic Sans MS" charset="0"/>
              </a:rPr>
              <a:t>aj,a</a:t>
            </a:r>
            <a:r>
              <a:rPr lang="en-US" baseline="30000" dirty="0" err="1">
                <a:latin typeface="Comic Sans MS" charset="0"/>
              </a:rPr>
              <a:t>resc</a:t>
            </a:r>
            <a:r>
              <a:rPr lang="en-US" baseline="30000" dirty="0">
                <a:latin typeface="Comic Sans MS" charset="0"/>
              </a:rPr>
              <a:t>      </a:t>
            </a:r>
            <a:r>
              <a:rPr lang="en-US" dirty="0" err="1" smtClean="0">
                <a:latin typeface="Comic Sans MS" charset="0"/>
              </a:rPr>
              <a:t>Im</a:t>
            </a:r>
            <a:r>
              <a:rPr lang="en-US" dirty="0" err="1" smtClean="0">
                <a:solidFill>
                  <a:srgbClr val="AF00B1"/>
                </a:solidFill>
                <a:latin typeface="Comic Sans MS" charset="0"/>
              </a:rPr>
              <a:t>T</a:t>
            </a:r>
            <a:r>
              <a:rPr lang="en-US" dirty="0">
                <a:solidFill>
                  <a:srgbClr val="AF00B1"/>
                </a:solidFill>
                <a:latin typeface="Comic Sans MS" charset="0"/>
              </a:rPr>
              <a:t>*</a:t>
            </a:r>
            <a:r>
              <a:rPr lang="en-US" baseline="-25000" dirty="0" smtClean="0">
                <a:solidFill>
                  <a:srgbClr val="AF00B1"/>
                </a:solidFill>
                <a:latin typeface="Comic Sans MS" charset="0"/>
              </a:rPr>
              <a:t>a </a:t>
            </a:r>
            <a:r>
              <a:rPr lang="en-US" dirty="0" err="1" smtClean="0">
                <a:latin typeface="Comic Sans MS" charset="0"/>
              </a:rPr>
              <a:t>T</a:t>
            </a:r>
            <a:r>
              <a:rPr lang="en-US" baseline="-25000" dirty="0" err="1" smtClean="0">
                <a:latin typeface="Comic Sans MS" charset="0"/>
              </a:rPr>
              <a:t>aj</a:t>
            </a:r>
            <a:endParaRPr lang="en-US" baseline="-25000" dirty="0">
              <a:latin typeface="Comic Sans MS" charset="0"/>
            </a:endParaRPr>
          </a:p>
          <a:p>
            <a:pPr algn="ctr"/>
            <a:endParaRPr lang="en-US" sz="2000" baseline="-25000" dirty="0">
              <a:latin typeface="Comic Sans MS" charset="0"/>
            </a:endParaRPr>
          </a:p>
          <a:p>
            <a:pPr algn="ctr"/>
            <a:endParaRPr lang="en-US" dirty="0">
              <a:latin typeface="Comic Sans MS" charset="0"/>
            </a:endParaRPr>
          </a:p>
        </p:txBody>
      </p:sp>
      <p:sp>
        <p:nvSpPr>
          <p:cNvPr id="65540" name="Rectangle 1"/>
          <p:cNvSpPr>
            <a:spLocks noChangeArrowheads="1"/>
          </p:cNvSpPr>
          <p:nvPr/>
        </p:nvSpPr>
        <p:spPr bwMode="auto">
          <a:xfrm>
            <a:off x="6248400" y="0"/>
            <a:ext cx="1143000" cy="60960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1" name="Rectangle 1"/>
          <p:cNvSpPr>
            <a:spLocks noChangeArrowheads="1"/>
          </p:cNvSpPr>
          <p:nvPr/>
        </p:nvSpPr>
        <p:spPr bwMode="auto">
          <a:xfrm>
            <a:off x="6477000" y="685800"/>
            <a:ext cx="1066800" cy="60960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2" name="Rectangle 1"/>
          <p:cNvSpPr>
            <a:spLocks noChangeArrowheads="1"/>
          </p:cNvSpPr>
          <p:nvPr/>
        </p:nvSpPr>
        <p:spPr bwMode="auto">
          <a:xfrm>
            <a:off x="5181600" y="1371600"/>
            <a:ext cx="1219200" cy="60960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3" name="Rectangle 1"/>
          <p:cNvSpPr>
            <a:spLocks noChangeArrowheads="1"/>
          </p:cNvSpPr>
          <p:nvPr/>
        </p:nvSpPr>
        <p:spPr bwMode="auto">
          <a:xfrm>
            <a:off x="6477000" y="1447800"/>
            <a:ext cx="1447800" cy="533400"/>
          </a:xfrm>
          <a:prstGeom prst="rect">
            <a:avLst/>
          </a:prstGeom>
          <a:noFill/>
          <a:ln w="57150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B0743A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1676400" y="762000"/>
            <a:ext cx="228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2209800" y="762000"/>
            <a:ext cx="228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1371600" y="1524000"/>
            <a:ext cx="1524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1905000" y="1524000"/>
            <a:ext cx="228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1981200" y="4343400"/>
            <a:ext cx="228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2514600" y="4419600"/>
            <a:ext cx="228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5550" name="Rectangle 1"/>
          <p:cNvSpPr>
            <a:spLocks noChangeArrowheads="1"/>
          </p:cNvSpPr>
          <p:nvPr/>
        </p:nvSpPr>
        <p:spPr bwMode="auto">
          <a:xfrm>
            <a:off x="5791200" y="4267200"/>
            <a:ext cx="1066800" cy="60960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1" name="Rectangle 1"/>
          <p:cNvSpPr>
            <a:spLocks noChangeArrowheads="1"/>
          </p:cNvSpPr>
          <p:nvPr/>
        </p:nvSpPr>
        <p:spPr bwMode="auto">
          <a:xfrm>
            <a:off x="7010400" y="4191000"/>
            <a:ext cx="1447800" cy="609600"/>
          </a:xfrm>
          <a:prstGeom prst="rect">
            <a:avLst/>
          </a:prstGeom>
          <a:noFill/>
          <a:ln w="57150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B0743A"/>
              </a:solidFill>
            </a:endParaRPr>
          </a:p>
        </p:txBody>
      </p:sp>
      <p:pic>
        <p:nvPicPr>
          <p:cNvPr id="19" name="Picture 18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9940"/>
            <a:ext cx="1219200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10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30234E74-38C9-D54B-BBCF-089E565BFFAF}" type="slidenum">
              <a:rPr lang="en-US" smtClean="0"/>
              <a:pPr>
                <a:defRPr/>
              </a:pPr>
              <a:t>28</a:t>
            </a:fld>
            <a:r>
              <a:rPr lang="en-US" dirty="0" smtClean="0"/>
              <a:t>/60</a:t>
            </a:r>
            <a:endParaRPr lang="en-US" dirty="0"/>
          </a:p>
        </p:txBody>
      </p:sp>
      <p:sp>
        <p:nvSpPr>
          <p:cNvPr id="65539" name="Rectangle 1"/>
          <p:cNvSpPr>
            <a:spLocks noChangeArrowheads="1"/>
          </p:cNvSpPr>
          <p:nvPr/>
        </p:nvSpPr>
        <p:spPr bwMode="auto">
          <a:xfrm>
            <a:off x="-25400" y="0"/>
            <a:ext cx="9144000" cy="534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>
                <a:latin typeface="Comic Sans MS" charset="0"/>
              </a:rPr>
              <a:t>T(P -&gt; a) = </a:t>
            </a:r>
            <a:r>
              <a:rPr lang="en-US" dirty="0" err="1">
                <a:latin typeface="Comic Sans MS" charset="0"/>
              </a:rPr>
              <a:t>exp</a:t>
            </a:r>
            <a:r>
              <a:rPr lang="en-US" dirty="0">
                <a:latin typeface="Comic Sans MS" charset="0"/>
              </a:rPr>
              <a:t>(</a:t>
            </a:r>
            <a:r>
              <a:rPr lang="en-US" dirty="0" err="1">
                <a:latin typeface="Comic Sans MS" charset="0"/>
              </a:rPr>
              <a:t>i</a:t>
            </a:r>
            <a:r>
              <a:rPr lang="en-US" dirty="0" err="1">
                <a:latin typeface="Symbol" charset="0"/>
                <a:cs typeface="Symbol" charset="0"/>
              </a:rPr>
              <a:t>d</a:t>
            </a:r>
            <a:r>
              <a:rPr lang="en-US" baseline="-25000" dirty="0" err="1">
                <a:latin typeface="Comic Sans MS" charset="0"/>
              </a:rPr>
              <a:t>a</a:t>
            </a:r>
            <a:r>
              <a:rPr lang="en-US" dirty="0">
                <a:latin typeface="Comic Sans MS" charset="0"/>
              </a:rPr>
              <a:t>) [T</a:t>
            </a:r>
            <a:r>
              <a:rPr lang="en-US" baseline="-25000" dirty="0">
                <a:latin typeface="Comic Sans MS" charset="0"/>
              </a:rPr>
              <a:t>a</a:t>
            </a:r>
            <a:r>
              <a:rPr lang="en-US" dirty="0">
                <a:latin typeface="Comic Sans MS" charset="0"/>
              </a:rPr>
              <a:t> +</a:t>
            </a:r>
            <a:r>
              <a:rPr lang="en-US" dirty="0">
                <a:latin typeface="Symbol" charset="0"/>
              </a:rPr>
              <a:t>∑</a:t>
            </a:r>
            <a:r>
              <a:rPr lang="en-US" baseline="-25000" dirty="0" err="1">
                <a:latin typeface="Comic Sans MS" charset="0"/>
              </a:rPr>
              <a:t>aj</a:t>
            </a:r>
            <a:r>
              <a:rPr lang="en-US" baseline="-25000" dirty="0" err="1">
                <a:latin typeface="Symbol" charset="0"/>
              </a:rPr>
              <a:t>≠</a:t>
            </a:r>
            <a:r>
              <a:rPr lang="en-US" baseline="-25000" dirty="0" err="1">
                <a:latin typeface="Comic Sans MS" charset="0"/>
              </a:rPr>
              <a:t>a</a:t>
            </a:r>
            <a:r>
              <a:rPr lang="en-US" dirty="0">
                <a:latin typeface="Comic Sans MS" charset="0"/>
              </a:rPr>
              <a:t> </a:t>
            </a:r>
            <a:r>
              <a:rPr lang="en-US" dirty="0" err="1">
                <a:latin typeface="Comic Sans MS" charset="0"/>
              </a:rPr>
              <a:t>T</a:t>
            </a:r>
            <a:r>
              <a:rPr lang="en-US" baseline="-25000" dirty="0" err="1">
                <a:latin typeface="Comic Sans MS" charset="0"/>
              </a:rPr>
              <a:t>aj</a:t>
            </a:r>
            <a:r>
              <a:rPr lang="en-US" dirty="0">
                <a:latin typeface="Comic Sans MS" charset="0"/>
              </a:rPr>
              <a:t> </a:t>
            </a:r>
            <a:r>
              <a:rPr lang="en-US" dirty="0" err="1">
                <a:latin typeface="Comic Sans MS" charset="0"/>
              </a:rPr>
              <a:t>i</a:t>
            </a:r>
            <a:r>
              <a:rPr lang="en-US" dirty="0">
                <a:latin typeface="Comic Sans MS" charset="0"/>
              </a:rPr>
              <a:t>  </a:t>
            </a:r>
            <a:r>
              <a:rPr lang="en-US" dirty="0" err="1">
                <a:latin typeface="Comic Sans MS" charset="0"/>
              </a:rPr>
              <a:t>T</a:t>
            </a:r>
            <a:r>
              <a:rPr lang="en-US" baseline="-25000" dirty="0" err="1">
                <a:latin typeface="Comic Sans MS" charset="0"/>
              </a:rPr>
              <a:t>aj,a</a:t>
            </a:r>
            <a:r>
              <a:rPr lang="en-US" baseline="30000" dirty="0" err="1">
                <a:latin typeface="Comic Sans MS" charset="0"/>
              </a:rPr>
              <a:t>resc</a:t>
            </a:r>
            <a:r>
              <a:rPr lang="en-US" baseline="30000" dirty="0">
                <a:latin typeface="Comic Sans MS" charset="0"/>
              </a:rPr>
              <a:t>  </a:t>
            </a:r>
            <a:r>
              <a:rPr lang="en-US" dirty="0">
                <a:latin typeface="Comic Sans MS" charset="0"/>
              </a:rPr>
              <a:t>] </a:t>
            </a:r>
          </a:p>
          <a:p>
            <a:pPr algn="ctr"/>
            <a:endParaRPr lang="en-US" dirty="0">
              <a:latin typeface="Comic Sans MS" charset="0"/>
            </a:endParaRPr>
          </a:p>
          <a:p>
            <a:pPr algn="ctr"/>
            <a:r>
              <a:rPr lang="en-US" dirty="0">
                <a:latin typeface="Comic Sans MS" charset="0"/>
              </a:rPr>
              <a:t>T(P -&gt; a) = </a:t>
            </a:r>
            <a:r>
              <a:rPr lang="en-US" dirty="0" err="1">
                <a:latin typeface="Comic Sans MS" charset="0"/>
              </a:rPr>
              <a:t>exp</a:t>
            </a:r>
            <a:r>
              <a:rPr lang="en-US" dirty="0">
                <a:latin typeface="Comic Sans MS" charset="0"/>
              </a:rPr>
              <a:t>(</a:t>
            </a:r>
            <a:r>
              <a:rPr lang="en-US" dirty="0" err="1">
                <a:latin typeface="Comic Sans MS" charset="0"/>
              </a:rPr>
              <a:t>i</a:t>
            </a:r>
            <a:r>
              <a:rPr lang="en-US" dirty="0" err="1">
                <a:latin typeface="Symbol" charset="0"/>
                <a:cs typeface="Symbol" charset="0"/>
              </a:rPr>
              <a:t>d</a:t>
            </a:r>
            <a:r>
              <a:rPr lang="en-US" baseline="-25000" dirty="0" err="1">
                <a:latin typeface="Comic Sans MS" charset="0"/>
              </a:rPr>
              <a:t>a</a:t>
            </a:r>
            <a:r>
              <a:rPr lang="en-US" dirty="0">
                <a:latin typeface="Comic Sans MS" charset="0"/>
              </a:rPr>
              <a:t>) [T*</a:t>
            </a:r>
            <a:r>
              <a:rPr lang="en-US" baseline="-25000" dirty="0">
                <a:latin typeface="Comic Sans MS" charset="0"/>
              </a:rPr>
              <a:t>a</a:t>
            </a:r>
            <a:r>
              <a:rPr lang="en-US" dirty="0">
                <a:latin typeface="Comic Sans MS" charset="0"/>
              </a:rPr>
              <a:t> +</a:t>
            </a:r>
            <a:r>
              <a:rPr lang="en-US" dirty="0">
                <a:latin typeface="Symbol" charset="0"/>
              </a:rPr>
              <a:t>∑</a:t>
            </a:r>
            <a:r>
              <a:rPr lang="en-US" baseline="-25000" dirty="0" err="1">
                <a:latin typeface="Comic Sans MS" charset="0"/>
              </a:rPr>
              <a:t>aj</a:t>
            </a:r>
            <a:r>
              <a:rPr lang="en-US" baseline="-25000" dirty="0" err="1">
                <a:latin typeface="Symbol" charset="0"/>
              </a:rPr>
              <a:t>≠</a:t>
            </a:r>
            <a:r>
              <a:rPr lang="en-US" baseline="-25000" dirty="0" err="1">
                <a:latin typeface="Comic Sans MS" charset="0"/>
              </a:rPr>
              <a:t>a</a:t>
            </a:r>
            <a:r>
              <a:rPr lang="en-US" dirty="0">
                <a:latin typeface="Comic Sans MS" charset="0"/>
              </a:rPr>
              <a:t> T*</a:t>
            </a:r>
            <a:r>
              <a:rPr lang="en-US" baseline="-25000" dirty="0" err="1">
                <a:latin typeface="Comic Sans MS" charset="0"/>
              </a:rPr>
              <a:t>aj</a:t>
            </a:r>
            <a:r>
              <a:rPr lang="en-US" dirty="0">
                <a:latin typeface="Comic Sans MS" charset="0"/>
              </a:rPr>
              <a:t> </a:t>
            </a:r>
            <a:r>
              <a:rPr lang="en-US" dirty="0" err="1">
                <a:latin typeface="Comic Sans MS" charset="0"/>
              </a:rPr>
              <a:t>i</a:t>
            </a:r>
            <a:r>
              <a:rPr lang="en-US" dirty="0">
                <a:latin typeface="Comic Sans MS" charset="0"/>
              </a:rPr>
              <a:t>  </a:t>
            </a:r>
            <a:r>
              <a:rPr lang="en-US" dirty="0" err="1">
                <a:latin typeface="Comic Sans MS" charset="0"/>
              </a:rPr>
              <a:t>T</a:t>
            </a:r>
            <a:r>
              <a:rPr lang="en-US" baseline="-25000" dirty="0" err="1">
                <a:latin typeface="Comic Sans MS" charset="0"/>
              </a:rPr>
              <a:t>aj,a</a:t>
            </a:r>
            <a:r>
              <a:rPr lang="en-US" baseline="30000" dirty="0" err="1">
                <a:latin typeface="Comic Sans MS" charset="0"/>
              </a:rPr>
              <a:t>resc</a:t>
            </a:r>
            <a:r>
              <a:rPr lang="en-US" baseline="30000" dirty="0">
                <a:latin typeface="Comic Sans MS" charset="0"/>
              </a:rPr>
              <a:t> </a:t>
            </a:r>
            <a:r>
              <a:rPr lang="en-US" dirty="0">
                <a:latin typeface="Comic Sans MS" charset="0"/>
              </a:rPr>
              <a:t>] </a:t>
            </a:r>
          </a:p>
          <a:p>
            <a:pPr algn="ctr"/>
            <a:endParaRPr lang="en-US" dirty="0">
              <a:latin typeface="Comic Sans MS" charset="0"/>
            </a:endParaRPr>
          </a:p>
          <a:p>
            <a:r>
              <a:rPr lang="en-US" dirty="0">
                <a:latin typeface="Symbol" charset="0"/>
              </a:rPr>
              <a:t>∆g</a:t>
            </a:r>
            <a:r>
              <a:rPr lang="en-US" dirty="0">
                <a:latin typeface="Comic Sans MS" charset="0"/>
              </a:rPr>
              <a:t>(a)=|T(P -&gt; a)|</a:t>
            </a:r>
            <a:r>
              <a:rPr lang="en-US" baseline="30000" dirty="0">
                <a:latin typeface="Comic Sans MS" charset="0"/>
              </a:rPr>
              <a:t>2</a:t>
            </a:r>
            <a:r>
              <a:rPr lang="en-US" dirty="0">
                <a:latin typeface="Comic Sans MS" charset="0"/>
              </a:rPr>
              <a:t>-|T(P -&gt; a)|</a:t>
            </a:r>
            <a:r>
              <a:rPr lang="en-US" baseline="30000" dirty="0">
                <a:latin typeface="Comic Sans MS" charset="0"/>
              </a:rPr>
              <a:t>2</a:t>
            </a:r>
            <a:r>
              <a:rPr lang="en-US" dirty="0">
                <a:latin typeface="Comic Sans MS" charset="0"/>
              </a:rPr>
              <a:t>=4</a:t>
            </a:r>
            <a:r>
              <a:rPr lang="en-US" dirty="0">
                <a:latin typeface="Symbol" charset="0"/>
              </a:rPr>
              <a:t>∑</a:t>
            </a:r>
            <a:r>
              <a:rPr lang="en-US" baseline="-25000" dirty="0">
                <a:solidFill>
                  <a:srgbClr val="E47200"/>
                </a:solidFill>
                <a:latin typeface="Comic Sans MS" charset="0"/>
              </a:rPr>
              <a:t>aj</a:t>
            </a:r>
            <a:r>
              <a:rPr lang="en-US" baseline="-25000" dirty="0">
                <a:solidFill>
                  <a:srgbClr val="E47200"/>
                </a:solidFill>
                <a:latin typeface="Symbol" charset="0"/>
              </a:rPr>
              <a:t>≠</a:t>
            </a:r>
            <a:r>
              <a:rPr lang="en-US" baseline="-25000" dirty="0">
                <a:solidFill>
                  <a:srgbClr val="E47200"/>
                </a:solidFill>
                <a:latin typeface="Comic Sans MS" charset="0"/>
              </a:rPr>
              <a:t>a </a:t>
            </a:r>
            <a:r>
              <a:rPr lang="en-US" dirty="0" err="1">
                <a:latin typeface="Comic Sans MS" charset="0"/>
              </a:rPr>
              <a:t>T</a:t>
            </a:r>
            <a:r>
              <a:rPr lang="en-US" baseline="-25000" dirty="0" err="1">
                <a:latin typeface="Comic Sans MS" charset="0"/>
              </a:rPr>
              <a:t>aj,a</a:t>
            </a:r>
            <a:r>
              <a:rPr lang="en-US" baseline="30000" dirty="0" err="1">
                <a:latin typeface="Comic Sans MS" charset="0"/>
              </a:rPr>
              <a:t>resc</a:t>
            </a:r>
            <a:r>
              <a:rPr lang="en-US" baseline="30000" dirty="0">
                <a:latin typeface="Comic Sans MS" charset="0"/>
              </a:rPr>
              <a:t>      </a:t>
            </a:r>
            <a:r>
              <a:rPr lang="en-US" dirty="0" err="1">
                <a:latin typeface="Comic Sans MS" charset="0"/>
              </a:rPr>
              <a:t>ImT</a:t>
            </a:r>
            <a:r>
              <a:rPr lang="en-US" dirty="0">
                <a:latin typeface="Comic Sans MS" charset="0"/>
              </a:rPr>
              <a:t>*</a:t>
            </a:r>
            <a:r>
              <a:rPr lang="en-US" baseline="-25000" dirty="0" err="1">
                <a:latin typeface="Comic Sans MS" charset="0"/>
              </a:rPr>
              <a:t>a</a:t>
            </a:r>
            <a:r>
              <a:rPr lang="en-US" dirty="0" err="1">
                <a:latin typeface="Comic Sans MS" charset="0"/>
              </a:rPr>
              <a:t>T</a:t>
            </a:r>
            <a:r>
              <a:rPr lang="en-US" baseline="-25000" dirty="0" err="1">
                <a:latin typeface="Comic Sans MS" charset="0"/>
              </a:rPr>
              <a:t>aj</a:t>
            </a:r>
            <a:endParaRPr lang="en-US" baseline="-25000" dirty="0">
              <a:latin typeface="Comic Sans MS" charset="0"/>
            </a:endParaRPr>
          </a:p>
          <a:p>
            <a:pPr algn="ctr"/>
            <a:endParaRPr lang="en-US" baseline="-25000" dirty="0">
              <a:latin typeface="Comic Sans MS" charset="0"/>
            </a:endParaRPr>
          </a:p>
          <a:p>
            <a:r>
              <a:rPr lang="en-US" dirty="0">
                <a:latin typeface="Comic Sans MS" charset="0"/>
              </a:rPr>
              <a:t>With</a:t>
            </a:r>
            <a:r>
              <a:rPr lang="en-US" i="1" dirty="0">
                <a:latin typeface="Comic Sans MS" charset="0"/>
              </a:rPr>
              <a:t>out</a:t>
            </a:r>
            <a:r>
              <a:rPr lang="en-US" dirty="0">
                <a:latin typeface="Comic Sans MS" charset="0"/>
              </a:rPr>
              <a:t> strong re-scattering </a:t>
            </a:r>
            <a:r>
              <a:rPr lang="en-US" i="1" dirty="0">
                <a:latin typeface="Comic Sans MS" charset="0"/>
              </a:rPr>
              <a:t>direct</a:t>
            </a:r>
            <a:r>
              <a:rPr lang="en-US" dirty="0">
                <a:latin typeface="Comic Sans MS" charset="0"/>
              </a:rPr>
              <a:t> CP asymmetries can</a:t>
            </a:r>
            <a:r>
              <a:rPr lang="en-US" i="1" dirty="0">
                <a:latin typeface="Comic Sans MS" charset="0"/>
              </a:rPr>
              <a:t>not</a:t>
            </a:r>
            <a:r>
              <a:rPr lang="en-US" dirty="0">
                <a:latin typeface="Comic Sans MS" charset="0"/>
              </a:rPr>
              <a:t> happen, </a:t>
            </a:r>
            <a:r>
              <a:rPr lang="en-US" i="1" dirty="0">
                <a:solidFill>
                  <a:srgbClr val="996633"/>
                </a:solidFill>
                <a:latin typeface="Comic Sans MS" charset="0"/>
              </a:rPr>
              <a:t>even if there are weak phases</a:t>
            </a:r>
            <a:r>
              <a:rPr lang="en-US" dirty="0">
                <a:latin typeface="Comic Sans MS" charset="0"/>
              </a:rPr>
              <a:t>. </a:t>
            </a:r>
          </a:p>
          <a:p>
            <a:pPr algn="ctr"/>
            <a:r>
              <a:rPr lang="en-US" dirty="0" err="1">
                <a:latin typeface="Comic Sans MS" charset="0"/>
              </a:rPr>
              <a:t>Misha</a:t>
            </a:r>
            <a:r>
              <a:rPr lang="en-US" dirty="0">
                <a:latin typeface="Comic Sans MS" charset="0"/>
              </a:rPr>
              <a:t> &amp; </a:t>
            </a:r>
            <a:r>
              <a:rPr lang="en-US" dirty="0" err="1">
                <a:latin typeface="Comic Sans MS" charset="0"/>
              </a:rPr>
              <a:t>Misha</a:t>
            </a:r>
            <a:r>
              <a:rPr lang="en-US" dirty="0">
                <a:latin typeface="Comic Sans MS" charset="0"/>
              </a:rPr>
              <a:t> &amp; </a:t>
            </a:r>
            <a:r>
              <a:rPr lang="en-US" dirty="0" err="1">
                <a:latin typeface="Comic Sans MS" charset="0"/>
              </a:rPr>
              <a:t>collab</a:t>
            </a:r>
            <a:r>
              <a:rPr lang="en-US" dirty="0">
                <a:latin typeface="Comic Sans MS" charset="0"/>
              </a:rPr>
              <a:t>.; </a:t>
            </a:r>
            <a:r>
              <a:rPr lang="en-US" dirty="0" err="1">
                <a:latin typeface="Comic Sans MS" charset="0"/>
              </a:rPr>
              <a:t>Wolfenstein</a:t>
            </a:r>
            <a:r>
              <a:rPr lang="en-US" dirty="0">
                <a:latin typeface="Comic Sans MS" charset="0"/>
              </a:rPr>
              <a:t>   </a:t>
            </a:r>
          </a:p>
          <a:p>
            <a:r>
              <a:rPr lang="en-US" dirty="0">
                <a:latin typeface="Comic Sans MS" charset="0"/>
              </a:rPr>
              <a:t>The </a:t>
            </a:r>
            <a:r>
              <a:rPr lang="en-US" dirty="0" smtClean="0">
                <a:latin typeface="Comic Sans MS" charset="0"/>
              </a:rPr>
              <a:t>goal: </a:t>
            </a:r>
            <a:r>
              <a:rPr lang="en-US" dirty="0">
                <a:latin typeface="Comic Sans MS" charset="0"/>
              </a:rPr>
              <a:t>measuring CP asymmetries probes </a:t>
            </a:r>
            <a:r>
              <a:rPr lang="en-US" i="1" dirty="0">
                <a:solidFill>
                  <a:srgbClr val="0000FF"/>
                </a:solidFill>
                <a:latin typeface="Comic Sans MS" charset="0"/>
              </a:rPr>
              <a:t>existence</a:t>
            </a:r>
            <a:r>
              <a:rPr lang="en-US" dirty="0">
                <a:latin typeface="Comic Sans MS" charset="0"/>
              </a:rPr>
              <a:t> </a:t>
            </a:r>
            <a:r>
              <a:rPr lang="en-US" dirty="0" smtClean="0">
                <a:latin typeface="Comic Sans MS" charset="0"/>
              </a:rPr>
              <a:t>&amp; </a:t>
            </a:r>
          </a:p>
          <a:p>
            <a:r>
              <a:rPr lang="en-US" dirty="0" smtClean="0">
                <a:latin typeface="Comic Sans MS" charset="0"/>
              </a:rPr>
              <a:t>even </a:t>
            </a:r>
            <a:r>
              <a:rPr lang="en-US" i="1" dirty="0">
                <a:solidFill>
                  <a:srgbClr val="0000FF"/>
                </a:solidFill>
                <a:latin typeface="Comic Sans MS" charset="0"/>
              </a:rPr>
              <a:t>features</a:t>
            </a:r>
            <a:r>
              <a:rPr lang="en-US" dirty="0">
                <a:latin typeface="Comic Sans MS" charset="0"/>
              </a:rPr>
              <a:t> of </a:t>
            </a:r>
            <a:r>
              <a:rPr lang="en-US" dirty="0">
                <a:solidFill>
                  <a:srgbClr val="AF00B1"/>
                </a:solidFill>
                <a:latin typeface="Comic Sans MS" charset="0"/>
              </a:rPr>
              <a:t>New Dynamics (ND</a:t>
            </a:r>
            <a:r>
              <a:rPr lang="en-US" dirty="0" smtClean="0">
                <a:solidFill>
                  <a:srgbClr val="AF00B1"/>
                </a:solidFill>
                <a:latin typeface="Comic Sans MS" charset="0"/>
              </a:rPr>
              <a:t>)</a:t>
            </a:r>
            <a:r>
              <a:rPr lang="en-US" dirty="0">
                <a:latin typeface="Comic Sans MS" charset="0"/>
              </a:rPr>
              <a:t>:</a:t>
            </a:r>
            <a:r>
              <a:rPr lang="en-US" dirty="0" smtClean="0">
                <a:latin typeface="Comic Sans MS" charset="0"/>
              </a:rPr>
              <a:t> </a:t>
            </a:r>
          </a:p>
          <a:p>
            <a:r>
              <a:rPr lang="en-US" dirty="0" smtClean="0">
                <a:latin typeface="Comic Sans MS" charset="0"/>
              </a:rPr>
              <a:t>they </a:t>
            </a:r>
            <a:r>
              <a:rPr lang="en-US" dirty="0">
                <a:latin typeface="Comic Sans MS" charset="0"/>
              </a:rPr>
              <a:t>can depend only an amplitude.</a:t>
            </a:r>
          </a:p>
          <a:p>
            <a:pPr algn="ctr"/>
            <a:r>
              <a:rPr lang="en-US" dirty="0">
                <a:latin typeface="Symbol" charset="0"/>
              </a:rPr>
              <a:t>∆g</a:t>
            </a:r>
            <a:r>
              <a:rPr lang="en-US" dirty="0">
                <a:latin typeface="Comic Sans MS" charset="0"/>
              </a:rPr>
              <a:t>(a)=|T(P -&gt; a)|</a:t>
            </a:r>
            <a:r>
              <a:rPr lang="en-US" baseline="30000" dirty="0">
                <a:latin typeface="Comic Sans MS" charset="0"/>
              </a:rPr>
              <a:t>2</a:t>
            </a:r>
            <a:r>
              <a:rPr lang="en-US" dirty="0">
                <a:latin typeface="Comic Sans MS" charset="0"/>
              </a:rPr>
              <a:t>-|T(P -&gt; a)|</a:t>
            </a:r>
            <a:r>
              <a:rPr lang="en-US" baseline="30000" dirty="0">
                <a:latin typeface="Comic Sans MS" charset="0"/>
              </a:rPr>
              <a:t>2</a:t>
            </a:r>
            <a:r>
              <a:rPr lang="en-US" dirty="0">
                <a:latin typeface="Comic Sans MS" charset="0"/>
              </a:rPr>
              <a:t>=4</a:t>
            </a:r>
            <a:r>
              <a:rPr lang="en-US" dirty="0">
                <a:latin typeface="Symbol" charset="0"/>
              </a:rPr>
              <a:t>∑</a:t>
            </a:r>
            <a:r>
              <a:rPr lang="en-US" baseline="-25000" dirty="0">
                <a:solidFill>
                  <a:srgbClr val="E47200"/>
                </a:solidFill>
                <a:latin typeface="Comic Sans MS" charset="0"/>
              </a:rPr>
              <a:t>aj</a:t>
            </a:r>
            <a:r>
              <a:rPr lang="en-US" baseline="-25000" dirty="0">
                <a:solidFill>
                  <a:srgbClr val="E47200"/>
                </a:solidFill>
                <a:latin typeface="Symbol" charset="0"/>
              </a:rPr>
              <a:t>≠</a:t>
            </a:r>
            <a:r>
              <a:rPr lang="en-US" baseline="-25000" dirty="0">
                <a:solidFill>
                  <a:srgbClr val="E47200"/>
                </a:solidFill>
                <a:latin typeface="Comic Sans MS" charset="0"/>
              </a:rPr>
              <a:t>a </a:t>
            </a:r>
            <a:r>
              <a:rPr lang="en-US" dirty="0" err="1">
                <a:latin typeface="Comic Sans MS" charset="0"/>
              </a:rPr>
              <a:t>T</a:t>
            </a:r>
            <a:r>
              <a:rPr lang="en-US" baseline="-25000" dirty="0" err="1">
                <a:latin typeface="Comic Sans MS" charset="0"/>
              </a:rPr>
              <a:t>aj,a</a:t>
            </a:r>
            <a:r>
              <a:rPr lang="en-US" baseline="30000" dirty="0" err="1">
                <a:latin typeface="Comic Sans MS" charset="0"/>
              </a:rPr>
              <a:t>resc</a:t>
            </a:r>
            <a:r>
              <a:rPr lang="en-US" baseline="30000" dirty="0">
                <a:latin typeface="Comic Sans MS" charset="0"/>
              </a:rPr>
              <a:t>      </a:t>
            </a:r>
            <a:r>
              <a:rPr lang="en-US" dirty="0" err="1" smtClean="0">
                <a:latin typeface="Comic Sans MS" charset="0"/>
              </a:rPr>
              <a:t>Im</a:t>
            </a:r>
            <a:r>
              <a:rPr lang="en-US" dirty="0" err="1" smtClean="0">
                <a:solidFill>
                  <a:srgbClr val="AF00B1"/>
                </a:solidFill>
                <a:latin typeface="Comic Sans MS" charset="0"/>
              </a:rPr>
              <a:t>T</a:t>
            </a:r>
            <a:r>
              <a:rPr lang="en-US" dirty="0">
                <a:solidFill>
                  <a:srgbClr val="AF00B1"/>
                </a:solidFill>
                <a:latin typeface="Comic Sans MS" charset="0"/>
              </a:rPr>
              <a:t>*</a:t>
            </a:r>
            <a:r>
              <a:rPr lang="en-US" baseline="-25000" dirty="0" smtClean="0">
                <a:solidFill>
                  <a:srgbClr val="AF00B1"/>
                </a:solidFill>
                <a:latin typeface="Comic Sans MS" charset="0"/>
              </a:rPr>
              <a:t>a </a:t>
            </a:r>
            <a:r>
              <a:rPr lang="en-US" dirty="0" err="1" smtClean="0">
                <a:latin typeface="Comic Sans MS" charset="0"/>
              </a:rPr>
              <a:t>T</a:t>
            </a:r>
            <a:r>
              <a:rPr lang="en-US" baseline="-25000" dirty="0" err="1" smtClean="0">
                <a:latin typeface="Comic Sans MS" charset="0"/>
              </a:rPr>
              <a:t>aj</a:t>
            </a:r>
            <a:endParaRPr lang="en-US" baseline="-25000" dirty="0">
              <a:latin typeface="Comic Sans MS" charset="0"/>
            </a:endParaRPr>
          </a:p>
          <a:p>
            <a:pPr algn="ctr"/>
            <a:endParaRPr lang="en-US" sz="2000" baseline="-25000" dirty="0">
              <a:latin typeface="Comic Sans MS" charset="0"/>
            </a:endParaRPr>
          </a:p>
          <a:p>
            <a:pPr algn="ctr"/>
            <a:endParaRPr lang="en-US" dirty="0">
              <a:latin typeface="Comic Sans MS" charset="0"/>
            </a:endParaRPr>
          </a:p>
        </p:txBody>
      </p:sp>
      <p:sp>
        <p:nvSpPr>
          <p:cNvPr id="65540" name="Rectangle 1"/>
          <p:cNvSpPr>
            <a:spLocks noChangeArrowheads="1"/>
          </p:cNvSpPr>
          <p:nvPr/>
        </p:nvSpPr>
        <p:spPr bwMode="auto">
          <a:xfrm>
            <a:off x="6248400" y="0"/>
            <a:ext cx="1143000" cy="60960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1" name="Rectangle 1"/>
          <p:cNvSpPr>
            <a:spLocks noChangeArrowheads="1"/>
          </p:cNvSpPr>
          <p:nvPr/>
        </p:nvSpPr>
        <p:spPr bwMode="auto">
          <a:xfrm>
            <a:off x="6477000" y="685800"/>
            <a:ext cx="1066800" cy="60960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2" name="Rectangle 1"/>
          <p:cNvSpPr>
            <a:spLocks noChangeArrowheads="1"/>
          </p:cNvSpPr>
          <p:nvPr/>
        </p:nvSpPr>
        <p:spPr bwMode="auto">
          <a:xfrm>
            <a:off x="5181600" y="1371600"/>
            <a:ext cx="1219200" cy="60960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3" name="Rectangle 1"/>
          <p:cNvSpPr>
            <a:spLocks noChangeArrowheads="1"/>
          </p:cNvSpPr>
          <p:nvPr/>
        </p:nvSpPr>
        <p:spPr bwMode="auto">
          <a:xfrm>
            <a:off x="6477000" y="1447800"/>
            <a:ext cx="1447800" cy="533400"/>
          </a:xfrm>
          <a:prstGeom prst="rect">
            <a:avLst/>
          </a:prstGeom>
          <a:noFill/>
          <a:ln w="57150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B0743A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1676400" y="762000"/>
            <a:ext cx="228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2209800" y="762000"/>
            <a:ext cx="228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1371600" y="1524000"/>
            <a:ext cx="1524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1905000" y="1524000"/>
            <a:ext cx="228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1981200" y="4343400"/>
            <a:ext cx="228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2514600" y="4419600"/>
            <a:ext cx="228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5550" name="Rectangle 1"/>
          <p:cNvSpPr>
            <a:spLocks noChangeArrowheads="1"/>
          </p:cNvSpPr>
          <p:nvPr/>
        </p:nvSpPr>
        <p:spPr bwMode="auto">
          <a:xfrm>
            <a:off x="5791200" y="4267200"/>
            <a:ext cx="1066800" cy="60960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1" name="Rectangle 1"/>
          <p:cNvSpPr>
            <a:spLocks noChangeArrowheads="1"/>
          </p:cNvSpPr>
          <p:nvPr/>
        </p:nvSpPr>
        <p:spPr bwMode="auto">
          <a:xfrm>
            <a:off x="7010400" y="4191000"/>
            <a:ext cx="1447800" cy="609600"/>
          </a:xfrm>
          <a:prstGeom prst="rect">
            <a:avLst/>
          </a:prstGeom>
          <a:noFill/>
          <a:ln w="57150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B0743A"/>
              </a:solidFill>
            </a:endParaRPr>
          </a:p>
        </p:txBody>
      </p:sp>
      <p:pic>
        <p:nvPicPr>
          <p:cNvPr id="19" name="Picture 18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9940"/>
            <a:ext cx="1219200" cy="9753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4893112"/>
            <a:ext cx="9144000" cy="1990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There are tools 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to deal with much 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more &amp; `complex’ 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data:</a:t>
            </a: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                 -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- unitary</a:t>
            </a: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                 -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- chiral symmetry: </a:t>
            </a:r>
            <a:r>
              <a:rPr lang="en-US" sz="2000" dirty="0" err="1">
                <a:solidFill>
                  <a:srgbClr val="000000"/>
                </a:solidFill>
                <a:latin typeface="Comic Sans MS" charset="0"/>
              </a:rPr>
              <a:t>pions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en-US" sz="2000" dirty="0">
                <a:solidFill>
                  <a:srgbClr val="3366FF"/>
                </a:solidFill>
                <a:latin typeface="Comic Sans MS" charset="0"/>
              </a:rPr>
              <a:t>[+++]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Comic Sans MS" charset="0"/>
              </a:rPr>
              <a:t>kaons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en-US" sz="2000" dirty="0">
                <a:solidFill>
                  <a:srgbClr val="3366FF"/>
                </a:solidFill>
                <a:latin typeface="Comic Sans MS" charset="0"/>
              </a:rPr>
              <a:t>[++/+]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,   </a:t>
            </a: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                 -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- dispersion relations … </a:t>
            </a: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                 -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- fitting the data is the 2</a:t>
            </a:r>
            <a:r>
              <a:rPr lang="en-US" sz="2000" baseline="30000" dirty="0">
                <a:solidFill>
                  <a:srgbClr val="000000"/>
                </a:solidFill>
                <a:latin typeface="Comic Sans MS" charset="0"/>
              </a:rPr>
              <a:t>nd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 step, but not the final one!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 </a:t>
            </a:r>
            <a:endParaRPr lang="en-US" sz="2000" dirty="0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10600" y="0"/>
            <a:ext cx="4564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charset="0"/>
              </a:rPr>
              <a:t>*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81596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00900" y="6400800"/>
            <a:ext cx="1905000" cy="457200"/>
          </a:xfrm>
        </p:spPr>
        <p:txBody>
          <a:bodyPr/>
          <a:lstStyle/>
          <a:p>
            <a:pPr>
              <a:defRPr/>
            </a:pPr>
            <a:fld id="{714E052E-BBCD-3A4C-987D-6CE9DC898A02}" type="slidenum">
              <a:rPr lang="en-US" smtClean="0"/>
              <a:pPr>
                <a:defRPr/>
              </a:pPr>
              <a:t>29</a:t>
            </a:fld>
            <a:r>
              <a:rPr lang="en-US" dirty="0" smtClean="0"/>
              <a:t>/60</a:t>
            </a:r>
            <a:endParaRPr lang="en-US" dirty="0"/>
          </a:p>
        </p:txBody>
      </p:sp>
      <p:sp>
        <p:nvSpPr>
          <p:cNvPr id="70658" name="Text Box 7"/>
          <p:cNvSpPr txBox="1">
            <a:spLocks noChangeArrowheads="1"/>
          </p:cNvSpPr>
          <p:nvPr/>
        </p:nvSpPr>
        <p:spPr bwMode="auto">
          <a:xfrm>
            <a:off x="0" y="12700"/>
            <a:ext cx="5638800" cy="461963"/>
          </a:xfrm>
          <a:prstGeom prst="rect">
            <a:avLst/>
          </a:prstGeom>
          <a:solidFill>
            <a:srgbClr val="FFD229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 smtClean="0">
                <a:latin typeface="Comic Sans MS" charset="0"/>
              </a:rPr>
              <a:t>(IV.</a:t>
            </a:r>
            <a:r>
              <a:rPr lang="en-US" dirty="0">
                <a:latin typeface="Comic Sans MS" charset="0"/>
              </a:rPr>
              <a:t>1) 3-body Final States in general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0" y="533400"/>
            <a:ext cx="9131300" cy="4042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200" dirty="0" err="1">
                <a:latin typeface="Comic Sans MS" charset="0"/>
              </a:rPr>
              <a:t>Dalitz</a:t>
            </a:r>
            <a:r>
              <a:rPr lang="en-US" sz="2200" dirty="0">
                <a:latin typeface="Comic Sans MS" charset="0"/>
              </a:rPr>
              <a:t> plots (with </a:t>
            </a:r>
            <a:r>
              <a:rPr lang="en-US" sz="2200" dirty="0" err="1">
                <a:latin typeface="Comic Sans MS" charset="0"/>
              </a:rPr>
              <a:t>pions</a:t>
            </a:r>
            <a:r>
              <a:rPr lang="en-US" sz="2200" dirty="0">
                <a:latin typeface="Comic Sans MS" charset="0"/>
              </a:rPr>
              <a:t>, </a:t>
            </a:r>
            <a:r>
              <a:rPr lang="en-US" sz="2200" dirty="0" err="1">
                <a:latin typeface="Comic Sans MS" charset="0"/>
              </a:rPr>
              <a:t>kaons</a:t>
            </a:r>
            <a:r>
              <a:rPr lang="en-US" sz="2200" dirty="0">
                <a:latin typeface="Comic Sans MS" charset="0"/>
              </a:rPr>
              <a:t>, </a:t>
            </a:r>
            <a:r>
              <a:rPr lang="en-US" sz="2200" dirty="0">
                <a:latin typeface="Symbol" charset="0"/>
                <a:cs typeface="Symbol" charset="0"/>
              </a:rPr>
              <a:t>h</a:t>
            </a:r>
            <a:r>
              <a:rPr lang="en-US" sz="2200" dirty="0">
                <a:latin typeface="Comic Sans MS" charset="0"/>
              </a:rPr>
              <a:t> &amp; </a:t>
            </a:r>
            <a:r>
              <a:rPr lang="en-US" sz="2200" dirty="0">
                <a:latin typeface="Symbol" charset="0"/>
                <a:cs typeface="Symbol" charset="0"/>
              </a:rPr>
              <a:t>h</a:t>
            </a:r>
            <a:r>
              <a:rPr lang="en-US" sz="2200" dirty="0">
                <a:latin typeface="Comic Sans MS" charset="0"/>
              </a:rPr>
              <a:t>’</a:t>
            </a:r>
            <a:r>
              <a:rPr lang="en-US" sz="2200" dirty="0" smtClean="0">
                <a:latin typeface="Comic Sans MS" charset="0"/>
              </a:rPr>
              <a:t>) probe the </a:t>
            </a:r>
            <a:r>
              <a:rPr lang="en-US" sz="2200" dirty="0">
                <a:latin typeface="Comic Sans MS" charset="0"/>
              </a:rPr>
              <a:t>underlying dynamics </a:t>
            </a:r>
            <a:endParaRPr lang="en-US" sz="2200" dirty="0" smtClean="0">
              <a:latin typeface="Comic Sans MS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200" dirty="0" smtClean="0">
                <a:latin typeface="Comic Sans MS" charset="0"/>
              </a:rPr>
              <a:t>with </a:t>
            </a:r>
            <a:r>
              <a:rPr lang="en-US" sz="2200" dirty="0">
                <a:latin typeface="Comic Sans MS" charset="0"/>
              </a:rPr>
              <a:t>two observables: with</a:t>
            </a:r>
            <a:r>
              <a:rPr lang="en-US" sz="2200" i="1" dirty="0">
                <a:latin typeface="Comic Sans MS" charset="0"/>
              </a:rPr>
              <a:t>out</a:t>
            </a:r>
            <a:r>
              <a:rPr lang="en-US" sz="2200" dirty="0">
                <a:latin typeface="Comic Sans MS" charset="0"/>
              </a:rPr>
              <a:t> angular </a:t>
            </a:r>
            <a:r>
              <a:rPr lang="en-US" sz="2200" dirty="0" smtClean="0">
                <a:latin typeface="Comic Sans MS" charset="0"/>
              </a:rPr>
              <a:t>correlations </a:t>
            </a:r>
            <a:r>
              <a:rPr lang="en-US" sz="2200" dirty="0">
                <a:latin typeface="Comic Sans MS" charset="0"/>
              </a:rPr>
              <a:t>a plot is flat, </a:t>
            </a:r>
            <a:endParaRPr lang="en-US" sz="2200" dirty="0" smtClean="0">
              <a:latin typeface="Comic Sans MS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200" dirty="0" smtClean="0">
                <a:latin typeface="Comic Sans MS" charset="0"/>
              </a:rPr>
              <a:t>while </a:t>
            </a:r>
            <a:r>
              <a:rPr lang="en-US" sz="2200" dirty="0">
                <a:latin typeface="Comic Sans MS" charset="0"/>
              </a:rPr>
              <a:t>resonances &amp; thresholds show </a:t>
            </a:r>
            <a:r>
              <a:rPr lang="en-US" sz="2200" dirty="0" smtClean="0">
                <a:latin typeface="Comic Sans MS" charset="0"/>
              </a:rPr>
              <a:t>their impact </a:t>
            </a:r>
            <a:r>
              <a:rPr lang="en-US" sz="2200" dirty="0">
                <a:latin typeface="Comic Sans MS" charset="0"/>
              </a:rPr>
              <a:t>from their </a:t>
            </a:r>
            <a:endParaRPr lang="en-US" sz="2200" dirty="0" smtClean="0">
              <a:latin typeface="Comic Sans MS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200" dirty="0">
                <a:latin typeface="Comic Sans MS" charset="0"/>
              </a:rPr>
              <a:t>d</a:t>
            </a:r>
            <a:r>
              <a:rPr lang="en-US" sz="2200" dirty="0" smtClean="0">
                <a:latin typeface="Comic Sans MS" charset="0"/>
              </a:rPr>
              <a:t>eviations;</a:t>
            </a:r>
            <a:r>
              <a:rPr lang="en-US" sz="2200" dirty="0">
                <a:latin typeface="Comic Sans MS" charset="0"/>
              </a:rPr>
              <a:t> </a:t>
            </a:r>
            <a:r>
              <a:rPr lang="en-US" sz="2200" dirty="0" smtClean="0">
                <a:latin typeface="Comic Sans MS" charset="0"/>
              </a:rPr>
              <a:t>excellent record both </a:t>
            </a:r>
            <a:r>
              <a:rPr lang="en-US" sz="2200" dirty="0">
                <a:latin typeface="Comic Sans MS" charset="0"/>
              </a:rPr>
              <a:t>about strong forces &amp; weak ones. </a:t>
            </a: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200" dirty="0">
                <a:latin typeface="Comic Sans MS" charset="0"/>
              </a:rPr>
              <a:t>Four main statements: </a:t>
            </a: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200" dirty="0">
                <a:latin typeface="Comic Sans MS" charset="0"/>
              </a:rPr>
              <a:t>(a) The FS are </a:t>
            </a:r>
            <a:r>
              <a:rPr lang="en-US" sz="2200" i="1" dirty="0">
                <a:latin typeface="Comic Sans MS" charset="0"/>
              </a:rPr>
              <a:t>not</a:t>
            </a:r>
            <a:r>
              <a:rPr lang="en-US" sz="2200" dirty="0">
                <a:latin typeface="Comic Sans MS" charset="0"/>
              </a:rPr>
              <a:t> described only by a sum of (semi</a:t>
            </a:r>
            <a:r>
              <a:rPr lang="en-US" sz="2200" dirty="0" smtClean="0">
                <a:latin typeface="Comic Sans MS" charset="0"/>
              </a:rPr>
              <a:t>-)2-body </a:t>
            </a:r>
            <a:r>
              <a:rPr lang="en-US" sz="2200" dirty="0">
                <a:latin typeface="Comic Sans MS" charset="0"/>
              </a:rPr>
              <a:t>FS &amp; </a:t>
            </a: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200" dirty="0">
                <a:latin typeface="Comic Sans MS" charset="0"/>
              </a:rPr>
              <a:t>their interferences; true 3-body FS happen in the weak decays of</a:t>
            </a: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200" dirty="0">
                <a:latin typeface="Comic Sans MS" charset="0"/>
              </a:rPr>
              <a:t>charm &amp; beauty mesons. </a:t>
            </a: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200" dirty="0">
                <a:latin typeface="Comic Sans MS" charset="0"/>
              </a:rPr>
              <a:t>(b) </a:t>
            </a:r>
            <a:r>
              <a:rPr lang="en-US" sz="2200" dirty="0">
                <a:solidFill>
                  <a:srgbClr val="0000FF"/>
                </a:solidFill>
                <a:latin typeface="Comic Sans MS" charset="0"/>
              </a:rPr>
              <a:t>Best fitted analyses 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often do </a:t>
            </a:r>
            <a:r>
              <a:rPr lang="en-US" sz="2200" i="1" dirty="0">
                <a:solidFill>
                  <a:srgbClr val="000000"/>
                </a:solidFill>
                <a:latin typeface="Comic Sans MS" charset="0"/>
              </a:rPr>
              <a:t>not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 give us the best information </a:t>
            </a: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about the</a:t>
            </a:r>
            <a:r>
              <a:rPr lang="en-US" sz="2200" dirty="0">
                <a:solidFill>
                  <a:srgbClr val="B0743A"/>
                </a:solidFill>
                <a:latin typeface="Comic Sans MS" charset="0"/>
              </a:rPr>
              <a:t> underlying dynamics. </a:t>
            </a:r>
            <a:endParaRPr lang="en-US" sz="2200" dirty="0" smtClean="0">
              <a:solidFill>
                <a:srgbClr val="B0743A"/>
              </a:solidFill>
              <a:latin typeface="Comic Sans MS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</a:pPr>
            <a:endParaRPr lang="en-US" sz="2200" dirty="0">
              <a:solidFill>
                <a:srgbClr val="B0743A"/>
              </a:solidFill>
              <a:latin typeface="Comic Sans MS" charset="0"/>
            </a:endParaRPr>
          </a:p>
        </p:txBody>
      </p:sp>
      <p:pic>
        <p:nvPicPr>
          <p:cNvPr id="7" name="Picture 6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5882640"/>
            <a:ext cx="1219200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1"/>
          <p:cNvSpPr>
            <a:spLocks noChangeArrowheads="1"/>
          </p:cNvSpPr>
          <p:nvPr/>
        </p:nvSpPr>
        <p:spPr bwMode="auto">
          <a:xfrm>
            <a:off x="0" y="0"/>
            <a:ext cx="91440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200" dirty="0" smtClean="0">
                <a:latin typeface="Comic Sans MS" charset="0"/>
              </a:rPr>
              <a:t>Manifestation </a:t>
            </a:r>
            <a:r>
              <a:rPr lang="en-US" sz="2200" dirty="0">
                <a:latin typeface="Comic Sans MS" charset="0"/>
              </a:rPr>
              <a:t>of a divine being through something both </a:t>
            </a:r>
            <a:r>
              <a:rPr lang="en-US" sz="2200" dirty="0" smtClean="0">
                <a:latin typeface="Comic Sans MS" charset="0"/>
              </a:rPr>
              <a:t>simple </a:t>
            </a:r>
            <a:r>
              <a:rPr lang="en-US" sz="2200" dirty="0">
                <a:latin typeface="Comic Sans MS" charset="0"/>
              </a:rPr>
              <a:t>&amp; striking: local symmetries &amp; their tools </a:t>
            </a:r>
            <a:r>
              <a:rPr lang="en-US" sz="2200" dirty="0" smtClean="0">
                <a:latin typeface="Comic Sans MS" charset="0"/>
              </a:rPr>
              <a:t>!</a:t>
            </a:r>
            <a:endParaRPr lang="en-US" sz="2200" dirty="0">
              <a:latin typeface="Comic Sans MS" charset="0"/>
            </a:endParaRPr>
          </a:p>
          <a:p>
            <a:pPr algn="ctr"/>
            <a:r>
              <a:rPr lang="en-US" sz="2400" i="1" dirty="0" smtClean="0">
                <a:solidFill>
                  <a:srgbClr val="0000FF"/>
                </a:solidFill>
                <a:latin typeface="Comic Sans MS" charset="0"/>
              </a:rPr>
              <a:t>Fitting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>
                <a:latin typeface="Comic Sans MS" charset="0"/>
              </a:rPr>
              <a:t>the data   vs.  </a:t>
            </a:r>
            <a:r>
              <a:rPr lang="en-US" sz="2400" i="1" dirty="0">
                <a:solidFill>
                  <a:srgbClr val="AF00B1"/>
                </a:solidFill>
                <a:latin typeface="Comic Sans MS" charset="0"/>
              </a:rPr>
              <a:t>Information</a:t>
            </a:r>
            <a:r>
              <a:rPr lang="en-US" sz="2400" dirty="0">
                <a:latin typeface="Comic Sans MS" charset="0"/>
              </a:rPr>
              <a:t> inside the </a:t>
            </a:r>
            <a:r>
              <a:rPr lang="en-US" sz="2400" dirty="0" smtClean="0">
                <a:latin typeface="Comic Sans MS" charset="0"/>
              </a:rPr>
              <a:t>data</a:t>
            </a:r>
            <a:endParaRPr lang="en-US" sz="2400" dirty="0">
              <a:latin typeface="Comic Sans MS" charset="0"/>
            </a:endParaRPr>
          </a:p>
          <a:p>
            <a:r>
              <a:rPr lang="en-US" sz="2400" dirty="0">
                <a:latin typeface="Comic Sans MS" charset="0"/>
              </a:rPr>
              <a:t>1</a:t>
            </a:r>
            <a:r>
              <a:rPr lang="en-US" sz="2400" baseline="30000" dirty="0">
                <a:latin typeface="Comic Sans MS" charset="0"/>
              </a:rPr>
              <a:t>st</a:t>
            </a:r>
            <a:r>
              <a:rPr lang="en-US" sz="2400" dirty="0">
                <a:latin typeface="Comic Sans MS" charset="0"/>
              </a:rPr>
              <a:t> step:  </a:t>
            </a:r>
            <a:r>
              <a:rPr lang="en-US" sz="2400" dirty="0" smtClean="0">
                <a:latin typeface="Comic Sans MS" charset="0"/>
              </a:rPr>
              <a:t>models</a:t>
            </a:r>
            <a:endParaRPr lang="en-US" sz="2400" dirty="0">
              <a:latin typeface="Comic Sans MS" charset="0"/>
            </a:endParaRPr>
          </a:p>
          <a:p>
            <a:r>
              <a:rPr lang="en-US" sz="2400" dirty="0">
                <a:latin typeface="Comic Sans MS" charset="0"/>
              </a:rPr>
              <a:t>2</a:t>
            </a:r>
            <a:r>
              <a:rPr lang="en-US" sz="2400" baseline="30000" dirty="0">
                <a:latin typeface="Comic Sans MS" charset="0"/>
              </a:rPr>
              <a:t>nd</a:t>
            </a:r>
            <a:r>
              <a:rPr lang="en-US" sz="2400" dirty="0">
                <a:latin typeface="Comic Sans MS" charset="0"/>
              </a:rPr>
              <a:t> step: </a:t>
            </a:r>
            <a:r>
              <a:rPr lang="en-US" sz="2400" dirty="0" smtClean="0">
                <a:latin typeface="Comic Sans MS" charset="0"/>
              </a:rPr>
              <a:t>model</a:t>
            </a:r>
            <a:r>
              <a:rPr lang="en-US" sz="2400" dirty="0">
                <a:latin typeface="Comic Sans MS" charset="0"/>
              </a:rPr>
              <a:t>-independent </a:t>
            </a:r>
            <a:r>
              <a:rPr lang="en-US" sz="2400" dirty="0" smtClean="0">
                <a:latin typeface="Comic Sans MS" charset="0"/>
              </a:rPr>
              <a:t>analyses </a:t>
            </a:r>
            <a:r>
              <a:rPr lang="mr-IN" sz="2400" dirty="0" smtClean="0">
                <a:latin typeface="Comic Sans MS" charset="0"/>
              </a:rPr>
              <a:t>–</a:t>
            </a:r>
            <a:r>
              <a:rPr lang="en-US" sz="2400" dirty="0" smtClean="0">
                <a:latin typeface="Comic Sans MS" charset="0"/>
              </a:rPr>
              <a:t> indeed, </a:t>
            </a:r>
            <a:r>
              <a:rPr lang="en-US" dirty="0" smtClean="0">
                <a:latin typeface="Comic Sans MS" charset="0"/>
              </a:rPr>
              <a:t>true </a:t>
            </a:r>
            <a:r>
              <a:rPr lang="en-US" dirty="0">
                <a:latin typeface="Comic Sans MS" charset="0"/>
              </a:rPr>
              <a:t>progress </a:t>
            </a:r>
            <a:r>
              <a:rPr lang="en-US" sz="2400" dirty="0" smtClean="0">
                <a:latin typeface="Comic Sans MS" charset="0"/>
              </a:rPr>
              <a:t> </a:t>
            </a:r>
            <a:endParaRPr lang="en-US" sz="2400" dirty="0">
              <a:latin typeface="Comic Sans MS" charset="0"/>
            </a:endParaRPr>
          </a:p>
          <a:p>
            <a:pPr algn="ctr">
              <a:defRPr/>
            </a:pPr>
            <a:r>
              <a:rPr lang="en-US" sz="2400" dirty="0" smtClean="0"/>
              <a:t> </a:t>
            </a:r>
            <a:endParaRPr lang="en-US" sz="2400" dirty="0">
              <a:latin typeface="Comic Sans MS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00900" y="6400800"/>
            <a:ext cx="1905000" cy="457200"/>
          </a:xfrm>
        </p:spPr>
        <p:txBody>
          <a:bodyPr/>
          <a:lstStyle/>
          <a:p>
            <a:pPr>
              <a:defRPr/>
            </a:pPr>
            <a:fld id="{E65CEB5A-9FFA-9245-BF9B-94B7ED89975E}" type="slidenum">
              <a:rPr lang="en-US" smtClean="0"/>
              <a:pPr>
                <a:defRPr/>
              </a:pPr>
              <a:t>3</a:t>
            </a:fld>
            <a:r>
              <a:rPr lang="en-US" dirty="0" smtClean="0"/>
              <a:t>/60</a:t>
            </a:r>
            <a:endParaRPr lang="en-US" dirty="0"/>
          </a:p>
        </p:txBody>
      </p:sp>
      <p:pic>
        <p:nvPicPr>
          <p:cNvPr id="7" name="Picture 6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6324600"/>
            <a:ext cx="666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866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714E052E-BBCD-3A4C-987D-6CE9DC898A02}" type="slidenum">
              <a:rPr lang="en-US" smtClean="0"/>
              <a:pPr>
                <a:defRPr/>
              </a:pPr>
              <a:t>30</a:t>
            </a:fld>
            <a:r>
              <a:rPr lang="en-US" dirty="0" smtClean="0"/>
              <a:t>/60</a:t>
            </a:r>
            <a:endParaRPr lang="en-US" dirty="0"/>
          </a:p>
        </p:txBody>
      </p:sp>
      <p:sp>
        <p:nvSpPr>
          <p:cNvPr id="70658" name="Text Box 7"/>
          <p:cNvSpPr txBox="1">
            <a:spLocks noChangeArrowheads="1"/>
          </p:cNvSpPr>
          <p:nvPr/>
        </p:nvSpPr>
        <p:spPr bwMode="auto">
          <a:xfrm>
            <a:off x="0" y="12700"/>
            <a:ext cx="5638800" cy="461963"/>
          </a:xfrm>
          <a:prstGeom prst="rect">
            <a:avLst/>
          </a:prstGeom>
          <a:solidFill>
            <a:srgbClr val="FFD229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 smtClean="0">
                <a:latin typeface="Comic Sans MS" charset="0"/>
              </a:rPr>
              <a:t>(IV.</a:t>
            </a:r>
            <a:r>
              <a:rPr lang="en-US" dirty="0">
                <a:latin typeface="Comic Sans MS" charset="0"/>
              </a:rPr>
              <a:t>1) 3-body Final States in general</a:t>
            </a:r>
          </a:p>
        </p:txBody>
      </p:sp>
      <p:sp>
        <p:nvSpPr>
          <p:cNvPr id="11" name="Slide Number Placeholder 3"/>
          <p:cNvSpPr txBox="1">
            <a:spLocks/>
          </p:cNvSpPr>
          <p:nvPr/>
        </p:nvSpPr>
        <p:spPr bwMode="auto">
          <a:xfrm>
            <a:off x="8382000" y="69215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798A6CD-42AA-DC4C-9654-CE78F4E5DEE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0" y="533400"/>
            <a:ext cx="9131300" cy="6112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200" dirty="0" err="1">
                <a:latin typeface="Comic Sans MS" charset="0"/>
              </a:rPr>
              <a:t>Dalitz</a:t>
            </a:r>
            <a:r>
              <a:rPr lang="en-US" sz="2200" dirty="0">
                <a:latin typeface="Comic Sans MS" charset="0"/>
              </a:rPr>
              <a:t> plots (with </a:t>
            </a:r>
            <a:r>
              <a:rPr lang="en-US" sz="2200" dirty="0" err="1">
                <a:latin typeface="Comic Sans MS" charset="0"/>
              </a:rPr>
              <a:t>pions</a:t>
            </a:r>
            <a:r>
              <a:rPr lang="en-US" sz="2200" dirty="0">
                <a:latin typeface="Comic Sans MS" charset="0"/>
              </a:rPr>
              <a:t>, </a:t>
            </a:r>
            <a:r>
              <a:rPr lang="en-US" sz="2200" dirty="0" err="1">
                <a:latin typeface="Comic Sans MS" charset="0"/>
              </a:rPr>
              <a:t>kaons</a:t>
            </a:r>
            <a:r>
              <a:rPr lang="en-US" sz="2200" dirty="0">
                <a:latin typeface="Comic Sans MS" charset="0"/>
              </a:rPr>
              <a:t>, </a:t>
            </a:r>
            <a:r>
              <a:rPr lang="en-US" sz="2200" dirty="0">
                <a:latin typeface="Symbol" charset="0"/>
                <a:cs typeface="Symbol" charset="0"/>
              </a:rPr>
              <a:t>h</a:t>
            </a:r>
            <a:r>
              <a:rPr lang="en-US" sz="2200" dirty="0">
                <a:latin typeface="Comic Sans MS" charset="0"/>
              </a:rPr>
              <a:t> &amp; </a:t>
            </a:r>
            <a:r>
              <a:rPr lang="en-US" sz="2200" dirty="0">
                <a:latin typeface="Symbol" charset="0"/>
                <a:cs typeface="Symbol" charset="0"/>
              </a:rPr>
              <a:t>h</a:t>
            </a:r>
            <a:r>
              <a:rPr lang="en-US" sz="2200" dirty="0">
                <a:latin typeface="Comic Sans MS" charset="0"/>
              </a:rPr>
              <a:t>’</a:t>
            </a:r>
            <a:r>
              <a:rPr lang="en-US" sz="2200" dirty="0" smtClean="0">
                <a:latin typeface="Comic Sans MS" charset="0"/>
              </a:rPr>
              <a:t>) probe the </a:t>
            </a:r>
            <a:r>
              <a:rPr lang="en-US" sz="2200" dirty="0">
                <a:latin typeface="Comic Sans MS" charset="0"/>
              </a:rPr>
              <a:t>underlying dynamics </a:t>
            </a:r>
            <a:endParaRPr lang="en-US" sz="2200" dirty="0" smtClean="0">
              <a:latin typeface="Comic Sans MS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200" dirty="0" smtClean="0">
                <a:latin typeface="Comic Sans MS" charset="0"/>
              </a:rPr>
              <a:t>with </a:t>
            </a:r>
            <a:r>
              <a:rPr lang="en-US" sz="2200" dirty="0">
                <a:latin typeface="Comic Sans MS" charset="0"/>
              </a:rPr>
              <a:t>two observables: with</a:t>
            </a:r>
            <a:r>
              <a:rPr lang="en-US" sz="2200" i="1" dirty="0">
                <a:latin typeface="Comic Sans MS" charset="0"/>
              </a:rPr>
              <a:t>out</a:t>
            </a:r>
            <a:r>
              <a:rPr lang="en-US" sz="2200" dirty="0">
                <a:latin typeface="Comic Sans MS" charset="0"/>
              </a:rPr>
              <a:t> angular </a:t>
            </a:r>
            <a:r>
              <a:rPr lang="en-US" sz="2200" dirty="0" smtClean="0">
                <a:latin typeface="Comic Sans MS" charset="0"/>
              </a:rPr>
              <a:t>correlations </a:t>
            </a:r>
            <a:r>
              <a:rPr lang="en-US" sz="2200" dirty="0">
                <a:latin typeface="Comic Sans MS" charset="0"/>
              </a:rPr>
              <a:t>a plot is flat, </a:t>
            </a:r>
            <a:endParaRPr lang="en-US" sz="2200" dirty="0" smtClean="0">
              <a:latin typeface="Comic Sans MS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200" dirty="0" smtClean="0">
                <a:latin typeface="Comic Sans MS" charset="0"/>
              </a:rPr>
              <a:t>while </a:t>
            </a:r>
            <a:r>
              <a:rPr lang="en-US" sz="2200" dirty="0">
                <a:latin typeface="Comic Sans MS" charset="0"/>
              </a:rPr>
              <a:t>resonances &amp; thresholds show </a:t>
            </a:r>
            <a:r>
              <a:rPr lang="en-US" sz="2200" dirty="0" smtClean="0">
                <a:latin typeface="Comic Sans MS" charset="0"/>
              </a:rPr>
              <a:t>their impact </a:t>
            </a:r>
            <a:r>
              <a:rPr lang="en-US" sz="2200" dirty="0">
                <a:latin typeface="Comic Sans MS" charset="0"/>
              </a:rPr>
              <a:t>from their </a:t>
            </a:r>
            <a:endParaRPr lang="en-US" sz="2200" dirty="0" smtClean="0">
              <a:latin typeface="Comic Sans MS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200" dirty="0">
                <a:latin typeface="Comic Sans MS" charset="0"/>
              </a:rPr>
              <a:t>d</a:t>
            </a:r>
            <a:r>
              <a:rPr lang="en-US" sz="2200" dirty="0" smtClean="0">
                <a:latin typeface="Comic Sans MS" charset="0"/>
              </a:rPr>
              <a:t>eviations;</a:t>
            </a:r>
            <a:r>
              <a:rPr lang="en-US" sz="2200" dirty="0">
                <a:latin typeface="Comic Sans MS" charset="0"/>
              </a:rPr>
              <a:t> </a:t>
            </a:r>
            <a:r>
              <a:rPr lang="en-US" sz="2200" dirty="0" smtClean="0">
                <a:latin typeface="Comic Sans MS" charset="0"/>
              </a:rPr>
              <a:t>excellent record both </a:t>
            </a:r>
            <a:r>
              <a:rPr lang="en-US" sz="2200" dirty="0">
                <a:latin typeface="Comic Sans MS" charset="0"/>
              </a:rPr>
              <a:t>about strong forces &amp; weak ones. </a:t>
            </a: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200" dirty="0">
                <a:latin typeface="Comic Sans MS" charset="0"/>
              </a:rPr>
              <a:t>Four main statements: </a:t>
            </a: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200" dirty="0">
                <a:latin typeface="Comic Sans MS" charset="0"/>
              </a:rPr>
              <a:t>(a) The FS are </a:t>
            </a:r>
            <a:r>
              <a:rPr lang="en-US" sz="2200" i="1" dirty="0">
                <a:latin typeface="Comic Sans MS" charset="0"/>
              </a:rPr>
              <a:t>not</a:t>
            </a:r>
            <a:r>
              <a:rPr lang="en-US" sz="2200" dirty="0">
                <a:latin typeface="Comic Sans MS" charset="0"/>
              </a:rPr>
              <a:t> described only by a sum of (semi-2-)body FS &amp; </a:t>
            </a: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200" dirty="0">
                <a:latin typeface="Comic Sans MS" charset="0"/>
              </a:rPr>
              <a:t>their interferences; true 3-body FS happen in the weak decays of</a:t>
            </a: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200" dirty="0">
                <a:latin typeface="Comic Sans MS" charset="0"/>
              </a:rPr>
              <a:t>charm &amp; beauty mesons. </a:t>
            </a: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200" dirty="0">
                <a:latin typeface="Comic Sans MS" charset="0"/>
              </a:rPr>
              <a:t>(b) </a:t>
            </a:r>
            <a:r>
              <a:rPr lang="en-US" sz="2200" dirty="0">
                <a:solidFill>
                  <a:srgbClr val="0000FF"/>
                </a:solidFill>
                <a:latin typeface="Comic Sans MS" charset="0"/>
              </a:rPr>
              <a:t>Best fitted analyses 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often do </a:t>
            </a:r>
            <a:r>
              <a:rPr lang="en-US" sz="2200" i="1" dirty="0">
                <a:solidFill>
                  <a:srgbClr val="000000"/>
                </a:solidFill>
                <a:latin typeface="Comic Sans MS" charset="0"/>
              </a:rPr>
              <a:t>not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 give us the best information </a:t>
            </a: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about the </a:t>
            </a:r>
            <a:r>
              <a:rPr lang="en-US" sz="2200" dirty="0">
                <a:solidFill>
                  <a:srgbClr val="B0743A"/>
                </a:solidFill>
                <a:latin typeface="Comic Sans MS" charset="0"/>
              </a:rPr>
              <a:t>underlying dynamics. </a:t>
            </a:r>
            <a:endParaRPr lang="en-US" sz="2200" dirty="0" smtClean="0">
              <a:solidFill>
                <a:srgbClr val="B0743A"/>
              </a:solidFill>
              <a:latin typeface="Comic Sans MS" charset="0"/>
            </a:endParaRPr>
          </a:p>
          <a:p>
            <a:r>
              <a:rPr lang="en-US" sz="2200" dirty="0">
                <a:latin typeface="Comic Sans MS" charset="0"/>
              </a:rPr>
              <a:t>(c) We have </a:t>
            </a:r>
            <a:r>
              <a:rPr lang="en-US" sz="2200" i="1" dirty="0">
                <a:latin typeface="Comic Sans MS" charset="0"/>
              </a:rPr>
              <a:t>broad</a:t>
            </a:r>
            <a:r>
              <a:rPr lang="en-US" sz="2200" dirty="0">
                <a:latin typeface="Comic Sans MS" charset="0"/>
              </a:rPr>
              <a:t> resonances in the region of ~ 1 – 3 </a:t>
            </a:r>
            <a:r>
              <a:rPr lang="en-US" sz="2200" dirty="0" err="1">
                <a:latin typeface="Comic Sans MS" charset="0"/>
              </a:rPr>
              <a:t>GeV</a:t>
            </a:r>
            <a:r>
              <a:rPr lang="en-US" sz="2200" dirty="0">
                <a:latin typeface="Comic Sans MS" charset="0"/>
              </a:rPr>
              <a:t>;  </a:t>
            </a:r>
          </a:p>
          <a:p>
            <a:r>
              <a:rPr lang="en-US" sz="2200" dirty="0">
                <a:latin typeface="Comic Sans MS" charset="0"/>
              </a:rPr>
              <a:t>scalar ones like </a:t>
            </a:r>
            <a:r>
              <a:rPr lang="en-US" sz="2200" i="1" dirty="0">
                <a:latin typeface="Comic Sans MS" charset="0"/>
              </a:rPr>
              <a:t>f</a:t>
            </a:r>
            <a:r>
              <a:rPr lang="en-US" sz="2200" i="1" baseline="-25000" dirty="0">
                <a:latin typeface="Comic Sans MS" charset="0"/>
              </a:rPr>
              <a:t>0</a:t>
            </a:r>
            <a:r>
              <a:rPr lang="en-US" sz="2200" i="1" dirty="0">
                <a:latin typeface="Comic Sans MS" charset="0"/>
              </a:rPr>
              <a:t>(500)</a:t>
            </a:r>
            <a:r>
              <a:rPr lang="en-US" sz="2200" dirty="0">
                <a:latin typeface="Comic Sans MS" charset="0"/>
              </a:rPr>
              <a:t>/</a:t>
            </a:r>
            <a:r>
              <a:rPr lang="en-US" sz="2200" i="1" dirty="0">
                <a:latin typeface="Comic Sans MS" charset="0"/>
              </a:rPr>
              <a:t>sigma, K*</a:t>
            </a:r>
            <a:r>
              <a:rPr lang="en-US" sz="2200" i="1" baseline="-25000" dirty="0">
                <a:latin typeface="Comic Sans MS" charset="0"/>
              </a:rPr>
              <a:t>0</a:t>
            </a:r>
            <a:r>
              <a:rPr lang="en-US" sz="2200" i="1" dirty="0">
                <a:latin typeface="Comic Sans MS" charset="0"/>
              </a:rPr>
              <a:t>(700)/kappa </a:t>
            </a:r>
            <a:r>
              <a:rPr lang="en-US" sz="2200" dirty="0">
                <a:latin typeface="Comic Sans MS" charset="0"/>
              </a:rPr>
              <a:t>etc. can</a:t>
            </a:r>
            <a:r>
              <a:rPr lang="en-US" sz="2200" i="1" dirty="0">
                <a:latin typeface="Comic Sans MS" charset="0"/>
              </a:rPr>
              <a:t>not</a:t>
            </a:r>
            <a:r>
              <a:rPr lang="en-US" sz="2200" dirty="0">
                <a:latin typeface="Comic Sans MS" charset="0"/>
              </a:rPr>
              <a:t> been described with </a:t>
            </a:r>
            <a:r>
              <a:rPr lang="en-US" sz="2200" dirty="0" err="1">
                <a:latin typeface="Comic Sans MS" charset="0"/>
              </a:rPr>
              <a:t>Breit</a:t>
            </a:r>
            <a:r>
              <a:rPr lang="en-US" sz="2200" dirty="0">
                <a:latin typeface="Comic Sans MS" charset="0"/>
              </a:rPr>
              <a:t>-Wigner parameterization.</a:t>
            </a:r>
          </a:p>
          <a:p>
            <a:r>
              <a:rPr lang="en-US" sz="2200" dirty="0">
                <a:latin typeface="Comic Sans MS" charset="0"/>
              </a:rPr>
              <a:t>(d) Maybe the centers of the </a:t>
            </a:r>
            <a:r>
              <a:rPr lang="en-US" sz="2200" dirty="0" err="1">
                <a:latin typeface="Comic Sans MS" charset="0"/>
              </a:rPr>
              <a:t>Dalitz</a:t>
            </a:r>
            <a:r>
              <a:rPr lang="en-US" sz="2200" dirty="0">
                <a:latin typeface="Comic Sans MS" charset="0"/>
              </a:rPr>
              <a:t> plots </a:t>
            </a:r>
            <a:r>
              <a:rPr lang="en-US" sz="2200" dirty="0" smtClean="0">
                <a:latin typeface="Comic Sans MS" charset="0"/>
              </a:rPr>
              <a:t>are somewhat </a:t>
            </a:r>
            <a:r>
              <a:rPr lang="en-US" sz="2200" dirty="0">
                <a:latin typeface="Comic Sans MS" charset="0"/>
              </a:rPr>
              <a:t>empty? </a:t>
            </a:r>
            <a:endParaRPr lang="en-US" sz="2200" dirty="0">
              <a:solidFill>
                <a:srgbClr val="B0743A"/>
              </a:solidFill>
              <a:latin typeface="Comic Sans MS" charset="0"/>
            </a:endParaRPr>
          </a:p>
          <a:p>
            <a:pPr algn="ctr"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200" dirty="0">
                <a:solidFill>
                  <a:srgbClr val="0000FF"/>
                </a:solidFill>
                <a:latin typeface="Comic Sans MS" charset="0"/>
              </a:rPr>
              <a:t>correlations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 &amp; </a:t>
            </a:r>
            <a:r>
              <a:rPr lang="en-US" sz="2200" dirty="0">
                <a:solidFill>
                  <a:srgbClr val="996633"/>
                </a:solidFill>
                <a:latin typeface="Comic Sans MS" charset="0"/>
              </a:rPr>
              <a:t>judgments</a:t>
            </a:r>
            <a:r>
              <a:rPr lang="en-US" sz="2200" dirty="0">
                <a:solidFill>
                  <a:srgbClr val="CA8223"/>
                </a:solidFill>
                <a:latin typeface="Comic Sans MS" charset="0"/>
              </a:rPr>
              <a:t> </a:t>
            </a:r>
            <a:r>
              <a:rPr lang="en-US" sz="2200" dirty="0" smtClean="0">
                <a:latin typeface="Comic Sans MS" charset="0"/>
              </a:rPr>
              <a:t>!</a:t>
            </a:r>
          </a:p>
          <a:p>
            <a:pPr algn="ctr" eaLnBrk="1" hangingPunct="1"/>
            <a:r>
              <a:rPr lang="en-US" sz="2800" dirty="0">
                <a:latin typeface="Comic Sans MS" charset="0"/>
              </a:rPr>
              <a:t> </a:t>
            </a:r>
            <a:r>
              <a:rPr lang="en-US" sz="2000" dirty="0">
                <a:latin typeface="Comic Sans MS" charset="0"/>
              </a:rPr>
              <a:t>Not trivial to connect the world of hadrons with the diagrams of</a:t>
            </a:r>
          </a:p>
          <a:p>
            <a:pPr eaLnBrk="1" hangingPunct="1"/>
            <a:r>
              <a:rPr lang="en-US" sz="2000" dirty="0">
                <a:latin typeface="Comic Sans MS" charset="0"/>
              </a:rPr>
              <a:t>                   quarks &amp; gluons. Re-scattering / non-</a:t>
            </a:r>
            <a:r>
              <a:rPr lang="en-US" sz="2000" dirty="0" err="1">
                <a:latin typeface="Comic Sans MS" charset="0"/>
              </a:rPr>
              <a:t>perturbative</a:t>
            </a:r>
            <a:r>
              <a:rPr lang="en-US" sz="2000" dirty="0">
                <a:latin typeface="Comic Sans MS" charset="0"/>
              </a:rPr>
              <a:t> forces </a:t>
            </a:r>
            <a:r>
              <a:rPr lang="en-US" sz="2000" dirty="0" smtClean="0">
                <a:latin typeface="Comic Sans MS" charset="0"/>
              </a:rPr>
              <a:t>!</a:t>
            </a:r>
            <a:endParaRPr lang="en-US" sz="2200" dirty="0">
              <a:latin typeface="Comic Sans MS" charset="0"/>
            </a:endParaRPr>
          </a:p>
        </p:txBody>
      </p:sp>
      <p:pic>
        <p:nvPicPr>
          <p:cNvPr id="7" name="Picture 6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6197600"/>
            <a:ext cx="825500" cy="660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flipH="1">
            <a:off x="8001000" y="0"/>
            <a:ext cx="99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charset="0"/>
              </a:rPr>
              <a:t>*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22788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E0951611-5777-814A-9C24-A3AEC5F343D9}" type="slidenum">
              <a:rPr lang="en-US" smtClean="0"/>
              <a:pPr>
                <a:defRPr/>
              </a:pPr>
              <a:t>31</a:t>
            </a:fld>
            <a:r>
              <a:rPr lang="en-US" dirty="0" smtClean="0"/>
              <a:t>/60</a:t>
            </a:r>
            <a:endParaRPr lang="en-US" dirty="0"/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>
            <a:off x="1130300" y="3581400"/>
            <a:ext cx="609600" cy="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>
            <a:off x="1739900" y="3581400"/>
            <a:ext cx="457200" cy="2286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1816100" y="3505200"/>
            <a:ext cx="457200" cy="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1" name="Line 11"/>
          <p:cNvSpPr>
            <a:spLocks noChangeShapeType="1"/>
          </p:cNvSpPr>
          <p:nvPr/>
        </p:nvSpPr>
        <p:spPr bwMode="auto">
          <a:xfrm flipV="1">
            <a:off x="1816100" y="3124200"/>
            <a:ext cx="457200" cy="3810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" name="Freeform 12"/>
          <p:cNvSpPr>
            <a:spLocks/>
          </p:cNvSpPr>
          <p:nvPr/>
        </p:nvSpPr>
        <p:spPr bwMode="auto">
          <a:xfrm>
            <a:off x="1130300" y="4038600"/>
            <a:ext cx="1066800" cy="304800"/>
          </a:xfrm>
          <a:custGeom>
            <a:avLst/>
            <a:gdLst>
              <a:gd name="T0" fmla="*/ 0 w 432"/>
              <a:gd name="T1" fmla="*/ 8 h 104"/>
              <a:gd name="T2" fmla="*/ 144 w 432"/>
              <a:gd name="T3" fmla="*/ 8 h 104"/>
              <a:gd name="T4" fmla="*/ 192 w 432"/>
              <a:gd name="T5" fmla="*/ 8 h 104"/>
              <a:gd name="T6" fmla="*/ 336 w 432"/>
              <a:gd name="T7" fmla="*/ 56 h 104"/>
              <a:gd name="T8" fmla="*/ 432 w 432"/>
              <a:gd name="T9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2" h="104">
                <a:moveTo>
                  <a:pt x="0" y="8"/>
                </a:moveTo>
                <a:cubicBezTo>
                  <a:pt x="56" y="8"/>
                  <a:pt x="112" y="8"/>
                  <a:pt x="144" y="8"/>
                </a:cubicBezTo>
                <a:cubicBezTo>
                  <a:pt x="176" y="8"/>
                  <a:pt x="160" y="0"/>
                  <a:pt x="192" y="8"/>
                </a:cubicBezTo>
                <a:cubicBezTo>
                  <a:pt x="224" y="16"/>
                  <a:pt x="296" y="40"/>
                  <a:pt x="336" y="56"/>
                </a:cubicBezTo>
                <a:cubicBezTo>
                  <a:pt x="376" y="72"/>
                  <a:pt x="404" y="88"/>
                  <a:pt x="432" y="104"/>
                </a:cubicBezTo>
              </a:path>
            </a:pathLst>
          </a:custGeom>
          <a:noFill/>
          <a:ln w="19050" cmpd="sng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749300" y="3429000"/>
            <a:ext cx="244475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cs typeface="+mn-cs"/>
              </a:rPr>
              <a:t>b</a:t>
            </a:r>
            <a:endParaRPr lang="en-US" sz="1800" dirty="0">
              <a:latin typeface="Comic Sans MS" charset="0"/>
              <a:cs typeface="+mn-cs"/>
            </a:endParaRP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2273300" y="3657600"/>
            <a:ext cx="244475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cs typeface="+mn-cs"/>
              </a:rPr>
              <a:t>u</a:t>
            </a:r>
            <a:endParaRPr lang="en-US" sz="1800" dirty="0">
              <a:latin typeface="Comic Sans MS" charset="0"/>
              <a:cs typeface="+mn-cs"/>
            </a:endParaRP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2273300" y="2895600"/>
            <a:ext cx="6985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 err="1" smtClean="0">
                <a:solidFill>
                  <a:srgbClr val="0000FF"/>
                </a:solidFill>
                <a:latin typeface="Comic Sans MS" charset="0"/>
                <a:cs typeface="+mn-cs"/>
              </a:rPr>
              <a:t>s,d</a:t>
            </a:r>
            <a:endParaRPr lang="en-US" sz="1800" dirty="0">
              <a:latin typeface="Comic Sans MS" charset="0"/>
              <a:cs typeface="+mn-cs"/>
            </a:endParaRPr>
          </a:p>
        </p:txBody>
      </p:sp>
      <p:sp>
        <p:nvSpPr>
          <p:cNvPr id="26" name="Text Box 16"/>
          <p:cNvSpPr txBox="1">
            <a:spLocks noChangeArrowheads="1"/>
          </p:cNvSpPr>
          <p:nvPr/>
        </p:nvSpPr>
        <p:spPr bwMode="auto">
          <a:xfrm>
            <a:off x="749300" y="3810000"/>
            <a:ext cx="2444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cs typeface="+mn-cs"/>
              </a:rPr>
              <a:t>q</a:t>
            </a:r>
            <a:endParaRPr lang="en-US" sz="1800" dirty="0">
              <a:latin typeface="Comic Sans MS" charset="0"/>
              <a:cs typeface="+mn-cs"/>
            </a:endParaRPr>
          </a:p>
        </p:txBody>
      </p:sp>
      <p:sp>
        <p:nvSpPr>
          <p:cNvPr id="27" name="Rectangle 17"/>
          <p:cNvSpPr>
            <a:spLocks noChangeArrowheads="1"/>
          </p:cNvSpPr>
          <p:nvPr/>
        </p:nvSpPr>
        <p:spPr bwMode="auto">
          <a:xfrm>
            <a:off x="2349500" y="3276600"/>
            <a:ext cx="303213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cs typeface="+mn-cs"/>
              </a:rPr>
              <a:t>u</a:t>
            </a:r>
          </a:p>
        </p:txBody>
      </p:sp>
      <p:sp>
        <p:nvSpPr>
          <p:cNvPr id="28" name="Line 18"/>
          <p:cNvSpPr>
            <a:spLocks noChangeShapeType="1"/>
          </p:cNvSpPr>
          <p:nvPr/>
        </p:nvSpPr>
        <p:spPr bwMode="auto">
          <a:xfrm>
            <a:off x="3949700" y="3657600"/>
            <a:ext cx="457200" cy="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9" name="Line 19"/>
          <p:cNvSpPr>
            <a:spLocks noChangeShapeType="1"/>
          </p:cNvSpPr>
          <p:nvPr/>
        </p:nvSpPr>
        <p:spPr bwMode="auto">
          <a:xfrm flipV="1">
            <a:off x="4711700" y="3352800"/>
            <a:ext cx="457200" cy="3048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" name="Freeform 20"/>
          <p:cNvSpPr>
            <a:spLocks/>
          </p:cNvSpPr>
          <p:nvPr/>
        </p:nvSpPr>
        <p:spPr bwMode="auto">
          <a:xfrm>
            <a:off x="4330700" y="3657600"/>
            <a:ext cx="444500" cy="254000"/>
          </a:xfrm>
          <a:custGeom>
            <a:avLst/>
            <a:gdLst>
              <a:gd name="T0" fmla="*/ 72 w 280"/>
              <a:gd name="T1" fmla="*/ 0 h 160"/>
              <a:gd name="T2" fmla="*/ 24 w 280"/>
              <a:gd name="T3" fmla="*/ 48 h 160"/>
              <a:gd name="T4" fmla="*/ 24 w 280"/>
              <a:gd name="T5" fmla="*/ 144 h 160"/>
              <a:gd name="T6" fmla="*/ 168 w 280"/>
              <a:gd name="T7" fmla="*/ 144 h 160"/>
              <a:gd name="T8" fmla="*/ 264 w 280"/>
              <a:gd name="T9" fmla="*/ 144 h 160"/>
              <a:gd name="T10" fmla="*/ 264 w 280"/>
              <a:gd name="T11" fmla="*/ 48 h 160"/>
              <a:gd name="T12" fmla="*/ 216 w 280"/>
              <a:gd name="T13" fmla="*/ 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0" h="160">
                <a:moveTo>
                  <a:pt x="72" y="0"/>
                </a:moveTo>
                <a:cubicBezTo>
                  <a:pt x="52" y="12"/>
                  <a:pt x="32" y="24"/>
                  <a:pt x="24" y="48"/>
                </a:cubicBezTo>
                <a:cubicBezTo>
                  <a:pt x="16" y="72"/>
                  <a:pt x="0" y="128"/>
                  <a:pt x="24" y="144"/>
                </a:cubicBezTo>
                <a:cubicBezTo>
                  <a:pt x="48" y="160"/>
                  <a:pt x="128" y="144"/>
                  <a:pt x="168" y="144"/>
                </a:cubicBezTo>
                <a:cubicBezTo>
                  <a:pt x="208" y="144"/>
                  <a:pt x="248" y="160"/>
                  <a:pt x="264" y="144"/>
                </a:cubicBezTo>
                <a:cubicBezTo>
                  <a:pt x="280" y="128"/>
                  <a:pt x="272" y="72"/>
                  <a:pt x="264" y="48"/>
                </a:cubicBezTo>
                <a:cubicBezTo>
                  <a:pt x="256" y="24"/>
                  <a:pt x="236" y="12"/>
                  <a:pt x="216" y="0"/>
                </a:cubicBezTo>
              </a:path>
            </a:pathLst>
          </a:custGeom>
          <a:noFill/>
          <a:ln w="19050" cmpd="sng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" name="Freeform 21"/>
          <p:cNvSpPr>
            <a:spLocks/>
          </p:cNvSpPr>
          <p:nvPr/>
        </p:nvSpPr>
        <p:spPr bwMode="auto">
          <a:xfrm>
            <a:off x="3949700" y="4191000"/>
            <a:ext cx="1371600" cy="304800"/>
          </a:xfrm>
          <a:custGeom>
            <a:avLst/>
            <a:gdLst>
              <a:gd name="T0" fmla="*/ 0 w 432"/>
              <a:gd name="T1" fmla="*/ 8 h 104"/>
              <a:gd name="T2" fmla="*/ 144 w 432"/>
              <a:gd name="T3" fmla="*/ 8 h 104"/>
              <a:gd name="T4" fmla="*/ 192 w 432"/>
              <a:gd name="T5" fmla="*/ 8 h 104"/>
              <a:gd name="T6" fmla="*/ 336 w 432"/>
              <a:gd name="T7" fmla="*/ 56 h 104"/>
              <a:gd name="T8" fmla="*/ 432 w 432"/>
              <a:gd name="T9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2" h="104">
                <a:moveTo>
                  <a:pt x="0" y="8"/>
                </a:moveTo>
                <a:cubicBezTo>
                  <a:pt x="56" y="8"/>
                  <a:pt x="112" y="8"/>
                  <a:pt x="144" y="8"/>
                </a:cubicBezTo>
                <a:cubicBezTo>
                  <a:pt x="176" y="8"/>
                  <a:pt x="160" y="0"/>
                  <a:pt x="192" y="8"/>
                </a:cubicBezTo>
                <a:cubicBezTo>
                  <a:pt x="224" y="16"/>
                  <a:pt x="296" y="40"/>
                  <a:pt x="336" y="56"/>
                </a:cubicBezTo>
                <a:cubicBezTo>
                  <a:pt x="376" y="72"/>
                  <a:pt x="404" y="88"/>
                  <a:pt x="432" y="104"/>
                </a:cubicBezTo>
              </a:path>
            </a:pathLst>
          </a:custGeom>
          <a:noFill/>
          <a:ln w="19050" cmpd="sng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4" name="Text Box 24"/>
          <p:cNvSpPr txBox="1">
            <a:spLocks noChangeArrowheads="1"/>
          </p:cNvSpPr>
          <p:nvPr/>
        </p:nvSpPr>
        <p:spPr bwMode="auto">
          <a:xfrm>
            <a:off x="3492500" y="3429000"/>
            <a:ext cx="244475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cs typeface="+mn-cs"/>
              </a:rPr>
              <a:t>b</a:t>
            </a:r>
            <a:endParaRPr lang="en-US" sz="1800" dirty="0">
              <a:latin typeface="Comic Sans MS" charset="0"/>
              <a:cs typeface="+mn-cs"/>
            </a:endParaRPr>
          </a:p>
        </p:txBody>
      </p:sp>
      <p:sp>
        <p:nvSpPr>
          <p:cNvPr id="35" name="Rectangle 25"/>
          <p:cNvSpPr>
            <a:spLocks noChangeArrowheads="1"/>
          </p:cNvSpPr>
          <p:nvPr/>
        </p:nvSpPr>
        <p:spPr bwMode="auto">
          <a:xfrm>
            <a:off x="5168900" y="3048000"/>
            <a:ext cx="4965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 err="1">
                <a:solidFill>
                  <a:srgbClr val="0000FF"/>
                </a:solidFill>
                <a:latin typeface="Comic Sans MS" charset="0"/>
                <a:cs typeface="+mn-cs"/>
              </a:rPr>
              <a:t>s</a:t>
            </a:r>
            <a:r>
              <a:rPr lang="en-US" sz="1800" dirty="0" err="1" smtClean="0">
                <a:solidFill>
                  <a:srgbClr val="0000FF"/>
                </a:solidFill>
                <a:latin typeface="Comic Sans MS" charset="0"/>
                <a:cs typeface="+mn-cs"/>
              </a:rPr>
              <a:t>,d</a:t>
            </a:r>
            <a:endParaRPr lang="en-US" sz="1800" dirty="0">
              <a:solidFill>
                <a:srgbClr val="0000FF"/>
              </a:solidFill>
              <a:latin typeface="Comic Sans MS" charset="0"/>
              <a:cs typeface="+mn-cs"/>
            </a:endParaRPr>
          </a:p>
        </p:txBody>
      </p:sp>
      <p:sp>
        <p:nvSpPr>
          <p:cNvPr id="36" name="Rectangle 26"/>
          <p:cNvSpPr>
            <a:spLocks noChangeArrowheads="1"/>
          </p:cNvSpPr>
          <p:nvPr/>
        </p:nvSpPr>
        <p:spPr bwMode="auto">
          <a:xfrm>
            <a:off x="5245100" y="4343400"/>
            <a:ext cx="3048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cs typeface="+mn-cs"/>
              </a:rPr>
              <a:t>q</a:t>
            </a:r>
          </a:p>
        </p:txBody>
      </p:sp>
      <p:sp>
        <p:nvSpPr>
          <p:cNvPr id="38" name="Rectangle 28"/>
          <p:cNvSpPr>
            <a:spLocks noChangeArrowheads="1"/>
          </p:cNvSpPr>
          <p:nvPr/>
        </p:nvSpPr>
        <p:spPr bwMode="auto">
          <a:xfrm>
            <a:off x="6464300" y="4191000"/>
            <a:ext cx="3048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cs typeface="+mn-cs"/>
              </a:rPr>
              <a:t>q</a:t>
            </a:r>
          </a:p>
        </p:txBody>
      </p:sp>
      <p:sp>
        <p:nvSpPr>
          <p:cNvPr id="39" name="Rectangle 29"/>
          <p:cNvSpPr>
            <a:spLocks noChangeArrowheads="1"/>
          </p:cNvSpPr>
          <p:nvPr/>
        </p:nvSpPr>
        <p:spPr bwMode="auto">
          <a:xfrm>
            <a:off x="4330700" y="3810000"/>
            <a:ext cx="484188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 err="1">
                <a:solidFill>
                  <a:srgbClr val="0000FF"/>
                </a:solidFill>
                <a:latin typeface="Comic Sans MS" charset="0"/>
                <a:cs typeface="+mn-cs"/>
              </a:rPr>
              <a:t>u,c</a:t>
            </a:r>
            <a:endParaRPr lang="en-US" sz="1800" dirty="0">
              <a:solidFill>
                <a:srgbClr val="0000FF"/>
              </a:solidFill>
              <a:latin typeface="Comic Sans MS" charset="0"/>
              <a:cs typeface="+mn-cs"/>
            </a:endParaRPr>
          </a:p>
        </p:txBody>
      </p:sp>
      <p:sp>
        <p:nvSpPr>
          <p:cNvPr id="40" name="Line 30"/>
          <p:cNvSpPr>
            <a:spLocks noChangeShapeType="1"/>
          </p:cNvSpPr>
          <p:nvPr/>
        </p:nvSpPr>
        <p:spPr bwMode="auto">
          <a:xfrm>
            <a:off x="6845300" y="3886200"/>
            <a:ext cx="533400" cy="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" name="Line 31"/>
          <p:cNvSpPr>
            <a:spLocks noChangeShapeType="1"/>
          </p:cNvSpPr>
          <p:nvPr/>
        </p:nvSpPr>
        <p:spPr bwMode="auto">
          <a:xfrm flipV="1">
            <a:off x="7607300" y="3505200"/>
            <a:ext cx="609600" cy="3810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" name="Freeform 32"/>
          <p:cNvSpPr>
            <a:spLocks/>
          </p:cNvSpPr>
          <p:nvPr/>
        </p:nvSpPr>
        <p:spPr bwMode="auto">
          <a:xfrm rot="10800000" flipV="1">
            <a:off x="7378700" y="3886200"/>
            <a:ext cx="342900" cy="76200"/>
          </a:xfrm>
          <a:custGeom>
            <a:avLst/>
            <a:gdLst>
              <a:gd name="T0" fmla="*/ 72 w 280"/>
              <a:gd name="T1" fmla="*/ 0 h 160"/>
              <a:gd name="T2" fmla="*/ 24 w 280"/>
              <a:gd name="T3" fmla="*/ 48 h 160"/>
              <a:gd name="T4" fmla="*/ 24 w 280"/>
              <a:gd name="T5" fmla="*/ 144 h 160"/>
              <a:gd name="T6" fmla="*/ 168 w 280"/>
              <a:gd name="T7" fmla="*/ 144 h 160"/>
              <a:gd name="T8" fmla="*/ 264 w 280"/>
              <a:gd name="T9" fmla="*/ 144 h 160"/>
              <a:gd name="T10" fmla="*/ 264 w 280"/>
              <a:gd name="T11" fmla="*/ 48 h 160"/>
              <a:gd name="T12" fmla="*/ 216 w 280"/>
              <a:gd name="T13" fmla="*/ 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0" h="160">
                <a:moveTo>
                  <a:pt x="72" y="0"/>
                </a:moveTo>
                <a:cubicBezTo>
                  <a:pt x="52" y="12"/>
                  <a:pt x="32" y="24"/>
                  <a:pt x="24" y="48"/>
                </a:cubicBezTo>
                <a:cubicBezTo>
                  <a:pt x="16" y="72"/>
                  <a:pt x="0" y="128"/>
                  <a:pt x="24" y="144"/>
                </a:cubicBezTo>
                <a:cubicBezTo>
                  <a:pt x="48" y="160"/>
                  <a:pt x="128" y="144"/>
                  <a:pt x="168" y="144"/>
                </a:cubicBezTo>
                <a:cubicBezTo>
                  <a:pt x="208" y="144"/>
                  <a:pt x="248" y="160"/>
                  <a:pt x="264" y="144"/>
                </a:cubicBezTo>
                <a:cubicBezTo>
                  <a:pt x="280" y="128"/>
                  <a:pt x="272" y="72"/>
                  <a:pt x="264" y="48"/>
                </a:cubicBezTo>
                <a:cubicBezTo>
                  <a:pt x="256" y="24"/>
                  <a:pt x="236" y="12"/>
                  <a:pt x="216" y="0"/>
                </a:cubicBezTo>
              </a:path>
            </a:pathLst>
          </a:custGeom>
          <a:noFill/>
          <a:ln w="19050" cmpd="sng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" name="Freeform 33"/>
          <p:cNvSpPr>
            <a:spLocks/>
          </p:cNvSpPr>
          <p:nvPr/>
        </p:nvSpPr>
        <p:spPr bwMode="auto">
          <a:xfrm>
            <a:off x="6692900" y="4419600"/>
            <a:ext cx="1447800" cy="228600"/>
          </a:xfrm>
          <a:custGeom>
            <a:avLst/>
            <a:gdLst>
              <a:gd name="T0" fmla="*/ 0 w 432"/>
              <a:gd name="T1" fmla="*/ 8 h 104"/>
              <a:gd name="T2" fmla="*/ 144 w 432"/>
              <a:gd name="T3" fmla="*/ 8 h 104"/>
              <a:gd name="T4" fmla="*/ 192 w 432"/>
              <a:gd name="T5" fmla="*/ 8 h 104"/>
              <a:gd name="T6" fmla="*/ 336 w 432"/>
              <a:gd name="T7" fmla="*/ 56 h 104"/>
              <a:gd name="T8" fmla="*/ 432 w 432"/>
              <a:gd name="T9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2" h="104">
                <a:moveTo>
                  <a:pt x="0" y="8"/>
                </a:moveTo>
                <a:cubicBezTo>
                  <a:pt x="56" y="8"/>
                  <a:pt x="112" y="8"/>
                  <a:pt x="144" y="8"/>
                </a:cubicBezTo>
                <a:cubicBezTo>
                  <a:pt x="176" y="8"/>
                  <a:pt x="160" y="0"/>
                  <a:pt x="192" y="8"/>
                </a:cubicBezTo>
                <a:cubicBezTo>
                  <a:pt x="224" y="16"/>
                  <a:pt x="296" y="40"/>
                  <a:pt x="336" y="56"/>
                </a:cubicBezTo>
                <a:cubicBezTo>
                  <a:pt x="376" y="72"/>
                  <a:pt x="404" y="88"/>
                  <a:pt x="432" y="104"/>
                </a:cubicBezTo>
              </a:path>
            </a:pathLst>
          </a:custGeom>
          <a:noFill/>
          <a:ln w="19050" cmpd="sng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6464300" y="3657600"/>
            <a:ext cx="244475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cs typeface="+mn-cs"/>
              </a:rPr>
              <a:t>b</a:t>
            </a:r>
            <a:endParaRPr lang="en-US" sz="1800" dirty="0">
              <a:latin typeface="Comic Sans MS" charset="0"/>
              <a:cs typeface="+mn-cs"/>
            </a:endParaRPr>
          </a:p>
        </p:txBody>
      </p:sp>
      <p:sp>
        <p:nvSpPr>
          <p:cNvPr id="47" name="Rectangle 37"/>
          <p:cNvSpPr>
            <a:spLocks noChangeArrowheads="1"/>
          </p:cNvSpPr>
          <p:nvPr/>
        </p:nvSpPr>
        <p:spPr bwMode="auto">
          <a:xfrm>
            <a:off x="8140700" y="3276600"/>
            <a:ext cx="4965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 err="1">
                <a:solidFill>
                  <a:srgbClr val="0000FF"/>
                </a:solidFill>
                <a:latin typeface="Comic Sans MS" charset="0"/>
                <a:cs typeface="+mn-cs"/>
              </a:rPr>
              <a:t>s</a:t>
            </a:r>
            <a:r>
              <a:rPr lang="en-US" sz="1800" dirty="0" err="1" smtClean="0">
                <a:solidFill>
                  <a:srgbClr val="0000FF"/>
                </a:solidFill>
                <a:latin typeface="Comic Sans MS" charset="0"/>
                <a:cs typeface="+mn-cs"/>
              </a:rPr>
              <a:t>,d</a:t>
            </a:r>
            <a:endParaRPr lang="en-US" sz="1800" dirty="0">
              <a:solidFill>
                <a:srgbClr val="0000FF"/>
              </a:solidFill>
              <a:latin typeface="Comic Sans MS" charset="0"/>
              <a:cs typeface="+mn-cs"/>
            </a:endParaRPr>
          </a:p>
        </p:txBody>
      </p:sp>
      <p:sp>
        <p:nvSpPr>
          <p:cNvPr id="51" name="Rectangle 41"/>
          <p:cNvSpPr>
            <a:spLocks noChangeArrowheads="1"/>
          </p:cNvSpPr>
          <p:nvPr/>
        </p:nvSpPr>
        <p:spPr bwMode="auto">
          <a:xfrm>
            <a:off x="7378700" y="3962400"/>
            <a:ext cx="29210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cs typeface="+mn-cs"/>
              </a:rPr>
              <a:t>t</a:t>
            </a:r>
          </a:p>
        </p:txBody>
      </p:sp>
      <p:sp>
        <p:nvSpPr>
          <p:cNvPr id="52" name="Oval 42"/>
          <p:cNvSpPr>
            <a:spLocks noChangeArrowheads="1"/>
          </p:cNvSpPr>
          <p:nvPr/>
        </p:nvSpPr>
        <p:spPr bwMode="auto">
          <a:xfrm>
            <a:off x="1739900" y="3429000"/>
            <a:ext cx="152400" cy="228600"/>
          </a:xfrm>
          <a:prstGeom prst="ellipse">
            <a:avLst/>
          </a:prstGeom>
          <a:noFill/>
          <a:ln w="19050">
            <a:solidFill>
              <a:srgbClr val="FF8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3" name="Freeform 43"/>
          <p:cNvSpPr>
            <a:spLocks/>
          </p:cNvSpPr>
          <p:nvPr/>
        </p:nvSpPr>
        <p:spPr bwMode="auto">
          <a:xfrm>
            <a:off x="4559300" y="3200400"/>
            <a:ext cx="393700" cy="1066800"/>
          </a:xfrm>
          <a:custGeom>
            <a:avLst/>
            <a:gdLst>
              <a:gd name="T0" fmla="*/ 192 w 248"/>
              <a:gd name="T1" fmla="*/ 0 h 672"/>
              <a:gd name="T2" fmla="*/ 240 w 248"/>
              <a:gd name="T3" fmla="*/ 288 h 672"/>
              <a:gd name="T4" fmla="*/ 144 w 248"/>
              <a:gd name="T5" fmla="*/ 336 h 672"/>
              <a:gd name="T6" fmla="*/ 96 w 248"/>
              <a:gd name="T7" fmla="*/ 384 h 672"/>
              <a:gd name="T8" fmla="*/ 48 w 248"/>
              <a:gd name="T9" fmla="*/ 480 h 672"/>
              <a:gd name="T10" fmla="*/ 0 w 248"/>
              <a:gd name="T11" fmla="*/ 672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8" h="672">
                <a:moveTo>
                  <a:pt x="192" y="0"/>
                </a:moveTo>
                <a:cubicBezTo>
                  <a:pt x="220" y="116"/>
                  <a:pt x="248" y="232"/>
                  <a:pt x="240" y="288"/>
                </a:cubicBezTo>
                <a:cubicBezTo>
                  <a:pt x="232" y="344"/>
                  <a:pt x="168" y="320"/>
                  <a:pt x="144" y="336"/>
                </a:cubicBezTo>
                <a:cubicBezTo>
                  <a:pt x="120" y="352"/>
                  <a:pt x="112" y="360"/>
                  <a:pt x="96" y="384"/>
                </a:cubicBezTo>
                <a:cubicBezTo>
                  <a:pt x="80" y="408"/>
                  <a:pt x="64" y="432"/>
                  <a:pt x="48" y="480"/>
                </a:cubicBezTo>
                <a:cubicBezTo>
                  <a:pt x="32" y="528"/>
                  <a:pt x="16" y="600"/>
                  <a:pt x="0" y="672"/>
                </a:cubicBezTo>
              </a:path>
            </a:pathLst>
          </a:custGeom>
          <a:noFill/>
          <a:ln w="19050" cap="flat" cmpd="sng">
            <a:solidFill>
              <a:srgbClr val="FF8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4" name="Oval 46"/>
          <p:cNvSpPr>
            <a:spLocks noChangeArrowheads="1"/>
          </p:cNvSpPr>
          <p:nvPr/>
        </p:nvSpPr>
        <p:spPr bwMode="auto">
          <a:xfrm>
            <a:off x="520700" y="2667000"/>
            <a:ext cx="2527300" cy="2057400"/>
          </a:xfrm>
          <a:prstGeom prst="ellipse">
            <a:avLst/>
          </a:prstGeom>
          <a:noFill/>
          <a:ln w="19050">
            <a:solidFill>
              <a:srgbClr val="FBFF1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5" name="Text Box 47"/>
          <p:cNvSpPr txBox="1">
            <a:spLocks noChangeArrowheads="1"/>
          </p:cNvSpPr>
          <p:nvPr/>
        </p:nvSpPr>
        <p:spPr bwMode="auto">
          <a:xfrm>
            <a:off x="25400" y="5029200"/>
            <a:ext cx="2057400" cy="749300"/>
          </a:xfrm>
          <a:prstGeom prst="rect">
            <a:avLst/>
          </a:prstGeom>
          <a:noFill/>
          <a:ln w="19050">
            <a:solidFill>
              <a:srgbClr val="9966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rgbClr val="996633"/>
                </a:solidFill>
                <a:latin typeface="Comic Sans MS" charset="0"/>
                <a:cs typeface="+mn-cs"/>
              </a:rPr>
              <a:t>local</a:t>
            </a:r>
            <a:r>
              <a:rPr lang="en-US" sz="1800">
                <a:latin typeface="Comic Sans MS" charset="0"/>
                <a:cs typeface="+mn-cs"/>
              </a:rPr>
              <a:t> operator with </a:t>
            </a:r>
            <a:r>
              <a:rPr lang="en-US" sz="1800">
                <a:solidFill>
                  <a:srgbClr val="FF8000"/>
                </a:solidFill>
                <a:latin typeface="Comic Sans MS" charset="0"/>
                <a:cs typeface="+mn-cs"/>
              </a:rPr>
              <a:t>weak</a:t>
            </a:r>
            <a:r>
              <a:rPr lang="en-US" sz="1800">
                <a:latin typeface="Comic Sans MS" charset="0"/>
                <a:cs typeface="+mn-cs"/>
              </a:rPr>
              <a:t> phase</a:t>
            </a:r>
          </a:p>
        </p:txBody>
      </p:sp>
      <p:sp>
        <p:nvSpPr>
          <p:cNvPr id="56" name="Line 48"/>
          <p:cNvSpPr>
            <a:spLocks noChangeShapeType="1"/>
          </p:cNvSpPr>
          <p:nvPr/>
        </p:nvSpPr>
        <p:spPr bwMode="auto">
          <a:xfrm flipV="1">
            <a:off x="1130300" y="4724400"/>
            <a:ext cx="304800" cy="304800"/>
          </a:xfrm>
          <a:prstGeom prst="line">
            <a:avLst/>
          </a:prstGeom>
          <a:noFill/>
          <a:ln w="28575" cmpd="sng">
            <a:solidFill>
              <a:srgbClr val="996633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" name="Rectangle 50"/>
          <p:cNvSpPr>
            <a:spLocks noChangeArrowheads="1"/>
          </p:cNvSpPr>
          <p:nvPr/>
        </p:nvSpPr>
        <p:spPr bwMode="auto">
          <a:xfrm>
            <a:off x="6500813" y="5334000"/>
            <a:ext cx="2617787" cy="600075"/>
          </a:xfrm>
          <a:prstGeom prst="rect">
            <a:avLst/>
          </a:prstGeom>
          <a:noFill/>
          <a:ln w="19050">
            <a:solidFill>
              <a:srgbClr val="9966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996633"/>
                </a:solidFill>
                <a:latin typeface="Comic Sans MS" charset="0"/>
                <a:cs typeface="+mn-cs"/>
              </a:rPr>
              <a:t>local</a:t>
            </a:r>
            <a:r>
              <a:rPr lang="en-US" sz="1800" dirty="0">
                <a:latin typeface="Comic Sans MS" charset="0"/>
                <a:cs typeface="+mn-cs"/>
              </a:rPr>
              <a:t> operator not </a:t>
            </a:r>
          </a:p>
          <a:p>
            <a:pPr>
              <a:lnSpc>
                <a:spcPct val="20000"/>
              </a:lnSpc>
              <a:spcBef>
                <a:spcPct val="50000"/>
              </a:spcBef>
              <a:defRPr/>
            </a:pPr>
            <a:r>
              <a:rPr lang="en-US" sz="1800" dirty="0">
                <a:latin typeface="Comic Sans MS" charset="0"/>
                <a:cs typeface="+mn-cs"/>
              </a:rPr>
              <a:t>needed, but it is there</a:t>
            </a:r>
          </a:p>
        </p:txBody>
      </p:sp>
      <p:sp>
        <p:nvSpPr>
          <p:cNvPr id="59" name="Line 51"/>
          <p:cNvSpPr>
            <a:spLocks noChangeShapeType="1"/>
          </p:cNvSpPr>
          <p:nvPr/>
        </p:nvSpPr>
        <p:spPr bwMode="auto">
          <a:xfrm flipV="1">
            <a:off x="7607300" y="5029200"/>
            <a:ext cx="0" cy="228600"/>
          </a:xfrm>
          <a:prstGeom prst="line">
            <a:avLst/>
          </a:prstGeom>
          <a:noFill/>
          <a:ln w="38100" cmpd="sng">
            <a:solidFill>
              <a:srgbClr val="996633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0" name="Text Box 52"/>
          <p:cNvSpPr txBox="1">
            <a:spLocks noChangeArrowheads="1"/>
          </p:cNvSpPr>
          <p:nvPr/>
        </p:nvSpPr>
        <p:spPr bwMode="auto">
          <a:xfrm>
            <a:off x="3568700" y="5181600"/>
            <a:ext cx="2209800" cy="622300"/>
          </a:xfrm>
          <a:prstGeom prst="rect">
            <a:avLst/>
          </a:prstGeom>
          <a:noFill/>
          <a:ln w="19050">
            <a:solidFill>
              <a:srgbClr val="9966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800" dirty="0">
                <a:solidFill>
                  <a:srgbClr val="FF00FF"/>
                </a:solidFill>
                <a:latin typeface="Comic Sans MS" charset="0"/>
                <a:cs typeface="+mn-cs"/>
              </a:rPr>
              <a:t>non</a:t>
            </a:r>
            <a:r>
              <a:rPr lang="en-US" sz="1800" dirty="0">
                <a:solidFill>
                  <a:srgbClr val="996633"/>
                </a:solidFill>
                <a:latin typeface="Comic Sans MS" charset="0"/>
                <a:cs typeface="+mn-cs"/>
              </a:rPr>
              <a:t>local</a:t>
            </a:r>
            <a:r>
              <a:rPr lang="en-US" sz="1800" dirty="0">
                <a:latin typeface="Comic Sans MS" charset="0"/>
                <a:cs typeface="+mn-cs"/>
              </a:rPr>
              <a:t> operator with </a:t>
            </a:r>
            <a:r>
              <a:rPr lang="en-US" sz="1800" dirty="0">
                <a:solidFill>
                  <a:srgbClr val="FF8000"/>
                </a:solidFill>
                <a:latin typeface="Comic Sans MS" charset="0"/>
                <a:cs typeface="+mn-cs"/>
              </a:rPr>
              <a:t>strong</a:t>
            </a:r>
            <a:r>
              <a:rPr lang="en-US" sz="1800" dirty="0">
                <a:latin typeface="Comic Sans MS" charset="0"/>
                <a:cs typeface="+mn-cs"/>
              </a:rPr>
              <a:t> phase</a:t>
            </a:r>
          </a:p>
        </p:txBody>
      </p:sp>
      <p:sp>
        <p:nvSpPr>
          <p:cNvPr id="69669" name="Rectangle 1"/>
          <p:cNvSpPr>
            <a:spLocks noChangeArrowheads="1"/>
          </p:cNvSpPr>
          <p:nvPr/>
        </p:nvSpPr>
        <p:spPr bwMode="auto">
          <a:xfrm>
            <a:off x="2197100" y="4191000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FF"/>
                </a:solidFill>
                <a:latin typeface="Comic Sans MS" charset="0"/>
              </a:rPr>
              <a:t>q</a:t>
            </a:r>
            <a:endParaRPr lang="en-US" sz="1800">
              <a:latin typeface="Comic Sans MS" charset="0"/>
            </a:endParaRPr>
          </a:p>
        </p:txBody>
      </p:sp>
      <p:sp>
        <p:nvSpPr>
          <p:cNvPr id="69" name="Oval 46"/>
          <p:cNvSpPr>
            <a:spLocks noChangeArrowheads="1"/>
          </p:cNvSpPr>
          <p:nvPr/>
        </p:nvSpPr>
        <p:spPr bwMode="auto">
          <a:xfrm>
            <a:off x="3416300" y="2819400"/>
            <a:ext cx="2603500" cy="2057400"/>
          </a:xfrm>
          <a:prstGeom prst="ellipse">
            <a:avLst/>
          </a:prstGeom>
          <a:noFill/>
          <a:ln w="19050">
            <a:solidFill>
              <a:srgbClr val="FBFF1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9673" name="Rectangle 74786"/>
          <p:cNvSpPr>
            <a:spLocks noChangeArrowheads="1"/>
          </p:cNvSpPr>
          <p:nvPr/>
        </p:nvSpPr>
        <p:spPr bwMode="auto">
          <a:xfrm>
            <a:off x="3568700" y="3962400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FF"/>
                </a:solidFill>
                <a:latin typeface="Comic Sans MS" charset="0"/>
              </a:rPr>
              <a:t>q</a:t>
            </a:r>
            <a:endParaRPr lang="en-US" sz="1800">
              <a:latin typeface="Comic Sans MS" charset="0"/>
            </a:endParaRPr>
          </a:p>
        </p:txBody>
      </p:sp>
      <p:sp>
        <p:nvSpPr>
          <p:cNvPr id="74" name="Line 48"/>
          <p:cNvSpPr>
            <a:spLocks noChangeShapeType="1"/>
          </p:cNvSpPr>
          <p:nvPr/>
        </p:nvSpPr>
        <p:spPr bwMode="auto">
          <a:xfrm flipH="1" flipV="1">
            <a:off x="4711700" y="4953000"/>
            <a:ext cx="0" cy="228600"/>
          </a:xfrm>
          <a:prstGeom prst="line">
            <a:avLst/>
          </a:prstGeom>
          <a:noFill/>
          <a:ln w="38100" cmpd="sng">
            <a:solidFill>
              <a:srgbClr val="996633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" name="Oval 46"/>
          <p:cNvSpPr>
            <a:spLocks noChangeArrowheads="1"/>
          </p:cNvSpPr>
          <p:nvPr/>
        </p:nvSpPr>
        <p:spPr bwMode="auto">
          <a:xfrm>
            <a:off x="6311900" y="2819400"/>
            <a:ext cx="2451100" cy="2133600"/>
          </a:xfrm>
          <a:prstGeom prst="ellipse">
            <a:avLst/>
          </a:prstGeom>
          <a:noFill/>
          <a:ln w="19050">
            <a:solidFill>
              <a:srgbClr val="FBFF1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9677" name="Rectangle 74789"/>
          <p:cNvSpPr>
            <a:spLocks noChangeArrowheads="1"/>
          </p:cNvSpPr>
          <p:nvPr/>
        </p:nvSpPr>
        <p:spPr bwMode="auto">
          <a:xfrm>
            <a:off x="8140700" y="4419600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FF"/>
                </a:solidFill>
                <a:latin typeface="Comic Sans MS" charset="0"/>
              </a:rPr>
              <a:t>q</a:t>
            </a:r>
          </a:p>
        </p:txBody>
      </p:sp>
      <p:sp>
        <p:nvSpPr>
          <p:cNvPr id="79" name="Freeform 5"/>
          <p:cNvSpPr>
            <a:spLocks/>
          </p:cNvSpPr>
          <p:nvPr/>
        </p:nvSpPr>
        <p:spPr bwMode="auto">
          <a:xfrm>
            <a:off x="3822700" y="304800"/>
            <a:ext cx="520700" cy="1143000"/>
          </a:xfrm>
          <a:custGeom>
            <a:avLst/>
            <a:gdLst>
              <a:gd name="T0" fmla="*/ 232 w 280"/>
              <a:gd name="T1" fmla="*/ 0 h 480"/>
              <a:gd name="T2" fmla="*/ 136 w 280"/>
              <a:gd name="T3" fmla="*/ 96 h 480"/>
              <a:gd name="T4" fmla="*/ 40 w 280"/>
              <a:gd name="T5" fmla="*/ 192 h 480"/>
              <a:gd name="T6" fmla="*/ 40 w 280"/>
              <a:gd name="T7" fmla="*/ 288 h 480"/>
              <a:gd name="T8" fmla="*/ 40 w 280"/>
              <a:gd name="T9" fmla="*/ 432 h 480"/>
              <a:gd name="T10" fmla="*/ 280 w 280"/>
              <a:gd name="T11" fmla="*/ 48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0" h="480">
                <a:moveTo>
                  <a:pt x="232" y="0"/>
                </a:moveTo>
                <a:cubicBezTo>
                  <a:pt x="200" y="32"/>
                  <a:pt x="168" y="64"/>
                  <a:pt x="136" y="96"/>
                </a:cubicBezTo>
                <a:cubicBezTo>
                  <a:pt x="104" y="128"/>
                  <a:pt x="56" y="160"/>
                  <a:pt x="40" y="192"/>
                </a:cubicBezTo>
                <a:cubicBezTo>
                  <a:pt x="24" y="224"/>
                  <a:pt x="40" y="248"/>
                  <a:pt x="40" y="288"/>
                </a:cubicBezTo>
                <a:cubicBezTo>
                  <a:pt x="40" y="328"/>
                  <a:pt x="0" y="400"/>
                  <a:pt x="40" y="432"/>
                </a:cubicBezTo>
                <a:cubicBezTo>
                  <a:pt x="80" y="464"/>
                  <a:pt x="180" y="472"/>
                  <a:pt x="280" y="480"/>
                </a:cubicBezTo>
              </a:path>
            </a:pathLst>
          </a:custGeom>
          <a:noFill/>
          <a:ln w="12700" cmpd="sng">
            <a:solidFill>
              <a:srgbClr val="00C10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0" name="Freeform 6"/>
          <p:cNvSpPr>
            <a:spLocks/>
          </p:cNvSpPr>
          <p:nvPr/>
        </p:nvSpPr>
        <p:spPr bwMode="auto">
          <a:xfrm flipH="1">
            <a:off x="4343400" y="304800"/>
            <a:ext cx="520700" cy="1143000"/>
          </a:xfrm>
          <a:custGeom>
            <a:avLst/>
            <a:gdLst>
              <a:gd name="T0" fmla="*/ 232 w 280"/>
              <a:gd name="T1" fmla="*/ 0 h 480"/>
              <a:gd name="T2" fmla="*/ 136 w 280"/>
              <a:gd name="T3" fmla="*/ 96 h 480"/>
              <a:gd name="T4" fmla="*/ 40 w 280"/>
              <a:gd name="T5" fmla="*/ 192 h 480"/>
              <a:gd name="T6" fmla="*/ 40 w 280"/>
              <a:gd name="T7" fmla="*/ 288 h 480"/>
              <a:gd name="T8" fmla="*/ 40 w 280"/>
              <a:gd name="T9" fmla="*/ 432 h 480"/>
              <a:gd name="T10" fmla="*/ 280 w 280"/>
              <a:gd name="T11" fmla="*/ 48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0" h="480">
                <a:moveTo>
                  <a:pt x="232" y="0"/>
                </a:moveTo>
                <a:cubicBezTo>
                  <a:pt x="200" y="32"/>
                  <a:pt x="168" y="64"/>
                  <a:pt x="136" y="96"/>
                </a:cubicBezTo>
                <a:cubicBezTo>
                  <a:pt x="104" y="128"/>
                  <a:pt x="56" y="160"/>
                  <a:pt x="40" y="192"/>
                </a:cubicBezTo>
                <a:cubicBezTo>
                  <a:pt x="24" y="224"/>
                  <a:pt x="40" y="248"/>
                  <a:pt x="40" y="288"/>
                </a:cubicBezTo>
                <a:cubicBezTo>
                  <a:pt x="40" y="328"/>
                  <a:pt x="0" y="400"/>
                  <a:pt x="40" y="432"/>
                </a:cubicBezTo>
                <a:cubicBezTo>
                  <a:pt x="80" y="464"/>
                  <a:pt x="180" y="472"/>
                  <a:pt x="280" y="480"/>
                </a:cubicBezTo>
              </a:path>
            </a:pathLst>
          </a:custGeom>
          <a:noFill/>
          <a:ln w="12700" cmpd="sng">
            <a:solidFill>
              <a:srgbClr val="00C10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1" name="Line 7"/>
          <p:cNvSpPr>
            <a:spLocks noChangeShapeType="1"/>
          </p:cNvSpPr>
          <p:nvPr/>
        </p:nvSpPr>
        <p:spPr bwMode="auto">
          <a:xfrm flipH="1">
            <a:off x="3284538" y="304800"/>
            <a:ext cx="982662" cy="457200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2" name="Line 8"/>
          <p:cNvSpPr>
            <a:spLocks noChangeShapeType="1"/>
          </p:cNvSpPr>
          <p:nvPr/>
        </p:nvSpPr>
        <p:spPr bwMode="auto">
          <a:xfrm>
            <a:off x="4495800" y="304800"/>
            <a:ext cx="1071563" cy="457200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3" name="Line 9"/>
          <p:cNvSpPr>
            <a:spLocks noChangeShapeType="1"/>
          </p:cNvSpPr>
          <p:nvPr/>
        </p:nvSpPr>
        <p:spPr bwMode="auto">
          <a:xfrm>
            <a:off x="4343400" y="1905000"/>
            <a:ext cx="714375" cy="228600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4" name="Line 10"/>
          <p:cNvSpPr>
            <a:spLocks noChangeShapeType="1"/>
          </p:cNvSpPr>
          <p:nvPr/>
        </p:nvSpPr>
        <p:spPr bwMode="auto">
          <a:xfrm flipH="1">
            <a:off x="3733800" y="1905000"/>
            <a:ext cx="625475" cy="228600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5" name="Oval 84"/>
          <p:cNvSpPr>
            <a:spLocks noChangeArrowheads="1"/>
          </p:cNvSpPr>
          <p:nvPr/>
        </p:nvSpPr>
        <p:spPr bwMode="auto">
          <a:xfrm>
            <a:off x="4330700" y="152400"/>
            <a:ext cx="88900" cy="114300"/>
          </a:xfrm>
          <a:prstGeom prst="ellipse">
            <a:avLst/>
          </a:prstGeom>
          <a:noFill/>
          <a:ln w="1905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" name="Line 12"/>
          <p:cNvSpPr>
            <a:spLocks noChangeShapeType="1"/>
          </p:cNvSpPr>
          <p:nvPr/>
        </p:nvSpPr>
        <p:spPr bwMode="auto">
          <a:xfrm>
            <a:off x="4343400" y="1447800"/>
            <a:ext cx="0" cy="457200"/>
          </a:xfrm>
          <a:prstGeom prst="line">
            <a:avLst/>
          </a:prstGeom>
          <a:noFill/>
          <a:ln w="19050">
            <a:solidFill>
              <a:srgbClr val="FF00FF"/>
            </a:solidFill>
            <a:prstDash val="lgDashDot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" name="Rectangle 86"/>
          <p:cNvSpPr>
            <a:spLocks noChangeArrowheads="1"/>
          </p:cNvSpPr>
          <p:nvPr/>
        </p:nvSpPr>
        <p:spPr bwMode="auto">
          <a:xfrm>
            <a:off x="4419600" y="1447800"/>
            <a:ext cx="319088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rgbClr val="FF00FF"/>
                </a:solidFill>
                <a:latin typeface="Comic Sans MS" charset="0"/>
                <a:cs typeface="+mn-cs"/>
              </a:rPr>
              <a:t>g</a:t>
            </a: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2882900" y="533400"/>
            <a:ext cx="334963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rgbClr val="0000FF"/>
                </a:solidFill>
                <a:latin typeface="Comic Sans MS" charset="0"/>
                <a:cs typeface="+mn-cs"/>
              </a:rPr>
              <a:t>b</a:t>
            </a:r>
          </a:p>
        </p:txBody>
      </p:sp>
      <p:sp>
        <p:nvSpPr>
          <p:cNvPr id="89" name="Rectangle 88"/>
          <p:cNvSpPr>
            <a:spLocks noChangeArrowheads="1"/>
          </p:cNvSpPr>
          <p:nvPr/>
        </p:nvSpPr>
        <p:spPr bwMode="auto">
          <a:xfrm>
            <a:off x="5603875" y="609600"/>
            <a:ext cx="5302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 err="1">
                <a:solidFill>
                  <a:srgbClr val="0000FF"/>
                </a:solidFill>
                <a:latin typeface="Comic Sans MS" charset="0"/>
                <a:cs typeface="+mn-cs"/>
              </a:rPr>
              <a:t>s,d</a:t>
            </a:r>
            <a:endParaRPr lang="en-US" sz="2000" dirty="0">
              <a:solidFill>
                <a:srgbClr val="0000FF"/>
              </a:solidFill>
              <a:latin typeface="Comic Sans MS" charset="0"/>
              <a:cs typeface="+mn-cs"/>
            </a:endParaRPr>
          </a:p>
        </p:txBody>
      </p:sp>
      <p:sp>
        <p:nvSpPr>
          <p:cNvPr id="90" name="Rectangle 89"/>
          <p:cNvSpPr>
            <a:spLocks noChangeArrowheads="1"/>
          </p:cNvSpPr>
          <p:nvPr/>
        </p:nvSpPr>
        <p:spPr bwMode="auto">
          <a:xfrm>
            <a:off x="3962400" y="914400"/>
            <a:ext cx="706438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rgbClr val="FF8000"/>
                </a:solidFill>
                <a:latin typeface="Comic Sans MS" charset="0"/>
                <a:cs typeface="+mn-cs"/>
              </a:rPr>
              <a:t>t,c,u</a:t>
            </a:r>
            <a:endParaRPr lang="en-US" sz="2000">
              <a:solidFill>
                <a:srgbClr val="0000FF"/>
              </a:solidFill>
              <a:latin typeface="Comic Sans MS" charset="0"/>
              <a:cs typeface="+mn-cs"/>
            </a:endParaRPr>
          </a:p>
        </p:txBody>
      </p:sp>
      <p:sp>
        <p:nvSpPr>
          <p:cNvPr id="69691" name="Rectangle 1"/>
          <p:cNvSpPr>
            <a:spLocks noChangeArrowheads="1"/>
          </p:cNvSpPr>
          <p:nvPr/>
        </p:nvSpPr>
        <p:spPr bwMode="auto">
          <a:xfrm>
            <a:off x="25400" y="2286000"/>
            <a:ext cx="911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>
                <a:latin typeface="Comic Sans MS" charset="0"/>
              </a:rPr>
              <a:t>One should </a:t>
            </a:r>
            <a:r>
              <a:rPr lang="en-US" i="1" dirty="0">
                <a:latin typeface="Comic Sans MS" charset="0"/>
              </a:rPr>
              <a:t>not only </a:t>
            </a:r>
            <a:r>
              <a:rPr lang="en-US" dirty="0">
                <a:latin typeface="Comic Sans MS" charset="0"/>
              </a:rPr>
              <a:t>look on diagrams</a:t>
            </a:r>
            <a:endParaRPr lang="en-US" dirty="0"/>
          </a:p>
        </p:txBody>
      </p:sp>
      <p:sp>
        <p:nvSpPr>
          <p:cNvPr id="69692" name="Rectangle 2"/>
          <p:cNvSpPr>
            <a:spLocks noChangeArrowheads="1"/>
          </p:cNvSpPr>
          <p:nvPr/>
        </p:nvSpPr>
        <p:spPr bwMode="auto">
          <a:xfrm>
            <a:off x="1524000" y="6019800"/>
            <a:ext cx="6781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latin typeface="Comic Sans MS" charset="0"/>
              </a:rPr>
              <a:t>b -&gt; s c c &amp; s u u `paint’ re-scattering</a:t>
            </a:r>
          </a:p>
          <a:p>
            <a:r>
              <a:rPr lang="en-US" sz="2000">
                <a:latin typeface="Symbol" charset="0"/>
              </a:rPr>
              <a:t>∆g</a:t>
            </a:r>
            <a:r>
              <a:rPr lang="en-US" sz="2000">
                <a:latin typeface="Comic Sans MS" charset="0"/>
              </a:rPr>
              <a:t>(a)=|T(P -&gt; a)|</a:t>
            </a:r>
            <a:r>
              <a:rPr lang="en-US" sz="2000" baseline="30000">
                <a:latin typeface="Comic Sans MS" charset="0"/>
              </a:rPr>
              <a:t>2</a:t>
            </a:r>
            <a:r>
              <a:rPr lang="en-US" sz="2000">
                <a:latin typeface="Comic Sans MS" charset="0"/>
              </a:rPr>
              <a:t>-|T(P -&gt; a)|</a:t>
            </a:r>
            <a:r>
              <a:rPr lang="en-US" sz="2000" baseline="30000">
                <a:latin typeface="Comic Sans MS" charset="0"/>
              </a:rPr>
              <a:t>2</a:t>
            </a:r>
            <a:r>
              <a:rPr lang="en-US" sz="2000">
                <a:latin typeface="Comic Sans MS" charset="0"/>
              </a:rPr>
              <a:t>=4</a:t>
            </a:r>
            <a:r>
              <a:rPr lang="en-US" sz="2000">
                <a:latin typeface="Symbol" charset="0"/>
              </a:rPr>
              <a:t>∑</a:t>
            </a:r>
            <a:r>
              <a:rPr lang="en-US" sz="2000" baseline="-25000">
                <a:solidFill>
                  <a:srgbClr val="E47200"/>
                </a:solidFill>
                <a:latin typeface="Comic Sans MS" charset="0"/>
              </a:rPr>
              <a:t>aj</a:t>
            </a:r>
            <a:r>
              <a:rPr lang="en-US" sz="2000" baseline="-25000">
                <a:solidFill>
                  <a:srgbClr val="E47200"/>
                </a:solidFill>
                <a:latin typeface="Symbol" charset="0"/>
              </a:rPr>
              <a:t>≠</a:t>
            </a:r>
            <a:r>
              <a:rPr lang="en-US" sz="2000" baseline="-25000">
                <a:solidFill>
                  <a:srgbClr val="E47200"/>
                </a:solidFill>
                <a:latin typeface="Comic Sans MS" charset="0"/>
              </a:rPr>
              <a:t>a </a:t>
            </a:r>
            <a:r>
              <a:rPr lang="en-US" sz="2000">
                <a:latin typeface="Comic Sans MS" charset="0"/>
              </a:rPr>
              <a:t>T</a:t>
            </a:r>
            <a:r>
              <a:rPr lang="en-US" sz="2000" baseline="-25000">
                <a:latin typeface="Comic Sans MS" charset="0"/>
              </a:rPr>
              <a:t>aj,a</a:t>
            </a:r>
            <a:r>
              <a:rPr lang="en-US" sz="2000" baseline="30000">
                <a:latin typeface="Comic Sans MS" charset="0"/>
              </a:rPr>
              <a:t>resc    </a:t>
            </a:r>
            <a:r>
              <a:rPr lang="en-US" sz="2000">
                <a:latin typeface="Comic Sans MS" charset="0"/>
              </a:rPr>
              <a:t>Im</a:t>
            </a:r>
            <a:r>
              <a:rPr lang="en-US" sz="2000">
                <a:solidFill>
                  <a:srgbClr val="FF00FF"/>
                </a:solidFill>
                <a:latin typeface="Comic Sans MS" charset="0"/>
              </a:rPr>
              <a:t>T*</a:t>
            </a:r>
            <a:r>
              <a:rPr lang="en-US" sz="2000" baseline="-25000">
                <a:solidFill>
                  <a:srgbClr val="FF00FF"/>
                </a:solidFill>
                <a:latin typeface="Comic Sans MS" charset="0"/>
              </a:rPr>
              <a:t>a</a:t>
            </a:r>
            <a:r>
              <a:rPr lang="en-US" sz="2000">
                <a:latin typeface="Comic Sans MS" charset="0"/>
              </a:rPr>
              <a:t>T</a:t>
            </a:r>
            <a:r>
              <a:rPr lang="en-US" sz="2000" baseline="-25000">
                <a:latin typeface="Comic Sans MS" charset="0"/>
              </a:rPr>
              <a:t>aj</a:t>
            </a:r>
          </a:p>
          <a:p>
            <a:r>
              <a:rPr lang="en-US" sz="2000">
                <a:latin typeface="Comic Sans MS" charset="0"/>
              </a:rPr>
              <a:t> </a:t>
            </a:r>
            <a:endParaRPr lang="en-US" sz="200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286000" y="6096000"/>
            <a:ext cx="228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4" name="Straight Connector 63"/>
          <p:cNvCxnSpPr/>
          <p:nvPr/>
        </p:nvCxnSpPr>
        <p:spPr bwMode="auto">
          <a:xfrm>
            <a:off x="3200400" y="6096000"/>
            <a:ext cx="1524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9695" name="Rectangle 1"/>
          <p:cNvSpPr>
            <a:spLocks noChangeArrowheads="1"/>
          </p:cNvSpPr>
          <p:nvPr/>
        </p:nvSpPr>
        <p:spPr bwMode="auto">
          <a:xfrm>
            <a:off x="5867400" y="6400800"/>
            <a:ext cx="914400" cy="45720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96" name="Rectangle 1"/>
          <p:cNvSpPr>
            <a:spLocks noChangeArrowheads="1"/>
          </p:cNvSpPr>
          <p:nvPr/>
        </p:nvSpPr>
        <p:spPr bwMode="auto">
          <a:xfrm>
            <a:off x="6858000" y="6413500"/>
            <a:ext cx="1143000" cy="457200"/>
          </a:xfrm>
          <a:prstGeom prst="rect">
            <a:avLst/>
          </a:prstGeom>
          <a:noFill/>
          <a:ln w="57150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996633"/>
              </a:solidFill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2667000" y="6400800"/>
            <a:ext cx="228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2" name="Straight Connector 71"/>
          <p:cNvCxnSpPr/>
          <p:nvPr/>
        </p:nvCxnSpPr>
        <p:spPr bwMode="auto">
          <a:xfrm>
            <a:off x="3124200" y="6400800"/>
            <a:ext cx="228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9699" name="Rectangle 1"/>
          <p:cNvSpPr>
            <a:spLocks noChangeArrowheads="1"/>
          </p:cNvSpPr>
          <p:nvPr/>
        </p:nvSpPr>
        <p:spPr bwMode="auto">
          <a:xfrm>
            <a:off x="0" y="304800"/>
            <a:ext cx="3124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latin typeface="Comic Sans MS" charset="0"/>
              </a:rPr>
              <a:t>`penguin’ diagrams</a:t>
            </a:r>
            <a:r>
              <a:rPr lang="en-US" dirty="0" smtClean="0">
                <a:latin typeface="Comic Sans MS" charset="0"/>
              </a:rPr>
              <a:t>:</a:t>
            </a:r>
            <a:endParaRPr lang="en-US" sz="2300" dirty="0"/>
          </a:p>
        </p:txBody>
      </p:sp>
      <p:pic>
        <p:nvPicPr>
          <p:cNvPr id="65" name="Picture 64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5882640"/>
            <a:ext cx="1219200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45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E0951611-5777-814A-9C24-A3AEC5F343D9}" type="slidenum">
              <a:rPr lang="en-US" smtClean="0"/>
              <a:pPr>
                <a:defRPr/>
              </a:pPr>
              <a:t>32</a:t>
            </a:fld>
            <a:r>
              <a:rPr lang="en-US" dirty="0" smtClean="0"/>
              <a:t>/60</a:t>
            </a:r>
            <a:endParaRPr lang="en-US" dirty="0"/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>
            <a:off x="1130300" y="3581400"/>
            <a:ext cx="609600" cy="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>
            <a:off x="1739900" y="3581400"/>
            <a:ext cx="457200" cy="2286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1816100" y="3505200"/>
            <a:ext cx="457200" cy="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1" name="Line 11"/>
          <p:cNvSpPr>
            <a:spLocks noChangeShapeType="1"/>
          </p:cNvSpPr>
          <p:nvPr/>
        </p:nvSpPr>
        <p:spPr bwMode="auto">
          <a:xfrm flipV="1">
            <a:off x="1816100" y="3124200"/>
            <a:ext cx="457200" cy="3810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" name="Freeform 12"/>
          <p:cNvSpPr>
            <a:spLocks/>
          </p:cNvSpPr>
          <p:nvPr/>
        </p:nvSpPr>
        <p:spPr bwMode="auto">
          <a:xfrm>
            <a:off x="1130300" y="4038600"/>
            <a:ext cx="1066800" cy="304800"/>
          </a:xfrm>
          <a:custGeom>
            <a:avLst/>
            <a:gdLst>
              <a:gd name="T0" fmla="*/ 0 w 432"/>
              <a:gd name="T1" fmla="*/ 8 h 104"/>
              <a:gd name="T2" fmla="*/ 144 w 432"/>
              <a:gd name="T3" fmla="*/ 8 h 104"/>
              <a:gd name="T4" fmla="*/ 192 w 432"/>
              <a:gd name="T5" fmla="*/ 8 h 104"/>
              <a:gd name="T6" fmla="*/ 336 w 432"/>
              <a:gd name="T7" fmla="*/ 56 h 104"/>
              <a:gd name="T8" fmla="*/ 432 w 432"/>
              <a:gd name="T9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2" h="104">
                <a:moveTo>
                  <a:pt x="0" y="8"/>
                </a:moveTo>
                <a:cubicBezTo>
                  <a:pt x="56" y="8"/>
                  <a:pt x="112" y="8"/>
                  <a:pt x="144" y="8"/>
                </a:cubicBezTo>
                <a:cubicBezTo>
                  <a:pt x="176" y="8"/>
                  <a:pt x="160" y="0"/>
                  <a:pt x="192" y="8"/>
                </a:cubicBezTo>
                <a:cubicBezTo>
                  <a:pt x="224" y="16"/>
                  <a:pt x="296" y="40"/>
                  <a:pt x="336" y="56"/>
                </a:cubicBezTo>
                <a:cubicBezTo>
                  <a:pt x="376" y="72"/>
                  <a:pt x="404" y="88"/>
                  <a:pt x="432" y="104"/>
                </a:cubicBezTo>
              </a:path>
            </a:pathLst>
          </a:custGeom>
          <a:noFill/>
          <a:ln w="19050" cmpd="sng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749300" y="3429000"/>
            <a:ext cx="244475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cs typeface="+mn-cs"/>
              </a:rPr>
              <a:t>b</a:t>
            </a:r>
            <a:endParaRPr lang="en-US" sz="1800" dirty="0">
              <a:latin typeface="Comic Sans MS" charset="0"/>
              <a:cs typeface="+mn-cs"/>
            </a:endParaRP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2273300" y="3657600"/>
            <a:ext cx="244475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cs typeface="+mn-cs"/>
              </a:rPr>
              <a:t>u</a:t>
            </a:r>
            <a:endParaRPr lang="en-US" sz="1800" dirty="0">
              <a:latin typeface="Comic Sans MS" charset="0"/>
              <a:cs typeface="+mn-cs"/>
            </a:endParaRP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2273300" y="2895600"/>
            <a:ext cx="6985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 err="1" smtClean="0">
                <a:solidFill>
                  <a:srgbClr val="0000FF"/>
                </a:solidFill>
                <a:latin typeface="Comic Sans MS" charset="0"/>
                <a:cs typeface="+mn-cs"/>
              </a:rPr>
              <a:t>s,d</a:t>
            </a:r>
            <a:endParaRPr lang="en-US" sz="1800" dirty="0">
              <a:latin typeface="Comic Sans MS" charset="0"/>
              <a:cs typeface="+mn-cs"/>
            </a:endParaRPr>
          </a:p>
        </p:txBody>
      </p:sp>
      <p:sp>
        <p:nvSpPr>
          <p:cNvPr id="26" name="Text Box 16"/>
          <p:cNvSpPr txBox="1">
            <a:spLocks noChangeArrowheads="1"/>
          </p:cNvSpPr>
          <p:nvPr/>
        </p:nvSpPr>
        <p:spPr bwMode="auto">
          <a:xfrm>
            <a:off x="749300" y="3810000"/>
            <a:ext cx="2444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cs typeface="+mn-cs"/>
              </a:rPr>
              <a:t>q</a:t>
            </a:r>
            <a:endParaRPr lang="en-US" sz="1800" dirty="0">
              <a:latin typeface="Comic Sans MS" charset="0"/>
              <a:cs typeface="+mn-cs"/>
            </a:endParaRPr>
          </a:p>
        </p:txBody>
      </p:sp>
      <p:sp>
        <p:nvSpPr>
          <p:cNvPr id="27" name="Rectangle 17"/>
          <p:cNvSpPr>
            <a:spLocks noChangeArrowheads="1"/>
          </p:cNvSpPr>
          <p:nvPr/>
        </p:nvSpPr>
        <p:spPr bwMode="auto">
          <a:xfrm>
            <a:off x="2349500" y="3276600"/>
            <a:ext cx="303213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cs typeface="+mn-cs"/>
              </a:rPr>
              <a:t>u</a:t>
            </a:r>
          </a:p>
        </p:txBody>
      </p:sp>
      <p:sp>
        <p:nvSpPr>
          <p:cNvPr id="28" name="Line 18"/>
          <p:cNvSpPr>
            <a:spLocks noChangeShapeType="1"/>
          </p:cNvSpPr>
          <p:nvPr/>
        </p:nvSpPr>
        <p:spPr bwMode="auto">
          <a:xfrm>
            <a:off x="3949700" y="3657600"/>
            <a:ext cx="457200" cy="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9" name="Line 19"/>
          <p:cNvSpPr>
            <a:spLocks noChangeShapeType="1"/>
          </p:cNvSpPr>
          <p:nvPr/>
        </p:nvSpPr>
        <p:spPr bwMode="auto">
          <a:xfrm flipV="1">
            <a:off x="4711700" y="3352800"/>
            <a:ext cx="457200" cy="3048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" name="Freeform 20"/>
          <p:cNvSpPr>
            <a:spLocks/>
          </p:cNvSpPr>
          <p:nvPr/>
        </p:nvSpPr>
        <p:spPr bwMode="auto">
          <a:xfrm>
            <a:off x="4330700" y="3657600"/>
            <a:ext cx="444500" cy="254000"/>
          </a:xfrm>
          <a:custGeom>
            <a:avLst/>
            <a:gdLst>
              <a:gd name="T0" fmla="*/ 72 w 280"/>
              <a:gd name="T1" fmla="*/ 0 h 160"/>
              <a:gd name="T2" fmla="*/ 24 w 280"/>
              <a:gd name="T3" fmla="*/ 48 h 160"/>
              <a:gd name="T4" fmla="*/ 24 w 280"/>
              <a:gd name="T5" fmla="*/ 144 h 160"/>
              <a:gd name="T6" fmla="*/ 168 w 280"/>
              <a:gd name="T7" fmla="*/ 144 h 160"/>
              <a:gd name="T8" fmla="*/ 264 w 280"/>
              <a:gd name="T9" fmla="*/ 144 h 160"/>
              <a:gd name="T10" fmla="*/ 264 w 280"/>
              <a:gd name="T11" fmla="*/ 48 h 160"/>
              <a:gd name="T12" fmla="*/ 216 w 280"/>
              <a:gd name="T13" fmla="*/ 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0" h="160">
                <a:moveTo>
                  <a:pt x="72" y="0"/>
                </a:moveTo>
                <a:cubicBezTo>
                  <a:pt x="52" y="12"/>
                  <a:pt x="32" y="24"/>
                  <a:pt x="24" y="48"/>
                </a:cubicBezTo>
                <a:cubicBezTo>
                  <a:pt x="16" y="72"/>
                  <a:pt x="0" y="128"/>
                  <a:pt x="24" y="144"/>
                </a:cubicBezTo>
                <a:cubicBezTo>
                  <a:pt x="48" y="160"/>
                  <a:pt x="128" y="144"/>
                  <a:pt x="168" y="144"/>
                </a:cubicBezTo>
                <a:cubicBezTo>
                  <a:pt x="208" y="144"/>
                  <a:pt x="248" y="160"/>
                  <a:pt x="264" y="144"/>
                </a:cubicBezTo>
                <a:cubicBezTo>
                  <a:pt x="280" y="128"/>
                  <a:pt x="272" y="72"/>
                  <a:pt x="264" y="48"/>
                </a:cubicBezTo>
                <a:cubicBezTo>
                  <a:pt x="256" y="24"/>
                  <a:pt x="236" y="12"/>
                  <a:pt x="216" y="0"/>
                </a:cubicBezTo>
              </a:path>
            </a:pathLst>
          </a:custGeom>
          <a:noFill/>
          <a:ln w="19050" cmpd="sng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" name="Freeform 21"/>
          <p:cNvSpPr>
            <a:spLocks/>
          </p:cNvSpPr>
          <p:nvPr/>
        </p:nvSpPr>
        <p:spPr bwMode="auto">
          <a:xfrm>
            <a:off x="3949700" y="4191000"/>
            <a:ext cx="1371600" cy="304800"/>
          </a:xfrm>
          <a:custGeom>
            <a:avLst/>
            <a:gdLst>
              <a:gd name="T0" fmla="*/ 0 w 432"/>
              <a:gd name="T1" fmla="*/ 8 h 104"/>
              <a:gd name="T2" fmla="*/ 144 w 432"/>
              <a:gd name="T3" fmla="*/ 8 h 104"/>
              <a:gd name="T4" fmla="*/ 192 w 432"/>
              <a:gd name="T5" fmla="*/ 8 h 104"/>
              <a:gd name="T6" fmla="*/ 336 w 432"/>
              <a:gd name="T7" fmla="*/ 56 h 104"/>
              <a:gd name="T8" fmla="*/ 432 w 432"/>
              <a:gd name="T9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2" h="104">
                <a:moveTo>
                  <a:pt x="0" y="8"/>
                </a:moveTo>
                <a:cubicBezTo>
                  <a:pt x="56" y="8"/>
                  <a:pt x="112" y="8"/>
                  <a:pt x="144" y="8"/>
                </a:cubicBezTo>
                <a:cubicBezTo>
                  <a:pt x="176" y="8"/>
                  <a:pt x="160" y="0"/>
                  <a:pt x="192" y="8"/>
                </a:cubicBezTo>
                <a:cubicBezTo>
                  <a:pt x="224" y="16"/>
                  <a:pt x="296" y="40"/>
                  <a:pt x="336" y="56"/>
                </a:cubicBezTo>
                <a:cubicBezTo>
                  <a:pt x="376" y="72"/>
                  <a:pt x="404" y="88"/>
                  <a:pt x="432" y="104"/>
                </a:cubicBezTo>
              </a:path>
            </a:pathLst>
          </a:custGeom>
          <a:noFill/>
          <a:ln w="19050" cmpd="sng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4" name="Text Box 24"/>
          <p:cNvSpPr txBox="1">
            <a:spLocks noChangeArrowheads="1"/>
          </p:cNvSpPr>
          <p:nvPr/>
        </p:nvSpPr>
        <p:spPr bwMode="auto">
          <a:xfrm>
            <a:off x="3492500" y="3429000"/>
            <a:ext cx="244475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cs typeface="+mn-cs"/>
              </a:rPr>
              <a:t>b</a:t>
            </a:r>
            <a:endParaRPr lang="en-US" sz="1800" dirty="0">
              <a:latin typeface="Comic Sans MS" charset="0"/>
              <a:cs typeface="+mn-cs"/>
            </a:endParaRPr>
          </a:p>
        </p:txBody>
      </p:sp>
      <p:sp>
        <p:nvSpPr>
          <p:cNvPr id="35" name="Rectangle 25"/>
          <p:cNvSpPr>
            <a:spLocks noChangeArrowheads="1"/>
          </p:cNvSpPr>
          <p:nvPr/>
        </p:nvSpPr>
        <p:spPr bwMode="auto">
          <a:xfrm>
            <a:off x="5168900" y="3048000"/>
            <a:ext cx="4965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 err="1">
                <a:solidFill>
                  <a:srgbClr val="0000FF"/>
                </a:solidFill>
                <a:latin typeface="Comic Sans MS" charset="0"/>
                <a:cs typeface="+mn-cs"/>
              </a:rPr>
              <a:t>s</a:t>
            </a:r>
            <a:r>
              <a:rPr lang="en-US" sz="1800" dirty="0" err="1" smtClean="0">
                <a:solidFill>
                  <a:srgbClr val="0000FF"/>
                </a:solidFill>
                <a:latin typeface="Comic Sans MS" charset="0"/>
                <a:cs typeface="+mn-cs"/>
              </a:rPr>
              <a:t>,d</a:t>
            </a:r>
            <a:endParaRPr lang="en-US" sz="1800" dirty="0">
              <a:solidFill>
                <a:srgbClr val="0000FF"/>
              </a:solidFill>
              <a:latin typeface="Comic Sans MS" charset="0"/>
              <a:cs typeface="+mn-cs"/>
            </a:endParaRPr>
          </a:p>
        </p:txBody>
      </p:sp>
      <p:sp>
        <p:nvSpPr>
          <p:cNvPr id="36" name="Rectangle 26"/>
          <p:cNvSpPr>
            <a:spLocks noChangeArrowheads="1"/>
          </p:cNvSpPr>
          <p:nvPr/>
        </p:nvSpPr>
        <p:spPr bwMode="auto">
          <a:xfrm>
            <a:off x="5245100" y="4343400"/>
            <a:ext cx="3048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cs typeface="+mn-cs"/>
              </a:rPr>
              <a:t>q</a:t>
            </a:r>
          </a:p>
        </p:txBody>
      </p:sp>
      <p:sp>
        <p:nvSpPr>
          <p:cNvPr id="38" name="Rectangle 28"/>
          <p:cNvSpPr>
            <a:spLocks noChangeArrowheads="1"/>
          </p:cNvSpPr>
          <p:nvPr/>
        </p:nvSpPr>
        <p:spPr bwMode="auto">
          <a:xfrm>
            <a:off x="6464300" y="4191000"/>
            <a:ext cx="3048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cs typeface="+mn-cs"/>
              </a:rPr>
              <a:t>q</a:t>
            </a:r>
          </a:p>
        </p:txBody>
      </p:sp>
      <p:sp>
        <p:nvSpPr>
          <p:cNvPr id="39" name="Rectangle 29"/>
          <p:cNvSpPr>
            <a:spLocks noChangeArrowheads="1"/>
          </p:cNvSpPr>
          <p:nvPr/>
        </p:nvSpPr>
        <p:spPr bwMode="auto">
          <a:xfrm>
            <a:off x="4330700" y="3810000"/>
            <a:ext cx="484188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 err="1">
                <a:solidFill>
                  <a:srgbClr val="0000FF"/>
                </a:solidFill>
                <a:latin typeface="Comic Sans MS" charset="0"/>
                <a:cs typeface="+mn-cs"/>
              </a:rPr>
              <a:t>u,c</a:t>
            </a:r>
            <a:endParaRPr lang="en-US" sz="1800" dirty="0">
              <a:solidFill>
                <a:srgbClr val="0000FF"/>
              </a:solidFill>
              <a:latin typeface="Comic Sans MS" charset="0"/>
              <a:cs typeface="+mn-cs"/>
            </a:endParaRPr>
          </a:p>
        </p:txBody>
      </p:sp>
      <p:sp>
        <p:nvSpPr>
          <p:cNvPr id="40" name="Line 30"/>
          <p:cNvSpPr>
            <a:spLocks noChangeShapeType="1"/>
          </p:cNvSpPr>
          <p:nvPr/>
        </p:nvSpPr>
        <p:spPr bwMode="auto">
          <a:xfrm>
            <a:off x="6845300" y="3886200"/>
            <a:ext cx="533400" cy="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" name="Line 31"/>
          <p:cNvSpPr>
            <a:spLocks noChangeShapeType="1"/>
          </p:cNvSpPr>
          <p:nvPr/>
        </p:nvSpPr>
        <p:spPr bwMode="auto">
          <a:xfrm flipV="1">
            <a:off x="7607300" y="3505200"/>
            <a:ext cx="609600" cy="3810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" name="Freeform 32"/>
          <p:cNvSpPr>
            <a:spLocks/>
          </p:cNvSpPr>
          <p:nvPr/>
        </p:nvSpPr>
        <p:spPr bwMode="auto">
          <a:xfrm rot="10800000" flipV="1">
            <a:off x="7378700" y="3886200"/>
            <a:ext cx="342900" cy="76200"/>
          </a:xfrm>
          <a:custGeom>
            <a:avLst/>
            <a:gdLst>
              <a:gd name="T0" fmla="*/ 72 w 280"/>
              <a:gd name="T1" fmla="*/ 0 h 160"/>
              <a:gd name="T2" fmla="*/ 24 w 280"/>
              <a:gd name="T3" fmla="*/ 48 h 160"/>
              <a:gd name="T4" fmla="*/ 24 w 280"/>
              <a:gd name="T5" fmla="*/ 144 h 160"/>
              <a:gd name="T6" fmla="*/ 168 w 280"/>
              <a:gd name="T7" fmla="*/ 144 h 160"/>
              <a:gd name="T8" fmla="*/ 264 w 280"/>
              <a:gd name="T9" fmla="*/ 144 h 160"/>
              <a:gd name="T10" fmla="*/ 264 w 280"/>
              <a:gd name="T11" fmla="*/ 48 h 160"/>
              <a:gd name="T12" fmla="*/ 216 w 280"/>
              <a:gd name="T13" fmla="*/ 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0" h="160">
                <a:moveTo>
                  <a:pt x="72" y="0"/>
                </a:moveTo>
                <a:cubicBezTo>
                  <a:pt x="52" y="12"/>
                  <a:pt x="32" y="24"/>
                  <a:pt x="24" y="48"/>
                </a:cubicBezTo>
                <a:cubicBezTo>
                  <a:pt x="16" y="72"/>
                  <a:pt x="0" y="128"/>
                  <a:pt x="24" y="144"/>
                </a:cubicBezTo>
                <a:cubicBezTo>
                  <a:pt x="48" y="160"/>
                  <a:pt x="128" y="144"/>
                  <a:pt x="168" y="144"/>
                </a:cubicBezTo>
                <a:cubicBezTo>
                  <a:pt x="208" y="144"/>
                  <a:pt x="248" y="160"/>
                  <a:pt x="264" y="144"/>
                </a:cubicBezTo>
                <a:cubicBezTo>
                  <a:pt x="280" y="128"/>
                  <a:pt x="272" y="72"/>
                  <a:pt x="264" y="48"/>
                </a:cubicBezTo>
                <a:cubicBezTo>
                  <a:pt x="256" y="24"/>
                  <a:pt x="236" y="12"/>
                  <a:pt x="216" y="0"/>
                </a:cubicBezTo>
              </a:path>
            </a:pathLst>
          </a:custGeom>
          <a:noFill/>
          <a:ln w="19050" cmpd="sng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" name="Freeform 33"/>
          <p:cNvSpPr>
            <a:spLocks/>
          </p:cNvSpPr>
          <p:nvPr/>
        </p:nvSpPr>
        <p:spPr bwMode="auto">
          <a:xfrm>
            <a:off x="6692900" y="4419600"/>
            <a:ext cx="1447800" cy="228600"/>
          </a:xfrm>
          <a:custGeom>
            <a:avLst/>
            <a:gdLst>
              <a:gd name="T0" fmla="*/ 0 w 432"/>
              <a:gd name="T1" fmla="*/ 8 h 104"/>
              <a:gd name="T2" fmla="*/ 144 w 432"/>
              <a:gd name="T3" fmla="*/ 8 h 104"/>
              <a:gd name="T4" fmla="*/ 192 w 432"/>
              <a:gd name="T5" fmla="*/ 8 h 104"/>
              <a:gd name="T6" fmla="*/ 336 w 432"/>
              <a:gd name="T7" fmla="*/ 56 h 104"/>
              <a:gd name="T8" fmla="*/ 432 w 432"/>
              <a:gd name="T9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2" h="104">
                <a:moveTo>
                  <a:pt x="0" y="8"/>
                </a:moveTo>
                <a:cubicBezTo>
                  <a:pt x="56" y="8"/>
                  <a:pt x="112" y="8"/>
                  <a:pt x="144" y="8"/>
                </a:cubicBezTo>
                <a:cubicBezTo>
                  <a:pt x="176" y="8"/>
                  <a:pt x="160" y="0"/>
                  <a:pt x="192" y="8"/>
                </a:cubicBezTo>
                <a:cubicBezTo>
                  <a:pt x="224" y="16"/>
                  <a:pt x="296" y="40"/>
                  <a:pt x="336" y="56"/>
                </a:cubicBezTo>
                <a:cubicBezTo>
                  <a:pt x="376" y="72"/>
                  <a:pt x="404" y="88"/>
                  <a:pt x="432" y="104"/>
                </a:cubicBezTo>
              </a:path>
            </a:pathLst>
          </a:custGeom>
          <a:noFill/>
          <a:ln w="19050" cmpd="sng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6464300" y="3657600"/>
            <a:ext cx="244475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cs typeface="+mn-cs"/>
              </a:rPr>
              <a:t>b</a:t>
            </a:r>
            <a:endParaRPr lang="en-US" sz="1800" dirty="0">
              <a:latin typeface="Comic Sans MS" charset="0"/>
              <a:cs typeface="+mn-cs"/>
            </a:endParaRPr>
          </a:p>
        </p:txBody>
      </p:sp>
      <p:sp>
        <p:nvSpPr>
          <p:cNvPr id="47" name="Rectangle 37"/>
          <p:cNvSpPr>
            <a:spLocks noChangeArrowheads="1"/>
          </p:cNvSpPr>
          <p:nvPr/>
        </p:nvSpPr>
        <p:spPr bwMode="auto">
          <a:xfrm>
            <a:off x="8140700" y="3276600"/>
            <a:ext cx="4965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 err="1">
                <a:solidFill>
                  <a:srgbClr val="0000FF"/>
                </a:solidFill>
                <a:latin typeface="Comic Sans MS" charset="0"/>
                <a:cs typeface="+mn-cs"/>
              </a:rPr>
              <a:t>s</a:t>
            </a:r>
            <a:r>
              <a:rPr lang="en-US" sz="1800" dirty="0" err="1" smtClean="0">
                <a:solidFill>
                  <a:srgbClr val="0000FF"/>
                </a:solidFill>
                <a:latin typeface="Comic Sans MS" charset="0"/>
                <a:cs typeface="+mn-cs"/>
              </a:rPr>
              <a:t>,d</a:t>
            </a:r>
            <a:endParaRPr lang="en-US" sz="1800" dirty="0">
              <a:solidFill>
                <a:srgbClr val="0000FF"/>
              </a:solidFill>
              <a:latin typeface="Comic Sans MS" charset="0"/>
              <a:cs typeface="+mn-cs"/>
            </a:endParaRPr>
          </a:p>
        </p:txBody>
      </p:sp>
      <p:sp>
        <p:nvSpPr>
          <p:cNvPr id="51" name="Rectangle 41"/>
          <p:cNvSpPr>
            <a:spLocks noChangeArrowheads="1"/>
          </p:cNvSpPr>
          <p:nvPr/>
        </p:nvSpPr>
        <p:spPr bwMode="auto">
          <a:xfrm>
            <a:off x="7378700" y="3962400"/>
            <a:ext cx="29210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cs typeface="+mn-cs"/>
              </a:rPr>
              <a:t>t</a:t>
            </a:r>
          </a:p>
        </p:txBody>
      </p:sp>
      <p:sp>
        <p:nvSpPr>
          <p:cNvPr id="52" name="Oval 42"/>
          <p:cNvSpPr>
            <a:spLocks noChangeArrowheads="1"/>
          </p:cNvSpPr>
          <p:nvPr/>
        </p:nvSpPr>
        <p:spPr bwMode="auto">
          <a:xfrm>
            <a:off x="1739900" y="3429000"/>
            <a:ext cx="152400" cy="228600"/>
          </a:xfrm>
          <a:prstGeom prst="ellipse">
            <a:avLst/>
          </a:prstGeom>
          <a:noFill/>
          <a:ln w="19050">
            <a:solidFill>
              <a:srgbClr val="FF8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3" name="Freeform 43"/>
          <p:cNvSpPr>
            <a:spLocks/>
          </p:cNvSpPr>
          <p:nvPr/>
        </p:nvSpPr>
        <p:spPr bwMode="auto">
          <a:xfrm>
            <a:off x="4559300" y="3200400"/>
            <a:ext cx="393700" cy="1066800"/>
          </a:xfrm>
          <a:custGeom>
            <a:avLst/>
            <a:gdLst>
              <a:gd name="T0" fmla="*/ 192 w 248"/>
              <a:gd name="T1" fmla="*/ 0 h 672"/>
              <a:gd name="T2" fmla="*/ 240 w 248"/>
              <a:gd name="T3" fmla="*/ 288 h 672"/>
              <a:gd name="T4" fmla="*/ 144 w 248"/>
              <a:gd name="T5" fmla="*/ 336 h 672"/>
              <a:gd name="T6" fmla="*/ 96 w 248"/>
              <a:gd name="T7" fmla="*/ 384 h 672"/>
              <a:gd name="T8" fmla="*/ 48 w 248"/>
              <a:gd name="T9" fmla="*/ 480 h 672"/>
              <a:gd name="T10" fmla="*/ 0 w 248"/>
              <a:gd name="T11" fmla="*/ 672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8" h="672">
                <a:moveTo>
                  <a:pt x="192" y="0"/>
                </a:moveTo>
                <a:cubicBezTo>
                  <a:pt x="220" y="116"/>
                  <a:pt x="248" y="232"/>
                  <a:pt x="240" y="288"/>
                </a:cubicBezTo>
                <a:cubicBezTo>
                  <a:pt x="232" y="344"/>
                  <a:pt x="168" y="320"/>
                  <a:pt x="144" y="336"/>
                </a:cubicBezTo>
                <a:cubicBezTo>
                  <a:pt x="120" y="352"/>
                  <a:pt x="112" y="360"/>
                  <a:pt x="96" y="384"/>
                </a:cubicBezTo>
                <a:cubicBezTo>
                  <a:pt x="80" y="408"/>
                  <a:pt x="64" y="432"/>
                  <a:pt x="48" y="480"/>
                </a:cubicBezTo>
                <a:cubicBezTo>
                  <a:pt x="32" y="528"/>
                  <a:pt x="16" y="600"/>
                  <a:pt x="0" y="672"/>
                </a:cubicBezTo>
              </a:path>
            </a:pathLst>
          </a:custGeom>
          <a:noFill/>
          <a:ln w="19050" cap="flat" cmpd="sng">
            <a:solidFill>
              <a:srgbClr val="FF8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4" name="Oval 46"/>
          <p:cNvSpPr>
            <a:spLocks noChangeArrowheads="1"/>
          </p:cNvSpPr>
          <p:nvPr/>
        </p:nvSpPr>
        <p:spPr bwMode="auto">
          <a:xfrm>
            <a:off x="520700" y="2667000"/>
            <a:ext cx="2527300" cy="2057400"/>
          </a:xfrm>
          <a:prstGeom prst="ellipse">
            <a:avLst/>
          </a:prstGeom>
          <a:noFill/>
          <a:ln w="19050">
            <a:solidFill>
              <a:srgbClr val="FBFF1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5" name="Text Box 47"/>
          <p:cNvSpPr txBox="1">
            <a:spLocks noChangeArrowheads="1"/>
          </p:cNvSpPr>
          <p:nvPr/>
        </p:nvSpPr>
        <p:spPr bwMode="auto">
          <a:xfrm>
            <a:off x="25400" y="5029200"/>
            <a:ext cx="2057400" cy="749300"/>
          </a:xfrm>
          <a:prstGeom prst="rect">
            <a:avLst/>
          </a:prstGeom>
          <a:noFill/>
          <a:ln w="19050">
            <a:solidFill>
              <a:srgbClr val="9966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rgbClr val="996633"/>
                </a:solidFill>
                <a:latin typeface="Comic Sans MS" charset="0"/>
                <a:cs typeface="+mn-cs"/>
              </a:rPr>
              <a:t>local</a:t>
            </a:r>
            <a:r>
              <a:rPr lang="en-US" sz="1800">
                <a:latin typeface="Comic Sans MS" charset="0"/>
                <a:cs typeface="+mn-cs"/>
              </a:rPr>
              <a:t> operator with </a:t>
            </a:r>
            <a:r>
              <a:rPr lang="en-US" sz="1800">
                <a:solidFill>
                  <a:srgbClr val="FF8000"/>
                </a:solidFill>
                <a:latin typeface="Comic Sans MS" charset="0"/>
                <a:cs typeface="+mn-cs"/>
              </a:rPr>
              <a:t>weak</a:t>
            </a:r>
            <a:r>
              <a:rPr lang="en-US" sz="1800">
                <a:latin typeface="Comic Sans MS" charset="0"/>
                <a:cs typeface="+mn-cs"/>
              </a:rPr>
              <a:t> phase</a:t>
            </a:r>
          </a:p>
        </p:txBody>
      </p:sp>
      <p:sp>
        <p:nvSpPr>
          <p:cNvPr id="56" name="Line 48"/>
          <p:cNvSpPr>
            <a:spLocks noChangeShapeType="1"/>
          </p:cNvSpPr>
          <p:nvPr/>
        </p:nvSpPr>
        <p:spPr bwMode="auto">
          <a:xfrm flipV="1">
            <a:off x="1130300" y="4724400"/>
            <a:ext cx="304800" cy="304800"/>
          </a:xfrm>
          <a:prstGeom prst="line">
            <a:avLst/>
          </a:prstGeom>
          <a:noFill/>
          <a:ln w="28575" cmpd="sng">
            <a:solidFill>
              <a:srgbClr val="996633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" name="Rectangle 50"/>
          <p:cNvSpPr>
            <a:spLocks noChangeArrowheads="1"/>
          </p:cNvSpPr>
          <p:nvPr/>
        </p:nvSpPr>
        <p:spPr bwMode="auto">
          <a:xfrm>
            <a:off x="6500813" y="5334000"/>
            <a:ext cx="2617787" cy="600075"/>
          </a:xfrm>
          <a:prstGeom prst="rect">
            <a:avLst/>
          </a:prstGeom>
          <a:noFill/>
          <a:ln w="19050">
            <a:solidFill>
              <a:srgbClr val="9966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996633"/>
                </a:solidFill>
                <a:latin typeface="Comic Sans MS" charset="0"/>
                <a:cs typeface="+mn-cs"/>
              </a:rPr>
              <a:t>local</a:t>
            </a:r>
            <a:r>
              <a:rPr lang="en-US" sz="1800" dirty="0">
                <a:latin typeface="Comic Sans MS" charset="0"/>
                <a:cs typeface="+mn-cs"/>
              </a:rPr>
              <a:t> operator not </a:t>
            </a:r>
          </a:p>
          <a:p>
            <a:pPr>
              <a:lnSpc>
                <a:spcPct val="20000"/>
              </a:lnSpc>
              <a:spcBef>
                <a:spcPct val="50000"/>
              </a:spcBef>
              <a:defRPr/>
            </a:pPr>
            <a:r>
              <a:rPr lang="en-US" sz="1800" dirty="0">
                <a:latin typeface="Comic Sans MS" charset="0"/>
                <a:cs typeface="+mn-cs"/>
              </a:rPr>
              <a:t>needed, but it is there</a:t>
            </a:r>
          </a:p>
        </p:txBody>
      </p:sp>
      <p:sp>
        <p:nvSpPr>
          <p:cNvPr id="59" name="Line 51"/>
          <p:cNvSpPr>
            <a:spLocks noChangeShapeType="1"/>
          </p:cNvSpPr>
          <p:nvPr/>
        </p:nvSpPr>
        <p:spPr bwMode="auto">
          <a:xfrm flipV="1">
            <a:off x="7607300" y="5029200"/>
            <a:ext cx="0" cy="228600"/>
          </a:xfrm>
          <a:prstGeom prst="line">
            <a:avLst/>
          </a:prstGeom>
          <a:noFill/>
          <a:ln w="38100" cmpd="sng">
            <a:solidFill>
              <a:srgbClr val="996633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0" name="Text Box 52"/>
          <p:cNvSpPr txBox="1">
            <a:spLocks noChangeArrowheads="1"/>
          </p:cNvSpPr>
          <p:nvPr/>
        </p:nvSpPr>
        <p:spPr bwMode="auto">
          <a:xfrm>
            <a:off x="3568700" y="5181600"/>
            <a:ext cx="2209800" cy="622300"/>
          </a:xfrm>
          <a:prstGeom prst="rect">
            <a:avLst/>
          </a:prstGeom>
          <a:noFill/>
          <a:ln w="19050">
            <a:solidFill>
              <a:srgbClr val="9966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800" dirty="0">
                <a:solidFill>
                  <a:srgbClr val="FF00FF"/>
                </a:solidFill>
                <a:latin typeface="Comic Sans MS" charset="0"/>
                <a:cs typeface="+mn-cs"/>
              </a:rPr>
              <a:t>non</a:t>
            </a:r>
            <a:r>
              <a:rPr lang="en-US" sz="1800" dirty="0">
                <a:solidFill>
                  <a:srgbClr val="996633"/>
                </a:solidFill>
                <a:latin typeface="Comic Sans MS" charset="0"/>
                <a:cs typeface="+mn-cs"/>
              </a:rPr>
              <a:t>local</a:t>
            </a:r>
            <a:r>
              <a:rPr lang="en-US" sz="1800" dirty="0">
                <a:latin typeface="Comic Sans MS" charset="0"/>
                <a:cs typeface="+mn-cs"/>
              </a:rPr>
              <a:t> operator with </a:t>
            </a:r>
            <a:r>
              <a:rPr lang="en-US" sz="1800" dirty="0">
                <a:solidFill>
                  <a:srgbClr val="FF8000"/>
                </a:solidFill>
                <a:latin typeface="Comic Sans MS" charset="0"/>
                <a:cs typeface="+mn-cs"/>
              </a:rPr>
              <a:t>strong</a:t>
            </a:r>
            <a:r>
              <a:rPr lang="en-US" sz="1800" dirty="0">
                <a:latin typeface="Comic Sans MS" charset="0"/>
                <a:cs typeface="+mn-cs"/>
              </a:rPr>
              <a:t> phase</a:t>
            </a:r>
          </a:p>
        </p:txBody>
      </p:sp>
      <p:sp>
        <p:nvSpPr>
          <p:cNvPr id="69669" name="Rectangle 1"/>
          <p:cNvSpPr>
            <a:spLocks noChangeArrowheads="1"/>
          </p:cNvSpPr>
          <p:nvPr/>
        </p:nvSpPr>
        <p:spPr bwMode="auto">
          <a:xfrm>
            <a:off x="2197100" y="4191000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FF"/>
                </a:solidFill>
                <a:latin typeface="Comic Sans MS" charset="0"/>
              </a:rPr>
              <a:t>q</a:t>
            </a:r>
            <a:endParaRPr lang="en-US" sz="1800">
              <a:latin typeface="Comic Sans MS" charset="0"/>
            </a:endParaRPr>
          </a:p>
        </p:txBody>
      </p:sp>
      <p:cxnSp>
        <p:nvCxnSpPr>
          <p:cNvPr id="4" name="Straight Connector 3"/>
          <p:cNvCxnSpPr>
            <a:stCxn id="24" idx="1"/>
          </p:cNvCxnSpPr>
          <p:nvPr/>
        </p:nvCxnSpPr>
        <p:spPr bwMode="auto">
          <a:xfrm>
            <a:off x="2273300" y="3863975"/>
            <a:ext cx="0" cy="40322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7" name="Straight Connector 66"/>
          <p:cNvCxnSpPr/>
          <p:nvPr/>
        </p:nvCxnSpPr>
        <p:spPr bwMode="auto">
          <a:xfrm>
            <a:off x="2273300" y="3200400"/>
            <a:ext cx="0" cy="2286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9" name="Oval 46"/>
          <p:cNvSpPr>
            <a:spLocks noChangeArrowheads="1"/>
          </p:cNvSpPr>
          <p:nvPr/>
        </p:nvSpPr>
        <p:spPr bwMode="auto">
          <a:xfrm>
            <a:off x="3416300" y="2819400"/>
            <a:ext cx="2603500" cy="2057400"/>
          </a:xfrm>
          <a:prstGeom prst="ellipse">
            <a:avLst/>
          </a:prstGeom>
          <a:noFill/>
          <a:ln w="19050">
            <a:solidFill>
              <a:srgbClr val="FBFF1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9673" name="Rectangle 74786"/>
          <p:cNvSpPr>
            <a:spLocks noChangeArrowheads="1"/>
          </p:cNvSpPr>
          <p:nvPr/>
        </p:nvSpPr>
        <p:spPr bwMode="auto">
          <a:xfrm>
            <a:off x="3568700" y="3962400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FF"/>
                </a:solidFill>
                <a:latin typeface="Comic Sans MS" charset="0"/>
              </a:rPr>
              <a:t>q</a:t>
            </a:r>
            <a:endParaRPr lang="en-US" sz="1800">
              <a:latin typeface="Comic Sans MS" charset="0"/>
            </a:endParaRPr>
          </a:p>
        </p:txBody>
      </p:sp>
      <p:cxnSp>
        <p:nvCxnSpPr>
          <p:cNvPr id="71" name="Straight Connector 70"/>
          <p:cNvCxnSpPr/>
          <p:nvPr/>
        </p:nvCxnSpPr>
        <p:spPr bwMode="auto">
          <a:xfrm>
            <a:off x="5245100" y="3505200"/>
            <a:ext cx="76200" cy="9144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4" name="Line 48"/>
          <p:cNvSpPr>
            <a:spLocks noChangeShapeType="1"/>
          </p:cNvSpPr>
          <p:nvPr/>
        </p:nvSpPr>
        <p:spPr bwMode="auto">
          <a:xfrm flipH="1" flipV="1">
            <a:off x="4711700" y="4953000"/>
            <a:ext cx="0" cy="228600"/>
          </a:xfrm>
          <a:prstGeom prst="line">
            <a:avLst/>
          </a:prstGeom>
          <a:noFill/>
          <a:ln w="38100" cmpd="sng">
            <a:solidFill>
              <a:srgbClr val="996633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" name="Oval 46"/>
          <p:cNvSpPr>
            <a:spLocks noChangeArrowheads="1"/>
          </p:cNvSpPr>
          <p:nvPr/>
        </p:nvSpPr>
        <p:spPr bwMode="auto">
          <a:xfrm>
            <a:off x="6311900" y="2819400"/>
            <a:ext cx="2451100" cy="2133600"/>
          </a:xfrm>
          <a:prstGeom prst="ellipse">
            <a:avLst/>
          </a:prstGeom>
          <a:noFill/>
          <a:ln w="19050">
            <a:solidFill>
              <a:srgbClr val="FBFF1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9677" name="Rectangle 74789"/>
          <p:cNvSpPr>
            <a:spLocks noChangeArrowheads="1"/>
          </p:cNvSpPr>
          <p:nvPr/>
        </p:nvSpPr>
        <p:spPr bwMode="auto">
          <a:xfrm>
            <a:off x="8140700" y="4419600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FF"/>
                </a:solidFill>
                <a:latin typeface="Comic Sans MS" charset="0"/>
              </a:rPr>
              <a:t>q</a:t>
            </a:r>
          </a:p>
        </p:txBody>
      </p:sp>
      <p:cxnSp>
        <p:nvCxnSpPr>
          <p:cNvPr id="77" name="Straight Connector 76"/>
          <p:cNvCxnSpPr/>
          <p:nvPr/>
        </p:nvCxnSpPr>
        <p:spPr bwMode="auto">
          <a:xfrm>
            <a:off x="8140700" y="3657600"/>
            <a:ext cx="76200" cy="838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9" name="Freeform 5"/>
          <p:cNvSpPr>
            <a:spLocks/>
          </p:cNvSpPr>
          <p:nvPr/>
        </p:nvSpPr>
        <p:spPr bwMode="auto">
          <a:xfrm>
            <a:off x="3822700" y="304800"/>
            <a:ext cx="520700" cy="1143000"/>
          </a:xfrm>
          <a:custGeom>
            <a:avLst/>
            <a:gdLst>
              <a:gd name="T0" fmla="*/ 232 w 280"/>
              <a:gd name="T1" fmla="*/ 0 h 480"/>
              <a:gd name="T2" fmla="*/ 136 w 280"/>
              <a:gd name="T3" fmla="*/ 96 h 480"/>
              <a:gd name="T4" fmla="*/ 40 w 280"/>
              <a:gd name="T5" fmla="*/ 192 h 480"/>
              <a:gd name="T6" fmla="*/ 40 w 280"/>
              <a:gd name="T7" fmla="*/ 288 h 480"/>
              <a:gd name="T8" fmla="*/ 40 w 280"/>
              <a:gd name="T9" fmla="*/ 432 h 480"/>
              <a:gd name="T10" fmla="*/ 280 w 280"/>
              <a:gd name="T11" fmla="*/ 48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0" h="480">
                <a:moveTo>
                  <a:pt x="232" y="0"/>
                </a:moveTo>
                <a:cubicBezTo>
                  <a:pt x="200" y="32"/>
                  <a:pt x="168" y="64"/>
                  <a:pt x="136" y="96"/>
                </a:cubicBezTo>
                <a:cubicBezTo>
                  <a:pt x="104" y="128"/>
                  <a:pt x="56" y="160"/>
                  <a:pt x="40" y="192"/>
                </a:cubicBezTo>
                <a:cubicBezTo>
                  <a:pt x="24" y="224"/>
                  <a:pt x="40" y="248"/>
                  <a:pt x="40" y="288"/>
                </a:cubicBezTo>
                <a:cubicBezTo>
                  <a:pt x="40" y="328"/>
                  <a:pt x="0" y="400"/>
                  <a:pt x="40" y="432"/>
                </a:cubicBezTo>
                <a:cubicBezTo>
                  <a:pt x="80" y="464"/>
                  <a:pt x="180" y="472"/>
                  <a:pt x="280" y="480"/>
                </a:cubicBezTo>
              </a:path>
            </a:pathLst>
          </a:custGeom>
          <a:noFill/>
          <a:ln w="12700" cmpd="sng">
            <a:solidFill>
              <a:srgbClr val="00C10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0" name="Freeform 6"/>
          <p:cNvSpPr>
            <a:spLocks/>
          </p:cNvSpPr>
          <p:nvPr/>
        </p:nvSpPr>
        <p:spPr bwMode="auto">
          <a:xfrm flipH="1">
            <a:off x="4343400" y="304800"/>
            <a:ext cx="520700" cy="1143000"/>
          </a:xfrm>
          <a:custGeom>
            <a:avLst/>
            <a:gdLst>
              <a:gd name="T0" fmla="*/ 232 w 280"/>
              <a:gd name="T1" fmla="*/ 0 h 480"/>
              <a:gd name="T2" fmla="*/ 136 w 280"/>
              <a:gd name="T3" fmla="*/ 96 h 480"/>
              <a:gd name="T4" fmla="*/ 40 w 280"/>
              <a:gd name="T5" fmla="*/ 192 h 480"/>
              <a:gd name="T6" fmla="*/ 40 w 280"/>
              <a:gd name="T7" fmla="*/ 288 h 480"/>
              <a:gd name="T8" fmla="*/ 40 w 280"/>
              <a:gd name="T9" fmla="*/ 432 h 480"/>
              <a:gd name="T10" fmla="*/ 280 w 280"/>
              <a:gd name="T11" fmla="*/ 48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0" h="480">
                <a:moveTo>
                  <a:pt x="232" y="0"/>
                </a:moveTo>
                <a:cubicBezTo>
                  <a:pt x="200" y="32"/>
                  <a:pt x="168" y="64"/>
                  <a:pt x="136" y="96"/>
                </a:cubicBezTo>
                <a:cubicBezTo>
                  <a:pt x="104" y="128"/>
                  <a:pt x="56" y="160"/>
                  <a:pt x="40" y="192"/>
                </a:cubicBezTo>
                <a:cubicBezTo>
                  <a:pt x="24" y="224"/>
                  <a:pt x="40" y="248"/>
                  <a:pt x="40" y="288"/>
                </a:cubicBezTo>
                <a:cubicBezTo>
                  <a:pt x="40" y="328"/>
                  <a:pt x="0" y="400"/>
                  <a:pt x="40" y="432"/>
                </a:cubicBezTo>
                <a:cubicBezTo>
                  <a:pt x="80" y="464"/>
                  <a:pt x="180" y="472"/>
                  <a:pt x="280" y="480"/>
                </a:cubicBezTo>
              </a:path>
            </a:pathLst>
          </a:custGeom>
          <a:noFill/>
          <a:ln w="12700" cmpd="sng">
            <a:solidFill>
              <a:srgbClr val="00C10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1" name="Line 7"/>
          <p:cNvSpPr>
            <a:spLocks noChangeShapeType="1"/>
          </p:cNvSpPr>
          <p:nvPr/>
        </p:nvSpPr>
        <p:spPr bwMode="auto">
          <a:xfrm flipH="1">
            <a:off x="3284538" y="304800"/>
            <a:ext cx="982662" cy="457200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2" name="Line 8"/>
          <p:cNvSpPr>
            <a:spLocks noChangeShapeType="1"/>
          </p:cNvSpPr>
          <p:nvPr/>
        </p:nvSpPr>
        <p:spPr bwMode="auto">
          <a:xfrm>
            <a:off x="4495800" y="304800"/>
            <a:ext cx="1071563" cy="457200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3" name="Line 9"/>
          <p:cNvSpPr>
            <a:spLocks noChangeShapeType="1"/>
          </p:cNvSpPr>
          <p:nvPr/>
        </p:nvSpPr>
        <p:spPr bwMode="auto">
          <a:xfrm>
            <a:off x="4343400" y="1905000"/>
            <a:ext cx="714375" cy="228600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4" name="Line 10"/>
          <p:cNvSpPr>
            <a:spLocks noChangeShapeType="1"/>
          </p:cNvSpPr>
          <p:nvPr/>
        </p:nvSpPr>
        <p:spPr bwMode="auto">
          <a:xfrm flipH="1">
            <a:off x="3733800" y="1905000"/>
            <a:ext cx="625475" cy="228600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5" name="Oval 84"/>
          <p:cNvSpPr>
            <a:spLocks noChangeArrowheads="1"/>
          </p:cNvSpPr>
          <p:nvPr/>
        </p:nvSpPr>
        <p:spPr bwMode="auto">
          <a:xfrm>
            <a:off x="4330700" y="152400"/>
            <a:ext cx="88900" cy="114300"/>
          </a:xfrm>
          <a:prstGeom prst="ellipse">
            <a:avLst/>
          </a:prstGeom>
          <a:noFill/>
          <a:ln w="1905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" name="Line 12"/>
          <p:cNvSpPr>
            <a:spLocks noChangeShapeType="1"/>
          </p:cNvSpPr>
          <p:nvPr/>
        </p:nvSpPr>
        <p:spPr bwMode="auto">
          <a:xfrm>
            <a:off x="4343400" y="1447800"/>
            <a:ext cx="0" cy="457200"/>
          </a:xfrm>
          <a:prstGeom prst="line">
            <a:avLst/>
          </a:prstGeom>
          <a:noFill/>
          <a:ln w="19050">
            <a:solidFill>
              <a:srgbClr val="FF00FF"/>
            </a:solidFill>
            <a:prstDash val="lgDashDot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" name="Rectangle 86"/>
          <p:cNvSpPr>
            <a:spLocks noChangeArrowheads="1"/>
          </p:cNvSpPr>
          <p:nvPr/>
        </p:nvSpPr>
        <p:spPr bwMode="auto">
          <a:xfrm>
            <a:off x="4419600" y="1447800"/>
            <a:ext cx="319088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rgbClr val="FF00FF"/>
                </a:solidFill>
                <a:latin typeface="Comic Sans MS" charset="0"/>
                <a:cs typeface="+mn-cs"/>
              </a:rPr>
              <a:t>g</a:t>
            </a: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2882900" y="533400"/>
            <a:ext cx="334963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rgbClr val="0000FF"/>
                </a:solidFill>
                <a:latin typeface="Comic Sans MS" charset="0"/>
                <a:cs typeface="+mn-cs"/>
              </a:rPr>
              <a:t>b</a:t>
            </a:r>
          </a:p>
        </p:txBody>
      </p:sp>
      <p:sp>
        <p:nvSpPr>
          <p:cNvPr id="89" name="Rectangle 88"/>
          <p:cNvSpPr>
            <a:spLocks noChangeArrowheads="1"/>
          </p:cNvSpPr>
          <p:nvPr/>
        </p:nvSpPr>
        <p:spPr bwMode="auto">
          <a:xfrm>
            <a:off x="5603875" y="609600"/>
            <a:ext cx="5302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 err="1">
                <a:solidFill>
                  <a:srgbClr val="0000FF"/>
                </a:solidFill>
                <a:latin typeface="Comic Sans MS" charset="0"/>
                <a:cs typeface="+mn-cs"/>
              </a:rPr>
              <a:t>s,d</a:t>
            </a:r>
            <a:endParaRPr lang="en-US" sz="2000" dirty="0">
              <a:solidFill>
                <a:srgbClr val="0000FF"/>
              </a:solidFill>
              <a:latin typeface="Comic Sans MS" charset="0"/>
              <a:cs typeface="+mn-cs"/>
            </a:endParaRPr>
          </a:p>
        </p:txBody>
      </p:sp>
      <p:sp>
        <p:nvSpPr>
          <p:cNvPr id="90" name="Rectangle 89"/>
          <p:cNvSpPr>
            <a:spLocks noChangeArrowheads="1"/>
          </p:cNvSpPr>
          <p:nvPr/>
        </p:nvSpPr>
        <p:spPr bwMode="auto">
          <a:xfrm>
            <a:off x="3962400" y="914400"/>
            <a:ext cx="706438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rgbClr val="FF8000"/>
                </a:solidFill>
                <a:latin typeface="Comic Sans MS" charset="0"/>
                <a:cs typeface="+mn-cs"/>
              </a:rPr>
              <a:t>t,c,u</a:t>
            </a:r>
            <a:endParaRPr lang="en-US" sz="2000">
              <a:solidFill>
                <a:srgbClr val="0000FF"/>
              </a:solidFill>
              <a:latin typeface="Comic Sans MS" charset="0"/>
              <a:cs typeface="+mn-cs"/>
            </a:endParaRPr>
          </a:p>
        </p:txBody>
      </p:sp>
      <p:sp>
        <p:nvSpPr>
          <p:cNvPr id="69691" name="Rectangle 1"/>
          <p:cNvSpPr>
            <a:spLocks noChangeArrowheads="1"/>
          </p:cNvSpPr>
          <p:nvPr/>
        </p:nvSpPr>
        <p:spPr bwMode="auto">
          <a:xfrm>
            <a:off x="25400" y="2286000"/>
            <a:ext cx="911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>
                <a:latin typeface="Comic Sans MS" charset="0"/>
              </a:rPr>
              <a:t>One should </a:t>
            </a:r>
            <a:r>
              <a:rPr lang="en-US" i="1" dirty="0">
                <a:latin typeface="Comic Sans MS" charset="0"/>
              </a:rPr>
              <a:t>not only </a:t>
            </a:r>
            <a:r>
              <a:rPr lang="en-US" dirty="0">
                <a:latin typeface="Comic Sans MS" charset="0"/>
              </a:rPr>
              <a:t>look on diagrams</a:t>
            </a:r>
            <a:endParaRPr lang="en-US" dirty="0"/>
          </a:p>
        </p:txBody>
      </p:sp>
      <p:sp>
        <p:nvSpPr>
          <p:cNvPr id="69692" name="Rectangle 2"/>
          <p:cNvSpPr>
            <a:spLocks noChangeArrowheads="1"/>
          </p:cNvSpPr>
          <p:nvPr/>
        </p:nvSpPr>
        <p:spPr bwMode="auto">
          <a:xfrm>
            <a:off x="1524000" y="6019800"/>
            <a:ext cx="6781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latin typeface="Comic Sans MS" charset="0"/>
              </a:rPr>
              <a:t>b -&gt; s c c &amp; s u u `paint’ re-scattering</a:t>
            </a:r>
          </a:p>
          <a:p>
            <a:r>
              <a:rPr lang="en-US" sz="2000">
                <a:latin typeface="Symbol" charset="0"/>
              </a:rPr>
              <a:t>∆g</a:t>
            </a:r>
            <a:r>
              <a:rPr lang="en-US" sz="2000">
                <a:latin typeface="Comic Sans MS" charset="0"/>
              </a:rPr>
              <a:t>(a)=|T(P -&gt; a)|</a:t>
            </a:r>
            <a:r>
              <a:rPr lang="en-US" sz="2000" baseline="30000">
                <a:latin typeface="Comic Sans MS" charset="0"/>
              </a:rPr>
              <a:t>2</a:t>
            </a:r>
            <a:r>
              <a:rPr lang="en-US" sz="2000">
                <a:latin typeface="Comic Sans MS" charset="0"/>
              </a:rPr>
              <a:t>-|T(P -&gt; a)|</a:t>
            </a:r>
            <a:r>
              <a:rPr lang="en-US" sz="2000" baseline="30000">
                <a:latin typeface="Comic Sans MS" charset="0"/>
              </a:rPr>
              <a:t>2</a:t>
            </a:r>
            <a:r>
              <a:rPr lang="en-US" sz="2000">
                <a:latin typeface="Comic Sans MS" charset="0"/>
              </a:rPr>
              <a:t>=4</a:t>
            </a:r>
            <a:r>
              <a:rPr lang="en-US" sz="2000">
                <a:latin typeface="Symbol" charset="0"/>
              </a:rPr>
              <a:t>∑</a:t>
            </a:r>
            <a:r>
              <a:rPr lang="en-US" sz="2000" baseline="-25000">
                <a:solidFill>
                  <a:srgbClr val="E47200"/>
                </a:solidFill>
                <a:latin typeface="Comic Sans MS" charset="0"/>
              </a:rPr>
              <a:t>aj</a:t>
            </a:r>
            <a:r>
              <a:rPr lang="en-US" sz="2000" baseline="-25000">
                <a:solidFill>
                  <a:srgbClr val="E47200"/>
                </a:solidFill>
                <a:latin typeface="Symbol" charset="0"/>
              </a:rPr>
              <a:t>≠</a:t>
            </a:r>
            <a:r>
              <a:rPr lang="en-US" sz="2000" baseline="-25000">
                <a:solidFill>
                  <a:srgbClr val="E47200"/>
                </a:solidFill>
                <a:latin typeface="Comic Sans MS" charset="0"/>
              </a:rPr>
              <a:t>a </a:t>
            </a:r>
            <a:r>
              <a:rPr lang="en-US" sz="2000">
                <a:latin typeface="Comic Sans MS" charset="0"/>
              </a:rPr>
              <a:t>T</a:t>
            </a:r>
            <a:r>
              <a:rPr lang="en-US" sz="2000" baseline="-25000">
                <a:latin typeface="Comic Sans MS" charset="0"/>
              </a:rPr>
              <a:t>aj,a</a:t>
            </a:r>
            <a:r>
              <a:rPr lang="en-US" sz="2000" baseline="30000">
                <a:latin typeface="Comic Sans MS" charset="0"/>
              </a:rPr>
              <a:t>resc    </a:t>
            </a:r>
            <a:r>
              <a:rPr lang="en-US" sz="2000">
                <a:latin typeface="Comic Sans MS" charset="0"/>
              </a:rPr>
              <a:t>Im</a:t>
            </a:r>
            <a:r>
              <a:rPr lang="en-US" sz="2000">
                <a:solidFill>
                  <a:srgbClr val="FF00FF"/>
                </a:solidFill>
                <a:latin typeface="Comic Sans MS" charset="0"/>
              </a:rPr>
              <a:t>T*</a:t>
            </a:r>
            <a:r>
              <a:rPr lang="en-US" sz="2000" baseline="-25000">
                <a:solidFill>
                  <a:srgbClr val="FF00FF"/>
                </a:solidFill>
                <a:latin typeface="Comic Sans MS" charset="0"/>
              </a:rPr>
              <a:t>a</a:t>
            </a:r>
            <a:r>
              <a:rPr lang="en-US" sz="2000">
                <a:latin typeface="Comic Sans MS" charset="0"/>
              </a:rPr>
              <a:t>T</a:t>
            </a:r>
            <a:r>
              <a:rPr lang="en-US" sz="2000" baseline="-25000">
                <a:latin typeface="Comic Sans MS" charset="0"/>
              </a:rPr>
              <a:t>aj</a:t>
            </a:r>
          </a:p>
          <a:p>
            <a:r>
              <a:rPr lang="en-US" sz="2000">
                <a:latin typeface="Comic Sans MS" charset="0"/>
              </a:rPr>
              <a:t> </a:t>
            </a:r>
            <a:endParaRPr lang="en-US" sz="200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286000" y="6096000"/>
            <a:ext cx="228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4" name="Straight Connector 63"/>
          <p:cNvCxnSpPr/>
          <p:nvPr/>
        </p:nvCxnSpPr>
        <p:spPr bwMode="auto">
          <a:xfrm>
            <a:off x="3200400" y="6096000"/>
            <a:ext cx="1524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9695" name="Rectangle 1"/>
          <p:cNvSpPr>
            <a:spLocks noChangeArrowheads="1"/>
          </p:cNvSpPr>
          <p:nvPr/>
        </p:nvSpPr>
        <p:spPr bwMode="auto">
          <a:xfrm>
            <a:off x="5867400" y="6400800"/>
            <a:ext cx="914400" cy="45720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96" name="Rectangle 1"/>
          <p:cNvSpPr>
            <a:spLocks noChangeArrowheads="1"/>
          </p:cNvSpPr>
          <p:nvPr/>
        </p:nvSpPr>
        <p:spPr bwMode="auto">
          <a:xfrm>
            <a:off x="6858000" y="6413500"/>
            <a:ext cx="1143000" cy="457200"/>
          </a:xfrm>
          <a:prstGeom prst="rect">
            <a:avLst/>
          </a:prstGeom>
          <a:noFill/>
          <a:ln w="57150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996633"/>
              </a:solidFill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2667000" y="6400800"/>
            <a:ext cx="228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2" name="Straight Connector 71"/>
          <p:cNvCxnSpPr/>
          <p:nvPr/>
        </p:nvCxnSpPr>
        <p:spPr bwMode="auto">
          <a:xfrm>
            <a:off x="3124200" y="6400800"/>
            <a:ext cx="228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9699" name="Rectangle 1"/>
          <p:cNvSpPr>
            <a:spLocks noChangeArrowheads="1"/>
          </p:cNvSpPr>
          <p:nvPr/>
        </p:nvSpPr>
        <p:spPr bwMode="auto">
          <a:xfrm>
            <a:off x="0" y="304800"/>
            <a:ext cx="31242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latin typeface="Comic Sans MS" charset="0"/>
              </a:rPr>
              <a:t>`penguin’ diagrams: well-known for inclusive one --  </a:t>
            </a:r>
          </a:p>
        </p:txBody>
      </p:sp>
      <p:pic>
        <p:nvPicPr>
          <p:cNvPr id="73" name="Picture 72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5882640"/>
            <a:ext cx="1219200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80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E0951611-5777-814A-9C24-A3AEC5F343D9}" type="slidenum">
              <a:rPr lang="en-US" smtClean="0"/>
              <a:pPr>
                <a:defRPr/>
              </a:pPr>
              <a:t>33</a:t>
            </a:fld>
            <a:r>
              <a:rPr lang="en-US" dirty="0" smtClean="0"/>
              <a:t>/60</a:t>
            </a:r>
            <a:endParaRPr lang="en-US" dirty="0"/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>
            <a:off x="1130300" y="3581400"/>
            <a:ext cx="609600" cy="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>
            <a:off x="1739900" y="3581400"/>
            <a:ext cx="457200" cy="2286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1816100" y="3505200"/>
            <a:ext cx="457200" cy="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1" name="Line 11"/>
          <p:cNvSpPr>
            <a:spLocks noChangeShapeType="1"/>
          </p:cNvSpPr>
          <p:nvPr/>
        </p:nvSpPr>
        <p:spPr bwMode="auto">
          <a:xfrm flipV="1">
            <a:off x="1816100" y="3124200"/>
            <a:ext cx="457200" cy="3810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" name="Freeform 12"/>
          <p:cNvSpPr>
            <a:spLocks/>
          </p:cNvSpPr>
          <p:nvPr/>
        </p:nvSpPr>
        <p:spPr bwMode="auto">
          <a:xfrm>
            <a:off x="1130300" y="4038600"/>
            <a:ext cx="1066800" cy="304800"/>
          </a:xfrm>
          <a:custGeom>
            <a:avLst/>
            <a:gdLst>
              <a:gd name="T0" fmla="*/ 0 w 432"/>
              <a:gd name="T1" fmla="*/ 8 h 104"/>
              <a:gd name="T2" fmla="*/ 144 w 432"/>
              <a:gd name="T3" fmla="*/ 8 h 104"/>
              <a:gd name="T4" fmla="*/ 192 w 432"/>
              <a:gd name="T5" fmla="*/ 8 h 104"/>
              <a:gd name="T6" fmla="*/ 336 w 432"/>
              <a:gd name="T7" fmla="*/ 56 h 104"/>
              <a:gd name="T8" fmla="*/ 432 w 432"/>
              <a:gd name="T9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2" h="104">
                <a:moveTo>
                  <a:pt x="0" y="8"/>
                </a:moveTo>
                <a:cubicBezTo>
                  <a:pt x="56" y="8"/>
                  <a:pt x="112" y="8"/>
                  <a:pt x="144" y="8"/>
                </a:cubicBezTo>
                <a:cubicBezTo>
                  <a:pt x="176" y="8"/>
                  <a:pt x="160" y="0"/>
                  <a:pt x="192" y="8"/>
                </a:cubicBezTo>
                <a:cubicBezTo>
                  <a:pt x="224" y="16"/>
                  <a:pt x="296" y="40"/>
                  <a:pt x="336" y="56"/>
                </a:cubicBezTo>
                <a:cubicBezTo>
                  <a:pt x="376" y="72"/>
                  <a:pt x="404" y="88"/>
                  <a:pt x="432" y="104"/>
                </a:cubicBezTo>
              </a:path>
            </a:pathLst>
          </a:custGeom>
          <a:noFill/>
          <a:ln w="19050" cmpd="sng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749300" y="3429000"/>
            <a:ext cx="244475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cs typeface="+mn-cs"/>
              </a:rPr>
              <a:t>b</a:t>
            </a:r>
            <a:endParaRPr lang="en-US" sz="1800" dirty="0">
              <a:latin typeface="Comic Sans MS" charset="0"/>
              <a:cs typeface="+mn-cs"/>
            </a:endParaRP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2273300" y="3657600"/>
            <a:ext cx="244475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cs typeface="+mn-cs"/>
              </a:rPr>
              <a:t>u</a:t>
            </a:r>
            <a:endParaRPr lang="en-US" sz="1800" dirty="0">
              <a:latin typeface="Comic Sans MS" charset="0"/>
              <a:cs typeface="+mn-cs"/>
            </a:endParaRP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2273300" y="2895600"/>
            <a:ext cx="6985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 err="1" smtClean="0">
                <a:solidFill>
                  <a:srgbClr val="0000FF"/>
                </a:solidFill>
                <a:latin typeface="Comic Sans MS" charset="0"/>
                <a:cs typeface="+mn-cs"/>
              </a:rPr>
              <a:t>s,d</a:t>
            </a:r>
            <a:endParaRPr lang="en-US" sz="1800" dirty="0">
              <a:latin typeface="Comic Sans MS" charset="0"/>
              <a:cs typeface="+mn-cs"/>
            </a:endParaRPr>
          </a:p>
        </p:txBody>
      </p:sp>
      <p:sp>
        <p:nvSpPr>
          <p:cNvPr id="26" name="Text Box 16"/>
          <p:cNvSpPr txBox="1">
            <a:spLocks noChangeArrowheads="1"/>
          </p:cNvSpPr>
          <p:nvPr/>
        </p:nvSpPr>
        <p:spPr bwMode="auto">
          <a:xfrm>
            <a:off x="749300" y="3810000"/>
            <a:ext cx="2444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cs typeface="+mn-cs"/>
              </a:rPr>
              <a:t>q</a:t>
            </a:r>
            <a:endParaRPr lang="en-US" sz="1800" dirty="0">
              <a:latin typeface="Comic Sans MS" charset="0"/>
              <a:cs typeface="+mn-cs"/>
            </a:endParaRPr>
          </a:p>
        </p:txBody>
      </p:sp>
      <p:sp>
        <p:nvSpPr>
          <p:cNvPr id="27" name="Rectangle 17"/>
          <p:cNvSpPr>
            <a:spLocks noChangeArrowheads="1"/>
          </p:cNvSpPr>
          <p:nvPr/>
        </p:nvSpPr>
        <p:spPr bwMode="auto">
          <a:xfrm>
            <a:off x="2349500" y="3276600"/>
            <a:ext cx="303213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cs typeface="+mn-cs"/>
              </a:rPr>
              <a:t>u</a:t>
            </a:r>
          </a:p>
        </p:txBody>
      </p:sp>
      <p:sp>
        <p:nvSpPr>
          <p:cNvPr id="28" name="Line 18"/>
          <p:cNvSpPr>
            <a:spLocks noChangeShapeType="1"/>
          </p:cNvSpPr>
          <p:nvPr/>
        </p:nvSpPr>
        <p:spPr bwMode="auto">
          <a:xfrm>
            <a:off x="3949700" y="3657600"/>
            <a:ext cx="457200" cy="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9" name="Line 19"/>
          <p:cNvSpPr>
            <a:spLocks noChangeShapeType="1"/>
          </p:cNvSpPr>
          <p:nvPr/>
        </p:nvSpPr>
        <p:spPr bwMode="auto">
          <a:xfrm flipV="1">
            <a:off x="4711700" y="3352800"/>
            <a:ext cx="457200" cy="3048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" name="Freeform 20"/>
          <p:cNvSpPr>
            <a:spLocks/>
          </p:cNvSpPr>
          <p:nvPr/>
        </p:nvSpPr>
        <p:spPr bwMode="auto">
          <a:xfrm>
            <a:off x="4330700" y="3657600"/>
            <a:ext cx="444500" cy="254000"/>
          </a:xfrm>
          <a:custGeom>
            <a:avLst/>
            <a:gdLst>
              <a:gd name="T0" fmla="*/ 72 w 280"/>
              <a:gd name="T1" fmla="*/ 0 h 160"/>
              <a:gd name="T2" fmla="*/ 24 w 280"/>
              <a:gd name="T3" fmla="*/ 48 h 160"/>
              <a:gd name="T4" fmla="*/ 24 w 280"/>
              <a:gd name="T5" fmla="*/ 144 h 160"/>
              <a:gd name="T6" fmla="*/ 168 w 280"/>
              <a:gd name="T7" fmla="*/ 144 h 160"/>
              <a:gd name="T8" fmla="*/ 264 w 280"/>
              <a:gd name="T9" fmla="*/ 144 h 160"/>
              <a:gd name="T10" fmla="*/ 264 w 280"/>
              <a:gd name="T11" fmla="*/ 48 h 160"/>
              <a:gd name="T12" fmla="*/ 216 w 280"/>
              <a:gd name="T13" fmla="*/ 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0" h="160">
                <a:moveTo>
                  <a:pt x="72" y="0"/>
                </a:moveTo>
                <a:cubicBezTo>
                  <a:pt x="52" y="12"/>
                  <a:pt x="32" y="24"/>
                  <a:pt x="24" y="48"/>
                </a:cubicBezTo>
                <a:cubicBezTo>
                  <a:pt x="16" y="72"/>
                  <a:pt x="0" y="128"/>
                  <a:pt x="24" y="144"/>
                </a:cubicBezTo>
                <a:cubicBezTo>
                  <a:pt x="48" y="160"/>
                  <a:pt x="128" y="144"/>
                  <a:pt x="168" y="144"/>
                </a:cubicBezTo>
                <a:cubicBezTo>
                  <a:pt x="208" y="144"/>
                  <a:pt x="248" y="160"/>
                  <a:pt x="264" y="144"/>
                </a:cubicBezTo>
                <a:cubicBezTo>
                  <a:pt x="280" y="128"/>
                  <a:pt x="272" y="72"/>
                  <a:pt x="264" y="48"/>
                </a:cubicBezTo>
                <a:cubicBezTo>
                  <a:pt x="256" y="24"/>
                  <a:pt x="236" y="12"/>
                  <a:pt x="216" y="0"/>
                </a:cubicBezTo>
              </a:path>
            </a:pathLst>
          </a:custGeom>
          <a:noFill/>
          <a:ln w="19050" cmpd="sng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" name="Freeform 21"/>
          <p:cNvSpPr>
            <a:spLocks/>
          </p:cNvSpPr>
          <p:nvPr/>
        </p:nvSpPr>
        <p:spPr bwMode="auto">
          <a:xfrm>
            <a:off x="3949700" y="4191000"/>
            <a:ext cx="1371600" cy="304800"/>
          </a:xfrm>
          <a:custGeom>
            <a:avLst/>
            <a:gdLst>
              <a:gd name="T0" fmla="*/ 0 w 432"/>
              <a:gd name="T1" fmla="*/ 8 h 104"/>
              <a:gd name="T2" fmla="*/ 144 w 432"/>
              <a:gd name="T3" fmla="*/ 8 h 104"/>
              <a:gd name="T4" fmla="*/ 192 w 432"/>
              <a:gd name="T5" fmla="*/ 8 h 104"/>
              <a:gd name="T6" fmla="*/ 336 w 432"/>
              <a:gd name="T7" fmla="*/ 56 h 104"/>
              <a:gd name="T8" fmla="*/ 432 w 432"/>
              <a:gd name="T9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2" h="104">
                <a:moveTo>
                  <a:pt x="0" y="8"/>
                </a:moveTo>
                <a:cubicBezTo>
                  <a:pt x="56" y="8"/>
                  <a:pt x="112" y="8"/>
                  <a:pt x="144" y="8"/>
                </a:cubicBezTo>
                <a:cubicBezTo>
                  <a:pt x="176" y="8"/>
                  <a:pt x="160" y="0"/>
                  <a:pt x="192" y="8"/>
                </a:cubicBezTo>
                <a:cubicBezTo>
                  <a:pt x="224" y="16"/>
                  <a:pt x="296" y="40"/>
                  <a:pt x="336" y="56"/>
                </a:cubicBezTo>
                <a:cubicBezTo>
                  <a:pt x="376" y="72"/>
                  <a:pt x="404" y="88"/>
                  <a:pt x="432" y="104"/>
                </a:cubicBezTo>
              </a:path>
            </a:pathLst>
          </a:custGeom>
          <a:noFill/>
          <a:ln w="19050" cmpd="sng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4" name="Text Box 24"/>
          <p:cNvSpPr txBox="1">
            <a:spLocks noChangeArrowheads="1"/>
          </p:cNvSpPr>
          <p:nvPr/>
        </p:nvSpPr>
        <p:spPr bwMode="auto">
          <a:xfrm>
            <a:off x="3492500" y="3429000"/>
            <a:ext cx="244475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cs typeface="+mn-cs"/>
              </a:rPr>
              <a:t>b</a:t>
            </a:r>
            <a:endParaRPr lang="en-US" sz="1800" dirty="0">
              <a:latin typeface="Comic Sans MS" charset="0"/>
              <a:cs typeface="+mn-cs"/>
            </a:endParaRPr>
          </a:p>
        </p:txBody>
      </p:sp>
      <p:sp>
        <p:nvSpPr>
          <p:cNvPr id="35" name="Rectangle 25"/>
          <p:cNvSpPr>
            <a:spLocks noChangeArrowheads="1"/>
          </p:cNvSpPr>
          <p:nvPr/>
        </p:nvSpPr>
        <p:spPr bwMode="auto">
          <a:xfrm>
            <a:off x="5168900" y="3048000"/>
            <a:ext cx="4965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 err="1">
                <a:solidFill>
                  <a:srgbClr val="0000FF"/>
                </a:solidFill>
                <a:latin typeface="Comic Sans MS" charset="0"/>
                <a:cs typeface="+mn-cs"/>
              </a:rPr>
              <a:t>s</a:t>
            </a:r>
            <a:r>
              <a:rPr lang="en-US" sz="1800" dirty="0" err="1" smtClean="0">
                <a:solidFill>
                  <a:srgbClr val="0000FF"/>
                </a:solidFill>
                <a:latin typeface="Comic Sans MS" charset="0"/>
                <a:cs typeface="+mn-cs"/>
              </a:rPr>
              <a:t>,d</a:t>
            </a:r>
            <a:endParaRPr lang="en-US" sz="1800" dirty="0">
              <a:solidFill>
                <a:srgbClr val="0000FF"/>
              </a:solidFill>
              <a:latin typeface="Comic Sans MS" charset="0"/>
              <a:cs typeface="+mn-cs"/>
            </a:endParaRPr>
          </a:p>
        </p:txBody>
      </p:sp>
      <p:sp>
        <p:nvSpPr>
          <p:cNvPr id="36" name="Rectangle 26"/>
          <p:cNvSpPr>
            <a:spLocks noChangeArrowheads="1"/>
          </p:cNvSpPr>
          <p:nvPr/>
        </p:nvSpPr>
        <p:spPr bwMode="auto">
          <a:xfrm>
            <a:off x="5245100" y="4343400"/>
            <a:ext cx="3048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cs typeface="+mn-cs"/>
              </a:rPr>
              <a:t>q</a:t>
            </a:r>
          </a:p>
        </p:txBody>
      </p:sp>
      <p:sp>
        <p:nvSpPr>
          <p:cNvPr id="38" name="Rectangle 28"/>
          <p:cNvSpPr>
            <a:spLocks noChangeArrowheads="1"/>
          </p:cNvSpPr>
          <p:nvPr/>
        </p:nvSpPr>
        <p:spPr bwMode="auto">
          <a:xfrm>
            <a:off x="6464300" y="4191000"/>
            <a:ext cx="3048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cs typeface="+mn-cs"/>
              </a:rPr>
              <a:t>q</a:t>
            </a:r>
          </a:p>
        </p:txBody>
      </p:sp>
      <p:sp>
        <p:nvSpPr>
          <p:cNvPr id="39" name="Rectangle 29"/>
          <p:cNvSpPr>
            <a:spLocks noChangeArrowheads="1"/>
          </p:cNvSpPr>
          <p:nvPr/>
        </p:nvSpPr>
        <p:spPr bwMode="auto">
          <a:xfrm>
            <a:off x="4330700" y="3810000"/>
            <a:ext cx="484188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 err="1">
                <a:solidFill>
                  <a:srgbClr val="0000FF"/>
                </a:solidFill>
                <a:latin typeface="Comic Sans MS" charset="0"/>
                <a:cs typeface="+mn-cs"/>
              </a:rPr>
              <a:t>u,c</a:t>
            </a:r>
            <a:endParaRPr lang="en-US" sz="1800" dirty="0">
              <a:solidFill>
                <a:srgbClr val="0000FF"/>
              </a:solidFill>
              <a:latin typeface="Comic Sans MS" charset="0"/>
              <a:cs typeface="+mn-cs"/>
            </a:endParaRPr>
          </a:p>
        </p:txBody>
      </p:sp>
      <p:sp>
        <p:nvSpPr>
          <p:cNvPr id="40" name="Line 30"/>
          <p:cNvSpPr>
            <a:spLocks noChangeShapeType="1"/>
          </p:cNvSpPr>
          <p:nvPr/>
        </p:nvSpPr>
        <p:spPr bwMode="auto">
          <a:xfrm>
            <a:off x="6845300" y="3886200"/>
            <a:ext cx="533400" cy="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" name="Line 31"/>
          <p:cNvSpPr>
            <a:spLocks noChangeShapeType="1"/>
          </p:cNvSpPr>
          <p:nvPr/>
        </p:nvSpPr>
        <p:spPr bwMode="auto">
          <a:xfrm flipV="1">
            <a:off x="7607300" y="3505200"/>
            <a:ext cx="609600" cy="3810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" name="Freeform 32"/>
          <p:cNvSpPr>
            <a:spLocks/>
          </p:cNvSpPr>
          <p:nvPr/>
        </p:nvSpPr>
        <p:spPr bwMode="auto">
          <a:xfrm rot="10800000" flipV="1">
            <a:off x="7378700" y="3886200"/>
            <a:ext cx="342900" cy="76200"/>
          </a:xfrm>
          <a:custGeom>
            <a:avLst/>
            <a:gdLst>
              <a:gd name="T0" fmla="*/ 72 w 280"/>
              <a:gd name="T1" fmla="*/ 0 h 160"/>
              <a:gd name="T2" fmla="*/ 24 w 280"/>
              <a:gd name="T3" fmla="*/ 48 h 160"/>
              <a:gd name="T4" fmla="*/ 24 w 280"/>
              <a:gd name="T5" fmla="*/ 144 h 160"/>
              <a:gd name="T6" fmla="*/ 168 w 280"/>
              <a:gd name="T7" fmla="*/ 144 h 160"/>
              <a:gd name="T8" fmla="*/ 264 w 280"/>
              <a:gd name="T9" fmla="*/ 144 h 160"/>
              <a:gd name="T10" fmla="*/ 264 w 280"/>
              <a:gd name="T11" fmla="*/ 48 h 160"/>
              <a:gd name="T12" fmla="*/ 216 w 280"/>
              <a:gd name="T13" fmla="*/ 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0" h="160">
                <a:moveTo>
                  <a:pt x="72" y="0"/>
                </a:moveTo>
                <a:cubicBezTo>
                  <a:pt x="52" y="12"/>
                  <a:pt x="32" y="24"/>
                  <a:pt x="24" y="48"/>
                </a:cubicBezTo>
                <a:cubicBezTo>
                  <a:pt x="16" y="72"/>
                  <a:pt x="0" y="128"/>
                  <a:pt x="24" y="144"/>
                </a:cubicBezTo>
                <a:cubicBezTo>
                  <a:pt x="48" y="160"/>
                  <a:pt x="128" y="144"/>
                  <a:pt x="168" y="144"/>
                </a:cubicBezTo>
                <a:cubicBezTo>
                  <a:pt x="208" y="144"/>
                  <a:pt x="248" y="160"/>
                  <a:pt x="264" y="144"/>
                </a:cubicBezTo>
                <a:cubicBezTo>
                  <a:pt x="280" y="128"/>
                  <a:pt x="272" y="72"/>
                  <a:pt x="264" y="48"/>
                </a:cubicBezTo>
                <a:cubicBezTo>
                  <a:pt x="256" y="24"/>
                  <a:pt x="236" y="12"/>
                  <a:pt x="216" y="0"/>
                </a:cubicBezTo>
              </a:path>
            </a:pathLst>
          </a:custGeom>
          <a:noFill/>
          <a:ln w="19050" cmpd="sng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" name="Freeform 33"/>
          <p:cNvSpPr>
            <a:spLocks/>
          </p:cNvSpPr>
          <p:nvPr/>
        </p:nvSpPr>
        <p:spPr bwMode="auto">
          <a:xfrm>
            <a:off x="6692900" y="4419600"/>
            <a:ext cx="1447800" cy="228600"/>
          </a:xfrm>
          <a:custGeom>
            <a:avLst/>
            <a:gdLst>
              <a:gd name="T0" fmla="*/ 0 w 432"/>
              <a:gd name="T1" fmla="*/ 8 h 104"/>
              <a:gd name="T2" fmla="*/ 144 w 432"/>
              <a:gd name="T3" fmla="*/ 8 h 104"/>
              <a:gd name="T4" fmla="*/ 192 w 432"/>
              <a:gd name="T5" fmla="*/ 8 h 104"/>
              <a:gd name="T6" fmla="*/ 336 w 432"/>
              <a:gd name="T7" fmla="*/ 56 h 104"/>
              <a:gd name="T8" fmla="*/ 432 w 432"/>
              <a:gd name="T9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2" h="104">
                <a:moveTo>
                  <a:pt x="0" y="8"/>
                </a:moveTo>
                <a:cubicBezTo>
                  <a:pt x="56" y="8"/>
                  <a:pt x="112" y="8"/>
                  <a:pt x="144" y="8"/>
                </a:cubicBezTo>
                <a:cubicBezTo>
                  <a:pt x="176" y="8"/>
                  <a:pt x="160" y="0"/>
                  <a:pt x="192" y="8"/>
                </a:cubicBezTo>
                <a:cubicBezTo>
                  <a:pt x="224" y="16"/>
                  <a:pt x="296" y="40"/>
                  <a:pt x="336" y="56"/>
                </a:cubicBezTo>
                <a:cubicBezTo>
                  <a:pt x="376" y="72"/>
                  <a:pt x="404" y="88"/>
                  <a:pt x="432" y="104"/>
                </a:cubicBezTo>
              </a:path>
            </a:pathLst>
          </a:custGeom>
          <a:noFill/>
          <a:ln w="19050" cmpd="sng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6464300" y="3657600"/>
            <a:ext cx="244475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cs typeface="+mn-cs"/>
              </a:rPr>
              <a:t>b</a:t>
            </a:r>
            <a:endParaRPr lang="en-US" sz="1800" dirty="0">
              <a:latin typeface="Comic Sans MS" charset="0"/>
              <a:cs typeface="+mn-cs"/>
            </a:endParaRPr>
          </a:p>
        </p:txBody>
      </p:sp>
      <p:sp>
        <p:nvSpPr>
          <p:cNvPr id="47" name="Rectangle 37"/>
          <p:cNvSpPr>
            <a:spLocks noChangeArrowheads="1"/>
          </p:cNvSpPr>
          <p:nvPr/>
        </p:nvSpPr>
        <p:spPr bwMode="auto">
          <a:xfrm>
            <a:off x="8140700" y="3276600"/>
            <a:ext cx="4965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 err="1">
                <a:solidFill>
                  <a:srgbClr val="0000FF"/>
                </a:solidFill>
                <a:latin typeface="Comic Sans MS" charset="0"/>
                <a:cs typeface="+mn-cs"/>
              </a:rPr>
              <a:t>s</a:t>
            </a:r>
            <a:r>
              <a:rPr lang="en-US" sz="1800" dirty="0" err="1" smtClean="0">
                <a:solidFill>
                  <a:srgbClr val="0000FF"/>
                </a:solidFill>
                <a:latin typeface="Comic Sans MS" charset="0"/>
                <a:cs typeface="+mn-cs"/>
              </a:rPr>
              <a:t>,d</a:t>
            </a:r>
            <a:endParaRPr lang="en-US" sz="1800" dirty="0">
              <a:solidFill>
                <a:srgbClr val="0000FF"/>
              </a:solidFill>
              <a:latin typeface="Comic Sans MS" charset="0"/>
              <a:cs typeface="+mn-cs"/>
            </a:endParaRPr>
          </a:p>
        </p:txBody>
      </p:sp>
      <p:sp>
        <p:nvSpPr>
          <p:cNvPr id="51" name="Rectangle 41"/>
          <p:cNvSpPr>
            <a:spLocks noChangeArrowheads="1"/>
          </p:cNvSpPr>
          <p:nvPr/>
        </p:nvSpPr>
        <p:spPr bwMode="auto">
          <a:xfrm>
            <a:off x="7378700" y="3962400"/>
            <a:ext cx="29210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cs typeface="+mn-cs"/>
              </a:rPr>
              <a:t>t</a:t>
            </a:r>
          </a:p>
        </p:txBody>
      </p:sp>
      <p:sp>
        <p:nvSpPr>
          <p:cNvPr id="52" name="Oval 42"/>
          <p:cNvSpPr>
            <a:spLocks noChangeArrowheads="1"/>
          </p:cNvSpPr>
          <p:nvPr/>
        </p:nvSpPr>
        <p:spPr bwMode="auto">
          <a:xfrm>
            <a:off x="1739900" y="3429000"/>
            <a:ext cx="152400" cy="228600"/>
          </a:xfrm>
          <a:prstGeom prst="ellipse">
            <a:avLst/>
          </a:prstGeom>
          <a:noFill/>
          <a:ln w="19050">
            <a:solidFill>
              <a:srgbClr val="FF8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3" name="Freeform 43"/>
          <p:cNvSpPr>
            <a:spLocks/>
          </p:cNvSpPr>
          <p:nvPr/>
        </p:nvSpPr>
        <p:spPr bwMode="auto">
          <a:xfrm>
            <a:off x="4559300" y="3200400"/>
            <a:ext cx="393700" cy="1066800"/>
          </a:xfrm>
          <a:custGeom>
            <a:avLst/>
            <a:gdLst>
              <a:gd name="T0" fmla="*/ 192 w 248"/>
              <a:gd name="T1" fmla="*/ 0 h 672"/>
              <a:gd name="T2" fmla="*/ 240 w 248"/>
              <a:gd name="T3" fmla="*/ 288 h 672"/>
              <a:gd name="T4" fmla="*/ 144 w 248"/>
              <a:gd name="T5" fmla="*/ 336 h 672"/>
              <a:gd name="T6" fmla="*/ 96 w 248"/>
              <a:gd name="T7" fmla="*/ 384 h 672"/>
              <a:gd name="T8" fmla="*/ 48 w 248"/>
              <a:gd name="T9" fmla="*/ 480 h 672"/>
              <a:gd name="T10" fmla="*/ 0 w 248"/>
              <a:gd name="T11" fmla="*/ 672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8" h="672">
                <a:moveTo>
                  <a:pt x="192" y="0"/>
                </a:moveTo>
                <a:cubicBezTo>
                  <a:pt x="220" y="116"/>
                  <a:pt x="248" y="232"/>
                  <a:pt x="240" y="288"/>
                </a:cubicBezTo>
                <a:cubicBezTo>
                  <a:pt x="232" y="344"/>
                  <a:pt x="168" y="320"/>
                  <a:pt x="144" y="336"/>
                </a:cubicBezTo>
                <a:cubicBezTo>
                  <a:pt x="120" y="352"/>
                  <a:pt x="112" y="360"/>
                  <a:pt x="96" y="384"/>
                </a:cubicBezTo>
                <a:cubicBezTo>
                  <a:pt x="80" y="408"/>
                  <a:pt x="64" y="432"/>
                  <a:pt x="48" y="480"/>
                </a:cubicBezTo>
                <a:cubicBezTo>
                  <a:pt x="32" y="528"/>
                  <a:pt x="16" y="600"/>
                  <a:pt x="0" y="672"/>
                </a:cubicBezTo>
              </a:path>
            </a:pathLst>
          </a:custGeom>
          <a:noFill/>
          <a:ln w="19050" cap="flat" cmpd="sng">
            <a:solidFill>
              <a:srgbClr val="FF8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4" name="Oval 46"/>
          <p:cNvSpPr>
            <a:spLocks noChangeArrowheads="1"/>
          </p:cNvSpPr>
          <p:nvPr/>
        </p:nvSpPr>
        <p:spPr bwMode="auto">
          <a:xfrm>
            <a:off x="520700" y="2667000"/>
            <a:ext cx="2527300" cy="2057400"/>
          </a:xfrm>
          <a:prstGeom prst="ellipse">
            <a:avLst/>
          </a:prstGeom>
          <a:noFill/>
          <a:ln w="19050">
            <a:solidFill>
              <a:srgbClr val="FBFF1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5" name="Text Box 47"/>
          <p:cNvSpPr txBox="1">
            <a:spLocks noChangeArrowheads="1"/>
          </p:cNvSpPr>
          <p:nvPr/>
        </p:nvSpPr>
        <p:spPr bwMode="auto">
          <a:xfrm>
            <a:off x="25400" y="5029200"/>
            <a:ext cx="2057400" cy="749300"/>
          </a:xfrm>
          <a:prstGeom prst="rect">
            <a:avLst/>
          </a:prstGeom>
          <a:noFill/>
          <a:ln w="19050">
            <a:solidFill>
              <a:srgbClr val="9966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rgbClr val="996633"/>
                </a:solidFill>
                <a:latin typeface="Comic Sans MS" charset="0"/>
                <a:cs typeface="+mn-cs"/>
              </a:rPr>
              <a:t>local</a:t>
            </a:r>
            <a:r>
              <a:rPr lang="en-US" sz="1800">
                <a:latin typeface="Comic Sans MS" charset="0"/>
                <a:cs typeface="+mn-cs"/>
              </a:rPr>
              <a:t> operator with </a:t>
            </a:r>
            <a:r>
              <a:rPr lang="en-US" sz="1800">
                <a:solidFill>
                  <a:srgbClr val="FF8000"/>
                </a:solidFill>
                <a:latin typeface="Comic Sans MS" charset="0"/>
                <a:cs typeface="+mn-cs"/>
              </a:rPr>
              <a:t>weak</a:t>
            </a:r>
            <a:r>
              <a:rPr lang="en-US" sz="1800">
                <a:latin typeface="Comic Sans MS" charset="0"/>
                <a:cs typeface="+mn-cs"/>
              </a:rPr>
              <a:t> phase</a:t>
            </a:r>
          </a:p>
        </p:txBody>
      </p:sp>
      <p:sp>
        <p:nvSpPr>
          <p:cNvPr id="56" name="Line 48"/>
          <p:cNvSpPr>
            <a:spLocks noChangeShapeType="1"/>
          </p:cNvSpPr>
          <p:nvPr/>
        </p:nvSpPr>
        <p:spPr bwMode="auto">
          <a:xfrm flipV="1">
            <a:off x="1130300" y="4724400"/>
            <a:ext cx="304800" cy="304800"/>
          </a:xfrm>
          <a:prstGeom prst="line">
            <a:avLst/>
          </a:prstGeom>
          <a:noFill/>
          <a:ln w="28575" cmpd="sng">
            <a:solidFill>
              <a:srgbClr val="996633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" name="Rectangle 50"/>
          <p:cNvSpPr>
            <a:spLocks noChangeArrowheads="1"/>
          </p:cNvSpPr>
          <p:nvPr/>
        </p:nvSpPr>
        <p:spPr bwMode="auto">
          <a:xfrm>
            <a:off x="6500813" y="5334000"/>
            <a:ext cx="2617787" cy="600075"/>
          </a:xfrm>
          <a:prstGeom prst="rect">
            <a:avLst/>
          </a:prstGeom>
          <a:noFill/>
          <a:ln w="19050">
            <a:solidFill>
              <a:srgbClr val="9966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996633"/>
                </a:solidFill>
                <a:latin typeface="Comic Sans MS" charset="0"/>
                <a:cs typeface="+mn-cs"/>
              </a:rPr>
              <a:t>local</a:t>
            </a:r>
            <a:r>
              <a:rPr lang="en-US" sz="1800" dirty="0">
                <a:latin typeface="Comic Sans MS" charset="0"/>
                <a:cs typeface="+mn-cs"/>
              </a:rPr>
              <a:t> operator not </a:t>
            </a:r>
          </a:p>
          <a:p>
            <a:pPr>
              <a:lnSpc>
                <a:spcPct val="20000"/>
              </a:lnSpc>
              <a:spcBef>
                <a:spcPct val="50000"/>
              </a:spcBef>
              <a:defRPr/>
            </a:pPr>
            <a:r>
              <a:rPr lang="en-US" sz="1800" dirty="0">
                <a:latin typeface="Comic Sans MS" charset="0"/>
                <a:cs typeface="+mn-cs"/>
              </a:rPr>
              <a:t>needed, but it is there</a:t>
            </a:r>
          </a:p>
        </p:txBody>
      </p:sp>
      <p:sp>
        <p:nvSpPr>
          <p:cNvPr id="59" name="Line 51"/>
          <p:cNvSpPr>
            <a:spLocks noChangeShapeType="1"/>
          </p:cNvSpPr>
          <p:nvPr/>
        </p:nvSpPr>
        <p:spPr bwMode="auto">
          <a:xfrm flipV="1">
            <a:off x="7607300" y="5029200"/>
            <a:ext cx="0" cy="228600"/>
          </a:xfrm>
          <a:prstGeom prst="line">
            <a:avLst/>
          </a:prstGeom>
          <a:noFill/>
          <a:ln w="38100" cmpd="sng">
            <a:solidFill>
              <a:srgbClr val="996633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0" name="Text Box 52"/>
          <p:cNvSpPr txBox="1">
            <a:spLocks noChangeArrowheads="1"/>
          </p:cNvSpPr>
          <p:nvPr/>
        </p:nvSpPr>
        <p:spPr bwMode="auto">
          <a:xfrm>
            <a:off x="3568700" y="5181600"/>
            <a:ext cx="2209800" cy="622300"/>
          </a:xfrm>
          <a:prstGeom prst="rect">
            <a:avLst/>
          </a:prstGeom>
          <a:noFill/>
          <a:ln w="19050">
            <a:solidFill>
              <a:srgbClr val="9966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800" dirty="0">
                <a:solidFill>
                  <a:srgbClr val="FF00FF"/>
                </a:solidFill>
                <a:latin typeface="Comic Sans MS" charset="0"/>
                <a:cs typeface="+mn-cs"/>
              </a:rPr>
              <a:t>non</a:t>
            </a:r>
            <a:r>
              <a:rPr lang="en-US" sz="1800" dirty="0">
                <a:solidFill>
                  <a:srgbClr val="996633"/>
                </a:solidFill>
                <a:latin typeface="Comic Sans MS" charset="0"/>
                <a:cs typeface="+mn-cs"/>
              </a:rPr>
              <a:t>local</a:t>
            </a:r>
            <a:r>
              <a:rPr lang="en-US" sz="1800" dirty="0">
                <a:latin typeface="Comic Sans MS" charset="0"/>
                <a:cs typeface="+mn-cs"/>
              </a:rPr>
              <a:t> operator with </a:t>
            </a:r>
            <a:r>
              <a:rPr lang="en-US" sz="1800" dirty="0">
                <a:solidFill>
                  <a:srgbClr val="FF8000"/>
                </a:solidFill>
                <a:latin typeface="Comic Sans MS" charset="0"/>
                <a:cs typeface="+mn-cs"/>
              </a:rPr>
              <a:t>strong</a:t>
            </a:r>
            <a:r>
              <a:rPr lang="en-US" sz="1800" dirty="0">
                <a:latin typeface="Comic Sans MS" charset="0"/>
                <a:cs typeface="+mn-cs"/>
              </a:rPr>
              <a:t> phase</a:t>
            </a:r>
          </a:p>
        </p:txBody>
      </p:sp>
      <p:sp>
        <p:nvSpPr>
          <p:cNvPr id="69669" name="Rectangle 1"/>
          <p:cNvSpPr>
            <a:spLocks noChangeArrowheads="1"/>
          </p:cNvSpPr>
          <p:nvPr/>
        </p:nvSpPr>
        <p:spPr bwMode="auto">
          <a:xfrm>
            <a:off x="2197100" y="4191000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FF"/>
                </a:solidFill>
                <a:latin typeface="Comic Sans MS" charset="0"/>
              </a:rPr>
              <a:t>q</a:t>
            </a:r>
            <a:endParaRPr lang="en-US" sz="1800">
              <a:latin typeface="Comic Sans MS" charset="0"/>
            </a:endParaRPr>
          </a:p>
        </p:txBody>
      </p:sp>
      <p:sp>
        <p:nvSpPr>
          <p:cNvPr id="69" name="Oval 46"/>
          <p:cNvSpPr>
            <a:spLocks noChangeArrowheads="1"/>
          </p:cNvSpPr>
          <p:nvPr/>
        </p:nvSpPr>
        <p:spPr bwMode="auto">
          <a:xfrm>
            <a:off x="3416300" y="2819400"/>
            <a:ext cx="2603500" cy="2057400"/>
          </a:xfrm>
          <a:prstGeom prst="ellipse">
            <a:avLst/>
          </a:prstGeom>
          <a:noFill/>
          <a:ln w="19050">
            <a:solidFill>
              <a:srgbClr val="FBFF1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9673" name="Rectangle 74786"/>
          <p:cNvSpPr>
            <a:spLocks noChangeArrowheads="1"/>
          </p:cNvSpPr>
          <p:nvPr/>
        </p:nvSpPr>
        <p:spPr bwMode="auto">
          <a:xfrm>
            <a:off x="3568700" y="3962400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FF"/>
                </a:solidFill>
                <a:latin typeface="Comic Sans MS" charset="0"/>
              </a:rPr>
              <a:t>q</a:t>
            </a:r>
            <a:endParaRPr lang="en-US" sz="1800">
              <a:latin typeface="Comic Sans MS" charset="0"/>
            </a:endParaRPr>
          </a:p>
        </p:txBody>
      </p:sp>
      <p:sp>
        <p:nvSpPr>
          <p:cNvPr id="74" name="Line 48"/>
          <p:cNvSpPr>
            <a:spLocks noChangeShapeType="1"/>
          </p:cNvSpPr>
          <p:nvPr/>
        </p:nvSpPr>
        <p:spPr bwMode="auto">
          <a:xfrm flipH="1" flipV="1">
            <a:off x="4711700" y="4953000"/>
            <a:ext cx="0" cy="228600"/>
          </a:xfrm>
          <a:prstGeom prst="line">
            <a:avLst/>
          </a:prstGeom>
          <a:noFill/>
          <a:ln w="38100" cmpd="sng">
            <a:solidFill>
              <a:srgbClr val="996633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" name="Oval 46"/>
          <p:cNvSpPr>
            <a:spLocks noChangeArrowheads="1"/>
          </p:cNvSpPr>
          <p:nvPr/>
        </p:nvSpPr>
        <p:spPr bwMode="auto">
          <a:xfrm>
            <a:off x="6311900" y="2819400"/>
            <a:ext cx="2451100" cy="2133600"/>
          </a:xfrm>
          <a:prstGeom prst="ellipse">
            <a:avLst/>
          </a:prstGeom>
          <a:noFill/>
          <a:ln w="19050">
            <a:solidFill>
              <a:srgbClr val="FBFF1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9677" name="Rectangle 74789"/>
          <p:cNvSpPr>
            <a:spLocks noChangeArrowheads="1"/>
          </p:cNvSpPr>
          <p:nvPr/>
        </p:nvSpPr>
        <p:spPr bwMode="auto">
          <a:xfrm>
            <a:off x="8140700" y="4419600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FF"/>
                </a:solidFill>
                <a:latin typeface="Comic Sans MS" charset="0"/>
              </a:rPr>
              <a:t>q</a:t>
            </a:r>
          </a:p>
        </p:txBody>
      </p:sp>
      <p:sp>
        <p:nvSpPr>
          <p:cNvPr id="79" name="Freeform 5"/>
          <p:cNvSpPr>
            <a:spLocks/>
          </p:cNvSpPr>
          <p:nvPr/>
        </p:nvSpPr>
        <p:spPr bwMode="auto">
          <a:xfrm>
            <a:off x="3822700" y="304800"/>
            <a:ext cx="520700" cy="1143000"/>
          </a:xfrm>
          <a:custGeom>
            <a:avLst/>
            <a:gdLst>
              <a:gd name="T0" fmla="*/ 232 w 280"/>
              <a:gd name="T1" fmla="*/ 0 h 480"/>
              <a:gd name="T2" fmla="*/ 136 w 280"/>
              <a:gd name="T3" fmla="*/ 96 h 480"/>
              <a:gd name="T4" fmla="*/ 40 w 280"/>
              <a:gd name="T5" fmla="*/ 192 h 480"/>
              <a:gd name="T6" fmla="*/ 40 w 280"/>
              <a:gd name="T7" fmla="*/ 288 h 480"/>
              <a:gd name="T8" fmla="*/ 40 w 280"/>
              <a:gd name="T9" fmla="*/ 432 h 480"/>
              <a:gd name="T10" fmla="*/ 280 w 280"/>
              <a:gd name="T11" fmla="*/ 48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0" h="480">
                <a:moveTo>
                  <a:pt x="232" y="0"/>
                </a:moveTo>
                <a:cubicBezTo>
                  <a:pt x="200" y="32"/>
                  <a:pt x="168" y="64"/>
                  <a:pt x="136" y="96"/>
                </a:cubicBezTo>
                <a:cubicBezTo>
                  <a:pt x="104" y="128"/>
                  <a:pt x="56" y="160"/>
                  <a:pt x="40" y="192"/>
                </a:cubicBezTo>
                <a:cubicBezTo>
                  <a:pt x="24" y="224"/>
                  <a:pt x="40" y="248"/>
                  <a:pt x="40" y="288"/>
                </a:cubicBezTo>
                <a:cubicBezTo>
                  <a:pt x="40" y="328"/>
                  <a:pt x="0" y="400"/>
                  <a:pt x="40" y="432"/>
                </a:cubicBezTo>
                <a:cubicBezTo>
                  <a:pt x="80" y="464"/>
                  <a:pt x="180" y="472"/>
                  <a:pt x="280" y="480"/>
                </a:cubicBezTo>
              </a:path>
            </a:pathLst>
          </a:custGeom>
          <a:noFill/>
          <a:ln w="12700" cmpd="sng">
            <a:solidFill>
              <a:srgbClr val="00C10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0" name="Freeform 6"/>
          <p:cNvSpPr>
            <a:spLocks/>
          </p:cNvSpPr>
          <p:nvPr/>
        </p:nvSpPr>
        <p:spPr bwMode="auto">
          <a:xfrm flipH="1">
            <a:off x="4343400" y="304800"/>
            <a:ext cx="520700" cy="1143000"/>
          </a:xfrm>
          <a:custGeom>
            <a:avLst/>
            <a:gdLst>
              <a:gd name="T0" fmla="*/ 232 w 280"/>
              <a:gd name="T1" fmla="*/ 0 h 480"/>
              <a:gd name="T2" fmla="*/ 136 w 280"/>
              <a:gd name="T3" fmla="*/ 96 h 480"/>
              <a:gd name="T4" fmla="*/ 40 w 280"/>
              <a:gd name="T5" fmla="*/ 192 h 480"/>
              <a:gd name="T6" fmla="*/ 40 w 280"/>
              <a:gd name="T7" fmla="*/ 288 h 480"/>
              <a:gd name="T8" fmla="*/ 40 w 280"/>
              <a:gd name="T9" fmla="*/ 432 h 480"/>
              <a:gd name="T10" fmla="*/ 280 w 280"/>
              <a:gd name="T11" fmla="*/ 48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0" h="480">
                <a:moveTo>
                  <a:pt x="232" y="0"/>
                </a:moveTo>
                <a:cubicBezTo>
                  <a:pt x="200" y="32"/>
                  <a:pt x="168" y="64"/>
                  <a:pt x="136" y="96"/>
                </a:cubicBezTo>
                <a:cubicBezTo>
                  <a:pt x="104" y="128"/>
                  <a:pt x="56" y="160"/>
                  <a:pt x="40" y="192"/>
                </a:cubicBezTo>
                <a:cubicBezTo>
                  <a:pt x="24" y="224"/>
                  <a:pt x="40" y="248"/>
                  <a:pt x="40" y="288"/>
                </a:cubicBezTo>
                <a:cubicBezTo>
                  <a:pt x="40" y="328"/>
                  <a:pt x="0" y="400"/>
                  <a:pt x="40" y="432"/>
                </a:cubicBezTo>
                <a:cubicBezTo>
                  <a:pt x="80" y="464"/>
                  <a:pt x="180" y="472"/>
                  <a:pt x="280" y="480"/>
                </a:cubicBezTo>
              </a:path>
            </a:pathLst>
          </a:custGeom>
          <a:noFill/>
          <a:ln w="12700" cmpd="sng">
            <a:solidFill>
              <a:srgbClr val="00C10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1" name="Line 7"/>
          <p:cNvSpPr>
            <a:spLocks noChangeShapeType="1"/>
          </p:cNvSpPr>
          <p:nvPr/>
        </p:nvSpPr>
        <p:spPr bwMode="auto">
          <a:xfrm flipH="1">
            <a:off x="3284538" y="304800"/>
            <a:ext cx="982662" cy="457200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2" name="Line 8"/>
          <p:cNvSpPr>
            <a:spLocks noChangeShapeType="1"/>
          </p:cNvSpPr>
          <p:nvPr/>
        </p:nvSpPr>
        <p:spPr bwMode="auto">
          <a:xfrm>
            <a:off x="4495800" y="304800"/>
            <a:ext cx="1071563" cy="457200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3" name="Line 9"/>
          <p:cNvSpPr>
            <a:spLocks noChangeShapeType="1"/>
          </p:cNvSpPr>
          <p:nvPr/>
        </p:nvSpPr>
        <p:spPr bwMode="auto">
          <a:xfrm>
            <a:off x="4343400" y="1905000"/>
            <a:ext cx="714375" cy="228600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4" name="Line 10"/>
          <p:cNvSpPr>
            <a:spLocks noChangeShapeType="1"/>
          </p:cNvSpPr>
          <p:nvPr/>
        </p:nvSpPr>
        <p:spPr bwMode="auto">
          <a:xfrm flipH="1">
            <a:off x="3733800" y="1905000"/>
            <a:ext cx="625475" cy="228600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5" name="Oval 84"/>
          <p:cNvSpPr>
            <a:spLocks noChangeArrowheads="1"/>
          </p:cNvSpPr>
          <p:nvPr/>
        </p:nvSpPr>
        <p:spPr bwMode="auto">
          <a:xfrm>
            <a:off x="4330700" y="152400"/>
            <a:ext cx="88900" cy="114300"/>
          </a:xfrm>
          <a:prstGeom prst="ellipse">
            <a:avLst/>
          </a:prstGeom>
          <a:noFill/>
          <a:ln w="1905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" name="Line 12"/>
          <p:cNvSpPr>
            <a:spLocks noChangeShapeType="1"/>
          </p:cNvSpPr>
          <p:nvPr/>
        </p:nvSpPr>
        <p:spPr bwMode="auto">
          <a:xfrm>
            <a:off x="4343400" y="1447800"/>
            <a:ext cx="0" cy="457200"/>
          </a:xfrm>
          <a:prstGeom prst="line">
            <a:avLst/>
          </a:prstGeom>
          <a:noFill/>
          <a:ln w="19050">
            <a:solidFill>
              <a:srgbClr val="FF00FF"/>
            </a:solidFill>
            <a:prstDash val="lgDashDot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" name="Rectangle 86"/>
          <p:cNvSpPr>
            <a:spLocks noChangeArrowheads="1"/>
          </p:cNvSpPr>
          <p:nvPr/>
        </p:nvSpPr>
        <p:spPr bwMode="auto">
          <a:xfrm>
            <a:off x="4419600" y="1447800"/>
            <a:ext cx="319088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rgbClr val="FF00FF"/>
                </a:solidFill>
                <a:latin typeface="Comic Sans MS" charset="0"/>
                <a:cs typeface="+mn-cs"/>
              </a:rPr>
              <a:t>g</a:t>
            </a: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2882900" y="533400"/>
            <a:ext cx="334963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rgbClr val="0000FF"/>
                </a:solidFill>
                <a:latin typeface="Comic Sans MS" charset="0"/>
                <a:cs typeface="+mn-cs"/>
              </a:rPr>
              <a:t>b</a:t>
            </a:r>
          </a:p>
        </p:txBody>
      </p:sp>
      <p:sp>
        <p:nvSpPr>
          <p:cNvPr id="89" name="Rectangle 88"/>
          <p:cNvSpPr>
            <a:spLocks noChangeArrowheads="1"/>
          </p:cNvSpPr>
          <p:nvPr/>
        </p:nvSpPr>
        <p:spPr bwMode="auto">
          <a:xfrm>
            <a:off x="5603875" y="609600"/>
            <a:ext cx="5302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 err="1">
                <a:solidFill>
                  <a:srgbClr val="0000FF"/>
                </a:solidFill>
                <a:latin typeface="Comic Sans MS" charset="0"/>
                <a:cs typeface="+mn-cs"/>
              </a:rPr>
              <a:t>s,d</a:t>
            </a:r>
            <a:endParaRPr lang="en-US" sz="2000" dirty="0">
              <a:solidFill>
                <a:srgbClr val="0000FF"/>
              </a:solidFill>
              <a:latin typeface="Comic Sans MS" charset="0"/>
              <a:cs typeface="+mn-cs"/>
            </a:endParaRPr>
          </a:p>
        </p:txBody>
      </p:sp>
      <p:sp>
        <p:nvSpPr>
          <p:cNvPr id="90" name="Rectangle 89"/>
          <p:cNvSpPr>
            <a:spLocks noChangeArrowheads="1"/>
          </p:cNvSpPr>
          <p:nvPr/>
        </p:nvSpPr>
        <p:spPr bwMode="auto">
          <a:xfrm>
            <a:off x="3962400" y="914400"/>
            <a:ext cx="706438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rgbClr val="FF8000"/>
                </a:solidFill>
                <a:latin typeface="Comic Sans MS" charset="0"/>
                <a:cs typeface="+mn-cs"/>
              </a:rPr>
              <a:t>t,c,u</a:t>
            </a:r>
            <a:endParaRPr lang="en-US" sz="2000">
              <a:solidFill>
                <a:srgbClr val="0000FF"/>
              </a:solidFill>
              <a:latin typeface="Comic Sans MS" charset="0"/>
              <a:cs typeface="+mn-cs"/>
            </a:endParaRPr>
          </a:p>
        </p:txBody>
      </p:sp>
      <p:sp>
        <p:nvSpPr>
          <p:cNvPr id="69691" name="Rectangle 1"/>
          <p:cNvSpPr>
            <a:spLocks noChangeArrowheads="1"/>
          </p:cNvSpPr>
          <p:nvPr/>
        </p:nvSpPr>
        <p:spPr bwMode="auto">
          <a:xfrm>
            <a:off x="25400" y="2286000"/>
            <a:ext cx="911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>
                <a:latin typeface="Comic Sans MS" charset="0"/>
              </a:rPr>
              <a:t>One should </a:t>
            </a:r>
            <a:r>
              <a:rPr lang="en-US" i="1" dirty="0">
                <a:latin typeface="Comic Sans MS" charset="0"/>
              </a:rPr>
              <a:t>not only </a:t>
            </a:r>
            <a:r>
              <a:rPr lang="en-US" dirty="0">
                <a:latin typeface="Comic Sans MS" charset="0"/>
              </a:rPr>
              <a:t>look on diagrams</a:t>
            </a:r>
            <a:endParaRPr lang="en-US" dirty="0"/>
          </a:p>
        </p:txBody>
      </p:sp>
      <p:sp>
        <p:nvSpPr>
          <p:cNvPr id="69692" name="Rectangle 2"/>
          <p:cNvSpPr>
            <a:spLocks noChangeArrowheads="1"/>
          </p:cNvSpPr>
          <p:nvPr/>
        </p:nvSpPr>
        <p:spPr bwMode="auto">
          <a:xfrm>
            <a:off x="1524000" y="6019800"/>
            <a:ext cx="6781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latin typeface="Comic Sans MS" charset="0"/>
              </a:rPr>
              <a:t>b -&gt; s c c &amp; s u u `paint’ re-scattering</a:t>
            </a:r>
          </a:p>
          <a:p>
            <a:r>
              <a:rPr lang="en-US" sz="2000">
                <a:latin typeface="Symbol" charset="0"/>
              </a:rPr>
              <a:t>∆g</a:t>
            </a:r>
            <a:r>
              <a:rPr lang="en-US" sz="2000">
                <a:latin typeface="Comic Sans MS" charset="0"/>
              </a:rPr>
              <a:t>(a)=|T(P -&gt; a)|</a:t>
            </a:r>
            <a:r>
              <a:rPr lang="en-US" sz="2000" baseline="30000">
                <a:latin typeface="Comic Sans MS" charset="0"/>
              </a:rPr>
              <a:t>2</a:t>
            </a:r>
            <a:r>
              <a:rPr lang="en-US" sz="2000">
                <a:latin typeface="Comic Sans MS" charset="0"/>
              </a:rPr>
              <a:t>-|T(P -&gt; a)|</a:t>
            </a:r>
            <a:r>
              <a:rPr lang="en-US" sz="2000" baseline="30000">
                <a:latin typeface="Comic Sans MS" charset="0"/>
              </a:rPr>
              <a:t>2</a:t>
            </a:r>
            <a:r>
              <a:rPr lang="en-US" sz="2000">
                <a:latin typeface="Comic Sans MS" charset="0"/>
              </a:rPr>
              <a:t>=4</a:t>
            </a:r>
            <a:r>
              <a:rPr lang="en-US" sz="2000">
                <a:latin typeface="Symbol" charset="0"/>
              </a:rPr>
              <a:t>∑</a:t>
            </a:r>
            <a:r>
              <a:rPr lang="en-US" sz="2000" baseline="-25000">
                <a:solidFill>
                  <a:srgbClr val="E47200"/>
                </a:solidFill>
                <a:latin typeface="Comic Sans MS" charset="0"/>
              </a:rPr>
              <a:t>aj</a:t>
            </a:r>
            <a:r>
              <a:rPr lang="en-US" sz="2000" baseline="-25000">
                <a:solidFill>
                  <a:srgbClr val="E47200"/>
                </a:solidFill>
                <a:latin typeface="Symbol" charset="0"/>
              </a:rPr>
              <a:t>≠</a:t>
            </a:r>
            <a:r>
              <a:rPr lang="en-US" sz="2000" baseline="-25000">
                <a:solidFill>
                  <a:srgbClr val="E47200"/>
                </a:solidFill>
                <a:latin typeface="Comic Sans MS" charset="0"/>
              </a:rPr>
              <a:t>a </a:t>
            </a:r>
            <a:r>
              <a:rPr lang="en-US" sz="2000">
                <a:latin typeface="Comic Sans MS" charset="0"/>
              </a:rPr>
              <a:t>T</a:t>
            </a:r>
            <a:r>
              <a:rPr lang="en-US" sz="2000" baseline="-25000">
                <a:latin typeface="Comic Sans MS" charset="0"/>
              </a:rPr>
              <a:t>aj,a</a:t>
            </a:r>
            <a:r>
              <a:rPr lang="en-US" sz="2000" baseline="30000">
                <a:latin typeface="Comic Sans MS" charset="0"/>
              </a:rPr>
              <a:t>resc    </a:t>
            </a:r>
            <a:r>
              <a:rPr lang="en-US" sz="2000">
                <a:latin typeface="Comic Sans MS" charset="0"/>
              </a:rPr>
              <a:t>Im</a:t>
            </a:r>
            <a:r>
              <a:rPr lang="en-US" sz="2000">
                <a:solidFill>
                  <a:srgbClr val="FF00FF"/>
                </a:solidFill>
                <a:latin typeface="Comic Sans MS" charset="0"/>
              </a:rPr>
              <a:t>T*</a:t>
            </a:r>
            <a:r>
              <a:rPr lang="en-US" sz="2000" baseline="-25000">
                <a:solidFill>
                  <a:srgbClr val="FF00FF"/>
                </a:solidFill>
                <a:latin typeface="Comic Sans MS" charset="0"/>
              </a:rPr>
              <a:t>a</a:t>
            </a:r>
            <a:r>
              <a:rPr lang="en-US" sz="2000">
                <a:latin typeface="Comic Sans MS" charset="0"/>
              </a:rPr>
              <a:t>T</a:t>
            </a:r>
            <a:r>
              <a:rPr lang="en-US" sz="2000" baseline="-25000">
                <a:latin typeface="Comic Sans MS" charset="0"/>
              </a:rPr>
              <a:t>aj</a:t>
            </a:r>
          </a:p>
          <a:p>
            <a:r>
              <a:rPr lang="en-US" sz="2000">
                <a:latin typeface="Comic Sans MS" charset="0"/>
              </a:rPr>
              <a:t> </a:t>
            </a:r>
            <a:endParaRPr lang="en-US" sz="200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286000" y="6096000"/>
            <a:ext cx="228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4" name="Straight Connector 63"/>
          <p:cNvCxnSpPr/>
          <p:nvPr/>
        </p:nvCxnSpPr>
        <p:spPr bwMode="auto">
          <a:xfrm>
            <a:off x="3200400" y="6096000"/>
            <a:ext cx="1524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9695" name="Rectangle 1"/>
          <p:cNvSpPr>
            <a:spLocks noChangeArrowheads="1"/>
          </p:cNvSpPr>
          <p:nvPr/>
        </p:nvSpPr>
        <p:spPr bwMode="auto">
          <a:xfrm>
            <a:off x="5867400" y="6400800"/>
            <a:ext cx="914400" cy="45720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96" name="Rectangle 1"/>
          <p:cNvSpPr>
            <a:spLocks noChangeArrowheads="1"/>
          </p:cNvSpPr>
          <p:nvPr/>
        </p:nvSpPr>
        <p:spPr bwMode="auto">
          <a:xfrm>
            <a:off x="6858000" y="6413500"/>
            <a:ext cx="1143000" cy="457200"/>
          </a:xfrm>
          <a:prstGeom prst="rect">
            <a:avLst/>
          </a:prstGeom>
          <a:noFill/>
          <a:ln w="57150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996633"/>
              </a:solidFill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2667000" y="6400800"/>
            <a:ext cx="228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2" name="Straight Connector 71"/>
          <p:cNvCxnSpPr/>
          <p:nvPr/>
        </p:nvCxnSpPr>
        <p:spPr bwMode="auto">
          <a:xfrm>
            <a:off x="3124200" y="6400800"/>
            <a:ext cx="228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9699" name="Rectangle 1"/>
          <p:cNvSpPr>
            <a:spLocks noChangeArrowheads="1"/>
          </p:cNvSpPr>
          <p:nvPr/>
        </p:nvSpPr>
        <p:spPr bwMode="auto">
          <a:xfrm>
            <a:off x="0" y="304800"/>
            <a:ext cx="31242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Comic Sans MS" charset="0"/>
              </a:rPr>
              <a:t>`penguin’ diagrams: well-known for inclusive one --  </a:t>
            </a:r>
          </a:p>
          <a:p>
            <a:r>
              <a:rPr lang="en-US" sz="2300">
                <a:latin typeface="Comic Sans MS" charset="0"/>
              </a:rPr>
              <a:t>about </a:t>
            </a:r>
            <a:r>
              <a:rPr lang="en-US" sz="2300" i="1">
                <a:solidFill>
                  <a:srgbClr val="0000FF"/>
                </a:solidFill>
                <a:latin typeface="Comic Sans MS" charset="0"/>
              </a:rPr>
              <a:t>exclusive</a:t>
            </a:r>
            <a:r>
              <a:rPr lang="en-US" sz="2300">
                <a:latin typeface="Comic Sans MS" charset="0"/>
              </a:rPr>
              <a:t> ones?  </a:t>
            </a:r>
            <a:endParaRPr lang="en-US" sz="2300"/>
          </a:p>
        </p:txBody>
      </p:sp>
      <p:sp>
        <p:nvSpPr>
          <p:cNvPr id="65" name="Line 11"/>
          <p:cNvSpPr>
            <a:spLocks noChangeShapeType="1"/>
          </p:cNvSpPr>
          <p:nvPr/>
        </p:nvSpPr>
        <p:spPr bwMode="auto">
          <a:xfrm flipV="1">
            <a:off x="5029200" y="3657600"/>
            <a:ext cx="304800" cy="3048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" name="Line 11"/>
          <p:cNvSpPr>
            <a:spLocks noChangeShapeType="1"/>
          </p:cNvSpPr>
          <p:nvPr/>
        </p:nvSpPr>
        <p:spPr bwMode="auto">
          <a:xfrm flipV="1">
            <a:off x="7924800" y="3733800"/>
            <a:ext cx="304800" cy="3048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7" name="Line 9"/>
          <p:cNvSpPr>
            <a:spLocks noChangeShapeType="1"/>
          </p:cNvSpPr>
          <p:nvPr/>
        </p:nvSpPr>
        <p:spPr bwMode="auto">
          <a:xfrm>
            <a:off x="5029200" y="3962400"/>
            <a:ext cx="381000" cy="3048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8" name="Line 9"/>
          <p:cNvSpPr>
            <a:spLocks noChangeShapeType="1"/>
          </p:cNvSpPr>
          <p:nvPr/>
        </p:nvSpPr>
        <p:spPr bwMode="auto">
          <a:xfrm>
            <a:off x="7924800" y="4038600"/>
            <a:ext cx="381000" cy="3048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71" name="Picture 70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5882640"/>
            <a:ext cx="1219200" cy="975360"/>
          </a:xfrm>
          <a:prstGeom prst="rect">
            <a:avLst/>
          </a:prstGeom>
        </p:spPr>
      </p:pic>
      <p:sp>
        <p:nvSpPr>
          <p:cNvPr id="73" name="Rectangle 1"/>
          <p:cNvSpPr>
            <a:spLocks noChangeArrowheads="1"/>
          </p:cNvSpPr>
          <p:nvPr/>
        </p:nvSpPr>
        <p:spPr bwMode="auto">
          <a:xfrm>
            <a:off x="0" y="1447800"/>
            <a:ext cx="3124200" cy="45720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588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E0951611-5777-814A-9C24-A3AEC5F343D9}" type="slidenum">
              <a:rPr lang="en-US" smtClean="0"/>
              <a:pPr>
                <a:defRPr/>
              </a:pPr>
              <a:t>34</a:t>
            </a:fld>
            <a:r>
              <a:rPr lang="en-US" dirty="0" smtClean="0"/>
              <a:t>/60</a:t>
            </a:r>
            <a:endParaRPr lang="en-US" dirty="0"/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>
            <a:off x="1130300" y="3581400"/>
            <a:ext cx="609600" cy="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>
            <a:off x="1739900" y="3581400"/>
            <a:ext cx="457200" cy="2286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1816100" y="3505200"/>
            <a:ext cx="457200" cy="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1" name="Line 11"/>
          <p:cNvSpPr>
            <a:spLocks noChangeShapeType="1"/>
          </p:cNvSpPr>
          <p:nvPr/>
        </p:nvSpPr>
        <p:spPr bwMode="auto">
          <a:xfrm flipV="1">
            <a:off x="1816100" y="3124200"/>
            <a:ext cx="457200" cy="3810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" name="Freeform 12"/>
          <p:cNvSpPr>
            <a:spLocks/>
          </p:cNvSpPr>
          <p:nvPr/>
        </p:nvSpPr>
        <p:spPr bwMode="auto">
          <a:xfrm>
            <a:off x="1130300" y="4038600"/>
            <a:ext cx="1066800" cy="304800"/>
          </a:xfrm>
          <a:custGeom>
            <a:avLst/>
            <a:gdLst>
              <a:gd name="T0" fmla="*/ 0 w 432"/>
              <a:gd name="T1" fmla="*/ 8 h 104"/>
              <a:gd name="T2" fmla="*/ 144 w 432"/>
              <a:gd name="T3" fmla="*/ 8 h 104"/>
              <a:gd name="T4" fmla="*/ 192 w 432"/>
              <a:gd name="T5" fmla="*/ 8 h 104"/>
              <a:gd name="T6" fmla="*/ 336 w 432"/>
              <a:gd name="T7" fmla="*/ 56 h 104"/>
              <a:gd name="T8" fmla="*/ 432 w 432"/>
              <a:gd name="T9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2" h="104">
                <a:moveTo>
                  <a:pt x="0" y="8"/>
                </a:moveTo>
                <a:cubicBezTo>
                  <a:pt x="56" y="8"/>
                  <a:pt x="112" y="8"/>
                  <a:pt x="144" y="8"/>
                </a:cubicBezTo>
                <a:cubicBezTo>
                  <a:pt x="176" y="8"/>
                  <a:pt x="160" y="0"/>
                  <a:pt x="192" y="8"/>
                </a:cubicBezTo>
                <a:cubicBezTo>
                  <a:pt x="224" y="16"/>
                  <a:pt x="296" y="40"/>
                  <a:pt x="336" y="56"/>
                </a:cubicBezTo>
                <a:cubicBezTo>
                  <a:pt x="376" y="72"/>
                  <a:pt x="404" y="88"/>
                  <a:pt x="432" y="104"/>
                </a:cubicBezTo>
              </a:path>
            </a:pathLst>
          </a:custGeom>
          <a:noFill/>
          <a:ln w="19050" cmpd="sng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749300" y="3429000"/>
            <a:ext cx="244475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cs typeface="+mn-cs"/>
              </a:rPr>
              <a:t>b</a:t>
            </a:r>
            <a:endParaRPr lang="en-US" sz="1800" dirty="0">
              <a:latin typeface="Comic Sans MS" charset="0"/>
              <a:cs typeface="+mn-cs"/>
            </a:endParaRP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2273300" y="3657600"/>
            <a:ext cx="244475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cs typeface="+mn-cs"/>
              </a:rPr>
              <a:t>u</a:t>
            </a:r>
            <a:endParaRPr lang="en-US" sz="1800" dirty="0">
              <a:latin typeface="Comic Sans MS" charset="0"/>
              <a:cs typeface="+mn-cs"/>
            </a:endParaRP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2273300" y="2895600"/>
            <a:ext cx="6985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 err="1" smtClean="0">
                <a:solidFill>
                  <a:srgbClr val="0000FF"/>
                </a:solidFill>
                <a:latin typeface="Comic Sans MS" charset="0"/>
                <a:cs typeface="+mn-cs"/>
              </a:rPr>
              <a:t>s,d</a:t>
            </a:r>
            <a:endParaRPr lang="en-US" sz="1800" dirty="0">
              <a:latin typeface="Comic Sans MS" charset="0"/>
              <a:cs typeface="+mn-cs"/>
            </a:endParaRPr>
          </a:p>
        </p:txBody>
      </p:sp>
      <p:sp>
        <p:nvSpPr>
          <p:cNvPr id="26" name="Text Box 16"/>
          <p:cNvSpPr txBox="1">
            <a:spLocks noChangeArrowheads="1"/>
          </p:cNvSpPr>
          <p:nvPr/>
        </p:nvSpPr>
        <p:spPr bwMode="auto">
          <a:xfrm>
            <a:off x="749300" y="3810000"/>
            <a:ext cx="2444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cs typeface="+mn-cs"/>
              </a:rPr>
              <a:t>q</a:t>
            </a:r>
            <a:endParaRPr lang="en-US" sz="1800" dirty="0">
              <a:latin typeface="Comic Sans MS" charset="0"/>
              <a:cs typeface="+mn-cs"/>
            </a:endParaRPr>
          </a:p>
        </p:txBody>
      </p:sp>
      <p:sp>
        <p:nvSpPr>
          <p:cNvPr id="27" name="Rectangle 17"/>
          <p:cNvSpPr>
            <a:spLocks noChangeArrowheads="1"/>
          </p:cNvSpPr>
          <p:nvPr/>
        </p:nvSpPr>
        <p:spPr bwMode="auto">
          <a:xfrm>
            <a:off x="2349500" y="3276600"/>
            <a:ext cx="303213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cs typeface="+mn-cs"/>
              </a:rPr>
              <a:t>u</a:t>
            </a:r>
          </a:p>
        </p:txBody>
      </p:sp>
      <p:sp>
        <p:nvSpPr>
          <p:cNvPr id="28" name="Line 18"/>
          <p:cNvSpPr>
            <a:spLocks noChangeShapeType="1"/>
          </p:cNvSpPr>
          <p:nvPr/>
        </p:nvSpPr>
        <p:spPr bwMode="auto">
          <a:xfrm>
            <a:off x="3949700" y="3657600"/>
            <a:ext cx="457200" cy="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9" name="Line 19"/>
          <p:cNvSpPr>
            <a:spLocks noChangeShapeType="1"/>
          </p:cNvSpPr>
          <p:nvPr/>
        </p:nvSpPr>
        <p:spPr bwMode="auto">
          <a:xfrm flipV="1">
            <a:off x="4711700" y="3352800"/>
            <a:ext cx="457200" cy="3048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" name="Freeform 20"/>
          <p:cNvSpPr>
            <a:spLocks/>
          </p:cNvSpPr>
          <p:nvPr/>
        </p:nvSpPr>
        <p:spPr bwMode="auto">
          <a:xfrm>
            <a:off x="4330700" y="3657600"/>
            <a:ext cx="444500" cy="254000"/>
          </a:xfrm>
          <a:custGeom>
            <a:avLst/>
            <a:gdLst>
              <a:gd name="T0" fmla="*/ 72 w 280"/>
              <a:gd name="T1" fmla="*/ 0 h 160"/>
              <a:gd name="T2" fmla="*/ 24 w 280"/>
              <a:gd name="T3" fmla="*/ 48 h 160"/>
              <a:gd name="T4" fmla="*/ 24 w 280"/>
              <a:gd name="T5" fmla="*/ 144 h 160"/>
              <a:gd name="T6" fmla="*/ 168 w 280"/>
              <a:gd name="T7" fmla="*/ 144 h 160"/>
              <a:gd name="T8" fmla="*/ 264 w 280"/>
              <a:gd name="T9" fmla="*/ 144 h 160"/>
              <a:gd name="T10" fmla="*/ 264 w 280"/>
              <a:gd name="T11" fmla="*/ 48 h 160"/>
              <a:gd name="T12" fmla="*/ 216 w 280"/>
              <a:gd name="T13" fmla="*/ 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0" h="160">
                <a:moveTo>
                  <a:pt x="72" y="0"/>
                </a:moveTo>
                <a:cubicBezTo>
                  <a:pt x="52" y="12"/>
                  <a:pt x="32" y="24"/>
                  <a:pt x="24" y="48"/>
                </a:cubicBezTo>
                <a:cubicBezTo>
                  <a:pt x="16" y="72"/>
                  <a:pt x="0" y="128"/>
                  <a:pt x="24" y="144"/>
                </a:cubicBezTo>
                <a:cubicBezTo>
                  <a:pt x="48" y="160"/>
                  <a:pt x="128" y="144"/>
                  <a:pt x="168" y="144"/>
                </a:cubicBezTo>
                <a:cubicBezTo>
                  <a:pt x="208" y="144"/>
                  <a:pt x="248" y="160"/>
                  <a:pt x="264" y="144"/>
                </a:cubicBezTo>
                <a:cubicBezTo>
                  <a:pt x="280" y="128"/>
                  <a:pt x="272" y="72"/>
                  <a:pt x="264" y="48"/>
                </a:cubicBezTo>
                <a:cubicBezTo>
                  <a:pt x="256" y="24"/>
                  <a:pt x="236" y="12"/>
                  <a:pt x="216" y="0"/>
                </a:cubicBezTo>
              </a:path>
            </a:pathLst>
          </a:custGeom>
          <a:noFill/>
          <a:ln w="19050" cmpd="sng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" name="Freeform 21"/>
          <p:cNvSpPr>
            <a:spLocks/>
          </p:cNvSpPr>
          <p:nvPr/>
        </p:nvSpPr>
        <p:spPr bwMode="auto">
          <a:xfrm>
            <a:off x="3949700" y="4191000"/>
            <a:ext cx="1371600" cy="304800"/>
          </a:xfrm>
          <a:custGeom>
            <a:avLst/>
            <a:gdLst>
              <a:gd name="T0" fmla="*/ 0 w 432"/>
              <a:gd name="T1" fmla="*/ 8 h 104"/>
              <a:gd name="T2" fmla="*/ 144 w 432"/>
              <a:gd name="T3" fmla="*/ 8 h 104"/>
              <a:gd name="T4" fmla="*/ 192 w 432"/>
              <a:gd name="T5" fmla="*/ 8 h 104"/>
              <a:gd name="T6" fmla="*/ 336 w 432"/>
              <a:gd name="T7" fmla="*/ 56 h 104"/>
              <a:gd name="T8" fmla="*/ 432 w 432"/>
              <a:gd name="T9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2" h="104">
                <a:moveTo>
                  <a:pt x="0" y="8"/>
                </a:moveTo>
                <a:cubicBezTo>
                  <a:pt x="56" y="8"/>
                  <a:pt x="112" y="8"/>
                  <a:pt x="144" y="8"/>
                </a:cubicBezTo>
                <a:cubicBezTo>
                  <a:pt x="176" y="8"/>
                  <a:pt x="160" y="0"/>
                  <a:pt x="192" y="8"/>
                </a:cubicBezTo>
                <a:cubicBezTo>
                  <a:pt x="224" y="16"/>
                  <a:pt x="296" y="40"/>
                  <a:pt x="336" y="56"/>
                </a:cubicBezTo>
                <a:cubicBezTo>
                  <a:pt x="376" y="72"/>
                  <a:pt x="404" y="88"/>
                  <a:pt x="432" y="104"/>
                </a:cubicBezTo>
              </a:path>
            </a:pathLst>
          </a:custGeom>
          <a:noFill/>
          <a:ln w="19050" cmpd="sng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4" name="Text Box 24"/>
          <p:cNvSpPr txBox="1">
            <a:spLocks noChangeArrowheads="1"/>
          </p:cNvSpPr>
          <p:nvPr/>
        </p:nvSpPr>
        <p:spPr bwMode="auto">
          <a:xfrm>
            <a:off x="3492500" y="3429000"/>
            <a:ext cx="244475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cs typeface="+mn-cs"/>
              </a:rPr>
              <a:t>b</a:t>
            </a:r>
            <a:endParaRPr lang="en-US" sz="1800" dirty="0">
              <a:latin typeface="Comic Sans MS" charset="0"/>
              <a:cs typeface="+mn-cs"/>
            </a:endParaRPr>
          </a:p>
        </p:txBody>
      </p:sp>
      <p:sp>
        <p:nvSpPr>
          <p:cNvPr id="35" name="Rectangle 25"/>
          <p:cNvSpPr>
            <a:spLocks noChangeArrowheads="1"/>
          </p:cNvSpPr>
          <p:nvPr/>
        </p:nvSpPr>
        <p:spPr bwMode="auto">
          <a:xfrm>
            <a:off x="5168900" y="3048000"/>
            <a:ext cx="4965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 err="1">
                <a:solidFill>
                  <a:srgbClr val="0000FF"/>
                </a:solidFill>
                <a:latin typeface="Comic Sans MS" charset="0"/>
                <a:cs typeface="+mn-cs"/>
              </a:rPr>
              <a:t>s</a:t>
            </a:r>
            <a:r>
              <a:rPr lang="en-US" sz="1800" dirty="0" err="1" smtClean="0">
                <a:solidFill>
                  <a:srgbClr val="0000FF"/>
                </a:solidFill>
                <a:latin typeface="Comic Sans MS" charset="0"/>
                <a:cs typeface="+mn-cs"/>
              </a:rPr>
              <a:t>,d</a:t>
            </a:r>
            <a:endParaRPr lang="en-US" sz="1800" dirty="0">
              <a:solidFill>
                <a:srgbClr val="0000FF"/>
              </a:solidFill>
              <a:latin typeface="Comic Sans MS" charset="0"/>
              <a:cs typeface="+mn-cs"/>
            </a:endParaRPr>
          </a:p>
        </p:txBody>
      </p:sp>
      <p:sp>
        <p:nvSpPr>
          <p:cNvPr id="36" name="Rectangle 26"/>
          <p:cNvSpPr>
            <a:spLocks noChangeArrowheads="1"/>
          </p:cNvSpPr>
          <p:nvPr/>
        </p:nvSpPr>
        <p:spPr bwMode="auto">
          <a:xfrm>
            <a:off x="5245100" y="4343400"/>
            <a:ext cx="3048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cs typeface="+mn-cs"/>
              </a:rPr>
              <a:t>q</a:t>
            </a:r>
          </a:p>
        </p:txBody>
      </p:sp>
      <p:sp>
        <p:nvSpPr>
          <p:cNvPr id="38" name="Rectangle 28"/>
          <p:cNvSpPr>
            <a:spLocks noChangeArrowheads="1"/>
          </p:cNvSpPr>
          <p:nvPr/>
        </p:nvSpPr>
        <p:spPr bwMode="auto">
          <a:xfrm>
            <a:off x="6464300" y="4191000"/>
            <a:ext cx="3048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cs typeface="+mn-cs"/>
              </a:rPr>
              <a:t>q</a:t>
            </a:r>
          </a:p>
        </p:txBody>
      </p:sp>
      <p:sp>
        <p:nvSpPr>
          <p:cNvPr id="39" name="Rectangle 29"/>
          <p:cNvSpPr>
            <a:spLocks noChangeArrowheads="1"/>
          </p:cNvSpPr>
          <p:nvPr/>
        </p:nvSpPr>
        <p:spPr bwMode="auto">
          <a:xfrm>
            <a:off x="4330700" y="3810000"/>
            <a:ext cx="484188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 err="1">
                <a:solidFill>
                  <a:srgbClr val="0000FF"/>
                </a:solidFill>
                <a:latin typeface="Comic Sans MS" charset="0"/>
                <a:cs typeface="+mn-cs"/>
              </a:rPr>
              <a:t>u,c</a:t>
            </a:r>
            <a:endParaRPr lang="en-US" sz="1800" dirty="0">
              <a:solidFill>
                <a:srgbClr val="0000FF"/>
              </a:solidFill>
              <a:latin typeface="Comic Sans MS" charset="0"/>
              <a:cs typeface="+mn-cs"/>
            </a:endParaRPr>
          </a:p>
        </p:txBody>
      </p:sp>
      <p:sp>
        <p:nvSpPr>
          <p:cNvPr id="40" name="Line 30"/>
          <p:cNvSpPr>
            <a:spLocks noChangeShapeType="1"/>
          </p:cNvSpPr>
          <p:nvPr/>
        </p:nvSpPr>
        <p:spPr bwMode="auto">
          <a:xfrm>
            <a:off x="6845300" y="3886200"/>
            <a:ext cx="533400" cy="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" name="Line 31"/>
          <p:cNvSpPr>
            <a:spLocks noChangeShapeType="1"/>
          </p:cNvSpPr>
          <p:nvPr/>
        </p:nvSpPr>
        <p:spPr bwMode="auto">
          <a:xfrm flipV="1">
            <a:off x="7607300" y="3505200"/>
            <a:ext cx="609600" cy="3810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" name="Freeform 32"/>
          <p:cNvSpPr>
            <a:spLocks/>
          </p:cNvSpPr>
          <p:nvPr/>
        </p:nvSpPr>
        <p:spPr bwMode="auto">
          <a:xfrm rot="10800000" flipV="1">
            <a:off x="7378700" y="3886200"/>
            <a:ext cx="342900" cy="76200"/>
          </a:xfrm>
          <a:custGeom>
            <a:avLst/>
            <a:gdLst>
              <a:gd name="T0" fmla="*/ 72 w 280"/>
              <a:gd name="T1" fmla="*/ 0 h 160"/>
              <a:gd name="T2" fmla="*/ 24 w 280"/>
              <a:gd name="T3" fmla="*/ 48 h 160"/>
              <a:gd name="T4" fmla="*/ 24 w 280"/>
              <a:gd name="T5" fmla="*/ 144 h 160"/>
              <a:gd name="T6" fmla="*/ 168 w 280"/>
              <a:gd name="T7" fmla="*/ 144 h 160"/>
              <a:gd name="T8" fmla="*/ 264 w 280"/>
              <a:gd name="T9" fmla="*/ 144 h 160"/>
              <a:gd name="T10" fmla="*/ 264 w 280"/>
              <a:gd name="T11" fmla="*/ 48 h 160"/>
              <a:gd name="T12" fmla="*/ 216 w 280"/>
              <a:gd name="T13" fmla="*/ 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0" h="160">
                <a:moveTo>
                  <a:pt x="72" y="0"/>
                </a:moveTo>
                <a:cubicBezTo>
                  <a:pt x="52" y="12"/>
                  <a:pt x="32" y="24"/>
                  <a:pt x="24" y="48"/>
                </a:cubicBezTo>
                <a:cubicBezTo>
                  <a:pt x="16" y="72"/>
                  <a:pt x="0" y="128"/>
                  <a:pt x="24" y="144"/>
                </a:cubicBezTo>
                <a:cubicBezTo>
                  <a:pt x="48" y="160"/>
                  <a:pt x="128" y="144"/>
                  <a:pt x="168" y="144"/>
                </a:cubicBezTo>
                <a:cubicBezTo>
                  <a:pt x="208" y="144"/>
                  <a:pt x="248" y="160"/>
                  <a:pt x="264" y="144"/>
                </a:cubicBezTo>
                <a:cubicBezTo>
                  <a:pt x="280" y="128"/>
                  <a:pt x="272" y="72"/>
                  <a:pt x="264" y="48"/>
                </a:cubicBezTo>
                <a:cubicBezTo>
                  <a:pt x="256" y="24"/>
                  <a:pt x="236" y="12"/>
                  <a:pt x="216" y="0"/>
                </a:cubicBezTo>
              </a:path>
            </a:pathLst>
          </a:custGeom>
          <a:noFill/>
          <a:ln w="19050" cmpd="sng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" name="Freeform 33"/>
          <p:cNvSpPr>
            <a:spLocks/>
          </p:cNvSpPr>
          <p:nvPr/>
        </p:nvSpPr>
        <p:spPr bwMode="auto">
          <a:xfrm>
            <a:off x="6692900" y="4419600"/>
            <a:ext cx="1447800" cy="228600"/>
          </a:xfrm>
          <a:custGeom>
            <a:avLst/>
            <a:gdLst>
              <a:gd name="T0" fmla="*/ 0 w 432"/>
              <a:gd name="T1" fmla="*/ 8 h 104"/>
              <a:gd name="T2" fmla="*/ 144 w 432"/>
              <a:gd name="T3" fmla="*/ 8 h 104"/>
              <a:gd name="T4" fmla="*/ 192 w 432"/>
              <a:gd name="T5" fmla="*/ 8 h 104"/>
              <a:gd name="T6" fmla="*/ 336 w 432"/>
              <a:gd name="T7" fmla="*/ 56 h 104"/>
              <a:gd name="T8" fmla="*/ 432 w 432"/>
              <a:gd name="T9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2" h="104">
                <a:moveTo>
                  <a:pt x="0" y="8"/>
                </a:moveTo>
                <a:cubicBezTo>
                  <a:pt x="56" y="8"/>
                  <a:pt x="112" y="8"/>
                  <a:pt x="144" y="8"/>
                </a:cubicBezTo>
                <a:cubicBezTo>
                  <a:pt x="176" y="8"/>
                  <a:pt x="160" y="0"/>
                  <a:pt x="192" y="8"/>
                </a:cubicBezTo>
                <a:cubicBezTo>
                  <a:pt x="224" y="16"/>
                  <a:pt x="296" y="40"/>
                  <a:pt x="336" y="56"/>
                </a:cubicBezTo>
                <a:cubicBezTo>
                  <a:pt x="376" y="72"/>
                  <a:pt x="404" y="88"/>
                  <a:pt x="432" y="104"/>
                </a:cubicBezTo>
              </a:path>
            </a:pathLst>
          </a:custGeom>
          <a:noFill/>
          <a:ln w="19050" cmpd="sng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6464300" y="3657600"/>
            <a:ext cx="244475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cs typeface="+mn-cs"/>
              </a:rPr>
              <a:t>b</a:t>
            </a:r>
            <a:endParaRPr lang="en-US" sz="1800" dirty="0">
              <a:latin typeface="Comic Sans MS" charset="0"/>
              <a:cs typeface="+mn-cs"/>
            </a:endParaRPr>
          </a:p>
        </p:txBody>
      </p:sp>
      <p:sp>
        <p:nvSpPr>
          <p:cNvPr id="47" name="Rectangle 37"/>
          <p:cNvSpPr>
            <a:spLocks noChangeArrowheads="1"/>
          </p:cNvSpPr>
          <p:nvPr/>
        </p:nvSpPr>
        <p:spPr bwMode="auto">
          <a:xfrm>
            <a:off x="8140700" y="3276600"/>
            <a:ext cx="4965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 err="1">
                <a:solidFill>
                  <a:srgbClr val="0000FF"/>
                </a:solidFill>
                <a:latin typeface="Comic Sans MS" charset="0"/>
                <a:cs typeface="+mn-cs"/>
              </a:rPr>
              <a:t>s</a:t>
            </a:r>
            <a:r>
              <a:rPr lang="en-US" sz="1800" dirty="0" err="1" smtClean="0">
                <a:solidFill>
                  <a:srgbClr val="0000FF"/>
                </a:solidFill>
                <a:latin typeface="Comic Sans MS" charset="0"/>
                <a:cs typeface="+mn-cs"/>
              </a:rPr>
              <a:t>,d</a:t>
            </a:r>
            <a:endParaRPr lang="en-US" sz="1800" dirty="0">
              <a:solidFill>
                <a:srgbClr val="0000FF"/>
              </a:solidFill>
              <a:latin typeface="Comic Sans MS" charset="0"/>
              <a:cs typeface="+mn-cs"/>
            </a:endParaRPr>
          </a:p>
        </p:txBody>
      </p:sp>
      <p:sp>
        <p:nvSpPr>
          <p:cNvPr id="51" name="Rectangle 41"/>
          <p:cNvSpPr>
            <a:spLocks noChangeArrowheads="1"/>
          </p:cNvSpPr>
          <p:nvPr/>
        </p:nvSpPr>
        <p:spPr bwMode="auto">
          <a:xfrm>
            <a:off x="7378700" y="3962400"/>
            <a:ext cx="29210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cs typeface="+mn-cs"/>
              </a:rPr>
              <a:t>t</a:t>
            </a:r>
          </a:p>
        </p:txBody>
      </p:sp>
      <p:sp>
        <p:nvSpPr>
          <p:cNvPr id="52" name="Oval 42"/>
          <p:cNvSpPr>
            <a:spLocks noChangeArrowheads="1"/>
          </p:cNvSpPr>
          <p:nvPr/>
        </p:nvSpPr>
        <p:spPr bwMode="auto">
          <a:xfrm>
            <a:off x="1739900" y="3429000"/>
            <a:ext cx="152400" cy="228600"/>
          </a:xfrm>
          <a:prstGeom prst="ellipse">
            <a:avLst/>
          </a:prstGeom>
          <a:noFill/>
          <a:ln w="19050">
            <a:solidFill>
              <a:srgbClr val="FF8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3" name="Freeform 43"/>
          <p:cNvSpPr>
            <a:spLocks/>
          </p:cNvSpPr>
          <p:nvPr/>
        </p:nvSpPr>
        <p:spPr bwMode="auto">
          <a:xfrm>
            <a:off x="4559300" y="3200400"/>
            <a:ext cx="393700" cy="1066800"/>
          </a:xfrm>
          <a:custGeom>
            <a:avLst/>
            <a:gdLst>
              <a:gd name="T0" fmla="*/ 192 w 248"/>
              <a:gd name="T1" fmla="*/ 0 h 672"/>
              <a:gd name="T2" fmla="*/ 240 w 248"/>
              <a:gd name="T3" fmla="*/ 288 h 672"/>
              <a:gd name="T4" fmla="*/ 144 w 248"/>
              <a:gd name="T5" fmla="*/ 336 h 672"/>
              <a:gd name="T6" fmla="*/ 96 w 248"/>
              <a:gd name="T7" fmla="*/ 384 h 672"/>
              <a:gd name="T8" fmla="*/ 48 w 248"/>
              <a:gd name="T9" fmla="*/ 480 h 672"/>
              <a:gd name="T10" fmla="*/ 0 w 248"/>
              <a:gd name="T11" fmla="*/ 672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8" h="672">
                <a:moveTo>
                  <a:pt x="192" y="0"/>
                </a:moveTo>
                <a:cubicBezTo>
                  <a:pt x="220" y="116"/>
                  <a:pt x="248" y="232"/>
                  <a:pt x="240" y="288"/>
                </a:cubicBezTo>
                <a:cubicBezTo>
                  <a:pt x="232" y="344"/>
                  <a:pt x="168" y="320"/>
                  <a:pt x="144" y="336"/>
                </a:cubicBezTo>
                <a:cubicBezTo>
                  <a:pt x="120" y="352"/>
                  <a:pt x="112" y="360"/>
                  <a:pt x="96" y="384"/>
                </a:cubicBezTo>
                <a:cubicBezTo>
                  <a:pt x="80" y="408"/>
                  <a:pt x="64" y="432"/>
                  <a:pt x="48" y="480"/>
                </a:cubicBezTo>
                <a:cubicBezTo>
                  <a:pt x="32" y="528"/>
                  <a:pt x="16" y="600"/>
                  <a:pt x="0" y="672"/>
                </a:cubicBezTo>
              </a:path>
            </a:pathLst>
          </a:custGeom>
          <a:noFill/>
          <a:ln w="19050" cap="flat" cmpd="sng">
            <a:solidFill>
              <a:srgbClr val="FF8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4" name="Oval 46"/>
          <p:cNvSpPr>
            <a:spLocks noChangeArrowheads="1"/>
          </p:cNvSpPr>
          <p:nvPr/>
        </p:nvSpPr>
        <p:spPr bwMode="auto">
          <a:xfrm>
            <a:off x="520700" y="2667000"/>
            <a:ext cx="2527300" cy="2057400"/>
          </a:xfrm>
          <a:prstGeom prst="ellipse">
            <a:avLst/>
          </a:prstGeom>
          <a:noFill/>
          <a:ln w="19050">
            <a:solidFill>
              <a:srgbClr val="FBFF1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5" name="Text Box 47"/>
          <p:cNvSpPr txBox="1">
            <a:spLocks noChangeArrowheads="1"/>
          </p:cNvSpPr>
          <p:nvPr/>
        </p:nvSpPr>
        <p:spPr bwMode="auto">
          <a:xfrm>
            <a:off x="25400" y="5029200"/>
            <a:ext cx="2057400" cy="749300"/>
          </a:xfrm>
          <a:prstGeom prst="rect">
            <a:avLst/>
          </a:prstGeom>
          <a:noFill/>
          <a:ln w="19050">
            <a:solidFill>
              <a:srgbClr val="9966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rgbClr val="996633"/>
                </a:solidFill>
                <a:latin typeface="Comic Sans MS" charset="0"/>
                <a:cs typeface="+mn-cs"/>
              </a:rPr>
              <a:t>local</a:t>
            </a:r>
            <a:r>
              <a:rPr lang="en-US" sz="1800">
                <a:latin typeface="Comic Sans MS" charset="0"/>
                <a:cs typeface="+mn-cs"/>
              </a:rPr>
              <a:t> operator with </a:t>
            </a:r>
            <a:r>
              <a:rPr lang="en-US" sz="1800">
                <a:solidFill>
                  <a:srgbClr val="FF8000"/>
                </a:solidFill>
                <a:latin typeface="Comic Sans MS" charset="0"/>
                <a:cs typeface="+mn-cs"/>
              </a:rPr>
              <a:t>weak</a:t>
            </a:r>
            <a:r>
              <a:rPr lang="en-US" sz="1800">
                <a:latin typeface="Comic Sans MS" charset="0"/>
                <a:cs typeface="+mn-cs"/>
              </a:rPr>
              <a:t> phase</a:t>
            </a:r>
          </a:p>
        </p:txBody>
      </p:sp>
      <p:sp>
        <p:nvSpPr>
          <p:cNvPr id="56" name="Line 48"/>
          <p:cNvSpPr>
            <a:spLocks noChangeShapeType="1"/>
          </p:cNvSpPr>
          <p:nvPr/>
        </p:nvSpPr>
        <p:spPr bwMode="auto">
          <a:xfrm flipV="1">
            <a:off x="1130300" y="4724400"/>
            <a:ext cx="304800" cy="304800"/>
          </a:xfrm>
          <a:prstGeom prst="line">
            <a:avLst/>
          </a:prstGeom>
          <a:noFill/>
          <a:ln w="28575" cmpd="sng">
            <a:solidFill>
              <a:srgbClr val="996633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" name="Rectangle 50"/>
          <p:cNvSpPr>
            <a:spLocks noChangeArrowheads="1"/>
          </p:cNvSpPr>
          <p:nvPr/>
        </p:nvSpPr>
        <p:spPr bwMode="auto">
          <a:xfrm>
            <a:off x="6500813" y="5334000"/>
            <a:ext cx="2617787" cy="600075"/>
          </a:xfrm>
          <a:prstGeom prst="rect">
            <a:avLst/>
          </a:prstGeom>
          <a:noFill/>
          <a:ln w="19050">
            <a:solidFill>
              <a:srgbClr val="9966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996633"/>
                </a:solidFill>
                <a:latin typeface="Comic Sans MS" charset="0"/>
                <a:cs typeface="+mn-cs"/>
              </a:rPr>
              <a:t>local</a:t>
            </a:r>
            <a:r>
              <a:rPr lang="en-US" sz="1800" dirty="0">
                <a:latin typeface="Comic Sans MS" charset="0"/>
                <a:cs typeface="+mn-cs"/>
              </a:rPr>
              <a:t> operator not </a:t>
            </a:r>
          </a:p>
          <a:p>
            <a:pPr>
              <a:lnSpc>
                <a:spcPct val="20000"/>
              </a:lnSpc>
              <a:spcBef>
                <a:spcPct val="50000"/>
              </a:spcBef>
              <a:defRPr/>
            </a:pPr>
            <a:r>
              <a:rPr lang="en-US" sz="1800" dirty="0">
                <a:latin typeface="Comic Sans MS" charset="0"/>
                <a:cs typeface="+mn-cs"/>
              </a:rPr>
              <a:t>needed, but it is there</a:t>
            </a:r>
          </a:p>
        </p:txBody>
      </p:sp>
      <p:sp>
        <p:nvSpPr>
          <p:cNvPr id="59" name="Line 51"/>
          <p:cNvSpPr>
            <a:spLocks noChangeShapeType="1"/>
          </p:cNvSpPr>
          <p:nvPr/>
        </p:nvSpPr>
        <p:spPr bwMode="auto">
          <a:xfrm flipV="1">
            <a:off x="7607300" y="5029200"/>
            <a:ext cx="0" cy="228600"/>
          </a:xfrm>
          <a:prstGeom prst="line">
            <a:avLst/>
          </a:prstGeom>
          <a:noFill/>
          <a:ln w="38100" cmpd="sng">
            <a:solidFill>
              <a:srgbClr val="996633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0" name="Text Box 52"/>
          <p:cNvSpPr txBox="1">
            <a:spLocks noChangeArrowheads="1"/>
          </p:cNvSpPr>
          <p:nvPr/>
        </p:nvSpPr>
        <p:spPr bwMode="auto">
          <a:xfrm>
            <a:off x="3568700" y="5181600"/>
            <a:ext cx="2209800" cy="622300"/>
          </a:xfrm>
          <a:prstGeom prst="rect">
            <a:avLst/>
          </a:prstGeom>
          <a:noFill/>
          <a:ln w="19050">
            <a:solidFill>
              <a:srgbClr val="9966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800" dirty="0">
                <a:solidFill>
                  <a:srgbClr val="FF00FF"/>
                </a:solidFill>
                <a:latin typeface="Comic Sans MS" charset="0"/>
                <a:cs typeface="+mn-cs"/>
              </a:rPr>
              <a:t>non</a:t>
            </a:r>
            <a:r>
              <a:rPr lang="en-US" sz="1800" dirty="0">
                <a:solidFill>
                  <a:srgbClr val="996633"/>
                </a:solidFill>
                <a:latin typeface="Comic Sans MS" charset="0"/>
                <a:cs typeface="+mn-cs"/>
              </a:rPr>
              <a:t>local</a:t>
            </a:r>
            <a:r>
              <a:rPr lang="en-US" sz="1800" dirty="0">
                <a:latin typeface="Comic Sans MS" charset="0"/>
                <a:cs typeface="+mn-cs"/>
              </a:rPr>
              <a:t> operator with </a:t>
            </a:r>
            <a:r>
              <a:rPr lang="en-US" sz="1800" dirty="0">
                <a:solidFill>
                  <a:srgbClr val="FF8000"/>
                </a:solidFill>
                <a:latin typeface="Comic Sans MS" charset="0"/>
                <a:cs typeface="+mn-cs"/>
              </a:rPr>
              <a:t>strong</a:t>
            </a:r>
            <a:r>
              <a:rPr lang="en-US" sz="1800" dirty="0">
                <a:latin typeface="Comic Sans MS" charset="0"/>
                <a:cs typeface="+mn-cs"/>
              </a:rPr>
              <a:t> phase</a:t>
            </a:r>
          </a:p>
        </p:txBody>
      </p:sp>
      <p:sp>
        <p:nvSpPr>
          <p:cNvPr id="69669" name="Rectangle 1"/>
          <p:cNvSpPr>
            <a:spLocks noChangeArrowheads="1"/>
          </p:cNvSpPr>
          <p:nvPr/>
        </p:nvSpPr>
        <p:spPr bwMode="auto">
          <a:xfrm>
            <a:off x="2197100" y="4191000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FF"/>
                </a:solidFill>
                <a:latin typeface="Comic Sans MS" charset="0"/>
              </a:rPr>
              <a:t>q</a:t>
            </a:r>
            <a:endParaRPr lang="en-US" sz="1800">
              <a:latin typeface="Comic Sans MS" charset="0"/>
            </a:endParaRPr>
          </a:p>
        </p:txBody>
      </p:sp>
      <p:sp>
        <p:nvSpPr>
          <p:cNvPr id="69" name="Oval 46"/>
          <p:cNvSpPr>
            <a:spLocks noChangeArrowheads="1"/>
          </p:cNvSpPr>
          <p:nvPr/>
        </p:nvSpPr>
        <p:spPr bwMode="auto">
          <a:xfrm>
            <a:off x="3416300" y="2819400"/>
            <a:ext cx="2603500" cy="2057400"/>
          </a:xfrm>
          <a:prstGeom prst="ellipse">
            <a:avLst/>
          </a:prstGeom>
          <a:noFill/>
          <a:ln w="19050">
            <a:solidFill>
              <a:srgbClr val="FBFF1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9673" name="Rectangle 74786"/>
          <p:cNvSpPr>
            <a:spLocks noChangeArrowheads="1"/>
          </p:cNvSpPr>
          <p:nvPr/>
        </p:nvSpPr>
        <p:spPr bwMode="auto">
          <a:xfrm>
            <a:off x="3568700" y="3962400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FF"/>
                </a:solidFill>
                <a:latin typeface="Comic Sans MS" charset="0"/>
              </a:rPr>
              <a:t>q</a:t>
            </a:r>
            <a:endParaRPr lang="en-US" sz="1800">
              <a:latin typeface="Comic Sans MS" charset="0"/>
            </a:endParaRPr>
          </a:p>
        </p:txBody>
      </p:sp>
      <p:sp>
        <p:nvSpPr>
          <p:cNvPr id="74" name="Line 48"/>
          <p:cNvSpPr>
            <a:spLocks noChangeShapeType="1"/>
          </p:cNvSpPr>
          <p:nvPr/>
        </p:nvSpPr>
        <p:spPr bwMode="auto">
          <a:xfrm flipH="1" flipV="1">
            <a:off x="4711700" y="4953000"/>
            <a:ext cx="0" cy="228600"/>
          </a:xfrm>
          <a:prstGeom prst="line">
            <a:avLst/>
          </a:prstGeom>
          <a:noFill/>
          <a:ln w="38100" cmpd="sng">
            <a:solidFill>
              <a:srgbClr val="996633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5" name="Oval 46"/>
          <p:cNvSpPr>
            <a:spLocks noChangeArrowheads="1"/>
          </p:cNvSpPr>
          <p:nvPr/>
        </p:nvSpPr>
        <p:spPr bwMode="auto">
          <a:xfrm>
            <a:off x="6311900" y="2819400"/>
            <a:ext cx="2451100" cy="2133600"/>
          </a:xfrm>
          <a:prstGeom prst="ellipse">
            <a:avLst/>
          </a:prstGeom>
          <a:noFill/>
          <a:ln w="19050">
            <a:solidFill>
              <a:srgbClr val="FBFF1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9677" name="Rectangle 74789"/>
          <p:cNvSpPr>
            <a:spLocks noChangeArrowheads="1"/>
          </p:cNvSpPr>
          <p:nvPr/>
        </p:nvSpPr>
        <p:spPr bwMode="auto">
          <a:xfrm>
            <a:off x="8140700" y="4419600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FF"/>
                </a:solidFill>
                <a:latin typeface="Comic Sans MS" charset="0"/>
              </a:rPr>
              <a:t>q</a:t>
            </a:r>
          </a:p>
        </p:txBody>
      </p:sp>
      <p:sp>
        <p:nvSpPr>
          <p:cNvPr id="79" name="Freeform 5"/>
          <p:cNvSpPr>
            <a:spLocks/>
          </p:cNvSpPr>
          <p:nvPr/>
        </p:nvSpPr>
        <p:spPr bwMode="auto">
          <a:xfrm>
            <a:off x="3822700" y="304800"/>
            <a:ext cx="520700" cy="1143000"/>
          </a:xfrm>
          <a:custGeom>
            <a:avLst/>
            <a:gdLst>
              <a:gd name="T0" fmla="*/ 232 w 280"/>
              <a:gd name="T1" fmla="*/ 0 h 480"/>
              <a:gd name="T2" fmla="*/ 136 w 280"/>
              <a:gd name="T3" fmla="*/ 96 h 480"/>
              <a:gd name="T4" fmla="*/ 40 w 280"/>
              <a:gd name="T5" fmla="*/ 192 h 480"/>
              <a:gd name="T6" fmla="*/ 40 w 280"/>
              <a:gd name="T7" fmla="*/ 288 h 480"/>
              <a:gd name="T8" fmla="*/ 40 w 280"/>
              <a:gd name="T9" fmla="*/ 432 h 480"/>
              <a:gd name="T10" fmla="*/ 280 w 280"/>
              <a:gd name="T11" fmla="*/ 48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0" h="480">
                <a:moveTo>
                  <a:pt x="232" y="0"/>
                </a:moveTo>
                <a:cubicBezTo>
                  <a:pt x="200" y="32"/>
                  <a:pt x="168" y="64"/>
                  <a:pt x="136" y="96"/>
                </a:cubicBezTo>
                <a:cubicBezTo>
                  <a:pt x="104" y="128"/>
                  <a:pt x="56" y="160"/>
                  <a:pt x="40" y="192"/>
                </a:cubicBezTo>
                <a:cubicBezTo>
                  <a:pt x="24" y="224"/>
                  <a:pt x="40" y="248"/>
                  <a:pt x="40" y="288"/>
                </a:cubicBezTo>
                <a:cubicBezTo>
                  <a:pt x="40" y="328"/>
                  <a:pt x="0" y="400"/>
                  <a:pt x="40" y="432"/>
                </a:cubicBezTo>
                <a:cubicBezTo>
                  <a:pt x="80" y="464"/>
                  <a:pt x="180" y="472"/>
                  <a:pt x="280" y="480"/>
                </a:cubicBezTo>
              </a:path>
            </a:pathLst>
          </a:custGeom>
          <a:noFill/>
          <a:ln w="12700" cmpd="sng">
            <a:solidFill>
              <a:srgbClr val="00C10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0" name="Freeform 6"/>
          <p:cNvSpPr>
            <a:spLocks/>
          </p:cNvSpPr>
          <p:nvPr/>
        </p:nvSpPr>
        <p:spPr bwMode="auto">
          <a:xfrm flipH="1">
            <a:off x="4343400" y="304800"/>
            <a:ext cx="520700" cy="1143000"/>
          </a:xfrm>
          <a:custGeom>
            <a:avLst/>
            <a:gdLst>
              <a:gd name="T0" fmla="*/ 232 w 280"/>
              <a:gd name="T1" fmla="*/ 0 h 480"/>
              <a:gd name="T2" fmla="*/ 136 w 280"/>
              <a:gd name="T3" fmla="*/ 96 h 480"/>
              <a:gd name="T4" fmla="*/ 40 w 280"/>
              <a:gd name="T5" fmla="*/ 192 h 480"/>
              <a:gd name="T6" fmla="*/ 40 w 280"/>
              <a:gd name="T7" fmla="*/ 288 h 480"/>
              <a:gd name="T8" fmla="*/ 40 w 280"/>
              <a:gd name="T9" fmla="*/ 432 h 480"/>
              <a:gd name="T10" fmla="*/ 280 w 280"/>
              <a:gd name="T11" fmla="*/ 48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0" h="480">
                <a:moveTo>
                  <a:pt x="232" y="0"/>
                </a:moveTo>
                <a:cubicBezTo>
                  <a:pt x="200" y="32"/>
                  <a:pt x="168" y="64"/>
                  <a:pt x="136" y="96"/>
                </a:cubicBezTo>
                <a:cubicBezTo>
                  <a:pt x="104" y="128"/>
                  <a:pt x="56" y="160"/>
                  <a:pt x="40" y="192"/>
                </a:cubicBezTo>
                <a:cubicBezTo>
                  <a:pt x="24" y="224"/>
                  <a:pt x="40" y="248"/>
                  <a:pt x="40" y="288"/>
                </a:cubicBezTo>
                <a:cubicBezTo>
                  <a:pt x="40" y="328"/>
                  <a:pt x="0" y="400"/>
                  <a:pt x="40" y="432"/>
                </a:cubicBezTo>
                <a:cubicBezTo>
                  <a:pt x="80" y="464"/>
                  <a:pt x="180" y="472"/>
                  <a:pt x="280" y="480"/>
                </a:cubicBezTo>
              </a:path>
            </a:pathLst>
          </a:custGeom>
          <a:noFill/>
          <a:ln w="12700" cmpd="sng">
            <a:solidFill>
              <a:srgbClr val="00C10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1" name="Line 7"/>
          <p:cNvSpPr>
            <a:spLocks noChangeShapeType="1"/>
          </p:cNvSpPr>
          <p:nvPr/>
        </p:nvSpPr>
        <p:spPr bwMode="auto">
          <a:xfrm flipH="1">
            <a:off x="3284538" y="304800"/>
            <a:ext cx="982662" cy="457200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2" name="Line 8"/>
          <p:cNvSpPr>
            <a:spLocks noChangeShapeType="1"/>
          </p:cNvSpPr>
          <p:nvPr/>
        </p:nvSpPr>
        <p:spPr bwMode="auto">
          <a:xfrm>
            <a:off x="4495800" y="304800"/>
            <a:ext cx="1071563" cy="457200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3" name="Line 9"/>
          <p:cNvSpPr>
            <a:spLocks noChangeShapeType="1"/>
          </p:cNvSpPr>
          <p:nvPr/>
        </p:nvSpPr>
        <p:spPr bwMode="auto">
          <a:xfrm>
            <a:off x="4343400" y="1905000"/>
            <a:ext cx="714375" cy="228600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4" name="Line 10"/>
          <p:cNvSpPr>
            <a:spLocks noChangeShapeType="1"/>
          </p:cNvSpPr>
          <p:nvPr/>
        </p:nvSpPr>
        <p:spPr bwMode="auto">
          <a:xfrm flipH="1">
            <a:off x="3733800" y="1905000"/>
            <a:ext cx="625475" cy="228600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5" name="Oval 84"/>
          <p:cNvSpPr>
            <a:spLocks noChangeArrowheads="1"/>
          </p:cNvSpPr>
          <p:nvPr/>
        </p:nvSpPr>
        <p:spPr bwMode="auto">
          <a:xfrm>
            <a:off x="4330700" y="152400"/>
            <a:ext cx="88900" cy="114300"/>
          </a:xfrm>
          <a:prstGeom prst="ellipse">
            <a:avLst/>
          </a:prstGeom>
          <a:noFill/>
          <a:ln w="1905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" name="Line 12"/>
          <p:cNvSpPr>
            <a:spLocks noChangeShapeType="1"/>
          </p:cNvSpPr>
          <p:nvPr/>
        </p:nvSpPr>
        <p:spPr bwMode="auto">
          <a:xfrm>
            <a:off x="4343400" y="1447800"/>
            <a:ext cx="0" cy="457200"/>
          </a:xfrm>
          <a:prstGeom prst="line">
            <a:avLst/>
          </a:prstGeom>
          <a:noFill/>
          <a:ln w="19050">
            <a:solidFill>
              <a:srgbClr val="FF00FF"/>
            </a:solidFill>
            <a:prstDash val="lgDashDot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" name="Rectangle 86"/>
          <p:cNvSpPr>
            <a:spLocks noChangeArrowheads="1"/>
          </p:cNvSpPr>
          <p:nvPr/>
        </p:nvSpPr>
        <p:spPr bwMode="auto">
          <a:xfrm>
            <a:off x="4419600" y="1447800"/>
            <a:ext cx="319088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rgbClr val="FF00FF"/>
                </a:solidFill>
                <a:latin typeface="Comic Sans MS" charset="0"/>
                <a:cs typeface="+mn-cs"/>
              </a:rPr>
              <a:t>g</a:t>
            </a: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2882900" y="533400"/>
            <a:ext cx="334963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rgbClr val="0000FF"/>
                </a:solidFill>
                <a:latin typeface="Comic Sans MS" charset="0"/>
                <a:cs typeface="+mn-cs"/>
              </a:rPr>
              <a:t>b</a:t>
            </a:r>
          </a:p>
        </p:txBody>
      </p:sp>
      <p:sp>
        <p:nvSpPr>
          <p:cNvPr id="89" name="Rectangle 88"/>
          <p:cNvSpPr>
            <a:spLocks noChangeArrowheads="1"/>
          </p:cNvSpPr>
          <p:nvPr/>
        </p:nvSpPr>
        <p:spPr bwMode="auto">
          <a:xfrm>
            <a:off x="5603875" y="609600"/>
            <a:ext cx="5302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 err="1">
                <a:solidFill>
                  <a:srgbClr val="0000FF"/>
                </a:solidFill>
                <a:latin typeface="Comic Sans MS" charset="0"/>
                <a:cs typeface="+mn-cs"/>
              </a:rPr>
              <a:t>s,d</a:t>
            </a:r>
            <a:endParaRPr lang="en-US" sz="2000" dirty="0">
              <a:solidFill>
                <a:srgbClr val="0000FF"/>
              </a:solidFill>
              <a:latin typeface="Comic Sans MS" charset="0"/>
              <a:cs typeface="+mn-cs"/>
            </a:endParaRPr>
          </a:p>
        </p:txBody>
      </p:sp>
      <p:sp>
        <p:nvSpPr>
          <p:cNvPr id="90" name="Rectangle 89"/>
          <p:cNvSpPr>
            <a:spLocks noChangeArrowheads="1"/>
          </p:cNvSpPr>
          <p:nvPr/>
        </p:nvSpPr>
        <p:spPr bwMode="auto">
          <a:xfrm>
            <a:off x="3962400" y="914400"/>
            <a:ext cx="706438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rgbClr val="FF8000"/>
                </a:solidFill>
                <a:latin typeface="Comic Sans MS" charset="0"/>
                <a:cs typeface="+mn-cs"/>
              </a:rPr>
              <a:t>t,c,u</a:t>
            </a:r>
            <a:endParaRPr lang="en-US" sz="2000">
              <a:solidFill>
                <a:srgbClr val="0000FF"/>
              </a:solidFill>
              <a:latin typeface="Comic Sans MS" charset="0"/>
              <a:cs typeface="+mn-cs"/>
            </a:endParaRPr>
          </a:p>
        </p:txBody>
      </p:sp>
      <p:sp>
        <p:nvSpPr>
          <p:cNvPr id="69691" name="Rectangle 1"/>
          <p:cNvSpPr>
            <a:spLocks noChangeArrowheads="1"/>
          </p:cNvSpPr>
          <p:nvPr/>
        </p:nvSpPr>
        <p:spPr bwMode="auto">
          <a:xfrm>
            <a:off x="25400" y="2286000"/>
            <a:ext cx="911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>
                <a:latin typeface="Comic Sans MS" charset="0"/>
              </a:rPr>
              <a:t>One should </a:t>
            </a:r>
            <a:r>
              <a:rPr lang="en-US" i="1" dirty="0">
                <a:latin typeface="Comic Sans MS" charset="0"/>
              </a:rPr>
              <a:t>not only </a:t>
            </a:r>
            <a:r>
              <a:rPr lang="en-US" dirty="0">
                <a:latin typeface="Comic Sans MS" charset="0"/>
              </a:rPr>
              <a:t>look on diagrams</a:t>
            </a:r>
            <a:endParaRPr lang="en-US" dirty="0"/>
          </a:p>
        </p:txBody>
      </p:sp>
      <p:sp>
        <p:nvSpPr>
          <p:cNvPr id="69692" name="Rectangle 2"/>
          <p:cNvSpPr>
            <a:spLocks noChangeArrowheads="1"/>
          </p:cNvSpPr>
          <p:nvPr/>
        </p:nvSpPr>
        <p:spPr bwMode="auto">
          <a:xfrm>
            <a:off x="1524000" y="6019800"/>
            <a:ext cx="6781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latin typeface="Comic Sans MS" charset="0"/>
              </a:rPr>
              <a:t>b -&gt; s c c &amp; s u u `paint’ re-scattering</a:t>
            </a:r>
          </a:p>
          <a:p>
            <a:r>
              <a:rPr lang="en-US" sz="2000">
                <a:latin typeface="Symbol" charset="0"/>
              </a:rPr>
              <a:t>∆g</a:t>
            </a:r>
            <a:r>
              <a:rPr lang="en-US" sz="2000">
                <a:latin typeface="Comic Sans MS" charset="0"/>
              </a:rPr>
              <a:t>(a)=|T(P -&gt; a)|</a:t>
            </a:r>
            <a:r>
              <a:rPr lang="en-US" sz="2000" baseline="30000">
                <a:latin typeface="Comic Sans MS" charset="0"/>
              </a:rPr>
              <a:t>2</a:t>
            </a:r>
            <a:r>
              <a:rPr lang="en-US" sz="2000">
                <a:latin typeface="Comic Sans MS" charset="0"/>
              </a:rPr>
              <a:t>-|T(P -&gt; a)|</a:t>
            </a:r>
            <a:r>
              <a:rPr lang="en-US" sz="2000" baseline="30000">
                <a:latin typeface="Comic Sans MS" charset="0"/>
              </a:rPr>
              <a:t>2</a:t>
            </a:r>
            <a:r>
              <a:rPr lang="en-US" sz="2000">
                <a:latin typeface="Comic Sans MS" charset="0"/>
              </a:rPr>
              <a:t>=4</a:t>
            </a:r>
            <a:r>
              <a:rPr lang="en-US" sz="2000">
                <a:latin typeface="Symbol" charset="0"/>
              </a:rPr>
              <a:t>∑</a:t>
            </a:r>
            <a:r>
              <a:rPr lang="en-US" sz="2000" baseline="-25000">
                <a:solidFill>
                  <a:srgbClr val="E47200"/>
                </a:solidFill>
                <a:latin typeface="Comic Sans MS" charset="0"/>
              </a:rPr>
              <a:t>aj</a:t>
            </a:r>
            <a:r>
              <a:rPr lang="en-US" sz="2000" baseline="-25000">
                <a:solidFill>
                  <a:srgbClr val="E47200"/>
                </a:solidFill>
                <a:latin typeface="Symbol" charset="0"/>
              </a:rPr>
              <a:t>≠</a:t>
            </a:r>
            <a:r>
              <a:rPr lang="en-US" sz="2000" baseline="-25000">
                <a:solidFill>
                  <a:srgbClr val="E47200"/>
                </a:solidFill>
                <a:latin typeface="Comic Sans MS" charset="0"/>
              </a:rPr>
              <a:t>a </a:t>
            </a:r>
            <a:r>
              <a:rPr lang="en-US" sz="2000">
                <a:latin typeface="Comic Sans MS" charset="0"/>
              </a:rPr>
              <a:t>T</a:t>
            </a:r>
            <a:r>
              <a:rPr lang="en-US" sz="2000" baseline="-25000">
                <a:latin typeface="Comic Sans MS" charset="0"/>
              </a:rPr>
              <a:t>aj,a</a:t>
            </a:r>
            <a:r>
              <a:rPr lang="en-US" sz="2000" baseline="30000">
                <a:latin typeface="Comic Sans MS" charset="0"/>
              </a:rPr>
              <a:t>resc    </a:t>
            </a:r>
            <a:r>
              <a:rPr lang="en-US" sz="2000">
                <a:latin typeface="Comic Sans MS" charset="0"/>
              </a:rPr>
              <a:t>Im</a:t>
            </a:r>
            <a:r>
              <a:rPr lang="en-US" sz="2000">
                <a:solidFill>
                  <a:srgbClr val="FF00FF"/>
                </a:solidFill>
                <a:latin typeface="Comic Sans MS" charset="0"/>
              </a:rPr>
              <a:t>T*</a:t>
            </a:r>
            <a:r>
              <a:rPr lang="en-US" sz="2000" baseline="-25000">
                <a:solidFill>
                  <a:srgbClr val="FF00FF"/>
                </a:solidFill>
                <a:latin typeface="Comic Sans MS" charset="0"/>
              </a:rPr>
              <a:t>a</a:t>
            </a:r>
            <a:r>
              <a:rPr lang="en-US" sz="2000">
                <a:latin typeface="Comic Sans MS" charset="0"/>
              </a:rPr>
              <a:t>T</a:t>
            </a:r>
            <a:r>
              <a:rPr lang="en-US" sz="2000" baseline="-25000">
                <a:latin typeface="Comic Sans MS" charset="0"/>
              </a:rPr>
              <a:t>aj</a:t>
            </a:r>
          </a:p>
          <a:p>
            <a:r>
              <a:rPr lang="en-US" sz="2000">
                <a:latin typeface="Comic Sans MS" charset="0"/>
              </a:rPr>
              <a:t> </a:t>
            </a:r>
            <a:endParaRPr lang="en-US" sz="200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286000" y="6096000"/>
            <a:ext cx="228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4" name="Straight Connector 63"/>
          <p:cNvCxnSpPr/>
          <p:nvPr/>
        </p:nvCxnSpPr>
        <p:spPr bwMode="auto">
          <a:xfrm>
            <a:off x="3200400" y="6096000"/>
            <a:ext cx="1524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9695" name="Rectangle 1"/>
          <p:cNvSpPr>
            <a:spLocks noChangeArrowheads="1"/>
          </p:cNvSpPr>
          <p:nvPr/>
        </p:nvSpPr>
        <p:spPr bwMode="auto">
          <a:xfrm>
            <a:off x="5867400" y="6400800"/>
            <a:ext cx="914400" cy="45720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96" name="Rectangle 1"/>
          <p:cNvSpPr>
            <a:spLocks noChangeArrowheads="1"/>
          </p:cNvSpPr>
          <p:nvPr/>
        </p:nvSpPr>
        <p:spPr bwMode="auto">
          <a:xfrm>
            <a:off x="6858000" y="6413500"/>
            <a:ext cx="1143000" cy="457200"/>
          </a:xfrm>
          <a:prstGeom prst="rect">
            <a:avLst/>
          </a:prstGeom>
          <a:noFill/>
          <a:ln w="57150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996633"/>
              </a:solidFill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2667000" y="6400800"/>
            <a:ext cx="228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2" name="Straight Connector 71"/>
          <p:cNvCxnSpPr/>
          <p:nvPr/>
        </p:nvCxnSpPr>
        <p:spPr bwMode="auto">
          <a:xfrm>
            <a:off x="3124200" y="6400800"/>
            <a:ext cx="228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9699" name="Rectangle 1"/>
          <p:cNvSpPr>
            <a:spLocks noChangeArrowheads="1"/>
          </p:cNvSpPr>
          <p:nvPr/>
        </p:nvSpPr>
        <p:spPr bwMode="auto">
          <a:xfrm>
            <a:off x="0" y="304800"/>
            <a:ext cx="31242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Comic Sans MS" charset="0"/>
              </a:rPr>
              <a:t>`penguin’ diagrams: well-known for inclusive one --  </a:t>
            </a:r>
          </a:p>
          <a:p>
            <a:r>
              <a:rPr lang="en-US" sz="2300">
                <a:latin typeface="Comic Sans MS" charset="0"/>
              </a:rPr>
              <a:t>about </a:t>
            </a:r>
            <a:r>
              <a:rPr lang="en-US" sz="2300" i="1">
                <a:solidFill>
                  <a:srgbClr val="0000FF"/>
                </a:solidFill>
                <a:latin typeface="Comic Sans MS" charset="0"/>
              </a:rPr>
              <a:t>exclusive</a:t>
            </a:r>
            <a:r>
              <a:rPr lang="en-US" sz="2300">
                <a:latin typeface="Comic Sans MS" charset="0"/>
              </a:rPr>
              <a:t> ones?  </a:t>
            </a:r>
            <a:endParaRPr lang="en-US" sz="2300"/>
          </a:p>
        </p:txBody>
      </p:sp>
      <p:sp>
        <p:nvSpPr>
          <p:cNvPr id="65" name="Line 11"/>
          <p:cNvSpPr>
            <a:spLocks noChangeShapeType="1"/>
          </p:cNvSpPr>
          <p:nvPr/>
        </p:nvSpPr>
        <p:spPr bwMode="auto">
          <a:xfrm flipV="1">
            <a:off x="5029200" y="3581400"/>
            <a:ext cx="228600" cy="3810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" name="Line 11"/>
          <p:cNvSpPr>
            <a:spLocks noChangeShapeType="1"/>
          </p:cNvSpPr>
          <p:nvPr/>
        </p:nvSpPr>
        <p:spPr bwMode="auto">
          <a:xfrm flipV="1">
            <a:off x="7924800" y="3733800"/>
            <a:ext cx="304800" cy="3048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7" name="Line 9"/>
          <p:cNvSpPr>
            <a:spLocks noChangeShapeType="1"/>
          </p:cNvSpPr>
          <p:nvPr/>
        </p:nvSpPr>
        <p:spPr bwMode="auto">
          <a:xfrm>
            <a:off x="5029200" y="3962400"/>
            <a:ext cx="304800" cy="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8" name="Line 9"/>
          <p:cNvSpPr>
            <a:spLocks noChangeShapeType="1"/>
          </p:cNvSpPr>
          <p:nvPr/>
        </p:nvSpPr>
        <p:spPr bwMode="auto">
          <a:xfrm>
            <a:off x="7924800" y="4038600"/>
            <a:ext cx="304800" cy="762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1" name="Line 11"/>
          <p:cNvSpPr>
            <a:spLocks noChangeShapeType="1"/>
          </p:cNvSpPr>
          <p:nvPr/>
        </p:nvSpPr>
        <p:spPr bwMode="auto">
          <a:xfrm flipV="1">
            <a:off x="5181600" y="4114800"/>
            <a:ext cx="152400" cy="1524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3" name="Line 9"/>
          <p:cNvSpPr>
            <a:spLocks noChangeShapeType="1"/>
          </p:cNvSpPr>
          <p:nvPr/>
        </p:nvSpPr>
        <p:spPr bwMode="auto">
          <a:xfrm>
            <a:off x="5181600" y="4267200"/>
            <a:ext cx="152400" cy="762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7" name="Line 11"/>
          <p:cNvSpPr>
            <a:spLocks noChangeShapeType="1"/>
          </p:cNvSpPr>
          <p:nvPr/>
        </p:nvSpPr>
        <p:spPr bwMode="auto">
          <a:xfrm flipV="1">
            <a:off x="8001000" y="4191000"/>
            <a:ext cx="228600" cy="1524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8" name="Line 9"/>
          <p:cNvSpPr>
            <a:spLocks noChangeShapeType="1"/>
          </p:cNvSpPr>
          <p:nvPr/>
        </p:nvSpPr>
        <p:spPr bwMode="auto">
          <a:xfrm>
            <a:off x="8001000" y="4343400"/>
            <a:ext cx="228600" cy="762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1" name="Line 11"/>
          <p:cNvSpPr>
            <a:spLocks noChangeShapeType="1"/>
          </p:cNvSpPr>
          <p:nvPr/>
        </p:nvSpPr>
        <p:spPr bwMode="auto">
          <a:xfrm flipV="1">
            <a:off x="1981200" y="3962400"/>
            <a:ext cx="228600" cy="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2" name="Line 9"/>
          <p:cNvSpPr>
            <a:spLocks noChangeShapeType="1"/>
          </p:cNvSpPr>
          <p:nvPr/>
        </p:nvSpPr>
        <p:spPr bwMode="auto">
          <a:xfrm>
            <a:off x="1981200" y="3962400"/>
            <a:ext cx="304800" cy="1524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93" name="Picture 92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5882640"/>
            <a:ext cx="1219200" cy="975360"/>
          </a:xfrm>
          <a:prstGeom prst="rect">
            <a:avLst/>
          </a:prstGeom>
        </p:spPr>
      </p:pic>
      <p:sp>
        <p:nvSpPr>
          <p:cNvPr id="76" name="Rectangle 1"/>
          <p:cNvSpPr>
            <a:spLocks noChangeArrowheads="1"/>
          </p:cNvSpPr>
          <p:nvPr/>
        </p:nvSpPr>
        <p:spPr bwMode="auto">
          <a:xfrm>
            <a:off x="0" y="1447800"/>
            <a:ext cx="3124200" cy="45720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686800" y="0"/>
            <a:ext cx="4564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charset="0"/>
              </a:rPr>
              <a:t>*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72300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 bwMode="auto">
          <a:xfrm>
            <a:off x="457200" y="1676400"/>
            <a:ext cx="381000" cy="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 bwMode="auto">
          <a:xfrm flipV="1">
            <a:off x="838200" y="1371600"/>
            <a:ext cx="533400" cy="30480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 bwMode="auto">
          <a:xfrm>
            <a:off x="838200" y="1676400"/>
            <a:ext cx="533400" cy="381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3" name="Straight Connector 42"/>
          <p:cNvCxnSpPr/>
          <p:nvPr/>
        </p:nvCxnSpPr>
        <p:spPr bwMode="auto">
          <a:xfrm>
            <a:off x="1371600" y="1371600"/>
            <a:ext cx="0" cy="685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1" name="Straight Connector 50"/>
          <p:cNvCxnSpPr/>
          <p:nvPr/>
        </p:nvCxnSpPr>
        <p:spPr bwMode="auto">
          <a:xfrm>
            <a:off x="1371600" y="2057400"/>
            <a:ext cx="76200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3" name="Straight Connector 52"/>
          <p:cNvCxnSpPr/>
          <p:nvPr/>
        </p:nvCxnSpPr>
        <p:spPr bwMode="auto">
          <a:xfrm>
            <a:off x="1371600" y="1371600"/>
            <a:ext cx="76200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4" name="Straight Connector 53"/>
          <p:cNvCxnSpPr/>
          <p:nvPr/>
        </p:nvCxnSpPr>
        <p:spPr bwMode="auto">
          <a:xfrm flipV="1">
            <a:off x="1371600" y="1143000"/>
            <a:ext cx="762000" cy="228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8" name="Straight Connector 57"/>
          <p:cNvCxnSpPr/>
          <p:nvPr/>
        </p:nvCxnSpPr>
        <p:spPr bwMode="auto">
          <a:xfrm>
            <a:off x="3124200" y="1828800"/>
            <a:ext cx="381000" cy="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 bwMode="auto">
          <a:xfrm>
            <a:off x="3505200" y="1828800"/>
            <a:ext cx="533400" cy="38100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 bwMode="auto">
          <a:xfrm flipV="1">
            <a:off x="3505200" y="1447800"/>
            <a:ext cx="533400" cy="381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3" name="Straight Connector 62"/>
          <p:cNvCxnSpPr/>
          <p:nvPr/>
        </p:nvCxnSpPr>
        <p:spPr bwMode="auto">
          <a:xfrm>
            <a:off x="4038600" y="1447800"/>
            <a:ext cx="0" cy="762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6" name="Straight Connector 65"/>
          <p:cNvCxnSpPr/>
          <p:nvPr/>
        </p:nvCxnSpPr>
        <p:spPr bwMode="auto">
          <a:xfrm flipV="1">
            <a:off x="4038600" y="1295400"/>
            <a:ext cx="76200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8" name="Straight Connector 67"/>
          <p:cNvCxnSpPr/>
          <p:nvPr/>
        </p:nvCxnSpPr>
        <p:spPr bwMode="auto">
          <a:xfrm flipV="1">
            <a:off x="4038600" y="1981200"/>
            <a:ext cx="762000" cy="228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0" name="Straight Connector 69"/>
          <p:cNvCxnSpPr/>
          <p:nvPr/>
        </p:nvCxnSpPr>
        <p:spPr bwMode="auto">
          <a:xfrm>
            <a:off x="4038600" y="2209800"/>
            <a:ext cx="685800" cy="228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5" name="Straight Connector 74"/>
          <p:cNvCxnSpPr/>
          <p:nvPr/>
        </p:nvCxnSpPr>
        <p:spPr bwMode="auto">
          <a:xfrm>
            <a:off x="6705600" y="1447800"/>
            <a:ext cx="381000" cy="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 bwMode="auto">
          <a:xfrm flipV="1">
            <a:off x="7010400" y="914400"/>
            <a:ext cx="762000" cy="533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8" name="Straight Connector 77"/>
          <p:cNvCxnSpPr/>
          <p:nvPr/>
        </p:nvCxnSpPr>
        <p:spPr bwMode="auto">
          <a:xfrm>
            <a:off x="7086600" y="1447800"/>
            <a:ext cx="609600" cy="609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5" name="Straight Connector 84"/>
          <p:cNvCxnSpPr/>
          <p:nvPr/>
        </p:nvCxnSpPr>
        <p:spPr bwMode="auto">
          <a:xfrm>
            <a:off x="7086600" y="1447800"/>
            <a:ext cx="76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8" name="Rectangle 87"/>
          <p:cNvSpPr/>
          <p:nvPr/>
        </p:nvSpPr>
        <p:spPr>
          <a:xfrm>
            <a:off x="152400" y="1447800"/>
            <a:ext cx="378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 charset="0"/>
              </a:rPr>
              <a:t>B</a:t>
            </a:r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2667000" y="1600200"/>
            <a:ext cx="378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 charset="0"/>
              </a:rPr>
              <a:t>B</a:t>
            </a:r>
            <a:endParaRPr lang="en-US" dirty="0"/>
          </a:p>
        </p:txBody>
      </p:sp>
      <p:sp>
        <p:nvSpPr>
          <p:cNvPr id="90" name="Rectangle 89"/>
          <p:cNvSpPr/>
          <p:nvPr/>
        </p:nvSpPr>
        <p:spPr>
          <a:xfrm>
            <a:off x="6324600" y="1143000"/>
            <a:ext cx="378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 charset="0"/>
              </a:rPr>
              <a:t>B</a:t>
            </a:r>
            <a:endParaRPr lang="en-US" dirty="0"/>
          </a:p>
        </p:txBody>
      </p:sp>
      <p:sp>
        <p:nvSpPr>
          <p:cNvPr id="91" name="Rectangle 90"/>
          <p:cNvSpPr/>
          <p:nvPr/>
        </p:nvSpPr>
        <p:spPr>
          <a:xfrm>
            <a:off x="2133600" y="838200"/>
            <a:ext cx="378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 charset="0"/>
              </a:rPr>
              <a:t>K</a:t>
            </a: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4876800" y="990600"/>
            <a:ext cx="378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 charset="0"/>
              </a:rPr>
              <a:t>K</a:t>
            </a:r>
            <a:endParaRPr lang="en-US" dirty="0"/>
          </a:p>
        </p:txBody>
      </p:sp>
      <p:sp>
        <p:nvSpPr>
          <p:cNvPr id="93" name="Rectangle 92"/>
          <p:cNvSpPr/>
          <p:nvPr/>
        </p:nvSpPr>
        <p:spPr>
          <a:xfrm>
            <a:off x="2209800" y="1447800"/>
            <a:ext cx="304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mic Sans MS" charset="0"/>
              </a:rPr>
              <a:t>K</a:t>
            </a:r>
            <a:endParaRPr lang="en-US" dirty="0"/>
          </a:p>
        </p:txBody>
      </p:sp>
      <p:sp>
        <p:nvSpPr>
          <p:cNvPr id="94" name="Rectangle 93"/>
          <p:cNvSpPr/>
          <p:nvPr/>
        </p:nvSpPr>
        <p:spPr>
          <a:xfrm>
            <a:off x="2209800" y="2133600"/>
            <a:ext cx="304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mic Sans MS" charset="0"/>
              </a:rPr>
              <a:t>K</a:t>
            </a:r>
            <a:endParaRPr lang="en-US" dirty="0"/>
          </a:p>
        </p:txBody>
      </p:sp>
      <p:sp>
        <p:nvSpPr>
          <p:cNvPr id="95" name="Rectangle 94"/>
          <p:cNvSpPr/>
          <p:nvPr/>
        </p:nvSpPr>
        <p:spPr>
          <a:xfrm>
            <a:off x="4876800" y="1676400"/>
            <a:ext cx="304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mic Sans MS" charset="0"/>
              </a:rPr>
              <a:t>K</a:t>
            </a:r>
            <a:endParaRPr lang="en-US" dirty="0"/>
          </a:p>
        </p:txBody>
      </p:sp>
      <p:sp>
        <p:nvSpPr>
          <p:cNvPr id="96" name="Rectangle 95"/>
          <p:cNvSpPr/>
          <p:nvPr/>
        </p:nvSpPr>
        <p:spPr>
          <a:xfrm>
            <a:off x="4800600" y="2286000"/>
            <a:ext cx="304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mic Sans MS" charset="0"/>
              </a:rPr>
              <a:t>K</a:t>
            </a:r>
            <a:endParaRPr lang="en-US" dirty="0"/>
          </a:p>
        </p:txBody>
      </p:sp>
      <p:sp>
        <p:nvSpPr>
          <p:cNvPr id="97" name="Rectangle 96"/>
          <p:cNvSpPr/>
          <p:nvPr/>
        </p:nvSpPr>
        <p:spPr>
          <a:xfrm>
            <a:off x="7924800" y="1143000"/>
            <a:ext cx="304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mic Sans MS" charset="0"/>
              </a:rPr>
              <a:t>K</a:t>
            </a:r>
            <a:endParaRPr lang="en-US" dirty="0"/>
          </a:p>
        </p:txBody>
      </p:sp>
      <p:sp>
        <p:nvSpPr>
          <p:cNvPr id="98" name="Rectangle 97"/>
          <p:cNvSpPr/>
          <p:nvPr/>
        </p:nvSpPr>
        <p:spPr>
          <a:xfrm>
            <a:off x="7924800" y="1905000"/>
            <a:ext cx="3048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mic Sans MS" charset="0"/>
              </a:rPr>
              <a:t>K</a:t>
            </a:r>
            <a:endParaRPr lang="en-US" dirty="0"/>
          </a:p>
          <a:p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7848600" y="685800"/>
            <a:ext cx="378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 charset="0"/>
              </a:rPr>
              <a:t>K</a:t>
            </a:r>
            <a:endParaRPr lang="en-US" dirty="0"/>
          </a:p>
        </p:txBody>
      </p:sp>
      <p:sp>
        <p:nvSpPr>
          <p:cNvPr id="100" name="Rectangle 99"/>
          <p:cNvSpPr/>
          <p:nvPr/>
        </p:nvSpPr>
        <p:spPr>
          <a:xfrm>
            <a:off x="0" y="-1270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 charset="0"/>
              </a:rPr>
              <a:t>The landscapes of hadrons </a:t>
            </a:r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609600" y="762000"/>
            <a:ext cx="102817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Symbol" charset="2"/>
                <a:cs typeface="Symbol" charset="2"/>
              </a:rPr>
              <a:t>f</a:t>
            </a:r>
            <a:r>
              <a:rPr lang="en-US" sz="1600" dirty="0">
                <a:latin typeface="Comic Sans MS" charset="0"/>
              </a:rPr>
              <a:t>(1020)</a:t>
            </a:r>
          </a:p>
          <a:p>
            <a:r>
              <a:rPr lang="en-US" sz="1600" dirty="0">
                <a:latin typeface="Comic Sans MS" charset="0"/>
              </a:rPr>
              <a:t>a</a:t>
            </a:r>
            <a:r>
              <a:rPr lang="en-US" sz="1600" baseline="-25000" dirty="0">
                <a:latin typeface="Comic Sans MS" charset="0"/>
              </a:rPr>
              <a:t>0</a:t>
            </a:r>
            <a:r>
              <a:rPr lang="en-US" sz="1600" dirty="0">
                <a:latin typeface="Comic Sans MS" charset="0"/>
              </a:rPr>
              <a:t>(1450)</a:t>
            </a:r>
            <a:endParaRPr lang="en-US" sz="1600" dirty="0"/>
          </a:p>
        </p:txBody>
      </p:sp>
      <p:sp>
        <p:nvSpPr>
          <p:cNvPr id="102" name="Rectangle 101"/>
          <p:cNvSpPr/>
          <p:nvPr/>
        </p:nvSpPr>
        <p:spPr>
          <a:xfrm>
            <a:off x="3200400" y="2209800"/>
            <a:ext cx="99151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Symbol" charset="2"/>
                <a:cs typeface="Symbol" charset="2"/>
              </a:rPr>
              <a:t>f</a:t>
            </a:r>
            <a:r>
              <a:rPr lang="en-US" sz="1600" dirty="0">
                <a:latin typeface="Comic Sans MS" charset="0"/>
              </a:rPr>
              <a:t>(1020)</a:t>
            </a:r>
          </a:p>
          <a:p>
            <a:r>
              <a:rPr lang="en-US" sz="1600" dirty="0">
                <a:latin typeface="Comic Sans MS" charset="0"/>
              </a:rPr>
              <a:t>a</a:t>
            </a:r>
            <a:r>
              <a:rPr lang="en-US" sz="1600" baseline="-25000" dirty="0">
                <a:latin typeface="Comic Sans MS" charset="0"/>
              </a:rPr>
              <a:t>0</a:t>
            </a:r>
            <a:r>
              <a:rPr lang="en-US" sz="1600" dirty="0">
                <a:latin typeface="Comic Sans MS" charset="0"/>
              </a:rPr>
              <a:t>(1450)</a:t>
            </a:r>
            <a:endParaRPr lang="en-US" sz="160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7010400" y="1371600"/>
            <a:ext cx="152400" cy="228600"/>
          </a:xfrm>
          <a:prstGeom prst="rect">
            <a:avLst/>
          </a:prstGeom>
          <a:solidFill>
            <a:srgbClr val="3333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30098" y="2438400"/>
            <a:ext cx="3726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Comic Sans MS" charset="0"/>
              </a:rPr>
              <a:t>`effective’(=non-local) operators</a:t>
            </a:r>
            <a:endParaRPr lang="en-US" sz="1800" dirty="0"/>
          </a:p>
        </p:txBody>
      </p:sp>
      <p:sp>
        <p:nvSpPr>
          <p:cNvPr id="110" name="Rectangle 1"/>
          <p:cNvSpPr>
            <a:spLocks noChangeArrowheads="1"/>
          </p:cNvSpPr>
          <p:nvPr/>
        </p:nvSpPr>
        <p:spPr bwMode="auto">
          <a:xfrm>
            <a:off x="152400" y="609600"/>
            <a:ext cx="5334000" cy="220980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E0951611-5777-814A-9C24-A3AEC5F343D9}" type="slidenum">
              <a:rPr lang="en-US" smtClean="0"/>
              <a:pPr>
                <a:defRPr/>
              </a:pPr>
              <a:t>35</a:t>
            </a:fld>
            <a:r>
              <a:rPr lang="en-US" dirty="0" smtClean="0"/>
              <a:t>/60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695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 bwMode="auto">
          <a:xfrm>
            <a:off x="457200" y="1676400"/>
            <a:ext cx="381000" cy="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 bwMode="auto">
          <a:xfrm flipV="1">
            <a:off x="838200" y="1371600"/>
            <a:ext cx="533400" cy="30480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 bwMode="auto">
          <a:xfrm>
            <a:off x="838200" y="1676400"/>
            <a:ext cx="533400" cy="381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3" name="Straight Connector 42"/>
          <p:cNvCxnSpPr/>
          <p:nvPr/>
        </p:nvCxnSpPr>
        <p:spPr bwMode="auto">
          <a:xfrm>
            <a:off x="1371600" y="1371600"/>
            <a:ext cx="0" cy="685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1" name="Straight Connector 50"/>
          <p:cNvCxnSpPr/>
          <p:nvPr/>
        </p:nvCxnSpPr>
        <p:spPr bwMode="auto">
          <a:xfrm>
            <a:off x="1371600" y="2057400"/>
            <a:ext cx="76200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3" name="Straight Connector 52"/>
          <p:cNvCxnSpPr/>
          <p:nvPr/>
        </p:nvCxnSpPr>
        <p:spPr bwMode="auto">
          <a:xfrm>
            <a:off x="1371600" y="1371600"/>
            <a:ext cx="76200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4" name="Straight Connector 53"/>
          <p:cNvCxnSpPr/>
          <p:nvPr/>
        </p:nvCxnSpPr>
        <p:spPr bwMode="auto">
          <a:xfrm flipV="1">
            <a:off x="1371600" y="1143000"/>
            <a:ext cx="762000" cy="228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8" name="Straight Connector 57"/>
          <p:cNvCxnSpPr/>
          <p:nvPr/>
        </p:nvCxnSpPr>
        <p:spPr bwMode="auto">
          <a:xfrm>
            <a:off x="3124200" y="1828800"/>
            <a:ext cx="381000" cy="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 bwMode="auto">
          <a:xfrm>
            <a:off x="3505200" y="1828800"/>
            <a:ext cx="533400" cy="38100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 bwMode="auto">
          <a:xfrm flipV="1">
            <a:off x="3505200" y="1447800"/>
            <a:ext cx="533400" cy="381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3" name="Straight Connector 62"/>
          <p:cNvCxnSpPr/>
          <p:nvPr/>
        </p:nvCxnSpPr>
        <p:spPr bwMode="auto">
          <a:xfrm>
            <a:off x="4038600" y="1447800"/>
            <a:ext cx="0" cy="762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6" name="Straight Connector 65"/>
          <p:cNvCxnSpPr/>
          <p:nvPr/>
        </p:nvCxnSpPr>
        <p:spPr bwMode="auto">
          <a:xfrm flipV="1">
            <a:off x="4038600" y="1295400"/>
            <a:ext cx="76200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8" name="Straight Connector 67"/>
          <p:cNvCxnSpPr/>
          <p:nvPr/>
        </p:nvCxnSpPr>
        <p:spPr bwMode="auto">
          <a:xfrm flipV="1">
            <a:off x="4038600" y="1981200"/>
            <a:ext cx="762000" cy="228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0" name="Straight Connector 69"/>
          <p:cNvCxnSpPr/>
          <p:nvPr/>
        </p:nvCxnSpPr>
        <p:spPr bwMode="auto">
          <a:xfrm>
            <a:off x="4038600" y="2209800"/>
            <a:ext cx="685800" cy="228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5" name="Straight Connector 74"/>
          <p:cNvCxnSpPr/>
          <p:nvPr/>
        </p:nvCxnSpPr>
        <p:spPr bwMode="auto">
          <a:xfrm>
            <a:off x="6705600" y="1447800"/>
            <a:ext cx="381000" cy="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 bwMode="auto">
          <a:xfrm flipV="1">
            <a:off x="7010400" y="914400"/>
            <a:ext cx="762000" cy="533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8" name="Straight Connector 77"/>
          <p:cNvCxnSpPr/>
          <p:nvPr/>
        </p:nvCxnSpPr>
        <p:spPr bwMode="auto">
          <a:xfrm>
            <a:off x="7086600" y="1447800"/>
            <a:ext cx="609600" cy="609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5" name="Straight Connector 84"/>
          <p:cNvCxnSpPr/>
          <p:nvPr/>
        </p:nvCxnSpPr>
        <p:spPr bwMode="auto">
          <a:xfrm>
            <a:off x="7086600" y="1447800"/>
            <a:ext cx="76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8" name="Rectangle 87"/>
          <p:cNvSpPr/>
          <p:nvPr/>
        </p:nvSpPr>
        <p:spPr>
          <a:xfrm>
            <a:off x="152400" y="1447800"/>
            <a:ext cx="378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 charset="0"/>
              </a:rPr>
              <a:t>B</a:t>
            </a:r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2667000" y="1600200"/>
            <a:ext cx="378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 charset="0"/>
              </a:rPr>
              <a:t>B</a:t>
            </a:r>
            <a:endParaRPr lang="en-US" dirty="0"/>
          </a:p>
        </p:txBody>
      </p:sp>
      <p:sp>
        <p:nvSpPr>
          <p:cNvPr id="90" name="Rectangle 89"/>
          <p:cNvSpPr/>
          <p:nvPr/>
        </p:nvSpPr>
        <p:spPr>
          <a:xfrm>
            <a:off x="6324600" y="1143000"/>
            <a:ext cx="378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 charset="0"/>
              </a:rPr>
              <a:t>B</a:t>
            </a:r>
            <a:endParaRPr lang="en-US" dirty="0"/>
          </a:p>
        </p:txBody>
      </p:sp>
      <p:sp>
        <p:nvSpPr>
          <p:cNvPr id="91" name="Rectangle 90"/>
          <p:cNvSpPr/>
          <p:nvPr/>
        </p:nvSpPr>
        <p:spPr>
          <a:xfrm>
            <a:off x="2133600" y="838200"/>
            <a:ext cx="378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 charset="0"/>
              </a:rPr>
              <a:t>K</a:t>
            </a: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4876800" y="990600"/>
            <a:ext cx="378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 charset="0"/>
              </a:rPr>
              <a:t>K</a:t>
            </a:r>
            <a:endParaRPr lang="en-US" dirty="0"/>
          </a:p>
        </p:txBody>
      </p:sp>
      <p:sp>
        <p:nvSpPr>
          <p:cNvPr id="93" name="Rectangle 92"/>
          <p:cNvSpPr/>
          <p:nvPr/>
        </p:nvSpPr>
        <p:spPr>
          <a:xfrm>
            <a:off x="2209800" y="1447800"/>
            <a:ext cx="304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mic Sans MS" charset="0"/>
              </a:rPr>
              <a:t>K</a:t>
            </a:r>
            <a:endParaRPr lang="en-US" dirty="0"/>
          </a:p>
        </p:txBody>
      </p:sp>
      <p:sp>
        <p:nvSpPr>
          <p:cNvPr id="94" name="Rectangle 93"/>
          <p:cNvSpPr/>
          <p:nvPr/>
        </p:nvSpPr>
        <p:spPr>
          <a:xfrm>
            <a:off x="2209800" y="2133600"/>
            <a:ext cx="304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mic Sans MS" charset="0"/>
              </a:rPr>
              <a:t>K</a:t>
            </a:r>
            <a:endParaRPr lang="en-US" dirty="0"/>
          </a:p>
        </p:txBody>
      </p:sp>
      <p:sp>
        <p:nvSpPr>
          <p:cNvPr id="95" name="Rectangle 94"/>
          <p:cNvSpPr/>
          <p:nvPr/>
        </p:nvSpPr>
        <p:spPr>
          <a:xfrm>
            <a:off x="4876800" y="1676400"/>
            <a:ext cx="304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mic Sans MS" charset="0"/>
              </a:rPr>
              <a:t>K</a:t>
            </a:r>
            <a:endParaRPr lang="en-US" dirty="0"/>
          </a:p>
        </p:txBody>
      </p:sp>
      <p:sp>
        <p:nvSpPr>
          <p:cNvPr id="96" name="Rectangle 95"/>
          <p:cNvSpPr/>
          <p:nvPr/>
        </p:nvSpPr>
        <p:spPr>
          <a:xfrm>
            <a:off x="4800600" y="2286000"/>
            <a:ext cx="304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mic Sans MS" charset="0"/>
              </a:rPr>
              <a:t>K</a:t>
            </a:r>
            <a:endParaRPr lang="en-US" dirty="0"/>
          </a:p>
        </p:txBody>
      </p:sp>
      <p:sp>
        <p:nvSpPr>
          <p:cNvPr id="97" name="Rectangle 96"/>
          <p:cNvSpPr/>
          <p:nvPr/>
        </p:nvSpPr>
        <p:spPr>
          <a:xfrm>
            <a:off x="7924800" y="1143000"/>
            <a:ext cx="304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mic Sans MS" charset="0"/>
              </a:rPr>
              <a:t>K</a:t>
            </a:r>
            <a:endParaRPr lang="en-US" dirty="0"/>
          </a:p>
        </p:txBody>
      </p:sp>
      <p:sp>
        <p:nvSpPr>
          <p:cNvPr id="98" name="Rectangle 97"/>
          <p:cNvSpPr/>
          <p:nvPr/>
        </p:nvSpPr>
        <p:spPr>
          <a:xfrm>
            <a:off x="7924800" y="1905000"/>
            <a:ext cx="3048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mic Sans MS" charset="0"/>
              </a:rPr>
              <a:t>K</a:t>
            </a:r>
            <a:endParaRPr lang="en-US" dirty="0"/>
          </a:p>
          <a:p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7848600" y="685800"/>
            <a:ext cx="378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 charset="0"/>
              </a:rPr>
              <a:t>K</a:t>
            </a:r>
            <a:endParaRPr lang="en-US" dirty="0"/>
          </a:p>
        </p:txBody>
      </p:sp>
      <p:sp>
        <p:nvSpPr>
          <p:cNvPr id="100" name="Rectangle 99"/>
          <p:cNvSpPr/>
          <p:nvPr/>
        </p:nvSpPr>
        <p:spPr>
          <a:xfrm>
            <a:off x="0" y="-1270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 charset="0"/>
              </a:rPr>
              <a:t>The landscapes of hadrons </a:t>
            </a:r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609600" y="762000"/>
            <a:ext cx="102817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Symbol" charset="2"/>
                <a:cs typeface="Symbol" charset="2"/>
              </a:rPr>
              <a:t>f</a:t>
            </a:r>
            <a:r>
              <a:rPr lang="en-US" sz="1600" dirty="0">
                <a:latin typeface="Comic Sans MS" charset="0"/>
              </a:rPr>
              <a:t>(1020)</a:t>
            </a:r>
          </a:p>
          <a:p>
            <a:r>
              <a:rPr lang="en-US" sz="1600" dirty="0">
                <a:latin typeface="Comic Sans MS" charset="0"/>
              </a:rPr>
              <a:t>a</a:t>
            </a:r>
            <a:r>
              <a:rPr lang="en-US" sz="1600" baseline="-25000" dirty="0">
                <a:latin typeface="Comic Sans MS" charset="0"/>
              </a:rPr>
              <a:t>0</a:t>
            </a:r>
            <a:r>
              <a:rPr lang="en-US" sz="1600" dirty="0">
                <a:latin typeface="Comic Sans MS" charset="0"/>
              </a:rPr>
              <a:t>(1450)</a:t>
            </a:r>
            <a:endParaRPr lang="en-US" sz="1600" dirty="0"/>
          </a:p>
        </p:txBody>
      </p:sp>
      <p:sp>
        <p:nvSpPr>
          <p:cNvPr id="102" name="Rectangle 101"/>
          <p:cNvSpPr/>
          <p:nvPr/>
        </p:nvSpPr>
        <p:spPr>
          <a:xfrm>
            <a:off x="3200400" y="2209800"/>
            <a:ext cx="99151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Symbol" charset="2"/>
                <a:cs typeface="Symbol" charset="2"/>
              </a:rPr>
              <a:t>f</a:t>
            </a:r>
            <a:r>
              <a:rPr lang="en-US" sz="1600" dirty="0">
                <a:latin typeface="Comic Sans MS" charset="0"/>
              </a:rPr>
              <a:t>(1020)</a:t>
            </a:r>
          </a:p>
          <a:p>
            <a:r>
              <a:rPr lang="en-US" sz="1600" dirty="0">
                <a:latin typeface="Comic Sans MS" charset="0"/>
              </a:rPr>
              <a:t>a</a:t>
            </a:r>
            <a:r>
              <a:rPr lang="en-US" sz="1600" baseline="-25000" dirty="0">
                <a:latin typeface="Comic Sans MS" charset="0"/>
              </a:rPr>
              <a:t>0</a:t>
            </a:r>
            <a:r>
              <a:rPr lang="en-US" sz="1600" dirty="0">
                <a:latin typeface="Comic Sans MS" charset="0"/>
              </a:rPr>
              <a:t>(1450)</a:t>
            </a:r>
            <a:endParaRPr lang="en-US" sz="1600" dirty="0"/>
          </a:p>
        </p:txBody>
      </p:sp>
      <p:sp>
        <p:nvSpPr>
          <p:cNvPr id="103" name="Rectangle 102"/>
          <p:cNvSpPr/>
          <p:nvPr/>
        </p:nvSpPr>
        <p:spPr>
          <a:xfrm>
            <a:off x="0" y="571500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atin typeface="Comic Sans MS" charset="0"/>
              </a:rPr>
              <a:t>need `judgment’ about applying </a:t>
            </a:r>
            <a:r>
              <a:rPr lang="en-US" i="1" dirty="0">
                <a:latin typeface="Comic Sans MS" charset="0"/>
              </a:rPr>
              <a:t>resonances</a:t>
            </a:r>
            <a:r>
              <a:rPr lang="en-US" dirty="0">
                <a:latin typeface="Comic Sans MS" charset="0"/>
              </a:rPr>
              <a:t>, </a:t>
            </a:r>
            <a:r>
              <a:rPr lang="en-US" i="1" dirty="0" smtClean="0">
                <a:solidFill>
                  <a:srgbClr val="008000"/>
                </a:solidFill>
                <a:latin typeface="Comic Sans MS" charset="0"/>
              </a:rPr>
              <a:t>threshold </a:t>
            </a:r>
            <a:r>
              <a:rPr lang="en-US" i="1" dirty="0">
                <a:solidFill>
                  <a:srgbClr val="008000"/>
                </a:solidFill>
                <a:latin typeface="Comic Sans MS" charset="0"/>
              </a:rPr>
              <a:t>enhancements</a:t>
            </a:r>
            <a:r>
              <a:rPr lang="en-US" dirty="0">
                <a:latin typeface="Comic Sans MS" charset="0"/>
              </a:rPr>
              <a:t> </a:t>
            </a:r>
            <a:r>
              <a:rPr lang="en-US" dirty="0" smtClean="0">
                <a:latin typeface="Comic Sans MS" charset="0"/>
              </a:rPr>
              <a:t>etc. with tools like </a:t>
            </a:r>
            <a:r>
              <a:rPr lang="en-US" i="1" dirty="0">
                <a:solidFill>
                  <a:srgbClr val="996633"/>
                </a:solidFill>
                <a:latin typeface="Comic Sans MS" charset="0"/>
              </a:rPr>
              <a:t>dispersion relations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7010400" y="1371600"/>
            <a:ext cx="152400" cy="228600"/>
          </a:xfrm>
          <a:prstGeom prst="rect">
            <a:avLst/>
          </a:prstGeom>
          <a:solidFill>
            <a:srgbClr val="3333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30098" y="2438400"/>
            <a:ext cx="3726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Comic Sans MS" charset="0"/>
              </a:rPr>
              <a:t>`effective’(=non-local) operators</a:t>
            </a:r>
            <a:endParaRPr lang="en-US" sz="1800" dirty="0"/>
          </a:p>
        </p:txBody>
      </p:sp>
      <p:cxnSp>
        <p:nvCxnSpPr>
          <p:cNvPr id="42" name="Straight Connector 41"/>
          <p:cNvCxnSpPr/>
          <p:nvPr/>
        </p:nvCxnSpPr>
        <p:spPr bwMode="auto">
          <a:xfrm>
            <a:off x="457200" y="4419600"/>
            <a:ext cx="381000" cy="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 bwMode="auto">
          <a:xfrm flipV="1">
            <a:off x="838200" y="4114800"/>
            <a:ext cx="533400" cy="30480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 bwMode="auto">
          <a:xfrm>
            <a:off x="838200" y="4419600"/>
            <a:ext cx="533400" cy="381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>
            <a:off x="1371600" y="4114800"/>
            <a:ext cx="0" cy="685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7" name="Straight Connector 46"/>
          <p:cNvCxnSpPr/>
          <p:nvPr/>
        </p:nvCxnSpPr>
        <p:spPr bwMode="auto">
          <a:xfrm>
            <a:off x="1371600" y="4800600"/>
            <a:ext cx="76200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8" name="Straight Connector 47"/>
          <p:cNvCxnSpPr/>
          <p:nvPr/>
        </p:nvCxnSpPr>
        <p:spPr bwMode="auto">
          <a:xfrm>
            <a:off x="1371600" y="4114800"/>
            <a:ext cx="76200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9" name="Straight Connector 48"/>
          <p:cNvCxnSpPr/>
          <p:nvPr/>
        </p:nvCxnSpPr>
        <p:spPr bwMode="auto">
          <a:xfrm flipV="1">
            <a:off x="1371600" y="3886200"/>
            <a:ext cx="762000" cy="228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0" name="Straight Connector 49"/>
          <p:cNvCxnSpPr/>
          <p:nvPr/>
        </p:nvCxnSpPr>
        <p:spPr bwMode="auto">
          <a:xfrm>
            <a:off x="3124200" y="4572000"/>
            <a:ext cx="381000" cy="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 bwMode="auto">
          <a:xfrm>
            <a:off x="3505200" y="4572000"/>
            <a:ext cx="533400" cy="38100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 bwMode="auto">
          <a:xfrm flipV="1">
            <a:off x="3505200" y="4191000"/>
            <a:ext cx="533400" cy="381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6" name="Straight Connector 55"/>
          <p:cNvCxnSpPr/>
          <p:nvPr/>
        </p:nvCxnSpPr>
        <p:spPr bwMode="auto">
          <a:xfrm>
            <a:off x="4038600" y="4191000"/>
            <a:ext cx="0" cy="762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7" name="Straight Connector 56"/>
          <p:cNvCxnSpPr/>
          <p:nvPr/>
        </p:nvCxnSpPr>
        <p:spPr bwMode="auto">
          <a:xfrm flipV="1">
            <a:off x="4038600" y="4038600"/>
            <a:ext cx="76200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4" name="Straight Connector 63"/>
          <p:cNvCxnSpPr/>
          <p:nvPr/>
        </p:nvCxnSpPr>
        <p:spPr bwMode="auto">
          <a:xfrm flipV="1">
            <a:off x="4038600" y="4724400"/>
            <a:ext cx="762000" cy="228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5" name="Straight Connector 64"/>
          <p:cNvCxnSpPr/>
          <p:nvPr/>
        </p:nvCxnSpPr>
        <p:spPr bwMode="auto">
          <a:xfrm>
            <a:off x="4038600" y="4953000"/>
            <a:ext cx="685800" cy="228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7" name="Straight Connector 66"/>
          <p:cNvCxnSpPr/>
          <p:nvPr/>
        </p:nvCxnSpPr>
        <p:spPr bwMode="auto">
          <a:xfrm>
            <a:off x="6858000" y="4343400"/>
            <a:ext cx="381000" cy="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 bwMode="auto">
          <a:xfrm flipV="1">
            <a:off x="7162800" y="3810000"/>
            <a:ext cx="762000" cy="533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1" name="Straight Connector 70"/>
          <p:cNvCxnSpPr/>
          <p:nvPr/>
        </p:nvCxnSpPr>
        <p:spPr bwMode="auto">
          <a:xfrm>
            <a:off x="7239000" y="4343400"/>
            <a:ext cx="609600" cy="609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2" name="Straight Connector 71"/>
          <p:cNvCxnSpPr/>
          <p:nvPr/>
        </p:nvCxnSpPr>
        <p:spPr bwMode="auto">
          <a:xfrm>
            <a:off x="7239000" y="4343400"/>
            <a:ext cx="76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3" name="Rectangle 72"/>
          <p:cNvSpPr/>
          <p:nvPr/>
        </p:nvSpPr>
        <p:spPr>
          <a:xfrm>
            <a:off x="152400" y="4191000"/>
            <a:ext cx="378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 charset="0"/>
              </a:rPr>
              <a:t>B</a:t>
            </a:r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2667000" y="4343400"/>
            <a:ext cx="378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 charset="0"/>
              </a:rPr>
              <a:t>B</a:t>
            </a:r>
            <a:endParaRPr lang="en-US" dirty="0"/>
          </a:p>
        </p:txBody>
      </p:sp>
      <p:sp>
        <p:nvSpPr>
          <p:cNvPr id="77" name="Rectangle 76"/>
          <p:cNvSpPr/>
          <p:nvPr/>
        </p:nvSpPr>
        <p:spPr>
          <a:xfrm>
            <a:off x="6477000" y="4038600"/>
            <a:ext cx="378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 charset="0"/>
              </a:rPr>
              <a:t>B</a:t>
            </a:r>
            <a:endParaRPr lang="en-US" dirty="0"/>
          </a:p>
        </p:txBody>
      </p:sp>
      <p:sp>
        <p:nvSpPr>
          <p:cNvPr id="79" name="Rectangle 78"/>
          <p:cNvSpPr/>
          <p:nvPr/>
        </p:nvSpPr>
        <p:spPr>
          <a:xfrm>
            <a:off x="2057400" y="4876800"/>
            <a:ext cx="3535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ymbol" charset="2"/>
                <a:cs typeface="Symbol" charset="2"/>
              </a:rPr>
              <a:t>p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82" name="Rectangle 81"/>
          <p:cNvSpPr/>
          <p:nvPr/>
        </p:nvSpPr>
        <p:spPr bwMode="auto">
          <a:xfrm>
            <a:off x="7162800" y="4267200"/>
            <a:ext cx="152400" cy="228600"/>
          </a:xfrm>
          <a:prstGeom prst="rect">
            <a:avLst/>
          </a:prstGeom>
          <a:solidFill>
            <a:srgbClr val="3333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4876800" y="4495800"/>
            <a:ext cx="3535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ymbol" charset="2"/>
                <a:cs typeface="Symbol" charset="2"/>
              </a:rPr>
              <a:t>p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876800" y="4953000"/>
            <a:ext cx="3535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ymbol" charset="2"/>
                <a:cs typeface="Symbol" charset="2"/>
              </a:rPr>
              <a:t>p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8077200" y="4114800"/>
            <a:ext cx="3535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ymbol" charset="2"/>
                <a:cs typeface="Symbol" charset="2"/>
              </a:rPr>
              <a:t>p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8001000" y="4724400"/>
            <a:ext cx="3535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ymbol" charset="2"/>
                <a:cs typeface="Symbol" charset="2"/>
              </a:rPr>
              <a:t>p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4800600" y="3733800"/>
            <a:ext cx="378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 charset="0"/>
              </a:rPr>
              <a:t>K</a:t>
            </a:r>
            <a:endParaRPr lang="en-US" dirty="0"/>
          </a:p>
        </p:txBody>
      </p:sp>
      <p:sp>
        <p:nvSpPr>
          <p:cNvPr id="107" name="Rectangle 106"/>
          <p:cNvSpPr/>
          <p:nvPr/>
        </p:nvSpPr>
        <p:spPr>
          <a:xfrm>
            <a:off x="2133600" y="3581400"/>
            <a:ext cx="378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 charset="0"/>
              </a:rPr>
              <a:t>K</a:t>
            </a:r>
            <a:endParaRPr lang="en-US" dirty="0"/>
          </a:p>
        </p:txBody>
      </p:sp>
      <p:sp>
        <p:nvSpPr>
          <p:cNvPr id="108" name="Rectangle 107"/>
          <p:cNvSpPr/>
          <p:nvPr/>
        </p:nvSpPr>
        <p:spPr>
          <a:xfrm>
            <a:off x="2133600" y="4191000"/>
            <a:ext cx="3535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ymbol" charset="2"/>
                <a:cs typeface="Symbol" charset="2"/>
              </a:rPr>
              <a:t>p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8153400" y="3733800"/>
            <a:ext cx="378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 charset="0"/>
              </a:rPr>
              <a:t>K</a:t>
            </a:r>
            <a:endParaRPr lang="en-US" dirty="0"/>
          </a:p>
        </p:txBody>
      </p:sp>
      <p:sp>
        <p:nvSpPr>
          <p:cNvPr id="110" name="Rectangle 1"/>
          <p:cNvSpPr>
            <a:spLocks noChangeArrowheads="1"/>
          </p:cNvSpPr>
          <p:nvPr/>
        </p:nvSpPr>
        <p:spPr bwMode="auto">
          <a:xfrm>
            <a:off x="152400" y="609600"/>
            <a:ext cx="5334000" cy="220980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" name="Rectangle 1"/>
          <p:cNvSpPr>
            <a:spLocks noChangeArrowheads="1"/>
          </p:cNvSpPr>
          <p:nvPr/>
        </p:nvSpPr>
        <p:spPr bwMode="auto">
          <a:xfrm>
            <a:off x="152400" y="3505200"/>
            <a:ext cx="5334000" cy="220980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1000" y="3581400"/>
            <a:ext cx="1143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omic Sans MS" charset="0"/>
              </a:rPr>
              <a:t>K*(892)</a:t>
            </a:r>
          </a:p>
          <a:p>
            <a:r>
              <a:rPr lang="en-US" sz="1600" dirty="0">
                <a:latin typeface="Comic Sans MS" charset="0"/>
              </a:rPr>
              <a:t>K*</a:t>
            </a:r>
            <a:r>
              <a:rPr lang="en-US" sz="1600" baseline="-25000" dirty="0">
                <a:latin typeface="Comic Sans MS" charset="0"/>
              </a:rPr>
              <a:t>0</a:t>
            </a:r>
            <a:r>
              <a:rPr lang="en-US" sz="1600" dirty="0">
                <a:latin typeface="Comic Sans MS" charset="0"/>
              </a:rPr>
              <a:t>(700)</a:t>
            </a:r>
            <a:endParaRPr lang="en-US" sz="1600" dirty="0"/>
          </a:p>
        </p:txBody>
      </p:sp>
      <p:sp>
        <p:nvSpPr>
          <p:cNvPr id="80" name="Rectangle 79"/>
          <p:cNvSpPr/>
          <p:nvPr/>
        </p:nvSpPr>
        <p:spPr>
          <a:xfrm>
            <a:off x="3124200" y="4800600"/>
            <a:ext cx="1143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Symbol" charset="2"/>
                <a:cs typeface="Symbol" charset="2"/>
              </a:rPr>
              <a:t>r</a:t>
            </a:r>
            <a:r>
              <a:rPr lang="en-US" sz="1600" dirty="0">
                <a:latin typeface="Comic Sans MS" charset="0"/>
              </a:rPr>
              <a:t>(770)</a:t>
            </a:r>
          </a:p>
          <a:p>
            <a:r>
              <a:rPr lang="en-US" sz="1600" dirty="0">
                <a:latin typeface="Comic Sans MS" charset="0"/>
              </a:rPr>
              <a:t>f</a:t>
            </a:r>
            <a:r>
              <a:rPr lang="en-US" sz="1600" baseline="-25000" dirty="0">
                <a:latin typeface="Comic Sans MS" charset="0"/>
              </a:rPr>
              <a:t>0</a:t>
            </a:r>
            <a:r>
              <a:rPr lang="en-US" sz="1600" dirty="0">
                <a:latin typeface="Comic Sans MS" charset="0"/>
              </a:rPr>
              <a:t>(500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304800" y="2971800"/>
            <a:ext cx="8610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Comic Sans MS" charset="0"/>
              </a:rPr>
              <a:t>Re-scattering is crucial to understand the underlying dynamics !  </a:t>
            </a:r>
            <a:endParaRPr lang="en-US" sz="2200" dirty="0"/>
          </a:p>
        </p:txBody>
      </p:sp>
      <p:sp>
        <p:nvSpPr>
          <p:cNvPr id="8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E0951611-5777-814A-9C24-A3AEC5F343D9}" type="slidenum">
              <a:rPr lang="en-US" smtClean="0"/>
              <a:pPr>
                <a:defRPr/>
              </a:pPr>
              <a:t>36</a:t>
            </a:fld>
            <a:r>
              <a:rPr lang="en-US" dirty="0" smtClean="0"/>
              <a:t>/60</a:t>
            </a:r>
            <a:endParaRPr lang="en-US" dirty="0"/>
          </a:p>
        </p:txBody>
      </p:sp>
      <p:sp>
        <p:nvSpPr>
          <p:cNvPr id="81" name="Rectangle 80"/>
          <p:cNvSpPr/>
          <p:nvPr/>
        </p:nvSpPr>
        <p:spPr>
          <a:xfrm>
            <a:off x="5530098" y="5105400"/>
            <a:ext cx="3726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Comic Sans MS" charset="0"/>
              </a:rPr>
              <a:t>`effective’(=non-local) operators</a:t>
            </a:r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8763000" y="12700"/>
            <a:ext cx="3075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charset="0"/>
              </a:rPr>
              <a:t>*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49819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26300" y="6400800"/>
            <a:ext cx="1905000" cy="457200"/>
          </a:xfrm>
        </p:spPr>
        <p:txBody>
          <a:bodyPr/>
          <a:lstStyle/>
          <a:p>
            <a:pPr>
              <a:defRPr/>
            </a:pPr>
            <a:fld id="{63A39A30-47FE-514A-A8B1-E645CCA61D55}" type="slidenum">
              <a:rPr lang="en-US" smtClean="0"/>
              <a:pPr>
                <a:defRPr/>
              </a:pPr>
              <a:t>37</a:t>
            </a:fld>
            <a:r>
              <a:rPr lang="en-US" dirty="0" smtClean="0"/>
              <a:t>/60</a:t>
            </a:r>
            <a:endParaRPr lang="en-US" dirty="0"/>
          </a:p>
        </p:txBody>
      </p:sp>
      <p:sp>
        <p:nvSpPr>
          <p:cNvPr id="68664" name="Rectangle 2"/>
          <p:cNvSpPr>
            <a:spLocks noChangeArrowheads="1"/>
          </p:cNvSpPr>
          <p:nvPr/>
        </p:nvSpPr>
        <p:spPr bwMode="auto">
          <a:xfrm>
            <a:off x="2336800" y="4343400"/>
            <a:ext cx="381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BB12B"/>
                </a:solidFill>
                <a:latin typeface="Comic Sans MS" charset="0"/>
              </a:rPr>
              <a:t>u</a:t>
            </a:r>
            <a:endParaRPr lang="en-US" dirty="0"/>
          </a:p>
        </p:txBody>
      </p:sp>
      <p:sp>
        <p:nvSpPr>
          <p:cNvPr id="68671" name="Rectangle 1"/>
          <p:cNvSpPr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 charset="0"/>
              </a:rPr>
              <a:t>Look at quark diagrams:</a:t>
            </a:r>
          </a:p>
        </p:txBody>
      </p:sp>
      <p:sp>
        <p:nvSpPr>
          <p:cNvPr id="63" name="Line 11"/>
          <p:cNvSpPr>
            <a:spLocks noChangeShapeType="1"/>
          </p:cNvSpPr>
          <p:nvPr/>
        </p:nvSpPr>
        <p:spPr bwMode="auto">
          <a:xfrm flipV="1">
            <a:off x="152400" y="1447800"/>
            <a:ext cx="2057400" cy="0"/>
          </a:xfrm>
          <a:prstGeom prst="line">
            <a:avLst/>
          </a:prstGeom>
          <a:noFill/>
          <a:ln w="28575" cmpd="sng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" name="Line 11"/>
          <p:cNvSpPr>
            <a:spLocks noChangeShapeType="1"/>
          </p:cNvSpPr>
          <p:nvPr/>
        </p:nvSpPr>
        <p:spPr bwMode="auto">
          <a:xfrm flipV="1">
            <a:off x="228600" y="2743200"/>
            <a:ext cx="1981200" cy="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990600" y="1295400"/>
            <a:ext cx="228600" cy="2286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67" name="Line 10"/>
          <p:cNvSpPr>
            <a:spLocks noChangeShapeType="1"/>
          </p:cNvSpPr>
          <p:nvPr/>
        </p:nvSpPr>
        <p:spPr bwMode="auto">
          <a:xfrm flipV="1">
            <a:off x="1752600" y="1752600"/>
            <a:ext cx="457200" cy="1524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8" name="Line 10"/>
          <p:cNvSpPr>
            <a:spLocks noChangeShapeType="1"/>
          </p:cNvSpPr>
          <p:nvPr/>
        </p:nvSpPr>
        <p:spPr bwMode="auto">
          <a:xfrm flipV="1">
            <a:off x="1828800" y="2286000"/>
            <a:ext cx="304800" cy="762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9" name="Line 10"/>
          <p:cNvSpPr>
            <a:spLocks noChangeShapeType="1"/>
          </p:cNvSpPr>
          <p:nvPr/>
        </p:nvSpPr>
        <p:spPr bwMode="auto">
          <a:xfrm>
            <a:off x="1752600" y="1905000"/>
            <a:ext cx="381000" cy="1524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0" name="Line 10"/>
          <p:cNvSpPr>
            <a:spLocks noChangeShapeType="1"/>
          </p:cNvSpPr>
          <p:nvPr/>
        </p:nvSpPr>
        <p:spPr bwMode="auto">
          <a:xfrm>
            <a:off x="1828800" y="2362200"/>
            <a:ext cx="304800" cy="1524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1" name="Line 11"/>
          <p:cNvSpPr>
            <a:spLocks noChangeShapeType="1"/>
          </p:cNvSpPr>
          <p:nvPr/>
        </p:nvSpPr>
        <p:spPr bwMode="auto">
          <a:xfrm flipV="1">
            <a:off x="4572000" y="1524000"/>
            <a:ext cx="2057400" cy="0"/>
          </a:xfrm>
          <a:prstGeom prst="line">
            <a:avLst/>
          </a:prstGeom>
          <a:noFill/>
          <a:ln w="28575" cmpd="sng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2" name="Line 11"/>
          <p:cNvSpPr>
            <a:spLocks noChangeShapeType="1"/>
          </p:cNvSpPr>
          <p:nvPr/>
        </p:nvSpPr>
        <p:spPr bwMode="auto">
          <a:xfrm flipV="1">
            <a:off x="4648200" y="2819400"/>
            <a:ext cx="1981200" cy="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3" name="Rectangle 72"/>
          <p:cNvSpPr/>
          <p:nvPr/>
        </p:nvSpPr>
        <p:spPr bwMode="auto">
          <a:xfrm>
            <a:off x="5410200" y="1371600"/>
            <a:ext cx="228600" cy="2286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74" name="Line 10"/>
          <p:cNvSpPr>
            <a:spLocks noChangeShapeType="1"/>
          </p:cNvSpPr>
          <p:nvPr/>
        </p:nvSpPr>
        <p:spPr bwMode="auto">
          <a:xfrm flipV="1">
            <a:off x="6172200" y="1828800"/>
            <a:ext cx="457200" cy="1524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" name="Line 10"/>
          <p:cNvSpPr>
            <a:spLocks noChangeShapeType="1"/>
          </p:cNvSpPr>
          <p:nvPr/>
        </p:nvSpPr>
        <p:spPr bwMode="auto">
          <a:xfrm flipV="1">
            <a:off x="6248400" y="2362200"/>
            <a:ext cx="304800" cy="762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7" name="Line 10"/>
          <p:cNvSpPr>
            <a:spLocks noChangeShapeType="1"/>
          </p:cNvSpPr>
          <p:nvPr/>
        </p:nvSpPr>
        <p:spPr bwMode="auto">
          <a:xfrm>
            <a:off x="6172200" y="1981200"/>
            <a:ext cx="381000" cy="1524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8" name="Line 10"/>
          <p:cNvSpPr>
            <a:spLocks noChangeShapeType="1"/>
          </p:cNvSpPr>
          <p:nvPr/>
        </p:nvSpPr>
        <p:spPr bwMode="auto">
          <a:xfrm>
            <a:off x="6248400" y="2438400"/>
            <a:ext cx="304800" cy="1524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5400" y="3352800"/>
            <a:ext cx="795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mic Sans MS" charset="0"/>
              </a:rPr>
              <a:t>b -&gt; </a:t>
            </a:r>
            <a:r>
              <a:rPr lang="en-US" dirty="0" smtClean="0">
                <a:latin typeface="Comic Sans MS" charset="0"/>
              </a:rPr>
              <a:t>d     --  less impact </a:t>
            </a:r>
            <a:r>
              <a:rPr lang="en-US" dirty="0">
                <a:latin typeface="Comic Sans MS" charset="0"/>
              </a:rPr>
              <a:t>of Penguin </a:t>
            </a:r>
            <a:r>
              <a:rPr lang="en-US" dirty="0" smtClean="0">
                <a:latin typeface="Comic Sans MS" charset="0"/>
              </a:rPr>
              <a:t>diagrams in the SM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0" y="990600"/>
            <a:ext cx="3672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BB12B"/>
                </a:solidFill>
                <a:latin typeface="Comic Sans MS" charset="0"/>
              </a:rPr>
              <a:t>b</a:t>
            </a:r>
            <a:r>
              <a:rPr lang="en-US" dirty="0">
                <a:latin typeface="Comic Sans MS" charset="0"/>
              </a:rPr>
              <a:t> </a:t>
            </a: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4800600" y="990600"/>
            <a:ext cx="3672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BB12B"/>
                </a:solidFill>
                <a:latin typeface="Comic Sans MS" charset="0"/>
              </a:rPr>
              <a:t>b</a:t>
            </a:r>
            <a:r>
              <a:rPr lang="en-US" dirty="0">
                <a:latin typeface="Comic Sans MS" charset="0"/>
              </a:rPr>
              <a:t> </a:t>
            </a:r>
            <a:endParaRPr lang="en-US" dirty="0"/>
          </a:p>
        </p:txBody>
      </p:sp>
      <p:sp>
        <p:nvSpPr>
          <p:cNvPr id="93" name="Line 11"/>
          <p:cNvSpPr>
            <a:spLocks noChangeShapeType="1"/>
          </p:cNvSpPr>
          <p:nvPr/>
        </p:nvSpPr>
        <p:spPr bwMode="auto">
          <a:xfrm flipV="1">
            <a:off x="203200" y="4343400"/>
            <a:ext cx="2057400" cy="0"/>
          </a:xfrm>
          <a:prstGeom prst="line">
            <a:avLst/>
          </a:prstGeom>
          <a:noFill/>
          <a:ln w="28575" cmpd="sng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4" name="Line 11"/>
          <p:cNvSpPr>
            <a:spLocks noChangeShapeType="1"/>
          </p:cNvSpPr>
          <p:nvPr/>
        </p:nvSpPr>
        <p:spPr bwMode="auto">
          <a:xfrm flipV="1">
            <a:off x="279400" y="5638800"/>
            <a:ext cx="1981200" cy="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5" name="Rectangle 94"/>
          <p:cNvSpPr/>
          <p:nvPr/>
        </p:nvSpPr>
        <p:spPr bwMode="auto">
          <a:xfrm>
            <a:off x="1041400" y="4191000"/>
            <a:ext cx="228600" cy="2286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96" name="Line 10"/>
          <p:cNvSpPr>
            <a:spLocks noChangeShapeType="1"/>
          </p:cNvSpPr>
          <p:nvPr/>
        </p:nvSpPr>
        <p:spPr bwMode="auto">
          <a:xfrm flipV="1">
            <a:off x="1803400" y="4648200"/>
            <a:ext cx="457200" cy="1524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" name="Line 10"/>
          <p:cNvSpPr>
            <a:spLocks noChangeShapeType="1"/>
          </p:cNvSpPr>
          <p:nvPr/>
        </p:nvSpPr>
        <p:spPr bwMode="auto">
          <a:xfrm flipV="1">
            <a:off x="1879600" y="5181600"/>
            <a:ext cx="304800" cy="762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8" name="Line 10"/>
          <p:cNvSpPr>
            <a:spLocks noChangeShapeType="1"/>
          </p:cNvSpPr>
          <p:nvPr/>
        </p:nvSpPr>
        <p:spPr bwMode="auto">
          <a:xfrm>
            <a:off x="1803400" y="4800600"/>
            <a:ext cx="381000" cy="1524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9" name="Line 10"/>
          <p:cNvSpPr>
            <a:spLocks noChangeShapeType="1"/>
          </p:cNvSpPr>
          <p:nvPr/>
        </p:nvSpPr>
        <p:spPr bwMode="auto">
          <a:xfrm>
            <a:off x="1879600" y="5257800"/>
            <a:ext cx="304800" cy="1524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0" name="Line 11"/>
          <p:cNvSpPr>
            <a:spLocks noChangeShapeType="1"/>
          </p:cNvSpPr>
          <p:nvPr/>
        </p:nvSpPr>
        <p:spPr bwMode="auto">
          <a:xfrm flipV="1">
            <a:off x="4622800" y="4419600"/>
            <a:ext cx="2057400" cy="0"/>
          </a:xfrm>
          <a:prstGeom prst="line">
            <a:avLst/>
          </a:prstGeom>
          <a:noFill/>
          <a:ln w="28575" cmpd="sng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1" name="Line 11"/>
          <p:cNvSpPr>
            <a:spLocks noChangeShapeType="1"/>
          </p:cNvSpPr>
          <p:nvPr/>
        </p:nvSpPr>
        <p:spPr bwMode="auto">
          <a:xfrm flipV="1">
            <a:off x="4699000" y="5715000"/>
            <a:ext cx="1981200" cy="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2" name="Rectangle 101"/>
          <p:cNvSpPr/>
          <p:nvPr/>
        </p:nvSpPr>
        <p:spPr bwMode="auto">
          <a:xfrm>
            <a:off x="5461000" y="4267200"/>
            <a:ext cx="228600" cy="2286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03" name="Line 10"/>
          <p:cNvSpPr>
            <a:spLocks noChangeShapeType="1"/>
          </p:cNvSpPr>
          <p:nvPr/>
        </p:nvSpPr>
        <p:spPr bwMode="auto">
          <a:xfrm flipV="1">
            <a:off x="6223000" y="4724400"/>
            <a:ext cx="457200" cy="1524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4" name="Line 10"/>
          <p:cNvSpPr>
            <a:spLocks noChangeShapeType="1"/>
          </p:cNvSpPr>
          <p:nvPr/>
        </p:nvSpPr>
        <p:spPr bwMode="auto">
          <a:xfrm flipV="1">
            <a:off x="6299200" y="5257800"/>
            <a:ext cx="304800" cy="762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" name="Line 10"/>
          <p:cNvSpPr>
            <a:spLocks noChangeShapeType="1"/>
          </p:cNvSpPr>
          <p:nvPr/>
        </p:nvSpPr>
        <p:spPr bwMode="auto">
          <a:xfrm>
            <a:off x="6223000" y="4876800"/>
            <a:ext cx="381000" cy="1524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6" name="Line 10"/>
          <p:cNvSpPr>
            <a:spLocks noChangeShapeType="1"/>
          </p:cNvSpPr>
          <p:nvPr/>
        </p:nvSpPr>
        <p:spPr bwMode="auto">
          <a:xfrm>
            <a:off x="6299200" y="5334000"/>
            <a:ext cx="304800" cy="1524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355600" y="3886200"/>
            <a:ext cx="3672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BB12B"/>
                </a:solidFill>
                <a:latin typeface="Comic Sans MS" charset="0"/>
              </a:rPr>
              <a:t>b</a:t>
            </a:r>
            <a:r>
              <a:rPr lang="en-US" dirty="0">
                <a:latin typeface="Comic Sans MS" charset="0"/>
              </a:rPr>
              <a:t> </a:t>
            </a:r>
            <a:endParaRPr lang="en-US" dirty="0"/>
          </a:p>
        </p:txBody>
      </p:sp>
      <p:sp>
        <p:nvSpPr>
          <p:cNvPr id="108" name="Rectangle 107"/>
          <p:cNvSpPr/>
          <p:nvPr/>
        </p:nvSpPr>
        <p:spPr>
          <a:xfrm>
            <a:off x="4851400" y="3886200"/>
            <a:ext cx="3672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BB12B"/>
                </a:solidFill>
                <a:latin typeface="Comic Sans MS" charset="0"/>
              </a:rPr>
              <a:t>b</a:t>
            </a:r>
            <a:r>
              <a:rPr lang="en-US" dirty="0">
                <a:latin typeface="Comic Sans MS" charset="0"/>
              </a:rPr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828800" y="990600"/>
            <a:ext cx="3344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1BB12B"/>
                </a:solidFill>
                <a:latin typeface="Comic Sans MS" charset="0"/>
              </a:rPr>
              <a:t>s</a:t>
            </a:r>
            <a:endParaRPr lang="en-US" dirty="0"/>
          </a:p>
        </p:txBody>
      </p:sp>
      <p:sp>
        <p:nvSpPr>
          <p:cNvPr id="109" name="Rectangle 108"/>
          <p:cNvSpPr/>
          <p:nvPr/>
        </p:nvSpPr>
        <p:spPr>
          <a:xfrm>
            <a:off x="6248400" y="1066800"/>
            <a:ext cx="3344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1BB12B"/>
                </a:solidFill>
                <a:latin typeface="Comic Sans MS" charset="0"/>
              </a:rPr>
              <a:t>s</a:t>
            </a:r>
            <a:endParaRPr lang="en-US" dirty="0"/>
          </a:p>
        </p:txBody>
      </p:sp>
      <p:sp>
        <p:nvSpPr>
          <p:cNvPr id="110" name="Rectangle 109"/>
          <p:cNvSpPr/>
          <p:nvPr/>
        </p:nvSpPr>
        <p:spPr>
          <a:xfrm>
            <a:off x="1803400" y="3886200"/>
            <a:ext cx="3654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1BB12B"/>
                </a:solidFill>
                <a:latin typeface="Comic Sans MS" charset="0"/>
              </a:rPr>
              <a:t>d</a:t>
            </a:r>
            <a:endParaRPr lang="en-US" dirty="0"/>
          </a:p>
        </p:txBody>
      </p:sp>
      <p:sp>
        <p:nvSpPr>
          <p:cNvPr id="111" name="Rectangle 110"/>
          <p:cNvSpPr/>
          <p:nvPr/>
        </p:nvSpPr>
        <p:spPr>
          <a:xfrm>
            <a:off x="6299200" y="3962400"/>
            <a:ext cx="3654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1BB12B"/>
                </a:solidFill>
                <a:latin typeface="Comic Sans MS" charset="0"/>
              </a:rPr>
              <a:t>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600" y="2286000"/>
            <a:ext cx="344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1BB12B"/>
                </a:solidFill>
                <a:latin typeface="Comic Sans MS" charset="0"/>
              </a:rPr>
              <a:t>u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2000" y="2362200"/>
            <a:ext cx="344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1BB12B"/>
                </a:solidFill>
                <a:latin typeface="Comic Sans MS" charset="0"/>
              </a:rPr>
              <a:t>u</a:t>
            </a:r>
            <a:endParaRPr lang="en-US" dirty="0"/>
          </a:p>
        </p:txBody>
      </p:sp>
      <p:sp>
        <p:nvSpPr>
          <p:cNvPr id="112" name="Rectangle 111"/>
          <p:cNvSpPr/>
          <p:nvPr/>
        </p:nvSpPr>
        <p:spPr>
          <a:xfrm>
            <a:off x="355600" y="5181600"/>
            <a:ext cx="344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1BB12B"/>
                </a:solidFill>
                <a:latin typeface="Comic Sans MS" charset="0"/>
              </a:rPr>
              <a:t>u</a:t>
            </a:r>
            <a:endParaRPr lang="en-US" dirty="0"/>
          </a:p>
        </p:txBody>
      </p:sp>
      <p:sp>
        <p:nvSpPr>
          <p:cNvPr id="113" name="Rectangle 112"/>
          <p:cNvSpPr/>
          <p:nvPr/>
        </p:nvSpPr>
        <p:spPr>
          <a:xfrm>
            <a:off x="4775200" y="5257800"/>
            <a:ext cx="344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1BB12B"/>
                </a:solidFill>
                <a:latin typeface="Comic Sans MS" charset="0"/>
              </a:rPr>
              <a:t>u</a:t>
            </a:r>
            <a:endParaRPr lang="en-US" dirty="0"/>
          </a:p>
        </p:txBody>
      </p:sp>
      <p:sp>
        <p:nvSpPr>
          <p:cNvPr id="114" name="Rectangle 113"/>
          <p:cNvSpPr/>
          <p:nvPr/>
        </p:nvSpPr>
        <p:spPr>
          <a:xfrm>
            <a:off x="2209800" y="1371600"/>
            <a:ext cx="344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1BB12B"/>
                </a:solidFill>
                <a:latin typeface="Comic Sans MS" charset="0"/>
              </a:rPr>
              <a:t>u</a:t>
            </a:r>
            <a:endParaRPr lang="en-US" dirty="0"/>
          </a:p>
        </p:txBody>
      </p:sp>
      <p:sp>
        <p:nvSpPr>
          <p:cNvPr id="115" name="Rectangle 114"/>
          <p:cNvSpPr/>
          <p:nvPr/>
        </p:nvSpPr>
        <p:spPr>
          <a:xfrm>
            <a:off x="2209800" y="1752600"/>
            <a:ext cx="344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1BB12B"/>
                </a:solidFill>
                <a:latin typeface="Comic Sans MS" charset="0"/>
              </a:rPr>
              <a:t>u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705600" y="1524000"/>
            <a:ext cx="344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BB12B"/>
                </a:solidFill>
                <a:latin typeface="Comic Sans MS" charset="0"/>
              </a:rPr>
              <a:t>u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705600" y="1828800"/>
            <a:ext cx="344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BB12B"/>
                </a:solidFill>
                <a:latin typeface="Comic Sans MS" charset="0"/>
              </a:rPr>
              <a:t>u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260600" y="4724400"/>
            <a:ext cx="344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BB12B"/>
                </a:solidFill>
                <a:latin typeface="Comic Sans MS" charset="0"/>
              </a:rPr>
              <a:t>u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680200" y="4419600"/>
            <a:ext cx="344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BB12B"/>
                </a:solidFill>
                <a:latin typeface="Comic Sans MS" charset="0"/>
              </a:rPr>
              <a:t>u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680200" y="4800600"/>
            <a:ext cx="344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BB12B"/>
                </a:solidFill>
                <a:latin typeface="Comic Sans MS" charset="0"/>
              </a:rPr>
              <a:t>u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133600" y="2057400"/>
            <a:ext cx="3654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BB12B"/>
                </a:solidFill>
                <a:latin typeface="Comic Sans MS" charset="0"/>
              </a:rPr>
              <a:t>d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209800" y="2286000"/>
            <a:ext cx="3654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BB12B"/>
                </a:solidFill>
                <a:latin typeface="Comic Sans MS" charset="0"/>
              </a:rPr>
              <a:t>d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2108200" y="4953000"/>
            <a:ext cx="3654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BB12B"/>
                </a:solidFill>
                <a:latin typeface="Comic Sans MS" charset="0"/>
              </a:rPr>
              <a:t>d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2260600" y="5181600"/>
            <a:ext cx="3654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BB12B"/>
                </a:solidFill>
                <a:latin typeface="Comic Sans MS" charset="0"/>
              </a:rPr>
              <a:t>d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6629400" y="2133600"/>
            <a:ext cx="3344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BB12B"/>
                </a:solidFill>
                <a:latin typeface="Comic Sans MS" charset="0"/>
              </a:rPr>
              <a:t>s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6705600" y="2362200"/>
            <a:ext cx="3344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BB12B"/>
                </a:solidFill>
                <a:latin typeface="Comic Sans MS" charset="0"/>
              </a:rPr>
              <a:t>s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6756400" y="5029200"/>
            <a:ext cx="3344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BB12B"/>
                </a:solidFill>
                <a:latin typeface="Comic Sans MS" charset="0"/>
              </a:rPr>
              <a:t>s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6604000" y="5257800"/>
            <a:ext cx="3344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BB12B"/>
                </a:solidFill>
                <a:latin typeface="Comic Sans MS" charset="0"/>
              </a:rPr>
              <a:t>s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2590800" y="1828800"/>
            <a:ext cx="17645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charset="0"/>
              </a:rPr>
              <a:t>B+ -&gt; 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</a:rPr>
              <a:t>K</a:t>
            </a:r>
            <a:r>
              <a:rPr lang="en-US" baseline="30000" dirty="0" err="1">
                <a:solidFill>
                  <a:srgbClr val="0000FF"/>
                </a:solidFill>
                <a:latin typeface="Comic Sans MS" charset="0"/>
              </a:rPr>
              <a:t>+</a:t>
            </a:r>
            <a:r>
              <a:rPr lang="en-US" dirty="0" err="1">
                <a:solidFill>
                  <a:srgbClr val="0000FF"/>
                </a:solidFill>
                <a:latin typeface="Symbol" charset="0"/>
                <a:cs typeface="Symbol" charset="0"/>
              </a:rPr>
              <a:t>p</a:t>
            </a:r>
            <a:r>
              <a:rPr lang="en-US" baseline="30000" dirty="0" err="1">
                <a:solidFill>
                  <a:srgbClr val="0000FF"/>
                </a:solidFill>
                <a:latin typeface="Comic Sans MS" charset="0"/>
              </a:rPr>
              <a:t>+</a:t>
            </a:r>
            <a:r>
              <a:rPr lang="en-US" dirty="0" err="1">
                <a:solidFill>
                  <a:srgbClr val="0000FF"/>
                </a:solidFill>
                <a:latin typeface="Symbol" charset="0"/>
                <a:cs typeface="Symbol" charset="0"/>
              </a:rPr>
              <a:t>p</a:t>
            </a:r>
            <a:r>
              <a:rPr lang="en-US" baseline="30000" dirty="0">
                <a:solidFill>
                  <a:srgbClr val="0000FF"/>
                </a:solidFill>
                <a:latin typeface="Comic Sans MS" charset="0"/>
              </a:rPr>
              <a:t>-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162800" y="1828800"/>
            <a:ext cx="18026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charset="0"/>
              </a:rPr>
              <a:t>B+ -&gt; K</a:t>
            </a:r>
            <a:r>
              <a:rPr lang="en-US" baseline="30000" dirty="0">
                <a:solidFill>
                  <a:srgbClr val="0000FF"/>
                </a:solidFill>
                <a:latin typeface="Comic Sans MS" charset="0"/>
              </a:rPr>
              <a:t>+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K</a:t>
            </a:r>
            <a:r>
              <a:rPr lang="en-US" baseline="30000" dirty="0">
                <a:solidFill>
                  <a:srgbClr val="0000FF"/>
                </a:solidFill>
                <a:latin typeface="Comic Sans MS" charset="0"/>
              </a:rPr>
              <a:t>+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K</a:t>
            </a:r>
            <a:r>
              <a:rPr lang="en-US" baseline="30000" dirty="0">
                <a:solidFill>
                  <a:srgbClr val="0000FF"/>
                </a:solidFill>
                <a:latin typeface="Comic Sans MS" charset="0"/>
              </a:rPr>
              <a:t>-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717800" y="4724400"/>
            <a:ext cx="17454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charset="0"/>
              </a:rPr>
              <a:t>B+ -&gt; </a:t>
            </a:r>
            <a:r>
              <a:rPr lang="en-US" dirty="0" err="1">
                <a:solidFill>
                  <a:srgbClr val="0000FF"/>
                </a:solidFill>
                <a:latin typeface="Symbol" charset="0"/>
                <a:cs typeface="Symbol" charset="0"/>
              </a:rPr>
              <a:t>p</a:t>
            </a:r>
            <a:r>
              <a:rPr lang="en-US" baseline="30000" dirty="0" err="1">
                <a:solidFill>
                  <a:srgbClr val="0000FF"/>
                </a:solidFill>
                <a:latin typeface="Comic Sans MS" charset="0"/>
              </a:rPr>
              <a:t>+</a:t>
            </a:r>
            <a:r>
              <a:rPr lang="en-US" dirty="0" err="1">
                <a:solidFill>
                  <a:srgbClr val="0000FF"/>
                </a:solidFill>
                <a:latin typeface="Symbol" charset="0"/>
                <a:cs typeface="Symbol" charset="0"/>
              </a:rPr>
              <a:t>p</a:t>
            </a:r>
            <a:r>
              <a:rPr lang="en-US" baseline="30000" dirty="0" err="1">
                <a:solidFill>
                  <a:srgbClr val="0000FF"/>
                </a:solidFill>
                <a:latin typeface="Comic Sans MS" charset="0"/>
              </a:rPr>
              <a:t>+</a:t>
            </a:r>
            <a:r>
              <a:rPr lang="en-US" dirty="0" err="1">
                <a:solidFill>
                  <a:srgbClr val="0000FF"/>
                </a:solidFill>
                <a:latin typeface="Symbol" charset="0"/>
                <a:cs typeface="Symbol" charset="0"/>
              </a:rPr>
              <a:t>p</a:t>
            </a:r>
            <a:r>
              <a:rPr lang="en-US" baseline="30000" dirty="0">
                <a:solidFill>
                  <a:srgbClr val="0000FF"/>
                </a:solidFill>
                <a:latin typeface="Comic Sans MS" charset="0"/>
              </a:rPr>
              <a:t>-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213600" y="4800600"/>
            <a:ext cx="17836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charset="0"/>
              </a:rPr>
              <a:t>B+ -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</a:rPr>
              <a:t>&gt; </a:t>
            </a:r>
            <a:r>
              <a:rPr lang="en-US" dirty="0" err="1" smtClean="0">
                <a:solidFill>
                  <a:srgbClr val="0000FF"/>
                </a:solidFill>
                <a:latin typeface="Symbol" charset="0"/>
                <a:cs typeface="Symbol" charset="0"/>
              </a:rPr>
              <a:t>p</a:t>
            </a:r>
            <a:r>
              <a:rPr lang="en-US" baseline="30000" dirty="0" err="1">
                <a:solidFill>
                  <a:srgbClr val="0000FF"/>
                </a:solidFill>
                <a:latin typeface="Comic Sans MS" charset="0"/>
              </a:rPr>
              <a:t>+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</a:rPr>
              <a:t>K</a:t>
            </a:r>
            <a:r>
              <a:rPr lang="en-US" baseline="30000" dirty="0" err="1">
                <a:solidFill>
                  <a:srgbClr val="0000FF"/>
                </a:solidFill>
                <a:latin typeface="Comic Sans MS" charset="0"/>
              </a:rPr>
              <a:t>+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</a:rPr>
              <a:t>K</a:t>
            </a:r>
            <a:r>
              <a:rPr lang="en-US" baseline="30000" dirty="0">
                <a:solidFill>
                  <a:srgbClr val="0000FF"/>
                </a:solidFill>
                <a:latin typeface="Comic Sans MS" charset="0"/>
              </a:rPr>
              <a:t>-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0" y="609600"/>
            <a:ext cx="72342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mic Sans MS" charset="0"/>
              </a:rPr>
              <a:t>b -&gt; </a:t>
            </a:r>
            <a:r>
              <a:rPr lang="en-US" dirty="0" smtClean="0">
                <a:latin typeface="Comic Sans MS" charset="0"/>
              </a:rPr>
              <a:t>s     --  impact of Penguin diagrams in the SM </a:t>
            </a:r>
            <a:endParaRPr lang="en-US" dirty="0"/>
          </a:p>
        </p:txBody>
      </p:sp>
      <p:pic>
        <p:nvPicPr>
          <p:cNvPr id="75" name="Picture 74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5882640"/>
            <a:ext cx="1219200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55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63A39A30-47FE-514A-A8B1-E645CCA61D55}" type="slidenum">
              <a:rPr lang="en-US" smtClean="0"/>
              <a:pPr>
                <a:defRPr/>
              </a:pPr>
              <a:t>38</a:t>
            </a:fld>
            <a:r>
              <a:rPr lang="en-US" dirty="0" smtClean="0"/>
              <a:t>/60</a:t>
            </a:r>
            <a:endParaRPr lang="en-US" dirty="0"/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>
            <a:off x="1981200" y="3657600"/>
            <a:ext cx="609600" cy="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>
            <a:off x="2590800" y="3657600"/>
            <a:ext cx="457200" cy="2286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2667000" y="3581400"/>
            <a:ext cx="457200" cy="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1" name="Line 11"/>
          <p:cNvSpPr>
            <a:spLocks noChangeShapeType="1"/>
          </p:cNvSpPr>
          <p:nvPr/>
        </p:nvSpPr>
        <p:spPr bwMode="auto">
          <a:xfrm flipV="1">
            <a:off x="2667000" y="3200400"/>
            <a:ext cx="457200" cy="3810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" name="Freeform 12"/>
          <p:cNvSpPr>
            <a:spLocks/>
          </p:cNvSpPr>
          <p:nvPr/>
        </p:nvSpPr>
        <p:spPr bwMode="auto">
          <a:xfrm>
            <a:off x="1981200" y="4114800"/>
            <a:ext cx="1066800" cy="304800"/>
          </a:xfrm>
          <a:custGeom>
            <a:avLst/>
            <a:gdLst>
              <a:gd name="T0" fmla="*/ 0 w 432"/>
              <a:gd name="T1" fmla="*/ 8 h 104"/>
              <a:gd name="T2" fmla="*/ 144 w 432"/>
              <a:gd name="T3" fmla="*/ 8 h 104"/>
              <a:gd name="T4" fmla="*/ 192 w 432"/>
              <a:gd name="T5" fmla="*/ 8 h 104"/>
              <a:gd name="T6" fmla="*/ 336 w 432"/>
              <a:gd name="T7" fmla="*/ 56 h 104"/>
              <a:gd name="T8" fmla="*/ 432 w 432"/>
              <a:gd name="T9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2" h="104">
                <a:moveTo>
                  <a:pt x="0" y="8"/>
                </a:moveTo>
                <a:cubicBezTo>
                  <a:pt x="56" y="8"/>
                  <a:pt x="112" y="8"/>
                  <a:pt x="144" y="8"/>
                </a:cubicBezTo>
                <a:cubicBezTo>
                  <a:pt x="176" y="8"/>
                  <a:pt x="160" y="0"/>
                  <a:pt x="192" y="8"/>
                </a:cubicBezTo>
                <a:cubicBezTo>
                  <a:pt x="224" y="16"/>
                  <a:pt x="296" y="40"/>
                  <a:pt x="336" y="56"/>
                </a:cubicBezTo>
                <a:cubicBezTo>
                  <a:pt x="376" y="72"/>
                  <a:pt x="404" y="88"/>
                  <a:pt x="432" y="104"/>
                </a:cubicBezTo>
              </a:path>
            </a:pathLst>
          </a:custGeom>
          <a:noFill/>
          <a:ln w="19050" cmpd="sng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1600200" y="3505200"/>
            <a:ext cx="2444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 smtClean="0">
                <a:solidFill>
                  <a:srgbClr val="0000FF"/>
                </a:solidFill>
                <a:latin typeface="Comic Sans MS" charset="0"/>
                <a:cs typeface="+mn-cs"/>
              </a:rPr>
              <a:t>s</a:t>
            </a:r>
            <a:endParaRPr lang="en-US" sz="1800" dirty="0">
              <a:latin typeface="Comic Sans MS" charset="0"/>
              <a:cs typeface="+mn-cs"/>
            </a:endParaRP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3124200" y="3733800"/>
            <a:ext cx="244475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cs typeface="+mn-cs"/>
              </a:rPr>
              <a:t>u</a:t>
            </a:r>
            <a:endParaRPr lang="en-US" sz="1800" dirty="0">
              <a:latin typeface="Comic Sans MS" charset="0"/>
              <a:cs typeface="+mn-cs"/>
            </a:endParaRP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3124200" y="2971800"/>
            <a:ext cx="2444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 smtClean="0">
                <a:solidFill>
                  <a:srgbClr val="0000FF"/>
                </a:solidFill>
                <a:latin typeface="Comic Sans MS" charset="0"/>
                <a:cs typeface="+mn-cs"/>
              </a:rPr>
              <a:t>d</a:t>
            </a:r>
            <a:endParaRPr lang="en-US" sz="1800" dirty="0">
              <a:latin typeface="Comic Sans MS" charset="0"/>
              <a:cs typeface="+mn-cs"/>
            </a:endParaRPr>
          </a:p>
        </p:txBody>
      </p:sp>
      <p:sp>
        <p:nvSpPr>
          <p:cNvPr id="26" name="Text Box 16"/>
          <p:cNvSpPr txBox="1">
            <a:spLocks noChangeArrowheads="1"/>
          </p:cNvSpPr>
          <p:nvPr/>
        </p:nvSpPr>
        <p:spPr bwMode="auto">
          <a:xfrm>
            <a:off x="1600200" y="3886200"/>
            <a:ext cx="2444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 smtClean="0">
                <a:solidFill>
                  <a:srgbClr val="0000FF"/>
                </a:solidFill>
                <a:latin typeface="Comic Sans MS" charset="0"/>
                <a:cs typeface="+mn-cs"/>
              </a:rPr>
              <a:t>d</a:t>
            </a:r>
            <a:endParaRPr lang="en-US" sz="1800" dirty="0">
              <a:latin typeface="Comic Sans MS" charset="0"/>
              <a:cs typeface="+mn-cs"/>
            </a:endParaRPr>
          </a:p>
        </p:txBody>
      </p:sp>
      <p:sp>
        <p:nvSpPr>
          <p:cNvPr id="27" name="Rectangle 17"/>
          <p:cNvSpPr>
            <a:spLocks noChangeArrowheads="1"/>
          </p:cNvSpPr>
          <p:nvPr/>
        </p:nvSpPr>
        <p:spPr bwMode="auto">
          <a:xfrm>
            <a:off x="3200400" y="3352800"/>
            <a:ext cx="303213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cs typeface="+mn-cs"/>
              </a:rPr>
              <a:t>u</a:t>
            </a:r>
          </a:p>
        </p:txBody>
      </p:sp>
      <p:sp>
        <p:nvSpPr>
          <p:cNvPr id="38" name="Rectangle 28"/>
          <p:cNvSpPr>
            <a:spLocks noChangeArrowheads="1"/>
          </p:cNvSpPr>
          <p:nvPr/>
        </p:nvSpPr>
        <p:spPr bwMode="auto">
          <a:xfrm>
            <a:off x="5486400" y="3810000"/>
            <a:ext cx="3202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 smtClean="0">
                <a:solidFill>
                  <a:srgbClr val="0000FF"/>
                </a:solidFill>
                <a:latin typeface="Comic Sans MS" charset="0"/>
                <a:cs typeface="+mn-cs"/>
              </a:rPr>
              <a:t>d</a:t>
            </a:r>
            <a:endParaRPr lang="en-US" sz="1800" dirty="0">
              <a:solidFill>
                <a:srgbClr val="0000FF"/>
              </a:solidFill>
              <a:latin typeface="Comic Sans MS" charset="0"/>
              <a:cs typeface="+mn-cs"/>
            </a:endParaRPr>
          </a:p>
        </p:txBody>
      </p:sp>
      <p:sp>
        <p:nvSpPr>
          <p:cNvPr id="40" name="Line 30"/>
          <p:cNvSpPr>
            <a:spLocks noChangeShapeType="1"/>
          </p:cNvSpPr>
          <p:nvPr/>
        </p:nvSpPr>
        <p:spPr bwMode="auto">
          <a:xfrm>
            <a:off x="5867400" y="3505200"/>
            <a:ext cx="533400" cy="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" name="Line 31"/>
          <p:cNvSpPr>
            <a:spLocks noChangeShapeType="1"/>
          </p:cNvSpPr>
          <p:nvPr/>
        </p:nvSpPr>
        <p:spPr bwMode="auto">
          <a:xfrm flipV="1">
            <a:off x="6629400" y="3124200"/>
            <a:ext cx="609600" cy="3810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" name="Freeform 32"/>
          <p:cNvSpPr>
            <a:spLocks/>
          </p:cNvSpPr>
          <p:nvPr/>
        </p:nvSpPr>
        <p:spPr bwMode="auto">
          <a:xfrm rot="10800000" flipV="1">
            <a:off x="6400800" y="3505200"/>
            <a:ext cx="342900" cy="76200"/>
          </a:xfrm>
          <a:custGeom>
            <a:avLst/>
            <a:gdLst>
              <a:gd name="T0" fmla="*/ 72 w 280"/>
              <a:gd name="T1" fmla="*/ 0 h 160"/>
              <a:gd name="T2" fmla="*/ 24 w 280"/>
              <a:gd name="T3" fmla="*/ 48 h 160"/>
              <a:gd name="T4" fmla="*/ 24 w 280"/>
              <a:gd name="T5" fmla="*/ 144 h 160"/>
              <a:gd name="T6" fmla="*/ 168 w 280"/>
              <a:gd name="T7" fmla="*/ 144 h 160"/>
              <a:gd name="T8" fmla="*/ 264 w 280"/>
              <a:gd name="T9" fmla="*/ 144 h 160"/>
              <a:gd name="T10" fmla="*/ 264 w 280"/>
              <a:gd name="T11" fmla="*/ 48 h 160"/>
              <a:gd name="T12" fmla="*/ 216 w 280"/>
              <a:gd name="T13" fmla="*/ 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0" h="160">
                <a:moveTo>
                  <a:pt x="72" y="0"/>
                </a:moveTo>
                <a:cubicBezTo>
                  <a:pt x="52" y="12"/>
                  <a:pt x="32" y="24"/>
                  <a:pt x="24" y="48"/>
                </a:cubicBezTo>
                <a:cubicBezTo>
                  <a:pt x="16" y="72"/>
                  <a:pt x="0" y="128"/>
                  <a:pt x="24" y="144"/>
                </a:cubicBezTo>
                <a:cubicBezTo>
                  <a:pt x="48" y="160"/>
                  <a:pt x="128" y="144"/>
                  <a:pt x="168" y="144"/>
                </a:cubicBezTo>
                <a:cubicBezTo>
                  <a:pt x="208" y="144"/>
                  <a:pt x="248" y="160"/>
                  <a:pt x="264" y="144"/>
                </a:cubicBezTo>
                <a:cubicBezTo>
                  <a:pt x="280" y="128"/>
                  <a:pt x="272" y="72"/>
                  <a:pt x="264" y="48"/>
                </a:cubicBezTo>
                <a:cubicBezTo>
                  <a:pt x="256" y="24"/>
                  <a:pt x="236" y="12"/>
                  <a:pt x="216" y="0"/>
                </a:cubicBezTo>
              </a:path>
            </a:pathLst>
          </a:custGeom>
          <a:noFill/>
          <a:ln w="19050" cmpd="sng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" name="Freeform 33"/>
          <p:cNvSpPr>
            <a:spLocks/>
          </p:cNvSpPr>
          <p:nvPr/>
        </p:nvSpPr>
        <p:spPr bwMode="auto">
          <a:xfrm>
            <a:off x="5715000" y="4038600"/>
            <a:ext cx="1447800" cy="228600"/>
          </a:xfrm>
          <a:custGeom>
            <a:avLst/>
            <a:gdLst>
              <a:gd name="T0" fmla="*/ 0 w 432"/>
              <a:gd name="T1" fmla="*/ 8 h 104"/>
              <a:gd name="T2" fmla="*/ 144 w 432"/>
              <a:gd name="T3" fmla="*/ 8 h 104"/>
              <a:gd name="T4" fmla="*/ 192 w 432"/>
              <a:gd name="T5" fmla="*/ 8 h 104"/>
              <a:gd name="T6" fmla="*/ 336 w 432"/>
              <a:gd name="T7" fmla="*/ 56 h 104"/>
              <a:gd name="T8" fmla="*/ 432 w 432"/>
              <a:gd name="T9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2" h="104">
                <a:moveTo>
                  <a:pt x="0" y="8"/>
                </a:moveTo>
                <a:cubicBezTo>
                  <a:pt x="56" y="8"/>
                  <a:pt x="112" y="8"/>
                  <a:pt x="144" y="8"/>
                </a:cubicBezTo>
                <a:cubicBezTo>
                  <a:pt x="176" y="8"/>
                  <a:pt x="160" y="0"/>
                  <a:pt x="192" y="8"/>
                </a:cubicBezTo>
                <a:cubicBezTo>
                  <a:pt x="224" y="16"/>
                  <a:pt x="296" y="40"/>
                  <a:pt x="336" y="56"/>
                </a:cubicBezTo>
                <a:cubicBezTo>
                  <a:pt x="376" y="72"/>
                  <a:pt x="404" y="88"/>
                  <a:pt x="432" y="104"/>
                </a:cubicBezTo>
              </a:path>
            </a:pathLst>
          </a:custGeom>
          <a:noFill/>
          <a:ln w="19050" cmpd="sng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5486400" y="3276600"/>
            <a:ext cx="2444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 smtClean="0">
                <a:solidFill>
                  <a:srgbClr val="0000FF"/>
                </a:solidFill>
                <a:latin typeface="Comic Sans MS" charset="0"/>
                <a:cs typeface="+mn-cs"/>
              </a:rPr>
              <a:t>s</a:t>
            </a:r>
            <a:endParaRPr lang="en-US" sz="1800" dirty="0">
              <a:latin typeface="Comic Sans MS" charset="0"/>
              <a:cs typeface="+mn-cs"/>
            </a:endParaRPr>
          </a:p>
        </p:txBody>
      </p:sp>
      <p:sp>
        <p:nvSpPr>
          <p:cNvPr id="47" name="Rectangle 37"/>
          <p:cNvSpPr>
            <a:spLocks noChangeArrowheads="1"/>
          </p:cNvSpPr>
          <p:nvPr/>
        </p:nvSpPr>
        <p:spPr bwMode="auto">
          <a:xfrm>
            <a:off x="7162800" y="2895600"/>
            <a:ext cx="3202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 smtClean="0">
                <a:solidFill>
                  <a:srgbClr val="0000FF"/>
                </a:solidFill>
                <a:latin typeface="Comic Sans MS" charset="0"/>
                <a:cs typeface="+mn-cs"/>
              </a:rPr>
              <a:t>d</a:t>
            </a:r>
            <a:endParaRPr lang="en-US" sz="1800" dirty="0">
              <a:solidFill>
                <a:srgbClr val="0000FF"/>
              </a:solidFill>
              <a:latin typeface="Comic Sans MS" charset="0"/>
              <a:cs typeface="+mn-cs"/>
            </a:endParaRPr>
          </a:p>
        </p:txBody>
      </p:sp>
      <p:sp>
        <p:nvSpPr>
          <p:cNvPr id="51" name="Rectangle 41"/>
          <p:cNvSpPr>
            <a:spLocks noChangeArrowheads="1"/>
          </p:cNvSpPr>
          <p:nvPr/>
        </p:nvSpPr>
        <p:spPr bwMode="auto">
          <a:xfrm>
            <a:off x="6400800" y="3581400"/>
            <a:ext cx="7288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 smtClean="0">
                <a:solidFill>
                  <a:srgbClr val="0000FF"/>
                </a:solidFill>
                <a:latin typeface="Comic Sans MS" charset="0"/>
                <a:cs typeface="+mn-cs"/>
              </a:rPr>
              <a:t>t ,</a:t>
            </a:r>
            <a:r>
              <a:rPr lang="en-US" sz="1800" dirty="0" err="1" smtClean="0">
                <a:solidFill>
                  <a:srgbClr val="0000FF"/>
                </a:solidFill>
                <a:latin typeface="Comic Sans MS" charset="0"/>
                <a:cs typeface="+mn-cs"/>
              </a:rPr>
              <a:t>c,u</a:t>
            </a:r>
            <a:endParaRPr lang="en-US" sz="1800" dirty="0">
              <a:solidFill>
                <a:srgbClr val="0000FF"/>
              </a:solidFill>
              <a:latin typeface="Comic Sans MS" charset="0"/>
              <a:cs typeface="+mn-cs"/>
            </a:endParaRPr>
          </a:p>
        </p:txBody>
      </p:sp>
      <p:sp>
        <p:nvSpPr>
          <p:cNvPr id="52" name="Oval 42"/>
          <p:cNvSpPr>
            <a:spLocks noChangeArrowheads="1"/>
          </p:cNvSpPr>
          <p:nvPr/>
        </p:nvSpPr>
        <p:spPr bwMode="auto">
          <a:xfrm>
            <a:off x="2590800" y="3505200"/>
            <a:ext cx="152400" cy="228600"/>
          </a:xfrm>
          <a:prstGeom prst="ellipse">
            <a:avLst/>
          </a:prstGeom>
          <a:noFill/>
          <a:ln w="19050">
            <a:solidFill>
              <a:srgbClr val="FF8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4" name="Oval 46"/>
          <p:cNvSpPr>
            <a:spLocks noChangeArrowheads="1"/>
          </p:cNvSpPr>
          <p:nvPr/>
        </p:nvSpPr>
        <p:spPr bwMode="auto">
          <a:xfrm>
            <a:off x="1447800" y="2819400"/>
            <a:ext cx="2438400" cy="1905000"/>
          </a:xfrm>
          <a:prstGeom prst="ellipse">
            <a:avLst/>
          </a:prstGeom>
          <a:noFill/>
          <a:ln w="19050">
            <a:solidFill>
              <a:srgbClr val="FBFF1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5" name="Text Box 47"/>
          <p:cNvSpPr txBox="1">
            <a:spLocks noChangeArrowheads="1"/>
          </p:cNvSpPr>
          <p:nvPr/>
        </p:nvSpPr>
        <p:spPr bwMode="auto">
          <a:xfrm>
            <a:off x="1524000" y="5105400"/>
            <a:ext cx="2057400" cy="369332"/>
          </a:xfrm>
          <a:prstGeom prst="rect">
            <a:avLst/>
          </a:prstGeom>
          <a:noFill/>
          <a:ln w="19050">
            <a:solidFill>
              <a:srgbClr val="9966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i="1" dirty="0">
                <a:solidFill>
                  <a:srgbClr val="996633"/>
                </a:solidFill>
                <a:latin typeface="Comic Sans MS" charset="0"/>
                <a:cs typeface="+mn-cs"/>
              </a:rPr>
              <a:t>local</a:t>
            </a:r>
            <a:r>
              <a:rPr lang="en-US" sz="1800" dirty="0">
                <a:latin typeface="Comic Sans MS" charset="0"/>
                <a:cs typeface="+mn-cs"/>
              </a:rPr>
              <a:t> </a:t>
            </a:r>
            <a:r>
              <a:rPr lang="en-US" sz="1800" dirty="0" smtClean="0">
                <a:latin typeface="Comic Sans MS" charset="0"/>
                <a:cs typeface="+mn-cs"/>
              </a:rPr>
              <a:t>operator</a:t>
            </a:r>
            <a:endParaRPr lang="en-US" sz="1800" dirty="0">
              <a:latin typeface="Comic Sans MS" charset="0"/>
              <a:cs typeface="+mn-cs"/>
            </a:endParaRPr>
          </a:p>
        </p:txBody>
      </p:sp>
      <p:sp>
        <p:nvSpPr>
          <p:cNvPr id="56" name="Line 48"/>
          <p:cNvSpPr>
            <a:spLocks noChangeShapeType="1"/>
          </p:cNvSpPr>
          <p:nvPr/>
        </p:nvSpPr>
        <p:spPr bwMode="auto">
          <a:xfrm flipV="1">
            <a:off x="2590800" y="4800600"/>
            <a:ext cx="0" cy="228600"/>
          </a:xfrm>
          <a:prstGeom prst="line">
            <a:avLst/>
          </a:prstGeom>
          <a:noFill/>
          <a:ln w="28575" cmpd="sng">
            <a:solidFill>
              <a:srgbClr val="996633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9" name="Line 51"/>
          <p:cNvSpPr>
            <a:spLocks noChangeShapeType="1"/>
          </p:cNvSpPr>
          <p:nvPr/>
        </p:nvSpPr>
        <p:spPr bwMode="auto">
          <a:xfrm flipH="1" flipV="1">
            <a:off x="6629400" y="4724400"/>
            <a:ext cx="0" cy="381000"/>
          </a:xfrm>
          <a:prstGeom prst="line">
            <a:avLst/>
          </a:prstGeom>
          <a:noFill/>
          <a:ln w="38100" cmpd="sng">
            <a:solidFill>
              <a:srgbClr val="996633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8645" name="Rectangle 1"/>
          <p:cNvSpPr>
            <a:spLocks noChangeArrowheads="1"/>
          </p:cNvSpPr>
          <p:nvPr/>
        </p:nvSpPr>
        <p:spPr bwMode="auto">
          <a:xfrm>
            <a:off x="3048000" y="4267200"/>
            <a:ext cx="3202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rgbClr val="0000FF"/>
                </a:solidFill>
                <a:latin typeface="Comic Sans MS" charset="0"/>
              </a:rPr>
              <a:t>d</a:t>
            </a:r>
            <a:endParaRPr lang="en-US" sz="1800" dirty="0">
              <a:latin typeface="Comic Sans MS" charset="0"/>
            </a:endParaRPr>
          </a:p>
        </p:txBody>
      </p:sp>
      <p:sp>
        <p:nvSpPr>
          <p:cNvPr id="75" name="Oval 46"/>
          <p:cNvSpPr>
            <a:spLocks noChangeArrowheads="1"/>
          </p:cNvSpPr>
          <p:nvPr/>
        </p:nvSpPr>
        <p:spPr bwMode="auto">
          <a:xfrm>
            <a:off x="5334000" y="2743200"/>
            <a:ext cx="2438400" cy="1905000"/>
          </a:xfrm>
          <a:prstGeom prst="ellipse">
            <a:avLst/>
          </a:prstGeom>
          <a:noFill/>
          <a:ln w="19050">
            <a:solidFill>
              <a:srgbClr val="FBFF1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8650" name="Rectangle 74789"/>
          <p:cNvSpPr>
            <a:spLocks noChangeArrowheads="1"/>
          </p:cNvSpPr>
          <p:nvPr/>
        </p:nvSpPr>
        <p:spPr bwMode="auto">
          <a:xfrm>
            <a:off x="7162800" y="4038600"/>
            <a:ext cx="3202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rgbClr val="0000FF"/>
                </a:solidFill>
                <a:latin typeface="Comic Sans MS" charset="0"/>
              </a:rPr>
              <a:t>d</a:t>
            </a:r>
            <a:endParaRPr lang="en-US" sz="1800" dirty="0">
              <a:solidFill>
                <a:srgbClr val="0000FF"/>
              </a:solidFill>
              <a:latin typeface="Comic Sans MS" charset="0"/>
            </a:endParaRPr>
          </a:p>
        </p:txBody>
      </p:sp>
      <p:sp>
        <p:nvSpPr>
          <p:cNvPr id="79" name="Freeform 5"/>
          <p:cNvSpPr>
            <a:spLocks/>
          </p:cNvSpPr>
          <p:nvPr/>
        </p:nvSpPr>
        <p:spPr bwMode="auto">
          <a:xfrm>
            <a:off x="3822700" y="304800"/>
            <a:ext cx="520700" cy="1143000"/>
          </a:xfrm>
          <a:custGeom>
            <a:avLst/>
            <a:gdLst>
              <a:gd name="T0" fmla="*/ 232 w 280"/>
              <a:gd name="T1" fmla="*/ 0 h 480"/>
              <a:gd name="T2" fmla="*/ 136 w 280"/>
              <a:gd name="T3" fmla="*/ 96 h 480"/>
              <a:gd name="T4" fmla="*/ 40 w 280"/>
              <a:gd name="T5" fmla="*/ 192 h 480"/>
              <a:gd name="T6" fmla="*/ 40 w 280"/>
              <a:gd name="T7" fmla="*/ 288 h 480"/>
              <a:gd name="T8" fmla="*/ 40 w 280"/>
              <a:gd name="T9" fmla="*/ 432 h 480"/>
              <a:gd name="T10" fmla="*/ 280 w 280"/>
              <a:gd name="T11" fmla="*/ 48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0" h="480">
                <a:moveTo>
                  <a:pt x="232" y="0"/>
                </a:moveTo>
                <a:cubicBezTo>
                  <a:pt x="200" y="32"/>
                  <a:pt x="168" y="64"/>
                  <a:pt x="136" y="96"/>
                </a:cubicBezTo>
                <a:cubicBezTo>
                  <a:pt x="104" y="128"/>
                  <a:pt x="56" y="160"/>
                  <a:pt x="40" y="192"/>
                </a:cubicBezTo>
                <a:cubicBezTo>
                  <a:pt x="24" y="224"/>
                  <a:pt x="40" y="248"/>
                  <a:pt x="40" y="288"/>
                </a:cubicBezTo>
                <a:cubicBezTo>
                  <a:pt x="40" y="328"/>
                  <a:pt x="0" y="400"/>
                  <a:pt x="40" y="432"/>
                </a:cubicBezTo>
                <a:cubicBezTo>
                  <a:pt x="80" y="464"/>
                  <a:pt x="180" y="472"/>
                  <a:pt x="280" y="480"/>
                </a:cubicBezTo>
              </a:path>
            </a:pathLst>
          </a:custGeom>
          <a:noFill/>
          <a:ln w="12700" cmpd="sng">
            <a:solidFill>
              <a:srgbClr val="00C10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0" name="Freeform 6"/>
          <p:cNvSpPr>
            <a:spLocks/>
          </p:cNvSpPr>
          <p:nvPr/>
        </p:nvSpPr>
        <p:spPr bwMode="auto">
          <a:xfrm flipH="1">
            <a:off x="4343400" y="304800"/>
            <a:ext cx="520700" cy="1143000"/>
          </a:xfrm>
          <a:custGeom>
            <a:avLst/>
            <a:gdLst>
              <a:gd name="T0" fmla="*/ 232 w 280"/>
              <a:gd name="T1" fmla="*/ 0 h 480"/>
              <a:gd name="T2" fmla="*/ 136 w 280"/>
              <a:gd name="T3" fmla="*/ 96 h 480"/>
              <a:gd name="T4" fmla="*/ 40 w 280"/>
              <a:gd name="T5" fmla="*/ 192 h 480"/>
              <a:gd name="T6" fmla="*/ 40 w 280"/>
              <a:gd name="T7" fmla="*/ 288 h 480"/>
              <a:gd name="T8" fmla="*/ 40 w 280"/>
              <a:gd name="T9" fmla="*/ 432 h 480"/>
              <a:gd name="T10" fmla="*/ 280 w 280"/>
              <a:gd name="T11" fmla="*/ 48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0" h="480">
                <a:moveTo>
                  <a:pt x="232" y="0"/>
                </a:moveTo>
                <a:cubicBezTo>
                  <a:pt x="200" y="32"/>
                  <a:pt x="168" y="64"/>
                  <a:pt x="136" y="96"/>
                </a:cubicBezTo>
                <a:cubicBezTo>
                  <a:pt x="104" y="128"/>
                  <a:pt x="56" y="160"/>
                  <a:pt x="40" y="192"/>
                </a:cubicBezTo>
                <a:cubicBezTo>
                  <a:pt x="24" y="224"/>
                  <a:pt x="40" y="248"/>
                  <a:pt x="40" y="288"/>
                </a:cubicBezTo>
                <a:cubicBezTo>
                  <a:pt x="40" y="328"/>
                  <a:pt x="0" y="400"/>
                  <a:pt x="40" y="432"/>
                </a:cubicBezTo>
                <a:cubicBezTo>
                  <a:pt x="80" y="464"/>
                  <a:pt x="180" y="472"/>
                  <a:pt x="280" y="480"/>
                </a:cubicBezTo>
              </a:path>
            </a:pathLst>
          </a:custGeom>
          <a:noFill/>
          <a:ln w="12700" cmpd="sng">
            <a:solidFill>
              <a:srgbClr val="00C10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1" name="Line 7"/>
          <p:cNvSpPr>
            <a:spLocks noChangeShapeType="1"/>
          </p:cNvSpPr>
          <p:nvPr/>
        </p:nvSpPr>
        <p:spPr bwMode="auto">
          <a:xfrm flipH="1">
            <a:off x="3284538" y="304800"/>
            <a:ext cx="982662" cy="457200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2" name="Line 8"/>
          <p:cNvSpPr>
            <a:spLocks noChangeShapeType="1"/>
          </p:cNvSpPr>
          <p:nvPr/>
        </p:nvSpPr>
        <p:spPr bwMode="auto">
          <a:xfrm>
            <a:off x="4495800" y="304800"/>
            <a:ext cx="1071563" cy="457200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3" name="Line 9"/>
          <p:cNvSpPr>
            <a:spLocks noChangeShapeType="1"/>
          </p:cNvSpPr>
          <p:nvPr/>
        </p:nvSpPr>
        <p:spPr bwMode="auto">
          <a:xfrm>
            <a:off x="4343400" y="1905000"/>
            <a:ext cx="714375" cy="228600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4" name="Line 10"/>
          <p:cNvSpPr>
            <a:spLocks noChangeShapeType="1"/>
          </p:cNvSpPr>
          <p:nvPr/>
        </p:nvSpPr>
        <p:spPr bwMode="auto">
          <a:xfrm flipH="1">
            <a:off x="3657600" y="1905000"/>
            <a:ext cx="625475" cy="228600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5" name="Oval 84"/>
          <p:cNvSpPr>
            <a:spLocks noChangeArrowheads="1"/>
          </p:cNvSpPr>
          <p:nvPr/>
        </p:nvSpPr>
        <p:spPr bwMode="auto">
          <a:xfrm>
            <a:off x="4330700" y="152400"/>
            <a:ext cx="88900" cy="114300"/>
          </a:xfrm>
          <a:prstGeom prst="ellipse">
            <a:avLst/>
          </a:prstGeom>
          <a:noFill/>
          <a:ln w="1905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" name="Line 12"/>
          <p:cNvSpPr>
            <a:spLocks noChangeShapeType="1"/>
          </p:cNvSpPr>
          <p:nvPr/>
        </p:nvSpPr>
        <p:spPr bwMode="auto">
          <a:xfrm>
            <a:off x="4343400" y="1447800"/>
            <a:ext cx="0" cy="457200"/>
          </a:xfrm>
          <a:prstGeom prst="line">
            <a:avLst/>
          </a:prstGeom>
          <a:noFill/>
          <a:ln w="19050">
            <a:solidFill>
              <a:srgbClr val="FF00FF"/>
            </a:solidFill>
            <a:prstDash val="lgDashDot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" name="Rectangle 86"/>
          <p:cNvSpPr>
            <a:spLocks noChangeArrowheads="1"/>
          </p:cNvSpPr>
          <p:nvPr/>
        </p:nvSpPr>
        <p:spPr bwMode="auto">
          <a:xfrm>
            <a:off x="4419600" y="1447800"/>
            <a:ext cx="319088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rgbClr val="FF00FF"/>
                </a:solidFill>
                <a:latin typeface="Comic Sans MS" charset="0"/>
                <a:cs typeface="+mn-cs"/>
              </a:rPr>
              <a:t>g</a:t>
            </a: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2895619" y="533400"/>
            <a:ext cx="309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0000FF"/>
                </a:solidFill>
                <a:latin typeface="Comic Sans MS" charset="0"/>
                <a:cs typeface="+mn-cs"/>
              </a:rPr>
              <a:t>s</a:t>
            </a:r>
          </a:p>
        </p:txBody>
      </p:sp>
      <p:sp>
        <p:nvSpPr>
          <p:cNvPr id="89" name="Rectangle 88"/>
          <p:cNvSpPr>
            <a:spLocks noChangeArrowheads="1"/>
          </p:cNvSpPr>
          <p:nvPr/>
        </p:nvSpPr>
        <p:spPr bwMode="auto">
          <a:xfrm>
            <a:off x="5701325" y="609600"/>
            <a:ext cx="3353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 smtClean="0">
                <a:solidFill>
                  <a:srgbClr val="0000FF"/>
                </a:solidFill>
                <a:latin typeface="Comic Sans MS" charset="0"/>
                <a:cs typeface="+mn-cs"/>
              </a:rPr>
              <a:t>d</a:t>
            </a:r>
            <a:endParaRPr lang="en-US" sz="2000" dirty="0">
              <a:solidFill>
                <a:srgbClr val="0000FF"/>
              </a:solidFill>
              <a:latin typeface="Comic Sans MS" charset="0"/>
              <a:cs typeface="+mn-cs"/>
            </a:endParaRPr>
          </a:p>
        </p:txBody>
      </p:sp>
      <p:sp>
        <p:nvSpPr>
          <p:cNvPr id="90" name="Rectangle 89"/>
          <p:cNvSpPr>
            <a:spLocks noChangeArrowheads="1"/>
          </p:cNvSpPr>
          <p:nvPr/>
        </p:nvSpPr>
        <p:spPr bwMode="auto">
          <a:xfrm>
            <a:off x="3962400" y="914400"/>
            <a:ext cx="706438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rgbClr val="FF8000"/>
                </a:solidFill>
                <a:latin typeface="Comic Sans MS" charset="0"/>
                <a:cs typeface="+mn-cs"/>
              </a:rPr>
              <a:t>t,c,u</a:t>
            </a:r>
            <a:endParaRPr lang="en-US" sz="2000">
              <a:solidFill>
                <a:srgbClr val="0000FF"/>
              </a:solidFill>
              <a:latin typeface="Comic Sans MS" charset="0"/>
              <a:cs typeface="+mn-cs"/>
            </a:endParaRPr>
          </a:p>
        </p:txBody>
      </p:sp>
      <p:sp>
        <p:nvSpPr>
          <p:cNvPr id="68663" name="Rectangle 1"/>
          <p:cNvSpPr>
            <a:spLocks noChangeArrowheads="1"/>
          </p:cNvSpPr>
          <p:nvPr/>
        </p:nvSpPr>
        <p:spPr bwMode="auto">
          <a:xfrm>
            <a:off x="25400" y="2286000"/>
            <a:ext cx="911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>
                <a:latin typeface="Comic Sans MS" charset="0"/>
              </a:rPr>
              <a:t>One should </a:t>
            </a:r>
            <a:r>
              <a:rPr lang="en-US" i="1" dirty="0">
                <a:latin typeface="Comic Sans MS" charset="0"/>
              </a:rPr>
              <a:t>not only </a:t>
            </a:r>
            <a:r>
              <a:rPr lang="en-US" dirty="0">
                <a:latin typeface="Comic Sans MS" charset="0"/>
              </a:rPr>
              <a:t>look on diagrams</a:t>
            </a:r>
            <a:endParaRPr lang="en-US" dirty="0"/>
          </a:p>
        </p:txBody>
      </p:sp>
      <p:sp>
        <p:nvSpPr>
          <p:cNvPr id="68664" name="Rectangle 2"/>
          <p:cNvSpPr>
            <a:spLocks noChangeArrowheads="1"/>
          </p:cNvSpPr>
          <p:nvPr/>
        </p:nvSpPr>
        <p:spPr bwMode="auto">
          <a:xfrm>
            <a:off x="1524000" y="6019800"/>
            <a:ext cx="6781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dirty="0" smtClean="0">
                <a:latin typeface="Comic Sans MS" charset="0"/>
              </a:rPr>
              <a:t> </a:t>
            </a:r>
            <a:endParaRPr lang="en-US" sz="2000" dirty="0"/>
          </a:p>
        </p:txBody>
      </p:sp>
      <p:sp>
        <p:nvSpPr>
          <p:cNvPr id="68671" name="Rectangle 1"/>
          <p:cNvSpPr>
            <a:spLocks noChangeArrowheads="1"/>
          </p:cNvSpPr>
          <p:nvPr/>
        </p:nvSpPr>
        <p:spPr bwMode="auto">
          <a:xfrm>
            <a:off x="0" y="304800"/>
            <a:ext cx="2895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 smtClean="0">
                <a:latin typeface="Comic Sans MS" charset="0"/>
              </a:rPr>
              <a:t>History:</a:t>
            </a:r>
          </a:p>
          <a:p>
            <a:r>
              <a:rPr lang="en-US" dirty="0" smtClean="0">
                <a:latin typeface="Comic Sans MS" charset="0"/>
              </a:rPr>
              <a:t>`</a:t>
            </a:r>
            <a:r>
              <a:rPr lang="en-US" dirty="0">
                <a:latin typeface="Comic Sans MS" charset="0"/>
              </a:rPr>
              <a:t>penguin’ diagrams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 flipH="1">
            <a:off x="3124200" y="1905000"/>
            <a:ext cx="5334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d</a:t>
            </a:r>
          </a:p>
        </p:txBody>
      </p:sp>
      <p:sp>
        <p:nvSpPr>
          <p:cNvPr id="66" name="Rectangle 65"/>
          <p:cNvSpPr/>
          <p:nvPr/>
        </p:nvSpPr>
        <p:spPr>
          <a:xfrm flipH="1">
            <a:off x="5029200" y="2057400"/>
            <a:ext cx="5334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d</a:t>
            </a:r>
          </a:p>
        </p:txBody>
      </p:sp>
      <p:sp>
        <p:nvSpPr>
          <p:cNvPr id="50" name="Text Box 47"/>
          <p:cNvSpPr txBox="1">
            <a:spLocks noChangeArrowheads="1"/>
          </p:cNvSpPr>
          <p:nvPr/>
        </p:nvSpPr>
        <p:spPr bwMode="auto">
          <a:xfrm>
            <a:off x="5257800" y="5105400"/>
            <a:ext cx="3886200" cy="646331"/>
          </a:xfrm>
          <a:prstGeom prst="rect">
            <a:avLst/>
          </a:prstGeom>
          <a:noFill/>
          <a:ln w="19050">
            <a:solidFill>
              <a:srgbClr val="9966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i="1" dirty="0">
                <a:solidFill>
                  <a:srgbClr val="996633"/>
                </a:solidFill>
                <a:latin typeface="Comic Sans MS" charset="0"/>
                <a:cs typeface="+mn-cs"/>
              </a:rPr>
              <a:t>local</a:t>
            </a:r>
            <a:r>
              <a:rPr lang="en-US" sz="1800" dirty="0">
                <a:latin typeface="Comic Sans MS" charset="0"/>
                <a:cs typeface="+mn-cs"/>
              </a:rPr>
              <a:t> </a:t>
            </a:r>
            <a:r>
              <a:rPr lang="en-US" sz="1800" dirty="0" smtClean="0">
                <a:latin typeface="Comic Sans MS" charset="0"/>
                <a:cs typeface="+mn-cs"/>
              </a:rPr>
              <a:t>penguin </a:t>
            </a:r>
            <a:r>
              <a:rPr lang="en-US" sz="1800" i="1" dirty="0" smtClean="0">
                <a:latin typeface="Comic Sans MS" charset="0"/>
                <a:cs typeface="+mn-cs"/>
              </a:rPr>
              <a:t>operator </a:t>
            </a:r>
            <a:r>
              <a:rPr lang="en-US" sz="1800" dirty="0" smtClean="0">
                <a:latin typeface="Comic Sans MS" charset="0"/>
                <a:cs typeface="+mn-cs"/>
              </a:rPr>
              <a:t>for K</a:t>
            </a:r>
            <a:r>
              <a:rPr lang="en-US" sz="1800" baseline="30000" dirty="0" smtClean="0">
                <a:latin typeface="Comic Sans MS" charset="0"/>
                <a:cs typeface="+mn-cs"/>
              </a:rPr>
              <a:t>0</a:t>
            </a:r>
            <a:r>
              <a:rPr lang="en-US" sz="1800" dirty="0" smtClean="0">
                <a:latin typeface="Comic Sans MS" charset="0"/>
                <a:cs typeface="+mn-cs"/>
              </a:rPr>
              <a:t>-&gt; 2</a:t>
            </a:r>
            <a:r>
              <a:rPr lang="en-US" sz="1800" dirty="0" smtClean="0">
                <a:latin typeface="Symbol" charset="2"/>
                <a:cs typeface="Symbol" charset="2"/>
              </a:rPr>
              <a:t>p</a:t>
            </a:r>
            <a:r>
              <a:rPr lang="en-US" sz="1800" dirty="0" smtClean="0">
                <a:latin typeface="Comic Sans MS" charset="0"/>
                <a:cs typeface="+mn-cs"/>
              </a:rPr>
              <a:t> -- </a:t>
            </a:r>
            <a:r>
              <a:rPr lang="en-US" sz="1800" dirty="0">
                <a:latin typeface="Comic Sans MS" charset="0"/>
                <a:cs typeface="+mn-cs"/>
              </a:rPr>
              <a:t>with </a:t>
            </a:r>
            <a:r>
              <a:rPr lang="en-US" sz="1800" dirty="0">
                <a:solidFill>
                  <a:srgbClr val="FF8000"/>
                </a:solidFill>
                <a:latin typeface="Comic Sans MS" charset="0"/>
                <a:cs typeface="+mn-cs"/>
              </a:rPr>
              <a:t>weak</a:t>
            </a:r>
            <a:r>
              <a:rPr lang="en-US" sz="1800" dirty="0">
                <a:latin typeface="Comic Sans MS" charset="0"/>
                <a:cs typeface="+mn-cs"/>
              </a:rPr>
              <a:t> </a:t>
            </a:r>
            <a:r>
              <a:rPr lang="en-US" sz="1800" dirty="0" smtClean="0">
                <a:latin typeface="Comic Sans MS" charset="0"/>
                <a:cs typeface="+mn-cs"/>
              </a:rPr>
              <a:t>phase</a:t>
            </a:r>
            <a:endParaRPr lang="en-US" sz="1800" dirty="0">
              <a:latin typeface="Comic Sans MS" charset="0"/>
              <a:cs typeface="+mn-cs"/>
            </a:endParaRPr>
          </a:p>
        </p:txBody>
      </p:sp>
      <p:sp>
        <p:nvSpPr>
          <p:cNvPr id="53" name="Oval 42"/>
          <p:cNvSpPr>
            <a:spLocks noChangeArrowheads="1"/>
          </p:cNvSpPr>
          <p:nvPr/>
        </p:nvSpPr>
        <p:spPr bwMode="auto">
          <a:xfrm>
            <a:off x="6477000" y="3657600"/>
            <a:ext cx="152400" cy="228600"/>
          </a:xfrm>
          <a:prstGeom prst="ellipse">
            <a:avLst/>
          </a:prstGeom>
          <a:noFill/>
          <a:ln w="19050">
            <a:solidFill>
              <a:srgbClr val="FF8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" name="Line 10"/>
          <p:cNvSpPr>
            <a:spLocks noChangeShapeType="1"/>
          </p:cNvSpPr>
          <p:nvPr/>
        </p:nvSpPr>
        <p:spPr bwMode="auto">
          <a:xfrm flipH="1">
            <a:off x="5029200" y="1066800"/>
            <a:ext cx="625475" cy="228600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" name="Line 9"/>
          <p:cNvSpPr>
            <a:spLocks noChangeShapeType="1"/>
          </p:cNvSpPr>
          <p:nvPr/>
        </p:nvSpPr>
        <p:spPr bwMode="auto">
          <a:xfrm>
            <a:off x="5029201" y="1295400"/>
            <a:ext cx="228600" cy="533400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0" name="Line 11"/>
          <p:cNvSpPr>
            <a:spLocks noChangeShapeType="1"/>
          </p:cNvSpPr>
          <p:nvPr/>
        </p:nvSpPr>
        <p:spPr bwMode="auto">
          <a:xfrm flipV="1">
            <a:off x="7162800" y="3352800"/>
            <a:ext cx="304800" cy="3048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1" name="Line 9"/>
          <p:cNvSpPr>
            <a:spLocks noChangeShapeType="1"/>
          </p:cNvSpPr>
          <p:nvPr/>
        </p:nvSpPr>
        <p:spPr bwMode="auto">
          <a:xfrm>
            <a:off x="7162800" y="3657600"/>
            <a:ext cx="304800" cy="304800"/>
          </a:xfrm>
          <a:prstGeom prst="line">
            <a:avLst/>
          </a:prstGeom>
          <a:noFill/>
          <a:ln w="19050">
            <a:solidFill>
              <a:srgbClr val="2FA4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62" name="Picture 61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5882640"/>
            <a:ext cx="1219200" cy="9753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58200" y="25400"/>
            <a:ext cx="4564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charset="0"/>
              </a:rPr>
              <a:t>*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44404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87D26C4F-CF3E-8C44-A271-D4D835AAAF0F}" type="slidenum">
              <a:rPr lang="en-US" smtClean="0"/>
              <a:pPr>
                <a:defRPr/>
              </a:pPr>
              <a:t>39</a:t>
            </a:fld>
            <a:r>
              <a:rPr lang="en-US" dirty="0" smtClean="0"/>
              <a:t>/60</a:t>
            </a:r>
            <a:endParaRPr lang="en-US" dirty="0"/>
          </a:p>
        </p:txBody>
      </p:sp>
      <p:sp>
        <p:nvSpPr>
          <p:cNvPr id="76803" name="Rectangle 1"/>
          <p:cNvSpPr>
            <a:spLocks noChangeArrowheads="1"/>
          </p:cNvSpPr>
          <p:nvPr/>
        </p:nvSpPr>
        <p:spPr bwMode="auto">
          <a:xfrm>
            <a:off x="-12700" y="0"/>
            <a:ext cx="6184900" cy="461963"/>
          </a:xfrm>
          <a:prstGeom prst="rect">
            <a:avLst/>
          </a:prstGeom>
          <a:solidFill>
            <a:srgbClr val="FFD2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latin typeface="Comic Sans MS" charset="0"/>
              </a:rPr>
              <a:t> </a:t>
            </a:r>
            <a:r>
              <a:rPr lang="en-US" dirty="0" smtClean="0">
                <a:latin typeface="Comic Sans MS" charset="0"/>
              </a:rPr>
              <a:t>(IV.</a:t>
            </a:r>
            <a:r>
              <a:rPr lang="en-US" dirty="0">
                <a:latin typeface="Comic Sans MS" charset="0"/>
              </a:rPr>
              <a:t>2) B</a:t>
            </a:r>
            <a:r>
              <a:rPr lang="en-US" baseline="30000" dirty="0">
                <a:latin typeface="Comic Sans MS" charset="0"/>
              </a:rPr>
              <a:t>+/- </a:t>
            </a:r>
            <a:r>
              <a:rPr lang="en-US" dirty="0">
                <a:latin typeface="Comic Sans MS" charset="0"/>
              </a:rPr>
              <a:t>-&gt; K</a:t>
            </a:r>
            <a:r>
              <a:rPr lang="en-US" baseline="30000" dirty="0">
                <a:latin typeface="Comic Sans MS" charset="0"/>
              </a:rPr>
              <a:t>+/-</a:t>
            </a:r>
            <a:r>
              <a:rPr lang="en-US" dirty="0" err="1">
                <a:latin typeface="Symbol" charset="0"/>
                <a:cs typeface="Symbol" charset="0"/>
              </a:rPr>
              <a:t>p</a:t>
            </a:r>
            <a:r>
              <a:rPr lang="en-US" baseline="30000" dirty="0" err="1">
                <a:latin typeface="Comic Sans MS" charset="0"/>
              </a:rPr>
              <a:t>+</a:t>
            </a:r>
            <a:r>
              <a:rPr lang="en-US" dirty="0" err="1">
                <a:latin typeface="Symbol" charset="0"/>
                <a:cs typeface="Symbol" charset="0"/>
              </a:rPr>
              <a:t>p</a:t>
            </a:r>
            <a:r>
              <a:rPr lang="en-US" baseline="30000" dirty="0">
                <a:latin typeface="Comic Sans MS" charset="0"/>
              </a:rPr>
              <a:t>-</a:t>
            </a:r>
            <a:r>
              <a:rPr lang="en-US" dirty="0">
                <a:latin typeface="Comic Sans MS" charset="0"/>
              </a:rPr>
              <a:t> vs. B</a:t>
            </a:r>
            <a:r>
              <a:rPr lang="en-US" baseline="30000" dirty="0">
                <a:latin typeface="Comic Sans MS" charset="0"/>
              </a:rPr>
              <a:t>+/- </a:t>
            </a:r>
            <a:r>
              <a:rPr lang="en-US" dirty="0">
                <a:latin typeface="Comic Sans MS" charset="0"/>
              </a:rPr>
              <a:t>-&gt; K+/-K+K-</a:t>
            </a:r>
          </a:p>
        </p:txBody>
      </p:sp>
      <p:sp>
        <p:nvSpPr>
          <p:cNvPr id="76804" name="Rectangle 8"/>
          <p:cNvSpPr>
            <a:spLocks noChangeArrowheads="1"/>
          </p:cNvSpPr>
          <p:nvPr/>
        </p:nvSpPr>
        <p:spPr bwMode="auto">
          <a:xfrm>
            <a:off x="0" y="38100"/>
            <a:ext cx="6172200" cy="419100"/>
          </a:xfrm>
          <a:prstGeom prst="rect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457200"/>
            <a:ext cx="9144000" cy="600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 err="1">
                <a:latin typeface="Comic Sans MS" charset="0"/>
              </a:rPr>
              <a:t>LHCb</a:t>
            </a:r>
            <a:r>
              <a:rPr lang="en-US" dirty="0">
                <a:latin typeface="Comic Sans MS" charset="0"/>
              </a:rPr>
              <a:t> data </a:t>
            </a:r>
            <a:r>
              <a:rPr lang="en-US" i="1" dirty="0">
                <a:solidFill>
                  <a:srgbClr val="FF0000"/>
                </a:solidFill>
                <a:latin typeface="Comic Sans MS" charset="0"/>
              </a:rPr>
              <a:t>run-1</a:t>
            </a:r>
            <a:r>
              <a:rPr lang="en-US" dirty="0">
                <a:latin typeface="Comic Sans MS" charset="0"/>
              </a:rPr>
              <a:t> about rates:</a:t>
            </a:r>
          </a:p>
          <a:p>
            <a:r>
              <a:rPr lang="en-US" dirty="0">
                <a:latin typeface="Comic Sans MS" charset="0"/>
              </a:rPr>
              <a:t>  BR(B+ -&gt; </a:t>
            </a:r>
            <a:r>
              <a:rPr lang="en-US" dirty="0" err="1">
                <a:latin typeface="Comic Sans MS" charset="0"/>
              </a:rPr>
              <a:t>K</a:t>
            </a:r>
            <a:r>
              <a:rPr lang="en-US" baseline="30000" dirty="0" err="1">
                <a:latin typeface="Comic Sans MS" charset="0"/>
              </a:rPr>
              <a:t>+</a:t>
            </a:r>
            <a:r>
              <a:rPr lang="en-US" dirty="0" err="1">
                <a:latin typeface="Symbol" charset="0"/>
                <a:cs typeface="Symbol" charset="0"/>
              </a:rPr>
              <a:t>p</a:t>
            </a:r>
            <a:r>
              <a:rPr lang="en-US" baseline="30000" dirty="0" err="1">
                <a:latin typeface="Comic Sans MS" charset="0"/>
              </a:rPr>
              <a:t>+</a:t>
            </a:r>
            <a:r>
              <a:rPr lang="en-US" dirty="0" err="1">
                <a:latin typeface="Symbol" charset="0"/>
                <a:cs typeface="Symbol" charset="0"/>
              </a:rPr>
              <a:t>p</a:t>
            </a:r>
            <a:r>
              <a:rPr lang="en-US" baseline="30000" dirty="0">
                <a:latin typeface="Comic Sans MS" charset="0"/>
              </a:rPr>
              <a:t>-</a:t>
            </a:r>
            <a:r>
              <a:rPr lang="en-US" dirty="0">
                <a:latin typeface="Comic Sans MS" charset="0"/>
              </a:rPr>
              <a:t>) = (5.10 </a:t>
            </a:r>
            <a:r>
              <a:rPr lang="en-US" dirty="0">
                <a:solidFill>
                  <a:srgbClr val="0000FF"/>
                </a:solidFill>
                <a:latin typeface="Symbol" charset="0"/>
              </a:rPr>
              <a:t>±</a:t>
            </a:r>
            <a:r>
              <a:rPr lang="en-US" dirty="0">
                <a:latin typeface="Comic Sans MS" charset="0"/>
              </a:rPr>
              <a:t> 0.29) x 10</a:t>
            </a:r>
            <a:r>
              <a:rPr lang="en-US" baseline="30000" dirty="0">
                <a:latin typeface="Comic Sans MS" charset="0"/>
              </a:rPr>
              <a:t>-5</a:t>
            </a:r>
            <a:r>
              <a:rPr lang="en-US" dirty="0">
                <a:latin typeface="Comic Sans MS" charset="0"/>
              </a:rPr>
              <a:t>; </a:t>
            </a:r>
          </a:p>
          <a:p>
            <a:r>
              <a:rPr lang="en-US" dirty="0">
                <a:latin typeface="Comic Sans MS" charset="0"/>
              </a:rPr>
              <a:t>  BR(B+ -&gt; K</a:t>
            </a:r>
            <a:r>
              <a:rPr lang="en-US" baseline="30000" dirty="0">
                <a:latin typeface="Comic Sans MS" charset="0"/>
              </a:rPr>
              <a:t>+</a:t>
            </a:r>
            <a:r>
              <a:rPr lang="en-US" dirty="0">
                <a:latin typeface="Comic Sans MS" charset="0"/>
              </a:rPr>
              <a:t>K+K-) = (3.37 </a:t>
            </a:r>
            <a:r>
              <a:rPr lang="en-US" dirty="0">
                <a:solidFill>
                  <a:srgbClr val="0000FF"/>
                </a:solidFill>
                <a:latin typeface="Symbol" charset="0"/>
              </a:rPr>
              <a:t>±</a:t>
            </a:r>
            <a:r>
              <a:rPr lang="en-US" dirty="0">
                <a:latin typeface="Comic Sans MS" charset="0"/>
              </a:rPr>
              <a:t> 0.22) x 10</a:t>
            </a:r>
            <a:r>
              <a:rPr lang="en-US" baseline="30000" dirty="0">
                <a:latin typeface="Comic Sans MS" charset="0"/>
              </a:rPr>
              <a:t>-5</a:t>
            </a:r>
            <a:r>
              <a:rPr lang="en-US" dirty="0">
                <a:latin typeface="Comic Sans MS" charset="0"/>
              </a:rPr>
              <a:t>; </a:t>
            </a:r>
          </a:p>
          <a:p>
            <a:r>
              <a:rPr lang="en-US" dirty="0">
                <a:latin typeface="Comic Sans MS" charset="0"/>
              </a:rPr>
              <a:t>  not surprising at </a:t>
            </a:r>
            <a:r>
              <a:rPr lang="en-US" dirty="0" smtClean="0">
                <a:latin typeface="Comic Sans MS" charset="0"/>
              </a:rPr>
              <a:t>all</a:t>
            </a:r>
          </a:p>
          <a:p>
            <a:endParaRPr lang="en-US" dirty="0">
              <a:latin typeface="Comic Sans MS" charset="0"/>
            </a:endParaRPr>
          </a:p>
          <a:p>
            <a:r>
              <a:rPr lang="en-US" dirty="0">
                <a:latin typeface="Comic Sans MS" charset="0"/>
              </a:rPr>
              <a:t>  averaged CP asymmetries</a:t>
            </a:r>
          </a:p>
          <a:p>
            <a:r>
              <a:rPr lang="en-US" dirty="0">
                <a:latin typeface="Symbol" charset="0"/>
                <a:cs typeface="Symbol" charset="0"/>
              </a:rPr>
              <a:t>  </a:t>
            </a:r>
            <a:r>
              <a:rPr lang="en-US" dirty="0">
                <a:solidFill>
                  <a:srgbClr val="000000"/>
                </a:solidFill>
                <a:latin typeface="Symbol" charset="0"/>
                <a:cs typeface="Symbol" charset="0"/>
              </a:rPr>
              <a:t>D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A</a:t>
            </a:r>
            <a:r>
              <a:rPr lang="en-US" baseline="-25000" dirty="0">
                <a:solidFill>
                  <a:srgbClr val="000000"/>
                </a:solidFill>
                <a:latin typeface="Comic Sans MS" charset="0"/>
              </a:rPr>
              <a:t>CP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(B+ -&gt; </a:t>
            </a:r>
            <a:r>
              <a:rPr lang="en-US" dirty="0" err="1">
                <a:solidFill>
                  <a:srgbClr val="000000"/>
                </a:solidFill>
                <a:latin typeface="Comic Sans MS" charset="0"/>
              </a:rPr>
              <a:t>K</a:t>
            </a:r>
            <a:r>
              <a:rPr lang="en-US" baseline="30000" dirty="0" err="1">
                <a:solidFill>
                  <a:srgbClr val="000000"/>
                </a:solidFill>
                <a:latin typeface="Comic Sans MS" charset="0"/>
              </a:rPr>
              <a:t>+</a:t>
            </a:r>
            <a:r>
              <a:rPr lang="en-US" dirty="0" err="1">
                <a:solidFill>
                  <a:srgbClr val="000000"/>
                </a:solidFill>
                <a:latin typeface="Symbol" charset="0"/>
                <a:cs typeface="Symbol" charset="0"/>
              </a:rPr>
              <a:t>p</a:t>
            </a:r>
            <a:r>
              <a:rPr lang="en-US" baseline="30000" dirty="0" err="1">
                <a:solidFill>
                  <a:srgbClr val="000000"/>
                </a:solidFill>
                <a:latin typeface="Comic Sans MS" charset="0"/>
              </a:rPr>
              <a:t>+</a:t>
            </a:r>
            <a:r>
              <a:rPr lang="en-US" dirty="0" err="1">
                <a:solidFill>
                  <a:srgbClr val="000000"/>
                </a:solidFill>
                <a:latin typeface="Symbol" charset="0"/>
                <a:cs typeface="Symbol" charset="0"/>
              </a:rPr>
              <a:t>p</a:t>
            </a:r>
            <a:r>
              <a:rPr lang="en-US" baseline="30000" dirty="0">
                <a:solidFill>
                  <a:srgbClr val="000000"/>
                </a:solidFill>
                <a:latin typeface="Comic Sans MS" charset="0"/>
              </a:rPr>
              <a:t>-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) = 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+ 0.032 </a:t>
            </a:r>
            <a:r>
              <a:rPr lang="en-US" dirty="0">
                <a:solidFill>
                  <a:srgbClr val="0000FF"/>
                </a:solidFill>
                <a:latin typeface="Symbol" charset="0"/>
              </a:rPr>
              <a:t>± 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0.008</a:t>
            </a:r>
            <a:r>
              <a:rPr lang="en-US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Symbol" charset="0"/>
              </a:rPr>
              <a:t>± 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0.004</a:t>
            </a:r>
            <a:r>
              <a:rPr lang="en-US" dirty="0">
                <a:solidFill>
                  <a:srgbClr val="0000FF"/>
                </a:solidFill>
                <a:latin typeface="Symbol" charset="0"/>
              </a:rPr>
              <a:t> ±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</a:rPr>
              <a:t>0.007</a:t>
            </a:r>
            <a:r>
              <a:rPr lang="en-US" dirty="0" smtClean="0">
                <a:latin typeface="Comic Sans MS" charset="0"/>
              </a:rPr>
              <a:t>;</a:t>
            </a:r>
            <a:endParaRPr lang="en-US" dirty="0">
              <a:solidFill>
                <a:srgbClr val="0000FF"/>
              </a:solidFill>
              <a:latin typeface="Comic Sans MS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Symbol" charset="0"/>
                <a:cs typeface="Symbol" charset="0"/>
              </a:rPr>
              <a:t>  </a:t>
            </a:r>
            <a:r>
              <a:rPr lang="en-US" dirty="0">
                <a:solidFill>
                  <a:srgbClr val="000000"/>
                </a:solidFill>
                <a:latin typeface="Symbol" charset="0"/>
                <a:cs typeface="Symbol" charset="0"/>
              </a:rPr>
              <a:t>D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A</a:t>
            </a:r>
            <a:r>
              <a:rPr lang="en-US" baseline="-25000" dirty="0">
                <a:solidFill>
                  <a:srgbClr val="000000"/>
                </a:solidFill>
                <a:latin typeface="Comic Sans MS" charset="0"/>
              </a:rPr>
              <a:t>CP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(B+ -&gt; K</a:t>
            </a:r>
            <a:r>
              <a:rPr lang="en-US" baseline="30000" dirty="0">
                <a:solidFill>
                  <a:srgbClr val="000000"/>
                </a:solidFill>
                <a:latin typeface="Comic Sans MS" charset="0"/>
              </a:rPr>
              <a:t>+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K</a:t>
            </a:r>
            <a:r>
              <a:rPr lang="en-US" baseline="30000" dirty="0">
                <a:solidFill>
                  <a:srgbClr val="000000"/>
                </a:solidFill>
                <a:latin typeface="Comic Sans MS" charset="0"/>
              </a:rPr>
              <a:t>+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K</a:t>
            </a:r>
            <a:r>
              <a:rPr lang="en-US" baseline="30000" dirty="0">
                <a:solidFill>
                  <a:srgbClr val="000000"/>
                </a:solidFill>
                <a:latin typeface="Comic Sans MS" charset="0"/>
              </a:rPr>
              <a:t>-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) = 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- 0.043 </a:t>
            </a:r>
            <a:r>
              <a:rPr lang="en-US" dirty="0">
                <a:solidFill>
                  <a:srgbClr val="0000FF"/>
                </a:solidFill>
                <a:latin typeface="Symbol" charset="0"/>
              </a:rPr>
              <a:t>± 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0.009</a:t>
            </a:r>
            <a:r>
              <a:rPr lang="en-US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Symbol" charset="0"/>
              </a:rPr>
              <a:t>± 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0.003</a:t>
            </a:r>
            <a:r>
              <a:rPr lang="en-US" dirty="0">
                <a:solidFill>
                  <a:srgbClr val="0000FF"/>
                </a:solidFill>
                <a:latin typeface="Symbol" charset="0"/>
              </a:rPr>
              <a:t> ±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 0.007</a:t>
            </a:r>
            <a:r>
              <a:rPr lang="en-US" dirty="0">
                <a:latin typeface="Comic Sans MS" charset="0"/>
              </a:rPr>
              <a:t>;</a:t>
            </a:r>
          </a:p>
          <a:p>
            <a:r>
              <a:rPr lang="en-US" dirty="0">
                <a:latin typeface="Comic Sans MS" charset="0"/>
              </a:rPr>
              <a:t>  it is okay</a:t>
            </a:r>
          </a:p>
          <a:p>
            <a:endParaRPr lang="en-US" dirty="0">
              <a:latin typeface="Comic Sans MS" charset="0"/>
            </a:endParaRPr>
          </a:p>
          <a:p>
            <a:r>
              <a:rPr lang="en-US" dirty="0">
                <a:latin typeface="Comic Sans MS" charset="0"/>
              </a:rPr>
              <a:t>  </a:t>
            </a:r>
            <a:r>
              <a:rPr lang="en-US" dirty="0" smtClean="0">
                <a:solidFill>
                  <a:srgbClr val="FF00FF"/>
                </a:solidFill>
                <a:latin typeface="Comic Sans MS" charset="0"/>
              </a:rPr>
              <a:t>`</a:t>
            </a:r>
            <a:r>
              <a:rPr lang="en-US" i="1" dirty="0" smtClean="0">
                <a:solidFill>
                  <a:srgbClr val="BB00BA"/>
                </a:solidFill>
                <a:latin typeface="Comic Sans MS" charset="0"/>
              </a:rPr>
              <a:t>regional’</a:t>
            </a:r>
            <a:r>
              <a:rPr lang="en-US" dirty="0" smtClean="0">
                <a:latin typeface="Comic Sans MS" charset="0"/>
              </a:rPr>
              <a:t> </a:t>
            </a:r>
            <a:r>
              <a:rPr lang="en-US" dirty="0">
                <a:latin typeface="Comic Sans MS" charset="0"/>
              </a:rPr>
              <a:t>CP asymmetries</a:t>
            </a:r>
          </a:p>
          <a:p>
            <a:r>
              <a:rPr lang="en-US" dirty="0">
                <a:latin typeface="Symbol" charset="0"/>
                <a:cs typeface="Symbol" charset="0"/>
              </a:rPr>
              <a:t>  D</a:t>
            </a:r>
            <a:r>
              <a:rPr lang="en-US" dirty="0">
                <a:latin typeface="Comic Sans MS" charset="0"/>
              </a:rPr>
              <a:t>A</a:t>
            </a:r>
            <a:r>
              <a:rPr lang="en-US" baseline="-25000" dirty="0">
                <a:latin typeface="Comic Sans MS" charset="0"/>
              </a:rPr>
              <a:t>CP</a:t>
            </a:r>
            <a:r>
              <a:rPr lang="en-US" dirty="0">
                <a:latin typeface="Comic Sans MS" charset="0"/>
              </a:rPr>
              <a:t>(B+ -&gt; </a:t>
            </a:r>
            <a:r>
              <a:rPr lang="en-US" dirty="0" err="1">
                <a:latin typeface="Comic Sans MS" charset="0"/>
              </a:rPr>
              <a:t>K</a:t>
            </a:r>
            <a:r>
              <a:rPr lang="en-US" baseline="30000" dirty="0" err="1">
                <a:latin typeface="Comic Sans MS" charset="0"/>
              </a:rPr>
              <a:t>+</a:t>
            </a:r>
            <a:r>
              <a:rPr lang="en-US" dirty="0" err="1">
                <a:latin typeface="Symbol" charset="0"/>
                <a:cs typeface="Symbol" charset="0"/>
              </a:rPr>
              <a:t>p</a:t>
            </a:r>
            <a:r>
              <a:rPr lang="en-US" baseline="30000" dirty="0" err="1">
                <a:latin typeface="Comic Sans MS" charset="0"/>
              </a:rPr>
              <a:t>+</a:t>
            </a:r>
            <a:r>
              <a:rPr lang="en-US" dirty="0" err="1">
                <a:latin typeface="Symbol" charset="0"/>
                <a:cs typeface="Symbol" charset="0"/>
              </a:rPr>
              <a:t>p</a:t>
            </a:r>
            <a:r>
              <a:rPr lang="en-US" baseline="30000" dirty="0">
                <a:latin typeface="Comic Sans MS" charset="0"/>
              </a:rPr>
              <a:t>-</a:t>
            </a:r>
            <a:r>
              <a:rPr lang="en-US" dirty="0">
                <a:latin typeface="Comic Sans MS" charset="0"/>
              </a:rPr>
              <a:t>)</a:t>
            </a:r>
            <a:r>
              <a:rPr lang="en-US" dirty="0" smtClean="0">
                <a:latin typeface="Comic Sans MS" charset="0"/>
              </a:rPr>
              <a:t>|</a:t>
            </a:r>
            <a:r>
              <a:rPr lang="en-US" baseline="-25000" dirty="0" smtClean="0">
                <a:solidFill>
                  <a:srgbClr val="AF00B1"/>
                </a:solidFill>
                <a:latin typeface="Comic Sans MS" charset="0"/>
              </a:rPr>
              <a:t>`regional</a:t>
            </a:r>
            <a:r>
              <a:rPr lang="en-US" baseline="-25000" dirty="0" smtClean="0">
                <a:solidFill>
                  <a:srgbClr val="FF00FF"/>
                </a:solidFill>
                <a:latin typeface="Comic Sans MS" charset="0"/>
              </a:rPr>
              <a:t>’ </a:t>
            </a:r>
            <a:r>
              <a:rPr lang="en-US" dirty="0" smtClean="0">
                <a:latin typeface="Comic Sans MS" charset="0"/>
              </a:rPr>
              <a:t>= 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+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</a:rPr>
              <a:t>0.678 </a:t>
            </a:r>
            <a:r>
              <a:rPr lang="en-US" dirty="0" smtClean="0">
                <a:solidFill>
                  <a:srgbClr val="0000FF"/>
                </a:solidFill>
                <a:latin typeface="Symbol" charset="0"/>
              </a:rPr>
              <a:t>±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</a:rPr>
              <a:t>0.078 </a:t>
            </a:r>
            <a:r>
              <a:rPr lang="en-US" dirty="0" smtClean="0">
                <a:solidFill>
                  <a:srgbClr val="0000FF"/>
                </a:solidFill>
                <a:latin typeface="Symbol" charset="0"/>
              </a:rPr>
              <a:t>±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</a:rPr>
              <a:t>0.032 </a:t>
            </a:r>
            <a:r>
              <a:rPr lang="en-US" dirty="0" smtClean="0">
                <a:solidFill>
                  <a:srgbClr val="0000FF"/>
                </a:solidFill>
                <a:latin typeface="Symbol" charset="0"/>
              </a:rPr>
              <a:t>±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</a:rPr>
              <a:t>0.007</a:t>
            </a:r>
            <a:r>
              <a:rPr lang="en-US" dirty="0">
                <a:latin typeface="Comic Sans MS" charset="0"/>
              </a:rPr>
              <a:t>;</a:t>
            </a:r>
          </a:p>
          <a:p>
            <a:r>
              <a:rPr lang="en-US" dirty="0">
                <a:latin typeface="Symbol" charset="0"/>
                <a:cs typeface="Symbol" charset="0"/>
              </a:rPr>
              <a:t>  D</a:t>
            </a:r>
            <a:r>
              <a:rPr lang="en-US" dirty="0">
                <a:latin typeface="Comic Sans MS" charset="0"/>
              </a:rPr>
              <a:t>A</a:t>
            </a:r>
            <a:r>
              <a:rPr lang="en-US" baseline="-25000" dirty="0">
                <a:latin typeface="Comic Sans MS" charset="0"/>
              </a:rPr>
              <a:t>CP</a:t>
            </a:r>
            <a:r>
              <a:rPr lang="en-US" dirty="0">
                <a:latin typeface="Comic Sans MS" charset="0"/>
              </a:rPr>
              <a:t>(B+ -&gt;K</a:t>
            </a:r>
            <a:r>
              <a:rPr lang="en-US" baseline="30000" dirty="0">
                <a:latin typeface="Comic Sans MS" charset="0"/>
              </a:rPr>
              <a:t>+</a:t>
            </a:r>
            <a:r>
              <a:rPr lang="en-US" dirty="0">
                <a:latin typeface="Comic Sans MS" charset="0"/>
              </a:rPr>
              <a:t>K</a:t>
            </a:r>
            <a:r>
              <a:rPr lang="en-US" baseline="30000" dirty="0">
                <a:latin typeface="Comic Sans MS" charset="0"/>
              </a:rPr>
              <a:t>+</a:t>
            </a:r>
            <a:r>
              <a:rPr lang="en-US" dirty="0">
                <a:latin typeface="Comic Sans MS" charset="0"/>
              </a:rPr>
              <a:t>K</a:t>
            </a:r>
            <a:r>
              <a:rPr lang="en-US" baseline="30000" dirty="0">
                <a:latin typeface="Comic Sans MS" charset="0"/>
              </a:rPr>
              <a:t>-</a:t>
            </a:r>
            <a:r>
              <a:rPr lang="en-US" dirty="0" smtClean="0">
                <a:latin typeface="Comic Sans MS" charset="0"/>
              </a:rPr>
              <a:t>)|</a:t>
            </a:r>
            <a:r>
              <a:rPr lang="en-US" baseline="-25000" dirty="0" smtClean="0">
                <a:solidFill>
                  <a:srgbClr val="AF00B1"/>
                </a:solidFill>
                <a:latin typeface="Comic Sans MS" charset="0"/>
              </a:rPr>
              <a:t>`regional’</a:t>
            </a:r>
            <a:r>
              <a:rPr lang="en-US" baseline="-25000" dirty="0" smtClean="0">
                <a:latin typeface="Comic Sans MS" charset="0"/>
              </a:rPr>
              <a:t>  </a:t>
            </a:r>
            <a:r>
              <a:rPr lang="en-US" dirty="0" smtClean="0">
                <a:latin typeface="Comic Sans MS" charset="0"/>
              </a:rPr>
              <a:t>= 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-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</a:rPr>
              <a:t>0.226 </a:t>
            </a:r>
            <a:r>
              <a:rPr lang="en-US" dirty="0" smtClean="0">
                <a:solidFill>
                  <a:srgbClr val="0000FF"/>
                </a:solidFill>
                <a:latin typeface="Symbol" charset="0"/>
              </a:rPr>
              <a:t>±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</a:rPr>
              <a:t>0.020 </a:t>
            </a:r>
            <a:r>
              <a:rPr lang="en-US" dirty="0" smtClean="0">
                <a:solidFill>
                  <a:srgbClr val="0000FF"/>
                </a:solidFill>
                <a:latin typeface="Symbol" charset="0"/>
              </a:rPr>
              <a:t>±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</a:rPr>
              <a:t>0.004 </a:t>
            </a:r>
            <a:r>
              <a:rPr lang="en-US" dirty="0" smtClean="0">
                <a:solidFill>
                  <a:srgbClr val="0000FF"/>
                </a:solidFill>
                <a:latin typeface="Symbol" charset="0"/>
              </a:rPr>
              <a:t>±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</a:rPr>
              <a:t>0.007</a:t>
            </a:r>
            <a:r>
              <a:rPr lang="en-US" dirty="0">
                <a:latin typeface="Comic Sans MS" charset="0"/>
              </a:rPr>
              <a:t>;</a:t>
            </a:r>
          </a:p>
          <a:p>
            <a:r>
              <a:rPr lang="en-US" dirty="0">
                <a:latin typeface="Comic Sans MS" charset="0"/>
              </a:rPr>
              <a:t>  Very </a:t>
            </a:r>
            <a:r>
              <a:rPr lang="en-US" dirty="0" smtClean="0">
                <a:latin typeface="Comic Sans MS" charset="0"/>
              </a:rPr>
              <a:t>surprising </a:t>
            </a:r>
            <a:r>
              <a:rPr lang="en-US" dirty="0">
                <a:latin typeface="Comic Sans MS" charset="0"/>
              </a:rPr>
              <a:t>due to two connected points</a:t>
            </a:r>
            <a:r>
              <a:rPr lang="en-US" dirty="0" smtClean="0">
                <a:latin typeface="Comic Sans MS" charset="0"/>
              </a:rPr>
              <a:t>:</a:t>
            </a:r>
          </a:p>
          <a:p>
            <a:r>
              <a:rPr lang="en-US" dirty="0">
                <a:latin typeface="Comic Sans MS" charset="0"/>
              </a:rPr>
              <a:t> </a:t>
            </a:r>
            <a:r>
              <a:rPr lang="en-US" dirty="0" smtClean="0">
                <a:latin typeface="Comic Sans MS" charset="0"/>
              </a:rPr>
              <a:t>            </a:t>
            </a:r>
            <a:r>
              <a:rPr lang="en-US" dirty="0" smtClean="0">
                <a:latin typeface="Comic Sans MS" charset="0"/>
              </a:rPr>
              <a:t>-</a:t>
            </a:r>
            <a:r>
              <a:rPr lang="en-US" dirty="0">
                <a:latin typeface="Comic Sans MS" charset="0"/>
              </a:rPr>
              <a:t>- the centers of the </a:t>
            </a:r>
            <a:r>
              <a:rPr lang="en-US" dirty="0" err="1">
                <a:latin typeface="Comic Sans MS" charset="0"/>
              </a:rPr>
              <a:t>Dalitz</a:t>
            </a:r>
            <a:r>
              <a:rPr lang="en-US" dirty="0">
                <a:latin typeface="Comic Sans MS" charset="0"/>
              </a:rPr>
              <a:t> plots are </a:t>
            </a:r>
            <a:r>
              <a:rPr lang="en-US" dirty="0" smtClean="0">
                <a:latin typeface="Comic Sans MS" charset="0"/>
              </a:rPr>
              <a:t>somewhat</a:t>
            </a:r>
            <a:r>
              <a:rPr lang="en-US" dirty="0" smtClean="0">
                <a:latin typeface="Comic Sans MS" charset="0"/>
              </a:rPr>
              <a:t> </a:t>
            </a:r>
            <a:r>
              <a:rPr lang="en-US" dirty="0">
                <a:latin typeface="Comic Sans MS" charset="0"/>
              </a:rPr>
              <a:t>empty</a:t>
            </a:r>
          </a:p>
          <a:p>
            <a:r>
              <a:rPr lang="en-US" dirty="0">
                <a:latin typeface="Comic Sans MS" charset="0"/>
              </a:rPr>
              <a:t>             </a:t>
            </a:r>
            <a:r>
              <a:rPr lang="en-US" dirty="0" smtClean="0">
                <a:latin typeface="Comic Sans MS" charset="0"/>
              </a:rPr>
              <a:t>-</a:t>
            </a:r>
            <a:r>
              <a:rPr lang="en-US" dirty="0">
                <a:latin typeface="Comic Sans MS" charset="0"/>
              </a:rPr>
              <a:t>- the differences are so huge!</a:t>
            </a:r>
          </a:p>
        </p:txBody>
      </p:sp>
      <p:pic>
        <p:nvPicPr>
          <p:cNvPr id="7" name="Picture 6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5882640"/>
            <a:ext cx="1219200" cy="9753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82000" y="76200"/>
            <a:ext cx="4564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charset="0"/>
              </a:rPr>
              <a:t>*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00350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1"/>
          <p:cNvSpPr>
            <a:spLocks noChangeArrowheads="1"/>
          </p:cNvSpPr>
          <p:nvPr/>
        </p:nvSpPr>
        <p:spPr bwMode="auto">
          <a:xfrm>
            <a:off x="0" y="0"/>
            <a:ext cx="91440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200" dirty="0" smtClean="0">
                <a:latin typeface="Comic Sans MS" charset="0"/>
              </a:rPr>
              <a:t>Manifestation </a:t>
            </a:r>
            <a:r>
              <a:rPr lang="en-US" sz="2200" dirty="0">
                <a:latin typeface="Comic Sans MS" charset="0"/>
              </a:rPr>
              <a:t>of a divine being through something both </a:t>
            </a:r>
            <a:r>
              <a:rPr lang="en-US" sz="2200" dirty="0" smtClean="0">
                <a:latin typeface="Comic Sans MS" charset="0"/>
              </a:rPr>
              <a:t>simple </a:t>
            </a:r>
            <a:r>
              <a:rPr lang="en-US" sz="2200" dirty="0">
                <a:latin typeface="Comic Sans MS" charset="0"/>
              </a:rPr>
              <a:t>&amp; striking: local symmetries &amp; their tools </a:t>
            </a:r>
            <a:r>
              <a:rPr lang="en-US" sz="2200" dirty="0" smtClean="0">
                <a:latin typeface="Comic Sans MS" charset="0"/>
              </a:rPr>
              <a:t>!</a:t>
            </a:r>
            <a:endParaRPr lang="en-US" sz="2200" dirty="0">
              <a:latin typeface="Comic Sans MS" charset="0"/>
            </a:endParaRPr>
          </a:p>
          <a:p>
            <a:pPr algn="ctr"/>
            <a:r>
              <a:rPr lang="en-US" sz="2400" i="1" dirty="0" smtClean="0">
                <a:solidFill>
                  <a:srgbClr val="0000FF"/>
                </a:solidFill>
                <a:latin typeface="Comic Sans MS" charset="0"/>
              </a:rPr>
              <a:t>Fitting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>
                <a:latin typeface="Comic Sans MS" charset="0"/>
              </a:rPr>
              <a:t>the data   vs.  </a:t>
            </a:r>
            <a:r>
              <a:rPr lang="en-US" sz="2400" i="1" dirty="0">
                <a:solidFill>
                  <a:srgbClr val="AF00B1"/>
                </a:solidFill>
                <a:latin typeface="Comic Sans MS" charset="0"/>
              </a:rPr>
              <a:t>Information</a:t>
            </a:r>
            <a:r>
              <a:rPr lang="en-US" sz="2400" dirty="0">
                <a:latin typeface="Comic Sans MS" charset="0"/>
              </a:rPr>
              <a:t> inside the </a:t>
            </a:r>
            <a:r>
              <a:rPr lang="en-US" sz="2400" dirty="0" smtClean="0">
                <a:latin typeface="Comic Sans MS" charset="0"/>
              </a:rPr>
              <a:t>data</a:t>
            </a:r>
            <a:endParaRPr lang="en-US" sz="2400" dirty="0">
              <a:latin typeface="Comic Sans MS" charset="0"/>
            </a:endParaRPr>
          </a:p>
          <a:p>
            <a:r>
              <a:rPr lang="en-US" sz="2400" dirty="0">
                <a:latin typeface="Comic Sans MS" charset="0"/>
              </a:rPr>
              <a:t>1</a:t>
            </a:r>
            <a:r>
              <a:rPr lang="en-US" sz="2400" baseline="30000" dirty="0">
                <a:latin typeface="Comic Sans MS" charset="0"/>
              </a:rPr>
              <a:t>st</a:t>
            </a:r>
            <a:r>
              <a:rPr lang="en-US" sz="2400" dirty="0">
                <a:latin typeface="Comic Sans MS" charset="0"/>
              </a:rPr>
              <a:t> step:  </a:t>
            </a:r>
            <a:r>
              <a:rPr lang="en-US" sz="2400" dirty="0" smtClean="0">
                <a:latin typeface="Comic Sans MS" charset="0"/>
              </a:rPr>
              <a:t>models</a:t>
            </a:r>
            <a:endParaRPr lang="en-US" sz="2400" dirty="0">
              <a:latin typeface="Comic Sans MS" charset="0"/>
            </a:endParaRPr>
          </a:p>
          <a:p>
            <a:r>
              <a:rPr lang="en-US" sz="2400" dirty="0">
                <a:latin typeface="Comic Sans MS" charset="0"/>
              </a:rPr>
              <a:t>2</a:t>
            </a:r>
            <a:r>
              <a:rPr lang="en-US" sz="2400" baseline="30000" dirty="0">
                <a:latin typeface="Comic Sans MS" charset="0"/>
              </a:rPr>
              <a:t>nd</a:t>
            </a:r>
            <a:r>
              <a:rPr lang="en-US" sz="2400" dirty="0">
                <a:latin typeface="Comic Sans MS" charset="0"/>
              </a:rPr>
              <a:t> step: </a:t>
            </a:r>
            <a:r>
              <a:rPr lang="en-US" sz="2400" dirty="0" smtClean="0">
                <a:latin typeface="Comic Sans MS" charset="0"/>
              </a:rPr>
              <a:t>model</a:t>
            </a:r>
            <a:r>
              <a:rPr lang="en-US" sz="2400" dirty="0">
                <a:latin typeface="Comic Sans MS" charset="0"/>
              </a:rPr>
              <a:t>-independent </a:t>
            </a:r>
            <a:r>
              <a:rPr lang="en-US" sz="2400" dirty="0" smtClean="0">
                <a:latin typeface="Comic Sans MS" charset="0"/>
              </a:rPr>
              <a:t>analyses </a:t>
            </a:r>
            <a:r>
              <a:rPr lang="mr-IN" sz="2400" dirty="0" smtClean="0">
                <a:latin typeface="Comic Sans MS" charset="0"/>
              </a:rPr>
              <a:t>–</a:t>
            </a:r>
            <a:r>
              <a:rPr lang="en-US" sz="2400" dirty="0" smtClean="0">
                <a:latin typeface="Comic Sans MS" charset="0"/>
              </a:rPr>
              <a:t> indeed, </a:t>
            </a:r>
            <a:r>
              <a:rPr lang="en-US" dirty="0" smtClean="0">
                <a:latin typeface="Comic Sans MS" charset="0"/>
              </a:rPr>
              <a:t>true </a:t>
            </a:r>
            <a:r>
              <a:rPr lang="en-US" dirty="0">
                <a:latin typeface="Comic Sans MS" charset="0"/>
              </a:rPr>
              <a:t>progress </a:t>
            </a:r>
            <a:r>
              <a:rPr lang="en-US" sz="2400" dirty="0" smtClean="0">
                <a:latin typeface="Comic Sans MS" charset="0"/>
              </a:rPr>
              <a:t> </a:t>
            </a:r>
            <a:endParaRPr lang="en-US" sz="2400" dirty="0">
              <a:latin typeface="Comic Sans MS" charset="0"/>
            </a:endParaRPr>
          </a:p>
          <a:p>
            <a:r>
              <a:rPr lang="en-US" sz="2400" dirty="0">
                <a:latin typeface="Comic Sans MS" charset="0"/>
              </a:rPr>
              <a:t>3</a:t>
            </a:r>
            <a:r>
              <a:rPr lang="en-US" sz="2400" baseline="30000" dirty="0">
                <a:latin typeface="Comic Sans MS" charset="0"/>
              </a:rPr>
              <a:t>rd</a:t>
            </a:r>
            <a:r>
              <a:rPr lang="en-US" sz="2400" dirty="0">
                <a:latin typeface="Comic Sans MS" charset="0"/>
              </a:rPr>
              <a:t> step: </a:t>
            </a:r>
            <a:r>
              <a:rPr lang="en-US" sz="2400" dirty="0" smtClean="0">
                <a:solidFill>
                  <a:srgbClr val="0000FF"/>
                </a:solidFill>
                <a:latin typeface="Comic Sans MS" charset="0"/>
              </a:rPr>
              <a:t>best </a:t>
            </a:r>
            <a:r>
              <a:rPr lang="en-US" sz="2400" dirty="0">
                <a:solidFill>
                  <a:srgbClr val="0000FF"/>
                </a:solidFill>
                <a:latin typeface="Comic Sans MS" charset="0"/>
              </a:rPr>
              <a:t>fitted analyses </a:t>
            </a:r>
            <a:r>
              <a:rPr lang="en-US" sz="2400" dirty="0">
                <a:latin typeface="Comic Sans MS" charset="0"/>
              </a:rPr>
              <a:t>often do</a:t>
            </a:r>
            <a:r>
              <a:rPr lang="en-US" sz="2400" dirty="0">
                <a:solidFill>
                  <a:srgbClr val="B0743A"/>
                </a:solidFill>
                <a:latin typeface="Comic Sans MS" charset="0"/>
              </a:rPr>
              <a:t> </a:t>
            </a:r>
            <a:r>
              <a:rPr lang="en-US" sz="2400" i="1" dirty="0">
                <a:solidFill>
                  <a:srgbClr val="FF0000"/>
                </a:solidFill>
                <a:latin typeface="Comic Sans MS" charset="0"/>
              </a:rPr>
              <a:t>not</a:t>
            </a:r>
            <a:r>
              <a:rPr lang="en-US" sz="2400" dirty="0">
                <a:solidFill>
                  <a:srgbClr val="B0743A"/>
                </a:solidFill>
                <a:latin typeface="Comic Sans MS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Comic Sans MS" charset="0"/>
              </a:rPr>
              <a:t>give </a:t>
            </a:r>
            <a:r>
              <a:rPr lang="en-US" sz="2400" dirty="0">
                <a:solidFill>
                  <a:srgbClr val="000000"/>
                </a:solidFill>
                <a:latin typeface="Comic Sans MS" charset="0"/>
              </a:rPr>
              <a:t>the best </a:t>
            </a:r>
            <a:r>
              <a:rPr lang="en-US" sz="2400" dirty="0" smtClean="0">
                <a:solidFill>
                  <a:srgbClr val="000000"/>
                </a:solidFill>
                <a:latin typeface="Comic Sans MS" charset="0"/>
              </a:rPr>
              <a:t> </a:t>
            </a:r>
          </a:p>
          <a:p>
            <a:r>
              <a:rPr lang="en-US" dirty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             </a:t>
            </a:r>
            <a:r>
              <a:rPr lang="en-US" sz="2400" dirty="0" smtClean="0">
                <a:solidFill>
                  <a:srgbClr val="000000"/>
                </a:solidFill>
                <a:latin typeface="Comic Sans MS" charset="0"/>
              </a:rPr>
              <a:t>information </a:t>
            </a:r>
            <a:r>
              <a:rPr lang="en-US" sz="2400" dirty="0">
                <a:solidFill>
                  <a:srgbClr val="000000"/>
                </a:solidFill>
                <a:latin typeface="Comic Sans MS" charset="0"/>
              </a:rPr>
              <a:t>about the underlying </a:t>
            </a:r>
            <a:r>
              <a:rPr lang="en-US" sz="2400" dirty="0" smtClean="0">
                <a:solidFill>
                  <a:srgbClr val="000000"/>
                </a:solidFill>
                <a:latin typeface="Comic Sans MS" charset="0"/>
              </a:rPr>
              <a:t>dynamics; 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  <a:latin typeface="Comic Sans MS" charset="0"/>
              </a:rPr>
              <a:t>data </a:t>
            </a:r>
            <a:r>
              <a:rPr lang="en-US" sz="2400" dirty="0">
                <a:solidFill>
                  <a:srgbClr val="000000"/>
                </a:solidFill>
                <a:latin typeface="Comic Sans MS" charset="0"/>
              </a:rPr>
              <a:t>are the referees – in the end !</a:t>
            </a:r>
          </a:p>
          <a:p>
            <a:r>
              <a:rPr lang="en-US" sz="2400" dirty="0">
                <a:latin typeface="Comic Sans MS" charset="0"/>
              </a:rPr>
              <a:t>crucial: </a:t>
            </a:r>
            <a:r>
              <a:rPr lang="en-US" sz="2400" i="1" dirty="0" smtClean="0">
                <a:latin typeface="Comic Sans MS" charset="0"/>
              </a:rPr>
              <a:t>collaborations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>
                <a:latin typeface="Comic Sans MS" charset="0"/>
              </a:rPr>
              <a:t>of </a:t>
            </a:r>
            <a:r>
              <a:rPr lang="en-US" sz="2400" dirty="0">
                <a:solidFill>
                  <a:srgbClr val="0000FF"/>
                </a:solidFill>
                <a:latin typeface="Comic Sans MS" charset="0"/>
              </a:rPr>
              <a:t>experimenters</a:t>
            </a:r>
            <a:r>
              <a:rPr lang="en-US" sz="2400" dirty="0">
                <a:latin typeface="Comic Sans MS" charset="0"/>
              </a:rPr>
              <a:t> &amp; </a:t>
            </a:r>
            <a:r>
              <a:rPr lang="en-US" sz="2400" dirty="0">
                <a:solidFill>
                  <a:srgbClr val="996633"/>
                </a:solidFill>
                <a:latin typeface="Comic Sans MS" charset="0"/>
              </a:rPr>
              <a:t>theorists</a:t>
            </a:r>
            <a:r>
              <a:rPr lang="en-US" sz="2400" dirty="0">
                <a:latin typeface="Comic Sans MS" charset="0"/>
              </a:rPr>
              <a:t> with </a:t>
            </a:r>
            <a:endParaRPr lang="en-US" sz="2400" dirty="0" smtClean="0">
              <a:latin typeface="Comic Sans MS" charset="0"/>
            </a:endParaRPr>
          </a:p>
          <a:p>
            <a:pPr algn="ctr"/>
            <a:r>
              <a:rPr lang="en-US" i="1" dirty="0">
                <a:solidFill>
                  <a:srgbClr val="AF00B1"/>
                </a:solidFill>
                <a:latin typeface="Comic Sans MS" charset="0"/>
              </a:rPr>
              <a:t>correlations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 &amp; </a:t>
            </a:r>
            <a:r>
              <a:rPr lang="en-US" dirty="0">
                <a:solidFill>
                  <a:srgbClr val="AF00B1"/>
                </a:solidFill>
                <a:latin typeface="Comic Sans MS" charset="0"/>
              </a:rPr>
              <a:t>judgments </a:t>
            </a:r>
            <a:r>
              <a:rPr lang="en-US" dirty="0" smtClean="0">
                <a:solidFill>
                  <a:srgbClr val="AF00B1"/>
                </a:solidFill>
                <a:latin typeface="Comic Sans MS" charset="0"/>
              </a:rPr>
              <a:t>!</a:t>
            </a:r>
          </a:p>
          <a:p>
            <a:pPr algn="ctr">
              <a:defRPr/>
            </a:pPr>
            <a:r>
              <a:rPr lang="en-US" sz="2000" dirty="0" smtClean="0">
                <a:latin typeface="Comic Sans MS" charset="0"/>
              </a:rPr>
              <a:t>Prof</a:t>
            </a:r>
            <a:r>
              <a:rPr lang="en-US" sz="2000" dirty="0">
                <a:latin typeface="Comic Sans MS" charset="0"/>
              </a:rPr>
              <a:t>. </a:t>
            </a:r>
            <a:r>
              <a:rPr lang="en-US" sz="2000" dirty="0" err="1">
                <a:latin typeface="Comic Sans MS" charset="0"/>
              </a:rPr>
              <a:t>Mannelli</a:t>
            </a:r>
            <a:r>
              <a:rPr lang="en-US" sz="2000" dirty="0">
                <a:latin typeface="Comic Sans MS" charset="0"/>
              </a:rPr>
              <a:t> from Pisa once assured me that he does </a:t>
            </a:r>
            <a:r>
              <a:rPr lang="en-US" sz="2000" i="1" dirty="0">
                <a:latin typeface="Comic Sans MS" charset="0"/>
              </a:rPr>
              <a:t>not</a:t>
            </a:r>
            <a:r>
              <a:rPr lang="en-US" sz="2000" dirty="0">
                <a:latin typeface="Comic Sans MS" charset="0"/>
              </a:rPr>
              <a:t> entertain the illusion that theorists can speak the </a:t>
            </a:r>
            <a:r>
              <a:rPr lang="en-US" sz="2000" dirty="0">
                <a:solidFill>
                  <a:srgbClr val="0B0FFF"/>
                </a:solidFill>
                <a:latin typeface="Comic Sans MS" charset="0"/>
              </a:rPr>
              <a:t>truth </a:t>
            </a:r>
            <a:r>
              <a:rPr lang="en-US" sz="2000" dirty="0">
                <a:latin typeface="Comic Sans MS" charset="0"/>
              </a:rPr>
              <a:t>all the time -- speaking </a:t>
            </a:r>
            <a:r>
              <a:rPr lang="en-US" sz="2000" dirty="0">
                <a:solidFill>
                  <a:srgbClr val="AF00B1"/>
                </a:solidFill>
                <a:latin typeface="Comic Sans MS" charset="0"/>
              </a:rPr>
              <a:t>in good faith </a:t>
            </a:r>
            <a:r>
              <a:rPr lang="en-US" sz="2000" dirty="0">
                <a:latin typeface="Comic Sans MS" charset="0"/>
              </a:rPr>
              <a:t>is all he expects from theorists</a:t>
            </a:r>
            <a:r>
              <a:rPr lang="en-US" sz="2000" dirty="0" smtClean="0">
                <a:latin typeface="Comic Sans MS" charset="0"/>
              </a:rPr>
              <a:t>!</a:t>
            </a:r>
          </a:p>
          <a:p>
            <a:pPr algn="ctr">
              <a:defRPr/>
            </a:pPr>
            <a:r>
              <a:rPr lang="en-US" sz="2400" dirty="0" smtClean="0"/>
              <a:t> </a:t>
            </a:r>
            <a:endParaRPr lang="en-US" sz="2400" dirty="0">
              <a:latin typeface="Comic Sans MS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00900" y="6400800"/>
            <a:ext cx="1905000" cy="457200"/>
          </a:xfrm>
        </p:spPr>
        <p:txBody>
          <a:bodyPr/>
          <a:lstStyle/>
          <a:p>
            <a:pPr>
              <a:defRPr/>
            </a:pPr>
            <a:fld id="{E65CEB5A-9FFA-9245-BF9B-94B7ED89975E}" type="slidenum">
              <a:rPr lang="en-US" smtClean="0"/>
              <a:pPr>
                <a:defRPr/>
              </a:pPr>
              <a:t>4</a:t>
            </a:fld>
            <a:r>
              <a:rPr lang="en-US" dirty="0" smtClean="0"/>
              <a:t>/60</a:t>
            </a:r>
            <a:endParaRPr lang="en-US" dirty="0"/>
          </a:p>
        </p:txBody>
      </p:sp>
      <p:pic>
        <p:nvPicPr>
          <p:cNvPr id="7" name="Picture 6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6324600"/>
            <a:ext cx="666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936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388100"/>
            <a:ext cx="1905000" cy="457200"/>
          </a:xfrm>
        </p:spPr>
        <p:txBody>
          <a:bodyPr/>
          <a:lstStyle/>
          <a:p>
            <a:pPr>
              <a:defRPr/>
            </a:pPr>
            <a:fld id="{AAFBE87D-DA02-E34E-A9D2-E400F153AF6E}" type="slidenum">
              <a:rPr lang="en-US" smtClean="0"/>
              <a:pPr>
                <a:defRPr/>
              </a:pPr>
              <a:t>40</a:t>
            </a:fld>
            <a:r>
              <a:rPr lang="en-US" dirty="0" smtClean="0"/>
              <a:t>/60</a:t>
            </a:r>
            <a:endParaRPr lang="en-US" dirty="0"/>
          </a:p>
        </p:txBody>
      </p:sp>
      <p:sp>
        <p:nvSpPr>
          <p:cNvPr id="80899" name="Rectangle 1"/>
          <p:cNvSpPr>
            <a:spLocks noChangeArrowheads="1"/>
          </p:cNvSpPr>
          <p:nvPr/>
        </p:nvSpPr>
        <p:spPr bwMode="auto">
          <a:xfrm>
            <a:off x="-1270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>
                <a:latin typeface="Comic Sans MS" charset="0"/>
              </a:rPr>
              <a:t> </a:t>
            </a:r>
          </a:p>
        </p:txBody>
      </p:sp>
      <p:sp>
        <p:nvSpPr>
          <p:cNvPr id="80900" name="Rectangle 2"/>
          <p:cNvSpPr>
            <a:spLocks noChangeArrowheads="1"/>
          </p:cNvSpPr>
          <p:nvPr/>
        </p:nvSpPr>
        <p:spPr bwMode="auto">
          <a:xfrm>
            <a:off x="0" y="457200"/>
            <a:ext cx="9144000" cy="637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 err="1">
                <a:latin typeface="Comic Sans MS" charset="0"/>
              </a:rPr>
              <a:t>LHCb</a:t>
            </a:r>
            <a:r>
              <a:rPr lang="en-US" dirty="0">
                <a:latin typeface="Comic Sans MS" charset="0"/>
              </a:rPr>
              <a:t> data </a:t>
            </a:r>
            <a:r>
              <a:rPr lang="en-US" i="1" dirty="0">
                <a:solidFill>
                  <a:srgbClr val="FF0000"/>
                </a:solidFill>
                <a:latin typeface="Comic Sans MS" charset="0"/>
              </a:rPr>
              <a:t>run-1</a:t>
            </a:r>
            <a:r>
              <a:rPr lang="en-US" dirty="0">
                <a:latin typeface="Comic Sans MS" charset="0"/>
              </a:rPr>
              <a:t> about rates:</a:t>
            </a:r>
          </a:p>
          <a:p>
            <a:pPr eaLnBrk="1" hangingPunct="1"/>
            <a:r>
              <a:rPr lang="en-US" dirty="0">
                <a:latin typeface="Comic Sans MS" charset="0"/>
              </a:rPr>
              <a:t>  BR(B+ -&gt; </a:t>
            </a:r>
            <a:r>
              <a:rPr lang="en-US" dirty="0" err="1">
                <a:latin typeface="Symbol" charset="0"/>
                <a:cs typeface="Symbol" charset="0"/>
              </a:rPr>
              <a:t>p</a:t>
            </a:r>
            <a:r>
              <a:rPr lang="en-US" baseline="30000" dirty="0" err="1">
                <a:latin typeface="Comic Sans MS" charset="0"/>
              </a:rPr>
              <a:t>+</a:t>
            </a:r>
            <a:r>
              <a:rPr lang="en-US" dirty="0" err="1">
                <a:latin typeface="Symbol" charset="0"/>
                <a:cs typeface="Symbol" charset="0"/>
              </a:rPr>
              <a:t>p</a:t>
            </a:r>
            <a:r>
              <a:rPr lang="en-US" baseline="30000" dirty="0" err="1">
                <a:latin typeface="Comic Sans MS" charset="0"/>
              </a:rPr>
              <a:t>+</a:t>
            </a:r>
            <a:r>
              <a:rPr lang="en-US" dirty="0" err="1">
                <a:latin typeface="Symbol" charset="0"/>
                <a:cs typeface="Symbol" charset="0"/>
              </a:rPr>
              <a:t>p</a:t>
            </a:r>
            <a:r>
              <a:rPr lang="en-US" baseline="30000" dirty="0">
                <a:latin typeface="Comic Sans MS" charset="0"/>
              </a:rPr>
              <a:t>-</a:t>
            </a:r>
            <a:r>
              <a:rPr lang="en-US" dirty="0">
                <a:latin typeface="Comic Sans MS" charset="0"/>
              </a:rPr>
              <a:t>) = (1.52 </a:t>
            </a:r>
            <a:r>
              <a:rPr lang="en-US" dirty="0">
                <a:latin typeface="Symbol" charset="0"/>
              </a:rPr>
              <a:t>±</a:t>
            </a:r>
            <a:r>
              <a:rPr lang="en-US" dirty="0">
                <a:latin typeface="Comic Sans MS" charset="0"/>
              </a:rPr>
              <a:t> 0.14) x 10</a:t>
            </a:r>
            <a:r>
              <a:rPr lang="en-US" baseline="30000" dirty="0">
                <a:latin typeface="Comic Sans MS" charset="0"/>
              </a:rPr>
              <a:t>-5</a:t>
            </a:r>
            <a:r>
              <a:rPr lang="en-US" dirty="0">
                <a:latin typeface="Comic Sans MS" charset="0"/>
              </a:rPr>
              <a:t>; </a:t>
            </a:r>
          </a:p>
          <a:p>
            <a:pPr eaLnBrk="1" hangingPunct="1"/>
            <a:r>
              <a:rPr lang="en-US" dirty="0">
                <a:latin typeface="Comic Sans MS" charset="0"/>
              </a:rPr>
              <a:t>  BR(B+ -&gt; </a:t>
            </a:r>
            <a:r>
              <a:rPr lang="en-US" dirty="0" err="1">
                <a:latin typeface="Symbol" charset="0"/>
                <a:cs typeface="Symbol" charset="0"/>
              </a:rPr>
              <a:t>p</a:t>
            </a:r>
            <a:r>
              <a:rPr lang="en-US" baseline="30000" dirty="0" err="1">
                <a:latin typeface="Comic Sans MS" charset="0"/>
              </a:rPr>
              <a:t>+</a:t>
            </a:r>
            <a:r>
              <a:rPr lang="en-US" dirty="0" err="1">
                <a:latin typeface="Comic Sans MS" charset="0"/>
              </a:rPr>
              <a:t>K+K</a:t>
            </a:r>
            <a:r>
              <a:rPr lang="en-US" dirty="0">
                <a:latin typeface="Comic Sans MS" charset="0"/>
              </a:rPr>
              <a:t>-) = (0.50 </a:t>
            </a:r>
            <a:r>
              <a:rPr lang="en-US" dirty="0">
                <a:latin typeface="Symbol" charset="0"/>
              </a:rPr>
              <a:t>±</a:t>
            </a:r>
            <a:r>
              <a:rPr lang="en-US" dirty="0">
                <a:latin typeface="Comic Sans MS" charset="0"/>
              </a:rPr>
              <a:t> 0.07) x 10</a:t>
            </a:r>
            <a:r>
              <a:rPr lang="en-US" baseline="30000" dirty="0">
                <a:latin typeface="Comic Sans MS" charset="0"/>
              </a:rPr>
              <a:t>-5</a:t>
            </a:r>
            <a:r>
              <a:rPr lang="en-US" dirty="0">
                <a:latin typeface="Comic Sans MS" charset="0"/>
              </a:rPr>
              <a:t>; </a:t>
            </a:r>
          </a:p>
          <a:p>
            <a:pPr eaLnBrk="1" hangingPunct="1"/>
            <a:r>
              <a:rPr lang="en-US" dirty="0">
                <a:latin typeface="Comic Sans MS" charset="0"/>
              </a:rPr>
              <a:t>  not surprising </a:t>
            </a:r>
            <a:endParaRPr lang="en-US" dirty="0" smtClean="0">
              <a:latin typeface="Comic Sans MS" charset="0"/>
            </a:endParaRPr>
          </a:p>
          <a:p>
            <a:pPr eaLnBrk="1" hangingPunct="1"/>
            <a:endParaRPr lang="en-US" dirty="0">
              <a:latin typeface="Comic Sans MS" charset="0"/>
            </a:endParaRPr>
          </a:p>
          <a:p>
            <a:pPr eaLnBrk="1" hangingPunct="1"/>
            <a:r>
              <a:rPr lang="en-US" dirty="0">
                <a:latin typeface="Comic Sans MS" charset="0"/>
              </a:rPr>
              <a:t>  averaged CP asymmetries</a:t>
            </a:r>
          </a:p>
          <a:p>
            <a:pPr eaLnBrk="1" hangingPunct="1"/>
            <a:r>
              <a:rPr lang="en-US" dirty="0">
                <a:latin typeface="Symbol" charset="0"/>
                <a:cs typeface="Symbol" charset="0"/>
              </a:rPr>
              <a:t>  D</a:t>
            </a:r>
            <a:r>
              <a:rPr lang="en-US" dirty="0">
                <a:latin typeface="Comic Sans MS" charset="0"/>
              </a:rPr>
              <a:t>A</a:t>
            </a:r>
            <a:r>
              <a:rPr lang="en-US" baseline="-25000" dirty="0">
                <a:latin typeface="Comic Sans MS" charset="0"/>
              </a:rPr>
              <a:t>CP</a:t>
            </a:r>
            <a:r>
              <a:rPr lang="en-US" dirty="0">
                <a:latin typeface="Comic Sans MS" charset="0"/>
              </a:rPr>
              <a:t>(B+ -&gt; </a:t>
            </a:r>
            <a:r>
              <a:rPr lang="en-US" dirty="0" err="1">
                <a:latin typeface="Symbol" charset="0"/>
                <a:cs typeface="Symbol" charset="0"/>
              </a:rPr>
              <a:t>p</a:t>
            </a:r>
            <a:r>
              <a:rPr lang="en-US" baseline="30000" dirty="0" err="1">
                <a:latin typeface="Comic Sans MS" charset="0"/>
              </a:rPr>
              <a:t>+</a:t>
            </a:r>
            <a:r>
              <a:rPr lang="en-US" dirty="0" err="1">
                <a:latin typeface="Symbol" charset="0"/>
                <a:cs typeface="Symbol" charset="0"/>
              </a:rPr>
              <a:t>p</a:t>
            </a:r>
            <a:r>
              <a:rPr lang="en-US" baseline="30000" dirty="0" err="1">
                <a:latin typeface="Comic Sans MS" charset="0"/>
              </a:rPr>
              <a:t>+</a:t>
            </a:r>
            <a:r>
              <a:rPr lang="en-US" dirty="0" err="1">
                <a:latin typeface="Symbol" charset="0"/>
                <a:cs typeface="Symbol" charset="0"/>
              </a:rPr>
              <a:t>p</a:t>
            </a:r>
            <a:r>
              <a:rPr lang="en-US" baseline="30000" dirty="0">
                <a:latin typeface="Comic Sans MS" charset="0"/>
              </a:rPr>
              <a:t>-</a:t>
            </a:r>
            <a:r>
              <a:rPr lang="en-US" dirty="0">
                <a:latin typeface="Comic Sans MS" charset="0"/>
              </a:rPr>
              <a:t>) = 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+ 0.117 </a:t>
            </a:r>
            <a:r>
              <a:rPr lang="en-US" dirty="0">
                <a:solidFill>
                  <a:srgbClr val="0000FF"/>
                </a:solidFill>
                <a:latin typeface="Symbol" charset="0"/>
              </a:rPr>
              <a:t>± 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0.021</a:t>
            </a:r>
            <a:r>
              <a:rPr lang="en-US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Symbol" charset="0"/>
              </a:rPr>
              <a:t>± 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0.009</a:t>
            </a:r>
            <a:r>
              <a:rPr lang="en-US" dirty="0">
                <a:solidFill>
                  <a:srgbClr val="0000FF"/>
                </a:solidFill>
                <a:latin typeface="Symbol" charset="0"/>
              </a:rPr>
              <a:t> ±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 0.007</a:t>
            </a:r>
            <a:r>
              <a:rPr lang="en-US" dirty="0">
                <a:latin typeface="Comic Sans MS" charset="0"/>
              </a:rPr>
              <a:t>;</a:t>
            </a:r>
          </a:p>
          <a:p>
            <a:pPr eaLnBrk="1" hangingPunct="1"/>
            <a:r>
              <a:rPr lang="en-US" dirty="0">
                <a:latin typeface="Symbol" charset="0"/>
                <a:cs typeface="Symbol" charset="0"/>
              </a:rPr>
              <a:t>  D</a:t>
            </a:r>
            <a:r>
              <a:rPr lang="en-US" dirty="0">
                <a:latin typeface="Comic Sans MS" charset="0"/>
              </a:rPr>
              <a:t>A</a:t>
            </a:r>
            <a:r>
              <a:rPr lang="en-US" baseline="-25000" dirty="0">
                <a:latin typeface="Comic Sans MS" charset="0"/>
              </a:rPr>
              <a:t>CP</a:t>
            </a:r>
            <a:r>
              <a:rPr lang="en-US" dirty="0">
                <a:latin typeface="Comic Sans MS" charset="0"/>
              </a:rPr>
              <a:t>(B+ -&gt; </a:t>
            </a:r>
            <a:r>
              <a:rPr lang="en-US" dirty="0" err="1">
                <a:latin typeface="Symbol" charset="0"/>
                <a:cs typeface="Symbol" charset="0"/>
              </a:rPr>
              <a:t>p</a:t>
            </a:r>
            <a:r>
              <a:rPr lang="en-US" baseline="30000" dirty="0" err="1">
                <a:latin typeface="Comic Sans MS" charset="0"/>
              </a:rPr>
              <a:t>+</a:t>
            </a:r>
            <a:r>
              <a:rPr lang="en-US" dirty="0" err="1">
                <a:latin typeface="Comic Sans MS" charset="0"/>
              </a:rPr>
              <a:t>K</a:t>
            </a:r>
            <a:r>
              <a:rPr lang="en-US" baseline="30000" dirty="0" err="1">
                <a:latin typeface="Comic Sans MS" charset="0"/>
              </a:rPr>
              <a:t>+</a:t>
            </a:r>
            <a:r>
              <a:rPr lang="en-US" dirty="0" err="1">
                <a:latin typeface="Comic Sans MS" charset="0"/>
              </a:rPr>
              <a:t>K</a:t>
            </a:r>
            <a:r>
              <a:rPr lang="en-US" baseline="30000" dirty="0">
                <a:latin typeface="Comic Sans MS" charset="0"/>
              </a:rPr>
              <a:t>-</a:t>
            </a:r>
            <a:r>
              <a:rPr lang="en-US" dirty="0">
                <a:latin typeface="Comic Sans MS" charset="0"/>
              </a:rPr>
              <a:t>) = 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- 0.141 </a:t>
            </a:r>
            <a:r>
              <a:rPr lang="en-US" dirty="0">
                <a:solidFill>
                  <a:srgbClr val="0000FF"/>
                </a:solidFill>
                <a:latin typeface="Symbol" charset="0"/>
              </a:rPr>
              <a:t>± 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0.040</a:t>
            </a:r>
            <a:r>
              <a:rPr lang="en-US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Symbol" charset="0"/>
              </a:rPr>
              <a:t>± 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0.018</a:t>
            </a:r>
            <a:r>
              <a:rPr lang="en-US" dirty="0">
                <a:solidFill>
                  <a:srgbClr val="0000FF"/>
                </a:solidFill>
                <a:latin typeface="Symbol" charset="0"/>
              </a:rPr>
              <a:t> ±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 0.007</a:t>
            </a:r>
            <a:r>
              <a:rPr lang="en-US" dirty="0">
                <a:latin typeface="Comic Sans MS" charset="0"/>
              </a:rPr>
              <a:t>;</a:t>
            </a:r>
          </a:p>
          <a:p>
            <a:pPr eaLnBrk="1" hangingPunct="1"/>
            <a:r>
              <a:rPr lang="en-US" dirty="0">
                <a:latin typeface="Comic Sans MS" charset="0"/>
              </a:rPr>
              <a:t>  maybe </a:t>
            </a:r>
            <a:r>
              <a:rPr lang="en-US" dirty="0" smtClean="0">
                <a:latin typeface="Comic Sans MS" charset="0"/>
              </a:rPr>
              <a:t>surprising</a:t>
            </a:r>
          </a:p>
          <a:p>
            <a:pPr eaLnBrk="1" hangingPunct="1"/>
            <a:endParaRPr lang="en-US" dirty="0">
              <a:latin typeface="Comic Sans MS" charset="0"/>
            </a:endParaRPr>
          </a:p>
          <a:p>
            <a:pPr eaLnBrk="1" hangingPunct="1"/>
            <a:r>
              <a:rPr lang="en-US" dirty="0">
                <a:latin typeface="Comic Sans MS" charset="0"/>
              </a:rPr>
              <a:t> </a:t>
            </a:r>
            <a:r>
              <a:rPr lang="en-US" dirty="0" smtClean="0">
                <a:solidFill>
                  <a:srgbClr val="FF00FF"/>
                </a:solidFill>
                <a:latin typeface="Comic Sans MS" charset="0"/>
              </a:rPr>
              <a:t>`</a:t>
            </a:r>
            <a:r>
              <a:rPr lang="en-US" i="1" dirty="0" smtClean="0">
                <a:solidFill>
                  <a:srgbClr val="BB00BA"/>
                </a:solidFill>
                <a:latin typeface="Comic Sans MS" charset="0"/>
              </a:rPr>
              <a:t>regional’</a:t>
            </a:r>
            <a:r>
              <a:rPr lang="en-US" dirty="0" smtClean="0">
                <a:latin typeface="Comic Sans MS" charset="0"/>
              </a:rPr>
              <a:t>  </a:t>
            </a:r>
            <a:r>
              <a:rPr lang="en-US" dirty="0">
                <a:latin typeface="Comic Sans MS" charset="0"/>
              </a:rPr>
              <a:t>CP asymmetries</a:t>
            </a:r>
          </a:p>
          <a:p>
            <a:pPr eaLnBrk="1" hangingPunct="1"/>
            <a:r>
              <a:rPr lang="en-US" dirty="0">
                <a:latin typeface="Symbol" charset="0"/>
                <a:cs typeface="Symbol" charset="0"/>
              </a:rPr>
              <a:t>  D</a:t>
            </a:r>
            <a:r>
              <a:rPr lang="en-US" dirty="0">
                <a:latin typeface="Comic Sans MS" charset="0"/>
              </a:rPr>
              <a:t>A</a:t>
            </a:r>
            <a:r>
              <a:rPr lang="en-US" baseline="-25000" dirty="0">
                <a:latin typeface="Comic Sans MS" charset="0"/>
              </a:rPr>
              <a:t>CP</a:t>
            </a:r>
            <a:r>
              <a:rPr lang="en-US" dirty="0">
                <a:latin typeface="Comic Sans MS" charset="0"/>
              </a:rPr>
              <a:t>(B+ -&gt; </a:t>
            </a:r>
            <a:r>
              <a:rPr lang="en-US" dirty="0" err="1">
                <a:latin typeface="Symbol" charset="0"/>
                <a:cs typeface="Symbol" charset="0"/>
              </a:rPr>
              <a:t>p</a:t>
            </a:r>
            <a:r>
              <a:rPr lang="en-US" baseline="30000" dirty="0" err="1">
                <a:latin typeface="Comic Sans MS" charset="0"/>
              </a:rPr>
              <a:t>+</a:t>
            </a:r>
            <a:r>
              <a:rPr lang="en-US" dirty="0" err="1">
                <a:latin typeface="Symbol" charset="0"/>
                <a:cs typeface="Symbol" charset="0"/>
              </a:rPr>
              <a:t>p</a:t>
            </a:r>
            <a:r>
              <a:rPr lang="en-US" baseline="30000" dirty="0" err="1">
                <a:latin typeface="Comic Sans MS" charset="0"/>
              </a:rPr>
              <a:t>+</a:t>
            </a:r>
            <a:r>
              <a:rPr lang="en-US" dirty="0" err="1">
                <a:latin typeface="Symbol" charset="0"/>
                <a:cs typeface="Symbol" charset="0"/>
              </a:rPr>
              <a:t>p</a:t>
            </a:r>
            <a:r>
              <a:rPr lang="en-US" baseline="30000" dirty="0">
                <a:latin typeface="Comic Sans MS" charset="0"/>
              </a:rPr>
              <a:t>-</a:t>
            </a:r>
            <a:r>
              <a:rPr lang="en-US" dirty="0">
                <a:latin typeface="Comic Sans MS" charset="0"/>
              </a:rPr>
              <a:t>)</a:t>
            </a:r>
            <a:r>
              <a:rPr lang="en-US" dirty="0" smtClean="0">
                <a:latin typeface="Comic Sans MS" charset="0"/>
              </a:rPr>
              <a:t>|</a:t>
            </a:r>
            <a:r>
              <a:rPr lang="en-US" baseline="-25000" dirty="0" smtClean="0">
                <a:solidFill>
                  <a:srgbClr val="AF00B1"/>
                </a:solidFill>
                <a:latin typeface="Comic Sans MS" charset="0"/>
              </a:rPr>
              <a:t>`regional’  </a:t>
            </a:r>
            <a:r>
              <a:rPr lang="en-US" dirty="0" smtClean="0">
                <a:latin typeface="Comic Sans MS" charset="0"/>
              </a:rPr>
              <a:t>= 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+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</a:rPr>
              <a:t>0.584 </a:t>
            </a:r>
            <a:r>
              <a:rPr lang="en-US" dirty="0" smtClean="0">
                <a:solidFill>
                  <a:srgbClr val="0000FF"/>
                </a:solidFill>
                <a:latin typeface="Symbol" charset="0"/>
              </a:rPr>
              <a:t>±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</a:rPr>
              <a:t>0.082 </a:t>
            </a:r>
            <a:r>
              <a:rPr lang="en-US" dirty="0" smtClean="0">
                <a:solidFill>
                  <a:srgbClr val="0000FF"/>
                </a:solidFill>
                <a:latin typeface="Symbol" charset="0"/>
              </a:rPr>
              <a:t>±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</a:rPr>
              <a:t>0.027 </a:t>
            </a:r>
            <a:r>
              <a:rPr lang="en-US" dirty="0" smtClean="0">
                <a:solidFill>
                  <a:srgbClr val="0000FF"/>
                </a:solidFill>
                <a:latin typeface="Symbol" charset="0"/>
              </a:rPr>
              <a:t>±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</a:rPr>
              <a:t>0.007</a:t>
            </a:r>
            <a:r>
              <a:rPr lang="en-US" dirty="0">
                <a:latin typeface="Comic Sans MS" charset="0"/>
              </a:rPr>
              <a:t>;</a:t>
            </a:r>
          </a:p>
          <a:p>
            <a:pPr eaLnBrk="1" hangingPunct="1"/>
            <a:r>
              <a:rPr lang="en-US" dirty="0">
                <a:latin typeface="Symbol" charset="0"/>
                <a:cs typeface="Symbol" charset="0"/>
              </a:rPr>
              <a:t>  D</a:t>
            </a:r>
            <a:r>
              <a:rPr lang="en-US" dirty="0">
                <a:latin typeface="Comic Sans MS" charset="0"/>
              </a:rPr>
              <a:t>A</a:t>
            </a:r>
            <a:r>
              <a:rPr lang="en-US" baseline="-25000" dirty="0">
                <a:latin typeface="Comic Sans MS" charset="0"/>
              </a:rPr>
              <a:t>CP</a:t>
            </a:r>
            <a:r>
              <a:rPr lang="en-US" dirty="0">
                <a:latin typeface="Comic Sans MS" charset="0"/>
              </a:rPr>
              <a:t>(B+ -&gt;</a:t>
            </a:r>
            <a:r>
              <a:rPr lang="en-US" dirty="0" err="1">
                <a:latin typeface="Symbol" charset="0"/>
                <a:cs typeface="Symbol" charset="0"/>
              </a:rPr>
              <a:t>p</a:t>
            </a:r>
            <a:r>
              <a:rPr lang="en-US" baseline="30000" dirty="0" err="1">
                <a:latin typeface="Comic Sans MS" charset="0"/>
              </a:rPr>
              <a:t>+</a:t>
            </a:r>
            <a:r>
              <a:rPr lang="en-US" dirty="0" err="1">
                <a:latin typeface="Comic Sans MS" charset="0"/>
              </a:rPr>
              <a:t>K</a:t>
            </a:r>
            <a:r>
              <a:rPr lang="en-US" baseline="30000" dirty="0" err="1">
                <a:latin typeface="Comic Sans MS" charset="0"/>
              </a:rPr>
              <a:t>+</a:t>
            </a:r>
            <a:r>
              <a:rPr lang="en-US" dirty="0" err="1">
                <a:latin typeface="Comic Sans MS" charset="0"/>
              </a:rPr>
              <a:t>K</a:t>
            </a:r>
            <a:r>
              <a:rPr lang="en-US" baseline="30000" dirty="0">
                <a:latin typeface="Comic Sans MS" charset="0"/>
              </a:rPr>
              <a:t>-</a:t>
            </a:r>
            <a:r>
              <a:rPr lang="en-US" dirty="0">
                <a:latin typeface="Comic Sans MS" charset="0"/>
              </a:rPr>
              <a:t>) </a:t>
            </a:r>
            <a:r>
              <a:rPr lang="en-US" dirty="0" smtClean="0">
                <a:latin typeface="Comic Sans MS" charset="0"/>
              </a:rPr>
              <a:t>|</a:t>
            </a:r>
            <a:r>
              <a:rPr lang="en-US" baseline="-25000" dirty="0">
                <a:solidFill>
                  <a:srgbClr val="AF00B1"/>
                </a:solidFill>
                <a:latin typeface="Comic Sans MS" charset="0"/>
              </a:rPr>
              <a:t>`regional</a:t>
            </a:r>
            <a:r>
              <a:rPr lang="en-US" baseline="-25000" dirty="0" smtClean="0">
                <a:solidFill>
                  <a:srgbClr val="AF00B1"/>
                </a:solidFill>
                <a:latin typeface="Comic Sans MS" charset="0"/>
              </a:rPr>
              <a:t>’  </a:t>
            </a:r>
            <a:r>
              <a:rPr lang="en-US" dirty="0" smtClean="0">
                <a:latin typeface="Comic Sans MS" charset="0"/>
              </a:rPr>
              <a:t>= 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-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</a:rPr>
              <a:t>0.648 </a:t>
            </a:r>
            <a:r>
              <a:rPr lang="en-US" dirty="0" smtClean="0">
                <a:solidFill>
                  <a:srgbClr val="0000FF"/>
                </a:solidFill>
                <a:latin typeface="Symbol" charset="0"/>
              </a:rPr>
              <a:t>±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</a:rPr>
              <a:t>0.070 </a:t>
            </a:r>
            <a:r>
              <a:rPr lang="en-US" dirty="0" smtClean="0">
                <a:solidFill>
                  <a:srgbClr val="0000FF"/>
                </a:solidFill>
                <a:latin typeface="Symbol" charset="0"/>
              </a:rPr>
              <a:t>±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</a:rPr>
              <a:t>0.013 </a:t>
            </a:r>
            <a:r>
              <a:rPr lang="en-US" dirty="0" smtClean="0">
                <a:solidFill>
                  <a:srgbClr val="0000FF"/>
                </a:solidFill>
                <a:latin typeface="Symbol" charset="0"/>
              </a:rPr>
              <a:t>±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</a:rPr>
              <a:t>0.007</a:t>
            </a:r>
            <a:r>
              <a:rPr lang="en-US" dirty="0">
                <a:latin typeface="Comic Sans MS" charset="0"/>
              </a:rPr>
              <a:t>;</a:t>
            </a:r>
          </a:p>
          <a:p>
            <a:pPr eaLnBrk="1" hangingPunct="1"/>
            <a:r>
              <a:rPr lang="en-US" dirty="0">
                <a:latin typeface="Comic Sans MS" charset="0"/>
              </a:rPr>
              <a:t>  Very </a:t>
            </a:r>
            <a:r>
              <a:rPr lang="en-US" dirty="0" smtClean="0">
                <a:latin typeface="Comic Sans MS" charset="0"/>
              </a:rPr>
              <a:t>surprising </a:t>
            </a:r>
            <a:r>
              <a:rPr lang="en-US" dirty="0">
                <a:latin typeface="Comic Sans MS" charset="0"/>
              </a:rPr>
              <a:t>due to two connected points:</a:t>
            </a:r>
          </a:p>
          <a:p>
            <a:pPr eaLnBrk="1" hangingPunct="1"/>
            <a:r>
              <a:rPr lang="en-US" dirty="0">
                <a:latin typeface="Comic Sans MS" charset="0"/>
              </a:rPr>
              <a:t>             </a:t>
            </a:r>
            <a:r>
              <a:rPr lang="en-US" dirty="0" smtClean="0">
                <a:latin typeface="Comic Sans MS" charset="0"/>
              </a:rPr>
              <a:t>-</a:t>
            </a:r>
            <a:r>
              <a:rPr lang="en-US" dirty="0">
                <a:latin typeface="Comic Sans MS" charset="0"/>
              </a:rPr>
              <a:t>- the centers of the </a:t>
            </a:r>
            <a:r>
              <a:rPr lang="en-US" dirty="0" err="1">
                <a:latin typeface="Comic Sans MS" charset="0"/>
              </a:rPr>
              <a:t>Dalitz</a:t>
            </a:r>
            <a:r>
              <a:rPr lang="en-US" dirty="0">
                <a:latin typeface="Comic Sans MS" charset="0"/>
              </a:rPr>
              <a:t> plots are </a:t>
            </a:r>
            <a:r>
              <a:rPr lang="en-US" dirty="0" smtClean="0">
                <a:latin typeface="Comic Sans MS" charset="0"/>
              </a:rPr>
              <a:t>somewhat</a:t>
            </a:r>
            <a:r>
              <a:rPr lang="en-US" dirty="0" smtClean="0">
                <a:latin typeface="Comic Sans MS" charset="0"/>
              </a:rPr>
              <a:t> </a:t>
            </a:r>
            <a:r>
              <a:rPr lang="en-US" dirty="0">
                <a:latin typeface="Comic Sans MS" charset="0"/>
              </a:rPr>
              <a:t>empty</a:t>
            </a:r>
          </a:p>
          <a:p>
            <a:pPr eaLnBrk="1" hangingPunct="1"/>
            <a:r>
              <a:rPr lang="en-US" dirty="0">
                <a:latin typeface="Comic Sans MS" charset="0"/>
              </a:rPr>
              <a:t>             </a:t>
            </a:r>
            <a:r>
              <a:rPr lang="en-US" dirty="0" smtClean="0">
                <a:latin typeface="Comic Sans MS" charset="0"/>
              </a:rPr>
              <a:t>-</a:t>
            </a:r>
            <a:r>
              <a:rPr lang="en-US" dirty="0">
                <a:latin typeface="Comic Sans MS" charset="0"/>
              </a:rPr>
              <a:t>- the differences are so huge</a:t>
            </a:r>
            <a:r>
              <a:rPr lang="en-US" dirty="0" smtClean="0">
                <a:latin typeface="Comic Sans MS" charset="0"/>
              </a:rPr>
              <a:t>!</a:t>
            </a:r>
            <a:endParaRPr lang="en-US" dirty="0">
              <a:latin typeface="Comic Sans MS" charset="0"/>
            </a:endParaRPr>
          </a:p>
          <a:p>
            <a:pPr eaLnBrk="1" hangingPunct="1"/>
            <a:r>
              <a:rPr lang="en-US" dirty="0" smtClean="0">
                <a:latin typeface="Comic Sans MS" charset="0"/>
              </a:rPr>
              <a:t>                  underlying dynamics are not obvious</a:t>
            </a:r>
          </a:p>
        </p:txBody>
      </p:sp>
      <p:sp>
        <p:nvSpPr>
          <p:cNvPr id="80901" name="Rectangle 1"/>
          <p:cNvSpPr>
            <a:spLocks noChangeArrowheads="1"/>
          </p:cNvSpPr>
          <p:nvPr/>
        </p:nvSpPr>
        <p:spPr bwMode="auto">
          <a:xfrm>
            <a:off x="-12700" y="0"/>
            <a:ext cx="6184900" cy="461963"/>
          </a:xfrm>
          <a:prstGeom prst="rect">
            <a:avLst/>
          </a:prstGeom>
          <a:solidFill>
            <a:srgbClr val="FFD22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dirty="0" smtClean="0">
                <a:latin typeface="Comic Sans MS" charset="0"/>
              </a:rPr>
              <a:t>(IV.</a:t>
            </a:r>
            <a:r>
              <a:rPr lang="en-US" dirty="0">
                <a:latin typeface="Comic Sans MS" charset="0"/>
              </a:rPr>
              <a:t>3) B</a:t>
            </a:r>
            <a:r>
              <a:rPr lang="en-US" baseline="30000" dirty="0">
                <a:latin typeface="Comic Sans MS" charset="0"/>
              </a:rPr>
              <a:t>+/-</a:t>
            </a:r>
            <a:r>
              <a:rPr lang="en-US" dirty="0">
                <a:latin typeface="Comic Sans MS" charset="0"/>
              </a:rPr>
              <a:t> -&gt; </a:t>
            </a:r>
            <a:r>
              <a:rPr lang="en-US" dirty="0">
                <a:latin typeface="Symbol" charset="0"/>
                <a:cs typeface="Symbol" charset="0"/>
              </a:rPr>
              <a:t>p</a:t>
            </a:r>
            <a:r>
              <a:rPr lang="en-US" baseline="30000" dirty="0">
                <a:latin typeface="Comic Sans MS" charset="0"/>
              </a:rPr>
              <a:t>+/-</a:t>
            </a:r>
            <a:r>
              <a:rPr lang="en-US" dirty="0" err="1">
                <a:latin typeface="Symbol" charset="0"/>
                <a:cs typeface="Symbol" charset="0"/>
              </a:rPr>
              <a:t>p</a:t>
            </a:r>
            <a:r>
              <a:rPr lang="en-US" dirty="0" err="1">
                <a:latin typeface="Comic Sans MS" charset="0"/>
              </a:rPr>
              <a:t>+</a:t>
            </a:r>
            <a:r>
              <a:rPr lang="en-US" dirty="0" err="1">
                <a:latin typeface="Symbol" charset="0"/>
                <a:cs typeface="Symbol" charset="0"/>
              </a:rPr>
              <a:t>p</a:t>
            </a:r>
            <a:r>
              <a:rPr lang="en-US" dirty="0">
                <a:latin typeface="Comic Sans MS" charset="0"/>
              </a:rPr>
              <a:t>- vs. B</a:t>
            </a:r>
            <a:r>
              <a:rPr lang="en-US" baseline="30000" dirty="0">
                <a:latin typeface="Comic Sans MS" charset="0"/>
              </a:rPr>
              <a:t>+/-</a:t>
            </a:r>
            <a:r>
              <a:rPr lang="en-US" dirty="0">
                <a:latin typeface="Comic Sans MS" charset="0"/>
              </a:rPr>
              <a:t> -&gt; </a:t>
            </a:r>
            <a:r>
              <a:rPr lang="en-US" dirty="0">
                <a:latin typeface="Symbol" charset="0"/>
                <a:cs typeface="Symbol" charset="0"/>
              </a:rPr>
              <a:t>p</a:t>
            </a:r>
            <a:r>
              <a:rPr lang="en-US" baseline="30000" dirty="0">
                <a:latin typeface="Comic Sans MS" charset="0"/>
              </a:rPr>
              <a:t>+/-</a:t>
            </a:r>
            <a:r>
              <a:rPr lang="en-US" dirty="0">
                <a:latin typeface="Comic Sans MS" charset="0"/>
              </a:rPr>
              <a:t>K+K-</a:t>
            </a:r>
          </a:p>
        </p:txBody>
      </p:sp>
      <p:pic>
        <p:nvPicPr>
          <p:cNvPr id="2" name="Picture 1" descr="1450203_Came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33400"/>
            <a:ext cx="2057400" cy="1543050"/>
          </a:xfrm>
          <a:prstGeom prst="rect">
            <a:avLst/>
          </a:prstGeom>
        </p:spPr>
      </p:pic>
      <p:pic>
        <p:nvPicPr>
          <p:cNvPr id="8" name="Picture 7" descr="MontStMich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5882640"/>
            <a:ext cx="1219200" cy="9753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229600" y="0"/>
            <a:ext cx="4564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charset="0"/>
              </a:rPr>
              <a:t>*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09886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227CA0D5-6D7E-4C45-9CB7-78AA10BAEA24}" type="slidenum">
              <a:rPr lang="en-US" smtClean="0"/>
              <a:pPr>
                <a:defRPr/>
              </a:pPr>
              <a:t>41</a:t>
            </a:fld>
            <a:r>
              <a:rPr lang="en-US" dirty="0" smtClean="0"/>
              <a:t>/60</a:t>
            </a:r>
            <a:endParaRPr lang="en-US" dirty="0"/>
          </a:p>
        </p:txBody>
      </p:sp>
      <p:sp>
        <p:nvSpPr>
          <p:cNvPr id="81923" name="Rectangle 1"/>
          <p:cNvSpPr>
            <a:spLocks noChangeArrowheads="1"/>
          </p:cNvSpPr>
          <p:nvPr/>
        </p:nvSpPr>
        <p:spPr bwMode="auto">
          <a:xfrm>
            <a:off x="0" y="-230982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>
              <a:latin typeface="Comic Sans MS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09600"/>
            <a:ext cx="9144000" cy="58477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200" dirty="0">
                <a:latin typeface="Comic Sans MS" charset="0"/>
              </a:rPr>
              <a:t>Remember the history: A</a:t>
            </a:r>
            <a:r>
              <a:rPr lang="en-US" sz="2200" baseline="-25000" dirty="0">
                <a:latin typeface="Comic Sans MS" charset="0"/>
              </a:rPr>
              <a:t>CPV</a:t>
            </a:r>
            <a:r>
              <a:rPr lang="en-US" sz="2200" dirty="0">
                <a:latin typeface="Comic Sans MS" charset="0"/>
              </a:rPr>
              <a:t>(K</a:t>
            </a:r>
            <a:r>
              <a:rPr lang="en-US" sz="2200" baseline="-25000" dirty="0">
                <a:latin typeface="Comic Sans MS" charset="0"/>
              </a:rPr>
              <a:t>L</a:t>
            </a:r>
            <a:r>
              <a:rPr lang="en-US" sz="2200" dirty="0">
                <a:latin typeface="Comic Sans MS" charset="0"/>
              </a:rPr>
              <a:t>-&gt;</a:t>
            </a:r>
            <a:r>
              <a:rPr lang="en-US" sz="2200" dirty="0" err="1">
                <a:latin typeface="Symbol" charset="2"/>
                <a:cs typeface="Symbol" charset="2"/>
              </a:rPr>
              <a:t>p</a:t>
            </a:r>
            <a:r>
              <a:rPr lang="en-US" sz="2200" dirty="0" err="1">
                <a:latin typeface="Comic Sans MS" charset="0"/>
              </a:rPr>
              <a:t>+</a:t>
            </a:r>
            <a:r>
              <a:rPr lang="en-US" sz="2200" dirty="0" err="1">
                <a:latin typeface="Symbol" charset="2"/>
                <a:cs typeface="Symbol" charset="2"/>
              </a:rPr>
              <a:t>p</a:t>
            </a:r>
            <a:r>
              <a:rPr lang="en-US" sz="2200" dirty="0" err="1">
                <a:latin typeface="Comic Sans MS" charset="0"/>
              </a:rPr>
              <a:t>-e+e</a:t>
            </a:r>
            <a:r>
              <a:rPr lang="en-US" sz="2200" dirty="0">
                <a:latin typeface="Comic Sans MS" charset="0"/>
              </a:rPr>
              <a:t>-) = (13.7+/- 1.5)% </a:t>
            </a:r>
            <a:endParaRPr lang="en-US" sz="2200" dirty="0" smtClean="0">
              <a:latin typeface="Comic Sans MS" charset="0"/>
            </a:endParaRPr>
          </a:p>
          <a:p>
            <a:pPr>
              <a:defRPr/>
            </a:pPr>
            <a:endParaRPr lang="en-US" sz="2200" dirty="0">
              <a:latin typeface="Comic Sans MS" charset="0"/>
            </a:endParaRPr>
          </a:p>
          <a:p>
            <a:pPr>
              <a:defRPr/>
            </a:pPr>
            <a:r>
              <a:rPr lang="en-US" sz="2200" dirty="0">
                <a:latin typeface="Comic Sans MS" charset="0"/>
              </a:rPr>
              <a:t>so far, no CP asymmetries has been established in charm mesons</a:t>
            </a:r>
          </a:p>
          <a:p>
            <a:pPr>
              <a:defRPr/>
            </a:pPr>
            <a:r>
              <a:rPr lang="en-US" sz="2200" dirty="0">
                <a:latin typeface="Comic Sans MS" charset="0"/>
              </a:rPr>
              <a:t>-- </a:t>
            </a:r>
            <a:r>
              <a:rPr lang="en-US" sz="2200" i="1" dirty="0">
                <a:solidFill>
                  <a:srgbClr val="996633"/>
                </a:solidFill>
                <a:latin typeface="Comic Sans MS" charset="0"/>
              </a:rPr>
              <a:t>SCS</a:t>
            </a:r>
            <a:r>
              <a:rPr lang="en-US" sz="2200" i="1" dirty="0">
                <a:solidFill>
                  <a:srgbClr val="0000FF"/>
                </a:solidFill>
                <a:latin typeface="Comic Sans MS" charset="0"/>
              </a:rPr>
              <a:t> </a:t>
            </a:r>
            <a:r>
              <a:rPr lang="en-US" sz="2200" dirty="0">
                <a:latin typeface="Comic Sans MS" charset="0"/>
              </a:rPr>
              <a:t>decays: D</a:t>
            </a:r>
            <a:r>
              <a:rPr lang="en-US" sz="2200" baseline="30000" dirty="0">
                <a:latin typeface="Comic Sans MS" charset="0"/>
              </a:rPr>
              <a:t>0</a:t>
            </a:r>
            <a:r>
              <a:rPr lang="en-US" sz="2200" dirty="0">
                <a:latin typeface="Comic Sans MS" charset="0"/>
              </a:rPr>
              <a:t> -&gt; 2</a:t>
            </a:r>
            <a:r>
              <a:rPr lang="en-US" sz="2200" dirty="0">
                <a:latin typeface="Symbol" charset="2"/>
                <a:cs typeface="Symbol" charset="2"/>
              </a:rPr>
              <a:t>p</a:t>
            </a:r>
            <a:r>
              <a:rPr lang="en-US" sz="2200" baseline="30000" dirty="0">
                <a:latin typeface="Comic Sans MS" charset="0"/>
              </a:rPr>
              <a:t>+</a:t>
            </a:r>
            <a:r>
              <a:rPr lang="en-US" sz="2200" dirty="0">
                <a:latin typeface="Comic Sans MS" charset="0"/>
              </a:rPr>
              <a:t>2</a:t>
            </a:r>
            <a:r>
              <a:rPr lang="en-US" sz="2200" dirty="0">
                <a:latin typeface="Symbol" charset="2"/>
                <a:cs typeface="Symbol" charset="2"/>
              </a:rPr>
              <a:t>p</a:t>
            </a:r>
            <a:r>
              <a:rPr lang="en-US" sz="2200" baseline="30000" dirty="0">
                <a:latin typeface="Comic Sans MS" charset="0"/>
              </a:rPr>
              <a:t>-</a:t>
            </a:r>
            <a:r>
              <a:rPr lang="en-US" sz="2200" dirty="0">
                <a:latin typeface="Comic Sans MS" charset="0"/>
              </a:rPr>
              <a:t>/</a:t>
            </a:r>
            <a:r>
              <a:rPr lang="en-US" sz="2200" dirty="0" err="1">
                <a:latin typeface="Comic Sans MS" charset="0"/>
              </a:rPr>
              <a:t>K</a:t>
            </a:r>
            <a:r>
              <a:rPr lang="en-US" sz="2200" baseline="30000" dirty="0" err="1">
                <a:latin typeface="Comic Sans MS" charset="0"/>
              </a:rPr>
              <a:t>+</a:t>
            </a:r>
            <a:r>
              <a:rPr lang="en-US" sz="2200" dirty="0" err="1">
                <a:latin typeface="Comic Sans MS" charset="0"/>
              </a:rPr>
              <a:t>K</a:t>
            </a:r>
            <a:r>
              <a:rPr lang="en-US" sz="2200" baseline="30000" dirty="0" err="1">
                <a:latin typeface="Comic Sans MS" charset="0"/>
              </a:rPr>
              <a:t>-</a:t>
            </a:r>
            <a:r>
              <a:rPr lang="en-US" sz="2200" dirty="0" err="1">
                <a:latin typeface="Symbol" charset="2"/>
                <a:cs typeface="Symbol" charset="2"/>
              </a:rPr>
              <a:t>p</a:t>
            </a:r>
            <a:r>
              <a:rPr lang="en-US" sz="2200" baseline="30000" dirty="0" err="1">
                <a:latin typeface="Comic Sans MS" charset="0"/>
              </a:rPr>
              <a:t>+</a:t>
            </a:r>
            <a:r>
              <a:rPr lang="en-US" sz="2200" dirty="0" err="1">
                <a:latin typeface="Symbol" charset="2"/>
                <a:cs typeface="Symbol" charset="2"/>
              </a:rPr>
              <a:t>p</a:t>
            </a:r>
            <a:r>
              <a:rPr lang="en-US" sz="2200" baseline="30000" dirty="0">
                <a:latin typeface="Comic Sans MS" charset="0"/>
              </a:rPr>
              <a:t>-</a:t>
            </a:r>
            <a:r>
              <a:rPr lang="en-US" sz="2200" dirty="0">
                <a:latin typeface="Comic Sans MS" charset="0"/>
              </a:rPr>
              <a:t>:</a:t>
            </a:r>
          </a:p>
          <a:p>
            <a:pPr marL="800100" lvl="1" indent="-342900">
              <a:buFontTx/>
              <a:buChar char="-"/>
              <a:defRPr/>
            </a:pP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Averaged CPV: </a:t>
            </a:r>
          </a:p>
          <a:p>
            <a:pPr lvl="1">
              <a:defRPr/>
            </a:pP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    SM ~ 0.001</a:t>
            </a:r>
          </a:p>
          <a:p>
            <a:pPr marL="800100" lvl="1" indent="-342900">
              <a:buFontTx/>
              <a:buChar char="-"/>
              <a:defRPr/>
            </a:pP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Regional CPV: </a:t>
            </a:r>
          </a:p>
          <a:p>
            <a:pPr lvl="1">
              <a:defRPr/>
            </a:pP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    large impact of re-scattering like ~ 0.01 or more </a:t>
            </a:r>
          </a:p>
          <a:p>
            <a:pPr lvl="1">
              <a:defRPr/>
            </a:pP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    like for decays of B</a:t>
            </a:r>
            <a:r>
              <a:rPr lang="en-US" sz="2200" baseline="30000" dirty="0">
                <a:solidFill>
                  <a:srgbClr val="000000"/>
                </a:solidFill>
                <a:latin typeface="Comic Sans MS" charset="0"/>
              </a:rPr>
              <a:t>+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 -&gt; light mesons, namely factor of 10</a:t>
            </a:r>
          </a:p>
          <a:p>
            <a:pPr lvl="1">
              <a:defRPr/>
            </a:pPr>
            <a:endParaRPr lang="en-US" sz="2200" dirty="0">
              <a:solidFill>
                <a:srgbClr val="000000"/>
              </a:solidFill>
              <a:latin typeface="Comic Sans MS" charset="0"/>
            </a:endParaRPr>
          </a:p>
          <a:p>
            <a:pPr>
              <a:defRPr/>
            </a:pP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-- </a:t>
            </a:r>
            <a:r>
              <a:rPr lang="en-US" sz="2200" i="1" dirty="0">
                <a:solidFill>
                  <a:srgbClr val="996633"/>
                </a:solidFill>
                <a:latin typeface="Comic Sans MS" charset="0"/>
              </a:rPr>
              <a:t>DCS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 decays: </a:t>
            </a:r>
            <a:r>
              <a:rPr lang="en-US" sz="2200" dirty="0">
                <a:latin typeface="Comic Sans MS" charset="0"/>
              </a:rPr>
              <a:t>: D</a:t>
            </a:r>
            <a:r>
              <a:rPr lang="en-US" sz="2200" baseline="30000" dirty="0">
                <a:latin typeface="Comic Sans MS" charset="0"/>
              </a:rPr>
              <a:t>0</a:t>
            </a:r>
            <a:r>
              <a:rPr lang="en-US" sz="2200" dirty="0">
                <a:latin typeface="Comic Sans MS" charset="0"/>
              </a:rPr>
              <a:t> -&gt; </a:t>
            </a:r>
            <a:r>
              <a:rPr lang="en-US" sz="2200" dirty="0" err="1">
                <a:latin typeface="Comic Sans MS" charset="0"/>
              </a:rPr>
              <a:t>K</a:t>
            </a:r>
            <a:r>
              <a:rPr lang="en-US" sz="2200" baseline="30000" dirty="0" err="1">
                <a:latin typeface="Comic Sans MS" charset="0"/>
              </a:rPr>
              <a:t>+</a:t>
            </a:r>
            <a:r>
              <a:rPr lang="en-US" sz="2200" dirty="0" err="1">
                <a:latin typeface="Symbol" charset="2"/>
                <a:cs typeface="Symbol" charset="2"/>
              </a:rPr>
              <a:t>p</a:t>
            </a:r>
            <a:r>
              <a:rPr lang="en-US" sz="2200" baseline="30000" dirty="0" err="1">
                <a:latin typeface="Comic Sans MS" charset="0"/>
              </a:rPr>
              <a:t>-</a:t>
            </a:r>
            <a:r>
              <a:rPr lang="en-US" sz="2200" dirty="0" err="1">
                <a:latin typeface="Symbol" charset="2"/>
                <a:cs typeface="Symbol" charset="2"/>
              </a:rPr>
              <a:t>p</a:t>
            </a:r>
            <a:r>
              <a:rPr lang="en-US" sz="2200" baseline="30000" dirty="0" err="1">
                <a:latin typeface="Comic Sans MS" charset="0"/>
              </a:rPr>
              <a:t>+</a:t>
            </a:r>
            <a:r>
              <a:rPr lang="en-US" sz="2200" dirty="0" err="1">
                <a:latin typeface="Symbol" charset="2"/>
                <a:cs typeface="Symbol" charset="2"/>
              </a:rPr>
              <a:t>p</a:t>
            </a:r>
            <a:r>
              <a:rPr lang="en-US" sz="2200" baseline="30000" dirty="0">
                <a:latin typeface="Comic Sans MS" charset="0"/>
              </a:rPr>
              <a:t>-</a:t>
            </a:r>
            <a:r>
              <a:rPr lang="en-US" sz="2200" dirty="0">
                <a:latin typeface="Comic Sans MS" charset="0"/>
              </a:rPr>
              <a:t>/2K</a:t>
            </a:r>
            <a:r>
              <a:rPr lang="en-US" sz="2200" baseline="30000" dirty="0">
                <a:latin typeface="Comic Sans MS" charset="0"/>
              </a:rPr>
              <a:t>+</a:t>
            </a:r>
            <a:r>
              <a:rPr lang="en-US" sz="2200" dirty="0">
                <a:latin typeface="Comic Sans MS" charset="0"/>
              </a:rPr>
              <a:t>K</a:t>
            </a:r>
            <a:r>
              <a:rPr lang="en-US" sz="2200" baseline="30000" dirty="0">
                <a:latin typeface="Comic Sans MS" charset="0"/>
              </a:rPr>
              <a:t>-</a:t>
            </a:r>
            <a:r>
              <a:rPr lang="en-US" sz="2200" dirty="0">
                <a:latin typeface="Symbol" charset="2"/>
                <a:cs typeface="Symbol" charset="2"/>
              </a:rPr>
              <a:t>p</a:t>
            </a:r>
            <a:r>
              <a:rPr lang="en-US" sz="2200" baseline="30000" dirty="0">
                <a:latin typeface="Comic Sans MS" charset="0"/>
              </a:rPr>
              <a:t>-</a:t>
            </a:r>
            <a:r>
              <a:rPr lang="en-US" sz="2200" dirty="0">
                <a:latin typeface="Comic Sans MS" charset="0"/>
              </a:rPr>
              <a:t>:</a:t>
            </a:r>
          </a:p>
          <a:p>
            <a:pPr marL="800100" lvl="1" indent="-342900">
              <a:buFontTx/>
              <a:buChar char="-"/>
              <a:defRPr/>
            </a:pP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Averaged CPV: </a:t>
            </a:r>
          </a:p>
          <a:p>
            <a:pPr lvl="1">
              <a:defRPr/>
            </a:pP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    basically zero for the SM</a:t>
            </a:r>
          </a:p>
          <a:p>
            <a:pPr marL="800100" lvl="1" indent="-342900">
              <a:buFontTx/>
              <a:buChar char="-"/>
              <a:defRPr/>
            </a:pP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Regional CPV: </a:t>
            </a:r>
          </a:p>
          <a:p>
            <a:pPr lvl="1">
              <a:defRPr/>
            </a:pP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    hunting region for ND with no SM background </a:t>
            </a:r>
          </a:p>
          <a:p>
            <a:pPr lvl="1">
              <a:defRPr/>
            </a:pP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    if one has large data; </a:t>
            </a:r>
          </a:p>
          <a:p>
            <a:pPr lvl="1">
              <a:defRPr/>
            </a:pP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            at least novel lessons about non-</a:t>
            </a:r>
            <a:r>
              <a:rPr lang="en-US" sz="2200" dirty="0" err="1">
                <a:solidFill>
                  <a:srgbClr val="000000"/>
                </a:solidFill>
                <a:latin typeface="Comic Sans MS" charset="0"/>
              </a:rPr>
              <a:t>perturbative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 QCD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1447800" y="0"/>
            <a:ext cx="76200" cy="228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1926" name="Rectangle 1"/>
          <p:cNvSpPr>
            <a:spLocks noChangeArrowheads="1"/>
          </p:cNvSpPr>
          <p:nvPr/>
        </p:nvSpPr>
        <p:spPr bwMode="auto">
          <a:xfrm>
            <a:off x="-12700" y="0"/>
            <a:ext cx="6184900" cy="461963"/>
          </a:xfrm>
          <a:prstGeom prst="rect">
            <a:avLst/>
          </a:prstGeom>
          <a:solidFill>
            <a:srgbClr val="FFD22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latin typeface="Comic Sans MS" charset="0"/>
              </a:rPr>
              <a:t>(IV.</a:t>
            </a:r>
            <a:r>
              <a:rPr lang="en-US" dirty="0">
                <a:latin typeface="Comic Sans MS" charset="0"/>
              </a:rPr>
              <a:t>4) </a:t>
            </a:r>
            <a:r>
              <a:rPr lang="en-US" dirty="0">
                <a:solidFill>
                  <a:srgbClr val="000000"/>
                </a:solidFill>
                <a:latin typeface="Symbol" charset="0"/>
                <a:cs typeface="Symbol" charset="0"/>
              </a:rPr>
              <a:t>D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 C = 0 with 4-body FS </a:t>
            </a:r>
            <a:r>
              <a:rPr lang="en-US" dirty="0">
                <a:latin typeface="Comic Sans MS" charset="0"/>
              </a:rPr>
              <a:t>  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 flipH="1">
            <a:off x="1524000" y="12700"/>
            <a:ext cx="228600" cy="381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0" name="Picture 9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6014720"/>
            <a:ext cx="1054100" cy="84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000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227CA0D5-6D7E-4C45-9CB7-78AA10BAEA24}" type="slidenum">
              <a:rPr lang="en-US" smtClean="0"/>
              <a:pPr>
                <a:defRPr/>
              </a:pPr>
              <a:t>42</a:t>
            </a:fld>
            <a:r>
              <a:rPr lang="en-US" dirty="0" smtClean="0"/>
              <a:t>/60</a:t>
            </a:r>
            <a:endParaRPr lang="en-US" dirty="0"/>
          </a:p>
        </p:txBody>
      </p:sp>
      <p:sp>
        <p:nvSpPr>
          <p:cNvPr id="81923" name="Rectangle 1"/>
          <p:cNvSpPr>
            <a:spLocks noChangeArrowheads="1"/>
          </p:cNvSpPr>
          <p:nvPr/>
        </p:nvSpPr>
        <p:spPr bwMode="auto">
          <a:xfrm>
            <a:off x="-1270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>
              <a:latin typeface="Comic Sans MS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57200"/>
            <a:ext cx="9144000" cy="49141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 err="1" smtClean="0">
                <a:latin typeface="Comic Sans MS" charset="0"/>
              </a:rPr>
              <a:t>LHCb</a:t>
            </a:r>
            <a:r>
              <a:rPr lang="en-US" sz="2000" dirty="0" smtClean="0">
                <a:latin typeface="Comic Sans MS" charset="0"/>
              </a:rPr>
              <a:t> for </a:t>
            </a:r>
            <a:r>
              <a:rPr lang="en-US" sz="2000" i="1" dirty="0" smtClean="0">
                <a:solidFill>
                  <a:srgbClr val="996633"/>
                </a:solidFill>
                <a:latin typeface="Comic Sans MS" charset="0"/>
              </a:rPr>
              <a:t>DCS</a:t>
            </a:r>
            <a:r>
              <a:rPr lang="en-US" sz="2000" dirty="0" smtClean="0">
                <a:latin typeface="Comic Sans MS" charset="0"/>
              </a:rPr>
              <a:t> decays, 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arXiv:1810.03138 [</a:t>
            </a:r>
            <a:r>
              <a:rPr lang="en-US" sz="2000" dirty="0" err="1" smtClean="0">
                <a:solidFill>
                  <a:srgbClr val="0000FF"/>
                </a:solidFill>
                <a:latin typeface="Comic Sans MS" charset="0"/>
              </a:rPr>
              <a:t>hep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-ex] </a:t>
            </a:r>
            <a:r>
              <a:rPr lang="en-US" sz="2000" dirty="0" smtClean="0">
                <a:latin typeface="Comic Sans MS" charset="0"/>
              </a:rPr>
              <a:t>about 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8 </a:t>
            </a:r>
            <a:r>
              <a:rPr lang="en-US" sz="2000" dirty="0" err="1" smtClean="0">
                <a:solidFill>
                  <a:srgbClr val="0000FF"/>
                </a:solidFill>
                <a:latin typeface="Comic Sans MS" charset="0"/>
              </a:rPr>
              <a:t>TeV</a:t>
            </a:r>
            <a:r>
              <a:rPr lang="en-US" sz="2000" dirty="0" smtClean="0">
                <a:latin typeface="Comic Sans MS" charset="0"/>
              </a:rPr>
              <a:t> (not </a:t>
            </a:r>
            <a:r>
              <a:rPr lang="en-US" sz="2000" dirty="0">
                <a:latin typeface="Comic Sans MS" charset="0"/>
              </a:rPr>
              <a:t>run-2)</a:t>
            </a:r>
            <a:endParaRPr lang="en-US" sz="2000" dirty="0" smtClean="0">
              <a:latin typeface="Comic Sans MS" charset="0"/>
            </a:endParaRPr>
          </a:p>
          <a:p>
            <a:pPr>
              <a:defRPr/>
            </a:pPr>
            <a:endParaRPr lang="en-US" sz="2000" dirty="0" smtClean="0">
              <a:latin typeface="Comic Sans MS" charset="0"/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(1a) </a:t>
            </a:r>
            <a:r>
              <a:rPr lang="en-US" sz="2000" dirty="0" smtClean="0">
                <a:latin typeface="Comic Sans MS" charset="0"/>
              </a:rPr>
              <a:t>BR(D+ -&gt; K+K+K-) = 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(0.587 +/- 0.002 +/- 0.004 +/- 0.018) x 10</a:t>
            </a:r>
            <a:r>
              <a:rPr lang="en-US" sz="2000" baseline="30000" dirty="0" smtClean="0">
                <a:solidFill>
                  <a:srgbClr val="0000FF"/>
                </a:solidFill>
                <a:latin typeface="Comic Sans MS" charset="0"/>
              </a:rPr>
              <a:t>-4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 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               PDG2018:    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= 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(0.85 +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/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- 0.20) 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x 10</a:t>
            </a:r>
            <a:r>
              <a:rPr lang="en-US" sz="2000" baseline="30000" dirty="0" smtClean="0">
                <a:solidFill>
                  <a:srgbClr val="000000"/>
                </a:solidFill>
                <a:latin typeface="Comic Sans MS" charset="0"/>
              </a:rPr>
              <a:t>-4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 </a:t>
            </a:r>
          </a:p>
          <a:p>
            <a:pPr>
              <a:defRPr/>
            </a:pPr>
            <a:endParaRPr lang="en-US" sz="2000" dirty="0">
              <a:solidFill>
                <a:srgbClr val="000000"/>
              </a:solidFill>
              <a:latin typeface="Comic Sans MS" charset="0"/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(1b) 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BR(D+ -&gt; </a:t>
            </a:r>
            <a:r>
              <a:rPr lang="en-US" sz="2000" dirty="0" err="1">
                <a:solidFill>
                  <a:srgbClr val="000000"/>
                </a:solidFill>
                <a:latin typeface="Comic Sans MS" charset="0"/>
              </a:rPr>
              <a:t>K+</a:t>
            </a:r>
            <a:r>
              <a:rPr lang="en-US" sz="20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  <a:r>
              <a:rPr lang="en-US" sz="2000" dirty="0" err="1">
                <a:solidFill>
                  <a:srgbClr val="000000"/>
                </a:solidFill>
                <a:latin typeface="Comic Sans MS" charset="0"/>
              </a:rPr>
              <a:t>+</a:t>
            </a:r>
            <a:r>
              <a:rPr lang="en-US" sz="20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-) 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= 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(4.70 +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/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- 0.01 +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/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- 0.02 +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/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- 0.15) 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x 10</a:t>
            </a:r>
            <a:r>
              <a:rPr lang="en-US" sz="2000" baseline="30000" dirty="0" smtClean="0">
                <a:solidFill>
                  <a:srgbClr val="0000FF"/>
                </a:solidFill>
                <a:latin typeface="Comic Sans MS" charset="0"/>
              </a:rPr>
              <a:t>-4</a:t>
            </a:r>
            <a:endParaRPr lang="en-US" sz="2000" dirty="0">
              <a:solidFill>
                <a:srgbClr val="0000FF"/>
              </a:solidFill>
              <a:latin typeface="Comic Sans MS" charset="0"/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               PDG2018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:    = 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(5.19 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+/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- 0.26) 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x 10</a:t>
            </a:r>
            <a:r>
              <a:rPr lang="en-US" sz="2000" baseline="30000" dirty="0" smtClean="0">
                <a:solidFill>
                  <a:srgbClr val="000000"/>
                </a:solidFill>
                <a:latin typeface="Comic Sans MS" charset="0"/>
              </a:rPr>
              <a:t>-4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 </a:t>
            </a:r>
          </a:p>
          <a:p>
            <a:pPr>
              <a:defRPr/>
            </a:pPr>
            <a:endParaRPr lang="en-US" sz="2000" dirty="0" smtClean="0">
              <a:solidFill>
                <a:srgbClr val="000000"/>
              </a:solidFill>
              <a:latin typeface="Comic Sans MS" charset="0"/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(1c) BR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(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D</a:t>
            </a:r>
            <a:r>
              <a:rPr lang="en-US" sz="2000" baseline="-25000" dirty="0" smtClean="0">
                <a:solidFill>
                  <a:srgbClr val="000000"/>
                </a:solidFill>
                <a:latin typeface="Comic Sans MS" charset="0"/>
              </a:rPr>
              <a:t>s</a:t>
            </a:r>
            <a:r>
              <a:rPr lang="en-US" sz="2000" baseline="30000" dirty="0" smtClean="0">
                <a:solidFill>
                  <a:srgbClr val="000000"/>
                </a:solidFill>
                <a:latin typeface="Comic Sans MS" charset="0"/>
              </a:rPr>
              <a:t>+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-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&gt; </a:t>
            </a:r>
            <a:r>
              <a:rPr lang="en-US" sz="2000" dirty="0" err="1">
                <a:solidFill>
                  <a:srgbClr val="000000"/>
                </a:solidFill>
                <a:latin typeface="Comic Sans MS" charset="0"/>
              </a:rPr>
              <a:t>K+</a:t>
            </a:r>
            <a:r>
              <a:rPr lang="en-US" sz="20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  <a:r>
              <a:rPr lang="en-US" sz="2000" dirty="0" err="1" smtClean="0">
                <a:solidFill>
                  <a:srgbClr val="000000"/>
                </a:solidFill>
                <a:latin typeface="Comic Sans MS" charset="0"/>
              </a:rPr>
              <a:t>-</a:t>
            </a:r>
            <a:r>
              <a:rPr lang="en-US" sz="2000" dirty="0" err="1">
                <a:solidFill>
                  <a:srgbClr val="000000"/>
                </a:solidFill>
                <a:latin typeface="Comic Sans MS" charset="0"/>
              </a:rPr>
              <a:t>K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+) 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= 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(1.293 +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/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- 0.013 +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/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- 0.014 +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/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- 0.040) 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x 10</a:t>
            </a:r>
            <a:r>
              <a:rPr lang="en-US" sz="2000" baseline="30000" dirty="0">
                <a:solidFill>
                  <a:srgbClr val="0000FF"/>
                </a:solidFill>
                <a:latin typeface="Comic Sans MS" charset="0"/>
              </a:rPr>
              <a:t>-</a:t>
            </a:r>
            <a:r>
              <a:rPr lang="en-US" sz="2000" baseline="30000" dirty="0" smtClean="0">
                <a:solidFill>
                  <a:srgbClr val="0000FF"/>
                </a:solidFill>
                <a:latin typeface="Comic Sans MS" charset="0"/>
              </a:rPr>
              <a:t>4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;</a:t>
            </a:r>
            <a:endParaRPr lang="en-US" sz="2000" dirty="0">
              <a:solidFill>
                <a:srgbClr val="000000"/>
              </a:solidFill>
              <a:latin typeface="Comic Sans MS" charset="0"/>
            </a:endParaRP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               PDG2018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:   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= (1.27 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+/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- 0.13) 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x 10</a:t>
            </a:r>
            <a:r>
              <a:rPr lang="en-US" sz="2000" baseline="30000" dirty="0" smtClean="0">
                <a:solidFill>
                  <a:srgbClr val="000000"/>
                </a:solidFill>
                <a:latin typeface="Comic Sans MS" charset="0"/>
              </a:rPr>
              <a:t>-4</a:t>
            </a:r>
          </a:p>
          <a:p>
            <a:pPr>
              <a:defRPr/>
            </a:pPr>
            <a:endParaRPr lang="en-US" sz="2000" baseline="30000" dirty="0">
              <a:solidFill>
                <a:srgbClr val="000000"/>
              </a:solidFill>
              <a:latin typeface="Comic Sans MS" charset="0"/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Look at Feynman diagrams in Figs. 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1(a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), 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1(b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) &amp; 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1(c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) on page 1 of this article: 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-- Figs. 1(b) &amp; 1(c) are okay, but incomplete. 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-- however, my main problem comes from Fig. 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1(a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) 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[to 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put it 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politely]:  </a:t>
            </a:r>
            <a:endParaRPr lang="en-US" sz="2000" dirty="0">
              <a:solidFill>
                <a:srgbClr val="000000"/>
              </a:solidFill>
              <a:latin typeface="Comic Sans MS" charset="0"/>
            </a:endParaRPr>
          </a:p>
          <a:p>
            <a:pPr>
              <a:defRPr/>
            </a:pPr>
            <a:endParaRPr lang="en-US" sz="2000" dirty="0" smtClean="0">
              <a:solidFill>
                <a:srgbClr val="000000"/>
              </a:solidFill>
              <a:latin typeface="Comic Sans MS" charset="0"/>
            </a:endParaRPr>
          </a:p>
          <a:p>
            <a:pPr>
              <a:defRPr/>
            </a:pPr>
            <a:endParaRPr lang="en-US" sz="2000" dirty="0" smtClean="0">
              <a:solidFill>
                <a:srgbClr val="000000"/>
              </a:solidFill>
              <a:latin typeface="Comic Sans MS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1447800" y="0"/>
            <a:ext cx="76200" cy="228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1926" name="Rectangle 1"/>
          <p:cNvSpPr>
            <a:spLocks noChangeArrowheads="1"/>
          </p:cNvSpPr>
          <p:nvPr/>
        </p:nvSpPr>
        <p:spPr bwMode="auto">
          <a:xfrm>
            <a:off x="-12700" y="0"/>
            <a:ext cx="6184900" cy="461963"/>
          </a:xfrm>
          <a:prstGeom prst="rect">
            <a:avLst/>
          </a:prstGeom>
          <a:solidFill>
            <a:srgbClr val="FFD22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latin typeface="Comic Sans MS" charset="0"/>
              </a:rPr>
              <a:t>(IV.5) </a:t>
            </a:r>
            <a:r>
              <a:rPr lang="en-US" dirty="0">
                <a:solidFill>
                  <a:srgbClr val="000000"/>
                </a:solidFill>
                <a:latin typeface="Symbol" charset="0"/>
                <a:cs typeface="Symbol" charset="0"/>
              </a:rPr>
              <a:t>D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 C = 0 with 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3-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body FS </a:t>
            </a:r>
            <a:r>
              <a:rPr lang="en-US" dirty="0">
                <a:latin typeface="Comic Sans MS" charset="0"/>
              </a:rPr>
              <a:t>  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 flipH="1">
            <a:off x="1524000" y="0"/>
            <a:ext cx="228600" cy="381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0" name="Picture 9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6075680"/>
            <a:ext cx="977900" cy="78232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 bwMode="auto">
          <a:xfrm flipH="1">
            <a:off x="1295400" y="5486400"/>
            <a:ext cx="381000" cy="228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H="1" flipV="1">
            <a:off x="1295400" y="5257800"/>
            <a:ext cx="381000" cy="228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2133600" y="5029200"/>
            <a:ext cx="685800" cy="457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 flipV="1">
            <a:off x="2133600" y="5486400"/>
            <a:ext cx="685800" cy="533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2667000" y="5181600"/>
            <a:ext cx="228600" cy="152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H="1">
            <a:off x="2667000" y="5562600"/>
            <a:ext cx="228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 flipH="1" flipV="1">
            <a:off x="2667000" y="5334000"/>
            <a:ext cx="228600" cy="152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H="1" flipV="1">
            <a:off x="2667000" y="5562600"/>
            <a:ext cx="152400" cy="228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1676400" y="5486400"/>
            <a:ext cx="457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Rectangle 20"/>
          <p:cNvSpPr/>
          <p:nvPr/>
        </p:nvSpPr>
        <p:spPr>
          <a:xfrm>
            <a:off x="914400" y="4953000"/>
            <a:ext cx="316413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996633"/>
                </a:solidFill>
                <a:latin typeface="Comic Sans MS" charset="0"/>
              </a:rPr>
              <a:t>c</a:t>
            </a:r>
            <a:endParaRPr lang="en-US" sz="2000" dirty="0">
              <a:solidFill>
                <a:srgbClr val="996633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71800" y="5181600"/>
            <a:ext cx="309525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996633"/>
                </a:solidFill>
                <a:latin typeface="Comic Sans MS" charset="0"/>
              </a:rPr>
              <a:t>s</a:t>
            </a:r>
            <a:endParaRPr lang="en-US" sz="2000" dirty="0">
              <a:solidFill>
                <a:srgbClr val="996633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38200" y="5562600"/>
            <a:ext cx="3353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996633"/>
                </a:solidFill>
                <a:latin typeface="Comic Sans MS" charset="0"/>
              </a:rPr>
              <a:t>d</a:t>
            </a:r>
            <a:endParaRPr lang="en-US" sz="2000" dirty="0">
              <a:solidFill>
                <a:srgbClr val="996633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819400" y="5943600"/>
            <a:ext cx="3095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996633"/>
                </a:solidFill>
                <a:latin typeface="Comic Sans MS" charset="0"/>
              </a:rPr>
              <a:t>s</a:t>
            </a:r>
            <a:endParaRPr lang="en-US" sz="2000" dirty="0">
              <a:solidFill>
                <a:srgbClr val="99663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71800" y="4953000"/>
            <a:ext cx="3095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996633"/>
                </a:solidFill>
                <a:latin typeface="Comic Sans MS" charset="0"/>
              </a:rPr>
              <a:t>s</a:t>
            </a:r>
            <a:endParaRPr lang="en-US" sz="2000" dirty="0"/>
          </a:p>
        </p:txBody>
      </p:sp>
      <p:sp>
        <p:nvSpPr>
          <p:cNvPr id="26" name="Rectangle 25"/>
          <p:cNvSpPr/>
          <p:nvPr/>
        </p:nvSpPr>
        <p:spPr>
          <a:xfrm>
            <a:off x="2819400" y="5562600"/>
            <a:ext cx="3180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996633"/>
                </a:solidFill>
                <a:latin typeface="Comic Sans MS" charset="0"/>
              </a:rPr>
              <a:t>u</a:t>
            </a:r>
            <a:endParaRPr lang="en-US" sz="2000" dirty="0">
              <a:solidFill>
                <a:srgbClr val="99663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971800" y="5334000"/>
            <a:ext cx="304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96633"/>
                </a:solidFill>
                <a:latin typeface="Comic Sans MS" charset="0"/>
              </a:rPr>
              <a:t>u</a:t>
            </a:r>
            <a:endParaRPr lang="en-US" sz="2000" dirty="0"/>
          </a:p>
        </p:txBody>
      </p:sp>
      <p:sp>
        <p:nvSpPr>
          <p:cNvPr id="28" name="Rectangle 27"/>
          <p:cNvSpPr/>
          <p:nvPr/>
        </p:nvSpPr>
        <p:spPr>
          <a:xfrm>
            <a:off x="1676400" y="5029200"/>
            <a:ext cx="4512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996633"/>
                </a:solidFill>
                <a:latin typeface="Comic Sans MS" charset="0"/>
              </a:rPr>
              <a:t>W</a:t>
            </a:r>
            <a:endParaRPr lang="en-US" sz="2000" dirty="0">
              <a:solidFill>
                <a:srgbClr val="996633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819400" y="4724400"/>
            <a:ext cx="3180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996633"/>
                </a:solidFill>
                <a:latin typeface="Comic Sans MS" charset="0"/>
              </a:rPr>
              <a:t>u</a:t>
            </a:r>
            <a:endParaRPr lang="en-US" sz="2000" dirty="0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317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227CA0D5-6D7E-4C45-9CB7-78AA10BAEA24}" type="slidenum">
              <a:rPr lang="en-US" smtClean="0"/>
              <a:pPr>
                <a:defRPr/>
              </a:pPr>
              <a:t>43</a:t>
            </a:fld>
            <a:r>
              <a:rPr lang="en-US" dirty="0" smtClean="0"/>
              <a:t>/60</a:t>
            </a:r>
            <a:endParaRPr lang="en-US" dirty="0"/>
          </a:p>
        </p:txBody>
      </p:sp>
      <p:sp>
        <p:nvSpPr>
          <p:cNvPr id="81923" name="Rectangle 1"/>
          <p:cNvSpPr>
            <a:spLocks noChangeArrowheads="1"/>
          </p:cNvSpPr>
          <p:nvPr/>
        </p:nvSpPr>
        <p:spPr bwMode="auto">
          <a:xfrm>
            <a:off x="-1270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>
              <a:latin typeface="Comic Sans MS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57200"/>
            <a:ext cx="9144000" cy="49141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 err="1" smtClean="0">
                <a:latin typeface="Comic Sans MS" charset="0"/>
              </a:rPr>
              <a:t>LHCb</a:t>
            </a:r>
            <a:r>
              <a:rPr lang="en-US" sz="2000" dirty="0" smtClean="0">
                <a:latin typeface="Comic Sans MS" charset="0"/>
              </a:rPr>
              <a:t> for </a:t>
            </a:r>
            <a:r>
              <a:rPr lang="en-US" sz="2000" i="1" dirty="0" smtClean="0">
                <a:solidFill>
                  <a:srgbClr val="996633"/>
                </a:solidFill>
                <a:latin typeface="Comic Sans MS" charset="0"/>
              </a:rPr>
              <a:t>DCS</a:t>
            </a:r>
            <a:r>
              <a:rPr lang="en-US" sz="2000" dirty="0" smtClean="0">
                <a:latin typeface="Comic Sans MS" charset="0"/>
              </a:rPr>
              <a:t> decays, 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arXiv:1810.03138 [</a:t>
            </a:r>
            <a:r>
              <a:rPr lang="en-US" sz="2000" dirty="0" err="1" smtClean="0">
                <a:solidFill>
                  <a:srgbClr val="0000FF"/>
                </a:solidFill>
                <a:latin typeface="Comic Sans MS" charset="0"/>
              </a:rPr>
              <a:t>hep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-ex] </a:t>
            </a:r>
            <a:r>
              <a:rPr lang="en-US" sz="2000" dirty="0" smtClean="0">
                <a:latin typeface="Comic Sans MS" charset="0"/>
              </a:rPr>
              <a:t>about 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8 </a:t>
            </a:r>
            <a:r>
              <a:rPr lang="en-US" sz="2000" dirty="0" err="1" smtClean="0">
                <a:solidFill>
                  <a:srgbClr val="0000FF"/>
                </a:solidFill>
                <a:latin typeface="Comic Sans MS" charset="0"/>
              </a:rPr>
              <a:t>TeV</a:t>
            </a:r>
            <a:r>
              <a:rPr lang="en-US" sz="2000" dirty="0" smtClean="0">
                <a:latin typeface="Comic Sans MS" charset="0"/>
              </a:rPr>
              <a:t> (not </a:t>
            </a:r>
            <a:r>
              <a:rPr lang="en-US" sz="2000" dirty="0">
                <a:latin typeface="Comic Sans MS" charset="0"/>
              </a:rPr>
              <a:t>run-2)</a:t>
            </a:r>
            <a:endParaRPr lang="en-US" sz="2000" dirty="0" smtClean="0">
              <a:latin typeface="Comic Sans MS" charset="0"/>
            </a:endParaRPr>
          </a:p>
          <a:p>
            <a:pPr>
              <a:defRPr/>
            </a:pPr>
            <a:endParaRPr lang="en-US" sz="2000" dirty="0" smtClean="0">
              <a:latin typeface="Comic Sans MS" charset="0"/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(1a) </a:t>
            </a:r>
            <a:r>
              <a:rPr lang="en-US" sz="2000" dirty="0" smtClean="0">
                <a:latin typeface="Comic Sans MS" charset="0"/>
              </a:rPr>
              <a:t>BR(D+ -&gt; K+K+K-) = 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(0.587 +/- 0.002 +/- 0.004 +/- 0.018) x 10</a:t>
            </a:r>
            <a:r>
              <a:rPr lang="en-US" sz="2000" baseline="30000" dirty="0" smtClean="0">
                <a:solidFill>
                  <a:srgbClr val="0000FF"/>
                </a:solidFill>
                <a:latin typeface="Comic Sans MS" charset="0"/>
              </a:rPr>
              <a:t>-4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 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               PDG2018:    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= 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(0.85 +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/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- 0.20) 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x 10</a:t>
            </a:r>
            <a:r>
              <a:rPr lang="en-US" sz="2000" baseline="30000" dirty="0" smtClean="0">
                <a:solidFill>
                  <a:srgbClr val="000000"/>
                </a:solidFill>
                <a:latin typeface="Comic Sans MS" charset="0"/>
              </a:rPr>
              <a:t>-4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 </a:t>
            </a:r>
          </a:p>
          <a:p>
            <a:pPr>
              <a:defRPr/>
            </a:pPr>
            <a:endParaRPr lang="en-US" sz="2000" dirty="0">
              <a:solidFill>
                <a:srgbClr val="000000"/>
              </a:solidFill>
              <a:latin typeface="Comic Sans MS" charset="0"/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(1b) 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BR(D+ -&gt; </a:t>
            </a:r>
            <a:r>
              <a:rPr lang="en-US" sz="2000" dirty="0" err="1">
                <a:solidFill>
                  <a:srgbClr val="000000"/>
                </a:solidFill>
                <a:latin typeface="Comic Sans MS" charset="0"/>
              </a:rPr>
              <a:t>K+</a:t>
            </a:r>
            <a:r>
              <a:rPr lang="en-US" sz="20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  <a:r>
              <a:rPr lang="en-US" sz="2000" dirty="0" err="1">
                <a:solidFill>
                  <a:srgbClr val="000000"/>
                </a:solidFill>
                <a:latin typeface="Comic Sans MS" charset="0"/>
              </a:rPr>
              <a:t>+</a:t>
            </a:r>
            <a:r>
              <a:rPr lang="en-US" sz="20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-) 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= 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(4.70 +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/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- 0.01 +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/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- 0.02 +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/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- 0.15) 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x 10</a:t>
            </a:r>
            <a:r>
              <a:rPr lang="en-US" sz="2000" baseline="30000" dirty="0" smtClean="0">
                <a:solidFill>
                  <a:srgbClr val="0000FF"/>
                </a:solidFill>
                <a:latin typeface="Comic Sans MS" charset="0"/>
              </a:rPr>
              <a:t>-4</a:t>
            </a:r>
            <a:endParaRPr lang="en-US" sz="2000" dirty="0">
              <a:solidFill>
                <a:srgbClr val="0000FF"/>
              </a:solidFill>
              <a:latin typeface="Comic Sans MS" charset="0"/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               PDG2018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:    = 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(5.19 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+/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- 0.26) 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x 10</a:t>
            </a:r>
            <a:r>
              <a:rPr lang="en-US" sz="2000" baseline="30000" dirty="0" smtClean="0">
                <a:solidFill>
                  <a:srgbClr val="000000"/>
                </a:solidFill>
                <a:latin typeface="Comic Sans MS" charset="0"/>
              </a:rPr>
              <a:t>-4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 </a:t>
            </a:r>
          </a:p>
          <a:p>
            <a:pPr>
              <a:defRPr/>
            </a:pPr>
            <a:endParaRPr lang="en-US" sz="2000" dirty="0" smtClean="0">
              <a:solidFill>
                <a:srgbClr val="000000"/>
              </a:solidFill>
              <a:latin typeface="Comic Sans MS" charset="0"/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(1c) BR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(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D</a:t>
            </a:r>
            <a:r>
              <a:rPr lang="en-US" sz="2000" baseline="-25000" dirty="0" smtClean="0">
                <a:solidFill>
                  <a:srgbClr val="000000"/>
                </a:solidFill>
                <a:latin typeface="Comic Sans MS" charset="0"/>
              </a:rPr>
              <a:t>s</a:t>
            </a:r>
            <a:r>
              <a:rPr lang="en-US" sz="2000" baseline="30000" dirty="0" smtClean="0">
                <a:solidFill>
                  <a:srgbClr val="000000"/>
                </a:solidFill>
                <a:latin typeface="Comic Sans MS" charset="0"/>
              </a:rPr>
              <a:t>+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-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&gt; </a:t>
            </a:r>
            <a:r>
              <a:rPr lang="en-US" sz="2000" dirty="0" err="1">
                <a:solidFill>
                  <a:srgbClr val="000000"/>
                </a:solidFill>
                <a:latin typeface="Comic Sans MS" charset="0"/>
              </a:rPr>
              <a:t>K+</a:t>
            </a:r>
            <a:r>
              <a:rPr lang="en-US" sz="20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  <a:r>
              <a:rPr lang="en-US" sz="2000" dirty="0" err="1" smtClean="0">
                <a:solidFill>
                  <a:srgbClr val="000000"/>
                </a:solidFill>
                <a:latin typeface="Comic Sans MS" charset="0"/>
              </a:rPr>
              <a:t>-</a:t>
            </a:r>
            <a:r>
              <a:rPr lang="en-US" sz="2000" dirty="0" err="1">
                <a:solidFill>
                  <a:srgbClr val="000000"/>
                </a:solidFill>
                <a:latin typeface="Comic Sans MS" charset="0"/>
              </a:rPr>
              <a:t>K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+) 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= 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(1.293 +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/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- 0.013 +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/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- 0.014 +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/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- 0.040) 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x 10</a:t>
            </a:r>
            <a:r>
              <a:rPr lang="en-US" sz="2000" baseline="30000" dirty="0">
                <a:solidFill>
                  <a:srgbClr val="0000FF"/>
                </a:solidFill>
                <a:latin typeface="Comic Sans MS" charset="0"/>
              </a:rPr>
              <a:t>-</a:t>
            </a:r>
            <a:r>
              <a:rPr lang="en-US" sz="2000" baseline="30000" dirty="0" smtClean="0">
                <a:solidFill>
                  <a:srgbClr val="0000FF"/>
                </a:solidFill>
                <a:latin typeface="Comic Sans MS" charset="0"/>
              </a:rPr>
              <a:t>4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;</a:t>
            </a:r>
            <a:endParaRPr lang="en-US" sz="2000" dirty="0">
              <a:solidFill>
                <a:srgbClr val="000000"/>
              </a:solidFill>
              <a:latin typeface="Comic Sans MS" charset="0"/>
            </a:endParaRP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               PDG2018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:   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= (1.27 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+/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- 0.13) 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x 10</a:t>
            </a:r>
            <a:r>
              <a:rPr lang="en-US" sz="2000" baseline="30000" dirty="0" smtClean="0">
                <a:solidFill>
                  <a:srgbClr val="000000"/>
                </a:solidFill>
                <a:latin typeface="Comic Sans MS" charset="0"/>
              </a:rPr>
              <a:t>-4</a:t>
            </a:r>
          </a:p>
          <a:p>
            <a:pPr>
              <a:defRPr/>
            </a:pPr>
            <a:endParaRPr lang="en-US" sz="2000" baseline="30000" dirty="0">
              <a:solidFill>
                <a:srgbClr val="000000"/>
              </a:solidFill>
              <a:latin typeface="Comic Sans MS" charset="0"/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Look at Feynman diagrams in Figs. 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1(a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), 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1(b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) &amp; 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1(c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) on page 1 of this article: 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-- Figs. 1(b) &amp; 1(c) are okay, but incomplete. 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-- however, my main problem comes from Fig. 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1(a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) 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[to 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put it 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politely]:  </a:t>
            </a:r>
            <a:endParaRPr lang="en-US" sz="2000" dirty="0">
              <a:solidFill>
                <a:srgbClr val="000000"/>
              </a:solidFill>
              <a:latin typeface="Comic Sans MS" charset="0"/>
            </a:endParaRPr>
          </a:p>
          <a:p>
            <a:pPr>
              <a:defRPr/>
            </a:pPr>
            <a:endParaRPr lang="en-US" sz="2000" dirty="0" smtClean="0">
              <a:solidFill>
                <a:srgbClr val="000000"/>
              </a:solidFill>
              <a:latin typeface="Comic Sans MS" charset="0"/>
            </a:endParaRPr>
          </a:p>
          <a:p>
            <a:pPr>
              <a:defRPr/>
            </a:pPr>
            <a:endParaRPr lang="en-US" sz="2000" dirty="0" smtClean="0">
              <a:solidFill>
                <a:srgbClr val="000000"/>
              </a:solidFill>
              <a:latin typeface="Comic Sans MS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1447800" y="0"/>
            <a:ext cx="76200" cy="228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1926" name="Rectangle 1"/>
          <p:cNvSpPr>
            <a:spLocks noChangeArrowheads="1"/>
          </p:cNvSpPr>
          <p:nvPr/>
        </p:nvSpPr>
        <p:spPr bwMode="auto">
          <a:xfrm>
            <a:off x="-12700" y="0"/>
            <a:ext cx="6184900" cy="461963"/>
          </a:xfrm>
          <a:prstGeom prst="rect">
            <a:avLst/>
          </a:prstGeom>
          <a:solidFill>
            <a:srgbClr val="FFD22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latin typeface="Comic Sans MS" charset="0"/>
              </a:rPr>
              <a:t>(IV.5) </a:t>
            </a:r>
            <a:r>
              <a:rPr lang="en-US" dirty="0">
                <a:solidFill>
                  <a:srgbClr val="000000"/>
                </a:solidFill>
                <a:latin typeface="Symbol" charset="0"/>
                <a:cs typeface="Symbol" charset="0"/>
              </a:rPr>
              <a:t>D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 C = 0 with 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3-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body FS </a:t>
            </a:r>
            <a:r>
              <a:rPr lang="en-US" dirty="0">
                <a:latin typeface="Comic Sans MS" charset="0"/>
              </a:rPr>
              <a:t>  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 flipH="1">
            <a:off x="1524000" y="0"/>
            <a:ext cx="228600" cy="381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0" name="Picture 9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6075680"/>
            <a:ext cx="977900" cy="78232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 bwMode="auto">
          <a:xfrm flipH="1">
            <a:off x="1295400" y="5486400"/>
            <a:ext cx="381000" cy="228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H="1" flipV="1">
            <a:off x="1295400" y="5257800"/>
            <a:ext cx="381000" cy="228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2133600" y="5029200"/>
            <a:ext cx="685800" cy="457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 flipV="1">
            <a:off x="2133600" y="5486400"/>
            <a:ext cx="685800" cy="533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2667000" y="5181600"/>
            <a:ext cx="228600" cy="152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H="1">
            <a:off x="2667000" y="5562600"/>
            <a:ext cx="228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 flipH="1" flipV="1">
            <a:off x="2667000" y="5334000"/>
            <a:ext cx="228600" cy="152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H="1" flipV="1">
            <a:off x="2667000" y="5562600"/>
            <a:ext cx="152400" cy="228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1676400" y="5486400"/>
            <a:ext cx="457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Rectangle 20"/>
          <p:cNvSpPr/>
          <p:nvPr/>
        </p:nvSpPr>
        <p:spPr>
          <a:xfrm>
            <a:off x="914400" y="4953000"/>
            <a:ext cx="316413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996633"/>
                </a:solidFill>
                <a:latin typeface="Comic Sans MS" charset="0"/>
              </a:rPr>
              <a:t>c</a:t>
            </a:r>
            <a:endParaRPr lang="en-US" sz="2000" dirty="0">
              <a:solidFill>
                <a:srgbClr val="996633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71800" y="5181600"/>
            <a:ext cx="309525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996633"/>
                </a:solidFill>
                <a:latin typeface="Comic Sans MS" charset="0"/>
              </a:rPr>
              <a:t>s</a:t>
            </a:r>
            <a:endParaRPr lang="en-US" sz="2000" dirty="0">
              <a:solidFill>
                <a:srgbClr val="996633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38200" y="5562600"/>
            <a:ext cx="3353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996633"/>
                </a:solidFill>
                <a:latin typeface="Comic Sans MS" charset="0"/>
              </a:rPr>
              <a:t>d</a:t>
            </a:r>
            <a:endParaRPr lang="en-US" sz="2000" dirty="0">
              <a:solidFill>
                <a:srgbClr val="996633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819400" y="5943600"/>
            <a:ext cx="3095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996633"/>
                </a:solidFill>
                <a:latin typeface="Comic Sans MS" charset="0"/>
              </a:rPr>
              <a:t>s</a:t>
            </a:r>
            <a:endParaRPr lang="en-US" sz="2000" dirty="0">
              <a:solidFill>
                <a:srgbClr val="99663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71800" y="4953000"/>
            <a:ext cx="3095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996633"/>
                </a:solidFill>
                <a:latin typeface="Comic Sans MS" charset="0"/>
              </a:rPr>
              <a:t>s</a:t>
            </a:r>
            <a:endParaRPr lang="en-US" sz="2000" dirty="0"/>
          </a:p>
        </p:txBody>
      </p:sp>
      <p:sp>
        <p:nvSpPr>
          <p:cNvPr id="26" name="Rectangle 25"/>
          <p:cNvSpPr/>
          <p:nvPr/>
        </p:nvSpPr>
        <p:spPr>
          <a:xfrm>
            <a:off x="2819400" y="5562600"/>
            <a:ext cx="3180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996633"/>
                </a:solidFill>
                <a:latin typeface="Comic Sans MS" charset="0"/>
              </a:rPr>
              <a:t>u</a:t>
            </a:r>
            <a:endParaRPr lang="en-US" sz="2000" dirty="0">
              <a:solidFill>
                <a:srgbClr val="99663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971800" y="5334000"/>
            <a:ext cx="304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96633"/>
                </a:solidFill>
                <a:latin typeface="Comic Sans MS" charset="0"/>
              </a:rPr>
              <a:t>u</a:t>
            </a:r>
            <a:endParaRPr lang="en-US" sz="2000" dirty="0"/>
          </a:p>
        </p:txBody>
      </p:sp>
      <p:sp>
        <p:nvSpPr>
          <p:cNvPr id="28" name="Rectangle 27"/>
          <p:cNvSpPr/>
          <p:nvPr/>
        </p:nvSpPr>
        <p:spPr>
          <a:xfrm>
            <a:off x="1676400" y="5029200"/>
            <a:ext cx="4512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996633"/>
                </a:solidFill>
                <a:latin typeface="Comic Sans MS" charset="0"/>
              </a:rPr>
              <a:t>W</a:t>
            </a:r>
            <a:endParaRPr lang="en-US" sz="2000" dirty="0">
              <a:solidFill>
                <a:srgbClr val="996633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819400" y="4724400"/>
            <a:ext cx="3180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996633"/>
                </a:solidFill>
                <a:latin typeface="Comic Sans MS" charset="0"/>
              </a:rPr>
              <a:t>u</a:t>
            </a:r>
            <a:endParaRPr lang="en-US" sz="2000" dirty="0">
              <a:solidFill>
                <a:srgbClr val="996633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352800" y="4953000"/>
            <a:ext cx="5791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-- `WA’ no chance to be the leading source !</a:t>
            </a:r>
          </a:p>
          <a:p>
            <a:endParaRPr lang="en-US" sz="2000" dirty="0">
              <a:solidFill>
                <a:srgbClr val="000000"/>
              </a:solidFill>
              <a:latin typeface="Comic Sans MS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--  No referee had pointed out that ?</a:t>
            </a:r>
          </a:p>
          <a:p>
            <a:endParaRPr lang="en-US" sz="2000" dirty="0" smtClean="0">
              <a:solidFill>
                <a:srgbClr val="000000"/>
              </a:solidFill>
              <a:latin typeface="Comic Sans MS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-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- `WA’ &lt;-&gt; re-scattering (FSI) is </a:t>
            </a:r>
            <a:r>
              <a:rPr lang="en-US" sz="2000" i="1" dirty="0">
                <a:solidFill>
                  <a:srgbClr val="996633"/>
                </a:solidFill>
                <a:latin typeface="Comic Sans MS" charset="0"/>
              </a:rPr>
              <a:t>misleading 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!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8382000" y="0"/>
            <a:ext cx="4564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charset="0"/>
              </a:rPr>
              <a:t>*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17707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413500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3</a:t>
            </a:r>
            <a:r>
              <a:rPr lang="en-US" dirty="0"/>
              <a:t>9</a:t>
            </a:r>
            <a:r>
              <a:rPr lang="en-US" dirty="0" smtClean="0"/>
              <a:t>/60</a:t>
            </a:r>
            <a:endParaRPr lang="en-US" dirty="0"/>
          </a:p>
        </p:txBody>
      </p:sp>
      <p:sp>
        <p:nvSpPr>
          <p:cNvPr id="81923" name="Rectangle 1"/>
          <p:cNvSpPr>
            <a:spLocks noChangeArrowheads="1"/>
          </p:cNvSpPr>
          <p:nvPr/>
        </p:nvSpPr>
        <p:spPr bwMode="auto">
          <a:xfrm>
            <a:off x="-1270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>
              <a:latin typeface="Comic Sans MS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2700" y="457200"/>
            <a:ext cx="9144000" cy="2862322"/>
          </a:xfrm>
          <a:prstGeom prst="rect">
            <a:avLst/>
          </a:prstGeom>
          <a:ln w="38100" cmpd="sng"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 err="1" smtClean="0">
                <a:latin typeface="Comic Sans MS" charset="0"/>
              </a:rPr>
              <a:t>LHCb</a:t>
            </a:r>
            <a:r>
              <a:rPr lang="en-US" sz="2000" dirty="0" smtClean="0">
                <a:latin typeface="Comic Sans MS" charset="0"/>
              </a:rPr>
              <a:t> for </a:t>
            </a:r>
            <a:r>
              <a:rPr lang="en-US" sz="2000" i="1" dirty="0" smtClean="0">
                <a:solidFill>
                  <a:srgbClr val="996633"/>
                </a:solidFill>
                <a:latin typeface="Comic Sans MS" charset="0"/>
              </a:rPr>
              <a:t>DCS</a:t>
            </a:r>
            <a:r>
              <a:rPr lang="en-US" sz="2000" dirty="0" smtClean="0">
                <a:latin typeface="Comic Sans MS" charset="0"/>
              </a:rPr>
              <a:t> decays, 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arXiv:1810.03138 [</a:t>
            </a:r>
            <a:r>
              <a:rPr lang="en-US" sz="2000" dirty="0" err="1" smtClean="0">
                <a:solidFill>
                  <a:srgbClr val="0000FF"/>
                </a:solidFill>
                <a:latin typeface="Comic Sans MS" charset="0"/>
              </a:rPr>
              <a:t>hep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-ex] </a:t>
            </a:r>
            <a:r>
              <a:rPr lang="en-US" sz="2000" dirty="0" smtClean="0">
                <a:latin typeface="Comic Sans MS" charset="0"/>
              </a:rPr>
              <a:t>from 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8 </a:t>
            </a:r>
            <a:r>
              <a:rPr lang="en-US" sz="2000" dirty="0" err="1" smtClean="0">
                <a:solidFill>
                  <a:srgbClr val="0000FF"/>
                </a:solidFill>
                <a:latin typeface="Comic Sans MS" charset="0"/>
              </a:rPr>
              <a:t>TeV</a:t>
            </a:r>
            <a:endParaRPr lang="en-US" sz="2000" dirty="0" smtClean="0">
              <a:latin typeface="Comic Sans MS" charset="0"/>
            </a:endParaRPr>
          </a:p>
          <a:p>
            <a:pPr>
              <a:defRPr/>
            </a:pPr>
            <a:endParaRPr lang="en-US" sz="2000" dirty="0" smtClean="0">
              <a:latin typeface="Comic Sans MS" charset="0"/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(1a) BR(D+ -&gt; K+K+K-) = 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(0.587 +/- 0.002 +/- 0.004 +/- 0.018) x 10</a:t>
            </a:r>
            <a:r>
              <a:rPr lang="en-US" sz="2000" baseline="30000" dirty="0" smtClean="0">
                <a:solidFill>
                  <a:srgbClr val="0000FF"/>
                </a:solidFill>
                <a:latin typeface="Comic Sans MS" charset="0"/>
              </a:rPr>
              <a:t>-4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 </a:t>
            </a:r>
          </a:p>
          <a:p>
            <a:pPr>
              <a:defRPr/>
            </a:pPr>
            <a:endParaRPr lang="en-US" sz="2000" dirty="0">
              <a:solidFill>
                <a:srgbClr val="000000"/>
              </a:solidFill>
              <a:latin typeface="Comic Sans MS" charset="0"/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(1b) 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BR(D+ -&gt; </a:t>
            </a:r>
            <a:r>
              <a:rPr lang="en-US" sz="2000" dirty="0" err="1">
                <a:solidFill>
                  <a:srgbClr val="000000"/>
                </a:solidFill>
                <a:latin typeface="Comic Sans MS" charset="0"/>
              </a:rPr>
              <a:t>K+</a:t>
            </a:r>
            <a:r>
              <a:rPr lang="en-US" sz="20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  <a:r>
              <a:rPr lang="en-US" sz="2000" dirty="0" err="1">
                <a:solidFill>
                  <a:srgbClr val="000000"/>
                </a:solidFill>
                <a:latin typeface="Comic Sans MS" charset="0"/>
              </a:rPr>
              <a:t>+</a:t>
            </a:r>
            <a:r>
              <a:rPr lang="en-US" sz="20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-) 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= 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(4.70+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/-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0.01+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/-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0.02+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/-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0.15) 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x 10</a:t>
            </a:r>
            <a:r>
              <a:rPr lang="en-US" sz="2000" baseline="30000" dirty="0" smtClean="0">
                <a:solidFill>
                  <a:srgbClr val="0000FF"/>
                </a:solidFill>
                <a:latin typeface="Comic Sans MS" charset="0"/>
              </a:rPr>
              <a:t>-4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 </a:t>
            </a:r>
          </a:p>
          <a:p>
            <a:pPr>
              <a:defRPr/>
            </a:pPr>
            <a:endParaRPr lang="en-US" sz="2000" dirty="0" smtClean="0">
              <a:solidFill>
                <a:srgbClr val="000000"/>
              </a:solidFill>
              <a:latin typeface="Comic Sans MS" charset="0"/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(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)  BR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(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D</a:t>
            </a:r>
            <a:r>
              <a:rPr lang="en-US" sz="2000" baseline="-25000" dirty="0" smtClean="0">
                <a:solidFill>
                  <a:srgbClr val="000000"/>
                </a:solidFill>
                <a:latin typeface="Comic Sans MS" charset="0"/>
              </a:rPr>
              <a:t>s</a:t>
            </a:r>
            <a:r>
              <a:rPr lang="en-US" sz="2000" baseline="30000" dirty="0" smtClean="0">
                <a:solidFill>
                  <a:srgbClr val="000000"/>
                </a:solidFill>
                <a:latin typeface="Comic Sans MS" charset="0"/>
              </a:rPr>
              <a:t>+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-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&gt; </a:t>
            </a:r>
            <a:r>
              <a:rPr lang="en-US" sz="2000" dirty="0" err="1">
                <a:solidFill>
                  <a:srgbClr val="000000"/>
                </a:solidFill>
                <a:latin typeface="Comic Sans MS" charset="0"/>
              </a:rPr>
              <a:t>K+</a:t>
            </a:r>
            <a:r>
              <a:rPr lang="en-US" sz="20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  <a:r>
              <a:rPr lang="en-US" sz="2000" dirty="0" err="1" smtClean="0">
                <a:solidFill>
                  <a:srgbClr val="000000"/>
                </a:solidFill>
                <a:latin typeface="Comic Sans MS" charset="0"/>
              </a:rPr>
              <a:t>-</a:t>
            </a:r>
            <a:r>
              <a:rPr lang="en-US" sz="2000" dirty="0" err="1">
                <a:solidFill>
                  <a:srgbClr val="000000"/>
                </a:solidFill>
                <a:latin typeface="Comic Sans MS" charset="0"/>
              </a:rPr>
              <a:t>K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+) </a:t>
            </a: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= 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(1.293+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/-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0.013+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/-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0.014+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/-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0.040) 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x 10</a:t>
            </a:r>
            <a:r>
              <a:rPr lang="en-US" sz="2000" baseline="30000" dirty="0">
                <a:solidFill>
                  <a:srgbClr val="0000FF"/>
                </a:solidFill>
                <a:latin typeface="Comic Sans MS" charset="0"/>
              </a:rPr>
              <a:t>-</a:t>
            </a:r>
            <a:r>
              <a:rPr lang="en-US" sz="2000" baseline="30000" dirty="0" smtClean="0">
                <a:solidFill>
                  <a:srgbClr val="0000FF"/>
                </a:solidFill>
                <a:latin typeface="Comic Sans MS" charset="0"/>
              </a:rPr>
              <a:t>4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;</a:t>
            </a:r>
            <a:endParaRPr lang="en-US" sz="2000" dirty="0">
              <a:solidFill>
                <a:srgbClr val="000000"/>
              </a:solidFill>
              <a:latin typeface="Comic Sans MS" charset="0"/>
            </a:endParaRP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               </a:t>
            </a:r>
            <a:endParaRPr lang="en-US" sz="2000" baseline="30000" dirty="0" smtClean="0">
              <a:solidFill>
                <a:srgbClr val="000000"/>
              </a:solidFill>
              <a:latin typeface="Comic Sans MS" charset="0"/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My `painting’ of the amplitudes:</a:t>
            </a:r>
            <a:endParaRPr lang="en-US" sz="2000" dirty="0">
              <a:solidFill>
                <a:srgbClr val="000000"/>
              </a:solidFill>
              <a:latin typeface="Comic Sans MS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1447800" y="0"/>
            <a:ext cx="76200" cy="228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1926" name="Rectangle 1"/>
          <p:cNvSpPr>
            <a:spLocks noChangeArrowheads="1"/>
          </p:cNvSpPr>
          <p:nvPr/>
        </p:nvSpPr>
        <p:spPr bwMode="auto">
          <a:xfrm>
            <a:off x="-12700" y="0"/>
            <a:ext cx="6184900" cy="461963"/>
          </a:xfrm>
          <a:prstGeom prst="rect">
            <a:avLst/>
          </a:prstGeom>
          <a:solidFill>
            <a:srgbClr val="FFD22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latin typeface="Comic Sans MS" charset="0"/>
              </a:rPr>
              <a:t>(IV.5) </a:t>
            </a:r>
            <a:r>
              <a:rPr lang="en-US" dirty="0">
                <a:solidFill>
                  <a:srgbClr val="000000"/>
                </a:solidFill>
                <a:latin typeface="Symbol" charset="0"/>
                <a:cs typeface="Symbol" charset="0"/>
              </a:rPr>
              <a:t>D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 C = 0 with 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3-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body FS </a:t>
            </a:r>
            <a:r>
              <a:rPr lang="en-US" dirty="0">
                <a:latin typeface="Comic Sans MS" charset="0"/>
              </a:rPr>
              <a:t>  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 flipH="1">
            <a:off x="1600200" y="0"/>
            <a:ext cx="228600" cy="381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2590800" y="5867400"/>
            <a:ext cx="228600" cy="152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 flipH="1" flipV="1">
            <a:off x="2590800" y="6019800"/>
            <a:ext cx="228600" cy="152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" name="Rectangle 22"/>
          <p:cNvSpPr/>
          <p:nvPr/>
        </p:nvSpPr>
        <p:spPr>
          <a:xfrm>
            <a:off x="2971800" y="5410200"/>
            <a:ext cx="3353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996633"/>
                </a:solidFill>
                <a:latin typeface="Comic Sans MS" charset="0"/>
              </a:rPr>
              <a:t>d</a:t>
            </a:r>
            <a:endParaRPr lang="en-US" sz="2000" dirty="0">
              <a:solidFill>
                <a:srgbClr val="99663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67000" y="5029200"/>
            <a:ext cx="3095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996633"/>
                </a:solidFill>
                <a:latin typeface="Comic Sans MS" charset="0"/>
              </a:rPr>
              <a:t>s</a:t>
            </a:r>
            <a:endParaRPr lang="en-US" sz="2000" dirty="0"/>
          </a:p>
        </p:txBody>
      </p:sp>
      <p:sp>
        <p:nvSpPr>
          <p:cNvPr id="26" name="Rectangle 25"/>
          <p:cNvSpPr/>
          <p:nvPr/>
        </p:nvSpPr>
        <p:spPr>
          <a:xfrm>
            <a:off x="2895600" y="5638800"/>
            <a:ext cx="3180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996633"/>
                </a:solidFill>
                <a:latin typeface="Comic Sans MS" charset="0"/>
              </a:rPr>
              <a:t>u</a:t>
            </a:r>
            <a:endParaRPr lang="en-US" sz="2000" dirty="0">
              <a:solidFill>
                <a:srgbClr val="99663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819400" y="5943600"/>
            <a:ext cx="304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96633"/>
                </a:solidFill>
                <a:latin typeface="Comic Sans MS" charset="0"/>
              </a:rPr>
              <a:t>u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38100" y="3429000"/>
            <a:ext cx="7061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1(a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) </a:t>
            </a:r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 bwMode="auto">
          <a:xfrm flipH="1">
            <a:off x="1066800" y="3962400"/>
            <a:ext cx="1524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 flipH="1">
            <a:off x="1066800" y="4572000"/>
            <a:ext cx="1524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 flipH="1">
            <a:off x="1905000" y="3352800"/>
            <a:ext cx="609600" cy="609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/>
          <p:nvPr/>
        </p:nvCxnSpPr>
        <p:spPr bwMode="auto">
          <a:xfrm flipH="1">
            <a:off x="1981200" y="3581400"/>
            <a:ext cx="609600" cy="381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0" name="Rectangle 39"/>
          <p:cNvSpPr/>
          <p:nvPr/>
        </p:nvSpPr>
        <p:spPr bwMode="auto">
          <a:xfrm>
            <a:off x="1828800" y="3886200"/>
            <a:ext cx="228600" cy="2286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cxnSp>
        <p:nvCxnSpPr>
          <p:cNvPr id="41" name="Straight Connector 40"/>
          <p:cNvCxnSpPr/>
          <p:nvPr/>
        </p:nvCxnSpPr>
        <p:spPr bwMode="auto">
          <a:xfrm flipV="1">
            <a:off x="2590800" y="3962400"/>
            <a:ext cx="0" cy="609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5" name="Straight Connector 44"/>
          <p:cNvCxnSpPr/>
          <p:nvPr/>
        </p:nvCxnSpPr>
        <p:spPr bwMode="auto">
          <a:xfrm flipV="1">
            <a:off x="2819400" y="3962400"/>
            <a:ext cx="0" cy="609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 flipH="1">
            <a:off x="2819400" y="3962400"/>
            <a:ext cx="457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9" name="Straight Connector 48"/>
          <p:cNvCxnSpPr/>
          <p:nvPr/>
        </p:nvCxnSpPr>
        <p:spPr bwMode="auto">
          <a:xfrm flipH="1">
            <a:off x="2819400" y="4572000"/>
            <a:ext cx="457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7" name="Rectangle 46"/>
          <p:cNvSpPr/>
          <p:nvPr/>
        </p:nvSpPr>
        <p:spPr>
          <a:xfrm>
            <a:off x="3657600" y="3352800"/>
            <a:ext cx="7312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1(b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) </a:t>
            </a:r>
            <a:endParaRPr lang="en-US" dirty="0"/>
          </a:p>
        </p:txBody>
      </p:sp>
      <p:cxnSp>
        <p:nvCxnSpPr>
          <p:cNvPr id="51" name="Straight Connector 50"/>
          <p:cNvCxnSpPr/>
          <p:nvPr/>
        </p:nvCxnSpPr>
        <p:spPr bwMode="auto">
          <a:xfrm flipH="1">
            <a:off x="4876800" y="3962400"/>
            <a:ext cx="1524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2" name="Straight Connector 51"/>
          <p:cNvCxnSpPr/>
          <p:nvPr/>
        </p:nvCxnSpPr>
        <p:spPr bwMode="auto">
          <a:xfrm flipH="1">
            <a:off x="4876800" y="4572000"/>
            <a:ext cx="1524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3" name="Straight Connector 52"/>
          <p:cNvCxnSpPr/>
          <p:nvPr/>
        </p:nvCxnSpPr>
        <p:spPr bwMode="auto">
          <a:xfrm flipH="1">
            <a:off x="5715000" y="3352800"/>
            <a:ext cx="609600" cy="609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4" name="Straight Connector 53"/>
          <p:cNvCxnSpPr/>
          <p:nvPr/>
        </p:nvCxnSpPr>
        <p:spPr bwMode="auto">
          <a:xfrm flipH="1">
            <a:off x="5791200" y="3581400"/>
            <a:ext cx="609600" cy="381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5" name="Rectangle 54"/>
          <p:cNvSpPr/>
          <p:nvPr/>
        </p:nvSpPr>
        <p:spPr bwMode="auto">
          <a:xfrm>
            <a:off x="5638800" y="3886200"/>
            <a:ext cx="228600" cy="2286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cxnSp>
        <p:nvCxnSpPr>
          <p:cNvPr id="56" name="Straight Connector 55"/>
          <p:cNvCxnSpPr/>
          <p:nvPr/>
        </p:nvCxnSpPr>
        <p:spPr bwMode="auto">
          <a:xfrm flipV="1">
            <a:off x="6400800" y="3962400"/>
            <a:ext cx="0" cy="609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7" name="Straight Connector 56"/>
          <p:cNvCxnSpPr/>
          <p:nvPr/>
        </p:nvCxnSpPr>
        <p:spPr bwMode="auto">
          <a:xfrm flipV="1">
            <a:off x="6629400" y="3962400"/>
            <a:ext cx="0" cy="609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8" name="Straight Connector 57"/>
          <p:cNvCxnSpPr/>
          <p:nvPr/>
        </p:nvCxnSpPr>
        <p:spPr bwMode="auto">
          <a:xfrm flipH="1">
            <a:off x="6629400" y="3962400"/>
            <a:ext cx="457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9" name="Straight Connector 58"/>
          <p:cNvCxnSpPr/>
          <p:nvPr/>
        </p:nvCxnSpPr>
        <p:spPr bwMode="auto">
          <a:xfrm flipH="1">
            <a:off x="6629400" y="4572000"/>
            <a:ext cx="457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0" name="Straight Connector 59"/>
          <p:cNvCxnSpPr/>
          <p:nvPr/>
        </p:nvCxnSpPr>
        <p:spPr bwMode="auto">
          <a:xfrm flipH="1">
            <a:off x="2971800" y="4114800"/>
            <a:ext cx="304800" cy="152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2" name="Straight Connector 61"/>
          <p:cNvCxnSpPr/>
          <p:nvPr/>
        </p:nvCxnSpPr>
        <p:spPr bwMode="auto">
          <a:xfrm flipH="1" flipV="1">
            <a:off x="2971800" y="4267200"/>
            <a:ext cx="228600" cy="152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3" name="Straight Connector 62"/>
          <p:cNvCxnSpPr/>
          <p:nvPr/>
        </p:nvCxnSpPr>
        <p:spPr bwMode="auto">
          <a:xfrm flipH="1" flipV="1">
            <a:off x="6858000" y="4267200"/>
            <a:ext cx="228600" cy="152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4" name="Straight Connector 63"/>
          <p:cNvCxnSpPr/>
          <p:nvPr/>
        </p:nvCxnSpPr>
        <p:spPr bwMode="auto">
          <a:xfrm flipH="1">
            <a:off x="6858000" y="4114800"/>
            <a:ext cx="228600" cy="152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5" name="Rectangle 64"/>
          <p:cNvSpPr/>
          <p:nvPr/>
        </p:nvSpPr>
        <p:spPr>
          <a:xfrm>
            <a:off x="762000" y="3657600"/>
            <a:ext cx="342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996633"/>
                </a:solidFill>
                <a:latin typeface="Comic Sans MS" charset="0"/>
              </a:rPr>
              <a:t>c</a:t>
            </a:r>
            <a:endParaRPr lang="en-US" dirty="0">
              <a:solidFill>
                <a:srgbClr val="996633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495800" y="3657600"/>
            <a:ext cx="342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996633"/>
                </a:solidFill>
                <a:latin typeface="Comic Sans MS" charset="0"/>
              </a:rPr>
              <a:t>c</a:t>
            </a:r>
            <a:endParaRPr lang="en-US" dirty="0">
              <a:solidFill>
                <a:srgbClr val="996633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495800" y="4267200"/>
            <a:ext cx="3654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996633"/>
                </a:solidFill>
                <a:latin typeface="Comic Sans MS" charset="0"/>
              </a:rPr>
              <a:t>d</a:t>
            </a:r>
            <a:endParaRPr lang="en-US" dirty="0">
              <a:solidFill>
                <a:srgbClr val="996633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09600" y="4343400"/>
            <a:ext cx="3654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996633"/>
                </a:solidFill>
                <a:latin typeface="Comic Sans MS" charset="0"/>
              </a:rPr>
              <a:t>d</a:t>
            </a:r>
            <a:endParaRPr lang="en-US" dirty="0">
              <a:solidFill>
                <a:srgbClr val="996633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2133600" y="3962400"/>
            <a:ext cx="3654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996633"/>
                </a:solidFill>
                <a:latin typeface="Comic Sans MS" charset="0"/>
              </a:rPr>
              <a:t>d</a:t>
            </a:r>
            <a:endParaRPr lang="en-US" dirty="0">
              <a:solidFill>
                <a:srgbClr val="996633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943600" y="3886200"/>
            <a:ext cx="3654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996633"/>
                </a:solidFill>
                <a:latin typeface="Comic Sans MS" charset="0"/>
              </a:rPr>
              <a:t>d</a:t>
            </a:r>
            <a:endParaRPr lang="en-US" dirty="0">
              <a:solidFill>
                <a:srgbClr val="996633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2590800" y="3352800"/>
            <a:ext cx="3344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996633"/>
                </a:solidFill>
                <a:latin typeface="Comic Sans MS" charset="0"/>
              </a:rPr>
              <a:t>s</a:t>
            </a:r>
            <a:endParaRPr lang="en-US" dirty="0"/>
          </a:p>
        </p:txBody>
      </p:sp>
      <p:sp>
        <p:nvSpPr>
          <p:cNvPr id="73" name="Rectangle 72"/>
          <p:cNvSpPr/>
          <p:nvPr/>
        </p:nvSpPr>
        <p:spPr>
          <a:xfrm>
            <a:off x="6477000" y="3276600"/>
            <a:ext cx="3344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996633"/>
                </a:solidFill>
                <a:latin typeface="Comic Sans MS" charset="0"/>
              </a:rPr>
              <a:t>s</a:t>
            </a:r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2895600" y="3581400"/>
            <a:ext cx="3344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996633"/>
                </a:solidFill>
                <a:latin typeface="Comic Sans MS" charset="0"/>
              </a:rPr>
              <a:t>s</a:t>
            </a:r>
            <a:endParaRPr lang="en-US" dirty="0"/>
          </a:p>
        </p:txBody>
      </p:sp>
      <p:sp>
        <p:nvSpPr>
          <p:cNvPr id="75" name="Rectangle 74"/>
          <p:cNvSpPr/>
          <p:nvPr/>
        </p:nvSpPr>
        <p:spPr>
          <a:xfrm>
            <a:off x="2819400" y="4419600"/>
            <a:ext cx="3344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996633"/>
                </a:solidFill>
                <a:latin typeface="Comic Sans MS" charset="0"/>
              </a:rPr>
              <a:t>s</a:t>
            </a:r>
            <a:endParaRPr lang="en-US" dirty="0"/>
          </a:p>
        </p:txBody>
      </p:sp>
      <p:sp>
        <p:nvSpPr>
          <p:cNvPr id="76" name="Rectangle 75"/>
          <p:cNvSpPr/>
          <p:nvPr/>
        </p:nvSpPr>
        <p:spPr>
          <a:xfrm>
            <a:off x="2362200" y="3048000"/>
            <a:ext cx="344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996633"/>
                </a:solidFill>
                <a:latin typeface="Comic Sans MS" charset="0"/>
              </a:rPr>
              <a:t>u</a:t>
            </a:r>
            <a:endParaRPr lang="en-US" dirty="0">
              <a:solidFill>
                <a:srgbClr val="996633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200400" y="3810000"/>
            <a:ext cx="344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996633"/>
                </a:solidFill>
                <a:latin typeface="Comic Sans MS" charset="0"/>
              </a:rPr>
              <a:t>u</a:t>
            </a:r>
            <a:endParaRPr lang="en-US" dirty="0">
              <a:solidFill>
                <a:srgbClr val="996633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3200400" y="4114800"/>
            <a:ext cx="344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996633"/>
                </a:solidFill>
                <a:latin typeface="Comic Sans MS" charset="0"/>
              </a:rPr>
              <a:t>u</a:t>
            </a:r>
            <a:endParaRPr lang="en-US" dirty="0">
              <a:solidFill>
                <a:srgbClr val="996633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6248400" y="2971800"/>
            <a:ext cx="344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996633"/>
                </a:solidFill>
                <a:latin typeface="Comic Sans MS" charset="0"/>
              </a:rPr>
              <a:t>u</a:t>
            </a:r>
            <a:endParaRPr lang="en-US" dirty="0">
              <a:solidFill>
                <a:srgbClr val="996633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7086600" y="3581400"/>
            <a:ext cx="344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996633"/>
                </a:solidFill>
                <a:latin typeface="Comic Sans MS" charset="0"/>
              </a:rPr>
              <a:t>u</a:t>
            </a:r>
            <a:endParaRPr lang="en-US" dirty="0">
              <a:solidFill>
                <a:srgbClr val="996633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7162800" y="4343400"/>
            <a:ext cx="304800" cy="457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996633"/>
                </a:solidFill>
                <a:latin typeface="Comic Sans MS" charset="0"/>
              </a:rPr>
              <a:t>u</a:t>
            </a:r>
            <a:endParaRPr lang="en-US" dirty="0">
              <a:solidFill>
                <a:srgbClr val="996633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7086600" y="3886200"/>
            <a:ext cx="3654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996633"/>
                </a:solidFill>
                <a:latin typeface="Comic Sans MS" charset="0"/>
              </a:rPr>
              <a:t>d</a:t>
            </a:r>
            <a:endParaRPr lang="en-US" dirty="0">
              <a:solidFill>
                <a:srgbClr val="996633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086600" y="4114800"/>
            <a:ext cx="3654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996633"/>
                </a:solidFill>
                <a:latin typeface="Comic Sans MS" charset="0"/>
              </a:rPr>
              <a:t>d</a:t>
            </a:r>
            <a:endParaRPr lang="en-US" dirty="0">
              <a:solidFill>
                <a:srgbClr val="996633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52400" y="5181600"/>
            <a:ext cx="706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1(c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) </a:t>
            </a:r>
            <a:endParaRPr lang="en-US" dirty="0"/>
          </a:p>
        </p:txBody>
      </p:sp>
      <p:cxnSp>
        <p:nvCxnSpPr>
          <p:cNvPr id="87" name="Straight Connector 86"/>
          <p:cNvCxnSpPr/>
          <p:nvPr/>
        </p:nvCxnSpPr>
        <p:spPr bwMode="auto">
          <a:xfrm flipH="1">
            <a:off x="838200" y="5638800"/>
            <a:ext cx="1981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9" name="Straight Connector 88"/>
          <p:cNvCxnSpPr/>
          <p:nvPr/>
        </p:nvCxnSpPr>
        <p:spPr bwMode="auto">
          <a:xfrm flipH="1">
            <a:off x="914400" y="6400800"/>
            <a:ext cx="1981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0" name="Rectangle 89"/>
          <p:cNvSpPr/>
          <p:nvPr/>
        </p:nvSpPr>
        <p:spPr bwMode="auto">
          <a:xfrm>
            <a:off x="1828800" y="5486400"/>
            <a:ext cx="228600" cy="2286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cxnSp>
        <p:nvCxnSpPr>
          <p:cNvPr id="91" name="Straight Connector 90"/>
          <p:cNvCxnSpPr/>
          <p:nvPr/>
        </p:nvCxnSpPr>
        <p:spPr bwMode="auto">
          <a:xfrm flipH="1">
            <a:off x="1905000" y="4953000"/>
            <a:ext cx="609600" cy="609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2" name="Straight Connector 91"/>
          <p:cNvCxnSpPr/>
          <p:nvPr/>
        </p:nvCxnSpPr>
        <p:spPr bwMode="auto">
          <a:xfrm flipH="1">
            <a:off x="1981200" y="5181600"/>
            <a:ext cx="609600" cy="381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8" name="Rectangle 87"/>
          <p:cNvSpPr/>
          <p:nvPr/>
        </p:nvSpPr>
        <p:spPr>
          <a:xfrm>
            <a:off x="533400" y="5410200"/>
            <a:ext cx="3427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996633"/>
                </a:solidFill>
                <a:latin typeface="Comic Sans MS" charset="0"/>
              </a:rPr>
              <a:t>c</a:t>
            </a:r>
            <a:endParaRPr lang="en-US" dirty="0">
              <a:solidFill>
                <a:srgbClr val="996633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457200" y="6248400"/>
            <a:ext cx="3344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996633"/>
                </a:solidFill>
                <a:latin typeface="Comic Sans MS" charset="0"/>
              </a:rPr>
              <a:t>s</a:t>
            </a:r>
            <a:endParaRPr lang="en-US" dirty="0"/>
          </a:p>
        </p:txBody>
      </p:sp>
      <p:sp>
        <p:nvSpPr>
          <p:cNvPr id="94" name="Rectangle 93"/>
          <p:cNvSpPr/>
          <p:nvPr/>
        </p:nvSpPr>
        <p:spPr>
          <a:xfrm>
            <a:off x="2514600" y="4648200"/>
            <a:ext cx="344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996633"/>
                </a:solidFill>
                <a:latin typeface="Comic Sans MS" charset="0"/>
              </a:rPr>
              <a:t>u</a:t>
            </a:r>
            <a:endParaRPr lang="en-US" dirty="0">
              <a:solidFill>
                <a:srgbClr val="996633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71800" y="6248400"/>
            <a:ext cx="3344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996633"/>
                </a:solidFill>
                <a:latin typeface="Comic Sans MS" charset="0"/>
              </a:rPr>
              <a:t>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458200" y="0"/>
            <a:ext cx="533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charset="0"/>
              </a:rPr>
              <a:t>*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63111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3F15E112-E186-7B46-8173-E3C4D33010B4}" type="slidenum">
              <a:rPr lang="en-US" smtClean="0"/>
              <a:pPr>
                <a:defRPr/>
              </a:pPr>
              <a:t>45</a:t>
            </a:fld>
            <a:r>
              <a:rPr lang="en-US" dirty="0" smtClean="0"/>
              <a:t>/60</a:t>
            </a:r>
            <a:endParaRPr lang="en-US" dirty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76200" y="1143000"/>
            <a:ext cx="9067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200" dirty="0">
                <a:latin typeface="Comic Sans MS" charset="0"/>
              </a:rPr>
              <a:t>-- First step: probe  </a:t>
            </a:r>
            <a:r>
              <a:rPr lang="en-US" sz="2200" dirty="0">
                <a:latin typeface="Symbol" charset="0"/>
                <a:cs typeface="Symbol" charset="0"/>
              </a:rPr>
              <a:t>L</a:t>
            </a:r>
            <a:r>
              <a:rPr lang="en-US" sz="2200" baseline="-25000" dirty="0">
                <a:latin typeface="Comic Sans MS" charset="0"/>
              </a:rPr>
              <a:t>b</a:t>
            </a:r>
            <a:r>
              <a:rPr lang="en-US" sz="2200" baseline="30000" dirty="0">
                <a:latin typeface="Comic Sans MS" charset="0"/>
              </a:rPr>
              <a:t>0</a:t>
            </a:r>
            <a:r>
              <a:rPr lang="en-US" sz="2200" dirty="0">
                <a:latin typeface="Comic Sans MS" charset="0"/>
              </a:rPr>
              <a:t> -&gt; p </a:t>
            </a:r>
            <a:r>
              <a:rPr lang="en-US" sz="2200" dirty="0">
                <a:latin typeface="Symbol" charset="0"/>
                <a:cs typeface="Symbol" charset="0"/>
              </a:rPr>
              <a:t>p</a:t>
            </a:r>
            <a:r>
              <a:rPr lang="en-US" sz="2200" dirty="0">
                <a:latin typeface="Comic Sans MS" charset="0"/>
              </a:rPr>
              <a:t>-/p K- ; </a:t>
            </a:r>
          </a:p>
          <a:p>
            <a:r>
              <a:rPr lang="en-US" sz="2200" dirty="0">
                <a:latin typeface="Comic Sans MS" charset="0"/>
              </a:rPr>
              <a:t>    no sign, but it is beyond realistic scale</a:t>
            </a:r>
          </a:p>
          <a:p>
            <a:r>
              <a:rPr lang="en-US" sz="2200" dirty="0">
                <a:latin typeface="Comic Sans MS" charset="0"/>
              </a:rPr>
              <a:t>-- I had suggested before to probe </a:t>
            </a:r>
            <a:r>
              <a:rPr lang="en-US" sz="2200" dirty="0" err="1">
                <a:latin typeface="Comic Sans MS" charset="0"/>
              </a:rPr>
              <a:t>Dalitz</a:t>
            </a:r>
            <a:r>
              <a:rPr lang="en-US" sz="2200" dirty="0">
                <a:latin typeface="Comic Sans MS" charset="0"/>
              </a:rPr>
              <a:t> plots</a:t>
            </a:r>
          </a:p>
          <a:p>
            <a:r>
              <a:rPr lang="en-US" sz="2200" dirty="0">
                <a:latin typeface="Comic Sans MS" charset="0"/>
              </a:rPr>
              <a:t>    </a:t>
            </a:r>
            <a:r>
              <a:rPr lang="en-US" sz="2200" dirty="0">
                <a:latin typeface="Symbol" charset="0"/>
                <a:cs typeface="Symbol" charset="0"/>
              </a:rPr>
              <a:t>L</a:t>
            </a:r>
            <a:r>
              <a:rPr lang="en-US" sz="2200" baseline="-25000" dirty="0">
                <a:latin typeface="Comic Sans MS" charset="0"/>
              </a:rPr>
              <a:t>b</a:t>
            </a:r>
            <a:r>
              <a:rPr lang="en-US" sz="2200" baseline="30000" dirty="0">
                <a:latin typeface="Comic Sans MS" charset="0"/>
              </a:rPr>
              <a:t>0</a:t>
            </a:r>
            <a:r>
              <a:rPr lang="en-US" sz="2200" dirty="0">
                <a:latin typeface="Comic Sans MS" charset="0"/>
              </a:rPr>
              <a:t> -&gt; </a:t>
            </a:r>
            <a:r>
              <a:rPr lang="en-US" sz="2200" dirty="0" err="1">
                <a:latin typeface="Symbol" charset="0"/>
                <a:cs typeface="Symbol" charset="0"/>
              </a:rPr>
              <a:t>Lp</a:t>
            </a:r>
            <a:r>
              <a:rPr lang="en-US" sz="2200" dirty="0" err="1">
                <a:latin typeface="Comic Sans MS" charset="0"/>
              </a:rPr>
              <a:t>+</a:t>
            </a:r>
            <a:r>
              <a:rPr lang="en-US" sz="2200" dirty="0" err="1">
                <a:latin typeface="Symbol" charset="0"/>
                <a:cs typeface="Symbol" charset="0"/>
              </a:rPr>
              <a:t>p</a:t>
            </a:r>
            <a:r>
              <a:rPr lang="en-US" sz="2200" dirty="0">
                <a:latin typeface="Comic Sans MS" charset="0"/>
              </a:rPr>
              <a:t>-/</a:t>
            </a:r>
            <a:r>
              <a:rPr lang="en-US" sz="2200" dirty="0">
                <a:latin typeface="Symbol" charset="0"/>
                <a:cs typeface="Symbol" charset="0"/>
              </a:rPr>
              <a:t>L</a:t>
            </a:r>
            <a:r>
              <a:rPr lang="en-US" sz="2200" dirty="0">
                <a:latin typeface="Comic Sans MS" charset="0"/>
              </a:rPr>
              <a:t>K+K- </a:t>
            </a:r>
          </a:p>
          <a:p>
            <a:r>
              <a:rPr lang="en-US" sz="2200" dirty="0">
                <a:latin typeface="Comic Sans MS" charset="0"/>
              </a:rPr>
              <a:t>-- </a:t>
            </a:r>
            <a:r>
              <a:rPr lang="en-US" sz="2200" dirty="0" err="1">
                <a:latin typeface="Comic Sans MS" charset="0"/>
              </a:rPr>
              <a:t>LHCb</a:t>
            </a:r>
            <a:r>
              <a:rPr lang="en-US" sz="2200" dirty="0">
                <a:latin typeface="Comic Sans MS" charset="0"/>
              </a:rPr>
              <a:t> came by with a novel idea: probe </a:t>
            </a:r>
            <a:r>
              <a:rPr lang="en-US" sz="2200" dirty="0">
                <a:latin typeface="Symbol" charset="0"/>
                <a:cs typeface="Symbol" charset="0"/>
              </a:rPr>
              <a:t>L</a:t>
            </a:r>
            <a:r>
              <a:rPr lang="en-US" sz="2200" baseline="-25000" dirty="0">
                <a:latin typeface="Comic Sans MS" charset="0"/>
              </a:rPr>
              <a:t>b</a:t>
            </a:r>
            <a:r>
              <a:rPr lang="en-US" sz="2200" baseline="30000" dirty="0">
                <a:latin typeface="Comic Sans MS" charset="0"/>
              </a:rPr>
              <a:t>0</a:t>
            </a:r>
            <a:r>
              <a:rPr lang="en-US" sz="2200" dirty="0">
                <a:latin typeface="Comic Sans MS" charset="0"/>
              </a:rPr>
              <a:t> -&gt; p </a:t>
            </a:r>
            <a:r>
              <a:rPr lang="en-US" sz="2200" dirty="0" err="1">
                <a:latin typeface="Symbol" charset="0"/>
                <a:cs typeface="Symbol" charset="0"/>
              </a:rPr>
              <a:t>p</a:t>
            </a:r>
            <a:r>
              <a:rPr lang="en-US" sz="2200" dirty="0" err="1">
                <a:latin typeface="Comic Sans MS" charset="0"/>
              </a:rPr>
              <a:t>-</a:t>
            </a:r>
            <a:r>
              <a:rPr lang="en-US" sz="2200" dirty="0" err="1">
                <a:latin typeface="Symbol" charset="0"/>
                <a:cs typeface="Symbol" charset="0"/>
              </a:rPr>
              <a:t>p</a:t>
            </a:r>
            <a:r>
              <a:rPr lang="en-US" sz="2200" dirty="0" err="1">
                <a:latin typeface="Comic Sans MS" charset="0"/>
              </a:rPr>
              <a:t>+</a:t>
            </a:r>
            <a:r>
              <a:rPr lang="en-US" sz="2200" dirty="0" err="1">
                <a:latin typeface="Symbol" charset="0"/>
                <a:cs typeface="Symbol" charset="0"/>
              </a:rPr>
              <a:t>p</a:t>
            </a:r>
            <a:r>
              <a:rPr lang="en-US" sz="2200" dirty="0">
                <a:latin typeface="Comic Sans MS" charset="0"/>
              </a:rPr>
              <a:t>- </a:t>
            </a:r>
          </a:p>
          <a:p>
            <a:r>
              <a:rPr lang="en-US" sz="2200" dirty="0">
                <a:latin typeface="Comic Sans MS" charset="0"/>
              </a:rPr>
              <a:t>    between two planes </a:t>
            </a:r>
          </a:p>
          <a:p>
            <a:pPr marL="800100" lvl="1" indent="-342900">
              <a:buFontTx/>
              <a:buChar char="-"/>
            </a:pPr>
            <a:r>
              <a:rPr lang="en-US" sz="2200" dirty="0">
                <a:latin typeface="Comic Sans MS" charset="0"/>
              </a:rPr>
              <a:t>Its result: CPV with 3.3 </a:t>
            </a:r>
            <a:r>
              <a:rPr lang="en-US" sz="2200" dirty="0">
                <a:latin typeface="Symbol" charset="0"/>
                <a:cs typeface="Symbol" charset="0"/>
              </a:rPr>
              <a:t>s</a:t>
            </a:r>
            <a:r>
              <a:rPr lang="en-US" sz="2200" dirty="0">
                <a:latin typeface="Comic Sans MS" charset="0"/>
              </a:rPr>
              <a:t> uncertainties with</a:t>
            </a:r>
          </a:p>
          <a:p>
            <a:pPr marL="800100" lvl="1" indent="-342900">
              <a:buFontTx/>
              <a:buChar char="-"/>
            </a:pPr>
            <a:r>
              <a:rPr lang="en-US" sz="2200" i="1" dirty="0">
                <a:latin typeface="Comic Sans MS" charset="0"/>
              </a:rPr>
              <a:t>regional</a:t>
            </a:r>
            <a:r>
              <a:rPr lang="en-US" sz="2200" dirty="0">
                <a:latin typeface="Comic Sans MS" charset="0"/>
              </a:rPr>
              <a:t> asymmetries ~ 20 % due to [p </a:t>
            </a:r>
            <a:r>
              <a:rPr lang="en-US" sz="2200" dirty="0">
                <a:latin typeface="Symbol" charset="0"/>
                <a:cs typeface="Symbol" charset="0"/>
              </a:rPr>
              <a:t>p</a:t>
            </a:r>
            <a:r>
              <a:rPr lang="en-US" sz="2200" baseline="30000" dirty="0">
                <a:latin typeface="Comic Sans MS" charset="0"/>
              </a:rPr>
              <a:t>-</a:t>
            </a:r>
            <a:r>
              <a:rPr lang="en-US" sz="2200" baseline="-25000" dirty="0">
                <a:solidFill>
                  <a:srgbClr val="0B0FFF"/>
                </a:solidFill>
                <a:latin typeface="Comic Sans MS" charset="0"/>
              </a:rPr>
              <a:t>fast</a:t>
            </a:r>
            <a:r>
              <a:rPr lang="en-US" sz="2200" dirty="0">
                <a:latin typeface="Comic Sans MS" charset="0"/>
              </a:rPr>
              <a:t>][</a:t>
            </a:r>
            <a:r>
              <a:rPr lang="en-US" sz="2200" dirty="0" err="1">
                <a:latin typeface="Symbol" charset="0"/>
                <a:cs typeface="Symbol" charset="0"/>
              </a:rPr>
              <a:t>p</a:t>
            </a:r>
            <a:r>
              <a:rPr lang="en-US" sz="2200" baseline="30000" dirty="0" err="1">
                <a:latin typeface="Comic Sans MS" charset="0"/>
              </a:rPr>
              <a:t>+</a:t>
            </a:r>
            <a:r>
              <a:rPr lang="en-US" sz="2200" dirty="0" err="1">
                <a:latin typeface="Symbol" charset="0"/>
                <a:cs typeface="Symbol" charset="0"/>
              </a:rPr>
              <a:t>p</a:t>
            </a:r>
            <a:r>
              <a:rPr lang="en-US" sz="2200" baseline="30000" dirty="0" err="1">
                <a:latin typeface="Comic Sans MS" charset="0"/>
              </a:rPr>
              <a:t>-</a:t>
            </a:r>
            <a:r>
              <a:rPr lang="en-US" sz="2200" baseline="-25000" dirty="0" err="1">
                <a:solidFill>
                  <a:srgbClr val="FF0000"/>
                </a:solidFill>
                <a:latin typeface="Comic Sans MS" charset="0"/>
              </a:rPr>
              <a:t>slow</a:t>
            </a:r>
            <a:r>
              <a:rPr lang="en-US" sz="2200" dirty="0">
                <a:latin typeface="Comic Sans MS" charset="0"/>
              </a:rPr>
              <a:t>] !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gradFill rotWithShape="0">
            <a:gsLst>
              <a:gs pos="0">
                <a:srgbClr val="FFFF99">
                  <a:gamma/>
                  <a:shade val="46275"/>
                  <a:invGamma/>
                </a:srgbClr>
              </a:gs>
              <a:gs pos="50000">
                <a:srgbClr val="FFFF99"/>
              </a:gs>
              <a:gs pos="100000">
                <a:srgbClr val="FFFF99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omic Sans MS" charset="0"/>
              </a:rPr>
              <a:t>(V) </a:t>
            </a:r>
            <a:r>
              <a:rPr lang="en-US" dirty="0">
                <a:latin typeface="Comic Sans MS" charset="0"/>
              </a:rPr>
              <a:t>Challenges for Beauty &amp; </a:t>
            </a:r>
            <a:r>
              <a:rPr lang="en-US" dirty="0" smtClean="0">
                <a:latin typeface="Comic Sans MS" charset="0"/>
              </a:rPr>
              <a:t>Charm &amp; Strange </a:t>
            </a:r>
            <a:r>
              <a:rPr lang="en-US" i="1" dirty="0">
                <a:solidFill>
                  <a:srgbClr val="0000FF"/>
                </a:solidFill>
                <a:latin typeface="Comic Sans MS" charset="0"/>
              </a:rPr>
              <a:t>Baryons </a:t>
            </a:r>
          </a:p>
        </p:txBody>
      </p:sp>
      <p:sp>
        <p:nvSpPr>
          <p:cNvPr id="87045" name="Rectangle 1"/>
          <p:cNvSpPr>
            <a:spLocks noChangeArrowheads="1"/>
          </p:cNvSpPr>
          <p:nvPr/>
        </p:nvSpPr>
        <p:spPr bwMode="auto">
          <a:xfrm>
            <a:off x="0" y="609600"/>
            <a:ext cx="7861300" cy="461963"/>
          </a:xfrm>
          <a:prstGeom prst="rect">
            <a:avLst/>
          </a:prstGeom>
          <a:solidFill>
            <a:srgbClr val="FFD22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latin typeface="Comic Sans MS" charset="0"/>
              </a:rPr>
              <a:t>(V.</a:t>
            </a:r>
            <a:r>
              <a:rPr lang="en-US" dirty="0">
                <a:latin typeface="Comic Sans MS" charset="0"/>
              </a:rPr>
              <a:t>1) CP asymmetries in the decays of </a:t>
            </a:r>
            <a:r>
              <a:rPr lang="en-US" dirty="0">
                <a:latin typeface="Symbol" charset="0"/>
                <a:cs typeface="Symbol" charset="0"/>
              </a:rPr>
              <a:t>L</a:t>
            </a:r>
            <a:r>
              <a:rPr lang="en-US" baseline="-25000" dirty="0">
                <a:latin typeface="Comic Sans MS" charset="0"/>
              </a:rPr>
              <a:t>b</a:t>
            </a:r>
            <a:r>
              <a:rPr lang="en-US" baseline="30000" dirty="0">
                <a:latin typeface="Comic Sans MS" charset="0"/>
              </a:rPr>
              <a:t>0</a:t>
            </a:r>
            <a:endParaRPr lang="en-US" dirty="0">
              <a:latin typeface="Comic Sans MS" charset="0"/>
            </a:endParaRPr>
          </a:p>
        </p:txBody>
      </p:sp>
      <p:pic>
        <p:nvPicPr>
          <p:cNvPr id="7" name="Picture 6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5882640"/>
            <a:ext cx="1219200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02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477000"/>
            <a:ext cx="1905000" cy="457200"/>
          </a:xfrm>
        </p:spPr>
        <p:txBody>
          <a:bodyPr/>
          <a:lstStyle/>
          <a:p>
            <a:pPr>
              <a:defRPr/>
            </a:pPr>
            <a:fld id="{8136ED87-55D8-3F46-8B9F-3E30CC761157}" type="slidenum">
              <a:rPr lang="en-US" smtClean="0"/>
              <a:pPr>
                <a:defRPr/>
              </a:pPr>
              <a:t>46</a:t>
            </a:fld>
            <a:r>
              <a:rPr lang="en-US" dirty="0" smtClean="0"/>
              <a:t>/60</a:t>
            </a:r>
            <a:endParaRPr lang="en-US" dirty="0"/>
          </a:p>
        </p:txBody>
      </p:sp>
      <p:sp>
        <p:nvSpPr>
          <p:cNvPr id="92163" name="Rectangle 2"/>
          <p:cNvSpPr>
            <a:spLocks noChangeArrowheads="1"/>
          </p:cNvSpPr>
          <p:nvPr/>
        </p:nvSpPr>
        <p:spPr bwMode="auto">
          <a:xfrm>
            <a:off x="76200" y="1143000"/>
            <a:ext cx="9067800" cy="5509199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200" dirty="0">
                <a:latin typeface="Comic Sans MS" charset="0"/>
              </a:rPr>
              <a:t>-- First step: probe  </a:t>
            </a:r>
            <a:r>
              <a:rPr lang="en-US" sz="2200" dirty="0">
                <a:latin typeface="Symbol" charset="0"/>
                <a:cs typeface="Symbol" charset="0"/>
              </a:rPr>
              <a:t>L</a:t>
            </a:r>
            <a:r>
              <a:rPr lang="en-US" sz="2200" baseline="-25000" dirty="0">
                <a:latin typeface="Comic Sans MS" charset="0"/>
              </a:rPr>
              <a:t>b</a:t>
            </a:r>
            <a:r>
              <a:rPr lang="en-US" sz="2200" baseline="30000" dirty="0">
                <a:latin typeface="Comic Sans MS" charset="0"/>
              </a:rPr>
              <a:t>0</a:t>
            </a:r>
            <a:r>
              <a:rPr lang="en-US" sz="2200" dirty="0">
                <a:latin typeface="Comic Sans MS" charset="0"/>
              </a:rPr>
              <a:t> -&gt; p </a:t>
            </a:r>
            <a:r>
              <a:rPr lang="en-US" sz="2200" dirty="0">
                <a:latin typeface="Symbol" charset="0"/>
                <a:cs typeface="Symbol" charset="0"/>
              </a:rPr>
              <a:t>p</a:t>
            </a:r>
            <a:r>
              <a:rPr lang="en-US" sz="2200" dirty="0">
                <a:latin typeface="Comic Sans MS" charset="0"/>
              </a:rPr>
              <a:t>-/p K- ; </a:t>
            </a:r>
          </a:p>
          <a:p>
            <a:pPr>
              <a:defRPr/>
            </a:pPr>
            <a:r>
              <a:rPr lang="en-US" sz="2200" dirty="0">
                <a:latin typeface="Comic Sans MS" charset="0"/>
              </a:rPr>
              <a:t>    no sign, but it is beyond realistic scale</a:t>
            </a:r>
          </a:p>
          <a:p>
            <a:pPr>
              <a:defRPr/>
            </a:pPr>
            <a:r>
              <a:rPr lang="en-US" sz="2200" dirty="0">
                <a:latin typeface="Comic Sans MS" charset="0"/>
              </a:rPr>
              <a:t>-- I had suggested before to probe </a:t>
            </a:r>
            <a:r>
              <a:rPr lang="en-US" sz="2200" dirty="0" err="1">
                <a:latin typeface="Comic Sans MS" charset="0"/>
              </a:rPr>
              <a:t>Dalitz</a:t>
            </a:r>
            <a:r>
              <a:rPr lang="en-US" sz="2200" dirty="0">
                <a:latin typeface="Comic Sans MS" charset="0"/>
              </a:rPr>
              <a:t> plots</a:t>
            </a:r>
          </a:p>
          <a:p>
            <a:pPr>
              <a:defRPr/>
            </a:pPr>
            <a:r>
              <a:rPr lang="en-US" sz="2200" dirty="0">
                <a:latin typeface="Comic Sans MS" charset="0"/>
              </a:rPr>
              <a:t>    </a:t>
            </a:r>
            <a:r>
              <a:rPr lang="en-US" sz="2200" dirty="0">
                <a:latin typeface="Symbol" charset="0"/>
                <a:cs typeface="Symbol" charset="0"/>
              </a:rPr>
              <a:t>L</a:t>
            </a:r>
            <a:r>
              <a:rPr lang="en-US" sz="2200" baseline="-25000" dirty="0">
                <a:latin typeface="Comic Sans MS" charset="0"/>
              </a:rPr>
              <a:t>b</a:t>
            </a:r>
            <a:r>
              <a:rPr lang="en-US" sz="2200" baseline="30000" dirty="0">
                <a:latin typeface="Comic Sans MS" charset="0"/>
              </a:rPr>
              <a:t>0</a:t>
            </a:r>
            <a:r>
              <a:rPr lang="en-US" sz="2200" dirty="0">
                <a:latin typeface="Comic Sans MS" charset="0"/>
              </a:rPr>
              <a:t> -&gt; </a:t>
            </a:r>
            <a:r>
              <a:rPr lang="en-US" sz="2200" dirty="0" err="1">
                <a:latin typeface="Symbol" charset="0"/>
                <a:cs typeface="Symbol" charset="0"/>
              </a:rPr>
              <a:t>Lp</a:t>
            </a:r>
            <a:r>
              <a:rPr lang="en-US" sz="2200" dirty="0" err="1">
                <a:latin typeface="Comic Sans MS" charset="0"/>
              </a:rPr>
              <a:t>+</a:t>
            </a:r>
            <a:r>
              <a:rPr lang="en-US" sz="2200" dirty="0" err="1">
                <a:latin typeface="Symbol" charset="0"/>
                <a:cs typeface="Symbol" charset="0"/>
              </a:rPr>
              <a:t>p</a:t>
            </a:r>
            <a:r>
              <a:rPr lang="en-US" sz="2200" dirty="0">
                <a:latin typeface="Comic Sans MS" charset="0"/>
              </a:rPr>
              <a:t>-/</a:t>
            </a:r>
            <a:r>
              <a:rPr lang="en-US" sz="2200" dirty="0">
                <a:latin typeface="Symbol" charset="0"/>
                <a:cs typeface="Symbol" charset="0"/>
              </a:rPr>
              <a:t>L</a:t>
            </a:r>
            <a:r>
              <a:rPr lang="en-US" sz="2200" dirty="0">
                <a:latin typeface="Comic Sans MS" charset="0"/>
              </a:rPr>
              <a:t>K+K- </a:t>
            </a:r>
          </a:p>
          <a:p>
            <a:pPr>
              <a:defRPr/>
            </a:pPr>
            <a:r>
              <a:rPr lang="en-US" sz="2200" dirty="0">
                <a:latin typeface="Comic Sans MS" charset="0"/>
              </a:rPr>
              <a:t>-- </a:t>
            </a:r>
            <a:r>
              <a:rPr lang="en-US" sz="2200" dirty="0" err="1">
                <a:latin typeface="Comic Sans MS" charset="0"/>
              </a:rPr>
              <a:t>LHCb</a:t>
            </a:r>
            <a:r>
              <a:rPr lang="en-US" sz="2200" dirty="0">
                <a:latin typeface="Comic Sans MS" charset="0"/>
              </a:rPr>
              <a:t> came by with a novel idea: probe </a:t>
            </a:r>
            <a:r>
              <a:rPr lang="en-US" sz="2200" dirty="0">
                <a:latin typeface="Symbol" charset="0"/>
                <a:cs typeface="Symbol" charset="0"/>
              </a:rPr>
              <a:t>L</a:t>
            </a:r>
            <a:r>
              <a:rPr lang="en-US" sz="2200" baseline="-25000" dirty="0">
                <a:latin typeface="Comic Sans MS" charset="0"/>
              </a:rPr>
              <a:t>b</a:t>
            </a:r>
            <a:r>
              <a:rPr lang="en-US" sz="2200" baseline="30000" dirty="0">
                <a:latin typeface="Comic Sans MS" charset="0"/>
              </a:rPr>
              <a:t>0</a:t>
            </a:r>
            <a:r>
              <a:rPr lang="en-US" sz="2200" dirty="0">
                <a:latin typeface="Comic Sans MS" charset="0"/>
              </a:rPr>
              <a:t> -&gt; p </a:t>
            </a:r>
            <a:r>
              <a:rPr lang="en-US" sz="2200" dirty="0" err="1">
                <a:latin typeface="Symbol" charset="0"/>
                <a:cs typeface="Symbol" charset="0"/>
              </a:rPr>
              <a:t>p</a:t>
            </a:r>
            <a:r>
              <a:rPr lang="en-US" sz="2200" dirty="0" err="1">
                <a:latin typeface="Comic Sans MS" charset="0"/>
              </a:rPr>
              <a:t>-</a:t>
            </a:r>
            <a:r>
              <a:rPr lang="en-US" sz="2200" dirty="0" err="1">
                <a:latin typeface="Symbol" charset="0"/>
                <a:cs typeface="Symbol" charset="0"/>
              </a:rPr>
              <a:t>p</a:t>
            </a:r>
            <a:r>
              <a:rPr lang="en-US" sz="2200" dirty="0" err="1">
                <a:latin typeface="Comic Sans MS" charset="0"/>
              </a:rPr>
              <a:t>+</a:t>
            </a:r>
            <a:r>
              <a:rPr lang="en-US" sz="2200" dirty="0" err="1">
                <a:latin typeface="Symbol" charset="0"/>
                <a:cs typeface="Symbol" charset="0"/>
              </a:rPr>
              <a:t>p</a:t>
            </a:r>
            <a:r>
              <a:rPr lang="en-US" sz="2200" dirty="0">
                <a:latin typeface="Comic Sans MS" charset="0"/>
              </a:rPr>
              <a:t>- </a:t>
            </a:r>
          </a:p>
          <a:p>
            <a:pPr>
              <a:defRPr/>
            </a:pPr>
            <a:r>
              <a:rPr lang="en-US" sz="2200" dirty="0">
                <a:latin typeface="Comic Sans MS" charset="0"/>
              </a:rPr>
              <a:t>    between two planes </a:t>
            </a:r>
          </a:p>
          <a:p>
            <a:pPr marL="800100" lvl="1" indent="-342900">
              <a:buFontTx/>
              <a:buChar char="-"/>
              <a:defRPr/>
            </a:pPr>
            <a:r>
              <a:rPr lang="en-US" sz="2200" dirty="0">
                <a:latin typeface="Comic Sans MS" charset="0"/>
              </a:rPr>
              <a:t>Its result: CPV with 3.3 </a:t>
            </a:r>
            <a:r>
              <a:rPr lang="en-US" sz="2200" dirty="0">
                <a:latin typeface="Symbol" charset="0"/>
                <a:cs typeface="Symbol" charset="0"/>
              </a:rPr>
              <a:t>s</a:t>
            </a:r>
            <a:r>
              <a:rPr lang="en-US" sz="2200" dirty="0">
                <a:latin typeface="Comic Sans MS" charset="0"/>
              </a:rPr>
              <a:t> uncertainties with</a:t>
            </a:r>
          </a:p>
          <a:p>
            <a:pPr marL="800100" lvl="1" indent="-342900">
              <a:buFontTx/>
              <a:buChar char="-"/>
              <a:defRPr/>
            </a:pPr>
            <a:r>
              <a:rPr lang="en-US" sz="2200" i="1" dirty="0">
                <a:latin typeface="Comic Sans MS" charset="0"/>
              </a:rPr>
              <a:t>regional</a:t>
            </a:r>
            <a:r>
              <a:rPr lang="en-US" sz="2200" dirty="0">
                <a:latin typeface="Comic Sans MS" charset="0"/>
              </a:rPr>
              <a:t> asymmetries ~ 20 % due to [p </a:t>
            </a:r>
            <a:r>
              <a:rPr lang="en-US" sz="2200" dirty="0">
                <a:latin typeface="Symbol" charset="0"/>
                <a:cs typeface="Symbol" charset="0"/>
              </a:rPr>
              <a:t>p</a:t>
            </a:r>
            <a:r>
              <a:rPr lang="en-US" sz="2200" baseline="30000" dirty="0">
                <a:latin typeface="Comic Sans MS" charset="0"/>
              </a:rPr>
              <a:t>-</a:t>
            </a:r>
            <a:r>
              <a:rPr lang="en-US" sz="2200" baseline="-25000" dirty="0">
                <a:solidFill>
                  <a:srgbClr val="0B0FFF"/>
                </a:solidFill>
                <a:latin typeface="Comic Sans MS" charset="0"/>
              </a:rPr>
              <a:t>fast</a:t>
            </a:r>
            <a:r>
              <a:rPr lang="en-US" sz="2200" dirty="0">
                <a:latin typeface="Comic Sans MS" charset="0"/>
              </a:rPr>
              <a:t>][</a:t>
            </a:r>
            <a:r>
              <a:rPr lang="en-US" sz="2200" dirty="0" err="1">
                <a:latin typeface="Symbol" charset="0"/>
                <a:cs typeface="Symbol" charset="0"/>
              </a:rPr>
              <a:t>p</a:t>
            </a:r>
            <a:r>
              <a:rPr lang="en-US" sz="2200" baseline="30000" dirty="0" err="1">
                <a:latin typeface="Comic Sans MS" charset="0"/>
              </a:rPr>
              <a:t>+</a:t>
            </a:r>
            <a:r>
              <a:rPr lang="en-US" sz="2200" dirty="0" err="1">
                <a:latin typeface="Symbol" charset="0"/>
                <a:cs typeface="Symbol" charset="0"/>
              </a:rPr>
              <a:t>p</a:t>
            </a:r>
            <a:r>
              <a:rPr lang="en-US" sz="2200" baseline="30000" dirty="0" err="1">
                <a:latin typeface="Comic Sans MS" charset="0"/>
              </a:rPr>
              <a:t>-</a:t>
            </a:r>
            <a:r>
              <a:rPr lang="en-US" sz="2200" baseline="-25000" dirty="0" err="1">
                <a:solidFill>
                  <a:srgbClr val="FF0000"/>
                </a:solidFill>
                <a:latin typeface="Comic Sans MS" charset="0"/>
              </a:rPr>
              <a:t>slow</a:t>
            </a:r>
            <a:r>
              <a:rPr lang="en-US" sz="2200" dirty="0">
                <a:latin typeface="Comic Sans MS" charset="0"/>
              </a:rPr>
              <a:t>] !</a:t>
            </a:r>
          </a:p>
          <a:p>
            <a:pPr marL="800100" lvl="1" indent="-342900">
              <a:buFontTx/>
              <a:buChar char="-"/>
              <a:defRPr/>
            </a:pPr>
            <a:r>
              <a:rPr lang="en-US" sz="2200" i="1" dirty="0" smtClean="0">
                <a:latin typeface="Comic Sans MS" charset="0"/>
              </a:rPr>
              <a:t>Present</a:t>
            </a:r>
            <a:r>
              <a:rPr lang="en-US" sz="2200" dirty="0" smtClean="0">
                <a:latin typeface="Comic Sans MS" charset="0"/>
              </a:rPr>
              <a:t> </a:t>
            </a:r>
            <a:r>
              <a:rPr lang="en-US" sz="2200" dirty="0">
                <a:latin typeface="Comic Sans MS" charset="0"/>
              </a:rPr>
              <a:t>data &amp; analyses about [p </a:t>
            </a:r>
            <a:r>
              <a:rPr lang="en-US" sz="2200" dirty="0">
                <a:latin typeface="Symbol" charset="0"/>
                <a:cs typeface="Symbol" charset="0"/>
              </a:rPr>
              <a:t>p</a:t>
            </a:r>
            <a:r>
              <a:rPr lang="en-US" sz="2200" baseline="30000" dirty="0">
                <a:latin typeface="Comic Sans MS" charset="0"/>
              </a:rPr>
              <a:t>-</a:t>
            </a:r>
            <a:r>
              <a:rPr lang="en-US" sz="2200" baseline="-25000" dirty="0">
                <a:solidFill>
                  <a:srgbClr val="FF0000"/>
                </a:solidFill>
                <a:latin typeface="Comic Sans MS" charset="0"/>
              </a:rPr>
              <a:t>slow</a:t>
            </a:r>
            <a:r>
              <a:rPr lang="en-US" sz="2200" dirty="0">
                <a:latin typeface="Comic Sans MS" charset="0"/>
              </a:rPr>
              <a:t>][</a:t>
            </a:r>
            <a:r>
              <a:rPr lang="en-US" sz="2200" dirty="0" err="1">
                <a:latin typeface="Symbol" charset="0"/>
                <a:cs typeface="Symbol" charset="0"/>
              </a:rPr>
              <a:t>p</a:t>
            </a:r>
            <a:r>
              <a:rPr lang="en-US" sz="2200" baseline="30000" dirty="0" err="1">
                <a:latin typeface="Comic Sans MS" charset="0"/>
              </a:rPr>
              <a:t>+</a:t>
            </a:r>
            <a:r>
              <a:rPr lang="en-US" sz="2200" dirty="0" err="1">
                <a:latin typeface="Symbol" charset="0"/>
                <a:cs typeface="Symbol" charset="0"/>
              </a:rPr>
              <a:t>p</a:t>
            </a:r>
            <a:r>
              <a:rPr lang="en-US" sz="2200" baseline="30000" dirty="0" err="1">
                <a:latin typeface="Comic Sans MS" charset="0"/>
              </a:rPr>
              <a:t>-</a:t>
            </a:r>
            <a:r>
              <a:rPr lang="en-US" sz="2200" baseline="-25000" dirty="0" err="1">
                <a:solidFill>
                  <a:srgbClr val="0B0FFF"/>
                </a:solidFill>
                <a:latin typeface="Comic Sans MS" charset="0"/>
              </a:rPr>
              <a:t>fast</a:t>
            </a:r>
            <a:r>
              <a:rPr lang="en-US" sz="2200" dirty="0">
                <a:latin typeface="Comic Sans MS" charset="0"/>
              </a:rPr>
              <a:t>] ? </a:t>
            </a:r>
          </a:p>
          <a:p>
            <a:pPr lvl="1">
              <a:defRPr/>
            </a:pPr>
            <a:r>
              <a:rPr lang="en-US" sz="2200" dirty="0"/>
              <a:t>     </a:t>
            </a:r>
            <a:r>
              <a:rPr lang="en-US" sz="2200" dirty="0">
                <a:latin typeface="Comic Sans MS" charset="0"/>
              </a:rPr>
              <a:t>No predictions – we have to learn from the (re-fined) data ! </a:t>
            </a:r>
            <a:endParaRPr lang="en-US" sz="2200" dirty="0"/>
          </a:p>
          <a:p>
            <a:pPr>
              <a:defRPr/>
            </a:pPr>
            <a:r>
              <a:rPr lang="en-US" sz="2200" dirty="0">
                <a:latin typeface="Comic Sans MS" charset="0"/>
              </a:rPr>
              <a:t>-- probe </a:t>
            </a:r>
            <a:r>
              <a:rPr lang="en-US" sz="2200" dirty="0">
                <a:latin typeface="Symbol" charset="0"/>
                <a:cs typeface="Symbol" charset="0"/>
              </a:rPr>
              <a:t>L</a:t>
            </a:r>
            <a:r>
              <a:rPr lang="en-US" sz="2200" baseline="-25000" dirty="0">
                <a:latin typeface="Comic Sans MS" charset="0"/>
              </a:rPr>
              <a:t>b</a:t>
            </a:r>
            <a:r>
              <a:rPr lang="en-US" sz="2200" baseline="30000" dirty="0">
                <a:latin typeface="Comic Sans MS" charset="0"/>
              </a:rPr>
              <a:t>0</a:t>
            </a:r>
            <a:r>
              <a:rPr lang="en-US" sz="2200" dirty="0">
                <a:latin typeface="Comic Sans MS" charset="0"/>
              </a:rPr>
              <a:t> -&gt; p </a:t>
            </a:r>
            <a:r>
              <a:rPr lang="en-US" sz="2200" dirty="0">
                <a:latin typeface="Symbol" charset="0"/>
                <a:cs typeface="Symbol" charset="0"/>
              </a:rPr>
              <a:t>p</a:t>
            </a:r>
            <a:r>
              <a:rPr lang="en-US" sz="2200" dirty="0">
                <a:latin typeface="Comic Sans MS" charset="0"/>
              </a:rPr>
              <a:t>-K+K- where 3 mesons are </a:t>
            </a:r>
            <a:r>
              <a:rPr lang="en-US" sz="2200" dirty="0" smtClean="0">
                <a:latin typeface="Comic Sans MS" charset="0"/>
              </a:rPr>
              <a:t>different</a:t>
            </a:r>
            <a:endParaRPr lang="en-US" sz="2200" dirty="0">
              <a:latin typeface="Comic Sans MS" charset="0"/>
            </a:endParaRPr>
          </a:p>
          <a:p>
            <a:pPr>
              <a:defRPr/>
            </a:pPr>
            <a:r>
              <a:rPr lang="en-US" sz="2200" dirty="0">
                <a:latin typeface="Comic Sans MS" charset="0"/>
              </a:rPr>
              <a:t>-- likewise </a:t>
            </a:r>
            <a:r>
              <a:rPr lang="en-US" sz="2200" dirty="0">
                <a:latin typeface="Symbol" charset="0"/>
                <a:cs typeface="Symbol" charset="0"/>
              </a:rPr>
              <a:t>L</a:t>
            </a:r>
            <a:r>
              <a:rPr lang="en-US" sz="2200" baseline="-25000" dirty="0">
                <a:latin typeface="Comic Sans MS" charset="0"/>
              </a:rPr>
              <a:t>b</a:t>
            </a:r>
            <a:r>
              <a:rPr lang="en-US" sz="2200" baseline="30000" dirty="0">
                <a:latin typeface="Comic Sans MS" charset="0"/>
              </a:rPr>
              <a:t>0</a:t>
            </a:r>
            <a:r>
              <a:rPr lang="en-US" sz="2200" dirty="0">
                <a:latin typeface="Comic Sans MS" charset="0"/>
              </a:rPr>
              <a:t> -&gt; p </a:t>
            </a:r>
            <a:r>
              <a:rPr lang="en-US" sz="2200" dirty="0" err="1">
                <a:latin typeface="Comic Sans MS" charset="0"/>
              </a:rPr>
              <a:t>K-</a:t>
            </a:r>
            <a:r>
              <a:rPr lang="en-US" sz="2200" dirty="0" err="1">
                <a:latin typeface="Symbol" charset="0"/>
                <a:cs typeface="Symbol" charset="0"/>
              </a:rPr>
              <a:t>p</a:t>
            </a:r>
            <a:r>
              <a:rPr lang="en-US" sz="2200" dirty="0" err="1">
                <a:latin typeface="Comic Sans MS" charset="0"/>
              </a:rPr>
              <a:t>+</a:t>
            </a:r>
            <a:r>
              <a:rPr lang="en-US" sz="2200" dirty="0" err="1">
                <a:latin typeface="Symbol" charset="0"/>
                <a:cs typeface="Symbol" charset="0"/>
              </a:rPr>
              <a:t>p</a:t>
            </a:r>
            <a:r>
              <a:rPr lang="en-US" sz="2200" dirty="0">
                <a:latin typeface="Comic Sans MS" charset="0"/>
              </a:rPr>
              <a:t>-[different]/</a:t>
            </a:r>
            <a:r>
              <a:rPr lang="en-US" sz="2200" dirty="0" err="1">
                <a:latin typeface="Comic Sans MS" charset="0"/>
              </a:rPr>
              <a:t>pK</a:t>
            </a:r>
            <a:r>
              <a:rPr lang="en-US" sz="2200" dirty="0">
                <a:latin typeface="Comic Sans MS" charset="0"/>
              </a:rPr>
              <a:t>-K+K- [complex]</a:t>
            </a:r>
          </a:p>
          <a:p>
            <a:pPr>
              <a:defRPr/>
            </a:pPr>
            <a:r>
              <a:rPr lang="en-US" sz="2200" dirty="0">
                <a:latin typeface="Comic Sans MS" charset="0"/>
              </a:rPr>
              <a:t>-</a:t>
            </a:r>
            <a:r>
              <a:rPr lang="en-US" sz="2200" dirty="0" smtClean="0">
                <a:latin typeface="Comic Sans MS" charset="0"/>
              </a:rPr>
              <a:t>- application </a:t>
            </a:r>
            <a:r>
              <a:rPr lang="en-US" sz="2200" dirty="0">
                <a:latin typeface="Comic Sans MS" charset="0"/>
              </a:rPr>
              <a:t>of QFT are subtle due to non-local interferences</a:t>
            </a:r>
          </a:p>
          <a:p>
            <a:pPr>
              <a:defRPr/>
            </a:pPr>
            <a:r>
              <a:rPr lang="en-US" sz="2200" dirty="0">
                <a:latin typeface="Comic Sans MS" charset="0"/>
              </a:rPr>
              <a:t>               -- thus decays of </a:t>
            </a:r>
            <a:r>
              <a:rPr lang="en-US" sz="2200" dirty="0">
                <a:latin typeface="Symbol" charset="0"/>
                <a:cs typeface="Symbol" charset="0"/>
              </a:rPr>
              <a:t>L</a:t>
            </a:r>
            <a:r>
              <a:rPr lang="en-US" sz="2200" baseline="-25000" dirty="0">
                <a:latin typeface="Comic Sans MS" charset="0"/>
              </a:rPr>
              <a:t>b</a:t>
            </a:r>
            <a:r>
              <a:rPr lang="en-US" sz="2200" baseline="30000" dirty="0">
                <a:latin typeface="Comic Sans MS" charset="0"/>
              </a:rPr>
              <a:t>0</a:t>
            </a:r>
            <a:r>
              <a:rPr lang="en-US" sz="2200" dirty="0">
                <a:latin typeface="Comic Sans MS" charset="0"/>
              </a:rPr>
              <a:t> are excellent cases of underlying    </a:t>
            </a:r>
          </a:p>
          <a:p>
            <a:pPr>
              <a:defRPr/>
            </a:pPr>
            <a:r>
              <a:rPr lang="en-US" sz="2200" dirty="0">
                <a:latin typeface="Comic Sans MS" charset="0"/>
              </a:rPr>
              <a:t>                   </a:t>
            </a:r>
            <a:r>
              <a:rPr lang="en-US" sz="2200" dirty="0" smtClean="0">
                <a:latin typeface="Comic Sans MS" charset="0"/>
              </a:rPr>
              <a:t>dynamics</a:t>
            </a:r>
          </a:p>
          <a:p>
            <a:pPr>
              <a:defRPr/>
            </a:pPr>
            <a:r>
              <a:rPr lang="en-US" sz="2200" dirty="0">
                <a:latin typeface="Comic Sans MS" charset="0"/>
              </a:rPr>
              <a:t> </a:t>
            </a:r>
            <a:r>
              <a:rPr lang="en-US" sz="2200" dirty="0" smtClean="0">
                <a:latin typeface="Comic Sans MS" charset="0"/>
              </a:rPr>
              <a:t>              -- no information from </a:t>
            </a:r>
            <a:r>
              <a:rPr lang="en-US" sz="2200" i="1" dirty="0" smtClean="0">
                <a:solidFill>
                  <a:srgbClr val="FF0000"/>
                </a:solidFill>
                <a:latin typeface="Comic Sans MS" charset="0"/>
              </a:rPr>
              <a:t>run-2</a:t>
            </a:r>
            <a:r>
              <a:rPr lang="en-US" sz="2200" dirty="0" smtClean="0">
                <a:latin typeface="Comic Sans MS" charset="0"/>
              </a:rPr>
              <a:t> ?</a:t>
            </a:r>
            <a:endParaRPr lang="en-US" sz="2200" dirty="0">
              <a:latin typeface="Comic Sans MS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gradFill rotWithShape="0">
            <a:gsLst>
              <a:gs pos="0">
                <a:srgbClr val="FFFF99">
                  <a:gamma/>
                  <a:shade val="46275"/>
                  <a:invGamma/>
                </a:srgbClr>
              </a:gs>
              <a:gs pos="50000">
                <a:srgbClr val="FFFF99"/>
              </a:gs>
              <a:gs pos="100000">
                <a:srgbClr val="FFFF99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omic Sans MS" charset="0"/>
              </a:rPr>
              <a:t>(V) </a:t>
            </a:r>
            <a:r>
              <a:rPr lang="en-US" dirty="0">
                <a:latin typeface="Comic Sans MS" charset="0"/>
              </a:rPr>
              <a:t>Challenges for Beauty &amp; </a:t>
            </a:r>
            <a:r>
              <a:rPr lang="en-US" dirty="0" smtClean="0">
                <a:latin typeface="Comic Sans MS" charset="0"/>
              </a:rPr>
              <a:t>Charm &amp; Strange </a:t>
            </a:r>
            <a:r>
              <a:rPr lang="en-US" i="1" dirty="0">
                <a:solidFill>
                  <a:srgbClr val="0000FF"/>
                </a:solidFill>
                <a:latin typeface="Comic Sans MS" charset="0"/>
              </a:rPr>
              <a:t>Baryons</a:t>
            </a:r>
            <a:r>
              <a:rPr lang="en-US" dirty="0">
                <a:latin typeface="Comic Sans MS" charset="0"/>
              </a:rPr>
              <a:t> </a:t>
            </a:r>
          </a:p>
        </p:txBody>
      </p:sp>
      <p:sp>
        <p:nvSpPr>
          <p:cNvPr id="91141" name="Rectangle 1"/>
          <p:cNvSpPr>
            <a:spLocks noChangeArrowheads="1"/>
          </p:cNvSpPr>
          <p:nvPr/>
        </p:nvSpPr>
        <p:spPr bwMode="auto">
          <a:xfrm>
            <a:off x="0" y="609600"/>
            <a:ext cx="7861300" cy="461963"/>
          </a:xfrm>
          <a:prstGeom prst="rect">
            <a:avLst/>
          </a:prstGeom>
          <a:solidFill>
            <a:srgbClr val="FFD22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latin typeface="Comic Sans MS" charset="0"/>
              </a:rPr>
              <a:t>(V.</a:t>
            </a:r>
            <a:r>
              <a:rPr lang="en-US" dirty="0">
                <a:latin typeface="Comic Sans MS" charset="0"/>
              </a:rPr>
              <a:t>1) CP asymmetries in the decays of </a:t>
            </a:r>
            <a:r>
              <a:rPr lang="en-US" dirty="0">
                <a:latin typeface="Symbol" charset="0"/>
                <a:cs typeface="Symbol" charset="0"/>
              </a:rPr>
              <a:t>L</a:t>
            </a:r>
            <a:r>
              <a:rPr lang="en-US" baseline="-25000" dirty="0">
                <a:latin typeface="Comic Sans MS" charset="0"/>
              </a:rPr>
              <a:t>b</a:t>
            </a:r>
            <a:r>
              <a:rPr lang="en-US" baseline="30000" dirty="0">
                <a:latin typeface="Comic Sans MS" charset="0"/>
              </a:rPr>
              <a:t>0</a:t>
            </a:r>
            <a:endParaRPr lang="en-US" dirty="0">
              <a:latin typeface="Comic Sans MS" charset="0"/>
            </a:endParaRPr>
          </a:p>
        </p:txBody>
      </p:sp>
      <p:pic>
        <p:nvPicPr>
          <p:cNvPr id="7" name="Picture 6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5882640"/>
            <a:ext cx="1219200" cy="9753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534400" y="609600"/>
            <a:ext cx="4564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charset="0"/>
              </a:rPr>
              <a:t>*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75916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/>
          <p:cNvSpPr>
            <a:spLocks noChangeArrowheads="1"/>
          </p:cNvSpPr>
          <p:nvPr/>
        </p:nvSpPr>
        <p:spPr bwMode="auto">
          <a:xfrm>
            <a:off x="0" y="1022350"/>
            <a:ext cx="91440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latin typeface="Comic Sans MS" charset="0"/>
              </a:rPr>
              <a:t>-- When one goes for CPV, one can</a:t>
            </a:r>
            <a:r>
              <a:rPr lang="en-US" i="1" dirty="0">
                <a:latin typeface="Comic Sans MS" charset="0"/>
              </a:rPr>
              <a:t>not</a:t>
            </a:r>
            <a:r>
              <a:rPr lang="en-US" dirty="0">
                <a:latin typeface="Comic Sans MS" charset="0"/>
              </a:rPr>
              <a:t> stop at 2-body </a:t>
            </a:r>
            <a:r>
              <a:rPr lang="en-US" dirty="0" smtClean="0">
                <a:latin typeface="Comic Sans MS" charset="0"/>
              </a:rPr>
              <a:t>FS:  </a:t>
            </a:r>
            <a:endParaRPr lang="en-US" dirty="0">
              <a:latin typeface="Comic Sans MS" charset="0"/>
            </a:endParaRPr>
          </a:p>
          <a:p>
            <a:r>
              <a:rPr lang="en-US" dirty="0">
                <a:latin typeface="Comic Sans MS" charset="0"/>
              </a:rPr>
              <a:t>    crucial to probe 3- &amp; 4-body FS including regional CPV. </a:t>
            </a:r>
          </a:p>
          <a:p>
            <a:endParaRPr lang="en-US" dirty="0">
              <a:latin typeface="Comic Sans MS" charset="0"/>
            </a:endParaRPr>
          </a:p>
          <a:p>
            <a:r>
              <a:rPr lang="en-US" dirty="0">
                <a:latin typeface="Comic Sans MS" charset="0"/>
              </a:rPr>
              <a:t>-- On first &amp; second steps one goes after SCS ones where the </a:t>
            </a:r>
          </a:p>
          <a:p>
            <a:r>
              <a:rPr lang="en-US" dirty="0">
                <a:latin typeface="Comic Sans MS" charset="0"/>
              </a:rPr>
              <a:t>    SM predicts small CPV on the order of </a:t>
            </a:r>
            <a:r>
              <a:rPr lang="en-US" i="1" dirty="0">
                <a:latin typeface="Comic Sans MS" charset="0"/>
              </a:rPr>
              <a:t>O</a:t>
            </a:r>
            <a:r>
              <a:rPr lang="en-US" dirty="0">
                <a:latin typeface="Comic Sans MS" charset="0"/>
              </a:rPr>
              <a:t>(10</a:t>
            </a:r>
            <a:r>
              <a:rPr lang="en-US" baseline="30000" dirty="0">
                <a:latin typeface="Comic Sans MS" charset="0"/>
              </a:rPr>
              <a:t>-3</a:t>
            </a:r>
            <a:r>
              <a:rPr lang="en-US" dirty="0">
                <a:latin typeface="Comic Sans MS" charset="0"/>
              </a:rPr>
              <a:t>).</a:t>
            </a:r>
          </a:p>
          <a:p>
            <a:endParaRPr lang="en-US" dirty="0">
              <a:latin typeface="Comic Sans MS" charset="0"/>
            </a:endParaRPr>
          </a:p>
          <a:p>
            <a:r>
              <a:rPr lang="en-US" dirty="0">
                <a:latin typeface="Comic Sans MS" charset="0"/>
              </a:rPr>
              <a:t>-- For DCS decays the SM predicts basically zero; </a:t>
            </a:r>
          </a:p>
          <a:p>
            <a:r>
              <a:rPr lang="en-US" dirty="0">
                <a:latin typeface="Comic Sans MS" charset="0"/>
              </a:rPr>
              <a:t>    hunting regions for ND.  </a:t>
            </a:r>
          </a:p>
          <a:p>
            <a:endParaRPr lang="en-US" dirty="0">
              <a:latin typeface="Comic Sans MS" charset="0"/>
            </a:endParaRPr>
          </a:p>
          <a:p>
            <a:r>
              <a:rPr lang="en-US" dirty="0">
                <a:latin typeface="Comic Sans MS" charset="0"/>
              </a:rPr>
              <a:t>-- One has to probe CPV in charm baryons with </a:t>
            </a:r>
            <a:r>
              <a:rPr lang="en-US" dirty="0" err="1">
                <a:latin typeface="Comic Sans MS" charset="0"/>
              </a:rPr>
              <a:t>Dalitz</a:t>
            </a:r>
            <a:r>
              <a:rPr lang="en-US" dirty="0">
                <a:latin typeface="Comic Sans MS" charset="0"/>
              </a:rPr>
              <a:t> plots </a:t>
            </a:r>
          </a:p>
          <a:p>
            <a:pPr marL="800100" lvl="1" indent="-342900">
              <a:buFontTx/>
              <a:buChar char="-"/>
            </a:pPr>
            <a:r>
              <a:rPr lang="en-US" dirty="0" smtClean="0">
                <a:latin typeface="Comic Sans MS" charset="0"/>
              </a:rPr>
              <a:t>SCS: </a:t>
            </a:r>
            <a:r>
              <a:rPr lang="en-US" dirty="0" err="1" smtClean="0">
                <a:latin typeface="Symbol" charset="0"/>
                <a:cs typeface="Symbol" charset="0"/>
              </a:rPr>
              <a:t>L</a:t>
            </a:r>
            <a:r>
              <a:rPr lang="en-US" baseline="30000" dirty="0" err="1">
                <a:latin typeface="Comic Sans MS" charset="0"/>
              </a:rPr>
              <a:t>+</a:t>
            </a:r>
            <a:r>
              <a:rPr lang="en-US" baseline="-25000" dirty="0" err="1">
                <a:latin typeface="Comic Sans MS" charset="0"/>
              </a:rPr>
              <a:t>c</a:t>
            </a:r>
            <a:r>
              <a:rPr lang="en-US" dirty="0">
                <a:latin typeface="Comic Sans MS" charset="0"/>
              </a:rPr>
              <a:t> -&gt; p </a:t>
            </a:r>
            <a:r>
              <a:rPr lang="en-US" dirty="0" err="1">
                <a:latin typeface="Symbol" charset="0"/>
                <a:cs typeface="Symbol" charset="0"/>
              </a:rPr>
              <a:t>p</a:t>
            </a:r>
            <a:r>
              <a:rPr lang="en-US" dirty="0" err="1">
                <a:latin typeface="Comic Sans MS" charset="0"/>
              </a:rPr>
              <a:t>+</a:t>
            </a:r>
            <a:r>
              <a:rPr lang="en-US" dirty="0" err="1">
                <a:latin typeface="Symbol" charset="0"/>
                <a:cs typeface="Symbol" charset="0"/>
              </a:rPr>
              <a:t>p</a:t>
            </a:r>
            <a:r>
              <a:rPr lang="en-US" dirty="0">
                <a:latin typeface="Comic Sans MS" charset="0"/>
              </a:rPr>
              <a:t>- / p K+K-</a:t>
            </a:r>
          </a:p>
          <a:p>
            <a:pPr marL="800100" lvl="1" indent="-342900">
              <a:buFontTx/>
              <a:buChar char="-"/>
            </a:pPr>
            <a:r>
              <a:rPr lang="en-US" dirty="0" smtClean="0">
                <a:latin typeface="Comic Sans MS" charset="0"/>
              </a:rPr>
              <a:t>DCS: </a:t>
            </a:r>
            <a:r>
              <a:rPr lang="en-US" dirty="0" err="1" smtClean="0">
                <a:latin typeface="Symbol" charset="0"/>
                <a:cs typeface="Symbol" charset="0"/>
              </a:rPr>
              <a:t>L</a:t>
            </a:r>
            <a:r>
              <a:rPr lang="en-US" baseline="30000" dirty="0" err="1">
                <a:latin typeface="Comic Sans MS" charset="0"/>
              </a:rPr>
              <a:t>+</a:t>
            </a:r>
            <a:r>
              <a:rPr lang="en-US" baseline="-25000" dirty="0" err="1">
                <a:latin typeface="Comic Sans MS" charset="0"/>
              </a:rPr>
              <a:t>c</a:t>
            </a:r>
            <a:r>
              <a:rPr lang="en-US" dirty="0">
                <a:latin typeface="Comic Sans MS" charset="0"/>
              </a:rPr>
              <a:t> -&gt; p </a:t>
            </a:r>
            <a:r>
              <a:rPr lang="en-US" dirty="0" err="1">
                <a:latin typeface="Comic Sans MS" charset="0"/>
              </a:rPr>
              <a:t>K+</a:t>
            </a:r>
            <a:r>
              <a:rPr lang="en-US" dirty="0" err="1">
                <a:latin typeface="Symbol" charset="0"/>
                <a:cs typeface="Symbol" charset="0"/>
              </a:rPr>
              <a:t>p</a:t>
            </a:r>
            <a:r>
              <a:rPr lang="en-US" dirty="0">
                <a:latin typeface="Comic Sans MS" charset="0"/>
              </a:rPr>
              <a:t>- </a:t>
            </a:r>
          </a:p>
          <a:p>
            <a:pPr marL="800100" lvl="1" indent="-342900">
              <a:buFontTx/>
              <a:buChar char="-"/>
            </a:pPr>
            <a:endParaRPr lang="en-US" dirty="0"/>
          </a:p>
        </p:txBody>
      </p:sp>
      <p:sp>
        <p:nvSpPr>
          <p:cNvPr id="92162" name="Slide Number Placeholder 3"/>
          <p:cNvSpPr txBox="1">
            <a:spLocks/>
          </p:cNvSpPr>
          <p:nvPr/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F60CDA5D-B4E4-874E-B77A-9FBDCC51CFA0}" type="slidenum">
              <a:rPr lang="en-US" sz="1400" smtClean="0"/>
              <a:pPr algn="r" eaLnBrk="1" hangingPunct="1"/>
              <a:t>47</a:t>
            </a:fld>
            <a:r>
              <a:rPr lang="en-US" sz="1400" dirty="0" smtClean="0"/>
              <a:t>/60</a:t>
            </a:r>
            <a:endParaRPr lang="en-US" sz="1400" dirty="0"/>
          </a:p>
        </p:txBody>
      </p:sp>
      <p:sp>
        <p:nvSpPr>
          <p:cNvPr id="92164" name="Rectangle 1"/>
          <p:cNvSpPr>
            <a:spLocks noChangeArrowheads="1"/>
          </p:cNvSpPr>
          <p:nvPr/>
        </p:nvSpPr>
        <p:spPr bwMode="auto">
          <a:xfrm>
            <a:off x="25400" y="228600"/>
            <a:ext cx="7861300" cy="461963"/>
          </a:xfrm>
          <a:prstGeom prst="rect">
            <a:avLst/>
          </a:prstGeom>
          <a:solidFill>
            <a:srgbClr val="FFD22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omic Sans MS" charset="0"/>
              </a:rPr>
              <a:t> </a:t>
            </a:r>
            <a:r>
              <a:rPr lang="en-US" dirty="0" smtClean="0">
                <a:latin typeface="Comic Sans MS" charset="0"/>
              </a:rPr>
              <a:t>(V.</a:t>
            </a:r>
            <a:r>
              <a:rPr lang="en-US" dirty="0">
                <a:latin typeface="Comic Sans MS" charset="0"/>
              </a:rPr>
              <a:t>2) Present and future lessons </a:t>
            </a:r>
            <a:r>
              <a:rPr lang="en-US" dirty="0">
                <a:solidFill>
                  <a:srgbClr val="000000"/>
                </a:solidFill>
                <a:latin typeface="Symbol" charset="0"/>
                <a:cs typeface="Symbol" charset="0"/>
              </a:rPr>
              <a:t>D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 C = 0 </a:t>
            </a:r>
            <a:endParaRPr lang="en-US" dirty="0">
              <a:latin typeface="Comic Sans MS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5410200" y="304800"/>
            <a:ext cx="152400" cy="381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7" name="Picture 6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5882640"/>
            <a:ext cx="1219200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89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/>
          <p:cNvSpPr>
            <a:spLocks noChangeArrowheads="1"/>
          </p:cNvSpPr>
          <p:nvPr/>
        </p:nvSpPr>
        <p:spPr bwMode="auto">
          <a:xfrm>
            <a:off x="0" y="838200"/>
            <a:ext cx="9144000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latin typeface="Comic Sans MS" charset="0"/>
              </a:rPr>
              <a:t>-- </a:t>
            </a:r>
            <a:r>
              <a:rPr lang="en-US" dirty="0" smtClean="0">
                <a:latin typeface="Comic Sans MS" charset="0"/>
              </a:rPr>
              <a:t>We know that CP asymmetries has been found &amp; established  </a:t>
            </a:r>
          </a:p>
          <a:p>
            <a:r>
              <a:rPr lang="en-US" dirty="0">
                <a:latin typeface="Comic Sans MS" charset="0"/>
              </a:rPr>
              <a:t> </a:t>
            </a:r>
            <a:r>
              <a:rPr lang="en-US" dirty="0" smtClean="0">
                <a:latin typeface="Comic Sans MS" charset="0"/>
              </a:rPr>
              <a:t>   in the transitions of neutral strange mesons: </a:t>
            </a:r>
          </a:p>
          <a:p>
            <a:r>
              <a:rPr lang="en-US" i="1" dirty="0">
                <a:latin typeface="Comic Sans MS" charset="0"/>
              </a:rPr>
              <a:t> </a:t>
            </a:r>
            <a:r>
              <a:rPr lang="en-US" i="1" dirty="0" smtClean="0">
                <a:latin typeface="Comic Sans MS" charset="0"/>
              </a:rPr>
              <a:t>   - indirect</a:t>
            </a:r>
            <a:r>
              <a:rPr lang="en-US" dirty="0" smtClean="0">
                <a:latin typeface="Comic Sans MS" charset="0"/>
              </a:rPr>
              <a:t> CPV in K</a:t>
            </a:r>
            <a:r>
              <a:rPr lang="en-US" baseline="30000" dirty="0" smtClean="0">
                <a:latin typeface="Comic Sans MS" charset="0"/>
              </a:rPr>
              <a:t>0</a:t>
            </a:r>
            <a:r>
              <a:rPr lang="en-US" dirty="0" smtClean="0">
                <a:latin typeface="Comic Sans MS" charset="0"/>
              </a:rPr>
              <a:t> -&gt; 2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>
                <a:latin typeface="Comic Sans MS" charset="0"/>
              </a:rPr>
              <a:t> with the scale ~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</a:rPr>
              <a:t>2.23 x 10</a:t>
            </a:r>
            <a:r>
              <a:rPr lang="en-US" baseline="30000" dirty="0" smtClean="0">
                <a:solidFill>
                  <a:srgbClr val="0000FF"/>
                </a:solidFill>
                <a:latin typeface="Comic Sans MS" charset="0"/>
              </a:rPr>
              <a:t>-3 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</a:rPr>
              <a:t>data</a:t>
            </a:r>
          </a:p>
          <a:p>
            <a:pPr lvl="1"/>
            <a:endParaRPr lang="en-US" baseline="30000" dirty="0" smtClean="0">
              <a:solidFill>
                <a:srgbClr val="0000FF"/>
              </a:solidFill>
              <a:latin typeface="Comic Sans MS" charset="0"/>
            </a:endParaRPr>
          </a:p>
          <a:p>
            <a:pPr lvl="1"/>
            <a:r>
              <a:rPr lang="en-US" dirty="0">
                <a:latin typeface="Comic Sans MS" charset="0"/>
              </a:rPr>
              <a:t>                                          </a:t>
            </a:r>
            <a:r>
              <a:rPr lang="en-US" dirty="0" smtClean="0">
                <a:latin typeface="Comic Sans MS" charset="0"/>
              </a:rPr>
              <a:t> ~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</a:rPr>
              <a:t>3.6 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x 10</a:t>
            </a:r>
            <a:r>
              <a:rPr lang="en-US" baseline="30000" dirty="0">
                <a:solidFill>
                  <a:srgbClr val="0000FF"/>
                </a:solidFill>
                <a:latin typeface="Comic Sans MS" charset="0"/>
              </a:rPr>
              <a:t>-</a:t>
            </a:r>
            <a:r>
              <a:rPr lang="en-US" baseline="30000" dirty="0" smtClean="0">
                <a:solidFill>
                  <a:srgbClr val="0000FF"/>
                </a:solidFill>
                <a:latin typeface="Comic Sans MS" charset="0"/>
              </a:rPr>
              <a:t>6  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</a:rPr>
              <a:t>data</a:t>
            </a:r>
          </a:p>
          <a:p>
            <a:r>
              <a:rPr lang="en-US" i="1" dirty="0">
                <a:solidFill>
                  <a:srgbClr val="0000FF"/>
                </a:solidFill>
                <a:latin typeface="Comic Sans MS" charset="0"/>
              </a:rPr>
              <a:t> </a:t>
            </a:r>
            <a:r>
              <a:rPr lang="en-US" i="1" dirty="0" smtClean="0">
                <a:solidFill>
                  <a:srgbClr val="0000FF"/>
                </a:solidFill>
                <a:latin typeface="Comic Sans MS" charset="0"/>
              </a:rPr>
              <a:t>   </a:t>
            </a:r>
            <a:r>
              <a:rPr lang="en-US" i="1" dirty="0" smtClean="0">
                <a:latin typeface="Comic Sans MS" charset="0"/>
              </a:rPr>
              <a:t>- direct</a:t>
            </a:r>
            <a:r>
              <a:rPr lang="en-US" dirty="0" smtClean="0">
                <a:latin typeface="Comic Sans MS" charset="0"/>
              </a:rPr>
              <a:t> CPV </a:t>
            </a:r>
            <a:r>
              <a:rPr lang="en-US" dirty="0">
                <a:latin typeface="Comic Sans MS" charset="0"/>
              </a:rPr>
              <a:t>in K</a:t>
            </a:r>
            <a:r>
              <a:rPr lang="en-US" baseline="30000" dirty="0">
                <a:latin typeface="Comic Sans MS" charset="0"/>
              </a:rPr>
              <a:t>0</a:t>
            </a:r>
            <a:r>
              <a:rPr lang="en-US" dirty="0">
                <a:latin typeface="Comic Sans MS" charset="0"/>
              </a:rPr>
              <a:t> -</a:t>
            </a:r>
            <a:r>
              <a:rPr lang="en-US" dirty="0" smtClean="0">
                <a:latin typeface="Comic Sans MS" charset="0"/>
              </a:rPr>
              <a:t>&gt;2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>
                <a:latin typeface="Comic Sans MS" charset="0"/>
              </a:rPr>
              <a:t> with  &lt; </a:t>
            </a:r>
            <a:r>
              <a:rPr lang="en-US" dirty="0" smtClean="0">
                <a:solidFill>
                  <a:srgbClr val="996633"/>
                </a:solidFill>
                <a:latin typeface="Comic Sans MS" charset="0"/>
              </a:rPr>
              <a:t>2.2 x 10</a:t>
            </a:r>
            <a:r>
              <a:rPr lang="en-US" baseline="30000" dirty="0" smtClean="0">
                <a:solidFill>
                  <a:srgbClr val="996633"/>
                </a:solidFill>
                <a:latin typeface="Comic Sans MS" charset="0"/>
              </a:rPr>
              <a:t>-6</a:t>
            </a:r>
            <a:r>
              <a:rPr lang="en-US" dirty="0">
                <a:solidFill>
                  <a:srgbClr val="996633"/>
                </a:solidFill>
                <a:latin typeface="Comic Sans MS" charset="0"/>
              </a:rPr>
              <a:t> </a:t>
            </a:r>
            <a:r>
              <a:rPr lang="en-US" dirty="0" smtClean="0">
                <a:solidFill>
                  <a:srgbClr val="996633"/>
                </a:solidFill>
                <a:latin typeface="Comic Sans MS" charset="0"/>
              </a:rPr>
              <a:t> SM</a:t>
            </a:r>
            <a:r>
              <a:rPr lang="en-US" dirty="0" smtClean="0">
                <a:latin typeface="Comic Sans MS" charset="0"/>
              </a:rPr>
              <a:t> ?!? </a:t>
            </a:r>
          </a:p>
          <a:p>
            <a:r>
              <a:rPr lang="en-US" dirty="0" smtClean="0">
                <a:latin typeface="Comic Sans MS" charset="0"/>
              </a:rPr>
              <a:t>                                                ~ </a:t>
            </a:r>
            <a:r>
              <a:rPr lang="en-US" dirty="0" smtClean="0">
                <a:solidFill>
                  <a:srgbClr val="996633"/>
                </a:solidFill>
                <a:latin typeface="Comic Sans MS" charset="0"/>
              </a:rPr>
              <a:t>1.1 </a:t>
            </a:r>
            <a:r>
              <a:rPr lang="en-US" dirty="0">
                <a:solidFill>
                  <a:srgbClr val="996633"/>
                </a:solidFill>
                <a:latin typeface="Comic Sans MS" charset="0"/>
              </a:rPr>
              <a:t>x 10</a:t>
            </a:r>
            <a:r>
              <a:rPr lang="en-US" baseline="30000" dirty="0">
                <a:solidFill>
                  <a:srgbClr val="996633"/>
                </a:solidFill>
                <a:latin typeface="Comic Sans MS" charset="0"/>
              </a:rPr>
              <a:t>-6</a:t>
            </a:r>
            <a:r>
              <a:rPr lang="en-US" dirty="0">
                <a:solidFill>
                  <a:srgbClr val="996633"/>
                </a:solidFill>
                <a:latin typeface="Comic Sans MS" charset="0"/>
              </a:rPr>
              <a:t> </a:t>
            </a:r>
            <a:r>
              <a:rPr lang="en-US" sz="2200" dirty="0" smtClean="0">
                <a:solidFill>
                  <a:srgbClr val="996633"/>
                </a:solidFill>
                <a:latin typeface="Comic Sans MS" charset="0"/>
              </a:rPr>
              <a:t>“Buras team”[”LQCD”]     </a:t>
            </a:r>
          </a:p>
          <a:p>
            <a:r>
              <a:rPr lang="en-US" sz="2300" dirty="0">
                <a:solidFill>
                  <a:srgbClr val="996633"/>
                </a:solidFill>
                <a:latin typeface="Comic Sans MS" charset="0"/>
              </a:rPr>
              <a:t> </a:t>
            </a:r>
            <a:r>
              <a:rPr lang="en-US" sz="2300" dirty="0" smtClean="0">
                <a:solidFill>
                  <a:srgbClr val="996633"/>
                </a:solidFill>
                <a:latin typeface="Comic Sans MS" charset="0"/>
              </a:rPr>
              <a:t>   </a:t>
            </a:r>
            <a:r>
              <a:rPr lang="en-US" sz="2300" dirty="0" smtClean="0">
                <a:latin typeface="Comic Sans MS" charset="0"/>
              </a:rPr>
              <a:t>-</a:t>
            </a:r>
            <a:r>
              <a:rPr lang="en-US" sz="2300" dirty="0" smtClean="0">
                <a:solidFill>
                  <a:srgbClr val="996633"/>
                </a:solidFill>
                <a:latin typeface="Comic Sans MS" charset="0"/>
              </a:rPr>
              <a:t> </a:t>
            </a:r>
            <a:r>
              <a:rPr lang="en-US" sz="2300" dirty="0" smtClean="0">
                <a:latin typeface="Comic Sans MS" charset="0"/>
              </a:rPr>
              <a:t>amazing established of </a:t>
            </a:r>
            <a:r>
              <a:rPr lang="en-US" sz="2300" dirty="0" smtClean="0">
                <a:solidFill>
                  <a:srgbClr val="0000FF"/>
                </a:solidFill>
                <a:latin typeface="Comic Sans MS" charset="0"/>
              </a:rPr>
              <a:t>da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</a:rPr>
              <a:t>ta &amp; analyses </a:t>
            </a:r>
          </a:p>
          <a:p>
            <a:r>
              <a:rPr lang="en-US" dirty="0">
                <a:solidFill>
                  <a:srgbClr val="0000FF"/>
                </a:solidFill>
                <a:latin typeface="Comic Sans MS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-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</a:rPr>
              <a:t> </a:t>
            </a:r>
            <a:r>
              <a:rPr lang="en-US" dirty="0" smtClean="0">
                <a:latin typeface="Comic Sans MS" charset="0"/>
              </a:rPr>
              <a:t>it </a:t>
            </a:r>
            <a:r>
              <a:rPr lang="en-US" i="1" dirty="0" smtClean="0">
                <a:solidFill>
                  <a:srgbClr val="000000"/>
                </a:solidFill>
                <a:latin typeface="Comic Sans MS" charset="0"/>
              </a:rPr>
              <a:t>might be </a:t>
            </a:r>
            <a:r>
              <a:rPr lang="en-US" i="1" dirty="0" smtClean="0">
                <a:solidFill>
                  <a:srgbClr val="AF00B1"/>
                </a:solidFill>
                <a:latin typeface="Comic Sans MS" charset="0"/>
              </a:rPr>
              <a:t>beyond</a:t>
            </a:r>
            <a:r>
              <a:rPr lang="en-US" i="1" dirty="0" smtClean="0">
                <a:solidFill>
                  <a:srgbClr val="996633"/>
                </a:solidFill>
                <a:latin typeface="Comic Sans MS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the SM</a:t>
            </a:r>
            <a:r>
              <a:rPr lang="en-US" dirty="0" smtClean="0">
                <a:latin typeface="Comic Sans MS" charset="0"/>
              </a:rPr>
              <a:t>: </a:t>
            </a:r>
            <a:r>
              <a:rPr lang="en-US" dirty="0" smtClean="0">
                <a:solidFill>
                  <a:srgbClr val="996633"/>
                </a:solidFill>
                <a:latin typeface="Comic Sans MS" charset="0"/>
              </a:rPr>
              <a:t>“Buras team”</a:t>
            </a:r>
            <a:r>
              <a:rPr lang="en-US" dirty="0">
                <a:solidFill>
                  <a:srgbClr val="996633"/>
                </a:solidFill>
                <a:latin typeface="Comic Sans MS" charset="0"/>
              </a:rPr>
              <a:t>[</a:t>
            </a:r>
            <a:r>
              <a:rPr lang="en-US" dirty="0" smtClean="0">
                <a:solidFill>
                  <a:srgbClr val="996633"/>
                </a:solidFill>
                <a:latin typeface="Comic Sans MS" charset="0"/>
              </a:rPr>
              <a:t>“LQCD”]</a:t>
            </a:r>
            <a:r>
              <a:rPr lang="en-US" dirty="0" smtClean="0">
                <a:latin typeface="Comic Sans MS" charset="0"/>
              </a:rPr>
              <a:t>.  </a:t>
            </a:r>
          </a:p>
        </p:txBody>
      </p:sp>
      <p:sp>
        <p:nvSpPr>
          <p:cNvPr id="92162" name="Slide Number Placeholder 3"/>
          <p:cNvSpPr txBox="1">
            <a:spLocks/>
          </p:cNvSpPr>
          <p:nvPr/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F60CDA5D-B4E4-874E-B77A-9FBDCC51CFA0}" type="slidenum">
              <a:rPr lang="en-US" sz="1400" smtClean="0"/>
              <a:pPr algn="r" eaLnBrk="1" hangingPunct="1"/>
              <a:t>48</a:t>
            </a:fld>
            <a:r>
              <a:rPr lang="en-US" sz="1400" dirty="0" smtClean="0"/>
              <a:t>/60</a:t>
            </a:r>
            <a:endParaRPr lang="en-US" sz="1400" dirty="0"/>
          </a:p>
        </p:txBody>
      </p:sp>
      <p:sp>
        <p:nvSpPr>
          <p:cNvPr id="92164" name="Rectangle 1"/>
          <p:cNvSpPr>
            <a:spLocks noChangeArrowheads="1"/>
          </p:cNvSpPr>
          <p:nvPr/>
        </p:nvSpPr>
        <p:spPr bwMode="auto">
          <a:xfrm>
            <a:off x="25400" y="228600"/>
            <a:ext cx="7861300" cy="461963"/>
          </a:xfrm>
          <a:prstGeom prst="rect">
            <a:avLst/>
          </a:prstGeom>
          <a:solidFill>
            <a:srgbClr val="FFD22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omic Sans MS" charset="0"/>
              </a:rPr>
              <a:t> </a:t>
            </a:r>
            <a:r>
              <a:rPr lang="en-US" dirty="0" smtClean="0">
                <a:latin typeface="Comic Sans MS" charset="0"/>
              </a:rPr>
              <a:t>(V.3) </a:t>
            </a:r>
            <a:r>
              <a:rPr lang="en-US" dirty="0">
                <a:latin typeface="Comic Sans MS" charset="0"/>
              </a:rPr>
              <a:t>Present and future lessons </a:t>
            </a:r>
            <a:r>
              <a:rPr lang="en-US" dirty="0">
                <a:solidFill>
                  <a:srgbClr val="000000"/>
                </a:solidFill>
                <a:latin typeface="Symbol" charset="0"/>
                <a:cs typeface="Symbol" charset="0"/>
              </a:rPr>
              <a:t>D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S 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= 0 </a:t>
            </a:r>
            <a:endParaRPr lang="en-US" dirty="0">
              <a:latin typeface="Comic Sans MS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5410200" y="381000"/>
            <a:ext cx="228600" cy="228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" name="Left Brace 3"/>
          <p:cNvSpPr/>
          <p:nvPr/>
        </p:nvSpPr>
        <p:spPr bwMode="auto">
          <a:xfrm>
            <a:off x="4343400" y="2286000"/>
            <a:ext cx="152400" cy="990600"/>
          </a:xfrm>
          <a:prstGeom prst="lef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9" name="Picture 8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5882640"/>
            <a:ext cx="1219200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13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/>
          <p:cNvSpPr>
            <a:spLocks noChangeArrowheads="1"/>
          </p:cNvSpPr>
          <p:nvPr/>
        </p:nvSpPr>
        <p:spPr bwMode="auto">
          <a:xfrm>
            <a:off x="0" y="838200"/>
            <a:ext cx="9144000" cy="5139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latin typeface="Comic Sans MS" charset="0"/>
              </a:rPr>
              <a:t>-- </a:t>
            </a:r>
            <a:r>
              <a:rPr lang="en-US" dirty="0" smtClean="0">
                <a:latin typeface="Comic Sans MS" charset="0"/>
              </a:rPr>
              <a:t>We know that CP asymmetries has been found &amp; established  </a:t>
            </a:r>
          </a:p>
          <a:p>
            <a:r>
              <a:rPr lang="en-US" dirty="0">
                <a:latin typeface="Comic Sans MS" charset="0"/>
              </a:rPr>
              <a:t> </a:t>
            </a:r>
            <a:r>
              <a:rPr lang="en-US" dirty="0" smtClean="0">
                <a:latin typeface="Comic Sans MS" charset="0"/>
              </a:rPr>
              <a:t>   in the transitions of neutral strange mesons: </a:t>
            </a:r>
          </a:p>
          <a:p>
            <a:r>
              <a:rPr lang="en-US" i="1" dirty="0">
                <a:latin typeface="Comic Sans MS" charset="0"/>
              </a:rPr>
              <a:t> </a:t>
            </a:r>
            <a:r>
              <a:rPr lang="en-US" i="1" dirty="0" smtClean="0">
                <a:latin typeface="Comic Sans MS" charset="0"/>
              </a:rPr>
              <a:t>   - indirect</a:t>
            </a:r>
            <a:r>
              <a:rPr lang="en-US" dirty="0" smtClean="0">
                <a:latin typeface="Comic Sans MS" charset="0"/>
              </a:rPr>
              <a:t> CPV in K</a:t>
            </a:r>
            <a:r>
              <a:rPr lang="en-US" baseline="30000" dirty="0" smtClean="0">
                <a:latin typeface="Comic Sans MS" charset="0"/>
              </a:rPr>
              <a:t>0</a:t>
            </a:r>
            <a:r>
              <a:rPr lang="en-US" dirty="0" smtClean="0">
                <a:latin typeface="Comic Sans MS" charset="0"/>
              </a:rPr>
              <a:t> -&gt; 2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>
                <a:latin typeface="Comic Sans MS" charset="0"/>
              </a:rPr>
              <a:t> with the scale ~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</a:rPr>
              <a:t>2.23 x 10</a:t>
            </a:r>
            <a:r>
              <a:rPr lang="en-US" baseline="30000" dirty="0" smtClean="0">
                <a:solidFill>
                  <a:srgbClr val="0000FF"/>
                </a:solidFill>
                <a:latin typeface="Comic Sans MS" charset="0"/>
              </a:rPr>
              <a:t>-3 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</a:rPr>
              <a:t>data</a:t>
            </a:r>
          </a:p>
          <a:p>
            <a:pPr lvl="1"/>
            <a:endParaRPr lang="en-US" baseline="30000" dirty="0" smtClean="0">
              <a:solidFill>
                <a:srgbClr val="0000FF"/>
              </a:solidFill>
              <a:latin typeface="Comic Sans MS" charset="0"/>
            </a:endParaRPr>
          </a:p>
          <a:p>
            <a:pPr lvl="1"/>
            <a:r>
              <a:rPr lang="en-US" dirty="0">
                <a:latin typeface="Comic Sans MS" charset="0"/>
              </a:rPr>
              <a:t>                                          </a:t>
            </a:r>
            <a:r>
              <a:rPr lang="en-US" dirty="0" smtClean="0">
                <a:latin typeface="Comic Sans MS" charset="0"/>
              </a:rPr>
              <a:t>  ~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</a:rPr>
              <a:t>3.6 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x 10</a:t>
            </a:r>
            <a:r>
              <a:rPr lang="en-US" baseline="30000" dirty="0">
                <a:solidFill>
                  <a:srgbClr val="0000FF"/>
                </a:solidFill>
                <a:latin typeface="Comic Sans MS" charset="0"/>
              </a:rPr>
              <a:t>-</a:t>
            </a:r>
            <a:r>
              <a:rPr lang="en-US" baseline="30000" dirty="0" smtClean="0">
                <a:solidFill>
                  <a:srgbClr val="0000FF"/>
                </a:solidFill>
                <a:latin typeface="Comic Sans MS" charset="0"/>
              </a:rPr>
              <a:t>6  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</a:rPr>
              <a:t>data</a:t>
            </a:r>
          </a:p>
          <a:p>
            <a:r>
              <a:rPr lang="en-US" i="1" dirty="0">
                <a:solidFill>
                  <a:srgbClr val="0000FF"/>
                </a:solidFill>
                <a:latin typeface="Comic Sans MS" charset="0"/>
              </a:rPr>
              <a:t> </a:t>
            </a:r>
            <a:r>
              <a:rPr lang="en-US" i="1" dirty="0" smtClean="0">
                <a:solidFill>
                  <a:srgbClr val="0000FF"/>
                </a:solidFill>
                <a:latin typeface="Comic Sans MS" charset="0"/>
              </a:rPr>
              <a:t>   </a:t>
            </a:r>
            <a:r>
              <a:rPr lang="en-US" i="1" dirty="0" smtClean="0">
                <a:latin typeface="Comic Sans MS" charset="0"/>
              </a:rPr>
              <a:t>- direct</a:t>
            </a:r>
            <a:r>
              <a:rPr lang="en-US" dirty="0" smtClean="0">
                <a:latin typeface="Comic Sans MS" charset="0"/>
              </a:rPr>
              <a:t> CPV </a:t>
            </a:r>
            <a:r>
              <a:rPr lang="en-US" dirty="0">
                <a:latin typeface="Comic Sans MS" charset="0"/>
              </a:rPr>
              <a:t>in K</a:t>
            </a:r>
            <a:r>
              <a:rPr lang="en-US" baseline="30000" dirty="0">
                <a:latin typeface="Comic Sans MS" charset="0"/>
              </a:rPr>
              <a:t>0</a:t>
            </a:r>
            <a:r>
              <a:rPr lang="en-US" dirty="0">
                <a:latin typeface="Comic Sans MS" charset="0"/>
              </a:rPr>
              <a:t> -</a:t>
            </a:r>
            <a:r>
              <a:rPr lang="en-US" dirty="0" smtClean="0">
                <a:latin typeface="Comic Sans MS" charset="0"/>
              </a:rPr>
              <a:t>&gt;2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>
                <a:latin typeface="Comic Sans MS" charset="0"/>
              </a:rPr>
              <a:t> with  &lt; </a:t>
            </a:r>
            <a:r>
              <a:rPr lang="en-US" dirty="0" smtClean="0">
                <a:solidFill>
                  <a:srgbClr val="996633"/>
                </a:solidFill>
                <a:latin typeface="Comic Sans MS" charset="0"/>
              </a:rPr>
              <a:t>2.2 x 10</a:t>
            </a:r>
            <a:r>
              <a:rPr lang="en-US" baseline="30000" dirty="0" smtClean="0">
                <a:solidFill>
                  <a:srgbClr val="996633"/>
                </a:solidFill>
                <a:latin typeface="Comic Sans MS" charset="0"/>
              </a:rPr>
              <a:t>-6</a:t>
            </a:r>
            <a:r>
              <a:rPr lang="en-US" dirty="0">
                <a:solidFill>
                  <a:srgbClr val="996633"/>
                </a:solidFill>
                <a:latin typeface="Comic Sans MS" charset="0"/>
              </a:rPr>
              <a:t> </a:t>
            </a:r>
            <a:r>
              <a:rPr lang="en-US" dirty="0" smtClean="0">
                <a:solidFill>
                  <a:srgbClr val="996633"/>
                </a:solidFill>
                <a:latin typeface="Comic Sans MS" charset="0"/>
              </a:rPr>
              <a:t> SM</a:t>
            </a:r>
            <a:r>
              <a:rPr lang="en-US" dirty="0" smtClean="0">
                <a:latin typeface="Comic Sans MS" charset="0"/>
              </a:rPr>
              <a:t> ?!? </a:t>
            </a:r>
          </a:p>
          <a:p>
            <a:pPr lvl="1"/>
            <a:r>
              <a:rPr lang="en-US" dirty="0" smtClean="0">
                <a:latin typeface="Comic Sans MS" charset="0"/>
              </a:rPr>
              <a:t>                                            ~ </a:t>
            </a:r>
            <a:r>
              <a:rPr lang="en-US" dirty="0" smtClean="0">
                <a:solidFill>
                  <a:srgbClr val="996633"/>
                </a:solidFill>
                <a:latin typeface="Comic Sans MS" charset="0"/>
              </a:rPr>
              <a:t>1.1 </a:t>
            </a:r>
            <a:r>
              <a:rPr lang="en-US" dirty="0">
                <a:solidFill>
                  <a:srgbClr val="996633"/>
                </a:solidFill>
                <a:latin typeface="Comic Sans MS" charset="0"/>
              </a:rPr>
              <a:t>x 10</a:t>
            </a:r>
            <a:r>
              <a:rPr lang="en-US" baseline="30000" dirty="0">
                <a:solidFill>
                  <a:srgbClr val="996633"/>
                </a:solidFill>
                <a:latin typeface="Comic Sans MS" charset="0"/>
              </a:rPr>
              <a:t>-6</a:t>
            </a:r>
            <a:r>
              <a:rPr lang="en-US" dirty="0">
                <a:solidFill>
                  <a:srgbClr val="996633"/>
                </a:solidFill>
                <a:latin typeface="Comic Sans MS" charset="0"/>
              </a:rPr>
              <a:t> </a:t>
            </a:r>
            <a:r>
              <a:rPr lang="en-US" dirty="0" smtClean="0">
                <a:solidFill>
                  <a:srgbClr val="996633"/>
                </a:solidFill>
                <a:latin typeface="Comic Sans MS" charset="0"/>
              </a:rPr>
              <a:t>“Buras team</a:t>
            </a:r>
            <a:r>
              <a:rPr lang="en-US" sz="2200" dirty="0" smtClean="0">
                <a:solidFill>
                  <a:srgbClr val="996633"/>
                </a:solidFill>
                <a:latin typeface="Comic Sans MS" charset="0"/>
              </a:rPr>
              <a:t>[LQCD]”  </a:t>
            </a:r>
          </a:p>
          <a:p>
            <a:r>
              <a:rPr lang="en-US" dirty="0" smtClean="0">
                <a:latin typeface="Comic Sans MS" charset="0"/>
              </a:rPr>
              <a:t>    - amazing established of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</a:rPr>
              <a:t>data &amp; analyses </a:t>
            </a:r>
          </a:p>
          <a:p>
            <a:r>
              <a:rPr lang="en-US" dirty="0" smtClean="0">
                <a:latin typeface="Comic Sans MS" charset="0"/>
              </a:rPr>
              <a:t>    - it </a:t>
            </a:r>
            <a:r>
              <a:rPr lang="en-US" i="1" dirty="0" smtClean="0">
                <a:latin typeface="Comic Sans MS" charset="0"/>
              </a:rPr>
              <a:t>might be </a:t>
            </a:r>
            <a:r>
              <a:rPr lang="en-US" i="1" dirty="0" smtClean="0">
                <a:solidFill>
                  <a:srgbClr val="AF00B1"/>
                </a:solidFill>
                <a:latin typeface="Comic Sans MS" charset="0"/>
              </a:rPr>
              <a:t>beyond</a:t>
            </a:r>
            <a:r>
              <a:rPr lang="en-US" i="1" dirty="0" smtClean="0">
                <a:solidFill>
                  <a:srgbClr val="996633"/>
                </a:solidFill>
                <a:latin typeface="Comic Sans MS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the SM</a:t>
            </a:r>
            <a:r>
              <a:rPr lang="en-US" dirty="0" smtClean="0">
                <a:latin typeface="Comic Sans MS" charset="0"/>
              </a:rPr>
              <a:t>: </a:t>
            </a:r>
            <a:r>
              <a:rPr lang="en-US" dirty="0" smtClean="0">
                <a:solidFill>
                  <a:srgbClr val="996633"/>
                </a:solidFill>
                <a:latin typeface="Comic Sans MS" charset="0"/>
              </a:rPr>
              <a:t>“Buras team”</a:t>
            </a:r>
            <a:r>
              <a:rPr lang="en-US" dirty="0">
                <a:solidFill>
                  <a:srgbClr val="996633"/>
                </a:solidFill>
                <a:latin typeface="Comic Sans MS" charset="0"/>
              </a:rPr>
              <a:t> </a:t>
            </a:r>
            <a:r>
              <a:rPr lang="en-US" dirty="0" smtClean="0">
                <a:solidFill>
                  <a:srgbClr val="996633"/>
                </a:solidFill>
                <a:latin typeface="Comic Sans MS" charset="0"/>
              </a:rPr>
              <a:t>[“LQCD”]</a:t>
            </a:r>
            <a:r>
              <a:rPr lang="en-US" dirty="0" smtClean="0">
                <a:latin typeface="Comic Sans MS" charset="0"/>
              </a:rPr>
              <a:t>.  </a:t>
            </a:r>
          </a:p>
          <a:p>
            <a:r>
              <a:rPr lang="en-US" dirty="0" smtClean="0">
                <a:latin typeface="Comic Sans MS" charset="0"/>
              </a:rPr>
              <a:t>-- Next step for direct CP asymmetry in strange </a:t>
            </a:r>
            <a:r>
              <a:rPr lang="en-US" i="1" dirty="0" smtClean="0">
                <a:latin typeface="Comic Sans MS" charset="0"/>
              </a:rPr>
              <a:t>baryons      </a:t>
            </a:r>
          </a:p>
          <a:p>
            <a:pPr algn="ctr"/>
            <a:r>
              <a:rPr lang="en-US" dirty="0" err="1" smtClean="0">
                <a:latin typeface="Comic Sans MS" charset="0"/>
              </a:rPr>
              <a:t>e</a:t>
            </a:r>
            <a:r>
              <a:rPr lang="en-US" baseline="30000" dirty="0" err="1" smtClean="0">
                <a:latin typeface="Comic Sans MS" charset="0"/>
              </a:rPr>
              <a:t>+</a:t>
            </a:r>
            <a:r>
              <a:rPr lang="en-US" dirty="0" err="1" smtClean="0">
                <a:latin typeface="Comic Sans MS" charset="0"/>
              </a:rPr>
              <a:t>e</a:t>
            </a:r>
            <a:r>
              <a:rPr lang="en-US" baseline="30000" dirty="0" smtClean="0">
                <a:latin typeface="Comic Sans MS" charset="0"/>
              </a:rPr>
              <a:t>-</a:t>
            </a:r>
            <a:r>
              <a:rPr lang="en-US" dirty="0" smtClean="0">
                <a:latin typeface="Comic Sans MS" charset="0"/>
              </a:rPr>
              <a:t> -</a:t>
            </a:r>
            <a:r>
              <a:rPr lang="en-US" dirty="0">
                <a:latin typeface="Comic Sans MS" charset="0"/>
              </a:rPr>
              <a:t>&gt; J/</a:t>
            </a:r>
            <a:r>
              <a:rPr lang="en-US" dirty="0">
                <a:latin typeface="Symbol" charset="0"/>
                <a:cs typeface="Symbol" charset="0"/>
              </a:rPr>
              <a:t>y</a:t>
            </a:r>
            <a:r>
              <a:rPr lang="en-US" dirty="0" smtClean="0">
                <a:latin typeface="Comic Sans MS" charset="0"/>
              </a:rPr>
              <a:t> -&gt; </a:t>
            </a:r>
            <a:r>
              <a:rPr lang="en-US" dirty="0">
                <a:latin typeface="Symbol" charset="2"/>
                <a:cs typeface="Symbol" charset="2"/>
              </a:rPr>
              <a:t>L L</a:t>
            </a:r>
            <a:r>
              <a:rPr lang="en-US" dirty="0">
                <a:latin typeface="Comic Sans MS" charset="0"/>
                <a:cs typeface="Symbol" charset="0"/>
              </a:rPr>
              <a:t> -&gt; [p 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latin typeface="Comic Sans MS" charset="0"/>
                <a:cs typeface="Symbol" charset="0"/>
              </a:rPr>
              <a:t>+</a:t>
            </a:r>
            <a:r>
              <a:rPr lang="en-US" dirty="0">
                <a:latin typeface="Comic Sans MS" charset="0"/>
                <a:cs typeface="Symbol" charset="0"/>
              </a:rPr>
              <a:t>][p 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latin typeface="Comic Sans MS" charset="0"/>
                <a:cs typeface="Symbol" charset="0"/>
              </a:rPr>
              <a:t>-</a:t>
            </a:r>
            <a:r>
              <a:rPr lang="en-US" dirty="0" smtClean="0">
                <a:latin typeface="Comic Sans MS" charset="0"/>
                <a:cs typeface="Symbol" charset="0"/>
              </a:rPr>
              <a:t>] </a:t>
            </a:r>
          </a:p>
          <a:p>
            <a:pPr marL="800100" lvl="1" indent="-342900">
              <a:buFontTx/>
              <a:buChar char="-"/>
            </a:pPr>
            <a:r>
              <a:rPr lang="en-US" dirty="0" smtClean="0">
                <a:latin typeface="Comic Sans MS" charset="0"/>
                <a:cs typeface="Symbol" charset="0"/>
              </a:rPr>
              <a:t>BESIII </a:t>
            </a:r>
            <a:r>
              <a:rPr lang="en-US" dirty="0">
                <a:latin typeface="Comic Sans MS" charset="0"/>
                <a:cs typeface="Symbol" charset="0"/>
              </a:rPr>
              <a:t>will probe CPV by </a:t>
            </a:r>
            <a:r>
              <a:rPr lang="en-US" dirty="0" smtClean="0">
                <a:latin typeface="Comic Sans MS" charset="0"/>
                <a:cs typeface="Symbol" charset="0"/>
              </a:rPr>
              <a:t>2018/19 </a:t>
            </a:r>
            <a:r>
              <a:rPr lang="en-US" dirty="0">
                <a:latin typeface="Comic Sans MS" charset="0"/>
                <a:cs typeface="Symbol" charset="0"/>
              </a:rPr>
              <a:t>with below 10</a:t>
            </a:r>
            <a:r>
              <a:rPr lang="en-US" baseline="30000" dirty="0">
                <a:latin typeface="Comic Sans MS" charset="0"/>
                <a:cs typeface="Symbol" charset="0"/>
              </a:rPr>
              <a:t>-</a:t>
            </a:r>
            <a:r>
              <a:rPr lang="en-US" baseline="30000" dirty="0" smtClean="0">
                <a:latin typeface="Comic Sans MS" charset="0"/>
                <a:cs typeface="Symbol" charset="0"/>
              </a:rPr>
              <a:t>3</a:t>
            </a:r>
            <a:r>
              <a:rPr lang="en-US" dirty="0" smtClean="0">
                <a:latin typeface="Comic Sans MS" charset="0"/>
                <a:cs typeface="Symbol" charset="0"/>
              </a:rPr>
              <a:t> </a:t>
            </a:r>
          </a:p>
          <a:p>
            <a:pPr marL="800100" lvl="1" indent="-342900">
              <a:buFontTx/>
              <a:buChar char="-"/>
            </a:pPr>
            <a:endParaRPr lang="en-US" dirty="0" smtClean="0">
              <a:latin typeface="Comic Sans MS" charset="0"/>
              <a:cs typeface="Symbol" charset="0"/>
            </a:endParaRPr>
          </a:p>
          <a:p>
            <a:r>
              <a:rPr lang="en-US" dirty="0" smtClean="0">
                <a:latin typeface="Comic Sans MS" charset="0"/>
                <a:cs typeface="Symbol" charset="0"/>
              </a:rPr>
              <a:t>-- </a:t>
            </a:r>
            <a:r>
              <a:rPr lang="en-US" dirty="0" smtClean="0">
                <a:latin typeface="Comic Sans MS" charset="0"/>
              </a:rPr>
              <a:t>duality violation enhanced </a:t>
            </a:r>
            <a:r>
              <a:rPr lang="en-US" dirty="0">
                <a:latin typeface="Comic Sans MS" charset="0"/>
              </a:rPr>
              <a:t>close to </a:t>
            </a:r>
            <a:r>
              <a:rPr lang="en-US" dirty="0" smtClean="0">
                <a:latin typeface="Comic Sans MS" charset="0"/>
              </a:rPr>
              <a:t>thresholds ?</a:t>
            </a:r>
            <a:endParaRPr lang="en-US" dirty="0">
              <a:latin typeface="Comic Sans MS" charset="0"/>
            </a:endParaRPr>
          </a:p>
        </p:txBody>
      </p:sp>
      <p:sp>
        <p:nvSpPr>
          <p:cNvPr id="92162" name="Slide Number Placeholder 3"/>
          <p:cNvSpPr txBox="1">
            <a:spLocks/>
          </p:cNvSpPr>
          <p:nvPr/>
        </p:nvSpPr>
        <p:spPr bwMode="auto">
          <a:xfrm>
            <a:off x="72517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F60CDA5D-B4E4-874E-B77A-9FBDCC51CFA0}" type="slidenum">
              <a:rPr lang="en-US" sz="1400" smtClean="0"/>
              <a:pPr algn="r" eaLnBrk="1" hangingPunct="1"/>
              <a:t>49</a:t>
            </a:fld>
            <a:r>
              <a:rPr lang="en-US" sz="1400" dirty="0" smtClean="0"/>
              <a:t>/60</a:t>
            </a:r>
            <a:endParaRPr lang="en-US" sz="1400" dirty="0"/>
          </a:p>
        </p:txBody>
      </p:sp>
      <p:sp>
        <p:nvSpPr>
          <p:cNvPr id="92164" name="Rectangle 1"/>
          <p:cNvSpPr>
            <a:spLocks noChangeArrowheads="1"/>
          </p:cNvSpPr>
          <p:nvPr/>
        </p:nvSpPr>
        <p:spPr bwMode="auto">
          <a:xfrm>
            <a:off x="25400" y="228600"/>
            <a:ext cx="7861300" cy="461963"/>
          </a:xfrm>
          <a:prstGeom prst="rect">
            <a:avLst/>
          </a:prstGeom>
          <a:solidFill>
            <a:srgbClr val="FFD22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omic Sans MS" charset="0"/>
              </a:rPr>
              <a:t> </a:t>
            </a:r>
            <a:r>
              <a:rPr lang="en-US" dirty="0" smtClean="0">
                <a:latin typeface="Comic Sans MS" charset="0"/>
              </a:rPr>
              <a:t>(V.3) </a:t>
            </a:r>
            <a:r>
              <a:rPr lang="en-US" dirty="0">
                <a:latin typeface="Comic Sans MS" charset="0"/>
              </a:rPr>
              <a:t>Present and future lessons </a:t>
            </a:r>
            <a:r>
              <a:rPr lang="en-US" dirty="0">
                <a:solidFill>
                  <a:srgbClr val="000000"/>
                </a:solidFill>
                <a:latin typeface="Symbol" charset="0"/>
                <a:cs typeface="Symbol" charset="0"/>
              </a:rPr>
              <a:t>D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S 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= 0 </a:t>
            </a:r>
            <a:endParaRPr lang="en-US" dirty="0">
              <a:latin typeface="Comic Sans MS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5410200" y="381000"/>
            <a:ext cx="228600" cy="228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" name="Left Brace 3"/>
          <p:cNvSpPr/>
          <p:nvPr/>
        </p:nvSpPr>
        <p:spPr bwMode="auto">
          <a:xfrm>
            <a:off x="4419600" y="2286000"/>
            <a:ext cx="152400" cy="990600"/>
          </a:xfrm>
          <a:prstGeom prst="lef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9" name="Picture 8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5882640"/>
            <a:ext cx="1219200" cy="9753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flipH="1">
            <a:off x="8382000" y="152400"/>
            <a:ext cx="3595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charset="0"/>
              </a:rPr>
              <a:t>*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35653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1"/>
          <p:cNvSpPr>
            <a:spLocks noChangeArrowheads="1"/>
          </p:cNvSpPr>
          <p:nvPr/>
        </p:nvSpPr>
        <p:spPr bwMode="auto">
          <a:xfrm>
            <a:off x="0" y="0"/>
            <a:ext cx="9144000" cy="712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Comic Sans MS" charset="0"/>
              </a:rPr>
              <a:t>*</a:t>
            </a:r>
            <a:r>
              <a:rPr lang="en-US" sz="2200" dirty="0" smtClean="0">
                <a:latin typeface="Comic Sans MS" charset="0"/>
              </a:rPr>
              <a:t> Manifestation </a:t>
            </a:r>
            <a:r>
              <a:rPr lang="en-US" sz="2200" dirty="0">
                <a:latin typeface="Comic Sans MS" charset="0"/>
              </a:rPr>
              <a:t>of a divine being through something both </a:t>
            </a:r>
            <a:r>
              <a:rPr lang="en-US" sz="2200" dirty="0" smtClean="0">
                <a:latin typeface="Comic Sans MS" charset="0"/>
              </a:rPr>
              <a:t>simple </a:t>
            </a:r>
            <a:r>
              <a:rPr lang="en-US" sz="2200" dirty="0">
                <a:latin typeface="Comic Sans MS" charset="0"/>
              </a:rPr>
              <a:t>&amp; striking: local symmetries &amp; their tools </a:t>
            </a:r>
            <a:r>
              <a:rPr lang="en-US" sz="2200" dirty="0" smtClean="0">
                <a:latin typeface="Comic Sans MS" charset="0"/>
              </a:rPr>
              <a:t>!</a:t>
            </a:r>
            <a:endParaRPr lang="en-US" sz="2200" dirty="0">
              <a:latin typeface="Comic Sans MS" charset="0"/>
            </a:endParaRPr>
          </a:p>
          <a:p>
            <a:pPr algn="ctr"/>
            <a:r>
              <a:rPr lang="en-US" sz="2400" i="1" dirty="0" smtClean="0">
                <a:solidFill>
                  <a:srgbClr val="0000FF"/>
                </a:solidFill>
                <a:latin typeface="Comic Sans MS" charset="0"/>
              </a:rPr>
              <a:t>Fitting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>
                <a:latin typeface="Comic Sans MS" charset="0"/>
              </a:rPr>
              <a:t>the data   vs.  </a:t>
            </a:r>
            <a:r>
              <a:rPr lang="en-US" sz="2400" i="1" dirty="0">
                <a:solidFill>
                  <a:srgbClr val="AF00B1"/>
                </a:solidFill>
                <a:latin typeface="Comic Sans MS" charset="0"/>
              </a:rPr>
              <a:t>Information</a:t>
            </a:r>
            <a:r>
              <a:rPr lang="en-US" sz="2400" dirty="0">
                <a:latin typeface="Comic Sans MS" charset="0"/>
              </a:rPr>
              <a:t> inside the </a:t>
            </a:r>
            <a:r>
              <a:rPr lang="en-US" sz="2400" dirty="0" smtClean="0">
                <a:latin typeface="Comic Sans MS" charset="0"/>
              </a:rPr>
              <a:t>data</a:t>
            </a:r>
            <a:endParaRPr lang="en-US" sz="2400" dirty="0">
              <a:latin typeface="Comic Sans MS" charset="0"/>
            </a:endParaRPr>
          </a:p>
          <a:p>
            <a:r>
              <a:rPr lang="en-US" sz="2400" dirty="0">
                <a:latin typeface="Comic Sans MS" charset="0"/>
              </a:rPr>
              <a:t>1</a:t>
            </a:r>
            <a:r>
              <a:rPr lang="en-US" sz="2400" baseline="30000" dirty="0">
                <a:latin typeface="Comic Sans MS" charset="0"/>
              </a:rPr>
              <a:t>st</a:t>
            </a:r>
            <a:r>
              <a:rPr lang="en-US" sz="2400" dirty="0">
                <a:latin typeface="Comic Sans MS" charset="0"/>
              </a:rPr>
              <a:t> step:  </a:t>
            </a:r>
            <a:r>
              <a:rPr lang="en-US" sz="2400" dirty="0" smtClean="0">
                <a:latin typeface="Comic Sans MS" charset="0"/>
              </a:rPr>
              <a:t>models</a:t>
            </a:r>
            <a:endParaRPr lang="en-US" sz="2400" dirty="0">
              <a:latin typeface="Comic Sans MS" charset="0"/>
            </a:endParaRPr>
          </a:p>
          <a:p>
            <a:r>
              <a:rPr lang="en-US" sz="2400" dirty="0">
                <a:latin typeface="Comic Sans MS" charset="0"/>
              </a:rPr>
              <a:t>2</a:t>
            </a:r>
            <a:r>
              <a:rPr lang="en-US" sz="2400" baseline="30000" dirty="0">
                <a:latin typeface="Comic Sans MS" charset="0"/>
              </a:rPr>
              <a:t>nd</a:t>
            </a:r>
            <a:r>
              <a:rPr lang="en-US" sz="2400" dirty="0">
                <a:latin typeface="Comic Sans MS" charset="0"/>
              </a:rPr>
              <a:t> step: </a:t>
            </a:r>
            <a:r>
              <a:rPr lang="en-US" sz="2400" dirty="0" smtClean="0">
                <a:latin typeface="Comic Sans MS" charset="0"/>
              </a:rPr>
              <a:t>model</a:t>
            </a:r>
            <a:r>
              <a:rPr lang="en-US" sz="2400" dirty="0">
                <a:latin typeface="Comic Sans MS" charset="0"/>
              </a:rPr>
              <a:t>-independent </a:t>
            </a:r>
            <a:r>
              <a:rPr lang="en-US" sz="2400" dirty="0" smtClean="0">
                <a:latin typeface="Comic Sans MS" charset="0"/>
              </a:rPr>
              <a:t>analyses </a:t>
            </a:r>
            <a:r>
              <a:rPr lang="mr-IN" sz="2400" dirty="0" smtClean="0">
                <a:latin typeface="Comic Sans MS" charset="0"/>
              </a:rPr>
              <a:t>–</a:t>
            </a:r>
            <a:r>
              <a:rPr lang="en-US" sz="2400" dirty="0" smtClean="0">
                <a:latin typeface="Comic Sans MS" charset="0"/>
              </a:rPr>
              <a:t> indeed, </a:t>
            </a:r>
            <a:r>
              <a:rPr lang="en-US" dirty="0" smtClean="0">
                <a:latin typeface="Comic Sans MS" charset="0"/>
              </a:rPr>
              <a:t>true </a:t>
            </a:r>
            <a:r>
              <a:rPr lang="en-US" dirty="0">
                <a:latin typeface="Comic Sans MS" charset="0"/>
              </a:rPr>
              <a:t>progress </a:t>
            </a:r>
            <a:r>
              <a:rPr lang="en-US" sz="2400" dirty="0" smtClean="0">
                <a:latin typeface="Comic Sans MS" charset="0"/>
              </a:rPr>
              <a:t> </a:t>
            </a:r>
            <a:endParaRPr lang="en-US" sz="2400" dirty="0">
              <a:latin typeface="Comic Sans MS" charset="0"/>
            </a:endParaRPr>
          </a:p>
          <a:p>
            <a:r>
              <a:rPr lang="en-US" sz="2400" dirty="0">
                <a:latin typeface="Comic Sans MS" charset="0"/>
              </a:rPr>
              <a:t>3</a:t>
            </a:r>
            <a:r>
              <a:rPr lang="en-US" sz="2400" baseline="30000" dirty="0">
                <a:latin typeface="Comic Sans MS" charset="0"/>
              </a:rPr>
              <a:t>rd</a:t>
            </a:r>
            <a:r>
              <a:rPr lang="en-US" sz="2400" dirty="0">
                <a:latin typeface="Comic Sans MS" charset="0"/>
              </a:rPr>
              <a:t> step: </a:t>
            </a:r>
            <a:r>
              <a:rPr lang="en-US" sz="2400" dirty="0" smtClean="0">
                <a:solidFill>
                  <a:srgbClr val="0000FF"/>
                </a:solidFill>
                <a:latin typeface="Comic Sans MS" charset="0"/>
              </a:rPr>
              <a:t>best </a:t>
            </a:r>
            <a:r>
              <a:rPr lang="en-US" sz="2400" dirty="0">
                <a:solidFill>
                  <a:srgbClr val="0000FF"/>
                </a:solidFill>
                <a:latin typeface="Comic Sans MS" charset="0"/>
              </a:rPr>
              <a:t>fitted analyses </a:t>
            </a:r>
            <a:r>
              <a:rPr lang="en-US" sz="2400" dirty="0">
                <a:latin typeface="Comic Sans MS" charset="0"/>
              </a:rPr>
              <a:t>often do</a:t>
            </a:r>
            <a:r>
              <a:rPr lang="en-US" sz="2400" dirty="0">
                <a:solidFill>
                  <a:srgbClr val="B0743A"/>
                </a:solidFill>
                <a:latin typeface="Comic Sans MS" charset="0"/>
              </a:rPr>
              <a:t> </a:t>
            </a:r>
            <a:r>
              <a:rPr lang="en-US" sz="2400" i="1" dirty="0">
                <a:solidFill>
                  <a:srgbClr val="FF0000"/>
                </a:solidFill>
                <a:latin typeface="Comic Sans MS" charset="0"/>
              </a:rPr>
              <a:t>not</a:t>
            </a:r>
            <a:r>
              <a:rPr lang="en-US" sz="2400" dirty="0">
                <a:solidFill>
                  <a:srgbClr val="B0743A"/>
                </a:solidFill>
                <a:latin typeface="Comic Sans MS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Comic Sans MS" charset="0"/>
              </a:rPr>
              <a:t>give </a:t>
            </a:r>
            <a:r>
              <a:rPr lang="en-US" sz="2400" dirty="0">
                <a:solidFill>
                  <a:srgbClr val="000000"/>
                </a:solidFill>
                <a:latin typeface="Comic Sans MS" charset="0"/>
              </a:rPr>
              <a:t>the best </a:t>
            </a:r>
            <a:r>
              <a:rPr lang="en-US" sz="2400" dirty="0" smtClean="0">
                <a:solidFill>
                  <a:srgbClr val="000000"/>
                </a:solidFill>
                <a:latin typeface="Comic Sans MS" charset="0"/>
              </a:rPr>
              <a:t> </a:t>
            </a:r>
          </a:p>
          <a:p>
            <a:r>
              <a:rPr lang="en-US" dirty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             </a:t>
            </a:r>
            <a:r>
              <a:rPr lang="en-US" sz="2400" dirty="0" smtClean="0">
                <a:solidFill>
                  <a:srgbClr val="000000"/>
                </a:solidFill>
                <a:latin typeface="Comic Sans MS" charset="0"/>
              </a:rPr>
              <a:t>information </a:t>
            </a:r>
            <a:r>
              <a:rPr lang="en-US" sz="2400" dirty="0">
                <a:solidFill>
                  <a:srgbClr val="000000"/>
                </a:solidFill>
                <a:latin typeface="Comic Sans MS" charset="0"/>
              </a:rPr>
              <a:t>about the underlying </a:t>
            </a:r>
            <a:r>
              <a:rPr lang="en-US" sz="2400" dirty="0" smtClean="0">
                <a:solidFill>
                  <a:srgbClr val="000000"/>
                </a:solidFill>
                <a:latin typeface="Comic Sans MS" charset="0"/>
              </a:rPr>
              <a:t>dynamics; 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  <a:latin typeface="Comic Sans MS" charset="0"/>
              </a:rPr>
              <a:t>data </a:t>
            </a:r>
            <a:r>
              <a:rPr lang="en-US" sz="2400" dirty="0">
                <a:solidFill>
                  <a:srgbClr val="000000"/>
                </a:solidFill>
                <a:latin typeface="Comic Sans MS" charset="0"/>
              </a:rPr>
              <a:t>are the referees – in the end !</a:t>
            </a:r>
          </a:p>
          <a:p>
            <a:r>
              <a:rPr lang="en-US" sz="2400" dirty="0">
                <a:latin typeface="Comic Sans MS" charset="0"/>
              </a:rPr>
              <a:t>crucial: </a:t>
            </a:r>
            <a:r>
              <a:rPr lang="en-US" sz="2400" i="1" dirty="0" smtClean="0">
                <a:latin typeface="Comic Sans MS" charset="0"/>
              </a:rPr>
              <a:t>collaborations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>
                <a:latin typeface="Comic Sans MS" charset="0"/>
              </a:rPr>
              <a:t>of </a:t>
            </a:r>
            <a:r>
              <a:rPr lang="en-US" sz="2400" dirty="0">
                <a:solidFill>
                  <a:srgbClr val="0000FF"/>
                </a:solidFill>
                <a:latin typeface="Comic Sans MS" charset="0"/>
              </a:rPr>
              <a:t>experimenters</a:t>
            </a:r>
            <a:r>
              <a:rPr lang="en-US" sz="2400" dirty="0">
                <a:latin typeface="Comic Sans MS" charset="0"/>
              </a:rPr>
              <a:t> &amp; </a:t>
            </a:r>
            <a:r>
              <a:rPr lang="en-US" sz="2400" dirty="0">
                <a:solidFill>
                  <a:srgbClr val="996633"/>
                </a:solidFill>
                <a:latin typeface="Comic Sans MS" charset="0"/>
              </a:rPr>
              <a:t>theorists</a:t>
            </a:r>
            <a:r>
              <a:rPr lang="en-US" sz="2400" dirty="0">
                <a:latin typeface="Comic Sans MS" charset="0"/>
              </a:rPr>
              <a:t> with </a:t>
            </a:r>
            <a:endParaRPr lang="en-US" sz="2400" dirty="0" smtClean="0">
              <a:latin typeface="Comic Sans MS" charset="0"/>
            </a:endParaRPr>
          </a:p>
          <a:p>
            <a:pPr algn="ctr"/>
            <a:r>
              <a:rPr lang="en-US" i="1" dirty="0">
                <a:solidFill>
                  <a:srgbClr val="AF00B1"/>
                </a:solidFill>
                <a:latin typeface="Comic Sans MS" charset="0"/>
              </a:rPr>
              <a:t>correlations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 &amp; </a:t>
            </a:r>
            <a:r>
              <a:rPr lang="en-US" dirty="0">
                <a:solidFill>
                  <a:srgbClr val="AF00B1"/>
                </a:solidFill>
                <a:latin typeface="Comic Sans MS" charset="0"/>
              </a:rPr>
              <a:t>judgments </a:t>
            </a:r>
            <a:r>
              <a:rPr lang="en-US" dirty="0" smtClean="0">
                <a:solidFill>
                  <a:srgbClr val="AF00B1"/>
                </a:solidFill>
                <a:latin typeface="Comic Sans MS" charset="0"/>
              </a:rPr>
              <a:t>!</a:t>
            </a:r>
          </a:p>
          <a:p>
            <a:pPr algn="ctr">
              <a:defRPr/>
            </a:pPr>
            <a:r>
              <a:rPr lang="en-US" sz="2000" dirty="0" smtClean="0">
                <a:latin typeface="Comic Sans MS" charset="0"/>
              </a:rPr>
              <a:t>Prof</a:t>
            </a:r>
            <a:r>
              <a:rPr lang="en-US" sz="2000" dirty="0">
                <a:latin typeface="Comic Sans MS" charset="0"/>
              </a:rPr>
              <a:t>. </a:t>
            </a:r>
            <a:r>
              <a:rPr lang="en-US" sz="2000" dirty="0" err="1">
                <a:latin typeface="Comic Sans MS" charset="0"/>
              </a:rPr>
              <a:t>Mannelli</a:t>
            </a:r>
            <a:r>
              <a:rPr lang="en-US" sz="2000" dirty="0">
                <a:latin typeface="Comic Sans MS" charset="0"/>
              </a:rPr>
              <a:t> from Pisa once assured me that he does </a:t>
            </a:r>
            <a:r>
              <a:rPr lang="en-US" sz="2000" i="1" dirty="0">
                <a:latin typeface="Comic Sans MS" charset="0"/>
              </a:rPr>
              <a:t>not</a:t>
            </a:r>
            <a:r>
              <a:rPr lang="en-US" sz="2000" dirty="0">
                <a:latin typeface="Comic Sans MS" charset="0"/>
              </a:rPr>
              <a:t> entertain the illusion that theorists can speak the </a:t>
            </a:r>
            <a:r>
              <a:rPr lang="en-US" sz="2000" dirty="0">
                <a:solidFill>
                  <a:srgbClr val="0B0FFF"/>
                </a:solidFill>
                <a:latin typeface="Comic Sans MS" charset="0"/>
              </a:rPr>
              <a:t>truth </a:t>
            </a:r>
            <a:r>
              <a:rPr lang="en-US" sz="2000" dirty="0">
                <a:latin typeface="Comic Sans MS" charset="0"/>
              </a:rPr>
              <a:t>all the time -- speaking </a:t>
            </a:r>
            <a:r>
              <a:rPr lang="en-US" sz="2000" dirty="0">
                <a:solidFill>
                  <a:srgbClr val="AF00B1"/>
                </a:solidFill>
                <a:latin typeface="Comic Sans MS" charset="0"/>
              </a:rPr>
              <a:t>in good faith </a:t>
            </a:r>
            <a:r>
              <a:rPr lang="en-US" sz="2000" dirty="0">
                <a:latin typeface="Comic Sans MS" charset="0"/>
              </a:rPr>
              <a:t>is all he expects from theorists</a:t>
            </a:r>
            <a:r>
              <a:rPr lang="en-US" sz="2000" dirty="0" smtClean="0">
                <a:latin typeface="Comic Sans MS" charset="0"/>
              </a:rPr>
              <a:t>!</a:t>
            </a:r>
          </a:p>
          <a:p>
            <a:pPr algn="ctr">
              <a:defRPr/>
            </a:pPr>
            <a:r>
              <a:rPr lang="en-US" sz="2400" dirty="0" smtClean="0"/>
              <a:t> </a:t>
            </a:r>
            <a:r>
              <a:rPr lang="en-US" i="1" dirty="0">
                <a:latin typeface="Comic Sans MS" charset="0"/>
              </a:rPr>
              <a:t>Goal</a:t>
            </a:r>
            <a:r>
              <a:rPr lang="en-US" dirty="0">
                <a:latin typeface="Comic Sans MS" charset="0"/>
              </a:rPr>
              <a:t> for this century (&amp; this WS): </a:t>
            </a:r>
          </a:p>
          <a:p>
            <a:pPr algn="ctr">
              <a:defRPr/>
            </a:pPr>
            <a:r>
              <a:rPr lang="en-US" sz="2300" dirty="0">
                <a:latin typeface="Comic Sans MS" charset="0"/>
              </a:rPr>
              <a:t>establish the existence of ND (New Dynamics) &amp; their features</a:t>
            </a:r>
          </a:p>
          <a:p>
            <a:pPr algn="ctr">
              <a:defRPr/>
            </a:pPr>
            <a:r>
              <a:rPr lang="en-US" i="1" dirty="0">
                <a:latin typeface="Comic Sans MS" charset="0"/>
              </a:rPr>
              <a:t>Tools</a:t>
            </a:r>
            <a:r>
              <a:rPr lang="en-US" dirty="0">
                <a:latin typeface="Comic Sans MS" charset="0"/>
              </a:rPr>
              <a:t>:</a:t>
            </a:r>
          </a:p>
          <a:p>
            <a:pPr lvl="1">
              <a:defRPr/>
            </a:pPr>
            <a:r>
              <a:rPr lang="en-US" dirty="0">
                <a:latin typeface="Comic Sans MS" charset="0"/>
              </a:rPr>
              <a:t>-- probe </a:t>
            </a:r>
            <a:r>
              <a:rPr lang="en-US" i="1" dirty="0">
                <a:latin typeface="Comic Sans MS" charset="0"/>
              </a:rPr>
              <a:t>many-body</a:t>
            </a:r>
            <a:r>
              <a:rPr lang="en-US" dirty="0">
                <a:latin typeface="Comic Sans MS" charset="0"/>
              </a:rPr>
              <a:t> non-</a:t>
            </a:r>
            <a:r>
              <a:rPr lang="en-US" dirty="0" err="1">
                <a:latin typeface="Comic Sans MS" charset="0"/>
              </a:rPr>
              <a:t>leptonic</a:t>
            </a:r>
            <a:r>
              <a:rPr lang="en-US" dirty="0">
                <a:latin typeface="Comic Sans MS" charset="0"/>
              </a:rPr>
              <a:t> FS</a:t>
            </a:r>
          </a:p>
          <a:p>
            <a:pPr lvl="1">
              <a:defRPr/>
            </a:pPr>
            <a:r>
              <a:rPr lang="en-US" dirty="0">
                <a:latin typeface="Comic Sans MS" charset="0"/>
              </a:rPr>
              <a:t>-- collaboration of HEP &amp; MEP/</a:t>
            </a:r>
            <a:r>
              <a:rPr lang="en-US" dirty="0" err="1">
                <a:latin typeface="Comic Sans MS" charset="0"/>
              </a:rPr>
              <a:t>Hadrodynamics</a:t>
            </a:r>
            <a:r>
              <a:rPr lang="en-US" dirty="0">
                <a:latin typeface="Comic Sans MS" charset="0"/>
              </a:rPr>
              <a:t> from </a:t>
            </a:r>
          </a:p>
          <a:p>
            <a:pPr algn="ctr">
              <a:defRPr/>
            </a:pPr>
            <a:r>
              <a:rPr lang="en-US" dirty="0">
                <a:latin typeface="Comic Sans MS" charset="0"/>
              </a:rPr>
              <a:t>different `cultures’ </a:t>
            </a:r>
            <a:r>
              <a:rPr lang="mr-IN" dirty="0">
                <a:latin typeface="Comic Sans MS" charset="0"/>
              </a:rPr>
              <a:t>–</a:t>
            </a:r>
            <a:r>
              <a:rPr lang="en-US" dirty="0">
                <a:latin typeface="Comic Sans MS" charset="0"/>
              </a:rPr>
              <a:t> not </a:t>
            </a:r>
            <a:r>
              <a:rPr lang="en-US" dirty="0" smtClean="0">
                <a:latin typeface="Comic Sans MS" charset="0"/>
              </a:rPr>
              <a:t>trivial at </a:t>
            </a:r>
            <a:r>
              <a:rPr lang="en-US" dirty="0" smtClean="0">
                <a:latin typeface="Comic Sans MS" charset="0"/>
              </a:rPr>
              <a:t>all !   </a:t>
            </a:r>
            <a:endParaRPr lang="en-US" dirty="0">
              <a:latin typeface="Comic Sans MS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E65CEB5A-9FFA-9245-BF9B-94B7ED89975E}" type="slidenum">
              <a:rPr lang="en-US" smtClean="0"/>
              <a:pPr>
                <a:defRPr/>
              </a:pPr>
              <a:t>5</a:t>
            </a:fld>
            <a:r>
              <a:rPr lang="en-US" dirty="0" smtClean="0"/>
              <a:t>/60</a:t>
            </a:r>
            <a:endParaRPr lang="en-US" dirty="0"/>
          </a:p>
        </p:txBody>
      </p:sp>
      <p:pic>
        <p:nvPicPr>
          <p:cNvPr id="7" name="Picture 6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6324600"/>
            <a:ext cx="666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936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/>
          <p:cNvSpPr>
            <a:spLocks noChangeArrowheads="1"/>
          </p:cNvSpPr>
          <p:nvPr/>
        </p:nvSpPr>
        <p:spPr bwMode="auto">
          <a:xfrm>
            <a:off x="0" y="533400"/>
            <a:ext cx="91440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latin typeface="Comic Sans MS" charset="0"/>
                <a:cs typeface="Symbol" charset="0"/>
              </a:rPr>
              <a:t>-- It is a novel `</a:t>
            </a:r>
            <a:r>
              <a:rPr lang="en-US" dirty="0" smtClean="0">
                <a:latin typeface="Comic Sans MS" charset="0"/>
                <a:cs typeface="Symbol" charset="0"/>
              </a:rPr>
              <a:t>road’: </a:t>
            </a:r>
          </a:p>
          <a:p>
            <a:r>
              <a:rPr lang="en-US" dirty="0">
                <a:latin typeface="Comic Sans MS" charset="0"/>
                <a:cs typeface="Symbol" charset="0"/>
              </a:rPr>
              <a:t> </a:t>
            </a:r>
            <a:r>
              <a:rPr lang="en-US" dirty="0" smtClean="0">
                <a:latin typeface="Comic Sans MS" charset="0"/>
                <a:cs typeface="Symbol" charset="0"/>
              </a:rPr>
              <a:t>   Giovanni </a:t>
            </a:r>
            <a:r>
              <a:rPr lang="en-US" dirty="0" err="1" smtClean="0">
                <a:latin typeface="Comic Sans MS" charset="0"/>
                <a:cs typeface="Symbol" charset="0"/>
              </a:rPr>
              <a:t>Punzi</a:t>
            </a:r>
            <a:r>
              <a:rPr lang="en-US" dirty="0" smtClean="0">
                <a:latin typeface="Comic Sans MS" charset="0"/>
                <a:cs typeface="Symbol" charset="0"/>
              </a:rPr>
              <a:t> said </a:t>
            </a:r>
            <a:r>
              <a:rPr lang="en-US" dirty="0" err="1">
                <a:latin typeface="Comic Sans MS" charset="0"/>
              </a:rPr>
              <a:t>LHCb</a:t>
            </a:r>
            <a:r>
              <a:rPr lang="en-US" dirty="0">
                <a:latin typeface="Comic Sans MS" charset="0"/>
              </a:rPr>
              <a:t> could do much better</a:t>
            </a:r>
            <a:r>
              <a:rPr lang="en-US" dirty="0">
                <a:latin typeface="Comic Sans MS" charset="0"/>
                <a:cs typeface="Symbol" charset="0"/>
              </a:rPr>
              <a:t> with </a:t>
            </a:r>
            <a:r>
              <a:rPr lang="en-US" i="1" dirty="0" smtClean="0">
                <a:solidFill>
                  <a:srgbClr val="FF0000"/>
                </a:solidFill>
                <a:latin typeface="Comic Sans MS" charset="0"/>
                <a:cs typeface="Symbol" charset="0"/>
              </a:rPr>
              <a:t>run-3/4</a:t>
            </a:r>
            <a:r>
              <a:rPr lang="en-US" dirty="0" smtClean="0">
                <a:latin typeface="Comic Sans MS" charset="0"/>
                <a:cs typeface="Symbol" charset="0"/>
              </a:rPr>
              <a:t>   </a:t>
            </a:r>
          </a:p>
          <a:p>
            <a:r>
              <a:rPr lang="en-US" dirty="0">
                <a:latin typeface="Comic Sans MS" charset="0"/>
                <a:cs typeface="Symbol" charset="0"/>
              </a:rPr>
              <a:t> </a:t>
            </a:r>
            <a:r>
              <a:rPr lang="en-US" dirty="0" smtClean="0">
                <a:latin typeface="Comic Sans MS" charset="0"/>
                <a:cs typeface="Symbol" charset="0"/>
              </a:rPr>
              <a:t>   </a:t>
            </a:r>
            <a:r>
              <a:rPr lang="en-US" i="1" dirty="0" smtClean="0">
                <a:latin typeface="Comic Sans MS" charset="0"/>
                <a:cs typeface="Symbol" charset="0"/>
              </a:rPr>
              <a:t>below</a:t>
            </a:r>
            <a:r>
              <a:rPr lang="en-US" dirty="0" smtClean="0">
                <a:latin typeface="Comic Sans MS" charset="0"/>
                <a:cs typeface="Symbol" charset="0"/>
              </a:rPr>
              <a:t> </a:t>
            </a:r>
            <a:r>
              <a:rPr lang="en-US" dirty="0">
                <a:latin typeface="Comic Sans MS" charset="0"/>
                <a:cs typeface="Symbol" charset="0"/>
              </a:rPr>
              <a:t>10</a:t>
            </a:r>
            <a:r>
              <a:rPr lang="en-US" baseline="30000" dirty="0">
                <a:latin typeface="Comic Sans MS" charset="0"/>
                <a:cs typeface="Symbol" charset="0"/>
              </a:rPr>
              <a:t>-</a:t>
            </a:r>
            <a:r>
              <a:rPr lang="en-US" baseline="30000" dirty="0" smtClean="0">
                <a:latin typeface="Comic Sans MS" charset="0"/>
                <a:cs typeface="Symbol" charset="0"/>
              </a:rPr>
              <a:t>4 </a:t>
            </a:r>
            <a:r>
              <a:rPr lang="en-US" dirty="0" smtClean="0">
                <a:latin typeface="Comic Sans MS" charset="0"/>
                <a:cs typeface="Symbol" charset="0"/>
              </a:rPr>
              <a:t>! </a:t>
            </a:r>
          </a:p>
          <a:p>
            <a:pPr lvl="1"/>
            <a:r>
              <a:rPr lang="en-US" dirty="0">
                <a:latin typeface="Comic Sans MS" charset="0"/>
                <a:cs typeface="Symbol" charset="0"/>
              </a:rPr>
              <a:t> </a:t>
            </a:r>
            <a:r>
              <a:rPr lang="en-US" dirty="0" smtClean="0">
                <a:latin typeface="Comic Sans MS" charset="0"/>
                <a:cs typeface="Symbol" charset="0"/>
              </a:rPr>
              <a:t>                   J</a:t>
            </a:r>
            <a:r>
              <a:rPr lang="en-US" dirty="0">
                <a:latin typeface="Comic Sans MS" charset="0"/>
                <a:cs typeface="Symbol" charset="0"/>
              </a:rPr>
              <a:t>/</a:t>
            </a:r>
            <a:r>
              <a:rPr lang="en-US" dirty="0">
                <a:latin typeface="Symbol" charset="2"/>
                <a:cs typeface="Symbol" charset="2"/>
              </a:rPr>
              <a:t>y</a:t>
            </a:r>
            <a:r>
              <a:rPr lang="en-US" dirty="0">
                <a:latin typeface="Comic Sans MS" charset="0"/>
                <a:cs typeface="Symbol" charset="0"/>
              </a:rPr>
              <a:t> -&gt; </a:t>
            </a:r>
            <a:r>
              <a:rPr lang="en-US" dirty="0">
                <a:latin typeface="Symbol" charset="2"/>
                <a:cs typeface="Symbol" charset="2"/>
              </a:rPr>
              <a:t>L L</a:t>
            </a:r>
            <a:r>
              <a:rPr lang="en-US" dirty="0">
                <a:latin typeface="Comic Sans MS" charset="0"/>
                <a:cs typeface="Symbol" charset="0"/>
              </a:rPr>
              <a:t> -&gt; [p 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latin typeface="Comic Sans MS" charset="0"/>
                <a:cs typeface="Symbol" charset="0"/>
              </a:rPr>
              <a:t>+</a:t>
            </a:r>
            <a:r>
              <a:rPr lang="en-US" dirty="0">
                <a:latin typeface="Comic Sans MS" charset="0"/>
                <a:cs typeface="Symbol" charset="0"/>
              </a:rPr>
              <a:t>][p 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latin typeface="Comic Sans MS" charset="0"/>
                <a:cs typeface="Symbol" charset="0"/>
              </a:rPr>
              <a:t>-</a:t>
            </a:r>
            <a:r>
              <a:rPr lang="en-US" dirty="0" smtClean="0">
                <a:latin typeface="Comic Sans MS" charset="0"/>
                <a:cs typeface="Symbol" charset="0"/>
              </a:rPr>
              <a:t>]</a:t>
            </a:r>
            <a:endParaRPr lang="en-US" dirty="0">
              <a:latin typeface="Comic Sans MS" charset="0"/>
              <a:cs typeface="Symbol" charset="0"/>
            </a:endParaRPr>
          </a:p>
          <a:p>
            <a:r>
              <a:rPr lang="en-US" dirty="0">
                <a:latin typeface="Comic Sans MS" charset="0"/>
              </a:rPr>
              <a:t>-- Some details:</a:t>
            </a:r>
          </a:p>
          <a:p>
            <a:pPr algn="ctr"/>
            <a:r>
              <a:rPr lang="en-US" dirty="0">
                <a:latin typeface="Comic Sans MS" charset="0"/>
                <a:cs typeface="Symbol" charset="0"/>
              </a:rPr>
              <a:t>J/</a:t>
            </a:r>
            <a:r>
              <a:rPr lang="en-US" dirty="0">
                <a:latin typeface="Symbol" charset="2"/>
                <a:cs typeface="Symbol" charset="2"/>
              </a:rPr>
              <a:t>y</a:t>
            </a:r>
            <a:r>
              <a:rPr lang="en-US" dirty="0">
                <a:latin typeface="Comic Sans MS" charset="0"/>
                <a:cs typeface="Symbol" charset="0"/>
              </a:rPr>
              <a:t> </a:t>
            </a:r>
            <a:r>
              <a:rPr lang="en-US" dirty="0">
                <a:latin typeface="Comic Sans MS" charset="0"/>
              </a:rPr>
              <a:t> -&gt; </a:t>
            </a:r>
            <a:r>
              <a:rPr lang="en-US" dirty="0">
                <a:solidFill>
                  <a:srgbClr val="FF0000"/>
                </a:solidFill>
                <a:latin typeface="Comic Sans MS" charset="0"/>
              </a:rPr>
              <a:t>Y</a:t>
            </a:r>
            <a:r>
              <a:rPr lang="en-US" dirty="0">
                <a:latin typeface="Comic Sans MS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Y</a:t>
            </a:r>
            <a:r>
              <a:rPr lang="en-US" dirty="0">
                <a:latin typeface="Comic Sans MS" charset="0"/>
              </a:rPr>
              <a:t> -&gt; </a:t>
            </a:r>
            <a:r>
              <a:rPr lang="en-US" dirty="0">
                <a:solidFill>
                  <a:srgbClr val="FF0000"/>
                </a:solidFill>
                <a:latin typeface="Comic Sans MS" charset="0"/>
              </a:rPr>
              <a:t>[X </a:t>
            </a:r>
            <a:r>
              <a:rPr lang="en-US" dirty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dirty="0">
                <a:solidFill>
                  <a:srgbClr val="FF0000"/>
                </a:solidFill>
                <a:latin typeface="Comic Sans MS" charset="0"/>
              </a:rPr>
              <a:t>] 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[X </a:t>
            </a:r>
            <a:r>
              <a:rPr lang="en-US" dirty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</a:rPr>
              <a:t>] </a:t>
            </a:r>
            <a:r>
              <a:rPr lang="en-US" dirty="0">
                <a:solidFill>
                  <a:srgbClr val="AF00B1"/>
                </a:solidFill>
                <a:latin typeface="Comic Sans MS" charset="0"/>
              </a:rPr>
              <a:t>with a dedicated trigger</a:t>
            </a:r>
          </a:p>
          <a:p>
            <a:pPr algn="ctr"/>
            <a:endParaRPr lang="en-US" dirty="0">
              <a:solidFill>
                <a:srgbClr val="0000FF"/>
              </a:solidFill>
              <a:latin typeface="Comic Sans MS" charset="0"/>
            </a:endParaRPr>
          </a:p>
          <a:p>
            <a:pPr marL="800100" lvl="1" indent="-342900">
              <a:buFontTx/>
              <a:buChar char="-"/>
            </a:pPr>
            <a:r>
              <a:rPr lang="en-US" dirty="0">
                <a:latin typeface="Comic Sans MS" charset="0"/>
              </a:rPr>
              <a:t>Measure T-odd moments</a:t>
            </a:r>
          </a:p>
          <a:p>
            <a:pPr lvl="1" algn="ctr"/>
            <a:r>
              <a:rPr lang="en-US" dirty="0" err="1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r>
              <a:rPr lang="en-US" baseline="-25000" dirty="0" err="1">
                <a:solidFill>
                  <a:srgbClr val="FF0000"/>
                </a:solidFill>
                <a:latin typeface="Comic Sans MS" charset="0"/>
              </a:rPr>
              <a:t>Y</a:t>
            </a:r>
            <a:r>
              <a:rPr lang="en-US" baseline="30000" dirty="0" err="1">
                <a:solidFill>
                  <a:srgbClr val="FF0000"/>
                </a:solidFill>
                <a:latin typeface="Comic Sans MS" charset="0"/>
              </a:rPr>
              <a:t>X</a:t>
            </a:r>
            <a:r>
              <a:rPr lang="en-US" dirty="0">
                <a:solidFill>
                  <a:srgbClr val="FF0000"/>
                </a:solidFill>
                <a:latin typeface="Comic Sans MS" charset="0"/>
              </a:rPr>
              <a:t>=&lt;</a:t>
            </a:r>
            <a:r>
              <a:rPr lang="en-US" dirty="0" err="1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baseline="-25000" dirty="0" err="1">
                <a:solidFill>
                  <a:srgbClr val="FF0000"/>
                </a:solidFill>
                <a:latin typeface="Comic Sans MS" charset="0"/>
              </a:rPr>
              <a:t>Y</a:t>
            </a:r>
            <a:r>
              <a:rPr lang="en-US" baseline="-25000" dirty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omic Sans MS" charset="0"/>
              </a:rPr>
              <a:t>. (</a:t>
            </a:r>
            <a:r>
              <a:rPr lang="en-US" dirty="0" err="1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baseline="-25000" dirty="0" err="1">
                <a:solidFill>
                  <a:srgbClr val="FF0000"/>
                </a:solidFill>
                <a:latin typeface="Comic Sans MS" charset="0"/>
              </a:rPr>
              <a:t>X</a:t>
            </a:r>
            <a:r>
              <a:rPr lang="en-US" baseline="-25000" dirty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omic Sans MS" charset="0"/>
              </a:rPr>
              <a:t>x </a:t>
            </a:r>
            <a:r>
              <a:rPr lang="en-US" dirty="0" err="1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-25000" dirty="0" err="1">
                <a:solidFill>
                  <a:srgbClr val="FF0000"/>
                </a:solidFill>
                <a:latin typeface="Comic Sans MS" charset="0"/>
              </a:rPr>
              <a:t>X</a:t>
            </a:r>
            <a:r>
              <a:rPr lang="en-US" dirty="0">
                <a:solidFill>
                  <a:srgbClr val="FF0000"/>
                </a:solidFill>
                <a:latin typeface="Comic Sans MS" charset="0"/>
              </a:rPr>
              <a:t>)&gt; </a:t>
            </a:r>
            <a:r>
              <a:rPr lang="en-US" dirty="0">
                <a:latin typeface="Comic Sans MS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baseline="-25000" dirty="0" err="1">
                <a:solidFill>
                  <a:srgbClr val="0000FF"/>
                </a:solidFill>
                <a:latin typeface="Comic Sans MS" charset="0"/>
              </a:rPr>
              <a:t>Y</a:t>
            </a:r>
            <a:r>
              <a:rPr lang="en-US" baseline="30000" dirty="0" err="1">
                <a:solidFill>
                  <a:srgbClr val="0000FF"/>
                </a:solidFill>
                <a:latin typeface="Comic Sans MS" charset="0"/>
              </a:rPr>
              <a:t>X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=&lt;</a:t>
            </a:r>
            <a:r>
              <a:rPr lang="en-US" dirty="0" err="1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baseline="-25000" dirty="0" err="1">
                <a:solidFill>
                  <a:srgbClr val="0000FF"/>
                </a:solidFill>
                <a:latin typeface="Comic Sans MS" charset="0"/>
              </a:rPr>
              <a:t>Y</a:t>
            </a:r>
            <a:r>
              <a:rPr lang="en-US" baseline="-25000" dirty="0">
                <a:solidFill>
                  <a:srgbClr val="0000FF"/>
                </a:solidFill>
                <a:latin typeface="Comic Sans MS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. (</a:t>
            </a:r>
            <a:r>
              <a:rPr lang="en-US" dirty="0" err="1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baseline="-25000" dirty="0" err="1">
                <a:solidFill>
                  <a:srgbClr val="0000FF"/>
                </a:solidFill>
                <a:latin typeface="Comic Sans MS" charset="0"/>
              </a:rPr>
              <a:t>X</a:t>
            </a:r>
            <a:r>
              <a:rPr lang="en-US" baseline="-25000" dirty="0">
                <a:solidFill>
                  <a:srgbClr val="0000FF"/>
                </a:solidFill>
                <a:latin typeface="Comic Sans MS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x </a:t>
            </a:r>
            <a:r>
              <a:rPr lang="en-US" dirty="0" err="1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baseline="-25000" dirty="0" err="1">
                <a:solidFill>
                  <a:srgbClr val="0000FF"/>
                </a:solidFill>
                <a:latin typeface="Comic Sans MS" charset="0"/>
              </a:rPr>
              <a:t>X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)&gt;  </a:t>
            </a:r>
            <a:r>
              <a:rPr lang="en-US" dirty="0" smtClean="0">
                <a:latin typeface="Comic Sans MS" charset="0"/>
              </a:rPr>
              <a:t>,</a:t>
            </a:r>
            <a:endParaRPr lang="en-US" dirty="0">
              <a:latin typeface="Comic Sans MS" charset="0"/>
            </a:endParaRPr>
          </a:p>
          <a:p>
            <a:pPr lvl="1" algn="ctr"/>
            <a:r>
              <a:rPr lang="en-US" dirty="0">
                <a:latin typeface="Comic Sans MS" charset="0"/>
              </a:rPr>
              <a:t>based on CPT invariance</a:t>
            </a:r>
          </a:p>
          <a:p>
            <a:pPr lvl="1" algn="ctr"/>
            <a:r>
              <a:rPr lang="en-US" dirty="0">
                <a:latin typeface="Comic Sans MS" charset="0"/>
              </a:rPr>
              <a:t>probe direct CP asymmetry &lt;A</a:t>
            </a:r>
            <a:r>
              <a:rPr lang="en-US" baseline="-25000" dirty="0">
                <a:latin typeface="Comic Sans MS" charset="0"/>
              </a:rPr>
              <a:t>CP</a:t>
            </a:r>
            <a:r>
              <a:rPr lang="en-US" baseline="30000" dirty="0">
                <a:latin typeface="Comic Sans MS" charset="0"/>
              </a:rPr>
              <a:t>X</a:t>
            </a:r>
            <a:r>
              <a:rPr lang="en-US" dirty="0">
                <a:latin typeface="Comic Sans MS" charset="0"/>
              </a:rPr>
              <a:t>&gt; = (</a:t>
            </a:r>
            <a:r>
              <a:rPr lang="en-US" dirty="0" err="1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r>
              <a:rPr lang="en-US" baseline="-25000" dirty="0" err="1">
                <a:solidFill>
                  <a:srgbClr val="FF0000"/>
                </a:solidFill>
                <a:latin typeface="Comic Sans MS" charset="0"/>
              </a:rPr>
              <a:t>Y</a:t>
            </a:r>
            <a:r>
              <a:rPr lang="en-US" baseline="30000" dirty="0" err="1">
                <a:solidFill>
                  <a:srgbClr val="FF0000"/>
                </a:solidFill>
                <a:latin typeface="Comic Sans MS" charset="0"/>
              </a:rPr>
              <a:t>X</a:t>
            </a:r>
            <a:r>
              <a:rPr lang="en-US" baseline="30000" dirty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dirty="0">
                <a:latin typeface="Comic Sans MS" charset="0"/>
              </a:rPr>
              <a:t>+ </a:t>
            </a:r>
            <a:r>
              <a:rPr lang="en-US" dirty="0" err="1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baseline="-25000" dirty="0" err="1">
                <a:solidFill>
                  <a:srgbClr val="0000FF"/>
                </a:solidFill>
                <a:latin typeface="Comic Sans MS" charset="0"/>
              </a:rPr>
              <a:t>Y</a:t>
            </a:r>
            <a:r>
              <a:rPr lang="en-US" baseline="30000" dirty="0" err="1">
                <a:solidFill>
                  <a:srgbClr val="0000FF"/>
                </a:solidFill>
                <a:latin typeface="Comic Sans MS" charset="0"/>
              </a:rPr>
              <a:t>X</a:t>
            </a:r>
            <a:r>
              <a:rPr lang="en-US" dirty="0">
                <a:latin typeface="Comic Sans MS" charset="0"/>
              </a:rPr>
              <a:t>)/(</a:t>
            </a:r>
            <a:r>
              <a:rPr lang="en-US" dirty="0" err="1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r>
              <a:rPr lang="en-US" baseline="-25000" dirty="0" err="1">
                <a:solidFill>
                  <a:srgbClr val="FF0000"/>
                </a:solidFill>
                <a:latin typeface="Comic Sans MS" charset="0"/>
              </a:rPr>
              <a:t>Y</a:t>
            </a:r>
            <a:r>
              <a:rPr lang="en-US" baseline="30000" dirty="0" err="1">
                <a:solidFill>
                  <a:srgbClr val="FF0000"/>
                </a:solidFill>
                <a:latin typeface="Comic Sans MS" charset="0"/>
              </a:rPr>
              <a:t>X</a:t>
            </a:r>
            <a:r>
              <a:rPr lang="en-US" baseline="30000" dirty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dirty="0" smtClean="0">
                <a:latin typeface="Comic Sans MS" charset="0"/>
              </a:rPr>
              <a:t>– </a:t>
            </a:r>
            <a:r>
              <a:rPr lang="en-US" dirty="0" err="1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baseline="-25000" dirty="0" err="1">
                <a:solidFill>
                  <a:srgbClr val="0000FF"/>
                </a:solidFill>
                <a:latin typeface="Comic Sans MS" charset="0"/>
              </a:rPr>
              <a:t>Y</a:t>
            </a:r>
            <a:r>
              <a:rPr lang="en-US" baseline="30000" dirty="0" err="1">
                <a:solidFill>
                  <a:srgbClr val="0000FF"/>
                </a:solidFill>
                <a:latin typeface="Comic Sans MS" charset="0"/>
              </a:rPr>
              <a:t>X</a:t>
            </a:r>
            <a:r>
              <a:rPr lang="en-US" dirty="0" smtClean="0">
                <a:latin typeface="Comic Sans MS" charset="0"/>
              </a:rPr>
              <a:t>)</a:t>
            </a:r>
            <a:endParaRPr lang="en-US" dirty="0">
              <a:latin typeface="Comic Sans MS" charset="0"/>
            </a:endParaRPr>
          </a:p>
          <a:p>
            <a:pPr lvl="1" algn="ctr"/>
            <a:r>
              <a:rPr lang="en-US" dirty="0">
                <a:latin typeface="Comic Sans MS" charset="0"/>
              </a:rPr>
              <a:t>with</a:t>
            </a:r>
            <a:r>
              <a:rPr lang="en-US" i="1" dirty="0">
                <a:latin typeface="Comic Sans MS" charset="0"/>
              </a:rPr>
              <a:t>out</a:t>
            </a:r>
            <a:r>
              <a:rPr lang="en-US" dirty="0">
                <a:latin typeface="Comic Sans MS" charset="0"/>
              </a:rPr>
              <a:t> polarized </a:t>
            </a:r>
            <a:r>
              <a:rPr lang="en-US" dirty="0">
                <a:solidFill>
                  <a:srgbClr val="FF0000"/>
                </a:solidFill>
                <a:latin typeface="Comic Sans MS" charset="0"/>
              </a:rPr>
              <a:t>Y</a:t>
            </a:r>
            <a:r>
              <a:rPr lang="en-US" dirty="0">
                <a:latin typeface="Comic Sans MS" charset="0"/>
              </a:rPr>
              <a:t> &amp; 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Y </a:t>
            </a:r>
            <a:r>
              <a:rPr lang="en-US" dirty="0">
                <a:latin typeface="Comic Sans MS" charset="0"/>
              </a:rPr>
              <a:t>due to very narrow resonance </a:t>
            </a:r>
            <a:r>
              <a:rPr lang="en-US" dirty="0">
                <a:latin typeface="Comic Sans MS" charset="0"/>
                <a:cs typeface="Symbol" charset="0"/>
              </a:rPr>
              <a:t>J/</a:t>
            </a:r>
            <a:r>
              <a:rPr lang="en-US" dirty="0">
                <a:latin typeface="Symbol" charset="2"/>
                <a:cs typeface="Symbol" charset="2"/>
              </a:rPr>
              <a:t>y</a:t>
            </a:r>
            <a:r>
              <a:rPr lang="en-US" dirty="0">
                <a:latin typeface="Comic Sans MS" charset="0"/>
              </a:rPr>
              <a:t> </a:t>
            </a:r>
            <a:r>
              <a:rPr lang="en-US" dirty="0" smtClean="0">
                <a:latin typeface="Comic Sans MS" charset="0"/>
              </a:rPr>
              <a:t>!</a:t>
            </a:r>
          </a:p>
          <a:p>
            <a:pPr lvl="1" algn="ctr"/>
            <a:endParaRPr lang="en-US" dirty="0" smtClean="0">
              <a:latin typeface="Comic Sans MS" charset="0"/>
            </a:endParaRPr>
          </a:p>
        </p:txBody>
      </p:sp>
      <p:sp>
        <p:nvSpPr>
          <p:cNvPr id="92162" name="Slide Number Placeholder 3"/>
          <p:cNvSpPr txBox="1">
            <a:spLocks/>
          </p:cNvSpPr>
          <p:nvPr/>
        </p:nvSpPr>
        <p:spPr bwMode="auto">
          <a:xfrm>
            <a:off x="72136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F60CDA5D-B4E4-874E-B77A-9FBDCC51CFA0}" type="slidenum">
              <a:rPr lang="en-US" sz="1400" smtClean="0"/>
              <a:pPr algn="r" eaLnBrk="1" hangingPunct="1"/>
              <a:t>50</a:t>
            </a:fld>
            <a:r>
              <a:rPr lang="en-US" sz="1400" dirty="0" smtClean="0"/>
              <a:t>/60</a:t>
            </a:r>
            <a:endParaRPr lang="en-US" sz="1400" dirty="0"/>
          </a:p>
        </p:txBody>
      </p:sp>
      <p:sp>
        <p:nvSpPr>
          <p:cNvPr id="92164" name="Rectangle 1"/>
          <p:cNvSpPr>
            <a:spLocks noChangeArrowheads="1"/>
          </p:cNvSpPr>
          <p:nvPr/>
        </p:nvSpPr>
        <p:spPr bwMode="auto">
          <a:xfrm>
            <a:off x="0" y="0"/>
            <a:ext cx="7861300" cy="461963"/>
          </a:xfrm>
          <a:prstGeom prst="rect">
            <a:avLst/>
          </a:prstGeom>
          <a:solidFill>
            <a:srgbClr val="FFD22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omic Sans MS" charset="0"/>
              </a:rPr>
              <a:t> </a:t>
            </a:r>
            <a:r>
              <a:rPr lang="en-US" dirty="0" smtClean="0">
                <a:latin typeface="Comic Sans MS" charset="0"/>
              </a:rPr>
              <a:t>(V.3) </a:t>
            </a:r>
            <a:r>
              <a:rPr lang="en-US" dirty="0">
                <a:latin typeface="Comic Sans MS" charset="0"/>
              </a:rPr>
              <a:t>Present and future lessons </a:t>
            </a:r>
            <a:r>
              <a:rPr lang="en-US" dirty="0">
                <a:solidFill>
                  <a:srgbClr val="000000"/>
                </a:solidFill>
                <a:latin typeface="Symbol" charset="0"/>
                <a:cs typeface="Symbol" charset="0"/>
              </a:rPr>
              <a:t>D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S 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= 0 </a:t>
            </a:r>
            <a:endParaRPr lang="en-US" dirty="0">
              <a:latin typeface="Comic Sans MS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5410200" y="152400"/>
            <a:ext cx="228600" cy="228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7" name="Picture 6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5882640"/>
            <a:ext cx="1219200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71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/>
          <p:cNvSpPr>
            <a:spLocks noChangeArrowheads="1"/>
          </p:cNvSpPr>
          <p:nvPr/>
        </p:nvSpPr>
        <p:spPr bwMode="auto">
          <a:xfrm>
            <a:off x="0" y="533400"/>
            <a:ext cx="9144000" cy="600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latin typeface="Comic Sans MS" charset="0"/>
                <a:cs typeface="Symbol" charset="0"/>
              </a:rPr>
              <a:t>-- It is a novel `</a:t>
            </a:r>
            <a:r>
              <a:rPr lang="en-US" dirty="0" smtClean="0">
                <a:latin typeface="Comic Sans MS" charset="0"/>
                <a:cs typeface="Symbol" charset="0"/>
              </a:rPr>
              <a:t>road’: </a:t>
            </a:r>
          </a:p>
          <a:p>
            <a:r>
              <a:rPr lang="en-US" dirty="0">
                <a:latin typeface="Comic Sans MS" charset="0"/>
                <a:cs typeface="Symbol" charset="0"/>
              </a:rPr>
              <a:t> </a:t>
            </a:r>
            <a:r>
              <a:rPr lang="en-US" dirty="0" smtClean="0">
                <a:latin typeface="Comic Sans MS" charset="0"/>
                <a:cs typeface="Symbol" charset="0"/>
              </a:rPr>
              <a:t>   Giovanni </a:t>
            </a:r>
            <a:r>
              <a:rPr lang="en-US" dirty="0" err="1" smtClean="0">
                <a:latin typeface="Comic Sans MS" charset="0"/>
                <a:cs typeface="Symbol" charset="0"/>
              </a:rPr>
              <a:t>Punzi</a:t>
            </a:r>
            <a:r>
              <a:rPr lang="en-US" dirty="0" smtClean="0">
                <a:latin typeface="Comic Sans MS" charset="0"/>
                <a:cs typeface="Symbol" charset="0"/>
              </a:rPr>
              <a:t> said </a:t>
            </a:r>
            <a:r>
              <a:rPr lang="en-US" dirty="0" err="1">
                <a:latin typeface="Comic Sans MS" charset="0"/>
              </a:rPr>
              <a:t>LHCb</a:t>
            </a:r>
            <a:r>
              <a:rPr lang="en-US" dirty="0">
                <a:latin typeface="Comic Sans MS" charset="0"/>
              </a:rPr>
              <a:t> </a:t>
            </a:r>
            <a:r>
              <a:rPr lang="en-US" dirty="0" smtClean="0">
                <a:latin typeface="Comic Sans MS" charset="0"/>
              </a:rPr>
              <a:t>could </a:t>
            </a:r>
            <a:r>
              <a:rPr lang="en-US" dirty="0">
                <a:latin typeface="Comic Sans MS" charset="0"/>
              </a:rPr>
              <a:t>do much better</a:t>
            </a:r>
            <a:r>
              <a:rPr lang="en-US" dirty="0">
                <a:latin typeface="Comic Sans MS" charset="0"/>
                <a:cs typeface="Symbol" charset="0"/>
              </a:rPr>
              <a:t> with </a:t>
            </a:r>
            <a:r>
              <a:rPr lang="en-US" i="1" dirty="0" smtClean="0">
                <a:solidFill>
                  <a:srgbClr val="FF0000"/>
                </a:solidFill>
                <a:latin typeface="Comic Sans MS" charset="0"/>
                <a:cs typeface="Symbol" charset="0"/>
              </a:rPr>
              <a:t>run-3/4</a:t>
            </a:r>
            <a:r>
              <a:rPr lang="en-US" dirty="0" smtClean="0">
                <a:latin typeface="Comic Sans MS" charset="0"/>
                <a:cs typeface="Symbol" charset="0"/>
              </a:rPr>
              <a:t>   </a:t>
            </a:r>
          </a:p>
          <a:p>
            <a:r>
              <a:rPr lang="en-US" dirty="0">
                <a:latin typeface="Comic Sans MS" charset="0"/>
                <a:cs typeface="Symbol" charset="0"/>
              </a:rPr>
              <a:t> </a:t>
            </a:r>
            <a:r>
              <a:rPr lang="en-US" dirty="0" smtClean="0">
                <a:latin typeface="Comic Sans MS" charset="0"/>
                <a:cs typeface="Symbol" charset="0"/>
              </a:rPr>
              <a:t>   </a:t>
            </a:r>
            <a:r>
              <a:rPr lang="en-US" i="1" dirty="0" smtClean="0">
                <a:latin typeface="Comic Sans MS" charset="0"/>
                <a:cs typeface="Symbol" charset="0"/>
              </a:rPr>
              <a:t>below</a:t>
            </a:r>
            <a:r>
              <a:rPr lang="en-US" dirty="0" smtClean="0">
                <a:latin typeface="Comic Sans MS" charset="0"/>
                <a:cs typeface="Symbol" charset="0"/>
              </a:rPr>
              <a:t> </a:t>
            </a:r>
            <a:r>
              <a:rPr lang="en-US" dirty="0">
                <a:latin typeface="Comic Sans MS" charset="0"/>
                <a:cs typeface="Symbol" charset="0"/>
              </a:rPr>
              <a:t>10</a:t>
            </a:r>
            <a:r>
              <a:rPr lang="en-US" baseline="30000" dirty="0">
                <a:latin typeface="Comic Sans MS" charset="0"/>
                <a:cs typeface="Symbol" charset="0"/>
              </a:rPr>
              <a:t>-</a:t>
            </a:r>
            <a:r>
              <a:rPr lang="en-US" baseline="30000" dirty="0" smtClean="0">
                <a:latin typeface="Comic Sans MS" charset="0"/>
                <a:cs typeface="Symbol" charset="0"/>
              </a:rPr>
              <a:t>4 </a:t>
            </a:r>
            <a:r>
              <a:rPr lang="en-US" dirty="0" smtClean="0">
                <a:latin typeface="Comic Sans MS" charset="0"/>
                <a:cs typeface="Symbol" charset="0"/>
              </a:rPr>
              <a:t>! </a:t>
            </a:r>
          </a:p>
          <a:p>
            <a:pPr lvl="1"/>
            <a:r>
              <a:rPr lang="en-US" dirty="0">
                <a:latin typeface="Comic Sans MS" charset="0"/>
                <a:cs typeface="Symbol" charset="0"/>
              </a:rPr>
              <a:t> </a:t>
            </a:r>
            <a:r>
              <a:rPr lang="en-US" dirty="0" smtClean="0">
                <a:latin typeface="Comic Sans MS" charset="0"/>
                <a:cs typeface="Symbol" charset="0"/>
              </a:rPr>
              <a:t>                 J</a:t>
            </a:r>
            <a:r>
              <a:rPr lang="en-US" dirty="0">
                <a:latin typeface="Comic Sans MS" charset="0"/>
                <a:cs typeface="Symbol" charset="0"/>
              </a:rPr>
              <a:t>/</a:t>
            </a:r>
            <a:r>
              <a:rPr lang="en-US" dirty="0">
                <a:latin typeface="Symbol" charset="2"/>
                <a:cs typeface="Symbol" charset="2"/>
              </a:rPr>
              <a:t>y</a:t>
            </a:r>
            <a:r>
              <a:rPr lang="en-US" dirty="0">
                <a:latin typeface="Comic Sans MS" charset="0"/>
                <a:cs typeface="Symbol" charset="0"/>
              </a:rPr>
              <a:t> -&gt; </a:t>
            </a:r>
            <a:r>
              <a:rPr lang="en-US" dirty="0">
                <a:latin typeface="Symbol" charset="2"/>
                <a:cs typeface="Symbol" charset="2"/>
              </a:rPr>
              <a:t>L L</a:t>
            </a:r>
            <a:r>
              <a:rPr lang="en-US" dirty="0">
                <a:latin typeface="Comic Sans MS" charset="0"/>
                <a:cs typeface="Symbol" charset="0"/>
              </a:rPr>
              <a:t> -&gt; [p 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latin typeface="Comic Sans MS" charset="0"/>
                <a:cs typeface="Symbol" charset="0"/>
              </a:rPr>
              <a:t>+</a:t>
            </a:r>
            <a:r>
              <a:rPr lang="en-US" dirty="0">
                <a:latin typeface="Comic Sans MS" charset="0"/>
                <a:cs typeface="Symbol" charset="0"/>
              </a:rPr>
              <a:t>][p 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latin typeface="Comic Sans MS" charset="0"/>
                <a:cs typeface="Symbol" charset="0"/>
              </a:rPr>
              <a:t>-</a:t>
            </a:r>
            <a:r>
              <a:rPr lang="en-US" dirty="0" smtClean="0">
                <a:latin typeface="Comic Sans MS" charset="0"/>
                <a:cs typeface="Symbol" charset="0"/>
              </a:rPr>
              <a:t>]</a:t>
            </a:r>
            <a:endParaRPr lang="en-US" dirty="0">
              <a:latin typeface="Comic Sans MS" charset="0"/>
              <a:cs typeface="Symbol" charset="0"/>
            </a:endParaRPr>
          </a:p>
          <a:p>
            <a:r>
              <a:rPr lang="en-US" dirty="0">
                <a:latin typeface="Comic Sans MS" charset="0"/>
              </a:rPr>
              <a:t>-- Some details:</a:t>
            </a:r>
          </a:p>
          <a:p>
            <a:pPr algn="ctr"/>
            <a:r>
              <a:rPr lang="en-US" dirty="0">
                <a:latin typeface="Comic Sans MS" charset="0"/>
                <a:cs typeface="Symbol" charset="0"/>
              </a:rPr>
              <a:t>J/</a:t>
            </a:r>
            <a:r>
              <a:rPr lang="en-US" dirty="0">
                <a:latin typeface="Symbol" charset="2"/>
                <a:cs typeface="Symbol" charset="2"/>
              </a:rPr>
              <a:t>y</a:t>
            </a:r>
            <a:r>
              <a:rPr lang="en-US" dirty="0">
                <a:latin typeface="Comic Sans MS" charset="0"/>
                <a:cs typeface="Symbol" charset="0"/>
              </a:rPr>
              <a:t> </a:t>
            </a:r>
            <a:r>
              <a:rPr lang="en-US" dirty="0">
                <a:latin typeface="Comic Sans MS" charset="0"/>
              </a:rPr>
              <a:t> -&gt; </a:t>
            </a:r>
            <a:r>
              <a:rPr lang="en-US" dirty="0">
                <a:solidFill>
                  <a:srgbClr val="FF0000"/>
                </a:solidFill>
                <a:latin typeface="Comic Sans MS" charset="0"/>
              </a:rPr>
              <a:t>Y</a:t>
            </a:r>
            <a:r>
              <a:rPr lang="en-US" dirty="0">
                <a:latin typeface="Comic Sans MS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Y</a:t>
            </a:r>
            <a:r>
              <a:rPr lang="en-US" dirty="0">
                <a:latin typeface="Comic Sans MS" charset="0"/>
              </a:rPr>
              <a:t> -&gt; </a:t>
            </a:r>
            <a:r>
              <a:rPr lang="en-US" dirty="0">
                <a:solidFill>
                  <a:srgbClr val="FF0000"/>
                </a:solidFill>
                <a:latin typeface="Comic Sans MS" charset="0"/>
              </a:rPr>
              <a:t>[X </a:t>
            </a:r>
            <a:r>
              <a:rPr lang="en-US" dirty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dirty="0">
                <a:solidFill>
                  <a:srgbClr val="FF0000"/>
                </a:solidFill>
                <a:latin typeface="Comic Sans MS" charset="0"/>
              </a:rPr>
              <a:t>] 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[X </a:t>
            </a:r>
            <a:r>
              <a:rPr lang="en-US" dirty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</a:rPr>
              <a:t>] </a:t>
            </a:r>
            <a:r>
              <a:rPr lang="en-US" dirty="0" smtClean="0">
                <a:solidFill>
                  <a:srgbClr val="AF00B1"/>
                </a:solidFill>
                <a:latin typeface="Comic Sans MS" charset="0"/>
              </a:rPr>
              <a:t>with a dedicated trigger</a:t>
            </a:r>
            <a:endParaRPr lang="en-US" dirty="0">
              <a:solidFill>
                <a:srgbClr val="AF00B1"/>
              </a:solidFill>
              <a:latin typeface="Comic Sans MS" charset="0"/>
            </a:endParaRPr>
          </a:p>
          <a:p>
            <a:pPr marL="800100" lvl="1" indent="-342900">
              <a:buFontTx/>
              <a:buChar char="-"/>
            </a:pPr>
            <a:r>
              <a:rPr lang="en-US" dirty="0">
                <a:latin typeface="Comic Sans MS" charset="0"/>
              </a:rPr>
              <a:t>Measure T-odd moments</a:t>
            </a:r>
          </a:p>
          <a:p>
            <a:pPr lvl="1" algn="ctr"/>
            <a:r>
              <a:rPr lang="en-US" dirty="0" err="1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r>
              <a:rPr lang="en-US" baseline="-25000" dirty="0" err="1">
                <a:solidFill>
                  <a:srgbClr val="FF0000"/>
                </a:solidFill>
                <a:latin typeface="Comic Sans MS" charset="0"/>
              </a:rPr>
              <a:t>Y</a:t>
            </a:r>
            <a:r>
              <a:rPr lang="en-US" baseline="30000" dirty="0" err="1">
                <a:solidFill>
                  <a:srgbClr val="FF0000"/>
                </a:solidFill>
                <a:latin typeface="Comic Sans MS" charset="0"/>
              </a:rPr>
              <a:t>X</a:t>
            </a:r>
            <a:r>
              <a:rPr lang="en-US" dirty="0">
                <a:solidFill>
                  <a:srgbClr val="FF0000"/>
                </a:solidFill>
                <a:latin typeface="Comic Sans MS" charset="0"/>
              </a:rPr>
              <a:t>=&lt;</a:t>
            </a:r>
            <a:r>
              <a:rPr lang="en-US" dirty="0" err="1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baseline="-25000" dirty="0" err="1">
                <a:solidFill>
                  <a:srgbClr val="FF0000"/>
                </a:solidFill>
                <a:latin typeface="Comic Sans MS" charset="0"/>
              </a:rPr>
              <a:t>Y</a:t>
            </a:r>
            <a:r>
              <a:rPr lang="en-US" baseline="-25000" dirty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omic Sans MS" charset="0"/>
              </a:rPr>
              <a:t>. (</a:t>
            </a:r>
            <a:r>
              <a:rPr lang="en-US" dirty="0" err="1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baseline="-25000" dirty="0" err="1">
                <a:solidFill>
                  <a:srgbClr val="FF0000"/>
                </a:solidFill>
                <a:latin typeface="Comic Sans MS" charset="0"/>
              </a:rPr>
              <a:t>X</a:t>
            </a:r>
            <a:r>
              <a:rPr lang="en-US" baseline="-25000" dirty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omic Sans MS" charset="0"/>
              </a:rPr>
              <a:t>x </a:t>
            </a:r>
            <a:r>
              <a:rPr lang="en-US" dirty="0" err="1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-25000" dirty="0" err="1">
                <a:solidFill>
                  <a:srgbClr val="FF0000"/>
                </a:solidFill>
                <a:latin typeface="Comic Sans MS" charset="0"/>
              </a:rPr>
              <a:t>X</a:t>
            </a:r>
            <a:r>
              <a:rPr lang="en-US" dirty="0">
                <a:solidFill>
                  <a:srgbClr val="FF0000"/>
                </a:solidFill>
                <a:latin typeface="Comic Sans MS" charset="0"/>
              </a:rPr>
              <a:t>)&gt; </a:t>
            </a:r>
            <a:r>
              <a:rPr lang="en-US" dirty="0">
                <a:latin typeface="Comic Sans MS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baseline="-25000" dirty="0" err="1">
                <a:solidFill>
                  <a:srgbClr val="0000FF"/>
                </a:solidFill>
                <a:latin typeface="Comic Sans MS" charset="0"/>
              </a:rPr>
              <a:t>Y</a:t>
            </a:r>
            <a:r>
              <a:rPr lang="en-US" baseline="30000" dirty="0" err="1">
                <a:solidFill>
                  <a:srgbClr val="0000FF"/>
                </a:solidFill>
                <a:latin typeface="Comic Sans MS" charset="0"/>
              </a:rPr>
              <a:t>X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=&lt;</a:t>
            </a:r>
            <a:r>
              <a:rPr lang="en-US" dirty="0" err="1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baseline="-25000" dirty="0" err="1">
                <a:solidFill>
                  <a:srgbClr val="0000FF"/>
                </a:solidFill>
                <a:latin typeface="Comic Sans MS" charset="0"/>
              </a:rPr>
              <a:t>Y</a:t>
            </a:r>
            <a:r>
              <a:rPr lang="en-US" baseline="-25000" dirty="0">
                <a:solidFill>
                  <a:srgbClr val="0000FF"/>
                </a:solidFill>
                <a:latin typeface="Comic Sans MS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. (</a:t>
            </a:r>
            <a:r>
              <a:rPr lang="en-US" dirty="0" err="1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baseline="-25000" dirty="0" err="1">
                <a:solidFill>
                  <a:srgbClr val="0000FF"/>
                </a:solidFill>
                <a:latin typeface="Comic Sans MS" charset="0"/>
              </a:rPr>
              <a:t>X</a:t>
            </a:r>
            <a:r>
              <a:rPr lang="en-US" baseline="-25000" dirty="0">
                <a:solidFill>
                  <a:srgbClr val="0000FF"/>
                </a:solidFill>
                <a:latin typeface="Comic Sans MS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x </a:t>
            </a:r>
            <a:r>
              <a:rPr lang="en-US" dirty="0" err="1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baseline="-25000" dirty="0" err="1">
                <a:solidFill>
                  <a:srgbClr val="0000FF"/>
                </a:solidFill>
                <a:latin typeface="Comic Sans MS" charset="0"/>
              </a:rPr>
              <a:t>X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)&gt;  </a:t>
            </a:r>
            <a:r>
              <a:rPr lang="en-US" dirty="0" smtClean="0">
                <a:latin typeface="Comic Sans MS" charset="0"/>
              </a:rPr>
              <a:t>,</a:t>
            </a:r>
            <a:endParaRPr lang="en-US" dirty="0">
              <a:latin typeface="Comic Sans MS" charset="0"/>
            </a:endParaRPr>
          </a:p>
          <a:p>
            <a:pPr lvl="1" algn="ctr"/>
            <a:r>
              <a:rPr lang="en-US" dirty="0">
                <a:latin typeface="Comic Sans MS" charset="0"/>
              </a:rPr>
              <a:t>based on CPT invariance</a:t>
            </a:r>
          </a:p>
          <a:p>
            <a:pPr lvl="1" algn="ctr"/>
            <a:r>
              <a:rPr lang="en-US" dirty="0">
                <a:latin typeface="Comic Sans MS" charset="0"/>
              </a:rPr>
              <a:t>probe direct CP asymmetry &lt;A</a:t>
            </a:r>
            <a:r>
              <a:rPr lang="en-US" baseline="-25000" dirty="0">
                <a:latin typeface="Comic Sans MS" charset="0"/>
              </a:rPr>
              <a:t>CP</a:t>
            </a:r>
            <a:r>
              <a:rPr lang="en-US" baseline="30000" dirty="0">
                <a:latin typeface="Comic Sans MS" charset="0"/>
              </a:rPr>
              <a:t>X</a:t>
            </a:r>
            <a:r>
              <a:rPr lang="en-US" dirty="0">
                <a:latin typeface="Comic Sans MS" charset="0"/>
              </a:rPr>
              <a:t>&gt; = (</a:t>
            </a:r>
            <a:r>
              <a:rPr lang="en-US" dirty="0" err="1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r>
              <a:rPr lang="en-US" baseline="-25000" dirty="0" err="1">
                <a:solidFill>
                  <a:srgbClr val="FF0000"/>
                </a:solidFill>
                <a:latin typeface="Comic Sans MS" charset="0"/>
              </a:rPr>
              <a:t>Y</a:t>
            </a:r>
            <a:r>
              <a:rPr lang="en-US" baseline="30000" dirty="0" err="1">
                <a:solidFill>
                  <a:srgbClr val="FF0000"/>
                </a:solidFill>
                <a:latin typeface="Comic Sans MS" charset="0"/>
              </a:rPr>
              <a:t>X</a:t>
            </a:r>
            <a:r>
              <a:rPr lang="en-US" baseline="30000" dirty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dirty="0">
                <a:latin typeface="Comic Sans MS" charset="0"/>
              </a:rPr>
              <a:t>+ </a:t>
            </a:r>
            <a:r>
              <a:rPr lang="en-US" dirty="0" err="1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baseline="-25000" dirty="0" err="1">
                <a:solidFill>
                  <a:srgbClr val="0000FF"/>
                </a:solidFill>
                <a:latin typeface="Comic Sans MS" charset="0"/>
              </a:rPr>
              <a:t>Y</a:t>
            </a:r>
            <a:r>
              <a:rPr lang="en-US" baseline="30000" dirty="0" err="1">
                <a:solidFill>
                  <a:srgbClr val="0000FF"/>
                </a:solidFill>
                <a:latin typeface="Comic Sans MS" charset="0"/>
              </a:rPr>
              <a:t>X</a:t>
            </a:r>
            <a:r>
              <a:rPr lang="en-US" dirty="0">
                <a:latin typeface="Comic Sans MS" charset="0"/>
              </a:rPr>
              <a:t>)/(</a:t>
            </a:r>
            <a:r>
              <a:rPr lang="en-US" dirty="0" err="1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r>
              <a:rPr lang="en-US" baseline="-25000" dirty="0" err="1">
                <a:solidFill>
                  <a:srgbClr val="FF0000"/>
                </a:solidFill>
                <a:latin typeface="Comic Sans MS" charset="0"/>
              </a:rPr>
              <a:t>Y</a:t>
            </a:r>
            <a:r>
              <a:rPr lang="en-US" baseline="30000" dirty="0" err="1">
                <a:solidFill>
                  <a:srgbClr val="FF0000"/>
                </a:solidFill>
                <a:latin typeface="Comic Sans MS" charset="0"/>
              </a:rPr>
              <a:t>X</a:t>
            </a:r>
            <a:r>
              <a:rPr lang="en-US" baseline="30000" dirty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dirty="0" smtClean="0">
                <a:latin typeface="Comic Sans MS" charset="0"/>
              </a:rPr>
              <a:t>– </a:t>
            </a:r>
            <a:r>
              <a:rPr lang="en-US" dirty="0" err="1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baseline="-25000" dirty="0" err="1">
                <a:solidFill>
                  <a:srgbClr val="0000FF"/>
                </a:solidFill>
                <a:latin typeface="Comic Sans MS" charset="0"/>
              </a:rPr>
              <a:t>Y</a:t>
            </a:r>
            <a:r>
              <a:rPr lang="en-US" baseline="30000" dirty="0" err="1">
                <a:solidFill>
                  <a:srgbClr val="0000FF"/>
                </a:solidFill>
                <a:latin typeface="Comic Sans MS" charset="0"/>
              </a:rPr>
              <a:t>X</a:t>
            </a:r>
            <a:r>
              <a:rPr lang="en-US" dirty="0" smtClean="0">
                <a:latin typeface="Comic Sans MS" charset="0"/>
              </a:rPr>
              <a:t>)</a:t>
            </a:r>
            <a:endParaRPr lang="en-US" dirty="0">
              <a:latin typeface="Comic Sans MS" charset="0"/>
            </a:endParaRPr>
          </a:p>
          <a:p>
            <a:pPr lvl="1" algn="ctr"/>
            <a:r>
              <a:rPr lang="en-US" dirty="0">
                <a:latin typeface="Comic Sans MS" charset="0"/>
              </a:rPr>
              <a:t>with</a:t>
            </a:r>
            <a:r>
              <a:rPr lang="en-US" i="1" dirty="0">
                <a:latin typeface="Comic Sans MS" charset="0"/>
              </a:rPr>
              <a:t>out</a:t>
            </a:r>
            <a:r>
              <a:rPr lang="en-US" dirty="0">
                <a:latin typeface="Comic Sans MS" charset="0"/>
              </a:rPr>
              <a:t> polarized </a:t>
            </a:r>
            <a:r>
              <a:rPr lang="en-US" dirty="0">
                <a:solidFill>
                  <a:srgbClr val="FF0000"/>
                </a:solidFill>
                <a:latin typeface="Comic Sans MS" charset="0"/>
              </a:rPr>
              <a:t>Y</a:t>
            </a:r>
            <a:r>
              <a:rPr lang="en-US" dirty="0">
                <a:latin typeface="Comic Sans MS" charset="0"/>
              </a:rPr>
              <a:t> &amp; 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Y </a:t>
            </a:r>
            <a:r>
              <a:rPr lang="en-US" dirty="0">
                <a:latin typeface="Comic Sans MS" charset="0"/>
              </a:rPr>
              <a:t>due to very narrow resonance </a:t>
            </a:r>
            <a:r>
              <a:rPr lang="en-US" dirty="0">
                <a:latin typeface="Comic Sans MS" charset="0"/>
                <a:cs typeface="Symbol" charset="0"/>
              </a:rPr>
              <a:t>J/</a:t>
            </a:r>
            <a:r>
              <a:rPr lang="en-US" dirty="0">
                <a:latin typeface="Symbol" charset="2"/>
                <a:cs typeface="Symbol" charset="2"/>
              </a:rPr>
              <a:t>y</a:t>
            </a:r>
            <a:r>
              <a:rPr lang="en-US" dirty="0">
                <a:latin typeface="Comic Sans MS" charset="0"/>
              </a:rPr>
              <a:t> </a:t>
            </a:r>
            <a:r>
              <a:rPr lang="en-US" dirty="0" smtClean="0">
                <a:latin typeface="Comic Sans MS" charset="0"/>
              </a:rPr>
              <a:t>!</a:t>
            </a:r>
          </a:p>
          <a:p>
            <a:pPr lvl="1" algn="ctr"/>
            <a:endParaRPr lang="en-US" dirty="0" smtClean="0">
              <a:latin typeface="Comic Sans MS" charset="0"/>
            </a:endParaRPr>
          </a:p>
          <a:p>
            <a:r>
              <a:rPr lang="en-US" dirty="0" smtClean="0">
                <a:latin typeface="Comic Sans MS" charset="0"/>
              </a:rPr>
              <a:t>-- `hot’ item (in the world of theorists): </a:t>
            </a:r>
            <a:r>
              <a:rPr lang="en-US" i="1" dirty="0">
                <a:latin typeface="Comic Sans MS" charset="0"/>
              </a:rPr>
              <a:t>direct</a:t>
            </a:r>
            <a:r>
              <a:rPr lang="en-US" dirty="0">
                <a:latin typeface="Comic Sans MS" charset="0"/>
              </a:rPr>
              <a:t> CPV in </a:t>
            </a:r>
            <a:r>
              <a:rPr lang="en-US" dirty="0" smtClean="0">
                <a:latin typeface="Comic Sans MS" charset="0"/>
              </a:rPr>
              <a:t>K</a:t>
            </a:r>
            <a:r>
              <a:rPr lang="en-US" baseline="30000" dirty="0" smtClean="0">
                <a:latin typeface="Comic Sans MS" charset="0"/>
              </a:rPr>
              <a:t>0</a:t>
            </a:r>
            <a:r>
              <a:rPr lang="en-US" dirty="0" smtClean="0">
                <a:latin typeface="Comic Sans MS" charset="0"/>
              </a:rPr>
              <a:t>-</a:t>
            </a:r>
            <a:r>
              <a:rPr lang="en-US" dirty="0">
                <a:latin typeface="Comic Sans MS" charset="0"/>
              </a:rPr>
              <a:t>&gt;</a:t>
            </a:r>
            <a:r>
              <a:rPr lang="en-US" dirty="0" smtClean="0">
                <a:latin typeface="Comic Sans MS" charset="0"/>
              </a:rPr>
              <a:t>2</a:t>
            </a:r>
            <a:r>
              <a:rPr lang="en-US" dirty="0" smtClean="0">
                <a:latin typeface="Symbol" charset="2"/>
                <a:cs typeface="Symbol" charset="2"/>
              </a:rPr>
              <a:t>p </a:t>
            </a:r>
            <a:r>
              <a:rPr lang="en-US" dirty="0" smtClean="0">
                <a:latin typeface="Comic Sans MS" charset="0"/>
                <a:cs typeface="Symbol" charset="0"/>
              </a:rPr>
              <a:t>!</a:t>
            </a:r>
          </a:p>
          <a:p>
            <a:r>
              <a:rPr lang="en-US" dirty="0" smtClean="0">
                <a:latin typeface="Comic Sans MS" charset="0"/>
                <a:cs typeface="Symbol" charset="0"/>
              </a:rPr>
              <a:t>-- `hot’ item in general: </a:t>
            </a:r>
          </a:p>
          <a:p>
            <a:r>
              <a:rPr lang="en-US" dirty="0">
                <a:latin typeface="Comic Sans MS" charset="0"/>
                <a:cs typeface="Symbol" charset="0"/>
              </a:rPr>
              <a:t> </a:t>
            </a:r>
            <a:r>
              <a:rPr lang="en-US" dirty="0" smtClean="0">
                <a:latin typeface="Comic Sans MS" charset="0"/>
                <a:cs typeface="Symbol" charset="0"/>
              </a:rPr>
              <a:t>    NA62: K+ -&gt;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>
                <a:latin typeface="Comic Sans MS" charset="0"/>
                <a:cs typeface="Symbol" charset="0"/>
              </a:rPr>
              <a:t>+ </a:t>
            </a:r>
            <a:r>
              <a:rPr lang="en-US" dirty="0" smtClean="0">
                <a:latin typeface="Symbol" charset="2"/>
                <a:cs typeface="Symbol" charset="2"/>
              </a:rPr>
              <a:t>n n</a:t>
            </a:r>
            <a:r>
              <a:rPr lang="en-US" dirty="0" smtClean="0">
                <a:latin typeface="Comic Sans MS" charset="0"/>
                <a:cs typeface="Symbol" charset="0"/>
              </a:rPr>
              <a:t>  [&amp; for the future K</a:t>
            </a:r>
            <a:r>
              <a:rPr lang="en-US" baseline="-25000" dirty="0" smtClean="0">
                <a:latin typeface="Comic Sans MS" charset="0"/>
                <a:cs typeface="Symbol" charset="0"/>
              </a:rPr>
              <a:t>L</a:t>
            </a:r>
            <a:r>
              <a:rPr lang="en-US" dirty="0" smtClean="0">
                <a:latin typeface="Comic Sans MS" charset="0"/>
                <a:cs typeface="Symbol" charset="0"/>
              </a:rPr>
              <a:t> </a:t>
            </a:r>
            <a:r>
              <a:rPr lang="en-US" dirty="0">
                <a:latin typeface="Comic Sans MS" charset="0"/>
                <a:cs typeface="Symbol" charset="0"/>
              </a:rPr>
              <a:t>-&gt;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Comic Sans MS" charset="0"/>
                <a:cs typeface="Symbol" charset="0"/>
              </a:rPr>
              <a:t>0</a:t>
            </a:r>
            <a:r>
              <a:rPr lang="en-US" dirty="0" smtClean="0">
                <a:latin typeface="Comic Sans MS" charset="0"/>
                <a:cs typeface="Symbol" charset="0"/>
              </a:rPr>
              <a:t> </a:t>
            </a:r>
            <a:r>
              <a:rPr lang="en-US" dirty="0">
                <a:latin typeface="Symbol" charset="2"/>
                <a:cs typeface="Symbol" charset="2"/>
              </a:rPr>
              <a:t>n </a:t>
            </a:r>
            <a:r>
              <a:rPr lang="en-US" dirty="0" smtClean="0">
                <a:latin typeface="Symbol" charset="2"/>
                <a:cs typeface="Symbol" charset="2"/>
              </a:rPr>
              <a:t>n] </a:t>
            </a:r>
            <a:r>
              <a:rPr lang="en-US" dirty="0" smtClean="0">
                <a:latin typeface="Comic Sans MS" charset="0"/>
                <a:cs typeface="Symbol" charset="0"/>
              </a:rPr>
              <a:t>  </a:t>
            </a:r>
            <a:r>
              <a:rPr lang="en-US" dirty="0" smtClean="0">
                <a:latin typeface="Comic Sans MS" charset="0"/>
              </a:rPr>
              <a:t>   </a:t>
            </a:r>
            <a:endParaRPr lang="en-US" dirty="0">
              <a:latin typeface="Symbol" charset="0"/>
              <a:cs typeface="Symbol" charset="0"/>
            </a:endParaRPr>
          </a:p>
          <a:p>
            <a:pPr lvl="1" algn="ctr"/>
            <a:r>
              <a:rPr lang="en-US" dirty="0" smtClean="0">
                <a:latin typeface="Comic Sans MS" charset="0"/>
              </a:rPr>
              <a:t>Landscape:    NA48 [</a:t>
            </a:r>
            <a:r>
              <a:rPr lang="en-US" dirty="0" err="1" smtClean="0">
                <a:latin typeface="Comic Sans MS" charset="0"/>
              </a:rPr>
              <a:t>KTeV</a:t>
            </a:r>
            <a:r>
              <a:rPr lang="en-US" dirty="0" smtClean="0">
                <a:latin typeface="Comic Sans MS" charset="0"/>
              </a:rPr>
              <a:t>] &amp; NA62 &amp; </a:t>
            </a:r>
            <a:r>
              <a:rPr lang="en-US" dirty="0" err="1" smtClean="0">
                <a:latin typeface="Comic Sans MS" charset="0"/>
              </a:rPr>
              <a:t>LHCb</a:t>
            </a:r>
            <a:r>
              <a:rPr lang="en-US" dirty="0" smtClean="0">
                <a:latin typeface="Comic Sans MS" charset="0"/>
              </a:rPr>
              <a:t> !</a:t>
            </a:r>
          </a:p>
        </p:txBody>
      </p:sp>
      <p:sp>
        <p:nvSpPr>
          <p:cNvPr id="92162" name="Slide Number Placeholder 3"/>
          <p:cNvSpPr txBox="1">
            <a:spLocks/>
          </p:cNvSpPr>
          <p:nvPr/>
        </p:nvSpPr>
        <p:spPr bwMode="auto">
          <a:xfrm>
            <a:off x="72517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F60CDA5D-B4E4-874E-B77A-9FBDCC51CFA0}" type="slidenum">
              <a:rPr lang="en-US" sz="1400" smtClean="0"/>
              <a:pPr algn="r" eaLnBrk="1" hangingPunct="1"/>
              <a:t>51</a:t>
            </a:fld>
            <a:r>
              <a:rPr lang="en-US" sz="1400" dirty="0" smtClean="0"/>
              <a:t>/60</a:t>
            </a:r>
            <a:endParaRPr lang="en-US" sz="1400" dirty="0"/>
          </a:p>
        </p:txBody>
      </p:sp>
      <p:sp>
        <p:nvSpPr>
          <p:cNvPr id="92164" name="Rectangle 1"/>
          <p:cNvSpPr>
            <a:spLocks noChangeArrowheads="1"/>
          </p:cNvSpPr>
          <p:nvPr/>
        </p:nvSpPr>
        <p:spPr bwMode="auto">
          <a:xfrm>
            <a:off x="0" y="0"/>
            <a:ext cx="7861300" cy="461963"/>
          </a:xfrm>
          <a:prstGeom prst="rect">
            <a:avLst/>
          </a:prstGeom>
          <a:solidFill>
            <a:srgbClr val="FFD22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omic Sans MS" charset="0"/>
              </a:rPr>
              <a:t> </a:t>
            </a:r>
            <a:r>
              <a:rPr lang="en-US" dirty="0" smtClean="0">
                <a:latin typeface="Comic Sans MS" charset="0"/>
              </a:rPr>
              <a:t>(V.3) </a:t>
            </a:r>
            <a:r>
              <a:rPr lang="en-US" dirty="0">
                <a:latin typeface="Comic Sans MS" charset="0"/>
              </a:rPr>
              <a:t>Present and future lessons </a:t>
            </a:r>
            <a:r>
              <a:rPr lang="en-US" dirty="0">
                <a:solidFill>
                  <a:srgbClr val="000000"/>
                </a:solidFill>
                <a:latin typeface="Symbol" charset="0"/>
                <a:cs typeface="Symbol" charset="0"/>
              </a:rPr>
              <a:t>D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</a:rPr>
              <a:t>S 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= 0 </a:t>
            </a:r>
            <a:endParaRPr lang="en-US" dirty="0">
              <a:latin typeface="Comic Sans MS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5410200" y="152400"/>
            <a:ext cx="228600" cy="228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7" name="Picture 6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6014720"/>
            <a:ext cx="1054100" cy="8432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610600" y="25400"/>
            <a:ext cx="4564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charset="0"/>
              </a:rPr>
              <a:t>*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41864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388100"/>
            <a:ext cx="1905000" cy="457200"/>
          </a:xfrm>
        </p:spPr>
        <p:txBody>
          <a:bodyPr/>
          <a:lstStyle/>
          <a:p>
            <a:pPr>
              <a:defRPr/>
            </a:pPr>
            <a:fld id="{EB4BBECF-571F-EE43-BB73-F3D6986C25C3}" type="slidenum">
              <a:rPr lang="en-US" smtClean="0"/>
              <a:pPr>
                <a:defRPr/>
              </a:pPr>
              <a:t>52</a:t>
            </a:fld>
            <a:r>
              <a:rPr lang="en-US" dirty="0" smtClean="0"/>
              <a:t>/60</a:t>
            </a:r>
            <a:endParaRPr lang="en-US" dirty="0"/>
          </a:p>
        </p:txBody>
      </p:sp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0" y="533400"/>
            <a:ext cx="9144000" cy="59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>
                <a:latin typeface="Comic Sans MS" charset="0"/>
              </a:rPr>
              <a:t>The </a:t>
            </a:r>
            <a:r>
              <a:rPr lang="en-US" dirty="0" smtClean="0">
                <a:latin typeface="Comic Sans MS" charset="0"/>
              </a:rPr>
              <a:t>Greek king Ptolemy of Egypt once </a:t>
            </a:r>
            <a:r>
              <a:rPr lang="en-US" dirty="0">
                <a:latin typeface="Comic Sans MS" charset="0"/>
              </a:rPr>
              <a:t>approached the resident </a:t>
            </a:r>
            <a:r>
              <a:rPr lang="en-US" dirty="0" smtClean="0">
                <a:latin typeface="Comic Sans MS" charset="0"/>
              </a:rPr>
              <a:t>`sage’ (</a:t>
            </a:r>
            <a:r>
              <a:rPr lang="en-US" dirty="0" smtClean="0">
                <a:solidFill>
                  <a:srgbClr val="AF00B1"/>
                </a:solidFill>
                <a:latin typeface="Comic Sans MS" charset="0"/>
              </a:rPr>
              <a:t>Euclid</a:t>
            </a:r>
            <a:r>
              <a:rPr lang="en-US" dirty="0" smtClean="0">
                <a:latin typeface="Comic Sans MS" charset="0"/>
              </a:rPr>
              <a:t>) </a:t>
            </a:r>
            <a:r>
              <a:rPr lang="en-US" dirty="0">
                <a:latin typeface="Comic Sans MS" charset="0"/>
              </a:rPr>
              <a:t>with the request to be educated in </a:t>
            </a:r>
            <a:r>
              <a:rPr lang="en-US" dirty="0" smtClean="0">
                <a:latin typeface="Comic Sans MS" charset="0"/>
              </a:rPr>
              <a:t>`geometry’, </a:t>
            </a:r>
            <a:r>
              <a:rPr lang="en-US" dirty="0">
                <a:latin typeface="Comic Sans MS" charset="0"/>
              </a:rPr>
              <a:t>but in a “royal way”, since he was busy with many obligations. </a:t>
            </a:r>
          </a:p>
          <a:p>
            <a:pPr algn="ctr"/>
            <a:r>
              <a:rPr lang="en-US" dirty="0">
                <a:latin typeface="Comic Sans MS" charset="0"/>
              </a:rPr>
              <a:t>Whereupon </a:t>
            </a:r>
            <a:r>
              <a:rPr lang="en-US" dirty="0" smtClean="0">
                <a:solidFill>
                  <a:srgbClr val="AF00B1"/>
                </a:solidFill>
                <a:latin typeface="Comic Sans MS" charset="0"/>
              </a:rPr>
              <a:t>Euclid</a:t>
            </a:r>
            <a:r>
              <a:rPr lang="en-US" dirty="0" smtClean="0">
                <a:solidFill>
                  <a:srgbClr val="FF00FF"/>
                </a:solidFill>
                <a:latin typeface="Comic Sans MS" charset="0"/>
              </a:rPr>
              <a:t> </a:t>
            </a:r>
            <a:r>
              <a:rPr lang="en-US" dirty="0" smtClean="0">
                <a:latin typeface="Comic Sans MS" charset="0"/>
              </a:rPr>
              <a:t>replied </a:t>
            </a:r>
            <a:r>
              <a:rPr lang="en-US" dirty="0">
                <a:latin typeface="Comic Sans MS" charset="0"/>
              </a:rPr>
              <a:t>with admirable candor: </a:t>
            </a:r>
          </a:p>
          <a:p>
            <a:pPr algn="ctr"/>
            <a:r>
              <a:rPr lang="en-US" dirty="0" smtClean="0">
                <a:latin typeface="Comic Sans MS" charset="0"/>
              </a:rPr>
              <a:t>“ There </a:t>
            </a:r>
            <a:r>
              <a:rPr lang="en-US" dirty="0">
                <a:latin typeface="Comic Sans MS" charset="0"/>
              </a:rPr>
              <a:t>is </a:t>
            </a:r>
            <a:r>
              <a:rPr lang="en-US" i="1" dirty="0">
                <a:latin typeface="Comic Sans MS" charset="0"/>
              </a:rPr>
              <a:t>no</a:t>
            </a:r>
            <a:r>
              <a:rPr lang="en-US" dirty="0">
                <a:latin typeface="Comic Sans MS" charset="0"/>
              </a:rPr>
              <a:t> </a:t>
            </a:r>
            <a:r>
              <a:rPr lang="en-US" dirty="0" smtClean="0">
                <a:latin typeface="Comic Sans MS" charset="0"/>
              </a:rPr>
              <a:t>`royal way’ </a:t>
            </a:r>
            <a:r>
              <a:rPr lang="en-US" dirty="0">
                <a:latin typeface="Comic Sans MS" charset="0"/>
              </a:rPr>
              <a:t>to </a:t>
            </a:r>
            <a:r>
              <a:rPr lang="en-US" dirty="0" smtClean="0">
                <a:latin typeface="Comic Sans MS" charset="0"/>
              </a:rPr>
              <a:t>`geometry’. ”</a:t>
            </a:r>
            <a:endParaRPr lang="en-US" dirty="0">
              <a:latin typeface="Comic Sans MS" charset="0"/>
            </a:endParaRPr>
          </a:p>
          <a:p>
            <a:pPr algn="ctr"/>
            <a:r>
              <a:rPr lang="en-US" sz="2300" dirty="0" smtClean="0">
                <a:latin typeface="Comic Sans MS" charset="0"/>
              </a:rPr>
              <a:t>Likewise </a:t>
            </a:r>
            <a:r>
              <a:rPr lang="en-US" sz="2300" dirty="0">
                <a:latin typeface="Comic Sans MS" charset="0"/>
              </a:rPr>
              <a:t>is there no </a:t>
            </a:r>
            <a:r>
              <a:rPr lang="en-US" sz="2300" dirty="0" smtClean="0">
                <a:latin typeface="Comic Sans MS" charset="0"/>
              </a:rPr>
              <a:t>`royal insights’ </a:t>
            </a:r>
            <a:r>
              <a:rPr lang="en-US" sz="2300" dirty="0">
                <a:latin typeface="Comic Sans MS" charset="0"/>
              </a:rPr>
              <a:t>into Nature</a:t>
            </a:r>
            <a:r>
              <a:rPr lang="ja-JP" altLang="en-US" sz="2300" dirty="0">
                <a:latin typeface="Arial" charset="0"/>
              </a:rPr>
              <a:t>’</a:t>
            </a:r>
            <a:r>
              <a:rPr lang="en-US" altLang="ja-JP" sz="2300" dirty="0">
                <a:latin typeface="Comic Sans MS" charset="0"/>
              </a:rPr>
              <a:t>s </a:t>
            </a:r>
            <a:r>
              <a:rPr lang="en-US" altLang="ja-JP" sz="2300" dirty="0" smtClean="0">
                <a:latin typeface="Comic Sans MS" charset="0"/>
              </a:rPr>
              <a:t>inner working</a:t>
            </a:r>
            <a:r>
              <a:rPr lang="en-US" altLang="ja-JP" sz="2300" dirty="0">
                <a:latin typeface="Comic Sans MS" charset="0"/>
              </a:rPr>
              <a:t>. </a:t>
            </a:r>
            <a:endParaRPr lang="en-US" altLang="ja-JP" sz="2300" dirty="0" smtClean="0">
              <a:latin typeface="Comic Sans MS" charset="0"/>
            </a:endParaRPr>
          </a:p>
          <a:p>
            <a:pPr algn="ctr"/>
            <a:endParaRPr lang="en-US" dirty="0">
              <a:latin typeface="Comic Sans MS" charset="0"/>
            </a:endParaRPr>
          </a:p>
          <a:p>
            <a:pPr algn="ctr"/>
            <a:r>
              <a:rPr lang="en-US" dirty="0" smtClean="0">
                <a:latin typeface="Comic Sans MS" charset="0"/>
              </a:rPr>
              <a:t>Four examples from fundamental dynamics: </a:t>
            </a:r>
          </a:p>
          <a:p>
            <a:pPr marL="457200" indent="-457200">
              <a:buAutoNum type="alphaLcParenBoth"/>
            </a:pPr>
            <a:r>
              <a:rPr lang="en-US" sz="2200" i="1" dirty="0" smtClean="0">
                <a:latin typeface="Comic Sans MS" charset="0"/>
              </a:rPr>
              <a:t>Two-body</a:t>
            </a:r>
            <a:r>
              <a:rPr lang="en-US" sz="2200" dirty="0" smtClean="0">
                <a:latin typeface="Comic Sans MS" charset="0"/>
              </a:rPr>
              <a:t> final states </a:t>
            </a:r>
            <a:r>
              <a:rPr lang="en-US" sz="2200" dirty="0">
                <a:latin typeface="Comic Sans MS" charset="0"/>
              </a:rPr>
              <a:t>d</a:t>
            </a:r>
            <a:r>
              <a:rPr lang="en-US" sz="2200" dirty="0" smtClean="0">
                <a:latin typeface="Comic Sans MS" charset="0"/>
              </a:rPr>
              <a:t>o not give `royal insights’ in general;   </a:t>
            </a:r>
          </a:p>
          <a:p>
            <a:r>
              <a:rPr lang="en-US" sz="2200" dirty="0" smtClean="0">
                <a:latin typeface="Comic Sans MS" charset="0"/>
              </a:rPr>
              <a:t>(b) d</a:t>
            </a:r>
            <a:r>
              <a:rPr lang="en-US" altLang="ja-JP" sz="2200" dirty="0" smtClean="0">
                <a:latin typeface="Comic Sans MS" charset="0"/>
              </a:rPr>
              <a:t>iagrams give no `royal ones’; </a:t>
            </a:r>
            <a:endParaRPr lang="en-US" sz="2200" dirty="0" smtClean="0">
              <a:latin typeface="Comic Sans MS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Clr>
                <a:srgbClr val="FF0000"/>
              </a:buClr>
              <a:buSzPct val="55000"/>
              <a:buFont typeface="Zapf Dingbats" charset="0"/>
              <a:buNone/>
            </a:pPr>
            <a:r>
              <a:rPr lang="de-DE" sz="2200" dirty="0" smtClean="0">
                <a:latin typeface="Comic Sans MS" charset="0"/>
              </a:rPr>
              <a:t>(c) </a:t>
            </a:r>
            <a:r>
              <a:rPr lang="en-US" sz="2200" dirty="0" err="1">
                <a:latin typeface="Comic Sans MS" charset="0"/>
              </a:rPr>
              <a:t>Wolfenstein’s</a:t>
            </a:r>
            <a:r>
              <a:rPr lang="en-US" sz="2200" dirty="0">
                <a:latin typeface="Comic Sans MS" charset="0"/>
              </a:rPr>
              <a:t> parameterization of the CKM matrix is well-known </a:t>
            </a:r>
          </a:p>
          <a:p>
            <a:pPr>
              <a:lnSpc>
                <a:spcPct val="50000"/>
              </a:lnSpc>
              <a:spcBef>
                <a:spcPct val="50000"/>
              </a:spcBef>
              <a:buClr>
                <a:srgbClr val="FF0000"/>
              </a:buClr>
              <a:buSzPct val="55000"/>
              <a:buFont typeface="Zapf Dingbats" charset="0"/>
              <a:buNone/>
            </a:pPr>
            <a:r>
              <a:rPr lang="en-US" sz="2200" dirty="0">
                <a:latin typeface="Comic Sans MS" charset="0"/>
              </a:rPr>
              <a:t>     &amp; used all the </a:t>
            </a:r>
            <a:r>
              <a:rPr lang="en-US" sz="2200" dirty="0" smtClean="0">
                <a:latin typeface="Comic Sans MS" charset="0"/>
              </a:rPr>
              <a:t>time, but it </a:t>
            </a:r>
            <a:r>
              <a:rPr lang="en-US" sz="2200" dirty="0">
                <a:latin typeface="Comic Sans MS" charset="0"/>
              </a:rPr>
              <a:t>is </a:t>
            </a:r>
            <a:r>
              <a:rPr lang="en-US" sz="2200" i="1" dirty="0">
                <a:solidFill>
                  <a:srgbClr val="0000FF"/>
                </a:solidFill>
                <a:latin typeface="Comic Sans MS" charset="0"/>
              </a:rPr>
              <a:t>not</a:t>
            </a:r>
            <a:r>
              <a:rPr lang="en-US" sz="2200" dirty="0">
                <a:latin typeface="Comic Sans MS" charset="0"/>
              </a:rPr>
              <a:t> </a:t>
            </a:r>
            <a:r>
              <a:rPr lang="en-US" sz="2200" dirty="0" smtClean="0">
                <a:latin typeface="Comic Sans MS" charset="0"/>
              </a:rPr>
              <a:t>`royal ones’ </a:t>
            </a:r>
            <a:r>
              <a:rPr lang="en-US" sz="2200" dirty="0">
                <a:latin typeface="Comic Sans MS" charset="0"/>
              </a:rPr>
              <a:t>for </a:t>
            </a:r>
            <a:r>
              <a:rPr lang="en-US" sz="2200" i="1" dirty="0">
                <a:latin typeface="Comic Sans MS" charset="0"/>
              </a:rPr>
              <a:t>this</a:t>
            </a:r>
            <a:r>
              <a:rPr lang="en-US" sz="2200" dirty="0">
                <a:latin typeface="Comic Sans MS" charset="0"/>
              </a:rPr>
              <a:t> </a:t>
            </a:r>
            <a:r>
              <a:rPr lang="en-US" sz="2200" dirty="0" smtClean="0">
                <a:latin typeface="Comic Sans MS" charset="0"/>
              </a:rPr>
              <a:t>century;    </a:t>
            </a:r>
            <a:endParaRPr lang="de-DE" sz="2200" dirty="0" smtClean="0">
              <a:latin typeface="Comic Sans MS" charset="0"/>
            </a:endParaRPr>
          </a:p>
          <a:p>
            <a:r>
              <a:rPr lang="de-DE" sz="2200" dirty="0" smtClean="0">
                <a:latin typeface="Comic Sans MS" charset="0"/>
              </a:rPr>
              <a:t>(d) pole </a:t>
            </a:r>
            <a:r>
              <a:rPr lang="de-DE" sz="2200" dirty="0" err="1" smtClean="0">
                <a:latin typeface="Comic Sans MS" charset="0"/>
              </a:rPr>
              <a:t>masses</a:t>
            </a:r>
            <a:r>
              <a:rPr lang="de-DE" sz="2200" dirty="0" smtClean="0">
                <a:latin typeface="Comic Sans MS" charset="0"/>
              </a:rPr>
              <a:t> </a:t>
            </a:r>
            <a:r>
              <a:rPr lang="de-DE" sz="2200" dirty="0" err="1" smtClean="0">
                <a:latin typeface="Comic Sans MS" charset="0"/>
              </a:rPr>
              <a:t>give</a:t>
            </a:r>
            <a:r>
              <a:rPr lang="de-DE" sz="2200" dirty="0" smtClean="0">
                <a:latin typeface="Comic Sans MS" charset="0"/>
              </a:rPr>
              <a:t> </a:t>
            </a:r>
            <a:r>
              <a:rPr lang="de-DE" sz="2200" dirty="0" err="1" smtClean="0">
                <a:latin typeface="Comic Sans MS" charset="0"/>
              </a:rPr>
              <a:t>no</a:t>
            </a:r>
            <a:r>
              <a:rPr lang="de-DE" sz="2200" dirty="0" smtClean="0">
                <a:latin typeface="Comic Sans MS" charset="0"/>
              </a:rPr>
              <a:t> </a:t>
            </a:r>
            <a:r>
              <a:rPr lang="en-US" sz="2200" dirty="0" smtClean="0">
                <a:latin typeface="Comic Sans MS" charset="0"/>
              </a:rPr>
              <a:t>`royal insights’ </a:t>
            </a:r>
            <a:r>
              <a:rPr lang="en-US" sz="2200" dirty="0">
                <a:latin typeface="Comic Sans MS" charset="0"/>
              </a:rPr>
              <a:t>!  </a:t>
            </a:r>
          </a:p>
          <a:p>
            <a:endParaRPr lang="en-US" sz="2200" dirty="0">
              <a:latin typeface="Comic Sans MS" charset="0"/>
            </a:endParaRPr>
          </a:p>
          <a:p>
            <a:endParaRPr lang="en-US" sz="2200" dirty="0">
              <a:latin typeface="Comic Sans MS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gradFill rotWithShape="0">
            <a:gsLst>
              <a:gs pos="0">
                <a:srgbClr val="FFFF99">
                  <a:gamma/>
                  <a:shade val="46275"/>
                  <a:invGamma/>
                </a:srgbClr>
              </a:gs>
              <a:gs pos="50000">
                <a:srgbClr val="FFFF99"/>
              </a:gs>
              <a:gs pos="100000">
                <a:srgbClr val="FFFF99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Comic Sans MS" charset="0"/>
              </a:rPr>
              <a:t>(</a:t>
            </a:r>
            <a:r>
              <a:rPr lang="en-US" dirty="0" smtClean="0">
                <a:latin typeface="Comic Sans MS" charset="0"/>
              </a:rPr>
              <a:t>VI) </a:t>
            </a:r>
            <a:r>
              <a:rPr lang="en-US" sz="2300" dirty="0" smtClean="0">
                <a:latin typeface="Comic Sans MS" charset="0"/>
              </a:rPr>
              <a:t>Summary; Need </a:t>
            </a:r>
            <a:r>
              <a:rPr lang="en-US" sz="2300" dirty="0">
                <a:latin typeface="Comic Sans MS" charset="0"/>
              </a:rPr>
              <a:t>Collaboration of HEP &amp; MEP/</a:t>
            </a:r>
            <a:r>
              <a:rPr lang="en-US" sz="2300" dirty="0" err="1">
                <a:latin typeface="Comic Sans MS" charset="0"/>
              </a:rPr>
              <a:t>Hadrodynamics</a:t>
            </a:r>
            <a:r>
              <a:rPr lang="en-US" sz="2300" dirty="0">
                <a:latin typeface="Comic Sans MS" charset="0"/>
              </a:rPr>
              <a:t>  </a:t>
            </a:r>
          </a:p>
        </p:txBody>
      </p:sp>
      <p:pic>
        <p:nvPicPr>
          <p:cNvPr id="8" name="Picture 7" descr="MontStMich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5882640"/>
            <a:ext cx="1219200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55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4450"/>
            <a:ext cx="9112250" cy="1752600"/>
          </a:xfrm>
        </p:spPr>
        <p:txBody>
          <a:bodyPr>
            <a:normAutofit fontScale="25000" lnSpcReduction="20000"/>
          </a:bodyPr>
          <a:lstStyle/>
          <a:p>
            <a:pPr algn="l">
              <a:defRPr/>
            </a:pPr>
            <a:r>
              <a:rPr lang="en-US" sz="8000" dirty="0" smtClean="0">
                <a:solidFill>
                  <a:srgbClr val="000000"/>
                </a:solidFill>
                <a:latin typeface="Comic Sans MS" charset="0"/>
              </a:rPr>
              <a:t>-- history</a:t>
            </a:r>
          </a:p>
          <a:p>
            <a:pPr algn="l">
              <a:defRPr/>
            </a:pPr>
            <a:r>
              <a:rPr lang="en-US" sz="8000" dirty="0" smtClean="0">
                <a:solidFill>
                  <a:srgbClr val="000000"/>
                </a:solidFill>
                <a:latin typeface="Comic Sans MS" charset="0"/>
              </a:rPr>
              <a:t> </a:t>
            </a:r>
          </a:p>
          <a:p>
            <a:pPr algn="l">
              <a:defRPr/>
            </a:pPr>
            <a:r>
              <a:rPr lang="en-US" sz="8000" dirty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en-US" sz="8000" dirty="0" smtClean="0">
                <a:solidFill>
                  <a:srgbClr val="000000"/>
                </a:solidFill>
                <a:latin typeface="Comic Sans MS" charset="0"/>
              </a:rPr>
              <a:t>                 </a:t>
            </a:r>
            <a:r>
              <a:rPr lang="en-US" sz="8000" dirty="0" smtClean="0">
                <a:solidFill>
                  <a:srgbClr val="000000"/>
                </a:solidFill>
                <a:latin typeface="Comic Sans MS" charset="0"/>
                <a:sym typeface="Wingdings"/>
              </a:rPr>
              <a:t>      NP                HEP</a:t>
            </a:r>
          </a:p>
          <a:p>
            <a:pPr algn="l">
              <a:defRPr/>
            </a:pPr>
            <a:endParaRPr lang="en-US" sz="8000" dirty="0">
              <a:solidFill>
                <a:srgbClr val="000000"/>
              </a:solidFill>
              <a:latin typeface="Comic Sans MS" charset="0"/>
              <a:sym typeface="Wingdings"/>
            </a:endParaRPr>
          </a:p>
          <a:p>
            <a:pPr algn="l">
              <a:defRPr/>
            </a:pPr>
            <a:r>
              <a:rPr lang="en-US" sz="8000" dirty="0" smtClean="0">
                <a:solidFill>
                  <a:srgbClr val="000000"/>
                </a:solidFill>
                <a:latin typeface="Comic Sans MS" charset="0"/>
                <a:sym typeface="Wingdings"/>
              </a:rPr>
              <a:t>                                          flavor dynamics</a:t>
            </a:r>
            <a:endParaRPr lang="en-US" sz="8000" dirty="0">
              <a:solidFill>
                <a:srgbClr val="000000"/>
              </a:solidFill>
              <a:latin typeface="Comic Sans MS" charset="0"/>
            </a:endParaRPr>
          </a:p>
          <a:p>
            <a:pPr algn="l">
              <a:defRPr/>
            </a:pPr>
            <a:r>
              <a:rPr lang="en-US" sz="8000" dirty="0" smtClean="0">
                <a:solidFill>
                  <a:srgbClr val="000000"/>
                </a:solidFill>
                <a:latin typeface="Comic Sans MS" charset="0"/>
              </a:rPr>
              <a:t>-- now</a:t>
            </a:r>
          </a:p>
          <a:p>
            <a:pPr algn="l">
              <a:defRPr/>
            </a:pPr>
            <a:endParaRPr lang="en-US" sz="8000" dirty="0">
              <a:solidFill>
                <a:srgbClr val="000000"/>
              </a:solidFill>
              <a:latin typeface="Comic Sans MS" charset="0"/>
            </a:endParaRPr>
          </a:p>
          <a:p>
            <a:pPr algn="l">
              <a:defRPr/>
            </a:pPr>
            <a:r>
              <a:rPr lang="en-US" sz="8000" dirty="0" smtClean="0">
                <a:solidFill>
                  <a:srgbClr val="000000"/>
                </a:solidFill>
                <a:latin typeface="Comic Sans MS" charset="0"/>
              </a:rPr>
              <a:t>     </a:t>
            </a:r>
            <a:r>
              <a:rPr lang="en-US" sz="8000" dirty="0" smtClean="0">
                <a:solidFill>
                  <a:srgbClr val="000000"/>
                </a:solidFill>
                <a:latin typeface="Comic Sans MS" charset="0"/>
                <a:sym typeface="Wingdings"/>
              </a:rPr>
              <a:t>    NP         MEP/</a:t>
            </a:r>
            <a:r>
              <a:rPr lang="en-US" sz="8000" dirty="0" err="1" smtClean="0">
                <a:solidFill>
                  <a:srgbClr val="000000"/>
                </a:solidFill>
                <a:latin typeface="Comic Sans MS" charset="0"/>
                <a:sym typeface="Wingdings"/>
              </a:rPr>
              <a:t>Hadrodynamics</a:t>
            </a:r>
            <a:r>
              <a:rPr lang="en-US" sz="8000" dirty="0" smtClean="0">
                <a:solidFill>
                  <a:srgbClr val="000000"/>
                </a:solidFill>
                <a:latin typeface="Comic Sans MS" charset="0"/>
                <a:sym typeface="Wingdings"/>
              </a:rPr>
              <a:t>                 HEP</a:t>
            </a:r>
          </a:p>
          <a:p>
            <a:pPr algn="l">
              <a:defRPr/>
            </a:pPr>
            <a:endParaRPr lang="en-US" sz="8000" dirty="0" smtClean="0">
              <a:solidFill>
                <a:srgbClr val="000000"/>
              </a:solidFill>
              <a:latin typeface="Comic Sans MS" charset="0"/>
              <a:sym typeface="Wingdings"/>
            </a:endParaRPr>
          </a:p>
          <a:p>
            <a:pPr algn="l">
              <a:defRPr/>
            </a:pPr>
            <a:r>
              <a:rPr lang="en-US" sz="8000" dirty="0">
                <a:solidFill>
                  <a:srgbClr val="000000"/>
                </a:solidFill>
                <a:latin typeface="Comic Sans MS" charset="0"/>
                <a:sym typeface="Wingdings"/>
              </a:rPr>
              <a:t> </a:t>
            </a:r>
            <a:r>
              <a:rPr lang="en-US" sz="8000" dirty="0" smtClean="0">
                <a:solidFill>
                  <a:srgbClr val="000000"/>
                </a:solidFill>
                <a:latin typeface="Comic Sans MS" charset="0"/>
                <a:sym typeface="Wingdings"/>
              </a:rPr>
              <a:t>                                                                                jets, </a:t>
            </a:r>
            <a:endParaRPr lang="en-US" sz="8000" dirty="0">
              <a:solidFill>
                <a:srgbClr val="000000"/>
              </a:solidFill>
              <a:latin typeface="Comic Sans MS" charset="0"/>
              <a:sym typeface="Wingdings"/>
            </a:endParaRPr>
          </a:p>
          <a:p>
            <a:pPr algn="l">
              <a:defRPr/>
            </a:pPr>
            <a:r>
              <a:rPr lang="en-US" sz="8000" dirty="0" smtClean="0">
                <a:solidFill>
                  <a:srgbClr val="000000"/>
                </a:solidFill>
                <a:latin typeface="Comic Sans MS" charset="0"/>
                <a:sym typeface="Wingdings"/>
              </a:rPr>
              <a:t>                             decays of strange/                    Higgs, top quarks</a:t>
            </a:r>
          </a:p>
          <a:p>
            <a:pPr algn="l">
              <a:defRPr/>
            </a:pPr>
            <a:r>
              <a:rPr lang="en-US" sz="8000" dirty="0">
                <a:solidFill>
                  <a:srgbClr val="000000"/>
                </a:solidFill>
                <a:latin typeface="Comic Sans MS" charset="0"/>
                <a:sym typeface="Wingdings"/>
              </a:rPr>
              <a:t> </a:t>
            </a:r>
            <a:r>
              <a:rPr lang="en-US" sz="8000" dirty="0" smtClean="0">
                <a:solidFill>
                  <a:srgbClr val="000000"/>
                </a:solidFill>
                <a:latin typeface="Comic Sans MS" charset="0"/>
                <a:sym typeface="Wingdings"/>
              </a:rPr>
              <a:t>                          beauty/charm mesons &amp; baryons                  direct SUSY</a:t>
            </a:r>
          </a:p>
          <a:p>
            <a:pPr algn="l">
              <a:defRPr/>
            </a:pPr>
            <a:r>
              <a:rPr lang="en-US" sz="8000" dirty="0">
                <a:solidFill>
                  <a:srgbClr val="000000"/>
                </a:solidFill>
                <a:latin typeface="Comic Sans MS" charset="0"/>
                <a:sym typeface="Wingdings"/>
              </a:rPr>
              <a:t> </a:t>
            </a:r>
            <a:r>
              <a:rPr lang="en-US" sz="8000" dirty="0" smtClean="0">
                <a:solidFill>
                  <a:srgbClr val="000000"/>
                </a:solidFill>
                <a:latin typeface="Comic Sans MS" charset="0"/>
                <a:sym typeface="Wingdings"/>
              </a:rPr>
              <a:t>                                   </a:t>
            </a:r>
            <a:r>
              <a:rPr lang="en-US" sz="8000" dirty="0" err="1" smtClean="0">
                <a:solidFill>
                  <a:srgbClr val="000000"/>
                </a:solidFill>
                <a:latin typeface="Comic Sans MS" charset="0"/>
                <a:sym typeface="Wingdings"/>
              </a:rPr>
              <a:t>Dalitz</a:t>
            </a:r>
            <a:r>
              <a:rPr lang="en-US" sz="8000" dirty="0" smtClean="0">
                <a:solidFill>
                  <a:srgbClr val="000000"/>
                </a:solidFill>
                <a:latin typeface="Comic Sans MS" charset="0"/>
                <a:sym typeface="Wingdings"/>
              </a:rPr>
              <a:t> plots</a:t>
            </a:r>
          </a:p>
          <a:p>
            <a:pPr algn="l">
              <a:defRPr/>
            </a:pPr>
            <a:r>
              <a:rPr lang="en-US" sz="8000" dirty="0">
                <a:solidFill>
                  <a:srgbClr val="000000"/>
                </a:solidFill>
                <a:latin typeface="Comic Sans MS" charset="0"/>
                <a:sym typeface="Wingdings"/>
              </a:rPr>
              <a:t> </a:t>
            </a:r>
            <a:r>
              <a:rPr lang="en-US" sz="8000" dirty="0" smtClean="0">
                <a:solidFill>
                  <a:srgbClr val="000000"/>
                </a:solidFill>
                <a:latin typeface="Comic Sans MS" charset="0"/>
                <a:sym typeface="Wingdings"/>
              </a:rPr>
              <a:t>                             dispersion relations</a:t>
            </a:r>
          </a:p>
          <a:p>
            <a:pPr algn="l">
              <a:defRPr/>
            </a:pPr>
            <a:r>
              <a:rPr lang="en-US" sz="8000" dirty="0">
                <a:solidFill>
                  <a:srgbClr val="000000"/>
                </a:solidFill>
                <a:latin typeface="Comic Sans MS" charset="0"/>
                <a:sym typeface="Wingdings"/>
              </a:rPr>
              <a:t> </a:t>
            </a:r>
            <a:r>
              <a:rPr lang="en-US" sz="8000" dirty="0" smtClean="0">
                <a:solidFill>
                  <a:srgbClr val="000000"/>
                </a:solidFill>
                <a:latin typeface="Comic Sans MS" charset="0"/>
                <a:sym typeface="Wingdings"/>
              </a:rPr>
              <a:t>                              accuracy/precision</a:t>
            </a:r>
          </a:p>
          <a:p>
            <a:pPr algn="l">
              <a:defRPr/>
            </a:pPr>
            <a:endParaRPr lang="en-US" sz="8000" dirty="0">
              <a:solidFill>
                <a:srgbClr val="000000"/>
              </a:solidFill>
              <a:latin typeface="Comic Sans MS" charset="0"/>
              <a:sym typeface="Wingdings"/>
            </a:endParaRPr>
          </a:p>
          <a:p>
            <a:pPr algn="l">
              <a:defRPr/>
            </a:pPr>
            <a:r>
              <a:rPr lang="en-US" sz="8800" dirty="0" smtClean="0">
                <a:solidFill>
                  <a:srgbClr val="000000"/>
                </a:solidFill>
                <a:latin typeface="Comic Sans MS" charset="0"/>
                <a:sym typeface="Wingdings"/>
              </a:rPr>
              <a:t>different `landscapes’ &amp; “cultures”: it is not easy, but important </a:t>
            </a:r>
          </a:p>
          <a:p>
            <a:pPr algn="l">
              <a:defRPr/>
            </a:pPr>
            <a:endParaRPr lang="en-US" sz="8800" dirty="0" smtClean="0">
              <a:solidFill>
                <a:srgbClr val="000000"/>
              </a:solidFill>
              <a:latin typeface="Comic Sans MS" charset="0"/>
              <a:sym typeface="Wingdings"/>
            </a:endParaRPr>
          </a:p>
          <a:p>
            <a:pPr lvl="1" algn="l">
              <a:defRPr/>
            </a:pPr>
            <a:r>
              <a:rPr lang="en-US" sz="8800" dirty="0" smtClean="0">
                <a:solidFill>
                  <a:srgbClr val="000000"/>
                </a:solidFill>
                <a:latin typeface="Comic Sans MS" charset="0"/>
                <a:sym typeface="Wingdings"/>
              </a:rPr>
              <a:t>- </a:t>
            </a:r>
            <a:r>
              <a:rPr lang="en-US" sz="8800" dirty="0" err="1" smtClean="0">
                <a:solidFill>
                  <a:srgbClr val="000000"/>
                </a:solidFill>
                <a:latin typeface="Comic Sans MS" charset="0"/>
                <a:sym typeface="Wingdings"/>
              </a:rPr>
              <a:t>pions</a:t>
            </a:r>
            <a:r>
              <a:rPr lang="en-US" sz="8800" dirty="0" smtClean="0">
                <a:solidFill>
                  <a:srgbClr val="000000"/>
                </a:solidFill>
                <a:latin typeface="Comic Sans MS" charset="0"/>
                <a:sym typeface="Wingdings"/>
              </a:rPr>
              <a:t>, </a:t>
            </a:r>
            <a:r>
              <a:rPr lang="en-US" sz="8800" dirty="0" err="1" smtClean="0">
                <a:solidFill>
                  <a:srgbClr val="000000"/>
                </a:solidFill>
                <a:latin typeface="Comic Sans MS" charset="0"/>
                <a:sym typeface="Wingdings"/>
              </a:rPr>
              <a:t>kaons</a:t>
            </a:r>
            <a:r>
              <a:rPr lang="en-US" sz="8800" dirty="0" smtClean="0">
                <a:solidFill>
                  <a:srgbClr val="000000"/>
                </a:solidFill>
                <a:latin typeface="Comic Sans MS" charset="0"/>
                <a:sym typeface="Wingdings"/>
              </a:rPr>
              <a:t>, …, N, …   vs.  quarks &amp; gluons </a:t>
            </a:r>
            <a:endParaRPr lang="en-US" sz="7200" dirty="0">
              <a:solidFill>
                <a:srgbClr val="000000"/>
              </a:solidFill>
              <a:latin typeface="Comic Sans MS" charset="0"/>
              <a:sym typeface="Wingdings"/>
            </a:endParaRPr>
          </a:p>
          <a:p>
            <a:pPr lvl="3" algn="l">
              <a:defRPr/>
            </a:pPr>
            <a:r>
              <a:rPr lang="en-US" sz="8800" dirty="0" smtClean="0">
                <a:solidFill>
                  <a:srgbClr val="000000"/>
                </a:solidFill>
                <a:latin typeface="Comic Sans MS" charset="0"/>
                <a:sym typeface="Wingdings"/>
              </a:rPr>
              <a:t>- 3- &amp; 4-body FS and regional CP asymmetries</a:t>
            </a:r>
          </a:p>
          <a:p>
            <a:pPr algn="l">
              <a:defRPr/>
            </a:pPr>
            <a:r>
              <a:rPr lang="en-US" sz="8000" dirty="0" smtClean="0">
                <a:solidFill>
                  <a:srgbClr val="000000"/>
                </a:solidFill>
                <a:latin typeface="Comic Sans MS" charset="0"/>
              </a:rPr>
              <a:t> </a:t>
            </a:r>
          </a:p>
          <a:p>
            <a:pPr algn="l">
              <a:defRPr/>
            </a:pPr>
            <a:r>
              <a:rPr lang="en-US" sz="5100" dirty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en-US" sz="5100" dirty="0" smtClean="0">
                <a:solidFill>
                  <a:srgbClr val="000000"/>
                </a:solidFill>
                <a:latin typeface="Comic Sans MS" charset="0"/>
              </a:rPr>
              <a:t> </a:t>
            </a:r>
            <a:endParaRPr lang="en-US" sz="5100" dirty="0">
              <a:solidFill>
                <a:srgbClr val="000000"/>
              </a:solidFill>
              <a:latin typeface="Comic Sans MS" charset="0"/>
            </a:endParaRPr>
          </a:p>
          <a:p>
            <a:pPr algn="l">
              <a:defRPr/>
            </a:pP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267200" y="990600"/>
            <a:ext cx="0" cy="304800"/>
          </a:xfrm>
          <a:prstGeom prst="straightConnector1">
            <a:avLst/>
          </a:prstGeom>
          <a:ln>
            <a:solidFill>
              <a:srgbClr val="99663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553200" y="2514600"/>
            <a:ext cx="0" cy="304800"/>
          </a:xfrm>
          <a:prstGeom prst="straightConnector1">
            <a:avLst/>
          </a:prstGeom>
          <a:ln>
            <a:solidFill>
              <a:srgbClr val="99663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410200" y="2514600"/>
            <a:ext cx="0" cy="423863"/>
          </a:xfrm>
          <a:prstGeom prst="straightConnector1">
            <a:avLst/>
          </a:prstGeom>
          <a:ln>
            <a:solidFill>
              <a:srgbClr val="99663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276600" y="2971800"/>
            <a:ext cx="2165350" cy="0"/>
          </a:xfrm>
          <a:prstGeom prst="line">
            <a:avLst/>
          </a:prstGeom>
          <a:ln>
            <a:solidFill>
              <a:srgbClr val="99663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auto">
          <a:xfrm flipV="1">
            <a:off x="3276600" y="2971800"/>
            <a:ext cx="0" cy="2286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A48D3A42-103B-E64E-BB17-106DF3E184AB}" type="slidenum">
              <a:rPr lang="en-US" smtClean="0"/>
              <a:pPr>
                <a:defRPr/>
              </a:pPr>
              <a:t>53</a:t>
            </a:fld>
            <a:r>
              <a:rPr lang="en-US" dirty="0" smtClean="0"/>
              <a:t>/60</a:t>
            </a:r>
            <a:endParaRPr lang="en-US" dirty="0"/>
          </a:p>
        </p:txBody>
      </p:sp>
      <p:pic>
        <p:nvPicPr>
          <p:cNvPr id="10" name="Picture 9" descr="MontStMich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6014720"/>
            <a:ext cx="1054100" cy="84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609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A48D3A42-103B-E64E-BB17-106DF3E184AB}" type="slidenum">
              <a:rPr lang="en-US" smtClean="0"/>
              <a:pPr>
                <a:defRPr/>
              </a:pPr>
              <a:t>54</a:t>
            </a:fld>
            <a:r>
              <a:rPr lang="en-US" dirty="0" smtClean="0"/>
              <a:t>/60</a:t>
            </a:r>
            <a:endParaRPr lang="en-US" dirty="0"/>
          </a:p>
        </p:txBody>
      </p:sp>
      <p:sp>
        <p:nvSpPr>
          <p:cNvPr id="107523" name="Rectangle 2"/>
          <p:cNvSpPr>
            <a:spLocks noChangeArrowheads="1"/>
          </p:cNvSpPr>
          <p:nvPr/>
        </p:nvSpPr>
        <p:spPr bwMode="auto">
          <a:xfrm>
            <a:off x="-38100" y="0"/>
            <a:ext cx="91440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200" dirty="0">
                <a:latin typeface="Comic Sans MS" charset="0"/>
              </a:rPr>
              <a:t>Final steps need `judgment’ about applying resonances, threshold enhancements etc. with dispersion relations</a:t>
            </a:r>
          </a:p>
          <a:p>
            <a:r>
              <a:rPr lang="en-US" sz="2200" dirty="0">
                <a:latin typeface="Comic Sans MS" charset="0"/>
              </a:rPr>
              <a:t>-- 1</a:t>
            </a:r>
            <a:r>
              <a:rPr lang="en-US" sz="2200" baseline="30000" dirty="0">
                <a:latin typeface="Comic Sans MS" charset="0"/>
              </a:rPr>
              <a:t>st</a:t>
            </a:r>
            <a:r>
              <a:rPr lang="en-US" sz="2200" dirty="0">
                <a:latin typeface="Comic Sans MS" charset="0"/>
              </a:rPr>
              <a:t> step: models; </a:t>
            </a:r>
          </a:p>
          <a:p>
            <a:r>
              <a:rPr lang="en-US" sz="2200" dirty="0">
                <a:latin typeface="Comic Sans MS" charset="0"/>
              </a:rPr>
              <a:t>-- 2</a:t>
            </a:r>
            <a:r>
              <a:rPr lang="en-US" sz="2200" baseline="30000" dirty="0">
                <a:latin typeface="Comic Sans MS" charset="0"/>
              </a:rPr>
              <a:t>nd</a:t>
            </a:r>
            <a:r>
              <a:rPr lang="en-US" sz="2200" dirty="0">
                <a:latin typeface="Comic Sans MS" charset="0"/>
              </a:rPr>
              <a:t> step: 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model-</a:t>
            </a:r>
            <a:r>
              <a:rPr lang="en-US" sz="2200" dirty="0" smtClean="0">
                <a:solidFill>
                  <a:srgbClr val="000000"/>
                </a:solidFill>
                <a:latin typeface="Comic Sans MS" charset="0"/>
              </a:rPr>
              <a:t>independent</a:t>
            </a:r>
            <a:endParaRPr lang="en-US" sz="2200" dirty="0">
              <a:solidFill>
                <a:srgbClr val="000000"/>
              </a:solidFill>
              <a:latin typeface="Comic Sans MS" charset="0"/>
            </a:endParaRPr>
          </a:p>
          <a:p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-- 3</a:t>
            </a:r>
            <a:r>
              <a:rPr lang="en-US" sz="2200" baseline="30000" dirty="0">
                <a:solidFill>
                  <a:srgbClr val="000000"/>
                </a:solidFill>
                <a:latin typeface="Comic Sans MS" charset="0"/>
              </a:rPr>
              <a:t>rd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 step: </a:t>
            </a:r>
            <a:r>
              <a:rPr lang="en-US" sz="2200" dirty="0">
                <a:solidFill>
                  <a:srgbClr val="0000FF"/>
                </a:solidFill>
                <a:latin typeface="Comic Sans MS" charset="0"/>
              </a:rPr>
              <a:t>best fitted analyses 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often do </a:t>
            </a:r>
            <a:r>
              <a:rPr lang="en-US" sz="2200" i="1" dirty="0">
                <a:solidFill>
                  <a:srgbClr val="000000"/>
                </a:solidFill>
                <a:latin typeface="Comic Sans MS" charset="0"/>
              </a:rPr>
              <a:t>not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 give us the best  </a:t>
            </a:r>
          </a:p>
          <a:p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    information about the</a:t>
            </a:r>
            <a:r>
              <a:rPr lang="en-US" sz="2200" dirty="0">
                <a:solidFill>
                  <a:srgbClr val="B0743A"/>
                </a:solidFill>
                <a:latin typeface="Comic Sans MS" charset="0"/>
              </a:rPr>
              <a:t> underlying dynamics –  </a:t>
            </a:r>
          </a:p>
          <a:p>
            <a:pPr algn="ctr"/>
            <a:r>
              <a:rPr lang="en-US" sz="2200" i="1" dirty="0" smtClean="0">
                <a:solidFill>
                  <a:srgbClr val="E47200"/>
                </a:solidFill>
                <a:latin typeface="Comic Sans MS" charset="0"/>
              </a:rPr>
              <a:t> </a:t>
            </a:r>
            <a:r>
              <a:rPr lang="en-US" sz="2200" i="1" dirty="0">
                <a:solidFill>
                  <a:srgbClr val="E47200"/>
                </a:solidFill>
                <a:latin typeface="Comic Sans MS" charset="0"/>
              </a:rPr>
              <a:t>correlations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 &amp; </a:t>
            </a:r>
            <a:r>
              <a:rPr lang="en-US" sz="2200" dirty="0">
                <a:solidFill>
                  <a:srgbClr val="CA8223"/>
                </a:solidFill>
                <a:latin typeface="Comic Sans MS" charset="0"/>
              </a:rPr>
              <a:t>judgments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 </a:t>
            </a:r>
            <a:endParaRPr lang="en-US" sz="2200" dirty="0" smtClean="0">
              <a:solidFill>
                <a:srgbClr val="000000"/>
              </a:solidFill>
              <a:latin typeface="Comic Sans MS" charset="0"/>
            </a:endParaRPr>
          </a:p>
          <a:p>
            <a:pPr algn="ctr"/>
            <a:r>
              <a:rPr lang="en-US" sz="2200" dirty="0">
                <a:latin typeface="Comic Sans MS" charset="0"/>
              </a:rPr>
              <a:t>Future lessons for </a:t>
            </a:r>
            <a:r>
              <a:rPr lang="en-US" sz="2200" dirty="0" err="1" smtClean="0">
                <a:latin typeface="Comic Sans MS" charset="0"/>
              </a:rPr>
              <a:t>LHCb</a:t>
            </a:r>
            <a:r>
              <a:rPr lang="en-US" sz="2200" dirty="0" smtClean="0">
                <a:latin typeface="Comic Sans MS" charset="0"/>
              </a:rPr>
              <a:t>/Belle 2</a:t>
            </a:r>
            <a:endParaRPr lang="en-US" sz="2200" dirty="0">
              <a:solidFill>
                <a:srgbClr val="000000"/>
              </a:solidFill>
              <a:latin typeface="Comic Sans MS" charset="0"/>
            </a:endParaRPr>
          </a:p>
          <a:p>
            <a:pPr algn="ctr"/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Yes, the data are the referees, but in the end - </a:t>
            </a:r>
          </a:p>
          <a:p>
            <a:pPr algn="ctr"/>
            <a:r>
              <a:rPr lang="en-US" sz="2200" dirty="0">
                <a:solidFill>
                  <a:srgbClr val="B0743A"/>
                </a:solidFill>
                <a:latin typeface="Comic Sans MS" charset="0"/>
              </a:rPr>
              <a:t>        theorists 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should</a:t>
            </a:r>
            <a:r>
              <a:rPr lang="en-US" sz="2200" dirty="0">
                <a:solidFill>
                  <a:srgbClr val="B0743A"/>
                </a:solidFill>
                <a:latin typeface="Comic Sans MS" charset="0"/>
              </a:rPr>
              <a:t> </a:t>
            </a:r>
            <a:r>
              <a:rPr lang="en-US" sz="2200" dirty="0">
                <a:solidFill>
                  <a:srgbClr val="FF0000"/>
                </a:solidFill>
                <a:latin typeface="Comic Sans MS" charset="0"/>
              </a:rPr>
              <a:t>not</a:t>
            </a:r>
            <a:r>
              <a:rPr lang="en-US" sz="2200" dirty="0">
                <a:solidFill>
                  <a:srgbClr val="B0743A"/>
                </a:solidFill>
                <a:latin typeface="Comic Sans MS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be the </a:t>
            </a:r>
            <a:r>
              <a:rPr lang="en-US" sz="2200" dirty="0">
                <a:solidFill>
                  <a:srgbClr val="3366FF"/>
                </a:solidFill>
                <a:latin typeface="Comic Sans MS" charset="0"/>
              </a:rPr>
              <a:t>slaves of the data </a:t>
            </a:r>
            <a:r>
              <a:rPr lang="en-US" sz="2200" dirty="0" smtClean="0">
                <a:latin typeface="Comic Sans MS" charset="0"/>
              </a:rPr>
              <a:t>!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4600" y="6324600"/>
            <a:ext cx="5486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latin typeface="Comic Sans MS" charset="0"/>
              </a:rPr>
              <a:t>Ikaros Bigi, Notre Dame du Lac</a:t>
            </a:r>
          </a:p>
        </p:txBody>
      </p:sp>
      <p:pic>
        <p:nvPicPr>
          <p:cNvPr id="8" name="Picture 7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5882640"/>
            <a:ext cx="1219200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A48D3A42-103B-E64E-BB17-106DF3E184AB}" type="slidenum">
              <a:rPr lang="en-US" smtClean="0"/>
              <a:pPr>
                <a:defRPr/>
              </a:pPr>
              <a:t>55</a:t>
            </a:fld>
            <a:r>
              <a:rPr lang="en-US" dirty="0" smtClean="0"/>
              <a:t>/60</a:t>
            </a:r>
            <a:endParaRPr lang="en-US" dirty="0"/>
          </a:p>
        </p:txBody>
      </p:sp>
      <p:sp>
        <p:nvSpPr>
          <p:cNvPr id="107523" name="Rectangle 2"/>
          <p:cNvSpPr>
            <a:spLocks noChangeArrowheads="1"/>
          </p:cNvSpPr>
          <p:nvPr/>
        </p:nvSpPr>
        <p:spPr bwMode="auto">
          <a:xfrm>
            <a:off x="-38100" y="0"/>
            <a:ext cx="9144000" cy="549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200" dirty="0">
                <a:latin typeface="Comic Sans MS" charset="0"/>
              </a:rPr>
              <a:t>Final steps need `judgment’ about applying resonances, threshold enhancements etc. with dispersion relations</a:t>
            </a:r>
          </a:p>
          <a:p>
            <a:r>
              <a:rPr lang="en-US" sz="2200" dirty="0">
                <a:latin typeface="Comic Sans MS" charset="0"/>
              </a:rPr>
              <a:t>-- 1</a:t>
            </a:r>
            <a:r>
              <a:rPr lang="en-US" sz="2200" baseline="30000" dirty="0">
                <a:latin typeface="Comic Sans MS" charset="0"/>
              </a:rPr>
              <a:t>st</a:t>
            </a:r>
            <a:r>
              <a:rPr lang="en-US" sz="2200" dirty="0">
                <a:latin typeface="Comic Sans MS" charset="0"/>
              </a:rPr>
              <a:t> step: models; </a:t>
            </a:r>
          </a:p>
          <a:p>
            <a:r>
              <a:rPr lang="en-US" sz="2200" dirty="0">
                <a:latin typeface="Comic Sans MS" charset="0"/>
              </a:rPr>
              <a:t>-- 2</a:t>
            </a:r>
            <a:r>
              <a:rPr lang="en-US" sz="2200" baseline="30000" dirty="0">
                <a:latin typeface="Comic Sans MS" charset="0"/>
              </a:rPr>
              <a:t>nd</a:t>
            </a:r>
            <a:r>
              <a:rPr lang="en-US" sz="2200" dirty="0">
                <a:latin typeface="Comic Sans MS" charset="0"/>
              </a:rPr>
              <a:t> step: 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model-</a:t>
            </a:r>
            <a:r>
              <a:rPr lang="en-US" sz="2200" dirty="0" smtClean="0">
                <a:solidFill>
                  <a:srgbClr val="000000"/>
                </a:solidFill>
                <a:latin typeface="Comic Sans MS" charset="0"/>
              </a:rPr>
              <a:t>independent</a:t>
            </a:r>
            <a:endParaRPr lang="en-US" sz="2200" dirty="0">
              <a:solidFill>
                <a:srgbClr val="000000"/>
              </a:solidFill>
              <a:latin typeface="Comic Sans MS" charset="0"/>
            </a:endParaRPr>
          </a:p>
          <a:p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-- 3</a:t>
            </a:r>
            <a:r>
              <a:rPr lang="en-US" sz="2200" baseline="30000" dirty="0">
                <a:solidFill>
                  <a:srgbClr val="000000"/>
                </a:solidFill>
                <a:latin typeface="Comic Sans MS" charset="0"/>
              </a:rPr>
              <a:t>rd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 step: </a:t>
            </a:r>
            <a:r>
              <a:rPr lang="en-US" sz="2200" dirty="0">
                <a:solidFill>
                  <a:srgbClr val="0000FF"/>
                </a:solidFill>
                <a:latin typeface="Comic Sans MS" charset="0"/>
              </a:rPr>
              <a:t>best fitted analyses 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often do </a:t>
            </a:r>
            <a:r>
              <a:rPr lang="en-US" sz="2200" i="1" dirty="0">
                <a:solidFill>
                  <a:srgbClr val="000000"/>
                </a:solidFill>
                <a:latin typeface="Comic Sans MS" charset="0"/>
              </a:rPr>
              <a:t>not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 give us the best  </a:t>
            </a:r>
          </a:p>
          <a:p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    information about the </a:t>
            </a:r>
            <a:r>
              <a:rPr lang="en-US" sz="2200" dirty="0">
                <a:solidFill>
                  <a:srgbClr val="B0743A"/>
                </a:solidFill>
                <a:latin typeface="Comic Sans MS" charset="0"/>
              </a:rPr>
              <a:t>underlying dynamics –  </a:t>
            </a:r>
          </a:p>
          <a:p>
            <a:pPr algn="ctr"/>
            <a:r>
              <a:rPr lang="en-US" sz="2200" i="1" dirty="0" smtClean="0">
                <a:solidFill>
                  <a:srgbClr val="E47200"/>
                </a:solidFill>
                <a:latin typeface="Comic Sans MS" charset="0"/>
              </a:rPr>
              <a:t> </a:t>
            </a:r>
            <a:r>
              <a:rPr lang="en-US" sz="2200" i="1" dirty="0">
                <a:solidFill>
                  <a:srgbClr val="E47200"/>
                </a:solidFill>
                <a:latin typeface="Comic Sans MS" charset="0"/>
              </a:rPr>
              <a:t>correlations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 &amp; </a:t>
            </a:r>
            <a:r>
              <a:rPr lang="en-US" sz="2200" dirty="0">
                <a:solidFill>
                  <a:srgbClr val="CA8223"/>
                </a:solidFill>
                <a:latin typeface="Comic Sans MS" charset="0"/>
              </a:rPr>
              <a:t>judgments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 </a:t>
            </a:r>
            <a:endParaRPr lang="en-US" sz="2200" dirty="0" smtClean="0">
              <a:solidFill>
                <a:srgbClr val="000000"/>
              </a:solidFill>
              <a:latin typeface="Comic Sans MS" charset="0"/>
            </a:endParaRPr>
          </a:p>
          <a:p>
            <a:pPr algn="ctr"/>
            <a:r>
              <a:rPr lang="en-US" sz="2200" dirty="0">
                <a:latin typeface="Comic Sans MS" charset="0"/>
              </a:rPr>
              <a:t>Future lessons for </a:t>
            </a:r>
            <a:r>
              <a:rPr lang="en-US" sz="2200" dirty="0" err="1" smtClean="0">
                <a:latin typeface="Comic Sans MS" charset="0"/>
              </a:rPr>
              <a:t>LHCb</a:t>
            </a:r>
            <a:r>
              <a:rPr lang="en-US" sz="2200" dirty="0" smtClean="0">
                <a:latin typeface="Comic Sans MS" charset="0"/>
              </a:rPr>
              <a:t>/Belle 2</a:t>
            </a:r>
            <a:endParaRPr lang="en-US" sz="2200" dirty="0">
              <a:solidFill>
                <a:srgbClr val="000000"/>
              </a:solidFill>
              <a:latin typeface="Comic Sans MS" charset="0"/>
            </a:endParaRPr>
          </a:p>
          <a:p>
            <a:pPr algn="ctr"/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Yes, the data are the referees, but in the end - </a:t>
            </a:r>
          </a:p>
          <a:p>
            <a:pPr algn="ctr"/>
            <a:r>
              <a:rPr lang="en-US" sz="2200" dirty="0">
                <a:solidFill>
                  <a:srgbClr val="B0743A"/>
                </a:solidFill>
                <a:latin typeface="Comic Sans MS" charset="0"/>
              </a:rPr>
              <a:t>        theorists 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should</a:t>
            </a:r>
            <a:r>
              <a:rPr lang="en-US" sz="2200" dirty="0">
                <a:solidFill>
                  <a:srgbClr val="B0743A"/>
                </a:solidFill>
                <a:latin typeface="Comic Sans MS" charset="0"/>
              </a:rPr>
              <a:t> </a:t>
            </a:r>
            <a:r>
              <a:rPr lang="en-US" sz="2200" dirty="0">
                <a:solidFill>
                  <a:srgbClr val="FF0000"/>
                </a:solidFill>
                <a:latin typeface="Comic Sans MS" charset="0"/>
              </a:rPr>
              <a:t>not</a:t>
            </a:r>
            <a:r>
              <a:rPr lang="en-US" sz="2200" dirty="0">
                <a:solidFill>
                  <a:srgbClr val="B0743A"/>
                </a:solidFill>
                <a:latin typeface="Comic Sans MS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be the </a:t>
            </a:r>
            <a:r>
              <a:rPr lang="en-US" sz="2200" dirty="0">
                <a:solidFill>
                  <a:srgbClr val="3366FF"/>
                </a:solidFill>
                <a:latin typeface="Comic Sans MS" charset="0"/>
              </a:rPr>
              <a:t>slaves of the data </a:t>
            </a:r>
            <a:r>
              <a:rPr lang="en-US" sz="2200" dirty="0" smtClean="0">
                <a:latin typeface="Comic Sans MS" charset="0"/>
              </a:rPr>
              <a:t>!</a:t>
            </a:r>
          </a:p>
          <a:p>
            <a:r>
              <a:rPr lang="en-US" sz="2200" dirty="0" smtClean="0">
                <a:solidFill>
                  <a:srgbClr val="000000"/>
                </a:solidFill>
                <a:latin typeface="Comic Sans MS" charset="0"/>
              </a:rPr>
              <a:t>One example:</a:t>
            </a:r>
          </a:p>
          <a:p>
            <a:r>
              <a:rPr lang="en-US" sz="2200" dirty="0" smtClean="0">
                <a:solidFill>
                  <a:srgbClr val="000000"/>
                </a:solidFill>
                <a:latin typeface="Comic Sans MS" charset="0"/>
              </a:rPr>
              <a:t>IIB &amp; </a:t>
            </a:r>
            <a:r>
              <a:rPr lang="en-US" sz="2200" dirty="0" err="1" smtClean="0">
                <a:solidFill>
                  <a:srgbClr val="000000"/>
                </a:solidFill>
                <a:latin typeface="Comic Sans MS" charset="0"/>
              </a:rPr>
              <a:t>collab</a:t>
            </a:r>
            <a:r>
              <a:rPr lang="en-US" sz="2200" dirty="0" smtClean="0">
                <a:solidFill>
                  <a:srgbClr val="000000"/>
                </a:solidFill>
                <a:latin typeface="Comic Sans MS" charset="0"/>
              </a:rPr>
              <a:t>.: </a:t>
            </a:r>
          </a:p>
          <a:p>
            <a:pPr algn="ctr"/>
            <a:r>
              <a:rPr lang="en-US" sz="2200" dirty="0" smtClean="0">
                <a:solidFill>
                  <a:srgbClr val="996633"/>
                </a:solidFill>
                <a:latin typeface="Symbol" charset="2"/>
                <a:cs typeface="Symbol" charset="2"/>
              </a:rPr>
              <a:t>t</a:t>
            </a:r>
            <a:r>
              <a:rPr lang="en-US" sz="2200" dirty="0" smtClean="0">
                <a:solidFill>
                  <a:srgbClr val="996633"/>
                </a:solidFill>
                <a:latin typeface="Comic Sans MS" charset="0"/>
              </a:rPr>
              <a:t>(</a:t>
            </a:r>
            <a:r>
              <a:rPr lang="en-US" sz="2200" dirty="0" err="1" smtClean="0">
                <a:solidFill>
                  <a:srgbClr val="996633"/>
                </a:solidFill>
                <a:latin typeface="Symbol" charset="2"/>
                <a:cs typeface="Symbol" charset="2"/>
              </a:rPr>
              <a:t>L</a:t>
            </a:r>
            <a:r>
              <a:rPr lang="en-US" sz="2200" baseline="-25000" dirty="0" err="1" smtClean="0">
                <a:solidFill>
                  <a:srgbClr val="996633"/>
                </a:solidFill>
                <a:latin typeface="Comic Sans MS" charset="0"/>
              </a:rPr>
              <a:t>b</a:t>
            </a:r>
            <a:r>
              <a:rPr lang="en-US" sz="2200" dirty="0" smtClean="0">
                <a:solidFill>
                  <a:srgbClr val="996633"/>
                </a:solidFill>
                <a:latin typeface="Comic Sans MS" charset="0"/>
              </a:rPr>
              <a:t>)/</a:t>
            </a:r>
            <a:r>
              <a:rPr lang="en-US" sz="2200" dirty="0">
                <a:solidFill>
                  <a:srgbClr val="996633"/>
                </a:solidFill>
                <a:latin typeface="Symbol" charset="2"/>
                <a:cs typeface="Symbol" charset="2"/>
              </a:rPr>
              <a:t>t</a:t>
            </a:r>
            <a:r>
              <a:rPr lang="en-US" sz="2200" dirty="0" smtClean="0">
                <a:solidFill>
                  <a:srgbClr val="996633"/>
                </a:solidFill>
                <a:latin typeface="Comic Sans MS" charset="0"/>
              </a:rPr>
              <a:t>(</a:t>
            </a:r>
            <a:r>
              <a:rPr lang="en-US" sz="2200" dirty="0" err="1">
                <a:solidFill>
                  <a:srgbClr val="996633"/>
                </a:solidFill>
                <a:latin typeface="Comic Sans MS" charset="0"/>
              </a:rPr>
              <a:t>B</a:t>
            </a:r>
            <a:r>
              <a:rPr lang="en-US" sz="2200" baseline="-25000" dirty="0" err="1" smtClean="0">
                <a:solidFill>
                  <a:srgbClr val="996633"/>
                </a:solidFill>
                <a:latin typeface="Comic Sans MS" charset="0"/>
              </a:rPr>
              <a:t>d</a:t>
            </a:r>
            <a:r>
              <a:rPr lang="en-US" sz="2200" dirty="0" smtClean="0">
                <a:solidFill>
                  <a:srgbClr val="996633"/>
                </a:solidFill>
                <a:latin typeface="Comic Sans MS" charset="0"/>
              </a:rPr>
              <a:t>) &gt; 0.9 </a:t>
            </a:r>
            <a:r>
              <a:rPr lang="en-US" sz="2200" dirty="0" smtClean="0">
                <a:solidFill>
                  <a:srgbClr val="000000"/>
                </a:solidFill>
                <a:latin typeface="Comic Sans MS" charset="0"/>
              </a:rPr>
              <a:t>1993; </a:t>
            </a:r>
            <a:r>
              <a:rPr lang="en-US" sz="2200" dirty="0" smtClean="0">
                <a:solidFill>
                  <a:srgbClr val="996633"/>
                </a:solidFill>
                <a:latin typeface="Comic Sans MS" charset="0"/>
              </a:rPr>
              <a:t>~ 0.94 </a:t>
            </a:r>
            <a:r>
              <a:rPr lang="en-US" sz="2200" dirty="0" smtClean="0">
                <a:solidFill>
                  <a:srgbClr val="000000"/>
                </a:solidFill>
                <a:latin typeface="Comic Sans MS" charset="0"/>
              </a:rPr>
              <a:t>&amp; </a:t>
            </a:r>
            <a:r>
              <a:rPr lang="en-US" sz="2200" dirty="0" smtClean="0">
                <a:solidFill>
                  <a:srgbClr val="996633"/>
                </a:solidFill>
                <a:latin typeface="Comic Sans MS" charset="0"/>
              </a:rPr>
              <a:t>&gt; 0.88 </a:t>
            </a:r>
            <a:r>
              <a:rPr lang="en-US" sz="2200" dirty="0" smtClean="0">
                <a:solidFill>
                  <a:srgbClr val="000000"/>
                </a:solidFill>
                <a:latin typeface="Comic Sans MS" charset="0"/>
              </a:rPr>
              <a:t>1996  </a:t>
            </a:r>
            <a:endParaRPr lang="en-US" sz="2200" dirty="0">
              <a:solidFill>
                <a:srgbClr val="000000"/>
              </a:solidFill>
              <a:latin typeface="Comic Sans MS" charset="0"/>
            </a:endParaRPr>
          </a:p>
          <a:p>
            <a:r>
              <a:rPr lang="en-US" sz="2100" dirty="0" smtClean="0">
                <a:solidFill>
                  <a:srgbClr val="0000FF"/>
                </a:solidFill>
                <a:latin typeface="Comic Sans MS" charset="0"/>
              </a:rPr>
              <a:t>Data: </a:t>
            </a:r>
            <a:r>
              <a:rPr lang="en-US" sz="2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t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(</a:t>
            </a:r>
            <a:r>
              <a:rPr lang="en-US" sz="20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sz="2000" baseline="-25000" dirty="0" err="1">
                <a:solidFill>
                  <a:srgbClr val="0000FF"/>
                </a:solidFill>
                <a:latin typeface="Comic Sans MS" charset="0"/>
              </a:rPr>
              <a:t>b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)/</a:t>
            </a:r>
            <a:r>
              <a:rPr lang="en-US" sz="2000" dirty="0">
                <a:solidFill>
                  <a:srgbClr val="0000FF"/>
                </a:solidFill>
                <a:latin typeface="Symbol" charset="2"/>
                <a:cs typeface="Symbol" charset="2"/>
              </a:rPr>
              <a:t>t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(</a:t>
            </a:r>
            <a:r>
              <a:rPr lang="en-US" sz="2000" dirty="0" err="1">
                <a:solidFill>
                  <a:srgbClr val="0000FF"/>
                </a:solidFill>
                <a:latin typeface="Comic Sans MS" charset="0"/>
              </a:rPr>
              <a:t>B</a:t>
            </a:r>
            <a:r>
              <a:rPr lang="en-US" sz="2000" baseline="-25000" dirty="0" err="1">
                <a:solidFill>
                  <a:srgbClr val="0000FF"/>
                </a:solidFill>
                <a:latin typeface="Comic Sans MS" charset="0"/>
              </a:rPr>
              <a:t>d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) 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= 0.77+/-0.05 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1996; 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0.81+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/-0.05 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2004; 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0.94+/-0.09 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2005 </a:t>
            </a:r>
            <a:endParaRPr lang="en-US" sz="2000" dirty="0" smtClean="0">
              <a:solidFill>
                <a:srgbClr val="996633"/>
              </a:solidFill>
              <a:latin typeface="Comic Sans MS" charset="0"/>
            </a:endParaRPr>
          </a:p>
          <a:p>
            <a:pPr algn="ctr"/>
            <a:endParaRPr lang="en-US" sz="2200" dirty="0" smtClean="0">
              <a:solidFill>
                <a:srgbClr val="996633"/>
              </a:solidFill>
              <a:latin typeface="Comic Sans MS" charset="0"/>
            </a:endParaRPr>
          </a:p>
          <a:p>
            <a:pPr algn="ctr"/>
            <a:endParaRPr lang="en-US" sz="2200" dirty="0">
              <a:solidFill>
                <a:srgbClr val="996633"/>
              </a:solidFill>
              <a:latin typeface="Comic Sans MS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4600" y="6324600"/>
            <a:ext cx="5486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latin typeface="Comic Sans MS" charset="0"/>
              </a:rPr>
              <a:t>Ikaros Bigi, Notre Dame du Lac</a:t>
            </a:r>
          </a:p>
        </p:txBody>
      </p:sp>
      <p:pic>
        <p:nvPicPr>
          <p:cNvPr id="8" name="Picture 7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5882640"/>
            <a:ext cx="1219200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70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A48D3A42-103B-E64E-BB17-106DF3E184AB}" type="slidenum">
              <a:rPr lang="en-US" smtClean="0"/>
              <a:pPr>
                <a:defRPr/>
              </a:pPr>
              <a:t>56</a:t>
            </a:fld>
            <a:r>
              <a:rPr lang="en-US" dirty="0" smtClean="0"/>
              <a:t>/60</a:t>
            </a:r>
            <a:endParaRPr lang="en-US" dirty="0"/>
          </a:p>
        </p:txBody>
      </p:sp>
      <p:sp>
        <p:nvSpPr>
          <p:cNvPr id="107523" name="Rectangle 2"/>
          <p:cNvSpPr>
            <a:spLocks noChangeArrowheads="1"/>
          </p:cNvSpPr>
          <p:nvPr/>
        </p:nvSpPr>
        <p:spPr bwMode="auto">
          <a:xfrm>
            <a:off x="-38100" y="0"/>
            <a:ext cx="9144000" cy="6509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200" dirty="0">
                <a:latin typeface="Comic Sans MS" charset="0"/>
              </a:rPr>
              <a:t>Final steps need `judgment’ about applying resonances, threshold enhancements etc. with dispersion relations</a:t>
            </a:r>
          </a:p>
          <a:p>
            <a:r>
              <a:rPr lang="en-US" sz="2200" dirty="0">
                <a:latin typeface="Comic Sans MS" charset="0"/>
              </a:rPr>
              <a:t>-- 1</a:t>
            </a:r>
            <a:r>
              <a:rPr lang="en-US" sz="2200" baseline="30000" dirty="0">
                <a:latin typeface="Comic Sans MS" charset="0"/>
              </a:rPr>
              <a:t>st</a:t>
            </a:r>
            <a:r>
              <a:rPr lang="en-US" sz="2200" dirty="0">
                <a:latin typeface="Comic Sans MS" charset="0"/>
              </a:rPr>
              <a:t> step: models; </a:t>
            </a:r>
          </a:p>
          <a:p>
            <a:r>
              <a:rPr lang="en-US" sz="2200" dirty="0">
                <a:latin typeface="Comic Sans MS" charset="0"/>
              </a:rPr>
              <a:t>-- 2</a:t>
            </a:r>
            <a:r>
              <a:rPr lang="en-US" sz="2200" baseline="30000" dirty="0">
                <a:latin typeface="Comic Sans MS" charset="0"/>
              </a:rPr>
              <a:t>nd</a:t>
            </a:r>
            <a:r>
              <a:rPr lang="en-US" sz="2200" dirty="0">
                <a:latin typeface="Comic Sans MS" charset="0"/>
              </a:rPr>
              <a:t> step: 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model-</a:t>
            </a:r>
            <a:r>
              <a:rPr lang="en-US" sz="2200" dirty="0" smtClean="0">
                <a:solidFill>
                  <a:srgbClr val="000000"/>
                </a:solidFill>
                <a:latin typeface="Comic Sans MS" charset="0"/>
              </a:rPr>
              <a:t>independent</a:t>
            </a:r>
            <a:endParaRPr lang="en-US" sz="2200" dirty="0">
              <a:solidFill>
                <a:srgbClr val="000000"/>
              </a:solidFill>
              <a:latin typeface="Comic Sans MS" charset="0"/>
            </a:endParaRPr>
          </a:p>
          <a:p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-- 3</a:t>
            </a:r>
            <a:r>
              <a:rPr lang="en-US" sz="2200" baseline="30000" dirty="0">
                <a:solidFill>
                  <a:srgbClr val="000000"/>
                </a:solidFill>
                <a:latin typeface="Comic Sans MS" charset="0"/>
              </a:rPr>
              <a:t>rd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 step: </a:t>
            </a:r>
            <a:r>
              <a:rPr lang="en-US" sz="2200" dirty="0">
                <a:solidFill>
                  <a:srgbClr val="0000FF"/>
                </a:solidFill>
                <a:latin typeface="Comic Sans MS" charset="0"/>
              </a:rPr>
              <a:t>best fitted analyses 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often do </a:t>
            </a:r>
            <a:r>
              <a:rPr lang="en-US" sz="2200" i="1" dirty="0">
                <a:solidFill>
                  <a:srgbClr val="000000"/>
                </a:solidFill>
                <a:latin typeface="Comic Sans MS" charset="0"/>
              </a:rPr>
              <a:t>not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 give us the best  </a:t>
            </a:r>
          </a:p>
          <a:p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    information about the </a:t>
            </a:r>
            <a:r>
              <a:rPr lang="en-US" sz="2200" dirty="0">
                <a:solidFill>
                  <a:srgbClr val="B0743A"/>
                </a:solidFill>
                <a:latin typeface="Comic Sans MS" charset="0"/>
              </a:rPr>
              <a:t>underlying dynamics –  </a:t>
            </a:r>
          </a:p>
          <a:p>
            <a:pPr algn="ctr"/>
            <a:r>
              <a:rPr lang="en-US" sz="2200" i="1" dirty="0" smtClean="0">
                <a:solidFill>
                  <a:srgbClr val="E47200"/>
                </a:solidFill>
                <a:latin typeface="Comic Sans MS" charset="0"/>
              </a:rPr>
              <a:t> </a:t>
            </a:r>
            <a:r>
              <a:rPr lang="en-US" sz="2200" i="1" dirty="0">
                <a:solidFill>
                  <a:srgbClr val="E47200"/>
                </a:solidFill>
                <a:latin typeface="Comic Sans MS" charset="0"/>
              </a:rPr>
              <a:t>correlations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 &amp; </a:t>
            </a:r>
            <a:r>
              <a:rPr lang="en-US" sz="2200" dirty="0">
                <a:solidFill>
                  <a:srgbClr val="CA8223"/>
                </a:solidFill>
                <a:latin typeface="Comic Sans MS" charset="0"/>
              </a:rPr>
              <a:t>judgments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 </a:t>
            </a:r>
            <a:endParaRPr lang="en-US" sz="2200" dirty="0" smtClean="0">
              <a:solidFill>
                <a:srgbClr val="000000"/>
              </a:solidFill>
              <a:latin typeface="Comic Sans MS" charset="0"/>
            </a:endParaRPr>
          </a:p>
          <a:p>
            <a:pPr algn="ctr"/>
            <a:r>
              <a:rPr lang="en-US" sz="2200" dirty="0">
                <a:latin typeface="Comic Sans MS" charset="0"/>
              </a:rPr>
              <a:t>Future lessons for </a:t>
            </a:r>
            <a:r>
              <a:rPr lang="en-US" sz="2200" dirty="0" err="1" smtClean="0">
                <a:latin typeface="Comic Sans MS" charset="0"/>
              </a:rPr>
              <a:t>LHCb</a:t>
            </a:r>
            <a:r>
              <a:rPr lang="en-US" sz="2200" dirty="0" smtClean="0">
                <a:latin typeface="Comic Sans MS" charset="0"/>
              </a:rPr>
              <a:t>/Belle 2</a:t>
            </a:r>
            <a:endParaRPr lang="en-US" sz="2200" dirty="0">
              <a:solidFill>
                <a:srgbClr val="000000"/>
              </a:solidFill>
              <a:latin typeface="Comic Sans MS" charset="0"/>
            </a:endParaRPr>
          </a:p>
          <a:p>
            <a:pPr algn="ctr"/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Yes, the data are the referees, but in the end - </a:t>
            </a:r>
          </a:p>
          <a:p>
            <a:pPr algn="ctr"/>
            <a:r>
              <a:rPr lang="en-US" sz="2200" dirty="0">
                <a:solidFill>
                  <a:srgbClr val="B0743A"/>
                </a:solidFill>
                <a:latin typeface="Comic Sans MS" charset="0"/>
              </a:rPr>
              <a:t>        theorists 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should</a:t>
            </a:r>
            <a:r>
              <a:rPr lang="en-US" sz="2200" dirty="0">
                <a:solidFill>
                  <a:srgbClr val="B0743A"/>
                </a:solidFill>
                <a:latin typeface="Comic Sans MS" charset="0"/>
              </a:rPr>
              <a:t> </a:t>
            </a:r>
            <a:r>
              <a:rPr lang="en-US" sz="2200" dirty="0">
                <a:solidFill>
                  <a:srgbClr val="FF0000"/>
                </a:solidFill>
                <a:latin typeface="Comic Sans MS" charset="0"/>
              </a:rPr>
              <a:t>not</a:t>
            </a:r>
            <a:r>
              <a:rPr lang="en-US" sz="2200" dirty="0">
                <a:solidFill>
                  <a:srgbClr val="B0743A"/>
                </a:solidFill>
                <a:latin typeface="Comic Sans MS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be the </a:t>
            </a:r>
            <a:r>
              <a:rPr lang="en-US" sz="2200" dirty="0">
                <a:solidFill>
                  <a:srgbClr val="3366FF"/>
                </a:solidFill>
                <a:latin typeface="Comic Sans MS" charset="0"/>
              </a:rPr>
              <a:t>slaves of the data </a:t>
            </a:r>
            <a:r>
              <a:rPr lang="en-US" sz="2200" dirty="0" smtClean="0">
                <a:latin typeface="Comic Sans MS" charset="0"/>
              </a:rPr>
              <a:t>!</a:t>
            </a:r>
          </a:p>
          <a:p>
            <a:r>
              <a:rPr lang="en-US" sz="2200" dirty="0" smtClean="0">
                <a:solidFill>
                  <a:srgbClr val="000000"/>
                </a:solidFill>
                <a:latin typeface="Comic Sans MS" charset="0"/>
              </a:rPr>
              <a:t>One example:</a:t>
            </a:r>
          </a:p>
          <a:p>
            <a:r>
              <a:rPr lang="en-US" sz="2200" dirty="0" smtClean="0">
                <a:solidFill>
                  <a:srgbClr val="000000"/>
                </a:solidFill>
                <a:latin typeface="Comic Sans MS" charset="0"/>
              </a:rPr>
              <a:t>IIB &amp; </a:t>
            </a:r>
            <a:r>
              <a:rPr lang="en-US" sz="2200" dirty="0" err="1" smtClean="0">
                <a:solidFill>
                  <a:srgbClr val="000000"/>
                </a:solidFill>
                <a:latin typeface="Comic Sans MS" charset="0"/>
              </a:rPr>
              <a:t>collab</a:t>
            </a:r>
            <a:r>
              <a:rPr lang="en-US" sz="2200" dirty="0" smtClean="0">
                <a:solidFill>
                  <a:srgbClr val="000000"/>
                </a:solidFill>
                <a:latin typeface="Comic Sans MS" charset="0"/>
              </a:rPr>
              <a:t>.: </a:t>
            </a:r>
          </a:p>
          <a:p>
            <a:pPr algn="ctr"/>
            <a:r>
              <a:rPr lang="en-US" sz="2200" dirty="0" smtClean="0">
                <a:solidFill>
                  <a:srgbClr val="996633"/>
                </a:solidFill>
                <a:latin typeface="Symbol" charset="2"/>
                <a:cs typeface="Symbol" charset="2"/>
              </a:rPr>
              <a:t>t</a:t>
            </a:r>
            <a:r>
              <a:rPr lang="en-US" sz="2200" dirty="0" smtClean="0">
                <a:solidFill>
                  <a:srgbClr val="996633"/>
                </a:solidFill>
                <a:latin typeface="Comic Sans MS" charset="0"/>
              </a:rPr>
              <a:t>(</a:t>
            </a:r>
            <a:r>
              <a:rPr lang="en-US" sz="2200" dirty="0" err="1" smtClean="0">
                <a:solidFill>
                  <a:srgbClr val="996633"/>
                </a:solidFill>
                <a:latin typeface="Symbol" charset="2"/>
                <a:cs typeface="Symbol" charset="2"/>
              </a:rPr>
              <a:t>L</a:t>
            </a:r>
            <a:r>
              <a:rPr lang="en-US" sz="2200" baseline="-25000" dirty="0" err="1" smtClean="0">
                <a:solidFill>
                  <a:srgbClr val="996633"/>
                </a:solidFill>
                <a:latin typeface="Comic Sans MS" charset="0"/>
              </a:rPr>
              <a:t>b</a:t>
            </a:r>
            <a:r>
              <a:rPr lang="en-US" sz="2200" dirty="0" smtClean="0">
                <a:solidFill>
                  <a:srgbClr val="996633"/>
                </a:solidFill>
                <a:latin typeface="Comic Sans MS" charset="0"/>
              </a:rPr>
              <a:t>)/</a:t>
            </a:r>
            <a:r>
              <a:rPr lang="en-US" sz="2200" dirty="0">
                <a:solidFill>
                  <a:srgbClr val="996633"/>
                </a:solidFill>
                <a:latin typeface="Symbol" charset="2"/>
                <a:cs typeface="Symbol" charset="2"/>
              </a:rPr>
              <a:t>t</a:t>
            </a:r>
            <a:r>
              <a:rPr lang="en-US" sz="2200" dirty="0" smtClean="0">
                <a:solidFill>
                  <a:srgbClr val="996633"/>
                </a:solidFill>
                <a:latin typeface="Comic Sans MS" charset="0"/>
              </a:rPr>
              <a:t>(</a:t>
            </a:r>
            <a:r>
              <a:rPr lang="en-US" sz="2200" dirty="0" err="1">
                <a:solidFill>
                  <a:srgbClr val="996633"/>
                </a:solidFill>
                <a:latin typeface="Comic Sans MS" charset="0"/>
              </a:rPr>
              <a:t>B</a:t>
            </a:r>
            <a:r>
              <a:rPr lang="en-US" sz="2200" baseline="-25000" dirty="0" err="1" smtClean="0">
                <a:solidFill>
                  <a:srgbClr val="996633"/>
                </a:solidFill>
                <a:latin typeface="Comic Sans MS" charset="0"/>
              </a:rPr>
              <a:t>d</a:t>
            </a:r>
            <a:r>
              <a:rPr lang="en-US" sz="2200" dirty="0" smtClean="0">
                <a:solidFill>
                  <a:srgbClr val="996633"/>
                </a:solidFill>
                <a:latin typeface="Comic Sans MS" charset="0"/>
              </a:rPr>
              <a:t>) &gt; 0.9 </a:t>
            </a:r>
            <a:r>
              <a:rPr lang="en-US" sz="2200" dirty="0" smtClean="0">
                <a:solidFill>
                  <a:srgbClr val="000000"/>
                </a:solidFill>
                <a:latin typeface="Comic Sans MS" charset="0"/>
              </a:rPr>
              <a:t>1993; </a:t>
            </a:r>
            <a:r>
              <a:rPr lang="en-US" sz="2200" dirty="0" smtClean="0">
                <a:solidFill>
                  <a:srgbClr val="996633"/>
                </a:solidFill>
                <a:latin typeface="Comic Sans MS" charset="0"/>
              </a:rPr>
              <a:t>~ 0.94 </a:t>
            </a:r>
            <a:r>
              <a:rPr lang="en-US" sz="2200" dirty="0" smtClean="0">
                <a:solidFill>
                  <a:srgbClr val="000000"/>
                </a:solidFill>
                <a:latin typeface="Comic Sans MS" charset="0"/>
              </a:rPr>
              <a:t>&amp; </a:t>
            </a:r>
            <a:r>
              <a:rPr lang="en-US" sz="2200" dirty="0" smtClean="0">
                <a:solidFill>
                  <a:srgbClr val="996633"/>
                </a:solidFill>
                <a:latin typeface="Comic Sans MS" charset="0"/>
              </a:rPr>
              <a:t>&gt; 0.88 </a:t>
            </a:r>
            <a:r>
              <a:rPr lang="en-US" sz="2200" dirty="0" smtClean="0">
                <a:solidFill>
                  <a:srgbClr val="000000"/>
                </a:solidFill>
                <a:latin typeface="Comic Sans MS" charset="0"/>
              </a:rPr>
              <a:t>1996  </a:t>
            </a:r>
            <a:endParaRPr lang="en-US" sz="2200" dirty="0">
              <a:solidFill>
                <a:srgbClr val="000000"/>
              </a:solidFill>
              <a:latin typeface="Comic Sans MS" charset="0"/>
            </a:endParaRPr>
          </a:p>
          <a:p>
            <a:r>
              <a:rPr lang="en-US" sz="2100" dirty="0" smtClean="0">
                <a:solidFill>
                  <a:srgbClr val="0000FF"/>
                </a:solidFill>
                <a:latin typeface="Comic Sans MS" charset="0"/>
              </a:rPr>
              <a:t>Data: </a:t>
            </a:r>
            <a:r>
              <a:rPr lang="en-US" sz="2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t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(</a:t>
            </a:r>
            <a:r>
              <a:rPr lang="en-US" sz="20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sz="2000" baseline="-25000" dirty="0" err="1">
                <a:solidFill>
                  <a:srgbClr val="0000FF"/>
                </a:solidFill>
                <a:latin typeface="Comic Sans MS" charset="0"/>
              </a:rPr>
              <a:t>b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)/</a:t>
            </a:r>
            <a:r>
              <a:rPr lang="en-US" sz="2000" dirty="0">
                <a:solidFill>
                  <a:srgbClr val="0000FF"/>
                </a:solidFill>
                <a:latin typeface="Symbol" charset="2"/>
                <a:cs typeface="Symbol" charset="2"/>
              </a:rPr>
              <a:t>t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(</a:t>
            </a:r>
            <a:r>
              <a:rPr lang="en-US" sz="2000" dirty="0" err="1">
                <a:solidFill>
                  <a:srgbClr val="0000FF"/>
                </a:solidFill>
                <a:latin typeface="Comic Sans MS" charset="0"/>
              </a:rPr>
              <a:t>B</a:t>
            </a:r>
            <a:r>
              <a:rPr lang="en-US" sz="2000" baseline="-25000" dirty="0" err="1">
                <a:solidFill>
                  <a:srgbClr val="0000FF"/>
                </a:solidFill>
                <a:latin typeface="Comic Sans MS" charset="0"/>
              </a:rPr>
              <a:t>d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) 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= 0.77+/-0.05 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1996; 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0.81+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/-0.05 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2004; </a:t>
            </a:r>
            <a:r>
              <a:rPr lang="en-US" sz="2000" dirty="0" smtClean="0">
                <a:solidFill>
                  <a:srgbClr val="0000FF"/>
                </a:solidFill>
                <a:latin typeface="Comic Sans MS" charset="0"/>
              </a:rPr>
              <a:t>0.94+/-0.09 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</a:rPr>
              <a:t>2005 </a:t>
            </a:r>
            <a:endParaRPr lang="en-US" sz="2000" dirty="0" smtClean="0">
              <a:solidFill>
                <a:srgbClr val="996633"/>
              </a:solidFill>
              <a:latin typeface="Comic Sans MS" charset="0"/>
            </a:endParaRPr>
          </a:p>
          <a:p>
            <a:pPr algn="ctr"/>
            <a:endParaRPr lang="en-US" sz="2200" dirty="0" smtClean="0">
              <a:solidFill>
                <a:srgbClr val="996633"/>
              </a:solidFill>
              <a:latin typeface="Comic Sans MS" charset="0"/>
            </a:endParaRPr>
          </a:p>
          <a:p>
            <a:pPr algn="ctr"/>
            <a:r>
              <a:rPr lang="en-US" sz="2200" dirty="0">
                <a:solidFill>
                  <a:srgbClr val="996633"/>
                </a:solidFill>
                <a:latin typeface="Comic Sans MS" charset="0"/>
              </a:rPr>
              <a:t>“Imagination created reality” – Richard Wagner </a:t>
            </a:r>
          </a:p>
          <a:p>
            <a:pPr algn="ctr"/>
            <a:r>
              <a:rPr lang="en-US" sz="2200" dirty="0">
                <a:latin typeface="Comic Sans MS" charset="0"/>
              </a:rPr>
              <a:t>or: </a:t>
            </a:r>
          </a:p>
          <a:p>
            <a:pPr algn="ctr"/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“</a:t>
            </a:r>
            <a:r>
              <a:rPr lang="en-US" sz="2200" dirty="0">
                <a:solidFill>
                  <a:srgbClr val="AF00B1"/>
                </a:solidFill>
                <a:latin typeface="Comic Sans MS" charset="0"/>
              </a:rPr>
              <a:t>dedicated trigger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”</a:t>
            </a:r>
            <a:r>
              <a:rPr lang="en-US" sz="2000" dirty="0">
                <a:solidFill>
                  <a:srgbClr val="996633"/>
                </a:solidFill>
                <a:latin typeface="Comic Sans MS" charset="0"/>
              </a:rPr>
              <a:t> </a:t>
            </a:r>
          </a:p>
          <a:p>
            <a:pPr algn="ctr"/>
            <a:endParaRPr lang="en-US" sz="2200" dirty="0">
              <a:solidFill>
                <a:srgbClr val="996633"/>
              </a:solidFill>
              <a:latin typeface="Comic Sans MS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4600" y="6324600"/>
            <a:ext cx="5486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latin typeface="Comic Sans MS" charset="0"/>
              </a:rPr>
              <a:t>Ikaros Bigi, Notre Dame du Lac</a:t>
            </a:r>
          </a:p>
        </p:txBody>
      </p:sp>
      <p:pic>
        <p:nvPicPr>
          <p:cNvPr id="8" name="Picture 7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5882640"/>
            <a:ext cx="1219200" cy="9753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86800" y="25400"/>
            <a:ext cx="4564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charset="0"/>
              </a:rPr>
              <a:t>*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8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388100"/>
            <a:ext cx="1905000" cy="457200"/>
          </a:xfrm>
        </p:spPr>
        <p:txBody>
          <a:bodyPr/>
          <a:lstStyle/>
          <a:p>
            <a:pPr>
              <a:defRPr/>
            </a:pPr>
            <a:fld id="{72323C80-6771-BB4B-87B0-973ACA6958AD}" type="slidenum">
              <a:rPr lang="en-US" smtClean="0"/>
              <a:pPr>
                <a:defRPr/>
              </a:pPr>
              <a:t>57</a:t>
            </a:fld>
            <a:r>
              <a:rPr lang="en-US" dirty="0" smtClean="0"/>
              <a:t>/60</a:t>
            </a:r>
            <a:endParaRPr lang="en-US" dirty="0"/>
          </a:p>
        </p:txBody>
      </p:sp>
      <p:pic>
        <p:nvPicPr>
          <p:cNvPr id="10957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609600"/>
            <a:ext cx="26368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2392363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5" name="Rectangle 10"/>
          <p:cNvSpPr>
            <a:spLocks noChangeArrowheads="1"/>
          </p:cNvSpPr>
          <p:nvPr/>
        </p:nvSpPr>
        <p:spPr bwMode="auto">
          <a:xfrm>
            <a:off x="152400" y="4343400"/>
            <a:ext cx="2286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996633"/>
                </a:solidFill>
                <a:latin typeface="Comic Sans MS" charset="0"/>
                <a:cs typeface="Comic Sans MS" charset="0"/>
              </a:rPr>
              <a:t>`thinking is better than power’</a:t>
            </a:r>
            <a:endParaRPr lang="en-US">
              <a:solidFill>
                <a:srgbClr val="996633"/>
              </a:solidFill>
            </a:endParaRPr>
          </a:p>
        </p:txBody>
      </p:sp>
      <p:sp>
        <p:nvSpPr>
          <p:cNvPr id="109576" name="Rectangle 11"/>
          <p:cNvSpPr>
            <a:spLocks noChangeArrowheads="1"/>
          </p:cNvSpPr>
          <p:nvPr/>
        </p:nvSpPr>
        <p:spPr bwMode="auto">
          <a:xfrm>
            <a:off x="133350" y="5562600"/>
            <a:ext cx="80962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996633"/>
                </a:solidFill>
                <a:latin typeface="Comic Sans MS" charset="0"/>
                <a:cs typeface="Comic Sans MS" charset="0"/>
              </a:rPr>
              <a:t>`dreaming in more dimensions’</a:t>
            </a:r>
          </a:p>
          <a:p>
            <a:r>
              <a:rPr lang="en-US" sz="2000" dirty="0">
                <a:latin typeface="Comic Sans MS" charset="0"/>
              </a:rPr>
              <a:t>                 </a:t>
            </a:r>
            <a:r>
              <a:rPr lang="en-US" sz="2000" dirty="0" err="1">
                <a:latin typeface="Comic Sans MS" charset="0"/>
              </a:rPr>
              <a:t>Kolya</a:t>
            </a:r>
            <a:r>
              <a:rPr lang="en-US" sz="2000" dirty="0">
                <a:latin typeface="Comic Sans MS" charset="0"/>
              </a:rPr>
              <a:t> </a:t>
            </a:r>
            <a:r>
              <a:rPr lang="en-US" sz="2000" dirty="0" err="1">
                <a:latin typeface="Comic Sans MS" charset="0"/>
              </a:rPr>
              <a:t>Uraltsev</a:t>
            </a:r>
            <a:r>
              <a:rPr lang="en-US" sz="2000" dirty="0">
                <a:latin typeface="Comic Sans MS" charset="0"/>
              </a:rPr>
              <a:t> &amp; I had looked at this painting </a:t>
            </a:r>
            <a:r>
              <a:rPr lang="en-US" sz="2000" i="1" dirty="0">
                <a:latin typeface="Comic Sans MS" charset="0"/>
              </a:rPr>
              <a:t>in person      </a:t>
            </a:r>
          </a:p>
          <a:p>
            <a:r>
              <a:rPr lang="en-US" sz="2000" dirty="0">
                <a:latin typeface="Comic Sans MS" charset="0"/>
              </a:rPr>
              <a:t>                 and realized that it is symbol of collaboration.   </a:t>
            </a:r>
          </a:p>
        </p:txBody>
      </p:sp>
      <p:sp>
        <p:nvSpPr>
          <p:cNvPr id="109577" name="Rectangle 8"/>
          <p:cNvSpPr>
            <a:spLocks noChangeArrowheads="1"/>
          </p:cNvSpPr>
          <p:nvPr/>
        </p:nvSpPr>
        <p:spPr bwMode="auto">
          <a:xfrm>
            <a:off x="2438400" y="609600"/>
            <a:ext cx="2743200" cy="495300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" name="Picture 8" descr="MontStMiche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5882640"/>
            <a:ext cx="1219200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69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700" y="152400"/>
            <a:ext cx="9144000" cy="3703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  <a:buSzPct val="85000"/>
              <a:defRPr/>
            </a:pPr>
            <a:r>
              <a:rPr lang="en-US" sz="2200" dirty="0" smtClean="0">
                <a:latin typeface="Comic Sans MS" charset="0"/>
              </a:rPr>
              <a:t>“</a:t>
            </a:r>
            <a:r>
              <a:rPr lang="en-US" sz="2200" dirty="0">
                <a:latin typeface="Comic Sans MS" charset="0"/>
              </a:rPr>
              <a:t>Goals for </a:t>
            </a:r>
            <a:r>
              <a:rPr lang="en-US" sz="2200" i="1" dirty="0">
                <a:solidFill>
                  <a:srgbClr val="0000FF"/>
                </a:solidFill>
                <a:latin typeface="Comic Sans MS" charset="0"/>
              </a:rPr>
              <a:t>flavor dynamics </a:t>
            </a:r>
            <a:r>
              <a:rPr lang="en-US" sz="2200" dirty="0">
                <a:latin typeface="Comic Sans MS" charset="0"/>
              </a:rPr>
              <a:t>of quarks”: </a:t>
            </a: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  <a:buSzPct val="85000"/>
              <a:buFont typeface="Zapf Dingbats" charset="0"/>
              <a:buChar char="+"/>
              <a:defRPr/>
            </a:pPr>
            <a:r>
              <a:rPr lang="en-US" sz="2200" dirty="0">
                <a:latin typeface="Comic Sans MS" charset="0"/>
              </a:rPr>
              <a:t>  `battle for supremacy</a:t>
            </a:r>
            <a:r>
              <a:rPr lang="ja-JP" altLang="en-US" sz="2200" dirty="0">
                <a:latin typeface="Arial"/>
              </a:rPr>
              <a:t>’</a:t>
            </a:r>
            <a:r>
              <a:rPr lang="en-US" sz="2200" dirty="0">
                <a:latin typeface="Comic Sans MS" charset="0"/>
              </a:rPr>
              <a:t> has been decided</a:t>
            </a:r>
          </a:p>
          <a:p>
            <a:pPr lvl="1"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  <a:buSzPct val="85000"/>
              <a:buFont typeface="Zapf Dingbats" charset="0"/>
              <a:buChar char="-"/>
              <a:defRPr/>
            </a:pPr>
            <a:r>
              <a:rPr lang="en-US" sz="2200" dirty="0">
                <a:latin typeface="Comic Sans MS" charset="0"/>
              </a:rPr>
              <a:t>  goal </a:t>
            </a:r>
            <a:r>
              <a:rPr lang="en-US" sz="2200" dirty="0">
                <a:solidFill>
                  <a:srgbClr val="AF00B1"/>
                </a:solidFill>
                <a:latin typeface="Comic Sans MS" charset="0"/>
              </a:rPr>
              <a:t>no</a:t>
            </a:r>
            <a:r>
              <a:rPr lang="en-US" sz="2200" dirty="0">
                <a:latin typeface="Comic Sans MS" charset="0"/>
              </a:rPr>
              <a:t> longer to find </a:t>
            </a:r>
            <a:r>
              <a:rPr lang="en-US" sz="2200" dirty="0">
                <a:solidFill>
                  <a:srgbClr val="AF00B1"/>
                </a:solidFill>
                <a:latin typeface="Comic Sans MS" charset="0"/>
              </a:rPr>
              <a:t>alternatives</a:t>
            </a:r>
            <a:r>
              <a:rPr lang="en-US" sz="2200" dirty="0">
                <a:latin typeface="Comic Sans MS" charset="0"/>
              </a:rPr>
              <a:t> to </a:t>
            </a:r>
            <a:r>
              <a:rPr lang="en-US" sz="2200" dirty="0">
                <a:solidFill>
                  <a:srgbClr val="996633"/>
                </a:solidFill>
                <a:latin typeface="Comic Sans MS" charset="0"/>
              </a:rPr>
              <a:t>CKM</a:t>
            </a:r>
            <a:r>
              <a:rPr lang="en-US" sz="2200" dirty="0">
                <a:latin typeface="Comic Sans MS" charset="0"/>
              </a:rPr>
              <a:t> – </a:t>
            </a:r>
          </a:p>
          <a:p>
            <a:pPr lvl="1"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  <a:buSzPct val="85000"/>
              <a:defRPr/>
            </a:pPr>
            <a:r>
              <a:rPr lang="en-US" sz="2200" dirty="0">
                <a:latin typeface="Comic Sans MS" charset="0"/>
              </a:rPr>
              <a:t>    instead to  identify </a:t>
            </a:r>
            <a:r>
              <a:rPr lang="en-US" sz="2200" dirty="0">
                <a:solidFill>
                  <a:srgbClr val="AF00B1"/>
                </a:solidFill>
                <a:latin typeface="Comic Sans MS" charset="0"/>
              </a:rPr>
              <a:t>corrections</a:t>
            </a:r>
            <a:r>
              <a:rPr lang="en-US" sz="2200" dirty="0">
                <a:latin typeface="Comic Sans MS" charset="0"/>
              </a:rPr>
              <a:t> to </a:t>
            </a:r>
            <a:r>
              <a:rPr lang="en-US" sz="2200" dirty="0">
                <a:solidFill>
                  <a:srgbClr val="996633"/>
                </a:solidFill>
                <a:latin typeface="Comic Sans MS" charset="0"/>
              </a:rPr>
              <a:t>CKM</a:t>
            </a:r>
            <a:r>
              <a:rPr lang="en-US" sz="2200" dirty="0" smtClean="0">
                <a:solidFill>
                  <a:srgbClr val="996633"/>
                </a:solidFill>
                <a:latin typeface="Comic Sans MS" charset="0"/>
              </a:rPr>
              <a:t>!</a:t>
            </a:r>
            <a:endParaRPr lang="en-US" sz="2200" dirty="0">
              <a:latin typeface="Comic Sans MS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  <a:buSzPct val="85000"/>
              <a:buFont typeface="Zapf Dingbats" charset="0"/>
              <a:buChar char="+"/>
              <a:defRPr/>
            </a:pPr>
            <a:r>
              <a:rPr lang="en-US" sz="2200" dirty="0">
                <a:latin typeface="Comic Sans MS" charset="0"/>
              </a:rPr>
              <a:t>   </a:t>
            </a:r>
            <a:r>
              <a:rPr lang="en-US" sz="2200" dirty="0">
                <a:solidFill>
                  <a:srgbClr val="996633"/>
                </a:solidFill>
                <a:latin typeface="Comic Sans MS" charset="0"/>
              </a:rPr>
              <a:t>Probing CP asymmetries in 3- &amp; 4-body FS of charm </a:t>
            </a:r>
            <a:r>
              <a:rPr lang="en-US" sz="2200" dirty="0" smtClean="0">
                <a:solidFill>
                  <a:srgbClr val="996633"/>
                </a:solidFill>
                <a:latin typeface="Comic Sans MS" charset="0"/>
              </a:rPr>
              <a:t>&amp; beauty  </a:t>
            </a:r>
            <a:endParaRPr lang="en-US" sz="2200" dirty="0">
              <a:solidFill>
                <a:srgbClr val="996633"/>
              </a:solidFill>
              <a:latin typeface="Comic Sans MS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  <a:buSzPct val="85000"/>
              <a:defRPr/>
            </a:pPr>
            <a:r>
              <a:rPr lang="en-US" sz="2200" dirty="0">
                <a:solidFill>
                  <a:srgbClr val="996633"/>
                </a:solidFill>
                <a:latin typeface="Comic Sans MS" charset="0"/>
              </a:rPr>
              <a:t>     </a:t>
            </a:r>
            <a:r>
              <a:rPr lang="en-US" sz="2200" dirty="0" smtClean="0">
                <a:solidFill>
                  <a:srgbClr val="996633"/>
                </a:solidFill>
                <a:latin typeface="Comic Sans MS" charset="0"/>
              </a:rPr>
              <a:t>hadrons </a:t>
            </a:r>
            <a:r>
              <a:rPr lang="en-US" sz="2200" dirty="0">
                <a:solidFill>
                  <a:srgbClr val="996633"/>
                </a:solidFill>
                <a:latin typeface="Comic Sans MS" charset="0"/>
              </a:rPr>
              <a:t>is crucial to </a:t>
            </a:r>
            <a:r>
              <a:rPr lang="en-US" sz="2200" dirty="0" smtClean="0">
                <a:solidFill>
                  <a:srgbClr val="996633"/>
                </a:solidFill>
                <a:latin typeface="Comic Sans MS" charset="0"/>
              </a:rPr>
              <a:t>find both existence &amp; features </a:t>
            </a:r>
            <a:r>
              <a:rPr lang="en-US" sz="2200" dirty="0">
                <a:solidFill>
                  <a:srgbClr val="996633"/>
                </a:solidFill>
                <a:latin typeface="Comic Sans MS" charset="0"/>
              </a:rPr>
              <a:t>of </a:t>
            </a:r>
            <a:r>
              <a:rPr lang="en-US" sz="2200" dirty="0" smtClean="0">
                <a:solidFill>
                  <a:srgbClr val="996633"/>
                </a:solidFill>
                <a:latin typeface="Comic Sans MS" charset="0"/>
              </a:rPr>
              <a:t>ND.</a:t>
            </a: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  <a:buSzPct val="85000"/>
              <a:defRPr/>
            </a:pPr>
            <a:r>
              <a:rPr lang="en-US" sz="2200" dirty="0">
                <a:solidFill>
                  <a:srgbClr val="996633"/>
                </a:solidFill>
                <a:latin typeface="Comic Sans MS" charset="0"/>
              </a:rPr>
              <a:t> </a:t>
            </a:r>
            <a:r>
              <a:rPr lang="en-US" sz="2200" dirty="0" smtClean="0">
                <a:solidFill>
                  <a:srgbClr val="996633"/>
                </a:solidFill>
                <a:latin typeface="Comic Sans MS" charset="0"/>
              </a:rPr>
              <a:t>     </a:t>
            </a:r>
            <a:r>
              <a:rPr lang="en-US" sz="2200" dirty="0" smtClean="0">
                <a:latin typeface="Comic Sans MS" charset="0"/>
              </a:rPr>
              <a:t>[</a:t>
            </a:r>
            <a:r>
              <a:rPr lang="en-US" sz="2200" dirty="0">
                <a:latin typeface="Comic Sans MS" charset="0"/>
              </a:rPr>
              <a:t>At least it </a:t>
            </a:r>
            <a:r>
              <a:rPr lang="en-US" sz="2200" dirty="0" smtClean="0">
                <a:latin typeface="Comic Sans MS" charset="0"/>
              </a:rPr>
              <a:t>shows the impact of non-</a:t>
            </a:r>
            <a:r>
              <a:rPr lang="en-US" sz="2200" dirty="0" err="1" smtClean="0">
                <a:latin typeface="Comic Sans MS" charset="0"/>
              </a:rPr>
              <a:t>perturbative</a:t>
            </a:r>
            <a:r>
              <a:rPr lang="en-US" sz="2200" dirty="0" smtClean="0">
                <a:latin typeface="Comic Sans MS" charset="0"/>
              </a:rPr>
              <a:t> QCD.]</a:t>
            </a:r>
            <a:endParaRPr lang="en-US" sz="2200" dirty="0">
              <a:latin typeface="Comic Sans MS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  <a:buSzPct val="85000"/>
              <a:buFont typeface="Zapf Dingbats" charset="0"/>
              <a:buChar char="+"/>
              <a:defRPr/>
            </a:pPr>
            <a:r>
              <a:rPr lang="en-US" sz="2200" dirty="0">
                <a:latin typeface="Comic Sans MS" charset="0"/>
              </a:rPr>
              <a:t>   young &amp; mature theorists do not like waiting (for different </a:t>
            </a: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  <a:buSzPct val="85000"/>
              <a:defRPr/>
            </a:pPr>
            <a:r>
              <a:rPr lang="en-US" sz="2200" dirty="0">
                <a:latin typeface="Comic Sans MS" charset="0"/>
              </a:rPr>
              <a:t>      </a:t>
            </a:r>
            <a:r>
              <a:rPr lang="en-US" sz="2200" dirty="0" smtClean="0">
                <a:latin typeface="Comic Sans MS" charset="0"/>
              </a:rPr>
              <a:t>reasons):          </a:t>
            </a:r>
            <a:r>
              <a:rPr lang="en-US" dirty="0" smtClean="0">
                <a:latin typeface="Comic Sans MS" charset="0"/>
              </a:rPr>
              <a:t>results from run-2 ! </a:t>
            </a: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FF0000"/>
              </a:buClr>
              <a:buSzPct val="85000"/>
              <a:buFont typeface="Zapf Dingbats" charset="0"/>
              <a:buChar char="+"/>
              <a:defRPr/>
            </a:pPr>
            <a:r>
              <a:rPr lang="en-US" sz="2200" dirty="0" smtClean="0">
                <a:latin typeface="Comic Sans MS" charset="0"/>
              </a:rPr>
              <a:t>   </a:t>
            </a:r>
            <a:r>
              <a:rPr lang="en-US" sz="2200" dirty="0">
                <a:latin typeface="Comic Sans MS" charset="0"/>
              </a:rPr>
              <a:t>waiting for run-3 &amp; run-4: that is life. </a:t>
            </a:r>
          </a:p>
        </p:txBody>
      </p:sp>
      <p:pic>
        <p:nvPicPr>
          <p:cNvPr id="4" name="Picture 3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5882640"/>
            <a:ext cx="1219200" cy="975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3841231"/>
            <a:ext cx="2286000" cy="3016770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00900" y="6400800"/>
            <a:ext cx="1905000" cy="457200"/>
          </a:xfrm>
        </p:spPr>
        <p:txBody>
          <a:bodyPr/>
          <a:lstStyle/>
          <a:p>
            <a:pPr>
              <a:defRPr/>
            </a:pPr>
            <a:fld id="{1AACA4EB-5E82-7643-99E7-6F45B4E9461E}" type="slidenum">
              <a:rPr lang="en-US" smtClean="0"/>
              <a:pPr>
                <a:defRPr/>
              </a:pPr>
              <a:t>58</a:t>
            </a:fld>
            <a:r>
              <a:rPr lang="en-US" dirty="0" smtClean="0"/>
              <a:t>/60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52600" y="5334000"/>
            <a:ext cx="3962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Comic Sans MS" charset="0"/>
              </a:rPr>
              <a:t>“Now stay calm ... Let’s hear what </a:t>
            </a:r>
            <a:r>
              <a:rPr lang="en-US" sz="2200" i="1" dirty="0" smtClean="0">
                <a:latin typeface="Comic Sans MS" charset="0"/>
              </a:rPr>
              <a:t>they</a:t>
            </a:r>
            <a:r>
              <a:rPr lang="en-US" sz="2200" dirty="0" smtClean="0">
                <a:latin typeface="Comic Sans MS" charset="0"/>
              </a:rPr>
              <a:t> said to Bill.”</a:t>
            </a:r>
            <a:endParaRPr lang="en-US" sz="22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791200" y="5715000"/>
            <a:ext cx="381000" cy="0"/>
          </a:xfrm>
          <a:prstGeom prst="straightConnector1">
            <a:avLst/>
          </a:prstGeom>
          <a:ln>
            <a:solidFill>
              <a:srgbClr val="99663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752600" y="5181600"/>
            <a:ext cx="3886200" cy="99060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14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371600"/>
            <a:ext cx="344911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Slide Number Placeholder 3"/>
          <p:cNvSpPr txBox="1">
            <a:spLocks/>
          </p:cNvSpPr>
          <p:nvPr/>
        </p:nvSpPr>
        <p:spPr bwMode="auto">
          <a:xfrm>
            <a:off x="7239000" y="64135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50A05DFA-B6A2-354B-9697-7650CD8A2959}" type="slidenum">
              <a:rPr lang="en-US" sz="1400" smtClean="0">
                <a:latin typeface="Times" charset="0"/>
              </a:rPr>
              <a:pPr algn="r" eaLnBrk="1" hangingPunct="1"/>
              <a:t>59</a:t>
            </a:fld>
            <a:r>
              <a:rPr lang="en-US" sz="1400" dirty="0" smtClean="0">
                <a:latin typeface="Times" charset="0"/>
              </a:rPr>
              <a:t>/60</a:t>
            </a:r>
            <a:endParaRPr lang="en-US" sz="1400" dirty="0">
              <a:latin typeface="Times" charset="0"/>
            </a:endParaRPr>
          </a:p>
        </p:txBody>
      </p:sp>
      <p:sp>
        <p:nvSpPr>
          <p:cNvPr id="67589" name="Rectangle 1"/>
          <p:cNvSpPr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dirty="0">
                <a:latin typeface="Comic Sans MS" charset="0"/>
              </a:rPr>
              <a:t>Gods speak in Riddles</a:t>
            </a:r>
          </a:p>
          <a:p>
            <a:pPr algn="ctr"/>
            <a:r>
              <a:rPr lang="en-US" sz="2000" dirty="0">
                <a:latin typeface="Comic Sans MS" charset="0"/>
              </a:rPr>
              <a:t>? Tragic Oracles &amp; Tragic </a:t>
            </a:r>
            <a:r>
              <a:rPr lang="en-US" sz="2000" dirty="0" err="1">
                <a:latin typeface="Comic Sans MS" charset="0"/>
              </a:rPr>
              <a:t>Mis</a:t>
            </a:r>
            <a:r>
              <a:rPr lang="en-US" sz="2000" dirty="0">
                <a:latin typeface="Comic Sans MS" charset="0"/>
              </a:rPr>
              <a:t>-understanding ?</a:t>
            </a:r>
          </a:p>
          <a:p>
            <a:pPr algn="ctr"/>
            <a:r>
              <a:rPr lang="en-US" sz="2000" dirty="0" err="1" smtClean="0">
                <a:latin typeface="Comic Sans MS" charset="0"/>
              </a:rPr>
              <a:t>LHCb</a:t>
            </a:r>
            <a:r>
              <a:rPr lang="en-US" sz="2000" dirty="0" smtClean="0">
                <a:latin typeface="Comic Sans MS" charset="0"/>
              </a:rPr>
              <a:t> </a:t>
            </a:r>
            <a:r>
              <a:rPr lang="en-US" sz="2000" dirty="0">
                <a:latin typeface="Comic Sans MS" charset="0"/>
              </a:rPr>
              <a:t>(</a:t>
            </a:r>
            <a:r>
              <a:rPr lang="en-US" sz="2000" dirty="0" err="1">
                <a:latin typeface="Comic Sans MS" charset="0"/>
              </a:rPr>
              <a:t>BaBar</a:t>
            </a:r>
            <a:r>
              <a:rPr lang="en-US" sz="2000" dirty="0">
                <a:latin typeface="Comic Sans MS" charset="0"/>
              </a:rPr>
              <a:t> &amp; Belle 1&amp;2) both as a pioneer about non-pert. QCD &amp; weak dynamics – as a team of HEP &amp; MEP theorists </a:t>
            </a:r>
            <a:r>
              <a:rPr lang="en-US" sz="2000" dirty="0" smtClean="0">
                <a:latin typeface="Comic Sans MS" charset="0"/>
              </a:rPr>
              <a:t> </a:t>
            </a:r>
            <a:endParaRPr lang="en-US" sz="2000" dirty="0">
              <a:latin typeface="Comic Sans MS" charset="0"/>
            </a:endParaRPr>
          </a:p>
        </p:txBody>
      </p:sp>
      <p:sp>
        <p:nvSpPr>
          <p:cNvPr id="7" name="Lightning Bolt 6"/>
          <p:cNvSpPr/>
          <p:nvPr/>
        </p:nvSpPr>
        <p:spPr>
          <a:xfrm flipV="1">
            <a:off x="3200400" y="2286000"/>
            <a:ext cx="831850" cy="1363662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Lightning Bolt 7"/>
          <p:cNvSpPr/>
          <p:nvPr/>
        </p:nvSpPr>
        <p:spPr>
          <a:xfrm flipH="1" flipV="1">
            <a:off x="5334000" y="2286000"/>
            <a:ext cx="665163" cy="1338262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7592" name="Rectangle 1"/>
          <p:cNvSpPr>
            <a:spLocks noChangeArrowheads="1"/>
          </p:cNvSpPr>
          <p:nvPr/>
        </p:nvSpPr>
        <p:spPr bwMode="auto">
          <a:xfrm>
            <a:off x="0" y="4038600"/>
            <a:ext cx="9144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>
                <a:latin typeface="Comic Sans MS" charset="0"/>
                <a:cs typeface="Comic Sans MS" charset="0"/>
              </a:rPr>
              <a:t>“On seeing the missile shot by a catapult which had been brought then for the first time from Sicily”, the king from Sparta in the fourth century B.C. </a:t>
            </a:r>
            <a:r>
              <a:rPr lang="en-US" dirty="0" smtClean="0">
                <a:latin typeface="Comic Sans MS" charset="0"/>
                <a:cs typeface="Comic Sans MS" charset="0"/>
              </a:rPr>
              <a:t>cried </a:t>
            </a:r>
            <a:r>
              <a:rPr lang="en-US" dirty="0">
                <a:latin typeface="Comic Sans MS" charset="0"/>
                <a:cs typeface="Comic Sans MS" charset="0"/>
              </a:rPr>
              <a:t>out:</a:t>
            </a:r>
            <a:r>
              <a:rPr lang="en-US" dirty="0" smtClean="0">
                <a:latin typeface="Comic Sans MS" charset="0"/>
                <a:cs typeface="Comic Sans MS" charset="0"/>
              </a:rPr>
              <a:t>`</a:t>
            </a:r>
          </a:p>
          <a:p>
            <a:pPr algn="ctr"/>
            <a:r>
              <a:rPr lang="en-US" dirty="0" smtClean="0">
                <a:latin typeface="Comic Sans MS" charset="0"/>
                <a:cs typeface="Comic Sans MS" charset="0"/>
              </a:rPr>
              <a:t>By </a:t>
            </a:r>
            <a:r>
              <a:rPr lang="en-US" dirty="0">
                <a:latin typeface="Comic Sans MS" charset="0"/>
                <a:cs typeface="Comic Sans MS" charset="0"/>
              </a:rPr>
              <a:t>Heracles, this is the end of man’s valor.’ </a:t>
            </a:r>
            <a:r>
              <a:rPr lang="en-US" dirty="0" smtClean="0">
                <a:latin typeface="Comic Sans MS" charset="0"/>
                <a:cs typeface="Comic Sans MS" charset="0"/>
              </a:rPr>
              <a:t>“</a:t>
            </a:r>
            <a:endParaRPr lang="en-US" dirty="0" smtClean="0">
              <a:latin typeface="Comic Sans MS" charset="0"/>
              <a:cs typeface="Comic Sans MS" charset="0"/>
            </a:endParaRPr>
          </a:p>
        </p:txBody>
      </p:sp>
      <p:pic>
        <p:nvPicPr>
          <p:cNvPr id="9" name="Picture 8" descr="MontStMich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6172200"/>
            <a:ext cx="85725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04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75DE590B-833F-6946-AF23-DAD6B0659F98}" type="slidenum">
              <a:rPr lang="en-US" smtClean="0"/>
              <a:pPr>
                <a:defRPr/>
              </a:pPr>
              <a:t>6</a:t>
            </a:fld>
            <a:r>
              <a:rPr lang="en-US" dirty="0" smtClean="0"/>
              <a:t>/60</a:t>
            </a:r>
            <a:endParaRPr lang="en-US" dirty="0"/>
          </a:p>
        </p:txBody>
      </p:sp>
      <p:sp>
        <p:nvSpPr>
          <p:cNvPr id="249862" name="Text Box 6"/>
          <p:cNvSpPr txBox="1">
            <a:spLocks noChangeArrowheads="1"/>
          </p:cNvSpPr>
          <p:nvPr/>
        </p:nvSpPr>
        <p:spPr bwMode="auto">
          <a:xfrm>
            <a:off x="0" y="2743200"/>
            <a:ext cx="9144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Comic Sans MS" charset="0"/>
              <a:cs typeface="+mn-cs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prstGeom prst="rect">
            <a:avLst/>
          </a:prstGeom>
          <a:gradFill rotWithShape="0">
            <a:gsLst>
              <a:gs pos="0">
                <a:srgbClr val="FFFF99">
                  <a:gamma/>
                  <a:shade val="46275"/>
                  <a:invGamma/>
                </a:srgbClr>
              </a:gs>
              <a:gs pos="50000">
                <a:srgbClr val="FFFF99"/>
              </a:gs>
              <a:gs pos="100000">
                <a:srgbClr val="FFFF99">
                  <a:gamma/>
                  <a:shade val="46275"/>
                  <a:invGamma/>
                </a:srgbClr>
              </a:gs>
            </a:gsLst>
            <a:lin ang="2700000" scaled="1"/>
          </a:gradFill>
          <a:ln w="38100" cmpd="sng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endParaRPr lang="en-US" dirty="0">
              <a:solidFill>
                <a:srgbClr val="669900"/>
              </a:solidFill>
              <a:latin typeface="Comic Sans MS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76200" y="0"/>
            <a:ext cx="92202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omic Sans MS" charset="0"/>
              </a:rPr>
              <a:t> (My) Plan:</a:t>
            </a:r>
            <a:endParaRPr lang="en-US" dirty="0">
              <a:latin typeface="Comic Sans MS" charset="0"/>
            </a:endParaRPr>
          </a:p>
          <a:p>
            <a:pPr>
              <a:defRPr/>
            </a:pPr>
            <a:endParaRPr lang="en-US" dirty="0" smtClean="0">
              <a:latin typeface="Comic Sans MS" charset="0"/>
            </a:endParaRPr>
          </a:p>
          <a:p>
            <a:pPr marL="514350" indent="-514350">
              <a:buAutoNum type="romanUcParenBoth"/>
              <a:defRPr/>
            </a:pPr>
            <a:r>
              <a:rPr lang="en-US" dirty="0" err="1" smtClean="0">
                <a:latin typeface="Comic Sans MS" charset="0"/>
              </a:rPr>
              <a:t>Introduct:</a:t>
            </a:r>
            <a:r>
              <a:rPr lang="en-US" i="1" dirty="0" err="1" smtClean="0">
                <a:solidFill>
                  <a:srgbClr val="996633"/>
                </a:solidFill>
                <a:latin typeface="Comic Sans MS" charset="0"/>
              </a:rPr>
              <a:t>Wilsonian</a:t>
            </a:r>
            <a:r>
              <a:rPr lang="en-US" dirty="0" smtClean="0">
                <a:solidFill>
                  <a:srgbClr val="996633"/>
                </a:solidFill>
                <a:latin typeface="Comic Sans MS" charset="0"/>
              </a:rPr>
              <a:t> </a:t>
            </a:r>
            <a:r>
              <a:rPr lang="en-US" dirty="0" smtClean="0">
                <a:latin typeface="Comic Sans MS" charset="0"/>
              </a:rPr>
              <a:t>OPE, </a:t>
            </a:r>
            <a:r>
              <a:rPr lang="en-US" i="1" dirty="0">
                <a:solidFill>
                  <a:srgbClr val="0000FF"/>
                </a:solidFill>
                <a:latin typeface="Comic Sans MS" charset="0"/>
              </a:rPr>
              <a:t>b</a:t>
            </a:r>
            <a:r>
              <a:rPr lang="en-US" i="1" dirty="0" smtClean="0">
                <a:solidFill>
                  <a:srgbClr val="0000FF"/>
                </a:solidFill>
                <a:latin typeface="Comic Sans MS" charset="0"/>
              </a:rPr>
              <a:t>roken</a:t>
            </a:r>
            <a:r>
              <a:rPr lang="en-US" i="1" dirty="0" smtClean="0">
                <a:latin typeface="Comic Sans MS" charset="0"/>
              </a:rPr>
              <a:t> </a:t>
            </a:r>
            <a:r>
              <a:rPr lang="en-US" dirty="0">
                <a:latin typeface="Comic Sans MS" charset="0"/>
              </a:rPr>
              <a:t>U- &amp; V-</a:t>
            </a:r>
            <a:r>
              <a:rPr lang="en-US" dirty="0" smtClean="0">
                <a:latin typeface="Comic Sans MS" charset="0"/>
              </a:rPr>
              <a:t>spin symmetries</a:t>
            </a:r>
          </a:p>
          <a:p>
            <a:pPr marL="514350" indent="-514350">
              <a:buAutoNum type="romanUcParenBoth"/>
              <a:defRPr/>
            </a:pPr>
            <a:endParaRPr lang="en-US" dirty="0">
              <a:latin typeface="Comic Sans MS" charset="0"/>
            </a:endParaRPr>
          </a:p>
          <a:p>
            <a:pPr marL="514350" indent="-514350">
              <a:buAutoNum type="romanUcParenBoth"/>
              <a:defRPr/>
            </a:pPr>
            <a:r>
              <a:rPr lang="en-US" dirty="0" smtClean="0">
                <a:latin typeface="Comic Sans MS" charset="0"/>
              </a:rPr>
              <a:t>  </a:t>
            </a:r>
            <a:r>
              <a:rPr lang="en-US" i="1" dirty="0" smtClean="0">
                <a:solidFill>
                  <a:srgbClr val="0000FF"/>
                </a:solidFill>
                <a:latin typeface="Comic Sans MS" charset="0"/>
              </a:rPr>
              <a:t>Quark </a:t>
            </a:r>
            <a:r>
              <a:rPr lang="en-US" i="1" dirty="0">
                <a:solidFill>
                  <a:srgbClr val="0000FF"/>
                </a:solidFill>
                <a:latin typeface="Comic Sans MS" charset="0"/>
              </a:rPr>
              <a:t>Masses</a:t>
            </a:r>
            <a:r>
              <a:rPr lang="en-US" dirty="0">
                <a:latin typeface="Comic Sans MS" charset="0"/>
              </a:rPr>
              <a:t> in Quantum Field Theories (QFT) </a:t>
            </a:r>
            <a:endParaRPr lang="en-US" dirty="0" smtClean="0">
              <a:latin typeface="Comic Sans MS" charset="0"/>
            </a:endParaRPr>
          </a:p>
          <a:p>
            <a:pPr marL="514350" indent="-514350">
              <a:buAutoNum type="romanUcParenBoth"/>
              <a:defRPr/>
            </a:pPr>
            <a:endParaRPr lang="en-US" dirty="0">
              <a:latin typeface="Comic Sans MS" charset="0"/>
            </a:endParaRPr>
          </a:p>
          <a:p>
            <a:pPr marL="514350" indent="-514350">
              <a:buAutoNum type="romanUcParenBoth"/>
              <a:defRPr/>
            </a:pPr>
            <a:r>
              <a:rPr lang="en-US" dirty="0" smtClean="0">
                <a:latin typeface="Comic Sans MS" charset="0"/>
              </a:rPr>
              <a:t> </a:t>
            </a:r>
            <a:r>
              <a:rPr lang="en-US" i="1" dirty="0" smtClean="0">
                <a:solidFill>
                  <a:srgbClr val="0000FF"/>
                </a:solidFill>
                <a:latin typeface="Comic Sans MS" charset="0"/>
              </a:rPr>
              <a:t>Consistent</a:t>
            </a:r>
            <a:r>
              <a:rPr lang="en-US" dirty="0" smtClean="0">
                <a:latin typeface="Comic Sans MS" charset="0"/>
              </a:rPr>
              <a:t> </a:t>
            </a:r>
            <a:r>
              <a:rPr lang="en-US" dirty="0">
                <a:latin typeface="Comic Sans MS" charset="0"/>
              </a:rPr>
              <a:t>Parameterization of the CKM </a:t>
            </a:r>
            <a:r>
              <a:rPr lang="en-US" dirty="0" smtClean="0">
                <a:latin typeface="Comic Sans MS" charset="0"/>
              </a:rPr>
              <a:t>Matrix</a:t>
            </a:r>
          </a:p>
          <a:p>
            <a:pPr marL="514350" indent="-514350">
              <a:buAutoNum type="romanUcParenBoth"/>
              <a:defRPr/>
            </a:pPr>
            <a:endParaRPr lang="en-US" dirty="0">
              <a:latin typeface="Comic Sans MS" charset="0"/>
            </a:endParaRPr>
          </a:p>
          <a:p>
            <a:pPr marL="514350" indent="-514350">
              <a:buAutoNum type="romanUcParenBoth"/>
              <a:defRPr/>
            </a:pPr>
            <a:r>
              <a:rPr lang="en-US" dirty="0" smtClean="0">
                <a:latin typeface="Comic Sans MS" charset="0"/>
              </a:rPr>
              <a:t>  </a:t>
            </a:r>
            <a:r>
              <a:rPr lang="en-US" i="1" dirty="0" smtClean="0">
                <a:solidFill>
                  <a:srgbClr val="0000FF"/>
                </a:solidFill>
                <a:latin typeface="Comic Sans MS" charset="0"/>
              </a:rPr>
              <a:t>3</a:t>
            </a:r>
            <a:r>
              <a:rPr lang="en-US" i="1" dirty="0">
                <a:solidFill>
                  <a:srgbClr val="0000FF"/>
                </a:solidFill>
                <a:latin typeface="Comic Sans MS" charset="0"/>
              </a:rPr>
              <a:t>- &amp; 4-body </a:t>
            </a:r>
            <a:r>
              <a:rPr lang="en-US" dirty="0">
                <a:latin typeface="Comic Sans MS" charset="0"/>
              </a:rPr>
              <a:t>Final States in Beauty &amp; Charm </a:t>
            </a:r>
            <a:r>
              <a:rPr lang="en-US" dirty="0" smtClean="0">
                <a:latin typeface="Comic Sans MS" charset="0"/>
              </a:rPr>
              <a:t>Mesons</a:t>
            </a:r>
          </a:p>
          <a:p>
            <a:pPr marL="514350" indent="-514350">
              <a:buAutoNum type="romanUcParenBoth"/>
              <a:defRPr/>
            </a:pPr>
            <a:endParaRPr lang="en-US" dirty="0">
              <a:latin typeface="Comic Sans MS" charset="0"/>
            </a:endParaRPr>
          </a:p>
          <a:p>
            <a:pPr marL="514350" indent="-514350">
              <a:buAutoNum type="romanUcParenBoth"/>
              <a:defRPr/>
            </a:pPr>
            <a:r>
              <a:rPr lang="en-US" dirty="0" smtClean="0">
                <a:latin typeface="Comic Sans MS" charset="0"/>
              </a:rPr>
              <a:t> </a:t>
            </a:r>
            <a:r>
              <a:rPr lang="en-US" dirty="0">
                <a:latin typeface="Comic Sans MS" charset="0"/>
              </a:rPr>
              <a:t> </a:t>
            </a:r>
            <a:r>
              <a:rPr lang="en-US" dirty="0" smtClean="0">
                <a:latin typeface="Comic Sans MS" charset="0"/>
              </a:rPr>
              <a:t> Challenges for Beauty &amp; Charm &amp; Strange </a:t>
            </a:r>
            <a:r>
              <a:rPr lang="en-US" i="1" dirty="0" smtClean="0">
                <a:solidFill>
                  <a:srgbClr val="0000FF"/>
                </a:solidFill>
                <a:latin typeface="Comic Sans MS" charset="0"/>
              </a:rPr>
              <a:t>Baryons</a:t>
            </a:r>
          </a:p>
          <a:p>
            <a:pPr marL="514350" indent="-514350">
              <a:buAutoNum type="romanUcParenBoth"/>
              <a:defRPr/>
            </a:pPr>
            <a:endParaRPr lang="en-US" i="1" dirty="0">
              <a:latin typeface="Comic Sans MS" charset="0"/>
            </a:endParaRPr>
          </a:p>
          <a:p>
            <a:pPr marL="514350" indent="-514350">
              <a:buAutoNum type="romanUcParenBoth" startAt="6"/>
              <a:defRPr/>
            </a:pPr>
            <a:r>
              <a:rPr lang="en-US" dirty="0" smtClean="0">
                <a:latin typeface="Comic Sans MS" charset="0"/>
              </a:rPr>
              <a:t>  </a:t>
            </a:r>
            <a:r>
              <a:rPr lang="en-US" sz="2300" dirty="0" smtClean="0">
                <a:latin typeface="Comic Sans MS" charset="0"/>
              </a:rPr>
              <a:t>Summary: Need </a:t>
            </a:r>
            <a:r>
              <a:rPr lang="en-US" sz="2300" i="1" dirty="0">
                <a:solidFill>
                  <a:srgbClr val="0000FF"/>
                </a:solidFill>
                <a:latin typeface="Comic Sans MS" charset="0"/>
              </a:rPr>
              <a:t>Collaboration</a:t>
            </a:r>
            <a:r>
              <a:rPr lang="en-US" sz="2300" dirty="0">
                <a:latin typeface="Comic Sans MS" charset="0"/>
              </a:rPr>
              <a:t> of HEP &amp; MEP/</a:t>
            </a:r>
            <a:r>
              <a:rPr lang="en-US" sz="2300" dirty="0" err="1" smtClean="0">
                <a:latin typeface="Comic Sans MS" charset="0"/>
              </a:rPr>
              <a:t>Hadrodynamics</a:t>
            </a:r>
            <a:endParaRPr lang="en-US" sz="2300" dirty="0" smtClean="0">
              <a:latin typeface="Comic Sans MS" charset="0"/>
            </a:endParaRPr>
          </a:p>
        </p:txBody>
      </p:sp>
      <p:pic>
        <p:nvPicPr>
          <p:cNvPr id="6" name="Picture 5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5882640"/>
            <a:ext cx="1219200" cy="9753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53400" y="5181600"/>
            <a:ext cx="6310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omic Sans MS" charset="0"/>
              </a:rPr>
              <a:t>*</a:t>
            </a:r>
            <a:endParaRPr lang="en-US" sz="4800" dirty="0"/>
          </a:p>
        </p:txBody>
      </p:sp>
      <p:sp>
        <p:nvSpPr>
          <p:cNvPr id="4" name="Rectangle 3"/>
          <p:cNvSpPr/>
          <p:nvPr/>
        </p:nvSpPr>
        <p:spPr>
          <a:xfrm>
            <a:off x="533400" y="5257800"/>
            <a:ext cx="7757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 charset="0"/>
              </a:rPr>
              <a:t>The slides I think are very important see the symbol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019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3"/>
          <p:cNvSpPr txBox="1">
            <a:spLocks/>
          </p:cNvSpPr>
          <p:nvPr/>
        </p:nvSpPr>
        <p:spPr bwMode="auto">
          <a:xfrm>
            <a:off x="7239000" y="64135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50A05DFA-B6A2-354B-9697-7650CD8A2959}" type="slidenum">
              <a:rPr lang="en-US" sz="1400" smtClean="0">
                <a:latin typeface="Times" charset="0"/>
              </a:rPr>
              <a:pPr algn="r" eaLnBrk="1" hangingPunct="1"/>
              <a:t>60</a:t>
            </a:fld>
            <a:r>
              <a:rPr lang="en-US" sz="1400" dirty="0" smtClean="0">
                <a:latin typeface="Times" charset="0"/>
              </a:rPr>
              <a:t>/60</a:t>
            </a:r>
            <a:endParaRPr lang="en-US" sz="1400" dirty="0">
              <a:latin typeface="Times" charset="0"/>
            </a:endParaRPr>
          </a:p>
        </p:txBody>
      </p:sp>
      <p:sp>
        <p:nvSpPr>
          <p:cNvPr id="67592" name="Rectangle 1"/>
          <p:cNvSpPr>
            <a:spLocks noChangeArrowheads="1"/>
          </p:cNvSpPr>
          <p:nvPr/>
        </p:nvSpPr>
        <p:spPr bwMode="auto">
          <a:xfrm>
            <a:off x="0" y="0"/>
            <a:ext cx="9144000" cy="5560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200" dirty="0" smtClean="0">
                <a:latin typeface="Comic Sans MS" charset="0"/>
                <a:cs typeface="Comic Sans MS" charset="0"/>
              </a:rPr>
              <a:t>Very short summary:</a:t>
            </a:r>
          </a:p>
          <a:p>
            <a:r>
              <a:rPr lang="en-US" sz="2200" dirty="0" smtClean="0">
                <a:latin typeface="Comic Sans MS" charset="0"/>
                <a:cs typeface="Comic Sans MS" charset="0"/>
              </a:rPr>
              <a:t>-- `</a:t>
            </a:r>
            <a:r>
              <a:rPr lang="en-US" sz="2200" dirty="0" smtClean="0">
                <a:latin typeface="Comic Sans MS" charset="0"/>
                <a:cs typeface="Comic Sans MS" charset="0"/>
              </a:rPr>
              <a:t>We</a:t>
            </a:r>
            <a:r>
              <a:rPr lang="en-US" sz="2200" dirty="0" smtClean="0">
                <a:latin typeface="Comic Sans MS" charset="0"/>
                <a:cs typeface="Comic Sans MS" charset="0"/>
              </a:rPr>
              <a:t>’ need more data, but that is not enough </a:t>
            </a:r>
            <a:r>
              <a:rPr lang="mr-IN" sz="2200" dirty="0" smtClean="0">
                <a:latin typeface="Comic Sans MS" charset="0"/>
                <a:cs typeface="Comic Sans MS" charset="0"/>
              </a:rPr>
              <a:t>–</a:t>
            </a:r>
            <a:r>
              <a:rPr lang="en-US" sz="2200" dirty="0">
                <a:latin typeface="Comic Sans MS" charset="0"/>
                <a:cs typeface="Comic Sans MS" charset="0"/>
              </a:rPr>
              <a:t> </a:t>
            </a:r>
            <a:r>
              <a:rPr lang="en-US" sz="2200" dirty="0" smtClean="0">
                <a:latin typeface="Comic Sans MS" charset="0"/>
                <a:cs typeface="Comic Sans MS" charset="0"/>
              </a:rPr>
              <a:t>thinking </a:t>
            </a:r>
            <a:r>
              <a:rPr lang="en-US" sz="2200" dirty="0">
                <a:latin typeface="Comic Sans MS" charset="0"/>
                <a:cs typeface="Comic Sans MS" charset="0"/>
              </a:rPr>
              <a:t>&amp; </a:t>
            </a:r>
            <a:r>
              <a:rPr lang="en-US" sz="2200" dirty="0" smtClean="0">
                <a:latin typeface="Comic Sans MS" charset="0"/>
                <a:cs typeface="Comic Sans MS" charset="0"/>
              </a:rPr>
              <a:t>judgments about the impact of </a:t>
            </a:r>
            <a:r>
              <a:rPr lang="en-US" sz="2200" i="1" dirty="0" smtClean="0">
                <a:solidFill>
                  <a:srgbClr val="996633"/>
                </a:solidFill>
                <a:latin typeface="Comic Sans MS" charset="0"/>
                <a:cs typeface="Comic Sans MS" charset="0"/>
              </a:rPr>
              <a:t>long distance </a:t>
            </a:r>
            <a:r>
              <a:rPr lang="en-US" sz="2200" dirty="0" smtClean="0">
                <a:latin typeface="Comic Sans MS" charset="0"/>
                <a:cs typeface="Comic Sans MS" charset="0"/>
              </a:rPr>
              <a:t>QCD!</a:t>
            </a:r>
          </a:p>
          <a:p>
            <a:r>
              <a:rPr lang="en-US" sz="2200" dirty="0" smtClean="0">
                <a:latin typeface="Comic Sans MS" charset="0"/>
                <a:cs typeface="Comic Sans MS" charset="0"/>
              </a:rPr>
              <a:t>-</a:t>
            </a:r>
            <a:r>
              <a:rPr lang="en-US" sz="2200" dirty="0">
                <a:latin typeface="Comic Sans MS" charset="0"/>
                <a:cs typeface="Comic Sans MS" charset="0"/>
              </a:rPr>
              <a:t>-  </a:t>
            </a:r>
            <a:r>
              <a:rPr lang="en-US" sz="2200" dirty="0" smtClean="0">
                <a:latin typeface="Comic Sans MS" charset="0"/>
                <a:cs typeface="Comic Sans MS" charset="0"/>
              </a:rPr>
              <a:t>HQET [with </a:t>
            </a:r>
            <a:r>
              <a:rPr lang="en-US" sz="2200" dirty="0" smtClean="0">
                <a:latin typeface="Symbol" charset="2"/>
                <a:cs typeface="Symbol" charset="2"/>
              </a:rPr>
              <a:t>m</a:t>
            </a:r>
            <a:r>
              <a:rPr lang="en-US" sz="2200" dirty="0" smtClean="0">
                <a:latin typeface="Comic Sans MS" charset="0"/>
                <a:cs typeface="Comic Sans MS" charset="0"/>
              </a:rPr>
              <a:t> = 0]   </a:t>
            </a:r>
            <a:r>
              <a:rPr lang="en-US" dirty="0" smtClean="0">
                <a:latin typeface="Comic Sans MS" charset="0"/>
                <a:cs typeface="Comic Sans MS" charset="0"/>
              </a:rPr>
              <a:t>=</a:t>
            </a:r>
            <a:r>
              <a:rPr lang="en-US" sz="2200" dirty="0" smtClean="0">
                <a:latin typeface="Comic Sans MS" charset="0"/>
                <a:cs typeface="Comic Sans MS" charset="0"/>
              </a:rPr>
              <a:t>   </a:t>
            </a:r>
            <a:r>
              <a:rPr lang="en-US" sz="2200" dirty="0" smtClean="0">
                <a:solidFill>
                  <a:srgbClr val="996633"/>
                </a:solidFill>
                <a:latin typeface="Comic Sans MS" charset="0"/>
                <a:cs typeface="Comic Sans MS" charset="0"/>
              </a:rPr>
              <a:t>HQE [</a:t>
            </a:r>
            <a:r>
              <a:rPr lang="en-US" sz="2200" dirty="0" smtClean="0">
                <a:solidFill>
                  <a:srgbClr val="996633"/>
                </a:solidFill>
                <a:latin typeface="Symbol" charset="2"/>
                <a:cs typeface="Symbol" charset="2"/>
              </a:rPr>
              <a:t>m</a:t>
            </a:r>
            <a:r>
              <a:rPr lang="en-US" sz="2200" dirty="0" smtClean="0">
                <a:solidFill>
                  <a:srgbClr val="996633"/>
                </a:solidFill>
                <a:latin typeface="Comic Sans MS" charset="0"/>
                <a:cs typeface="Comic Sans MS" charset="0"/>
              </a:rPr>
              <a:t> ~ 1 </a:t>
            </a:r>
            <a:r>
              <a:rPr lang="en-US" sz="2200" dirty="0" err="1" smtClean="0">
                <a:solidFill>
                  <a:srgbClr val="996633"/>
                </a:solidFill>
                <a:latin typeface="Comic Sans MS" charset="0"/>
                <a:cs typeface="Comic Sans MS" charset="0"/>
              </a:rPr>
              <a:t>GeV</a:t>
            </a:r>
            <a:r>
              <a:rPr lang="en-US" sz="2200" dirty="0" smtClean="0">
                <a:solidFill>
                  <a:srgbClr val="996633"/>
                </a:solidFill>
                <a:latin typeface="Comic Sans MS" charset="0"/>
                <a:cs typeface="Comic Sans MS" charset="0"/>
              </a:rPr>
              <a:t> &gt; 0] </a:t>
            </a:r>
            <a:r>
              <a:rPr lang="en-US" sz="2200" dirty="0" smtClean="0">
                <a:solidFill>
                  <a:srgbClr val="996633"/>
                </a:solidFill>
                <a:latin typeface="Comic Sans MS" charset="0"/>
                <a:cs typeface="Comic Sans MS" charset="0"/>
              </a:rPr>
              <a:t> </a:t>
            </a:r>
            <a:endParaRPr lang="en-US" sz="2200" dirty="0" smtClean="0">
              <a:latin typeface="Comic Sans MS" charset="0"/>
              <a:cs typeface="Comic Sans MS" charset="0"/>
            </a:endParaRPr>
          </a:p>
          <a:p>
            <a:r>
              <a:rPr lang="en-US" sz="2200" dirty="0" smtClean="0">
                <a:latin typeface="Comic Sans MS" charset="0"/>
                <a:cs typeface="Comic Sans MS" charset="0"/>
              </a:rPr>
              <a:t>HQET</a:t>
            </a:r>
            <a:r>
              <a:rPr lang="en-US" sz="2200" dirty="0" smtClean="0">
                <a:latin typeface="Comic Sans MS" charset="0"/>
                <a:cs typeface="Comic Sans MS" charset="0"/>
              </a:rPr>
              <a:t>:  `observables’= perturb. forces + non-perturb. Forces</a:t>
            </a:r>
          </a:p>
          <a:p>
            <a:r>
              <a:rPr lang="en-US" sz="2200" dirty="0" smtClean="0">
                <a:solidFill>
                  <a:srgbClr val="996633"/>
                </a:solidFill>
                <a:latin typeface="Comic Sans MS" charset="0"/>
                <a:cs typeface="Comic Sans MS" charset="0"/>
              </a:rPr>
              <a:t>HQE</a:t>
            </a:r>
            <a:r>
              <a:rPr lang="en-US" sz="2200" dirty="0" smtClean="0">
                <a:latin typeface="Comic Sans MS" charset="0"/>
                <a:cs typeface="Comic Sans MS" charset="0"/>
              </a:rPr>
              <a:t>: </a:t>
            </a:r>
            <a:r>
              <a:rPr lang="en-US" sz="2200" dirty="0" smtClean="0">
                <a:solidFill>
                  <a:srgbClr val="AF00B1"/>
                </a:solidFill>
                <a:latin typeface="Comic Sans MS" charset="0"/>
                <a:cs typeface="Comic Sans MS" charset="0"/>
              </a:rPr>
              <a:t>“</a:t>
            </a:r>
            <a:r>
              <a:rPr lang="en-US" sz="2200" dirty="0" smtClean="0">
                <a:solidFill>
                  <a:srgbClr val="AF00B1"/>
                </a:solidFill>
                <a:latin typeface="Comic Sans MS" charset="0"/>
                <a:cs typeface="Comic Sans MS" charset="0"/>
              </a:rPr>
              <a:t>observables” = </a:t>
            </a:r>
            <a:r>
              <a:rPr lang="en-US" sz="2200" dirty="0">
                <a:solidFill>
                  <a:srgbClr val="AF00B1"/>
                </a:solidFill>
                <a:latin typeface="Comic Sans MS" charset="0"/>
                <a:cs typeface="Comic Sans MS" charset="0"/>
              </a:rPr>
              <a:t>“long-distance” </a:t>
            </a:r>
            <a:r>
              <a:rPr lang="en-US" sz="2200" dirty="0" smtClean="0">
                <a:solidFill>
                  <a:srgbClr val="AF00B1"/>
                </a:solidFill>
                <a:latin typeface="Comic Sans MS" charset="0"/>
                <a:cs typeface="Comic Sans MS" charset="0"/>
              </a:rPr>
              <a:t>forces + “short-distance “ </a:t>
            </a:r>
            <a:r>
              <a:rPr lang="en-US" sz="2200" dirty="0" smtClean="0">
                <a:solidFill>
                  <a:srgbClr val="AF00B1"/>
                </a:solidFill>
                <a:latin typeface="Comic Sans MS" charset="0"/>
                <a:cs typeface="Comic Sans MS" charset="0"/>
              </a:rPr>
              <a:t>ones</a:t>
            </a:r>
          </a:p>
          <a:p>
            <a:r>
              <a:rPr lang="en-US" sz="2200" dirty="0" smtClean="0">
                <a:latin typeface="Comic Sans MS" charset="0"/>
                <a:cs typeface="Comic Sans MS" charset="0"/>
              </a:rPr>
              <a:t>-- </a:t>
            </a:r>
            <a:r>
              <a:rPr lang="en-US" sz="2200" dirty="0">
                <a:solidFill>
                  <a:srgbClr val="0000FF"/>
                </a:solidFill>
                <a:latin typeface="Comic Sans MS" charset="0"/>
              </a:rPr>
              <a:t>best fitted analyses </a:t>
            </a:r>
            <a:r>
              <a:rPr lang="en-US" sz="2200" dirty="0" smtClean="0">
                <a:solidFill>
                  <a:srgbClr val="000000"/>
                </a:solidFill>
                <a:latin typeface="Comic Sans MS" charset="0"/>
              </a:rPr>
              <a:t>do </a:t>
            </a:r>
            <a:r>
              <a:rPr lang="en-US" sz="2200" i="1" dirty="0">
                <a:solidFill>
                  <a:srgbClr val="000000"/>
                </a:solidFill>
                <a:latin typeface="Comic Sans MS" charset="0"/>
              </a:rPr>
              <a:t>not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Comic Sans MS" charset="0"/>
              </a:rPr>
              <a:t>give 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the </a:t>
            </a:r>
            <a:r>
              <a:rPr lang="en-US" sz="2200" dirty="0" smtClean="0">
                <a:solidFill>
                  <a:srgbClr val="000000"/>
                </a:solidFill>
                <a:latin typeface="Comic Sans MS" charset="0"/>
              </a:rPr>
              <a:t>best information 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about the </a:t>
            </a:r>
            <a:r>
              <a:rPr lang="en-US" sz="2200" dirty="0" smtClean="0">
                <a:solidFill>
                  <a:srgbClr val="000000"/>
                </a:solidFill>
                <a:latin typeface="Comic Sans MS" charset="0"/>
              </a:rPr>
              <a:t> </a:t>
            </a:r>
          </a:p>
          <a:p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Comic Sans MS" charset="0"/>
              </a:rPr>
              <a:t>   </a:t>
            </a:r>
            <a:r>
              <a:rPr lang="en-US" sz="2200" dirty="0" smtClean="0">
                <a:solidFill>
                  <a:srgbClr val="B0743A"/>
                </a:solidFill>
                <a:latin typeface="Comic Sans MS" charset="0"/>
              </a:rPr>
              <a:t>underlying dynamics</a:t>
            </a:r>
          </a:p>
          <a:p>
            <a:r>
              <a:rPr lang="en-US" sz="2200" dirty="0" smtClean="0">
                <a:solidFill>
                  <a:srgbClr val="000000"/>
                </a:solidFill>
                <a:latin typeface="Comic Sans MS" charset="0"/>
              </a:rPr>
              <a:t>-- </a:t>
            </a:r>
            <a:r>
              <a:rPr lang="en-US" sz="2200" dirty="0" smtClean="0">
                <a:solidFill>
                  <a:srgbClr val="AF00B1"/>
                </a:solidFill>
                <a:latin typeface="Comic Sans MS" charset="0"/>
              </a:rPr>
              <a:t>CP asymmetries </a:t>
            </a:r>
            <a:r>
              <a:rPr lang="en-US" sz="2200" dirty="0" smtClean="0">
                <a:solidFill>
                  <a:srgbClr val="000000"/>
                </a:solidFill>
                <a:latin typeface="Comic Sans MS" charset="0"/>
              </a:rPr>
              <a:t>in </a:t>
            </a:r>
            <a:r>
              <a:rPr lang="en-US" sz="2200" dirty="0" smtClean="0">
                <a:solidFill>
                  <a:srgbClr val="0000FF"/>
                </a:solidFill>
                <a:latin typeface="Comic Sans MS" charset="0"/>
              </a:rPr>
              <a:t>3- &amp; 4-FS </a:t>
            </a:r>
            <a:r>
              <a:rPr lang="en-US" sz="2200" dirty="0" smtClean="0">
                <a:latin typeface="Comic Sans MS" charset="0"/>
              </a:rPr>
              <a:t>is crucial to make pro</a:t>
            </a:r>
            <a:r>
              <a:rPr lang="en-US" sz="2200" dirty="0" smtClean="0">
                <a:solidFill>
                  <a:srgbClr val="000000"/>
                </a:solidFill>
                <a:latin typeface="Comic Sans MS" charset="0"/>
              </a:rPr>
              <a:t>gress about </a:t>
            </a:r>
            <a:r>
              <a:rPr lang="en-US" sz="2200" dirty="0" smtClean="0">
                <a:solidFill>
                  <a:srgbClr val="AF00B1"/>
                </a:solidFill>
                <a:latin typeface="Comic Sans MS" charset="0"/>
              </a:rPr>
              <a:t>ND</a:t>
            </a:r>
          </a:p>
          <a:p>
            <a:pPr algn="ctr"/>
            <a:endParaRPr lang="en-US" sz="2000" dirty="0" smtClean="0">
              <a:latin typeface="Symbol" charset="0"/>
            </a:endParaRPr>
          </a:p>
          <a:p>
            <a:pPr algn="ctr"/>
            <a:r>
              <a:rPr lang="en-US" sz="2000" dirty="0" smtClean="0">
                <a:latin typeface="Symbol" charset="0"/>
              </a:rPr>
              <a:t>∆</a:t>
            </a:r>
            <a:r>
              <a:rPr lang="en-US" sz="2000" dirty="0">
                <a:latin typeface="Symbol" charset="0"/>
              </a:rPr>
              <a:t>g</a:t>
            </a:r>
            <a:r>
              <a:rPr lang="en-US" sz="2000" dirty="0">
                <a:latin typeface="Comic Sans MS" charset="0"/>
              </a:rPr>
              <a:t>(a)=|T(P -&gt; a)|</a:t>
            </a:r>
            <a:r>
              <a:rPr lang="en-US" sz="2000" baseline="30000" dirty="0">
                <a:latin typeface="Comic Sans MS" charset="0"/>
              </a:rPr>
              <a:t>2</a:t>
            </a:r>
            <a:r>
              <a:rPr lang="en-US" sz="2000" dirty="0">
                <a:latin typeface="Comic Sans MS" charset="0"/>
              </a:rPr>
              <a:t>-|T(P -&gt; a)|</a:t>
            </a:r>
            <a:r>
              <a:rPr lang="en-US" sz="2000" baseline="30000" dirty="0">
                <a:latin typeface="Comic Sans MS" charset="0"/>
              </a:rPr>
              <a:t>2</a:t>
            </a:r>
            <a:r>
              <a:rPr lang="en-US" sz="2000" dirty="0">
                <a:latin typeface="Comic Sans MS" charset="0"/>
              </a:rPr>
              <a:t>=4</a:t>
            </a:r>
            <a:r>
              <a:rPr lang="en-US" sz="2000" dirty="0">
                <a:latin typeface="Symbol" charset="0"/>
              </a:rPr>
              <a:t>∑</a:t>
            </a:r>
            <a:r>
              <a:rPr lang="en-US" sz="2000" baseline="-25000" dirty="0">
                <a:solidFill>
                  <a:srgbClr val="E47200"/>
                </a:solidFill>
                <a:latin typeface="Comic Sans MS" charset="0"/>
              </a:rPr>
              <a:t>aj</a:t>
            </a:r>
            <a:r>
              <a:rPr lang="en-US" sz="2000" baseline="-25000" dirty="0">
                <a:solidFill>
                  <a:srgbClr val="E47200"/>
                </a:solidFill>
                <a:latin typeface="Symbol" charset="0"/>
              </a:rPr>
              <a:t>≠</a:t>
            </a:r>
            <a:r>
              <a:rPr lang="en-US" sz="2000" baseline="-25000" dirty="0">
                <a:solidFill>
                  <a:srgbClr val="E47200"/>
                </a:solidFill>
                <a:latin typeface="Comic Sans MS" charset="0"/>
              </a:rPr>
              <a:t>a </a:t>
            </a:r>
            <a:r>
              <a:rPr lang="en-US" sz="2000" dirty="0" err="1">
                <a:latin typeface="Comic Sans MS" charset="0"/>
              </a:rPr>
              <a:t>T</a:t>
            </a:r>
            <a:r>
              <a:rPr lang="en-US" sz="2000" baseline="-25000" dirty="0" err="1">
                <a:latin typeface="Comic Sans MS" charset="0"/>
              </a:rPr>
              <a:t>aj,a</a:t>
            </a:r>
            <a:r>
              <a:rPr lang="en-US" sz="2000" baseline="30000" dirty="0" err="1">
                <a:latin typeface="Comic Sans MS" charset="0"/>
              </a:rPr>
              <a:t>resc</a:t>
            </a:r>
            <a:r>
              <a:rPr lang="en-US" sz="2000" baseline="30000" dirty="0">
                <a:latin typeface="Comic Sans MS" charset="0"/>
              </a:rPr>
              <a:t>      </a:t>
            </a:r>
            <a:r>
              <a:rPr lang="en-US" sz="2000" dirty="0" err="1">
                <a:latin typeface="Comic Sans MS" charset="0"/>
              </a:rPr>
              <a:t>Im</a:t>
            </a:r>
            <a:r>
              <a:rPr lang="en-US" sz="2000" dirty="0" err="1">
                <a:solidFill>
                  <a:srgbClr val="AF00B1"/>
                </a:solidFill>
                <a:latin typeface="Comic Sans MS" charset="0"/>
              </a:rPr>
              <a:t>T</a:t>
            </a:r>
            <a:r>
              <a:rPr lang="en-US" sz="2000" dirty="0">
                <a:solidFill>
                  <a:srgbClr val="AF00B1"/>
                </a:solidFill>
                <a:latin typeface="Comic Sans MS" charset="0"/>
              </a:rPr>
              <a:t>*</a:t>
            </a:r>
            <a:r>
              <a:rPr lang="en-US" sz="2000" baseline="-25000" dirty="0">
                <a:solidFill>
                  <a:srgbClr val="AF00B1"/>
                </a:solidFill>
                <a:latin typeface="Comic Sans MS" charset="0"/>
              </a:rPr>
              <a:t>a </a:t>
            </a:r>
            <a:r>
              <a:rPr lang="en-US" sz="2000" dirty="0" err="1" smtClean="0">
                <a:latin typeface="Comic Sans MS" charset="0"/>
              </a:rPr>
              <a:t>T</a:t>
            </a:r>
            <a:r>
              <a:rPr lang="en-US" sz="2000" baseline="-25000" dirty="0" err="1" smtClean="0">
                <a:latin typeface="Comic Sans MS" charset="0"/>
              </a:rPr>
              <a:t>aj</a:t>
            </a:r>
            <a:endParaRPr lang="en-US" sz="2000" baseline="-25000" dirty="0" smtClean="0">
              <a:latin typeface="Comic Sans MS" charset="0"/>
            </a:endParaRPr>
          </a:p>
          <a:p>
            <a:pPr algn="ctr"/>
            <a:endParaRPr lang="en-US" sz="2000" baseline="-25000" dirty="0">
              <a:latin typeface="Comic Sans MS" charset="0"/>
            </a:endParaRPr>
          </a:p>
          <a:p>
            <a:r>
              <a:rPr lang="en-US" sz="2000" dirty="0" smtClean="0">
                <a:latin typeface="Comic Sans MS" charset="0"/>
              </a:rPr>
              <a:t>-- `Technical Challenges’ for  beauty, charm &amp; strange </a:t>
            </a:r>
            <a:r>
              <a:rPr lang="en-US" sz="2000" i="1" dirty="0" smtClean="0">
                <a:solidFill>
                  <a:srgbClr val="AF00B1"/>
                </a:solidFill>
                <a:latin typeface="Comic Sans MS" charset="0"/>
              </a:rPr>
              <a:t>baryons</a:t>
            </a:r>
          </a:p>
          <a:p>
            <a:r>
              <a:rPr lang="en-US" sz="2000" dirty="0" smtClean="0">
                <a:latin typeface="Comic Sans MS" charset="0"/>
              </a:rPr>
              <a:t>-- `Challenges between Cultures’ of HEP vs. MEP/</a:t>
            </a:r>
            <a:r>
              <a:rPr lang="en-US" sz="2000" dirty="0" err="1" smtClean="0">
                <a:latin typeface="Comic Sans MS" charset="0"/>
              </a:rPr>
              <a:t>Hadrodynamics</a:t>
            </a:r>
            <a:r>
              <a:rPr lang="en-US" sz="2000" dirty="0" smtClean="0">
                <a:latin typeface="Comic Sans MS" charset="0"/>
              </a:rPr>
              <a:t> </a:t>
            </a:r>
          </a:p>
          <a:p>
            <a:r>
              <a:rPr lang="en-US" sz="2000" dirty="0">
                <a:latin typeface="Comic Sans MS" charset="0"/>
              </a:rPr>
              <a:t> </a:t>
            </a:r>
            <a:r>
              <a:rPr lang="en-US" sz="2000" dirty="0" smtClean="0">
                <a:latin typeface="Comic Sans MS" charset="0"/>
              </a:rPr>
              <a:t>                 like “current quarks” vs. </a:t>
            </a:r>
            <a:r>
              <a:rPr lang="en-US" sz="2000" dirty="0">
                <a:latin typeface="Comic Sans MS" charset="0"/>
              </a:rPr>
              <a:t>`</a:t>
            </a:r>
            <a:r>
              <a:rPr lang="en-US" sz="2000" dirty="0" smtClean="0">
                <a:latin typeface="Comic Sans MS" charset="0"/>
              </a:rPr>
              <a:t>pole masses of hadrons’</a:t>
            </a:r>
          </a:p>
          <a:p>
            <a:r>
              <a:rPr lang="en-US" sz="2000" dirty="0" smtClean="0">
                <a:latin typeface="Comic Sans MS" charset="0"/>
              </a:rPr>
              <a:t>-- My new book will be published `soon’: </a:t>
            </a:r>
            <a:endParaRPr lang="en-US" sz="2000" dirty="0">
              <a:latin typeface="Comic Sans MS" charset="0"/>
            </a:endParaRPr>
          </a:p>
          <a:p>
            <a:r>
              <a:rPr lang="en-US" sz="2200" dirty="0" smtClean="0">
                <a:solidFill>
                  <a:srgbClr val="000000"/>
                </a:solidFill>
                <a:latin typeface="Comic Sans MS" charset="0"/>
              </a:rPr>
              <a:t>  </a:t>
            </a:r>
            <a:endParaRPr lang="en-US" sz="2200" dirty="0">
              <a:solidFill>
                <a:srgbClr val="000000"/>
              </a:solidFill>
              <a:latin typeface="Comic Sans MS" charset="0"/>
              <a:cs typeface="Comic Sans MS" charset="0"/>
            </a:endParaRPr>
          </a:p>
        </p:txBody>
      </p:sp>
      <p:pic>
        <p:nvPicPr>
          <p:cNvPr id="9" name="Picture 8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6172200"/>
            <a:ext cx="857250" cy="6858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 flipH="1">
            <a:off x="3124200" y="1143000"/>
            <a:ext cx="152400" cy="304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5562600" y="3200400"/>
            <a:ext cx="914400" cy="60960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6553200" y="3200400"/>
            <a:ext cx="1371600" cy="609600"/>
          </a:xfrm>
          <a:prstGeom prst="rect">
            <a:avLst/>
          </a:prstGeom>
          <a:noFill/>
          <a:ln w="57150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 descr="Okunpictur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870830"/>
            <a:ext cx="2819400" cy="19744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534400" y="25400"/>
            <a:ext cx="4564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charset="0"/>
              </a:rPr>
              <a:t>*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38334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01B92031-5420-8D49-B710-4CD26FEF7135}" type="slidenum">
              <a:rPr lang="en-US" smtClean="0"/>
              <a:pPr>
                <a:defRPr/>
              </a:pPr>
              <a:t>7</a:t>
            </a:fld>
            <a:r>
              <a:rPr lang="en-US" dirty="0" smtClean="0"/>
              <a:t>/60</a:t>
            </a:r>
            <a:endParaRPr lang="en-US" dirty="0"/>
          </a:p>
        </p:txBody>
      </p:sp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0" y="990600"/>
            <a:ext cx="91440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200" dirty="0" smtClean="0">
                <a:latin typeface="Comic Sans MS" charset="0"/>
              </a:rPr>
              <a:t>About </a:t>
            </a:r>
            <a:r>
              <a:rPr lang="en-US" sz="2200" dirty="0">
                <a:latin typeface="Comic Sans MS" charset="0"/>
              </a:rPr>
              <a:t>`our’ history: </a:t>
            </a:r>
            <a:endParaRPr lang="en-US" sz="2200" dirty="0" smtClean="0">
              <a:latin typeface="Comic Sans MS" charset="0"/>
            </a:endParaRPr>
          </a:p>
          <a:p>
            <a:r>
              <a:rPr lang="en-US" sz="2200" i="1" dirty="0" smtClean="0">
                <a:latin typeface="Comic Sans MS" charset="0"/>
              </a:rPr>
              <a:t>If</a:t>
            </a:r>
            <a:r>
              <a:rPr lang="en-US" sz="2200" dirty="0" smtClean="0">
                <a:latin typeface="Comic Sans MS" charset="0"/>
              </a:rPr>
              <a:t> QCD were solved, the </a:t>
            </a:r>
            <a:r>
              <a:rPr lang="en-US" sz="2200" i="1" dirty="0" smtClean="0">
                <a:latin typeface="Comic Sans MS" charset="0"/>
              </a:rPr>
              <a:t>L</a:t>
            </a:r>
            <a:r>
              <a:rPr lang="en-US" sz="2200" dirty="0" smtClean="0">
                <a:latin typeface="Comic Sans MS" charset="0"/>
              </a:rPr>
              <a:t>(</a:t>
            </a:r>
            <a:r>
              <a:rPr lang="en-US" sz="2200" dirty="0" smtClean="0">
                <a:latin typeface="Symbol" charset="2"/>
                <a:cs typeface="Symbol" charset="2"/>
              </a:rPr>
              <a:t>m</a:t>
            </a:r>
            <a:r>
              <a:rPr lang="en-US" sz="2200" dirty="0" smtClean="0">
                <a:latin typeface="Comic Sans MS" charset="0"/>
              </a:rPr>
              <a:t>) could be moved down to the scale </a:t>
            </a:r>
            <a:r>
              <a:rPr lang="en-US" sz="2200" dirty="0" smtClean="0">
                <a:latin typeface="Symbol" charset="2"/>
                <a:cs typeface="Symbol" charset="2"/>
              </a:rPr>
              <a:t>m </a:t>
            </a:r>
            <a:r>
              <a:rPr lang="en-US" sz="2200" dirty="0" smtClean="0">
                <a:latin typeface="Comic Sans MS" charset="0"/>
              </a:rPr>
              <a:t>= 0  </a:t>
            </a:r>
          </a:p>
          <a:p>
            <a:r>
              <a:rPr lang="en-US" sz="2200" dirty="0" smtClean="0">
                <a:latin typeface="Comic Sans MS" charset="0"/>
              </a:rPr>
              <a:t>in the terms of </a:t>
            </a:r>
            <a:r>
              <a:rPr lang="en-US" sz="2200" i="1" dirty="0" smtClean="0">
                <a:latin typeface="Comic Sans MS" charset="0"/>
              </a:rPr>
              <a:t>physical</a:t>
            </a:r>
            <a:r>
              <a:rPr lang="en-US" sz="2200" dirty="0" smtClean="0">
                <a:latin typeface="Comic Sans MS" charset="0"/>
              </a:rPr>
              <a:t> hadrons rather than quarks &amp; gluons. Their amplitudes could be described with </a:t>
            </a:r>
            <a:r>
              <a:rPr lang="en-US" sz="2200" dirty="0">
                <a:latin typeface="Comic Sans MS" charset="0"/>
              </a:rPr>
              <a:t>pole masses as observables. </a:t>
            </a:r>
            <a:endParaRPr lang="en-US" sz="2200" dirty="0" smtClean="0">
              <a:latin typeface="Comic Sans MS" charset="0"/>
            </a:endParaRPr>
          </a:p>
          <a:p>
            <a:r>
              <a:rPr lang="en-US" sz="2200" i="1" dirty="0" smtClean="0">
                <a:latin typeface="Comic Sans MS" charset="0"/>
              </a:rPr>
              <a:t>However, that is `Utopian’! </a:t>
            </a:r>
            <a:r>
              <a:rPr lang="en-US" sz="2200" dirty="0" smtClean="0">
                <a:latin typeface="Comic Sans MS" charset="0"/>
              </a:rPr>
              <a:t>Thus one has to use quarks &amp; gluons going down to </a:t>
            </a:r>
            <a:r>
              <a:rPr lang="en-US" sz="2200" dirty="0">
                <a:latin typeface="Symbol" charset="2"/>
                <a:cs typeface="Symbol" charset="2"/>
              </a:rPr>
              <a:t>m</a:t>
            </a:r>
            <a:r>
              <a:rPr lang="en-US" sz="2200" dirty="0" smtClean="0">
                <a:latin typeface="Comic Sans MS" charset="0"/>
              </a:rPr>
              <a:t> ~ several x </a:t>
            </a:r>
            <a:r>
              <a:rPr lang="en-US" sz="2200" dirty="0">
                <a:latin typeface="Symbol" charset="2"/>
                <a:cs typeface="Symbol" charset="2"/>
              </a:rPr>
              <a:t>L</a:t>
            </a:r>
            <a:r>
              <a:rPr lang="en-US" sz="2200" baseline="-25000" dirty="0" smtClean="0">
                <a:latin typeface="Comic Sans MS" charset="0"/>
              </a:rPr>
              <a:t>QCD</a:t>
            </a:r>
            <a:r>
              <a:rPr lang="en-US" sz="2200" dirty="0" smtClean="0">
                <a:latin typeface="Comic Sans MS" charset="0"/>
              </a:rPr>
              <a:t>, i.e., 0.7 </a:t>
            </a:r>
            <a:r>
              <a:rPr lang="mr-IN" sz="2200" dirty="0" smtClean="0">
                <a:latin typeface="Comic Sans MS" charset="0"/>
              </a:rPr>
              <a:t>–</a:t>
            </a:r>
            <a:r>
              <a:rPr lang="en-US" sz="2200" dirty="0" smtClean="0">
                <a:latin typeface="Comic Sans MS" charset="0"/>
              </a:rPr>
              <a:t> 1 </a:t>
            </a:r>
            <a:r>
              <a:rPr lang="en-US" sz="2200" dirty="0" err="1" smtClean="0">
                <a:latin typeface="Comic Sans MS" charset="0"/>
              </a:rPr>
              <a:t>GeV</a:t>
            </a:r>
            <a:r>
              <a:rPr lang="en-US" sz="2200" dirty="0">
                <a:latin typeface="Comic Sans MS" charset="0"/>
              </a:rPr>
              <a:t>;</a:t>
            </a:r>
            <a:r>
              <a:rPr lang="en-US" sz="2200" dirty="0" smtClean="0">
                <a:latin typeface="Comic Sans MS" charset="0"/>
              </a:rPr>
              <a:t> </a:t>
            </a:r>
          </a:p>
          <a:p>
            <a:r>
              <a:rPr lang="en-US" sz="2200" i="1" dirty="0" smtClean="0">
                <a:latin typeface="Comic Sans MS" charset="0"/>
              </a:rPr>
              <a:t>effective</a:t>
            </a:r>
            <a:r>
              <a:rPr lang="en-US" sz="2200" dirty="0" smtClean="0">
                <a:latin typeface="Comic Sans MS" charset="0"/>
              </a:rPr>
              <a:t> </a:t>
            </a:r>
            <a:r>
              <a:rPr lang="en-US" sz="2200" dirty="0" err="1" smtClean="0">
                <a:latin typeface="Comic Sans MS" charset="0"/>
              </a:rPr>
              <a:t>Lagrangians</a:t>
            </a:r>
            <a:r>
              <a:rPr lang="en-US" sz="2200" dirty="0" smtClean="0">
                <a:latin typeface="Comic Sans MS" charset="0"/>
              </a:rPr>
              <a:t> are functions of </a:t>
            </a:r>
            <a:r>
              <a:rPr lang="en-US" sz="2200" dirty="0">
                <a:latin typeface="Symbol" charset="2"/>
                <a:cs typeface="Symbol" charset="2"/>
              </a:rPr>
              <a:t>m</a:t>
            </a:r>
            <a:r>
              <a:rPr lang="en-US" sz="2200" dirty="0" smtClean="0">
                <a:latin typeface="Comic Sans MS" charset="0"/>
              </a:rPr>
              <a:t>. `We’ need more tools. </a:t>
            </a:r>
          </a:p>
          <a:p>
            <a:pPr algn="ctr"/>
            <a:endParaRPr lang="en-US" sz="2200" dirty="0">
              <a:latin typeface="Comic Sans MS" charset="0"/>
            </a:endParaRPr>
          </a:p>
          <a:p>
            <a:endParaRPr lang="en-US" sz="2200" dirty="0">
              <a:latin typeface="Comic Sans MS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2701"/>
            <a:ext cx="9144000" cy="461665"/>
          </a:xfrm>
          <a:prstGeom prst="rect">
            <a:avLst/>
          </a:prstGeom>
          <a:gradFill rotWithShape="0">
            <a:gsLst>
              <a:gs pos="0">
                <a:srgbClr val="FFFF99">
                  <a:gamma/>
                  <a:shade val="46275"/>
                  <a:invGamma/>
                </a:srgbClr>
              </a:gs>
              <a:gs pos="50000">
                <a:srgbClr val="FFFF99"/>
              </a:gs>
              <a:gs pos="100000">
                <a:srgbClr val="FFFF99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atin typeface="Comic Sans MS" charset="0"/>
              </a:rPr>
              <a:t>(</a:t>
            </a:r>
            <a:r>
              <a:rPr lang="en-US" dirty="0" smtClean="0">
                <a:latin typeface="Comic Sans MS" charset="0"/>
              </a:rPr>
              <a:t>I) </a:t>
            </a:r>
            <a:r>
              <a:rPr lang="en-US" dirty="0" err="1" smtClean="0">
                <a:latin typeface="Comic Sans MS" charset="0"/>
              </a:rPr>
              <a:t>Introduction:</a:t>
            </a:r>
            <a:r>
              <a:rPr lang="en-US" i="1" dirty="0" err="1">
                <a:solidFill>
                  <a:srgbClr val="996633"/>
                </a:solidFill>
                <a:latin typeface="Comic Sans MS" charset="0"/>
              </a:rPr>
              <a:t>Wilsonian</a:t>
            </a:r>
            <a:r>
              <a:rPr lang="en-US" dirty="0">
                <a:latin typeface="Comic Sans MS" charset="0"/>
              </a:rPr>
              <a:t> </a:t>
            </a:r>
            <a:r>
              <a:rPr lang="en-US" dirty="0" err="1">
                <a:latin typeface="Comic Sans MS" charset="0"/>
              </a:rPr>
              <a:t>OPE</a:t>
            </a:r>
            <a:r>
              <a:rPr lang="en-US" dirty="0" err="1" smtClean="0">
                <a:latin typeface="Comic Sans MS" charset="0"/>
              </a:rPr>
              <a:t>,</a:t>
            </a:r>
            <a:r>
              <a:rPr lang="en-US" i="1" dirty="0" err="1" smtClean="0">
                <a:solidFill>
                  <a:srgbClr val="0000FF"/>
                </a:solidFill>
                <a:latin typeface="Comic Sans MS" charset="0"/>
              </a:rPr>
              <a:t>broken</a:t>
            </a:r>
            <a:r>
              <a:rPr lang="en-US" i="1" dirty="0" smtClean="0">
                <a:latin typeface="Comic Sans MS" charset="0"/>
              </a:rPr>
              <a:t> </a:t>
            </a:r>
            <a:r>
              <a:rPr lang="en-US" dirty="0">
                <a:latin typeface="Comic Sans MS" charset="0"/>
              </a:rPr>
              <a:t>U</a:t>
            </a:r>
            <a:r>
              <a:rPr lang="en-US" dirty="0" smtClean="0">
                <a:latin typeface="Comic Sans MS" charset="0"/>
              </a:rPr>
              <a:t>- &amp; </a:t>
            </a:r>
            <a:r>
              <a:rPr lang="en-US" dirty="0">
                <a:latin typeface="Comic Sans MS" charset="0"/>
              </a:rPr>
              <a:t>V-spin </a:t>
            </a:r>
            <a:r>
              <a:rPr lang="en-US" dirty="0" smtClean="0">
                <a:latin typeface="Comic Sans MS" charset="0"/>
              </a:rPr>
              <a:t>symmetries</a:t>
            </a:r>
            <a:endParaRPr lang="en-US" dirty="0">
              <a:latin typeface="Comic Sans MS" charset="0"/>
            </a:endParaRPr>
          </a:p>
        </p:txBody>
      </p:sp>
      <p:pic>
        <p:nvPicPr>
          <p:cNvPr id="8" name="Picture 7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5882640"/>
            <a:ext cx="1219200" cy="975360"/>
          </a:xfrm>
          <a:prstGeom prst="rect">
            <a:avLst/>
          </a:prstGeom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solidFill>
            <a:srgbClr val="FFD229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latin typeface="Comic Sans MS" charset="0"/>
              </a:rPr>
              <a:t>(</a:t>
            </a:r>
            <a:r>
              <a:rPr lang="en-US" dirty="0" smtClean="0">
                <a:latin typeface="Comic Sans MS" charset="0"/>
              </a:rPr>
              <a:t>I.</a:t>
            </a:r>
            <a:r>
              <a:rPr lang="en-US" dirty="0">
                <a:latin typeface="Comic Sans MS" charset="0"/>
              </a:rPr>
              <a:t>1</a:t>
            </a:r>
            <a:r>
              <a:rPr lang="en-US" dirty="0" smtClean="0">
                <a:latin typeface="Comic Sans MS" charset="0"/>
              </a:rPr>
              <a:t>) </a:t>
            </a:r>
            <a:r>
              <a:rPr lang="en-US" i="1" dirty="0" err="1">
                <a:solidFill>
                  <a:srgbClr val="996633"/>
                </a:solidFill>
                <a:latin typeface="Comic Sans MS" charset="0"/>
              </a:rPr>
              <a:t>Wilsonian</a:t>
            </a:r>
            <a:r>
              <a:rPr lang="en-US" dirty="0">
                <a:latin typeface="Comic Sans MS" charset="0"/>
              </a:rPr>
              <a:t> </a:t>
            </a:r>
            <a:r>
              <a:rPr lang="en-US" dirty="0" smtClean="0">
                <a:latin typeface="Comic Sans MS" charset="0"/>
              </a:rPr>
              <a:t>Operator Product Expansion (OPE)</a:t>
            </a:r>
            <a:endParaRPr lang="en-US" dirty="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647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01B92031-5420-8D49-B710-4CD26FEF7135}" type="slidenum">
              <a:rPr lang="en-US" smtClean="0"/>
              <a:pPr>
                <a:defRPr/>
              </a:pPr>
              <a:t>8</a:t>
            </a:fld>
            <a:r>
              <a:rPr lang="en-US" dirty="0" smtClean="0"/>
              <a:t>/60</a:t>
            </a:r>
            <a:endParaRPr lang="en-US" dirty="0"/>
          </a:p>
        </p:txBody>
      </p:sp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0" y="990600"/>
            <a:ext cx="9144000" cy="5124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200" dirty="0" smtClean="0">
                <a:latin typeface="Comic Sans MS" charset="0"/>
              </a:rPr>
              <a:t>About </a:t>
            </a:r>
            <a:r>
              <a:rPr lang="en-US" sz="2200" dirty="0">
                <a:latin typeface="Comic Sans MS" charset="0"/>
              </a:rPr>
              <a:t>`our’ history: </a:t>
            </a:r>
            <a:endParaRPr lang="en-US" sz="2200" dirty="0" smtClean="0">
              <a:latin typeface="Comic Sans MS" charset="0"/>
            </a:endParaRPr>
          </a:p>
          <a:p>
            <a:r>
              <a:rPr lang="en-US" sz="2200" i="1" dirty="0" smtClean="0">
                <a:latin typeface="Comic Sans MS" charset="0"/>
              </a:rPr>
              <a:t>If</a:t>
            </a:r>
            <a:r>
              <a:rPr lang="en-US" sz="2200" dirty="0" smtClean="0">
                <a:latin typeface="Comic Sans MS" charset="0"/>
              </a:rPr>
              <a:t> QCD were solved, the </a:t>
            </a:r>
            <a:r>
              <a:rPr lang="en-US" sz="2200" i="1" dirty="0" smtClean="0">
                <a:latin typeface="Comic Sans MS" charset="0"/>
              </a:rPr>
              <a:t>L</a:t>
            </a:r>
            <a:r>
              <a:rPr lang="en-US" sz="2200" dirty="0" smtClean="0">
                <a:latin typeface="Comic Sans MS" charset="0"/>
              </a:rPr>
              <a:t>(</a:t>
            </a:r>
            <a:r>
              <a:rPr lang="en-US" sz="2200" dirty="0" smtClean="0">
                <a:latin typeface="Symbol" charset="2"/>
                <a:cs typeface="Symbol" charset="2"/>
              </a:rPr>
              <a:t>m</a:t>
            </a:r>
            <a:r>
              <a:rPr lang="en-US" sz="2200" dirty="0" smtClean="0">
                <a:latin typeface="Comic Sans MS" charset="0"/>
              </a:rPr>
              <a:t>) could be moved down to the scale </a:t>
            </a:r>
            <a:r>
              <a:rPr lang="en-US" sz="2200" dirty="0" smtClean="0">
                <a:latin typeface="Symbol" charset="2"/>
                <a:cs typeface="Symbol" charset="2"/>
              </a:rPr>
              <a:t>m </a:t>
            </a:r>
            <a:r>
              <a:rPr lang="en-US" sz="2200" dirty="0" smtClean="0">
                <a:latin typeface="Comic Sans MS" charset="0"/>
              </a:rPr>
              <a:t>= 0  </a:t>
            </a:r>
          </a:p>
          <a:p>
            <a:r>
              <a:rPr lang="en-US" sz="2200" dirty="0" smtClean="0">
                <a:latin typeface="Comic Sans MS" charset="0"/>
              </a:rPr>
              <a:t>in the terms of </a:t>
            </a:r>
            <a:r>
              <a:rPr lang="en-US" sz="2200" i="1" dirty="0" smtClean="0">
                <a:latin typeface="Comic Sans MS" charset="0"/>
              </a:rPr>
              <a:t>physical</a:t>
            </a:r>
            <a:r>
              <a:rPr lang="en-US" sz="2200" dirty="0" smtClean="0">
                <a:latin typeface="Comic Sans MS" charset="0"/>
              </a:rPr>
              <a:t> hadrons rather than quarks &amp; gluons. Their amplitudes could be described with </a:t>
            </a:r>
            <a:r>
              <a:rPr lang="en-US" sz="2200" dirty="0">
                <a:latin typeface="Comic Sans MS" charset="0"/>
              </a:rPr>
              <a:t>pole masses as observables. </a:t>
            </a:r>
          </a:p>
          <a:p>
            <a:r>
              <a:rPr lang="en-US" sz="2200" i="1" dirty="0" smtClean="0">
                <a:latin typeface="Comic Sans MS" charset="0"/>
              </a:rPr>
              <a:t>However, that is `Utopian’!</a:t>
            </a:r>
            <a:r>
              <a:rPr lang="en-US" sz="2200" dirty="0" smtClean="0">
                <a:latin typeface="Comic Sans MS" charset="0"/>
              </a:rPr>
              <a:t> Thus one has to use quarks &amp; gluons </a:t>
            </a:r>
          </a:p>
          <a:p>
            <a:r>
              <a:rPr lang="en-US" sz="2200" dirty="0" smtClean="0">
                <a:latin typeface="Comic Sans MS" charset="0"/>
              </a:rPr>
              <a:t>going down to </a:t>
            </a:r>
            <a:r>
              <a:rPr lang="en-US" sz="2200" dirty="0">
                <a:latin typeface="Symbol" charset="2"/>
                <a:cs typeface="Symbol" charset="2"/>
              </a:rPr>
              <a:t>m</a:t>
            </a:r>
            <a:r>
              <a:rPr lang="en-US" sz="2200" dirty="0" smtClean="0">
                <a:latin typeface="Comic Sans MS" charset="0"/>
              </a:rPr>
              <a:t> ~ several x </a:t>
            </a:r>
            <a:r>
              <a:rPr lang="en-US" sz="2200" dirty="0">
                <a:latin typeface="Symbol" charset="2"/>
                <a:cs typeface="Symbol" charset="2"/>
              </a:rPr>
              <a:t>L</a:t>
            </a:r>
            <a:r>
              <a:rPr lang="en-US" sz="2200" baseline="-25000" dirty="0" smtClean="0">
                <a:latin typeface="Comic Sans MS" charset="0"/>
              </a:rPr>
              <a:t>QCD</a:t>
            </a:r>
            <a:r>
              <a:rPr lang="en-US" sz="2200" dirty="0" smtClean="0">
                <a:latin typeface="Comic Sans MS" charset="0"/>
              </a:rPr>
              <a:t>, i.e., 0.7 </a:t>
            </a:r>
            <a:r>
              <a:rPr lang="mr-IN" sz="2200" dirty="0" smtClean="0">
                <a:latin typeface="Comic Sans MS" charset="0"/>
              </a:rPr>
              <a:t>–</a:t>
            </a:r>
            <a:r>
              <a:rPr lang="en-US" sz="2200" dirty="0" smtClean="0">
                <a:latin typeface="Comic Sans MS" charset="0"/>
              </a:rPr>
              <a:t> 1 </a:t>
            </a:r>
            <a:r>
              <a:rPr lang="en-US" sz="2200" dirty="0" err="1" smtClean="0">
                <a:latin typeface="Comic Sans MS" charset="0"/>
              </a:rPr>
              <a:t>GeV</a:t>
            </a:r>
            <a:r>
              <a:rPr lang="en-US" sz="2200" dirty="0">
                <a:latin typeface="Comic Sans MS" charset="0"/>
              </a:rPr>
              <a:t>;</a:t>
            </a:r>
            <a:r>
              <a:rPr lang="en-US" sz="2200" dirty="0" smtClean="0">
                <a:latin typeface="Comic Sans MS" charset="0"/>
              </a:rPr>
              <a:t> </a:t>
            </a:r>
          </a:p>
          <a:p>
            <a:r>
              <a:rPr lang="en-US" sz="2200" i="1" dirty="0" smtClean="0">
                <a:latin typeface="Comic Sans MS" charset="0"/>
              </a:rPr>
              <a:t>effective</a:t>
            </a:r>
            <a:r>
              <a:rPr lang="en-US" sz="2200" dirty="0" smtClean="0">
                <a:latin typeface="Comic Sans MS" charset="0"/>
              </a:rPr>
              <a:t> </a:t>
            </a:r>
            <a:r>
              <a:rPr lang="en-US" sz="2200" dirty="0" err="1" smtClean="0">
                <a:latin typeface="Comic Sans MS" charset="0"/>
              </a:rPr>
              <a:t>Lagrangians</a:t>
            </a:r>
            <a:r>
              <a:rPr lang="en-US" sz="2200" dirty="0" smtClean="0">
                <a:latin typeface="Comic Sans MS" charset="0"/>
              </a:rPr>
              <a:t> are functions of </a:t>
            </a:r>
            <a:r>
              <a:rPr lang="en-US" sz="2200" dirty="0">
                <a:latin typeface="Symbol" charset="2"/>
                <a:cs typeface="Symbol" charset="2"/>
              </a:rPr>
              <a:t>m</a:t>
            </a:r>
            <a:r>
              <a:rPr lang="en-US" sz="2200" dirty="0" smtClean="0">
                <a:latin typeface="Comic Sans MS" charset="0"/>
              </a:rPr>
              <a:t>. `We’ need more tools. </a:t>
            </a:r>
          </a:p>
          <a:p>
            <a:pPr algn="ctr"/>
            <a:r>
              <a:rPr lang="en-US" sz="2200" dirty="0" smtClean="0">
                <a:latin typeface="Comic Sans MS" charset="0"/>
              </a:rPr>
              <a:t>One is the `Operator </a:t>
            </a:r>
            <a:r>
              <a:rPr lang="en-US" sz="2200" dirty="0">
                <a:latin typeface="Comic Sans MS" charset="0"/>
              </a:rPr>
              <a:t>Product </a:t>
            </a:r>
            <a:r>
              <a:rPr lang="en-US" sz="2200" dirty="0" smtClean="0">
                <a:latin typeface="Comic Sans MS" charset="0"/>
              </a:rPr>
              <a:t>Expansion’. </a:t>
            </a:r>
          </a:p>
          <a:p>
            <a:pPr algn="ctr"/>
            <a:r>
              <a:rPr lang="en-US" sz="2200" dirty="0" smtClean="0">
                <a:solidFill>
                  <a:srgbClr val="000000"/>
                </a:solidFill>
                <a:latin typeface="Comic Sans MS" charset="0"/>
              </a:rPr>
              <a:t>Almost 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all </a:t>
            </a:r>
            <a:r>
              <a:rPr lang="en-US" sz="2200" dirty="0">
                <a:latin typeface="Comic Sans MS" charset="0"/>
              </a:rPr>
              <a:t>invoke OPE -- </a:t>
            </a:r>
            <a:r>
              <a:rPr lang="en-US" sz="2200" dirty="0" smtClean="0">
                <a:latin typeface="Comic Sans MS" charset="0"/>
              </a:rPr>
              <a:t>often </a:t>
            </a:r>
            <a:r>
              <a:rPr lang="en-US" sz="2200" dirty="0">
                <a:solidFill>
                  <a:srgbClr val="CD1B88"/>
                </a:solidFill>
                <a:latin typeface="Comic Sans MS" charset="0"/>
              </a:rPr>
              <a:t>with</a:t>
            </a:r>
            <a:r>
              <a:rPr lang="en-US" sz="2200" i="1" dirty="0">
                <a:solidFill>
                  <a:srgbClr val="CD1B88"/>
                </a:solidFill>
                <a:latin typeface="Comic Sans MS" charset="0"/>
              </a:rPr>
              <a:t>out</a:t>
            </a:r>
            <a:r>
              <a:rPr lang="en-US" sz="2200" dirty="0">
                <a:latin typeface="Comic Sans MS" charset="0"/>
              </a:rPr>
              <a:t> using </a:t>
            </a:r>
            <a:r>
              <a:rPr lang="en-US" sz="2200" i="1" dirty="0" err="1" smtClean="0">
                <a:solidFill>
                  <a:srgbClr val="996600"/>
                </a:solidFill>
                <a:latin typeface="Comic Sans MS" charset="0"/>
              </a:rPr>
              <a:t>Wilsonian</a:t>
            </a:r>
            <a:r>
              <a:rPr lang="en-US" sz="2200" dirty="0" smtClean="0">
                <a:solidFill>
                  <a:srgbClr val="996600"/>
                </a:solidFill>
                <a:latin typeface="Comic Sans MS" charset="0"/>
              </a:rPr>
              <a:t> prescription!</a:t>
            </a:r>
            <a:r>
              <a:rPr lang="en-US" sz="2200" dirty="0" smtClean="0">
                <a:latin typeface="Comic Sans MS" charset="0"/>
              </a:rPr>
              <a:t> </a:t>
            </a:r>
            <a:endParaRPr lang="en-US" sz="2200" dirty="0">
              <a:latin typeface="Comic Sans MS" charset="0"/>
            </a:endParaRPr>
          </a:p>
          <a:p>
            <a:pPr algn="ctr"/>
            <a:r>
              <a:rPr lang="en-US" sz="2200" dirty="0" smtClean="0">
                <a:latin typeface="Comic Sans MS" charset="0"/>
              </a:rPr>
              <a:t>However, “</a:t>
            </a:r>
            <a:r>
              <a:rPr lang="en-US" sz="2200" i="1" dirty="0">
                <a:latin typeface="Comic Sans MS" charset="0"/>
              </a:rPr>
              <a:t>not</a:t>
            </a:r>
            <a:r>
              <a:rPr lang="en-US" sz="2200" dirty="0">
                <a:latin typeface="Comic Sans MS" charset="0"/>
              </a:rPr>
              <a:t> all OPE’s are created </a:t>
            </a:r>
            <a:r>
              <a:rPr lang="en-US" sz="2200" dirty="0" smtClean="0">
                <a:latin typeface="Comic Sans MS" charset="0"/>
              </a:rPr>
              <a:t>equally!”</a:t>
            </a:r>
          </a:p>
          <a:p>
            <a:pPr algn="ctr"/>
            <a:r>
              <a:rPr lang="en-US" sz="2200" dirty="0" err="1">
                <a:latin typeface="Comic Sans MS" charset="0"/>
              </a:rPr>
              <a:t>Shifman</a:t>
            </a:r>
            <a:r>
              <a:rPr lang="en-US" sz="2200" dirty="0">
                <a:latin typeface="Comic Sans MS" charset="0"/>
              </a:rPr>
              <a:t> </a:t>
            </a:r>
            <a:r>
              <a:rPr lang="en-US" sz="2200" dirty="0" smtClean="0">
                <a:latin typeface="Comic Sans MS" charset="0"/>
              </a:rPr>
              <a:t>&amp; collaborators </a:t>
            </a:r>
            <a:r>
              <a:rPr lang="en-US" sz="2200" dirty="0">
                <a:latin typeface="Comic Sans MS" charset="0"/>
              </a:rPr>
              <a:t>had emphasized </a:t>
            </a:r>
            <a:r>
              <a:rPr lang="en-US" sz="2200" dirty="0" smtClean="0">
                <a:latin typeface="Comic Sans MS" charset="0"/>
              </a:rPr>
              <a:t>applying </a:t>
            </a:r>
            <a:r>
              <a:rPr lang="en-US" sz="2200" dirty="0">
                <a:latin typeface="Comic Sans MS" charset="0"/>
              </a:rPr>
              <a:t>OPE is </a:t>
            </a:r>
            <a:r>
              <a:rPr lang="en-US" sz="2200" dirty="0" smtClean="0">
                <a:latin typeface="Comic Sans MS" charset="0"/>
              </a:rPr>
              <a:t>subtle: </a:t>
            </a:r>
          </a:p>
          <a:p>
            <a:pPr algn="ctr"/>
            <a:r>
              <a:rPr lang="en-US" sz="2200" dirty="0" smtClean="0">
                <a:latin typeface="Comic Sans MS" charset="0"/>
              </a:rPr>
              <a:t>the </a:t>
            </a:r>
            <a:r>
              <a:rPr lang="en-US" sz="2200" i="1" dirty="0" err="1">
                <a:solidFill>
                  <a:srgbClr val="996633"/>
                </a:solidFill>
                <a:latin typeface="Comic Sans MS" charset="0"/>
              </a:rPr>
              <a:t>Wilsonian</a:t>
            </a:r>
            <a:r>
              <a:rPr lang="en-US" sz="2200" i="1" dirty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sz="2200" dirty="0" smtClean="0">
                <a:latin typeface="Comic Sans MS" charset="0"/>
              </a:rPr>
              <a:t>OPE </a:t>
            </a:r>
            <a:r>
              <a:rPr lang="en-US" sz="2200" i="1" dirty="0">
                <a:solidFill>
                  <a:srgbClr val="996633"/>
                </a:solidFill>
                <a:latin typeface="Comic Sans MS" charset="0"/>
              </a:rPr>
              <a:t>stops</a:t>
            </a:r>
            <a:r>
              <a:rPr lang="en-US" sz="2200" dirty="0">
                <a:latin typeface="Comic Sans MS" charset="0"/>
              </a:rPr>
              <a:t> at ~ 1 </a:t>
            </a:r>
            <a:r>
              <a:rPr lang="en-US" sz="2200" dirty="0" err="1">
                <a:latin typeface="Comic Sans MS" charset="0"/>
              </a:rPr>
              <a:t>GeV</a:t>
            </a:r>
            <a:r>
              <a:rPr lang="en-US" sz="2200" dirty="0">
                <a:latin typeface="Comic Sans MS" charset="0"/>
              </a:rPr>
              <a:t>, </a:t>
            </a:r>
            <a:r>
              <a:rPr lang="en-US" sz="2200" dirty="0" smtClean="0">
                <a:latin typeface="Comic Sans MS" charset="0"/>
              </a:rPr>
              <a:t>not sizably </a:t>
            </a:r>
            <a:r>
              <a:rPr lang="en-US" sz="2200" dirty="0">
                <a:latin typeface="Comic Sans MS" charset="0"/>
              </a:rPr>
              <a:t>lower</a:t>
            </a:r>
            <a:r>
              <a:rPr lang="en-US" sz="2200" dirty="0" smtClean="0">
                <a:latin typeface="Comic Sans MS" charset="0"/>
              </a:rPr>
              <a:t>.</a:t>
            </a:r>
          </a:p>
          <a:p>
            <a:r>
              <a:rPr lang="en-US" sz="2200" dirty="0" err="1" smtClean="0">
                <a:latin typeface="Comic Sans MS" charset="0"/>
              </a:rPr>
              <a:t>arXiv</a:t>
            </a:r>
            <a:r>
              <a:rPr lang="en-US" sz="2200" dirty="0" smtClean="0">
                <a:latin typeface="Comic Sans MS" charset="0"/>
              </a:rPr>
              <a:t>: </a:t>
            </a:r>
            <a:r>
              <a:rPr lang="en-US" sz="2200" dirty="0" err="1" smtClean="0">
                <a:latin typeface="Comic Sans MS" charset="0"/>
              </a:rPr>
              <a:t>hep-ph</a:t>
            </a:r>
            <a:r>
              <a:rPr lang="en-US" sz="2200" dirty="0" smtClean="0">
                <a:latin typeface="Comic Sans MS" charset="0"/>
              </a:rPr>
              <a:t>/9703290 (BSU): </a:t>
            </a:r>
          </a:p>
          <a:p>
            <a:r>
              <a:rPr lang="en-US" sz="2200" dirty="0" smtClean="0">
                <a:latin typeface="Comic Sans MS" charset="0"/>
              </a:rPr>
              <a:t>effective </a:t>
            </a:r>
            <a:r>
              <a:rPr lang="en-US" sz="2200" dirty="0" err="1" smtClean="0">
                <a:latin typeface="Comic Sans MS" charset="0"/>
              </a:rPr>
              <a:t>Lagrangian</a:t>
            </a:r>
            <a:r>
              <a:rPr lang="en-US" sz="2200" dirty="0" smtClean="0">
                <a:latin typeface="Comic Sans MS" charset="0"/>
              </a:rPr>
              <a:t>   T(H -&gt; f) = </a:t>
            </a:r>
            <a:r>
              <a:rPr lang="mr-IN" sz="2200" dirty="0" smtClean="0">
                <a:latin typeface="Comic Sans MS" charset="0"/>
              </a:rPr>
              <a:t>…</a:t>
            </a:r>
            <a:r>
              <a:rPr lang="en-US" sz="2200" dirty="0" smtClean="0">
                <a:latin typeface="Comic Sans MS" charset="0"/>
              </a:rPr>
              <a:t> </a:t>
            </a:r>
            <a:r>
              <a:rPr lang="en-US" sz="2200" dirty="0" smtClean="0">
                <a:latin typeface="Symbol" charset="2"/>
                <a:cs typeface="Symbol" charset="2"/>
              </a:rPr>
              <a:t>S</a:t>
            </a:r>
            <a:r>
              <a:rPr lang="en-US" sz="2200" baseline="-25000" dirty="0" smtClean="0">
                <a:latin typeface="Comic Sans MS" charset="0"/>
              </a:rPr>
              <a:t>i</a:t>
            </a:r>
            <a:r>
              <a:rPr lang="en-US" sz="2200" dirty="0" smtClean="0">
                <a:latin typeface="Comic Sans MS" charset="0"/>
              </a:rPr>
              <a:t> c</a:t>
            </a:r>
            <a:r>
              <a:rPr lang="en-US" sz="2200" baseline="-25000" dirty="0" smtClean="0">
                <a:latin typeface="Comic Sans MS" charset="0"/>
              </a:rPr>
              <a:t>i</a:t>
            </a:r>
            <a:r>
              <a:rPr lang="en-US" sz="2200" dirty="0" smtClean="0">
                <a:latin typeface="Comic Sans MS" charset="0"/>
              </a:rPr>
              <a:t>(</a:t>
            </a:r>
            <a:r>
              <a:rPr lang="en-US" sz="2200" dirty="0">
                <a:latin typeface="Symbol" charset="2"/>
                <a:cs typeface="Symbol" charset="2"/>
              </a:rPr>
              <a:t>m</a:t>
            </a:r>
            <a:r>
              <a:rPr lang="en-US" sz="2200" dirty="0" smtClean="0">
                <a:latin typeface="Comic Sans MS" charset="0"/>
              </a:rPr>
              <a:t>) &lt;</a:t>
            </a:r>
            <a:r>
              <a:rPr lang="en-US" sz="2200" dirty="0" err="1" smtClean="0">
                <a:latin typeface="Comic Sans MS" charset="0"/>
              </a:rPr>
              <a:t>f|O</a:t>
            </a:r>
            <a:r>
              <a:rPr lang="en-US" sz="2200" baseline="-25000" dirty="0" err="1" smtClean="0">
                <a:latin typeface="Comic Sans MS" charset="0"/>
              </a:rPr>
              <a:t>i</a:t>
            </a:r>
            <a:r>
              <a:rPr lang="en-US" sz="2200" dirty="0" smtClean="0">
                <a:latin typeface="Comic Sans MS" charset="0"/>
              </a:rPr>
              <a:t>(</a:t>
            </a:r>
            <a:r>
              <a:rPr lang="en-US" sz="2200" dirty="0">
                <a:latin typeface="Symbol" charset="2"/>
                <a:cs typeface="Symbol" charset="2"/>
              </a:rPr>
              <a:t>m</a:t>
            </a:r>
            <a:r>
              <a:rPr lang="en-US" sz="2200" dirty="0" smtClean="0">
                <a:latin typeface="Comic Sans MS" charset="0"/>
              </a:rPr>
              <a:t>)|H &gt; </a:t>
            </a:r>
          </a:p>
          <a:p>
            <a:pPr algn="ctr"/>
            <a:r>
              <a:rPr lang="en-US" sz="1900" dirty="0" smtClean="0">
                <a:latin typeface="Comic Sans MS" charset="0"/>
              </a:rPr>
              <a:t>with “soft” &lt; </a:t>
            </a:r>
            <a:r>
              <a:rPr lang="en-US" sz="1900" dirty="0">
                <a:latin typeface="Symbol" charset="2"/>
                <a:cs typeface="Symbol" charset="2"/>
              </a:rPr>
              <a:t>m</a:t>
            </a:r>
            <a:r>
              <a:rPr lang="en-US" sz="1900" dirty="0" smtClean="0">
                <a:latin typeface="Comic Sans MS" charset="0"/>
              </a:rPr>
              <a:t> &lt; “hard”; </a:t>
            </a:r>
            <a:r>
              <a:rPr lang="en-US" sz="1900" dirty="0" smtClean="0">
                <a:latin typeface="Symbol" charset="2"/>
                <a:cs typeface="Symbol" charset="2"/>
              </a:rPr>
              <a:t>m </a:t>
            </a:r>
            <a:r>
              <a:rPr lang="en-US" sz="1900" dirty="0" smtClean="0">
                <a:latin typeface="Comic Sans MS" charset="0"/>
              </a:rPr>
              <a:t>demarcation between long- &amp; short-distance forces </a:t>
            </a:r>
          </a:p>
        </p:txBody>
      </p:sp>
      <p:pic>
        <p:nvPicPr>
          <p:cNvPr id="8" name="Picture 7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9360"/>
            <a:ext cx="685800" cy="548640"/>
          </a:xfrm>
          <a:prstGeom prst="rect">
            <a:avLst/>
          </a:prstGeom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solidFill>
            <a:srgbClr val="FFD229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latin typeface="Comic Sans MS" charset="0"/>
              </a:rPr>
              <a:t>(</a:t>
            </a:r>
            <a:r>
              <a:rPr lang="en-US" dirty="0" smtClean="0">
                <a:latin typeface="Comic Sans MS" charset="0"/>
              </a:rPr>
              <a:t>I.</a:t>
            </a:r>
            <a:r>
              <a:rPr lang="en-US" dirty="0">
                <a:latin typeface="Comic Sans MS" charset="0"/>
              </a:rPr>
              <a:t>1</a:t>
            </a:r>
            <a:r>
              <a:rPr lang="en-US" dirty="0" smtClean="0">
                <a:latin typeface="Comic Sans MS" charset="0"/>
              </a:rPr>
              <a:t>) </a:t>
            </a:r>
            <a:r>
              <a:rPr lang="en-US" i="1" dirty="0" err="1">
                <a:solidFill>
                  <a:srgbClr val="996633"/>
                </a:solidFill>
                <a:latin typeface="Comic Sans MS" charset="0"/>
              </a:rPr>
              <a:t>Wilsonian</a:t>
            </a:r>
            <a:r>
              <a:rPr lang="en-US" dirty="0">
                <a:latin typeface="Comic Sans MS" charset="0"/>
              </a:rPr>
              <a:t> </a:t>
            </a:r>
            <a:r>
              <a:rPr lang="en-US" dirty="0" smtClean="0">
                <a:latin typeface="Comic Sans MS" charset="0"/>
              </a:rPr>
              <a:t>Operator Product Expansion (OPE)</a:t>
            </a:r>
            <a:endParaRPr lang="en-US" dirty="0">
              <a:latin typeface="Comic Sans MS" charset="0"/>
            </a:endParaRPr>
          </a:p>
        </p:txBody>
      </p:sp>
      <p:sp>
        <p:nvSpPr>
          <p:cNvPr id="2" name="Rectangle 1"/>
          <p:cNvSpPr/>
          <p:nvPr/>
        </p:nvSpPr>
        <p:spPr>
          <a:xfrm flipV="1">
            <a:off x="0" y="-228601"/>
            <a:ext cx="45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charset="0"/>
              </a:rPr>
              <a:t>*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74714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01B92031-5420-8D49-B710-4CD26FEF7135}" type="slidenum">
              <a:rPr lang="en-US" smtClean="0"/>
              <a:pPr>
                <a:defRPr/>
              </a:pPr>
              <a:t>9</a:t>
            </a:fld>
            <a:r>
              <a:rPr lang="en-US" dirty="0" smtClean="0"/>
              <a:t>/60</a:t>
            </a:r>
            <a:endParaRPr lang="en-US" dirty="0"/>
          </a:p>
        </p:txBody>
      </p:sp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0" y="990600"/>
            <a:ext cx="9144000" cy="415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200" dirty="0" smtClean="0">
                <a:latin typeface="Comic Sans MS" charset="0"/>
              </a:rPr>
              <a:t>About </a:t>
            </a:r>
            <a:r>
              <a:rPr lang="en-US" sz="2200" dirty="0">
                <a:latin typeface="Comic Sans MS" charset="0"/>
              </a:rPr>
              <a:t>`our’ history: </a:t>
            </a:r>
            <a:endParaRPr lang="en-US" sz="2200" dirty="0" smtClean="0">
              <a:latin typeface="Comic Sans MS" charset="0"/>
            </a:endParaRPr>
          </a:p>
          <a:p>
            <a:r>
              <a:rPr lang="en-US" sz="2200" i="1" dirty="0" smtClean="0">
                <a:latin typeface="Comic Sans MS" charset="0"/>
              </a:rPr>
              <a:t>If</a:t>
            </a:r>
            <a:r>
              <a:rPr lang="en-US" sz="2200" dirty="0" smtClean="0">
                <a:latin typeface="Comic Sans MS" charset="0"/>
              </a:rPr>
              <a:t> QCD were solved, the </a:t>
            </a:r>
            <a:r>
              <a:rPr lang="en-US" sz="2200" i="1" dirty="0" smtClean="0">
                <a:latin typeface="Comic Sans MS" charset="0"/>
              </a:rPr>
              <a:t>L</a:t>
            </a:r>
            <a:r>
              <a:rPr lang="en-US" sz="2200" dirty="0" smtClean="0">
                <a:latin typeface="Comic Sans MS" charset="0"/>
              </a:rPr>
              <a:t>(</a:t>
            </a:r>
            <a:r>
              <a:rPr lang="en-US" sz="2200" dirty="0" smtClean="0">
                <a:latin typeface="Symbol" charset="2"/>
                <a:cs typeface="Symbol" charset="2"/>
              </a:rPr>
              <a:t>m</a:t>
            </a:r>
            <a:r>
              <a:rPr lang="en-US" sz="2200" dirty="0" smtClean="0">
                <a:latin typeface="Comic Sans MS" charset="0"/>
              </a:rPr>
              <a:t>) could be moved down to the scale </a:t>
            </a:r>
            <a:r>
              <a:rPr lang="en-US" sz="2200" dirty="0" smtClean="0">
                <a:latin typeface="Symbol" charset="2"/>
                <a:cs typeface="Symbol" charset="2"/>
              </a:rPr>
              <a:t>m </a:t>
            </a:r>
            <a:r>
              <a:rPr lang="en-US" sz="2200" dirty="0" smtClean="0">
                <a:latin typeface="Comic Sans MS" charset="0"/>
              </a:rPr>
              <a:t>= 0  </a:t>
            </a:r>
          </a:p>
          <a:p>
            <a:r>
              <a:rPr lang="en-US" sz="2200" dirty="0" smtClean="0">
                <a:latin typeface="Comic Sans MS" charset="0"/>
              </a:rPr>
              <a:t>in the terms of </a:t>
            </a:r>
            <a:r>
              <a:rPr lang="en-US" sz="2200" i="1" dirty="0" smtClean="0">
                <a:latin typeface="Comic Sans MS" charset="0"/>
              </a:rPr>
              <a:t>physical</a:t>
            </a:r>
            <a:r>
              <a:rPr lang="en-US" sz="2200" dirty="0" smtClean="0">
                <a:latin typeface="Comic Sans MS" charset="0"/>
              </a:rPr>
              <a:t> hadrons rather than quarks &amp; gluons. Their amplitudes could be described with </a:t>
            </a:r>
            <a:r>
              <a:rPr lang="en-US" sz="2200" dirty="0">
                <a:latin typeface="Comic Sans MS" charset="0"/>
              </a:rPr>
              <a:t>pole masses as observables. </a:t>
            </a:r>
          </a:p>
          <a:p>
            <a:r>
              <a:rPr lang="en-US" sz="2200" i="1" dirty="0" smtClean="0">
                <a:latin typeface="Comic Sans MS" charset="0"/>
              </a:rPr>
              <a:t>However, that is `Utopian’!</a:t>
            </a:r>
            <a:r>
              <a:rPr lang="en-US" sz="2200" dirty="0" smtClean="0">
                <a:latin typeface="Comic Sans MS" charset="0"/>
              </a:rPr>
              <a:t> Thus one has to use quarks &amp; gluons </a:t>
            </a:r>
          </a:p>
          <a:p>
            <a:r>
              <a:rPr lang="en-US" sz="2200" dirty="0" smtClean="0">
                <a:latin typeface="Comic Sans MS" charset="0"/>
              </a:rPr>
              <a:t>going down to </a:t>
            </a:r>
            <a:r>
              <a:rPr lang="en-US" sz="2200" dirty="0">
                <a:latin typeface="Symbol" charset="2"/>
                <a:cs typeface="Symbol" charset="2"/>
              </a:rPr>
              <a:t>m</a:t>
            </a:r>
            <a:r>
              <a:rPr lang="en-US" sz="2200" dirty="0" smtClean="0">
                <a:latin typeface="Comic Sans MS" charset="0"/>
              </a:rPr>
              <a:t> ~ several x </a:t>
            </a:r>
            <a:r>
              <a:rPr lang="en-US" sz="2200" dirty="0">
                <a:latin typeface="Symbol" charset="2"/>
                <a:cs typeface="Symbol" charset="2"/>
              </a:rPr>
              <a:t>L</a:t>
            </a:r>
            <a:r>
              <a:rPr lang="en-US" sz="2200" baseline="-25000" dirty="0" smtClean="0">
                <a:latin typeface="Comic Sans MS" charset="0"/>
              </a:rPr>
              <a:t>QCD</a:t>
            </a:r>
            <a:r>
              <a:rPr lang="en-US" sz="2200" dirty="0" smtClean="0">
                <a:latin typeface="Comic Sans MS" charset="0"/>
              </a:rPr>
              <a:t>, i.e., 0.7 </a:t>
            </a:r>
            <a:r>
              <a:rPr lang="mr-IN" sz="2200" dirty="0" smtClean="0">
                <a:latin typeface="Comic Sans MS" charset="0"/>
              </a:rPr>
              <a:t>–</a:t>
            </a:r>
            <a:r>
              <a:rPr lang="en-US" sz="2200" dirty="0" smtClean="0">
                <a:latin typeface="Comic Sans MS" charset="0"/>
              </a:rPr>
              <a:t> 1 </a:t>
            </a:r>
            <a:r>
              <a:rPr lang="en-US" sz="2200" dirty="0" err="1" smtClean="0">
                <a:latin typeface="Comic Sans MS" charset="0"/>
              </a:rPr>
              <a:t>GeV</a:t>
            </a:r>
            <a:r>
              <a:rPr lang="en-US" sz="2200" dirty="0">
                <a:latin typeface="Comic Sans MS" charset="0"/>
              </a:rPr>
              <a:t>;</a:t>
            </a:r>
            <a:r>
              <a:rPr lang="en-US" sz="2200" dirty="0" smtClean="0">
                <a:latin typeface="Comic Sans MS" charset="0"/>
              </a:rPr>
              <a:t> </a:t>
            </a:r>
          </a:p>
          <a:p>
            <a:r>
              <a:rPr lang="en-US" sz="2200" i="1" dirty="0" smtClean="0">
                <a:latin typeface="Comic Sans MS" charset="0"/>
              </a:rPr>
              <a:t>effective</a:t>
            </a:r>
            <a:r>
              <a:rPr lang="en-US" sz="2200" dirty="0" smtClean="0">
                <a:latin typeface="Comic Sans MS" charset="0"/>
              </a:rPr>
              <a:t> </a:t>
            </a:r>
            <a:r>
              <a:rPr lang="en-US" sz="2200" dirty="0" err="1" smtClean="0">
                <a:latin typeface="Comic Sans MS" charset="0"/>
              </a:rPr>
              <a:t>Lagrangians</a:t>
            </a:r>
            <a:r>
              <a:rPr lang="en-US" sz="2200" dirty="0" smtClean="0">
                <a:latin typeface="Comic Sans MS" charset="0"/>
              </a:rPr>
              <a:t> are functions of </a:t>
            </a:r>
            <a:r>
              <a:rPr lang="en-US" sz="2200" dirty="0">
                <a:latin typeface="Symbol" charset="2"/>
                <a:cs typeface="Symbol" charset="2"/>
              </a:rPr>
              <a:t>m</a:t>
            </a:r>
            <a:r>
              <a:rPr lang="en-US" sz="2200" dirty="0" smtClean="0">
                <a:latin typeface="Comic Sans MS" charset="0"/>
              </a:rPr>
              <a:t>. `We’ need more tools. </a:t>
            </a:r>
          </a:p>
          <a:p>
            <a:pPr algn="ctr"/>
            <a:r>
              <a:rPr lang="en-US" sz="2200" dirty="0" smtClean="0">
                <a:latin typeface="Comic Sans MS" charset="0"/>
              </a:rPr>
              <a:t>One is the `Operator </a:t>
            </a:r>
            <a:r>
              <a:rPr lang="en-US" sz="2200" dirty="0">
                <a:latin typeface="Comic Sans MS" charset="0"/>
              </a:rPr>
              <a:t>Product </a:t>
            </a:r>
            <a:r>
              <a:rPr lang="en-US" sz="2200" dirty="0" smtClean="0">
                <a:latin typeface="Comic Sans MS" charset="0"/>
              </a:rPr>
              <a:t>Expansion’. </a:t>
            </a:r>
          </a:p>
          <a:p>
            <a:pPr algn="ctr"/>
            <a:r>
              <a:rPr lang="en-US" sz="2200" dirty="0" smtClean="0">
                <a:solidFill>
                  <a:srgbClr val="000000"/>
                </a:solidFill>
                <a:latin typeface="Comic Sans MS" charset="0"/>
              </a:rPr>
              <a:t>Almost </a:t>
            </a:r>
            <a:r>
              <a:rPr lang="en-US" sz="2200" dirty="0">
                <a:solidFill>
                  <a:srgbClr val="000000"/>
                </a:solidFill>
                <a:latin typeface="Comic Sans MS" charset="0"/>
              </a:rPr>
              <a:t>all </a:t>
            </a:r>
            <a:r>
              <a:rPr lang="en-US" sz="2200" dirty="0">
                <a:latin typeface="Comic Sans MS" charset="0"/>
              </a:rPr>
              <a:t>invoke OPE -- </a:t>
            </a:r>
            <a:r>
              <a:rPr lang="en-US" sz="2200" dirty="0" smtClean="0">
                <a:latin typeface="Comic Sans MS" charset="0"/>
              </a:rPr>
              <a:t>often </a:t>
            </a:r>
            <a:r>
              <a:rPr lang="en-US" sz="2200" dirty="0">
                <a:solidFill>
                  <a:srgbClr val="CD1B88"/>
                </a:solidFill>
                <a:latin typeface="Comic Sans MS" charset="0"/>
              </a:rPr>
              <a:t>with</a:t>
            </a:r>
            <a:r>
              <a:rPr lang="en-US" sz="2200" i="1" dirty="0">
                <a:solidFill>
                  <a:srgbClr val="CD1B88"/>
                </a:solidFill>
                <a:latin typeface="Comic Sans MS" charset="0"/>
              </a:rPr>
              <a:t>out</a:t>
            </a:r>
            <a:r>
              <a:rPr lang="en-US" sz="2200" dirty="0">
                <a:latin typeface="Comic Sans MS" charset="0"/>
              </a:rPr>
              <a:t> using </a:t>
            </a:r>
            <a:r>
              <a:rPr lang="en-US" sz="2200" i="1" dirty="0" err="1" smtClean="0">
                <a:solidFill>
                  <a:srgbClr val="996600"/>
                </a:solidFill>
                <a:latin typeface="Comic Sans MS" charset="0"/>
              </a:rPr>
              <a:t>Wilsonian</a:t>
            </a:r>
            <a:r>
              <a:rPr lang="en-US" sz="2200" dirty="0" smtClean="0">
                <a:solidFill>
                  <a:srgbClr val="996600"/>
                </a:solidFill>
                <a:latin typeface="Comic Sans MS" charset="0"/>
              </a:rPr>
              <a:t> prescription!</a:t>
            </a:r>
            <a:r>
              <a:rPr lang="en-US" sz="2200" dirty="0" smtClean="0">
                <a:latin typeface="Comic Sans MS" charset="0"/>
              </a:rPr>
              <a:t> </a:t>
            </a:r>
            <a:endParaRPr lang="en-US" sz="2200" dirty="0">
              <a:latin typeface="Comic Sans MS" charset="0"/>
            </a:endParaRPr>
          </a:p>
          <a:p>
            <a:pPr algn="ctr"/>
            <a:r>
              <a:rPr lang="en-US" sz="2200" dirty="0" smtClean="0">
                <a:latin typeface="Comic Sans MS" charset="0"/>
              </a:rPr>
              <a:t>However, “</a:t>
            </a:r>
            <a:r>
              <a:rPr lang="en-US" sz="2200" i="1" dirty="0">
                <a:latin typeface="Comic Sans MS" charset="0"/>
              </a:rPr>
              <a:t>not</a:t>
            </a:r>
            <a:r>
              <a:rPr lang="en-US" sz="2200" dirty="0">
                <a:latin typeface="Comic Sans MS" charset="0"/>
              </a:rPr>
              <a:t> all OPE’s are created </a:t>
            </a:r>
            <a:r>
              <a:rPr lang="en-US" sz="2200" dirty="0" smtClean="0">
                <a:latin typeface="Comic Sans MS" charset="0"/>
              </a:rPr>
              <a:t>equally!”</a:t>
            </a:r>
          </a:p>
          <a:p>
            <a:pPr algn="ctr"/>
            <a:r>
              <a:rPr lang="en-US" sz="2200" dirty="0" err="1">
                <a:latin typeface="Comic Sans MS" charset="0"/>
              </a:rPr>
              <a:t>Shifman</a:t>
            </a:r>
            <a:r>
              <a:rPr lang="en-US" sz="2200" dirty="0">
                <a:latin typeface="Comic Sans MS" charset="0"/>
              </a:rPr>
              <a:t> </a:t>
            </a:r>
            <a:r>
              <a:rPr lang="en-US" sz="2200" dirty="0" smtClean="0">
                <a:latin typeface="Comic Sans MS" charset="0"/>
              </a:rPr>
              <a:t>&amp; collaborators </a:t>
            </a:r>
            <a:r>
              <a:rPr lang="en-US" sz="2200" dirty="0">
                <a:latin typeface="Comic Sans MS" charset="0"/>
              </a:rPr>
              <a:t>had emphasized </a:t>
            </a:r>
            <a:r>
              <a:rPr lang="en-US" sz="2200" dirty="0" smtClean="0">
                <a:latin typeface="Comic Sans MS" charset="0"/>
              </a:rPr>
              <a:t>applying </a:t>
            </a:r>
            <a:r>
              <a:rPr lang="en-US" sz="2200" dirty="0">
                <a:latin typeface="Comic Sans MS" charset="0"/>
              </a:rPr>
              <a:t>OPE is </a:t>
            </a:r>
            <a:r>
              <a:rPr lang="en-US" sz="2200" dirty="0" smtClean="0">
                <a:latin typeface="Comic Sans MS" charset="0"/>
              </a:rPr>
              <a:t>subtle: </a:t>
            </a:r>
          </a:p>
          <a:p>
            <a:pPr algn="ctr"/>
            <a:r>
              <a:rPr lang="en-US" sz="2200" dirty="0" smtClean="0">
                <a:latin typeface="Comic Sans MS" charset="0"/>
              </a:rPr>
              <a:t>the </a:t>
            </a:r>
            <a:r>
              <a:rPr lang="en-US" sz="2200" i="1" dirty="0" err="1">
                <a:solidFill>
                  <a:srgbClr val="996633"/>
                </a:solidFill>
                <a:latin typeface="Comic Sans MS" charset="0"/>
              </a:rPr>
              <a:t>Wilsonian</a:t>
            </a:r>
            <a:r>
              <a:rPr lang="en-US" sz="2200" i="1" dirty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sz="2200" dirty="0" smtClean="0">
                <a:latin typeface="Comic Sans MS" charset="0"/>
              </a:rPr>
              <a:t>OPE </a:t>
            </a:r>
            <a:r>
              <a:rPr lang="en-US" sz="2200" i="1" dirty="0">
                <a:solidFill>
                  <a:srgbClr val="996633"/>
                </a:solidFill>
                <a:latin typeface="Comic Sans MS" charset="0"/>
              </a:rPr>
              <a:t>stops</a:t>
            </a:r>
            <a:r>
              <a:rPr lang="en-US" sz="2200" dirty="0">
                <a:latin typeface="Comic Sans MS" charset="0"/>
              </a:rPr>
              <a:t> at ~ 1 </a:t>
            </a:r>
            <a:r>
              <a:rPr lang="en-US" sz="2200" dirty="0" err="1">
                <a:latin typeface="Comic Sans MS" charset="0"/>
              </a:rPr>
              <a:t>GeV</a:t>
            </a:r>
            <a:r>
              <a:rPr lang="en-US" sz="2200" dirty="0">
                <a:latin typeface="Comic Sans MS" charset="0"/>
              </a:rPr>
              <a:t>, </a:t>
            </a:r>
            <a:r>
              <a:rPr lang="en-US" sz="2200" dirty="0" smtClean="0">
                <a:latin typeface="Comic Sans MS" charset="0"/>
              </a:rPr>
              <a:t>not sizably </a:t>
            </a:r>
            <a:r>
              <a:rPr lang="en-US" sz="2200" dirty="0">
                <a:latin typeface="Comic Sans MS" charset="0"/>
              </a:rPr>
              <a:t>lower</a:t>
            </a:r>
            <a:r>
              <a:rPr lang="en-US" sz="2200" dirty="0" smtClean="0">
                <a:latin typeface="Comic Sans MS" charset="0"/>
              </a:rPr>
              <a:t>.</a:t>
            </a:r>
          </a:p>
        </p:txBody>
      </p:sp>
      <p:pic>
        <p:nvPicPr>
          <p:cNvPr id="8" name="Picture 7" descr="MontStMich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2060"/>
            <a:ext cx="685800" cy="548640"/>
          </a:xfrm>
          <a:prstGeom prst="rect">
            <a:avLst/>
          </a:prstGeom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solidFill>
            <a:srgbClr val="FFD229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latin typeface="Comic Sans MS" charset="0"/>
              </a:rPr>
              <a:t>(</a:t>
            </a:r>
            <a:r>
              <a:rPr lang="en-US" dirty="0" smtClean="0">
                <a:latin typeface="Comic Sans MS" charset="0"/>
              </a:rPr>
              <a:t>I.</a:t>
            </a:r>
            <a:r>
              <a:rPr lang="en-US" dirty="0">
                <a:latin typeface="Comic Sans MS" charset="0"/>
              </a:rPr>
              <a:t>1</a:t>
            </a:r>
            <a:r>
              <a:rPr lang="en-US" dirty="0" smtClean="0">
                <a:latin typeface="Comic Sans MS" charset="0"/>
              </a:rPr>
              <a:t>) </a:t>
            </a:r>
            <a:r>
              <a:rPr lang="en-US" i="1" dirty="0" err="1">
                <a:solidFill>
                  <a:srgbClr val="996633"/>
                </a:solidFill>
                <a:latin typeface="Comic Sans MS" charset="0"/>
              </a:rPr>
              <a:t>Wilsonian</a:t>
            </a:r>
            <a:r>
              <a:rPr lang="en-US" dirty="0">
                <a:latin typeface="Comic Sans MS" charset="0"/>
              </a:rPr>
              <a:t> </a:t>
            </a:r>
            <a:r>
              <a:rPr lang="en-US" dirty="0" smtClean="0">
                <a:latin typeface="Comic Sans MS" charset="0"/>
              </a:rPr>
              <a:t>Operator Product Expansion (OPE)</a:t>
            </a:r>
            <a:endParaRPr lang="en-US" dirty="0">
              <a:latin typeface="Comic Sans MS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502920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charset="0"/>
              </a:rPr>
              <a:t>It is one thing to draw diagrams, while another thing is understand the </a:t>
            </a:r>
            <a:r>
              <a:rPr lang="en-US" sz="2000" dirty="0" smtClean="0">
                <a:latin typeface="Comic Sans MS" charset="0"/>
              </a:rPr>
              <a:t>underlying </a:t>
            </a:r>
            <a:r>
              <a:rPr lang="en-US" sz="2000" dirty="0">
                <a:latin typeface="Comic Sans MS" charset="0"/>
              </a:rPr>
              <a:t>dynamics, like non-</a:t>
            </a:r>
            <a:r>
              <a:rPr lang="en-US" sz="2000" dirty="0" err="1">
                <a:latin typeface="Comic Sans MS" charset="0"/>
              </a:rPr>
              <a:t>perturbative</a:t>
            </a:r>
            <a:r>
              <a:rPr lang="en-US" sz="2000" dirty="0">
                <a:latin typeface="Comic Sans MS" charset="0"/>
              </a:rPr>
              <a:t> QCD with some accuracy.</a:t>
            </a:r>
          </a:p>
          <a:p>
            <a:pPr>
              <a:buClr>
                <a:srgbClr val="FF0000"/>
              </a:buClr>
            </a:pPr>
            <a:r>
              <a:rPr lang="en-US" sz="2000" dirty="0">
                <a:latin typeface="Comic Sans MS" charset="0"/>
              </a:rPr>
              <a:t>Quote of </a:t>
            </a:r>
            <a:r>
              <a:rPr lang="en-US" sz="2000" dirty="0" err="1">
                <a:latin typeface="Comic Sans MS" charset="0"/>
              </a:rPr>
              <a:t>Marinus</a:t>
            </a:r>
            <a:r>
              <a:rPr lang="en-US" sz="2000" dirty="0">
                <a:latin typeface="Comic Sans MS" charset="0"/>
              </a:rPr>
              <a:t> (~468 AD student of </a:t>
            </a:r>
            <a:r>
              <a:rPr lang="en-US" sz="2000" dirty="0" err="1">
                <a:latin typeface="Comic Sans MS" charset="0"/>
              </a:rPr>
              <a:t>Proklos</a:t>
            </a:r>
            <a:r>
              <a:rPr lang="en-US" sz="2000" dirty="0">
                <a:latin typeface="Comic Sans MS" charset="0"/>
              </a:rPr>
              <a:t>, </a:t>
            </a:r>
            <a:r>
              <a:rPr lang="en-US" sz="2000" dirty="0" err="1">
                <a:latin typeface="Comic Sans MS" charset="0"/>
              </a:rPr>
              <a:t>Neoplatonist</a:t>
            </a:r>
            <a:r>
              <a:rPr lang="en-US" sz="2000" dirty="0">
                <a:latin typeface="Comic Sans MS" charset="0"/>
              </a:rPr>
              <a:t> Philosopher):</a:t>
            </a:r>
          </a:p>
          <a:p>
            <a:pPr>
              <a:buClr>
                <a:srgbClr val="FF0000"/>
              </a:buClr>
            </a:pPr>
            <a:r>
              <a:rPr lang="ja-JP" altLang="en-US" sz="2000" dirty="0">
                <a:latin typeface="Comic Sans MS" charset="0"/>
              </a:rPr>
              <a:t>“</a:t>
            </a:r>
            <a:r>
              <a:rPr lang="en-US" altLang="ja-JP" sz="2000" dirty="0">
                <a:latin typeface="Comic Sans MS" charset="0"/>
              </a:rPr>
              <a:t>Only </a:t>
            </a:r>
            <a:r>
              <a:rPr lang="en-US" altLang="ja-JP" sz="2000" i="1" dirty="0">
                <a:solidFill>
                  <a:srgbClr val="FF6600"/>
                </a:solidFill>
                <a:latin typeface="Comic Sans MS" charset="0"/>
              </a:rPr>
              <a:t>being</a:t>
            </a:r>
            <a:r>
              <a:rPr lang="en-US" altLang="ja-JP" sz="2000" dirty="0">
                <a:latin typeface="Comic Sans MS" charset="0"/>
              </a:rPr>
              <a:t> good is one thing – </a:t>
            </a:r>
            <a:r>
              <a:rPr lang="en-US" sz="2000" dirty="0">
                <a:latin typeface="Comic Sans MS" charset="0"/>
              </a:rPr>
              <a:t>but good </a:t>
            </a:r>
            <a:r>
              <a:rPr lang="en-US" sz="2000" i="1" dirty="0">
                <a:solidFill>
                  <a:srgbClr val="FF6600"/>
                </a:solidFill>
                <a:latin typeface="Comic Sans MS" charset="0"/>
              </a:rPr>
              <a:t>doing</a:t>
            </a:r>
            <a:r>
              <a:rPr lang="en-US" sz="2000" dirty="0">
                <a:latin typeface="Comic Sans MS" charset="0"/>
              </a:rPr>
              <a:t> it is the other one!</a:t>
            </a:r>
            <a:r>
              <a:rPr lang="ja-JP" altLang="en-US" sz="2000" dirty="0">
                <a:latin typeface="Comic Sans MS" charset="0"/>
              </a:rPr>
              <a:t>“</a:t>
            </a:r>
            <a:r>
              <a:rPr lang="en-US" sz="2000" dirty="0">
                <a:latin typeface="Comic Sans MS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111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66950</TotalTime>
  <Words>9870</Words>
  <Application>Microsoft Macintosh PowerPoint</Application>
  <PresentationFormat>On-screen Show (4:3)</PresentationFormat>
  <Paragraphs>1126</Paragraphs>
  <Slides>60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Ikaros Bigi</dc:creator>
  <cp:lastModifiedBy>Ikaros Bigi</cp:lastModifiedBy>
  <cp:revision>2151</cp:revision>
  <cp:lastPrinted>2019-01-07T20:14:20Z</cp:lastPrinted>
  <dcterms:created xsi:type="dcterms:W3CDTF">2003-10-11T01:40:59Z</dcterms:created>
  <dcterms:modified xsi:type="dcterms:W3CDTF">2019-01-13T17:23:23Z</dcterms:modified>
</cp:coreProperties>
</file>